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626" r:id="rId2"/>
    <p:sldId id="845" r:id="rId3"/>
    <p:sldId id="831" r:id="rId4"/>
    <p:sldId id="627" r:id="rId5"/>
    <p:sldId id="647" r:id="rId6"/>
    <p:sldId id="975" r:id="rId7"/>
    <p:sldId id="799" r:id="rId8"/>
    <p:sldId id="800" r:id="rId9"/>
    <p:sldId id="801" r:id="rId10"/>
    <p:sldId id="865" r:id="rId11"/>
    <p:sldId id="781" r:id="rId12"/>
    <p:sldId id="779" r:id="rId13"/>
    <p:sldId id="778" r:id="rId14"/>
    <p:sldId id="798" r:id="rId15"/>
    <p:sldId id="774" r:id="rId16"/>
    <p:sldId id="673" r:id="rId17"/>
    <p:sldId id="674" r:id="rId18"/>
    <p:sldId id="784" r:id="rId19"/>
    <p:sldId id="653" r:id="rId20"/>
    <p:sldId id="652" r:id="rId21"/>
    <p:sldId id="654" r:id="rId22"/>
    <p:sldId id="655" r:id="rId23"/>
    <p:sldId id="802" r:id="rId24"/>
    <p:sldId id="656" r:id="rId25"/>
    <p:sldId id="658" r:id="rId26"/>
    <p:sldId id="659" r:id="rId27"/>
    <p:sldId id="846" r:id="rId28"/>
    <p:sldId id="785" r:id="rId29"/>
    <p:sldId id="548" r:id="rId30"/>
    <p:sldId id="700" r:id="rId31"/>
    <p:sldId id="980" r:id="rId32"/>
    <p:sldId id="904" r:id="rId33"/>
    <p:sldId id="703" r:id="rId34"/>
    <p:sldId id="979" r:id="rId35"/>
    <p:sldId id="977" r:id="rId36"/>
    <p:sldId id="978" r:id="rId37"/>
    <p:sldId id="707" r:id="rId38"/>
    <p:sldId id="708" r:id="rId39"/>
    <p:sldId id="788" r:id="rId40"/>
    <p:sldId id="822" r:id="rId41"/>
    <p:sldId id="819" r:id="rId42"/>
    <p:sldId id="820" r:id="rId43"/>
    <p:sldId id="821" r:id="rId44"/>
    <p:sldId id="823" r:id="rId45"/>
    <p:sldId id="824" r:id="rId46"/>
    <p:sldId id="710" r:id="rId47"/>
    <p:sldId id="976" r:id="rId48"/>
    <p:sldId id="711" r:id="rId49"/>
    <p:sldId id="965" r:id="rId50"/>
    <p:sldId id="966" r:id="rId51"/>
    <p:sldId id="967" r:id="rId52"/>
    <p:sldId id="968" r:id="rId53"/>
    <p:sldId id="969" r:id="rId54"/>
    <p:sldId id="970" r:id="rId55"/>
    <p:sldId id="825" r:id="rId56"/>
    <p:sldId id="714" r:id="rId57"/>
    <p:sldId id="716" r:id="rId58"/>
    <p:sldId id="718" r:id="rId59"/>
    <p:sldId id="719" r:id="rId60"/>
    <p:sldId id="720" r:id="rId61"/>
    <p:sldId id="721" r:id="rId62"/>
    <p:sldId id="817" r:id="rId63"/>
    <p:sldId id="722" r:id="rId64"/>
    <p:sldId id="905" r:id="rId65"/>
    <p:sldId id="868" r:id="rId66"/>
    <p:sldId id="830" r:id="rId67"/>
    <p:sldId id="727" r:id="rId68"/>
    <p:sldId id="728" r:id="rId69"/>
    <p:sldId id="729" r:id="rId70"/>
    <p:sldId id="790" r:id="rId71"/>
    <p:sldId id="816" r:id="rId72"/>
    <p:sldId id="811" r:id="rId73"/>
    <p:sldId id="909" r:id="rId74"/>
    <p:sldId id="812" r:id="rId75"/>
    <p:sldId id="813" r:id="rId76"/>
    <p:sldId id="814" r:id="rId77"/>
    <p:sldId id="961" r:id="rId78"/>
    <p:sldId id="964" r:id="rId79"/>
    <p:sldId id="962" r:id="rId80"/>
    <p:sldId id="963" r:id="rId81"/>
    <p:sldId id="971" r:id="rId82"/>
    <p:sldId id="972" r:id="rId83"/>
    <p:sldId id="973" r:id="rId84"/>
    <p:sldId id="974" r:id="rId85"/>
    <p:sldId id="837" r:id="rId86"/>
    <p:sldId id="730" r:id="rId87"/>
    <p:sldId id="731" r:id="rId88"/>
    <p:sldId id="741" r:id="rId89"/>
    <p:sldId id="735" r:id="rId90"/>
    <p:sldId id="754" r:id="rId91"/>
    <p:sldId id="765" r:id="rId92"/>
    <p:sldId id="877" r:id="rId93"/>
    <p:sldId id="930" r:id="rId94"/>
    <p:sldId id="931" r:id="rId95"/>
    <p:sldId id="932" r:id="rId96"/>
    <p:sldId id="933" r:id="rId97"/>
    <p:sldId id="934" r:id="rId98"/>
    <p:sldId id="935" r:id="rId99"/>
    <p:sldId id="936" r:id="rId100"/>
    <p:sldId id="937" r:id="rId101"/>
    <p:sldId id="938" r:id="rId102"/>
    <p:sldId id="939" r:id="rId103"/>
    <p:sldId id="940" r:id="rId104"/>
    <p:sldId id="941" r:id="rId105"/>
    <p:sldId id="942" r:id="rId106"/>
    <p:sldId id="943" r:id="rId107"/>
    <p:sldId id="944" r:id="rId108"/>
    <p:sldId id="945" r:id="rId109"/>
    <p:sldId id="946" r:id="rId110"/>
    <p:sldId id="947" r:id="rId111"/>
    <p:sldId id="948" r:id="rId112"/>
    <p:sldId id="949" r:id="rId113"/>
    <p:sldId id="950" r:id="rId114"/>
    <p:sldId id="951" r:id="rId115"/>
    <p:sldId id="952" r:id="rId116"/>
    <p:sldId id="953" r:id="rId117"/>
    <p:sldId id="954" r:id="rId118"/>
    <p:sldId id="955" r:id="rId119"/>
    <p:sldId id="956" r:id="rId120"/>
    <p:sldId id="957" r:id="rId121"/>
    <p:sldId id="958" r:id="rId122"/>
    <p:sldId id="959" r:id="rId123"/>
    <p:sldId id="960" r:id="rId124"/>
    <p:sldId id="438" r:id="rId1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5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80E31-31F8-495A-A999-867E81469B10}" type="datetimeFigureOut">
              <a:rPr lang="zh-TW" altLang="en-US" smtClean="0"/>
              <a:t>2024/11/7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D54EB-27DB-40E6-AF6B-095E2B9DDA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12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752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752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AB43309E-B917-4C7D-B6DE-971B1501CB31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8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285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3907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3908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29BA3AAA-56B5-420C-9DD2-4A7954D4C441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25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39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239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799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595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595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DC3D7337-13B5-47F8-A939-F45A26B76306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26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59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259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263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595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595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DC3D7337-13B5-47F8-A939-F45A26B76306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27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59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259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721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5053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5053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A7C7299E-1621-4F1B-94A8-20CAA37F818A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50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50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505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378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763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763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1B4EEB53-5624-41EC-B002-F20F1EE6BCC2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51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7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976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474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5587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5588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7889B0D5-F873-41DE-BC0F-67F9C867E164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52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55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955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567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968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968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3D8397B8-5893-418A-A6B3-EF26BE835833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53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99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996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42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5257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5258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D669AAB1-6931-421D-8155-84DFC5E9A301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54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52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525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595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C0999039-6AE3-45B0-BC9B-D660574C4484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56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232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352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733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733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AF9E531D-23A9-47E0-81F6-56F7191A5496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57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73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273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67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0F9FEEC-76D6-4AAA-B649-9EFC5DEE25E7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9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095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051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1427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1428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A2523314-6829-44CA-A57E-CDF0DA34D4FA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58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1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314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058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347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347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B2650083-4B2D-4CAA-8647-FA70BF4135CD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59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34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334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4548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552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552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8F8C1289-B4A1-48DD-AC15-AF27FD574CF3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60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5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355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6726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757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757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8E1F2151-D818-47E8-93D5-BE693DF8B92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61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7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375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11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757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757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8E1F2151-D818-47E8-93D5-BE693DF8B92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62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7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375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2062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961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962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4056619F-6284-4736-A579-B46AB8CA8CBE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63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96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396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558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371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371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A04D7A7D-A713-47E1-AB57-1A1C6A299776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64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37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437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886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1427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1428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A2523314-6829-44CA-A57E-CDF0DA34D4FA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65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31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314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826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66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767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5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6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997260D2-9749-4B1D-9676-FA0390B5D82C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67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498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032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0F9FEEC-76D6-4AAA-B649-9EFC5DEE25E7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10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095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153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51907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51908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C21823A6-8CF0-4C59-8678-375DAD33DFDA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68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519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519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887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5395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5395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217D1F5C-A358-4B95-BF1C-7AA525DB79BD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69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539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539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0909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2153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2154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942DA7EF-D08E-452B-91D3-737C4D6D73F3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70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21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3215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19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5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6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997260D2-9749-4B1D-9676-FA0390B5D82C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71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498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1242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0413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0413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E8BA1B6F-F8B6-44DD-8482-79B5867C8596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77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04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3041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940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0208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0208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C2D98C4C-18A9-4803-8EA8-EB0D53CF98E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78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02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3020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935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C0999039-6AE3-45B0-BC9B-D660574C4484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79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232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8194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C0999039-6AE3-45B0-BC9B-D660574C4484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80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3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232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34478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937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938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D3604278-CE65-4A32-AF39-EB6C33072F8A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81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293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293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5083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1667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1668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7524B5E8-0EC3-4EAF-9825-8065C3FF35FB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82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1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416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70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3667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3668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6D7DE62-BED6-4363-B01E-E7155CFFD149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19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3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136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5353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83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638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781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781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C516F27-DB62-4699-A161-3A118A178AE4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84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78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2478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34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161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162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E9E22371-296F-41A8-8FD5-1421F0FBB880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20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16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116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48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5715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5716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5CD9E876-6845-4350-9E76-6A66D9BE3BC9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21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57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157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653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7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7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E94E6977-6DEB-46C3-994B-CCF57E2D7639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22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7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17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313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0F9FEEC-76D6-4AAA-B649-9EFC5DEE25E7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23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9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095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053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9811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9812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921AD28F-E066-445D-AA9A-51FBBB4CFB23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24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98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0350" cy="3719513"/>
          </a:xfrm>
          <a:ln/>
        </p:spPr>
      </p:sp>
      <p:sp>
        <p:nvSpPr>
          <p:cNvPr id="1198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5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5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>
            <a:extLst>
              <a:ext uri="{FF2B5EF4-FFF2-40B4-BE49-F238E27FC236}">
                <a16:creationId xmlns:a16="http://schemas.microsoft.com/office/drawing/2014/main" id="{326C7D19-51DD-4053-8E39-FF7532AF1B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5085" y="0"/>
            <a:ext cx="9641829" cy="73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3" tIns="45702" rIns="91403" bIns="45702" anchor="ctr"/>
          <a:lstStyle/>
          <a:p>
            <a:pPr algn="ctr" defTabSz="995363"/>
            <a:r>
              <a:rPr lang="en-US" altLang="zh-TW" sz="4800" b="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b="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en-US" altLang="zh-TW" sz="4800" b="0" i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Routing </a:t>
            </a:r>
            <a:r>
              <a:rPr lang="zh-TW" altLang="en-US" sz="4800" b="0" i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線路與管路</a:t>
            </a:r>
            <a:endParaRPr lang="en-US" altLang="zh-TW" sz="4800" b="0" i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EF0B9AF-83C2-43A8-9909-E6A66D8933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8140" y="6033850"/>
            <a:ext cx="2317547" cy="755833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4A0A8E45-9C83-4D43-AE3E-8E94373E826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6432787"/>
            <a:ext cx="1139385" cy="38246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fld id="{06B67DC6-865C-4E58-96F5-3ED41E2D3719}" type="slidenum">
              <a:rPr kumimoji="1" lang="en-US" altLang="zh-TW" sz="200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pPr algn="ctr"/>
              <a:t>‹#›</a:t>
            </a:fld>
            <a:r>
              <a:rPr kumimoji="1" lang="en-US" altLang="zh-TW" sz="200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/123</a:t>
            </a:r>
            <a:endParaRPr kumimoji="1" lang="en-US" altLang="zh-TW" sz="2000" dirty="0">
              <a:solidFill>
                <a:srgbClr val="FF0000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895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www.solidworks.org.tw/forum.php?mod=viewthread&amp;tid=3054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gif"/><Relationship Id="rId4" Type="http://schemas.openxmlformats.org/officeDocument/2006/relationships/hyperlink" Target="https://geometry-sw.com.tw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olidWorks Files\Photo&amp;Video\solidworks_rout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7597" y="965165"/>
            <a:ext cx="7319014" cy="49067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ava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6" y="4707519"/>
            <a:ext cx="1064280" cy="11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期版面配置區 3"/>
          <p:cNvSpPr txBox="1">
            <a:spLocks/>
          </p:cNvSpPr>
          <p:nvPr/>
        </p:nvSpPr>
        <p:spPr>
          <a:xfrm>
            <a:off x="0" y="5899515"/>
            <a:ext cx="1321713" cy="331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pPr/>
              <a:t>2024/11/7</a:t>
            </a:fld>
            <a:endParaRPr lang="zh-TW" altLang="en-US" sz="163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47872" y="6331063"/>
            <a:ext cx="5263811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39">
                <a:latin typeface="華康細圓體(P)" panose="020F0300000000000000" pitchFamily="34" charset="-120"/>
                <a:ea typeface="華康細圓體(P)" panose="020F0300000000000000" pitchFamily="34" charset="-120"/>
                <a:hlinkClick r:id="rId4"/>
              </a:rPr>
              <a:t>50-90</a:t>
            </a:r>
            <a:r>
              <a:rPr lang="zh-TW" altLang="en-US" sz="2539">
                <a:latin typeface="華康細圓體(P)" panose="020F0300000000000000" pitchFamily="34" charset="-120"/>
                <a:ea typeface="華康細圓體(P)" panose="020F0300000000000000" pitchFamily="34" charset="-120"/>
                <a:hlinkClick r:id="rId4"/>
              </a:rPr>
              <a:t>-1 SolidWorks Routing 管路</a:t>
            </a:r>
            <a:endParaRPr lang="zh-TW" altLang="en-US" sz="2539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5B58F18-D904-4599-BD6E-11CB755C8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551" y="6093635"/>
            <a:ext cx="715275" cy="7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54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18" y="2901527"/>
            <a:ext cx="8482009" cy="27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附加 </a:t>
            </a:r>
            <a:r>
              <a:rPr lang="en-US" altLang="zh-TW" sz="2358" b="1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</a:p>
        </p:txBody>
      </p:sp>
      <p:sp>
        <p:nvSpPr>
          <p:cNvPr id="108552" name="AutoShape 7"/>
          <p:cNvSpPr>
            <a:spLocks noChangeArrowheads="1"/>
          </p:cNvSpPr>
          <p:nvPr/>
        </p:nvSpPr>
        <p:spPr bwMode="auto">
          <a:xfrm>
            <a:off x="7134593" y="2115927"/>
            <a:ext cx="1449337" cy="581668"/>
          </a:xfrm>
          <a:prstGeom prst="wedgeRoundRectCallout">
            <a:avLst>
              <a:gd name="adj1" fmla="val -37359"/>
              <a:gd name="adj2" fmla="val 10298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線路設計</a:t>
            </a:r>
            <a:endParaRPr kumimoji="1" lang="en-US" altLang="zh-TW" sz="2358" b="1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38523" y="6330864"/>
            <a:ext cx="3114955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屬於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外掛模組</a:t>
            </a:r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(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整合</a:t>
            </a:r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)</a:t>
            </a:r>
            <a:endParaRPr lang="zh-TW" altLang="en-US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706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17" y="2033140"/>
            <a:ext cx="6045607" cy="40903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5730299" y="6263194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鋼 構</a:t>
            </a:r>
          </a:p>
        </p:txBody>
      </p:sp>
      <p:sp>
        <p:nvSpPr>
          <p:cNvPr id="1462282" name="AutoShape 10"/>
          <p:cNvSpPr>
            <a:spLocks noChangeArrowheads="1"/>
          </p:cNvSpPr>
          <p:nvPr/>
        </p:nvSpPr>
        <p:spPr bwMode="auto">
          <a:xfrm>
            <a:off x="3187659" y="5258234"/>
            <a:ext cx="1569353" cy="758761"/>
          </a:xfrm>
          <a:prstGeom prst="wedgeRoundRectCallout">
            <a:avLst>
              <a:gd name="adj1" fmla="val -9176"/>
              <a:gd name="adj2" fmla="val -8150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 </a:t>
            </a:r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LAYOUT</a:t>
            </a:r>
          </a:p>
        </p:txBody>
      </p:sp>
    </p:spTree>
    <p:extLst>
      <p:ext uri="{BB962C8B-B14F-4D97-AF65-F5344CB8AC3E}">
        <p14:creationId xmlns:p14="http://schemas.microsoft.com/office/powerpoint/2010/main" val="42924922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16" y="1807096"/>
            <a:ext cx="6746778" cy="431788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69" name="Rectangle 5"/>
          <p:cNvSpPr>
            <a:spLocks noChangeArrowheads="1"/>
          </p:cNvSpPr>
          <p:nvPr/>
        </p:nvSpPr>
        <p:spPr bwMode="auto">
          <a:xfrm>
            <a:off x="5312763" y="6263194"/>
            <a:ext cx="159819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鋼 構</a:t>
            </a:r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</a:t>
            </a:r>
          </a:p>
        </p:txBody>
      </p:sp>
    </p:spTree>
    <p:extLst>
      <p:ext uri="{BB962C8B-B14F-4D97-AF65-F5344CB8AC3E}">
        <p14:creationId xmlns:p14="http://schemas.microsoft.com/office/powerpoint/2010/main" val="39315989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85" y="1909321"/>
            <a:ext cx="6656071" cy="410335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5273891" y="6123537"/>
            <a:ext cx="165429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廠 區 一 偶 </a:t>
            </a:r>
          </a:p>
        </p:txBody>
      </p:sp>
    </p:spTree>
    <p:extLst>
      <p:ext uri="{BB962C8B-B14F-4D97-AF65-F5344CB8AC3E}">
        <p14:creationId xmlns:p14="http://schemas.microsoft.com/office/powerpoint/2010/main" val="26490448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8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67" y="1935235"/>
            <a:ext cx="5679906" cy="418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3" name="Rectangle 5"/>
          <p:cNvSpPr>
            <a:spLocks noChangeArrowheads="1"/>
          </p:cNvSpPr>
          <p:nvPr/>
        </p:nvSpPr>
        <p:spPr bwMode="auto">
          <a:xfrm>
            <a:off x="5318524" y="6123537"/>
            <a:ext cx="156613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 部 示 意</a:t>
            </a:r>
          </a:p>
        </p:txBody>
      </p:sp>
    </p:spTree>
    <p:extLst>
      <p:ext uri="{BB962C8B-B14F-4D97-AF65-F5344CB8AC3E}">
        <p14:creationId xmlns:p14="http://schemas.microsoft.com/office/powerpoint/2010/main" val="2564438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BIG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4591528" y="5968912"/>
            <a:ext cx="2826095" cy="78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380 lines</a:t>
            </a:r>
          </a:p>
          <a:p>
            <a:pPr algn="ctr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27.000 components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82" y="1847411"/>
            <a:ext cx="6867718" cy="4124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350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4" y="1888088"/>
            <a:ext cx="6517853" cy="415734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5273891" y="6123537"/>
            <a:ext cx="165429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廠 區 一 偶 </a:t>
            </a:r>
          </a:p>
        </p:txBody>
      </p:sp>
    </p:spTree>
    <p:extLst>
      <p:ext uri="{BB962C8B-B14F-4D97-AF65-F5344CB8AC3E}">
        <p14:creationId xmlns:p14="http://schemas.microsoft.com/office/powerpoint/2010/main" val="41438667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BIG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4958507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  <p:pic>
        <p:nvPicPr>
          <p:cNvPr id="2918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25" y="1909320"/>
            <a:ext cx="7936030" cy="41638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6687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30" y="1909320"/>
            <a:ext cx="7233421" cy="407311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small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4864921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</p:spTree>
    <p:extLst>
      <p:ext uri="{BB962C8B-B14F-4D97-AF65-F5344CB8AC3E}">
        <p14:creationId xmlns:p14="http://schemas.microsoft.com/office/powerpoint/2010/main" val="38814338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085" y="1909321"/>
            <a:ext cx="6150711" cy="38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5" name="Rectangle 5"/>
          <p:cNvSpPr>
            <a:spLocks noChangeArrowheads="1"/>
          </p:cNvSpPr>
          <p:nvPr/>
        </p:nvSpPr>
        <p:spPr bwMode="auto">
          <a:xfrm>
            <a:off x="5112636" y="6123537"/>
            <a:ext cx="197970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次 組 件 產 出</a:t>
            </a:r>
          </a:p>
        </p:txBody>
      </p:sp>
    </p:spTree>
    <p:extLst>
      <p:ext uri="{BB962C8B-B14F-4D97-AF65-F5344CB8AC3E}">
        <p14:creationId xmlns:p14="http://schemas.microsoft.com/office/powerpoint/2010/main" val="6163793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73" y="1953953"/>
            <a:ext cx="5738936" cy="411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4820362" y="6123537"/>
            <a:ext cx="256159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組合大樣圖</a:t>
            </a:r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+BOM</a:t>
            </a:r>
            <a:endParaRPr lang="zh-TW" altLang="en-US" sz="2539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65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5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44877" y="2814107"/>
            <a:ext cx="3248128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什麼是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模組應用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544877" y="1595725"/>
            <a:ext cx="32481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1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83336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57" y="1847411"/>
            <a:ext cx="7325566" cy="4124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small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4678974" y="5968912"/>
            <a:ext cx="2649764" cy="78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120 lines</a:t>
            </a:r>
          </a:p>
          <a:p>
            <a:pPr algn="ctr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5.000 components</a:t>
            </a:r>
          </a:p>
        </p:txBody>
      </p:sp>
    </p:spTree>
    <p:extLst>
      <p:ext uri="{BB962C8B-B14F-4D97-AF65-F5344CB8AC3E}">
        <p14:creationId xmlns:p14="http://schemas.microsoft.com/office/powerpoint/2010/main" val="31671885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4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66" y="2047538"/>
            <a:ext cx="8707749" cy="372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4824682" y="6123537"/>
            <a:ext cx="2426946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 料 庫 </a:t>
            </a:r>
          </a:p>
        </p:txBody>
      </p:sp>
    </p:spTree>
    <p:extLst>
      <p:ext uri="{BB962C8B-B14F-4D97-AF65-F5344CB8AC3E}">
        <p14:creationId xmlns:p14="http://schemas.microsoft.com/office/powerpoint/2010/main" val="22819209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4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57" y="1909320"/>
            <a:ext cx="6550968" cy="407311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5266691" y="6123537"/>
            <a:ext cx="1837041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 生</a:t>
            </a:r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lang="zh-TW" altLang="en-US" sz="2539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8085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60" y="1909321"/>
            <a:ext cx="5846920" cy="418974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5266692" y="6123537"/>
            <a:ext cx="156613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放 置 閥 類</a:t>
            </a:r>
          </a:p>
        </p:txBody>
      </p:sp>
    </p:spTree>
    <p:extLst>
      <p:ext uri="{BB962C8B-B14F-4D97-AF65-F5344CB8AC3E}">
        <p14:creationId xmlns:p14="http://schemas.microsoft.com/office/powerpoint/2010/main" val="39961721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0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73" y="1909321"/>
            <a:ext cx="2803239" cy="40803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57" y="1974110"/>
            <a:ext cx="4706619" cy="39377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大型組件配置</a:t>
            </a:r>
            <a:r>
              <a:rPr lang="zh-TW" altLang="en-US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2778764" y="6123537"/>
            <a:ext cx="1700787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管架固定座 </a:t>
            </a:r>
          </a:p>
        </p:txBody>
      </p:sp>
      <p:sp>
        <p:nvSpPr>
          <p:cNvPr id="1462282" name="AutoShape 10"/>
          <p:cNvSpPr>
            <a:spLocks noChangeArrowheads="1"/>
          </p:cNvSpPr>
          <p:nvPr/>
        </p:nvSpPr>
        <p:spPr bwMode="auto">
          <a:xfrm>
            <a:off x="6303328" y="5258233"/>
            <a:ext cx="997763" cy="488084"/>
          </a:xfrm>
          <a:prstGeom prst="wedgeRoundRectCallout">
            <a:avLst>
              <a:gd name="adj1" fmla="val -54185"/>
              <a:gd name="adj2" fmla="val -9542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 裡</a:t>
            </a:r>
          </a:p>
        </p:txBody>
      </p:sp>
    </p:spTree>
    <p:extLst>
      <p:ext uri="{BB962C8B-B14F-4D97-AF65-F5344CB8AC3E}">
        <p14:creationId xmlns:p14="http://schemas.microsoft.com/office/powerpoint/2010/main" val="2182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6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228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15" y="1909321"/>
            <a:ext cx="5777811" cy="433515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797" name="Rectangle 5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Ethanol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處理槽 </a:t>
            </a:r>
          </a:p>
        </p:txBody>
      </p:sp>
    </p:spTree>
    <p:extLst>
      <p:ext uri="{BB962C8B-B14F-4D97-AF65-F5344CB8AC3E}">
        <p14:creationId xmlns:p14="http://schemas.microsoft.com/office/powerpoint/2010/main" val="10035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Ethanol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處理槽 模型組態的表現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6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08" y="1909321"/>
            <a:ext cx="2937137" cy="369589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91" y="1909321"/>
            <a:ext cx="2673659" cy="368438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418" y="1909320"/>
            <a:ext cx="2757166" cy="371605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27" name="Rectangle 7"/>
          <p:cNvSpPr>
            <a:spLocks noChangeArrowheads="1"/>
          </p:cNvSpPr>
          <p:nvPr/>
        </p:nvSpPr>
        <p:spPr bwMode="auto">
          <a:xfrm>
            <a:off x="2578636" y="5740558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全 部</a:t>
            </a:r>
          </a:p>
        </p:txBody>
      </p:sp>
      <p:sp>
        <p:nvSpPr>
          <p:cNvPr id="286728" name="Rectangle 8"/>
          <p:cNvSpPr>
            <a:spLocks noChangeArrowheads="1"/>
          </p:cNvSpPr>
          <p:nvPr/>
        </p:nvSpPr>
        <p:spPr bwMode="auto">
          <a:xfrm>
            <a:off x="5452423" y="5736237"/>
            <a:ext cx="138980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不含 鋼構</a:t>
            </a:r>
          </a:p>
        </p:txBody>
      </p:sp>
      <p:sp>
        <p:nvSpPr>
          <p:cNvPr id="286729" name="Rectangle 9"/>
          <p:cNvSpPr>
            <a:spLocks noChangeArrowheads="1"/>
          </p:cNvSpPr>
          <p:nvPr/>
        </p:nvSpPr>
        <p:spPr bwMode="auto">
          <a:xfrm>
            <a:off x="9158400" y="5731919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 路</a:t>
            </a:r>
          </a:p>
        </p:txBody>
      </p:sp>
    </p:spTree>
    <p:extLst>
      <p:ext uri="{BB962C8B-B14F-4D97-AF65-F5344CB8AC3E}">
        <p14:creationId xmlns:p14="http://schemas.microsoft.com/office/powerpoint/2010/main" val="353779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86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  <p:bldP spid="286727" grpId="0"/>
      <p:bldP spid="286728" grpId="0"/>
      <p:bldP spid="286729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Ethanol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處理槽 </a:t>
            </a:r>
          </a:p>
        </p:txBody>
      </p:sp>
      <p:sp>
        <p:nvSpPr>
          <p:cNvPr id="296965" name="Rectangle 5"/>
          <p:cNvSpPr>
            <a:spLocks noChangeArrowheads="1"/>
          </p:cNvSpPr>
          <p:nvPr/>
        </p:nvSpPr>
        <p:spPr bwMode="auto">
          <a:xfrm>
            <a:off x="4816266" y="6357216"/>
            <a:ext cx="2603277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顏色就顯得重要了</a:t>
            </a:r>
          </a:p>
        </p:txBody>
      </p:sp>
      <p:pic>
        <p:nvPicPr>
          <p:cNvPr id="2969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47" y="1903823"/>
            <a:ext cx="7898947" cy="428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4333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34" y="1909320"/>
            <a:ext cx="6530812" cy="41004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5273891" y="6123537"/>
            <a:ext cx="165429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廠 區 一 偶 </a:t>
            </a:r>
          </a:p>
        </p:txBody>
      </p:sp>
    </p:spTree>
    <p:extLst>
      <p:ext uri="{BB962C8B-B14F-4D97-AF65-F5344CB8AC3E}">
        <p14:creationId xmlns:p14="http://schemas.microsoft.com/office/powerpoint/2010/main" val="18599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  <p:bldP spid="27238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84" y="1870448"/>
            <a:ext cx="7671112" cy="425309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4623113" y="6263195"/>
            <a:ext cx="2987997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鋼 構</a:t>
            </a:r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 部分群體</a:t>
            </a:r>
            <a:endParaRPr lang="en-US" altLang="zh-TW" sz="2539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739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/>
          <a:stretch>
            <a:fillRect/>
          </a:stretch>
        </p:blipFill>
        <p:spPr bwMode="auto">
          <a:xfrm>
            <a:off x="3442930" y="1905000"/>
            <a:ext cx="5252293" cy="421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26" name="Rectangle 7"/>
          <p:cNvSpPr>
            <a:spLocks noChangeArrowheads="1"/>
          </p:cNvSpPr>
          <p:nvPr/>
        </p:nvSpPr>
        <p:spPr bwMode="auto">
          <a:xfrm>
            <a:off x="0" y="721047"/>
            <a:ext cx="12193440" cy="10260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en-US" altLang="zh-TW" sz="3174" b="1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174" b="1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algn="ctr" defTabSz="817752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元件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617431" y="6328704"/>
            <a:ext cx="496001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要自己準備</a:t>
            </a:r>
          </a:p>
        </p:txBody>
      </p:sp>
    </p:spTree>
    <p:extLst>
      <p:ext uri="{BB962C8B-B14F-4D97-AF65-F5344CB8AC3E}">
        <p14:creationId xmlns:p14="http://schemas.microsoft.com/office/powerpoint/2010/main" val="255318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68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50" y="1978429"/>
            <a:ext cx="6984340" cy="396945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5273891" y="6123537"/>
            <a:ext cx="165429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廠 區 一 偶 </a:t>
            </a:r>
          </a:p>
        </p:txBody>
      </p:sp>
    </p:spTree>
    <p:extLst>
      <p:ext uri="{BB962C8B-B14F-4D97-AF65-F5344CB8AC3E}">
        <p14:creationId xmlns:p14="http://schemas.microsoft.com/office/powerpoint/2010/main" val="395358305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BIG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4958507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  <p:pic>
        <p:nvPicPr>
          <p:cNvPr id="2949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73" y="1889163"/>
            <a:ext cx="7525694" cy="423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2282" name="AutoShape 10"/>
          <p:cNvSpPr>
            <a:spLocks noChangeArrowheads="1"/>
          </p:cNvSpPr>
          <p:nvPr/>
        </p:nvSpPr>
        <p:spPr bwMode="auto">
          <a:xfrm>
            <a:off x="3884509" y="6165290"/>
            <a:ext cx="945931" cy="488084"/>
          </a:xfrm>
          <a:prstGeom prst="wedgeRoundRectCallout">
            <a:avLst>
              <a:gd name="adj1" fmla="val 72681"/>
              <a:gd name="adj2" fmla="val -15383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小 屋</a:t>
            </a:r>
          </a:p>
        </p:txBody>
      </p:sp>
    </p:spTree>
    <p:extLst>
      <p:ext uri="{BB962C8B-B14F-4D97-AF65-F5344CB8AC3E}">
        <p14:creationId xmlns:p14="http://schemas.microsoft.com/office/powerpoint/2010/main" val="19752227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8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66" y="2254867"/>
            <a:ext cx="4607274" cy="358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BIG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pic>
        <p:nvPicPr>
          <p:cNvPr id="288774" name="Picture 6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18" y="2600411"/>
            <a:ext cx="4215656" cy="283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5730299" y="6332303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小 屋</a:t>
            </a:r>
          </a:p>
        </p:txBody>
      </p:sp>
    </p:spTree>
    <p:extLst>
      <p:ext uri="{BB962C8B-B14F-4D97-AF65-F5344CB8AC3E}">
        <p14:creationId xmlns:p14="http://schemas.microsoft.com/office/powerpoint/2010/main" val="7575575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4958507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  <p:pic>
        <p:nvPicPr>
          <p:cNvPr id="2990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93" y="1909319"/>
            <a:ext cx="8293094" cy="416526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全場外觀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62282" name="AutoShape 10"/>
          <p:cNvSpPr>
            <a:spLocks noChangeArrowheads="1"/>
          </p:cNvSpPr>
          <p:nvPr/>
        </p:nvSpPr>
        <p:spPr bwMode="auto">
          <a:xfrm>
            <a:off x="5404909" y="4976038"/>
            <a:ext cx="1243964" cy="488084"/>
          </a:xfrm>
          <a:prstGeom prst="wedgeRoundRectCallout">
            <a:avLst>
              <a:gd name="adj1" fmla="val -12384"/>
              <a:gd name="adj2" fmla="val 11253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油罐車</a:t>
            </a:r>
          </a:p>
        </p:txBody>
      </p:sp>
    </p:spTree>
    <p:extLst>
      <p:ext uri="{BB962C8B-B14F-4D97-AF65-F5344CB8AC3E}">
        <p14:creationId xmlns:p14="http://schemas.microsoft.com/office/powerpoint/2010/main" val="14029091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46" y="919869"/>
            <a:ext cx="7268014" cy="51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92E0F779-2F94-6263-2477-F2CA9DD0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55" y="4507744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0C88F310-6473-85DC-504C-B22B8499924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949" y="1598692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ABD01D18-FF64-820A-720C-D816787F1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865" y="1744787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ChangeArrowheads="1"/>
          </p:cNvSpPr>
          <p:nvPr/>
        </p:nvSpPr>
        <p:spPr bwMode="auto">
          <a:xfrm>
            <a:off x="0" y="721047"/>
            <a:ext cx="12193440" cy="10260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en-US" altLang="zh-TW" sz="3174" b="1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174" b="1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algn="ctr" defTabSz="817752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2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線路  </a:t>
            </a:r>
          </a:p>
        </p:txBody>
      </p:sp>
      <p:pic>
        <p:nvPicPr>
          <p:cNvPr id="30720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73" y="2021622"/>
            <a:ext cx="5498494" cy="410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33" name="AutoShape 13"/>
          <p:cNvSpPr>
            <a:spLocks noChangeArrowheads="1"/>
          </p:cNvSpPr>
          <p:nvPr/>
        </p:nvSpPr>
        <p:spPr bwMode="auto">
          <a:xfrm>
            <a:off x="7902916" y="2257745"/>
            <a:ext cx="943051" cy="489523"/>
          </a:xfrm>
          <a:prstGeom prst="wedgeRoundRectCallout">
            <a:avLst>
              <a:gd name="adj1" fmla="val -45727"/>
              <a:gd name="adj2" fmla="val 15558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 路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3617431" y="6328704"/>
            <a:ext cx="496001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Routing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會幫你畫</a:t>
            </a:r>
          </a:p>
        </p:txBody>
      </p:sp>
    </p:spTree>
    <p:extLst>
      <p:ext uri="{BB962C8B-B14F-4D97-AF65-F5344CB8AC3E}">
        <p14:creationId xmlns:p14="http://schemas.microsoft.com/office/powerpoint/2010/main" val="28434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6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ChangeArrowheads="1"/>
          </p:cNvSpPr>
          <p:nvPr/>
        </p:nvSpPr>
        <p:spPr bwMode="auto">
          <a:xfrm>
            <a:off x="0" y="721047"/>
            <a:ext cx="12193440" cy="10260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en-US" altLang="zh-TW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algn="ctr" defTabSz="817752"/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</a:t>
            </a:r>
          </a:p>
        </p:txBody>
      </p:sp>
      <p:pic>
        <p:nvPicPr>
          <p:cNvPr id="146844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039" y="3407405"/>
            <a:ext cx="1260678" cy="105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30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14" y="2046817"/>
            <a:ext cx="5600718" cy="41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8433" name="AutoShape 17"/>
          <p:cNvSpPr>
            <a:spLocks noChangeArrowheads="1"/>
          </p:cNvSpPr>
          <p:nvPr/>
        </p:nvSpPr>
        <p:spPr bwMode="auto">
          <a:xfrm>
            <a:off x="6379349" y="2120102"/>
            <a:ext cx="1193572" cy="489523"/>
          </a:xfrm>
          <a:prstGeom prst="wedgeRoundRectCallout">
            <a:avLst>
              <a:gd name="adj1" fmla="val -59357"/>
              <a:gd name="adj2" fmla="val 13009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 組</a:t>
            </a:r>
          </a:p>
        </p:txBody>
      </p:sp>
      <p:sp>
        <p:nvSpPr>
          <p:cNvPr id="1468437" name="AutoShape 21"/>
          <p:cNvSpPr>
            <a:spLocks noChangeArrowheads="1"/>
          </p:cNvSpPr>
          <p:nvPr/>
        </p:nvSpPr>
        <p:spPr bwMode="auto">
          <a:xfrm>
            <a:off x="7823729" y="2771022"/>
            <a:ext cx="1193572" cy="489523"/>
          </a:xfrm>
          <a:prstGeom prst="wedgeRoundRectCallout">
            <a:avLst>
              <a:gd name="adj1" fmla="val -126838"/>
              <a:gd name="adj2" fmla="val 5470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 組</a:t>
            </a:r>
          </a:p>
        </p:txBody>
      </p:sp>
      <p:pic>
        <p:nvPicPr>
          <p:cNvPr id="1468439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05" y="1769662"/>
            <a:ext cx="661687" cy="86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844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31" y="4880293"/>
            <a:ext cx="778244" cy="89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21"/>
          <p:cNvSpPr>
            <a:spLocks noChangeArrowheads="1"/>
          </p:cNvSpPr>
          <p:nvPr/>
        </p:nvSpPr>
        <p:spPr bwMode="auto">
          <a:xfrm>
            <a:off x="4990882" y="4321659"/>
            <a:ext cx="1193572" cy="489523"/>
          </a:xfrm>
          <a:prstGeom prst="wedgeRoundRectCallout">
            <a:avLst>
              <a:gd name="adj1" fmla="val 41461"/>
              <a:gd name="adj2" fmla="val -7141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 組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617431" y="6328704"/>
            <a:ext cx="496001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Routing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會幫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你準備</a:t>
            </a:r>
            <a:endParaRPr lang="zh-TW" altLang="en-US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Arial Unicode MS" pitchFamily="34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83" y="1997347"/>
            <a:ext cx="2097657" cy="43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3102617" y="2204472"/>
            <a:ext cx="2924992" cy="878983"/>
          </a:xfrm>
          <a:prstGeom prst="wedgeRoundRectCallout">
            <a:avLst>
              <a:gd name="adj1" fmla="val -62637"/>
              <a:gd name="adj2" fmla="val 22271"/>
              <a:gd name="adj3" fmla="val 16667"/>
            </a:avLst>
          </a:prstGeom>
          <a:solidFill>
            <a:srgbClr val="FFC0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358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不夠再自己畫</a:t>
            </a:r>
            <a:endParaRPr lang="zh-TW" altLang="en-US" sz="2358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00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6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6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6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8433" grpId="0" animBg="1"/>
      <p:bldP spid="1468437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ChangeArrowheads="1"/>
          </p:cNvSpPr>
          <p:nvPr/>
        </p:nvSpPr>
        <p:spPr bwMode="auto">
          <a:xfrm>
            <a:off x="0" y="721047"/>
            <a:ext cx="12193440" cy="10260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en-US" altLang="zh-TW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algn="ctr" defTabSz="817752"/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模組包含</a:t>
            </a:r>
            <a:endParaRPr lang="zh-TW" altLang="en-US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0035" name="Rectangle 16"/>
          <p:cNvSpPr>
            <a:spLocks noChangeArrowheads="1"/>
          </p:cNvSpPr>
          <p:nvPr/>
        </p:nvSpPr>
        <p:spPr bwMode="auto">
          <a:xfrm>
            <a:off x="3617431" y="6328704"/>
            <a:ext cx="496001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3-1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管 類（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Pipe Tube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）</a:t>
            </a:r>
          </a:p>
        </p:txBody>
      </p:sp>
      <p:pic>
        <p:nvPicPr>
          <p:cNvPr id="3000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7" y="1805657"/>
            <a:ext cx="3639747" cy="431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05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30" y="1805656"/>
            <a:ext cx="974726" cy="127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06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88" y="1858929"/>
            <a:ext cx="1112944" cy="128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04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10" y="1923719"/>
            <a:ext cx="1382182" cy="116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46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4176963"/>
            <a:ext cx="1890423" cy="14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47" name="Picture 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86" y="4176963"/>
            <a:ext cx="1601028" cy="133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48" name="Picture 3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11" y="4051704"/>
            <a:ext cx="1599589" cy="157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80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ChangeArrowheads="1"/>
          </p:cNvSpPr>
          <p:nvPr/>
        </p:nvSpPr>
        <p:spPr bwMode="auto">
          <a:xfrm>
            <a:off x="0" y="721047"/>
            <a:ext cx="12193440" cy="10260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en-US" altLang="zh-TW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algn="ctr" defTabSz="817752"/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模組包含</a:t>
            </a:r>
            <a:endParaRPr lang="zh-TW" altLang="en-US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4387" name="Rectangle 16"/>
          <p:cNvSpPr>
            <a:spLocks noChangeArrowheads="1"/>
          </p:cNvSpPr>
          <p:nvPr/>
        </p:nvSpPr>
        <p:spPr bwMode="auto">
          <a:xfrm>
            <a:off x="3622538" y="6328704"/>
            <a:ext cx="496001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3-2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閥 類（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Value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）</a:t>
            </a:r>
          </a:p>
        </p:txBody>
      </p:sp>
      <p:pic>
        <p:nvPicPr>
          <p:cNvPr id="144394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18" y="2486671"/>
            <a:ext cx="3206376" cy="217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40" y="2305259"/>
            <a:ext cx="2025761" cy="27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75" y="2181439"/>
            <a:ext cx="2682298" cy="315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109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ChangeArrowheads="1"/>
          </p:cNvSpPr>
          <p:nvPr/>
        </p:nvSpPr>
        <p:spPr bwMode="auto">
          <a:xfrm>
            <a:off x="0" y="721047"/>
            <a:ext cx="12193440" cy="10260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en-US" altLang="zh-TW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174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algn="ctr" defTabSz="817752"/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模組包含</a:t>
            </a:r>
          </a:p>
        </p:txBody>
      </p:sp>
      <p:sp>
        <p:nvSpPr>
          <p:cNvPr id="145411" name="Rectangle 16"/>
          <p:cNvSpPr>
            <a:spLocks noChangeArrowheads="1"/>
          </p:cNvSpPr>
          <p:nvPr/>
        </p:nvSpPr>
        <p:spPr bwMode="auto">
          <a:xfrm>
            <a:off x="3680315" y="6306372"/>
            <a:ext cx="496001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3-3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電子接頭</a:t>
            </a:r>
          </a:p>
        </p:txBody>
      </p:sp>
      <p:pic>
        <p:nvPicPr>
          <p:cNvPr id="14541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53" y="1935236"/>
            <a:ext cx="1678776" cy="15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711" y="2093612"/>
            <a:ext cx="2342511" cy="154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2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07" y="3902543"/>
            <a:ext cx="1490166" cy="192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2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16" y="3902541"/>
            <a:ext cx="1809795" cy="207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2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34" y="2057618"/>
            <a:ext cx="2342511" cy="133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2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711" y="3779587"/>
            <a:ext cx="2342511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38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44877" y="2814107"/>
            <a:ext cx="3248128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什麼是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模組應用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544877" y="1595725"/>
            <a:ext cx="32481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1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7149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Routing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元件與模組要準備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/>
          <a:stretch>
            <a:fillRect/>
          </a:stretch>
        </p:blipFill>
        <p:spPr bwMode="auto">
          <a:xfrm>
            <a:off x="1396581" y="2135364"/>
            <a:ext cx="4120631" cy="351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71" y="1909319"/>
            <a:ext cx="1865946" cy="151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620" y="1909320"/>
            <a:ext cx="1058234" cy="13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790" y="1909321"/>
            <a:ext cx="1658619" cy="138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80" y="4866496"/>
            <a:ext cx="2061755" cy="14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476" y="3639928"/>
            <a:ext cx="1049595" cy="143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8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71" y="3639927"/>
            <a:ext cx="1743565" cy="205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9" name="Picture 4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98" y="3420964"/>
            <a:ext cx="1890422" cy="14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接點 2"/>
          <p:cNvCxnSpPr/>
          <p:nvPr/>
        </p:nvCxnSpPr>
        <p:spPr bwMode="auto">
          <a:xfrm>
            <a:off x="5681345" y="1909321"/>
            <a:ext cx="69109" cy="4358076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線接點 4"/>
          <p:cNvCxnSpPr/>
          <p:nvPr/>
        </p:nvCxnSpPr>
        <p:spPr bwMode="auto">
          <a:xfrm flipV="1">
            <a:off x="5807326" y="1909321"/>
            <a:ext cx="0" cy="4421544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742126" y="5876607"/>
            <a:ext cx="3040801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1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元件</a:t>
            </a:r>
            <a:endParaRPr lang="zh-TW" altLang="en-US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Arial Unicode MS" pitchFamily="34" charset="-12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754619" y="5876607"/>
            <a:ext cx="3040801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2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模組</a:t>
            </a:r>
            <a:endParaRPr lang="zh-TW" altLang="en-US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48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087671" y="2593179"/>
            <a:ext cx="3248128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什麼是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模組應用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087671" y="1696200"/>
            <a:ext cx="3248128" cy="611441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/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1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368665" y="1727761"/>
            <a:ext cx="3459228" cy="611441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/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2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6382517" y="2555459"/>
            <a:ext cx="3445377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製作方式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模組製作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巴西生化工廠實際案例</a:t>
            </a:r>
          </a:p>
        </p:txBody>
      </p:sp>
    </p:spTree>
    <p:extLst>
      <p:ext uri="{BB962C8B-B14F-4D97-AF65-F5344CB8AC3E}">
        <p14:creationId xmlns:p14="http://schemas.microsoft.com/office/powerpoint/2010/main" val="4133010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1632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資料庫與模型檔案位置指定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06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99" y="1812857"/>
            <a:ext cx="6103198" cy="431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586398" y="6330450"/>
            <a:ext cx="420485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>
                <a:solidFill>
                  <a:srgbClr val="B13CC4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舊版的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　線路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設計檔案位置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19774453" flipH="1">
            <a:off x="2500375" y="5081633"/>
            <a:ext cx="987684" cy="498917"/>
          </a:xfrm>
          <a:prstGeom prst="leftArrow">
            <a:avLst>
              <a:gd name="adj1" fmla="val 50000"/>
              <a:gd name="adj2" fmla="val 8089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defTabSz="891177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51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3" y="1843302"/>
            <a:ext cx="8569530" cy="44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1632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線路設計與模型檔案位置設定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469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86" y="1861809"/>
            <a:ext cx="675253" cy="68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6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68" y="733026"/>
            <a:ext cx="2333919" cy="20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83" y="1997347"/>
            <a:ext cx="2097657" cy="43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102617" y="2204472"/>
            <a:ext cx="2924992" cy="878983"/>
          </a:xfrm>
          <a:prstGeom prst="wedgeRoundRectCallout">
            <a:avLst>
              <a:gd name="adj1" fmla="val -62637"/>
              <a:gd name="adj2" fmla="val 22271"/>
              <a:gd name="adj3" fmla="val 16667"/>
            </a:avLst>
          </a:prstGeom>
          <a:solidFill>
            <a:srgbClr val="FFC0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358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不須</a:t>
            </a:r>
            <a:r>
              <a:rPr lang="en-US" altLang="zh-TW" sz="2358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SW</a:t>
            </a:r>
            <a:r>
              <a:rPr lang="zh-TW" altLang="en-US" sz="2358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也可以進入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4271448" y="6358523"/>
            <a:ext cx="3651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en-US" altLang="zh-TW" sz="2539" b="1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SolidWorks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 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2011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新功能</a:t>
            </a:r>
          </a:p>
        </p:txBody>
      </p:sp>
    </p:spTree>
    <p:extLst>
      <p:ext uri="{BB962C8B-B14F-4D97-AF65-F5344CB8AC3E}">
        <p14:creationId xmlns:p14="http://schemas.microsoft.com/office/powerpoint/2010/main" val="35664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產生線路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67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63" y="1833012"/>
            <a:ext cx="5995216" cy="429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4" name="AutoShape 7"/>
          <p:cNvSpPr>
            <a:spLocks noChangeArrowheads="1"/>
          </p:cNvSpPr>
          <p:nvPr/>
        </p:nvSpPr>
        <p:spPr bwMode="auto">
          <a:xfrm>
            <a:off x="5128472" y="5251034"/>
            <a:ext cx="1349068" cy="488083"/>
          </a:xfrm>
          <a:prstGeom prst="wedgeRoundRectCallout">
            <a:avLst>
              <a:gd name="adj1" fmla="val 51269"/>
              <a:gd name="adj2" fmla="val -15909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 </a:t>
            </a:r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</a:t>
            </a:r>
          </a:p>
        </p:txBody>
      </p:sp>
      <p:pic>
        <p:nvPicPr>
          <p:cNvPr id="11674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85" y="1833012"/>
            <a:ext cx="2084792" cy="429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636360" y="6330450"/>
            <a:ext cx="496001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電腦會幫你畫</a:t>
            </a:r>
          </a:p>
        </p:txBody>
      </p:sp>
    </p:spTree>
    <p:extLst>
      <p:ext uri="{BB962C8B-B14F-4D97-AF65-F5344CB8AC3E}">
        <p14:creationId xmlns:p14="http://schemas.microsoft.com/office/powerpoint/2010/main" val="3178700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08" y="1953664"/>
            <a:ext cx="5874275" cy="41698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1632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Routing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一定為組合件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5049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1632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Routing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一定為次組件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87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15" y="1775421"/>
            <a:ext cx="5829642" cy="434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8196630" y="2231829"/>
            <a:ext cx="1347628" cy="489523"/>
          </a:xfrm>
          <a:prstGeom prst="wedgeRoundRectCallout">
            <a:avLst>
              <a:gd name="adj1" fmla="val -41236"/>
              <a:gd name="adj2" fmla="val 9448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次 組 件</a:t>
            </a:r>
          </a:p>
        </p:txBody>
      </p:sp>
      <p:pic>
        <p:nvPicPr>
          <p:cNvPr id="1187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50" y="1928038"/>
            <a:ext cx="1363465" cy="340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5" name="AutoShape 7"/>
          <p:cNvSpPr>
            <a:spLocks noChangeArrowheads="1"/>
          </p:cNvSpPr>
          <p:nvPr/>
        </p:nvSpPr>
        <p:spPr bwMode="auto">
          <a:xfrm>
            <a:off x="1544878" y="2515466"/>
            <a:ext cx="1480087" cy="450649"/>
          </a:xfrm>
          <a:prstGeom prst="wedgeRoundRectCallout">
            <a:avLst>
              <a:gd name="adj1" fmla="val 23093"/>
              <a:gd name="adj2" fmla="val 15255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次 組 件</a:t>
            </a:r>
          </a:p>
        </p:txBody>
      </p:sp>
    </p:spTree>
    <p:extLst>
      <p:ext uri="{BB962C8B-B14F-4D97-AF65-F5344CB8AC3E}">
        <p14:creationId xmlns:p14="http://schemas.microsoft.com/office/powerpoint/2010/main" val="4271472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7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82" y="1761024"/>
            <a:ext cx="6861959" cy="496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8" name="AutoShape 10"/>
          <p:cNvSpPr>
            <a:spLocks noChangeArrowheads="1"/>
          </p:cNvSpPr>
          <p:nvPr/>
        </p:nvSpPr>
        <p:spPr bwMode="auto">
          <a:xfrm>
            <a:off x="7874120" y="3238231"/>
            <a:ext cx="1347628" cy="489523"/>
          </a:xfrm>
          <a:prstGeom prst="wedgeRoundRectCallout">
            <a:avLst>
              <a:gd name="adj1" fmla="val -48616"/>
              <a:gd name="adj2" fmla="val -9837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次 組 件</a:t>
            </a: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Routing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一定為次組件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828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9455" y="2070931"/>
            <a:ext cx="1887891" cy="426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6137" name="AutoShape 9"/>
          <p:cNvSpPr>
            <a:spLocks noChangeArrowheads="1"/>
          </p:cNvSpPr>
          <p:nvPr/>
        </p:nvSpPr>
        <p:spPr bwMode="auto">
          <a:xfrm>
            <a:off x="3280872" y="3183519"/>
            <a:ext cx="1112945" cy="489523"/>
          </a:xfrm>
          <a:prstGeom prst="wedgeRoundRectCallout">
            <a:avLst>
              <a:gd name="adj1" fmla="val -46088"/>
              <a:gd name="adj2" fmla="val 12337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分 類</a:t>
            </a: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會幫你分類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組織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96" y="1761025"/>
            <a:ext cx="5321402" cy="454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73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5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1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72" y="1792828"/>
            <a:ext cx="5321402" cy="454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8910" y="1833669"/>
            <a:ext cx="1887891" cy="426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6137" name="AutoShape 9"/>
          <p:cNvSpPr>
            <a:spLocks noChangeArrowheads="1"/>
          </p:cNvSpPr>
          <p:nvPr/>
        </p:nvSpPr>
        <p:spPr bwMode="auto">
          <a:xfrm>
            <a:off x="3999736" y="5087619"/>
            <a:ext cx="1112945" cy="489523"/>
          </a:xfrm>
          <a:prstGeom prst="wedgeRoundRectCallout">
            <a:avLst>
              <a:gd name="adj1" fmla="val -46088"/>
              <a:gd name="adj2" fmla="val 12337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 dirty="0" err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草圖</a:t>
            </a: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Routing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草圖一定為</a:t>
            </a:r>
            <a:r>
              <a:rPr lang="en-US" altLang="zh-TW" sz="2358" b="1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609" y="1908599"/>
            <a:ext cx="691126" cy="567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5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5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1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1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1544877" y="2814107"/>
            <a:ext cx="3248128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什麼是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模組應用</a:t>
            </a: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44877" y="1595725"/>
            <a:ext cx="32481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1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6056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9" y="2047538"/>
            <a:ext cx="6594162" cy="457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88" y="1769662"/>
            <a:ext cx="4624552" cy="88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電路（電</a:t>
            </a:r>
            <a:r>
              <a:rPr lang="zh-CN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力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</a:t>
            </a:r>
            <a:r>
              <a:rPr lang="zh-CN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）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734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544877" y="2814107"/>
            <a:ext cx="3248128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什麼是 </a:t>
            </a: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模組應用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44877" y="1595725"/>
            <a:ext cx="32481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1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0477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1632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電路（電</a:t>
            </a:r>
            <a:r>
              <a:rPr lang="zh-CN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力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</a:t>
            </a:r>
            <a:r>
              <a:rPr lang="zh-CN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）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27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07" y="1890604"/>
            <a:ext cx="6902273" cy="496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30" y="1824373"/>
            <a:ext cx="4775727" cy="9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38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電路（電</a:t>
            </a:r>
            <a:r>
              <a:rPr lang="zh-CN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力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</a:t>
            </a:r>
            <a:r>
              <a:rPr lang="zh-CN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）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3782" name="Picture 9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44" y="1933796"/>
            <a:ext cx="6897953" cy="497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68" y="1933797"/>
            <a:ext cx="4549684" cy="86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012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07" y="2057618"/>
            <a:ext cx="6506336" cy="479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彈性軟管（電</a:t>
            </a:r>
            <a:r>
              <a:rPr lang="zh-CN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力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</a:t>
            </a:r>
            <a:r>
              <a:rPr lang="zh-CN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）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48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61" y="2057617"/>
            <a:ext cx="3298520" cy="105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953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5827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管路設計（硬管）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58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73" y="1844531"/>
            <a:ext cx="3282683" cy="93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31" name="Picture 12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382" y="1807096"/>
            <a:ext cx="7136957" cy="47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020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管路設計（硬管）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685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73" y="1769663"/>
            <a:ext cx="6264454" cy="480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55" y="1844531"/>
            <a:ext cx="3282683" cy="93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65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管路設計（硬管）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78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55" y="1844531"/>
            <a:ext cx="3282683" cy="93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78" name="Picture 9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94" y="1844531"/>
            <a:ext cx="7125931" cy="472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07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Routing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軟硬管的混合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890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27" y="2116648"/>
            <a:ext cx="6391154" cy="456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005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Routing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軟硬管的混合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099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3" y="1901654"/>
            <a:ext cx="3673759" cy="440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35" y="2116647"/>
            <a:ext cx="4103354" cy="33172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7" name="AutoShape 12"/>
          <p:cNvSpPr>
            <a:spLocks noChangeArrowheads="1"/>
          </p:cNvSpPr>
          <p:nvPr/>
        </p:nvSpPr>
        <p:spPr bwMode="auto">
          <a:xfrm rot="-2744644">
            <a:off x="5737688" y="4472117"/>
            <a:ext cx="365322" cy="334027"/>
          </a:xfrm>
          <a:prstGeom prst="rightArrow">
            <a:avLst>
              <a:gd name="adj1" fmla="val 50000"/>
              <a:gd name="adj2" fmla="val 69612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0" tIns="0" rIns="0" bIns="0" anchor="ctr">
            <a:spAutoFit/>
          </a:bodyPr>
          <a:lstStyle/>
          <a:p>
            <a:pPr defTabSz="891177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933221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模組應用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Routing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電路工程圖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095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728" y="846768"/>
            <a:ext cx="3121428" cy="216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52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52" y="1909320"/>
            <a:ext cx="7989301" cy="46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35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31025" y="1595724"/>
            <a:ext cx="34592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2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544877" y="2523898"/>
            <a:ext cx="3445377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製作方式</a:t>
            </a:r>
            <a:endParaRPr lang="en-US" altLang="zh-TW" sz="2539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模組製作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巴西生化工廠實際案例</a:t>
            </a:r>
          </a:p>
        </p:txBody>
      </p:sp>
    </p:spTree>
    <p:extLst>
      <p:ext uri="{BB962C8B-B14F-4D97-AF65-F5344CB8AC3E}">
        <p14:creationId xmlns:p14="http://schemas.microsoft.com/office/powerpoint/2010/main" val="403127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9" y="2159841"/>
            <a:ext cx="4448899" cy="348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9" y="2159841"/>
            <a:ext cx="4552563" cy="348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0" y="727935"/>
            <a:ext cx="12193440" cy="10496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zh-TW" altLang="en-US" sz="3174" b="1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什麼是</a:t>
            </a:r>
            <a:r>
              <a:rPr lang="en-US" altLang="zh-TW" sz="3174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Routing</a:t>
            </a:r>
          </a:p>
          <a:p>
            <a:pPr algn="ctr" defTabSz="817752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管路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(Piping)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與線路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(Routing)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的整合</a:t>
            </a:r>
          </a:p>
        </p:txBody>
      </p:sp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3860033" y="266611"/>
            <a:ext cx="165212" cy="73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775" tIns="40888" rIns="81775" bIns="40888" anchor="ctr">
            <a:spAutoFit/>
          </a:bodyPr>
          <a:lstStyle/>
          <a:p>
            <a:pPr defTabSz="817752"/>
            <a:endParaRPr lang="en-US" altLang="zh-TW" sz="4262">
              <a:solidFill>
                <a:srgbClr val="0000FF"/>
              </a:solidFill>
              <a:ea typeface="標楷體" pitchFamily="65" charset="-120"/>
            </a:endParaRPr>
          </a:p>
        </p:txBody>
      </p:sp>
      <p:sp>
        <p:nvSpPr>
          <p:cNvPr id="1514506" name="AutoShape 10"/>
          <p:cNvSpPr>
            <a:spLocks noChangeArrowheads="1"/>
          </p:cNvSpPr>
          <p:nvPr/>
        </p:nvSpPr>
        <p:spPr bwMode="auto">
          <a:xfrm>
            <a:off x="9136801" y="2159840"/>
            <a:ext cx="967528" cy="467927"/>
          </a:xfrm>
          <a:prstGeom prst="wedgeRoundRectCallout">
            <a:avLst>
              <a:gd name="adj1" fmla="val -15556"/>
              <a:gd name="adj2" fmla="val 12206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defTabSz="817752"/>
            <a:r>
              <a:rPr lang="zh-TW" altLang="en-US" sz="2539" b="1" dirty="0">
                <a:ea typeface="新細明體" pitchFamily="18" charset="-120"/>
              </a:rPr>
              <a:t>線路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076153" y="5180484"/>
            <a:ext cx="1174855" cy="467927"/>
          </a:xfrm>
          <a:prstGeom prst="wedgeRoundRectCallout">
            <a:avLst>
              <a:gd name="adj1" fmla="val 26909"/>
              <a:gd name="adj2" fmla="val -15560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defTabSz="817752"/>
            <a:r>
              <a:rPr lang="en-US" altLang="zh-TW" sz="2539" b="1" dirty="0"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 b="1" dirty="0">
                <a:latin typeface="華康細圓體" pitchFamily="49" charset="-120"/>
                <a:ea typeface="華康細圓體" pitchFamily="49" charset="-120"/>
              </a:rPr>
              <a:t> 管路</a:t>
            </a:r>
          </a:p>
        </p:txBody>
      </p:sp>
    </p:spTree>
    <p:extLst>
      <p:ext uri="{BB962C8B-B14F-4D97-AF65-F5344CB8AC3E}">
        <p14:creationId xmlns:p14="http://schemas.microsoft.com/office/powerpoint/2010/main" val="380816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506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0" y="724926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製作</a:t>
            </a: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部曲</a:t>
            </a:r>
            <a:endParaRPr lang="en-US" altLang="zh-TW" sz="3265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必殺</a:t>
            </a:r>
            <a:r>
              <a:rPr lang="en-US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指令</a:t>
            </a:r>
            <a:endParaRPr lang="en-US" altLang="zh-TW" sz="2358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82" y="2254147"/>
            <a:ext cx="4837638" cy="351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31" y="2199303"/>
            <a:ext cx="4493533" cy="356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905559" y="2003626"/>
            <a:ext cx="382325" cy="501040"/>
          </a:xfrm>
          <a:prstGeom prst="rightArrow">
            <a:avLst>
              <a:gd name="adj1" fmla="val 50000"/>
              <a:gd name="adj2" fmla="val 69612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0" tIns="0" rIns="0" bIns="0" anchor="ctr">
            <a:spAutoFit/>
          </a:bodyPr>
          <a:lstStyle/>
          <a:p>
            <a:pPr defTabSz="891177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572808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0" y="724926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製作</a:t>
            </a: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部曲</a:t>
            </a:r>
            <a:endParaRPr lang="en-US" altLang="zh-TW" sz="3265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STEP 1 </a:t>
            </a:r>
            <a:r>
              <a:rPr lang="zh-TW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於點處開始</a:t>
            </a:r>
            <a:r>
              <a:rPr lang="en-US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</a:p>
        </p:txBody>
      </p:sp>
      <p:sp>
        <p:nvSpPr>
          <p:cNvPr id="1463304" name="AutoShape 8"/>
          <p:cNvSpPr>
            <a:spLocks noChangeArrowheads="1"/>
          </p:cNvSpPr>
          <p:nvPr/>
        </p:nvSpPr>
        <p:spPr bwMode="auto">
          <a:xfrm>
            <a:off x="3900348" y="4958759"/>
            <a:ext cx="1153258" cy="489523"/>
          </a:xfrm>
          <a:prstGeom prst="wedgeRoundRectCallout">
            <a:avLst>
              <a:gd name="adj1" fmla="val -78167"/>
              <a:gd name="adj2" fmla="val 3246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中圓體" pitchFamily="49" charset="-120"/>
              </a:rPr>
              <a:t>掃 出</a:t>
            </a:r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7" y="1908600"/>
            <a:ext cx="760200" cy="69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69" y="2248989"/>
            <a:ext cx="2915267" cy="36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20" y="2392365"/>
            <a:ext cx="2901020" cy="35396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448697" y="6330865"/>
            <a:ext cx="129748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  <a:cs typeface="Arial Unicode MS" pitchFamily="34" charset="-120"/>
              </a:rPr>
              <a:t>有</a:t>
            </a: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  <a:cs typeface="Arial Unicode MS" pitchFamily="34" charset="-120"/>
              </a:rPr>
              <a:t>ICON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9894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0" y="724926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製作</a:t>
            </a: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部曲</a:t>
            </a:r>
            <a:endParaRPr lang="en-US" altLang="zh-TW" sz="3265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STEP 2 </a:t>
            </a:r>
            <a:r>
              <a:rPr lang="zh-TW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加至路線</a:t>
            </a:r>
            <a:endParaRPr lang="en-US" altLang="zh-TW" sz="2358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463304" name="AutoShape 8"/>
          <p:cNvSpPr>
            <a:spLocks noChangeArrowheads="1"/>
          </p:cNvSpPr>
          <p:nvPr/>
        </p:nvSpPr>
        <p:spPr bwMode="auto">
          <a:xfrm>
            <a:off x="3900348" y="4958759"/>
            <a:ext cx="1153258" cy="489523"/>
          </a:xfrm>
          <a:prstGeom prst="wedgeRoundRectCallout">
            <a:avLst>
              <a:gd name="adj1" fmla="val -78167"/>
              <a:gd name="adj2" fmla="val 3246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中圓體" pitchFamily="49" charset="-120"/>
              </a:rPr>
              <a:t>掃 出</a:t>
            </a:r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99" y="1925705"/>
            <a:ext cx="5948905" cy="4214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 rot="10064924">
            <a:off x="9283646" y="5694629"/>
            <a:ext cx="365322" cy="334027"/>
          </a:xfrm>
          <a:prstGeom prst="rightArrow">
            <a:avLst>
              <a:gd name="adj1" fmla="val 50000"/>
              <a:gd name="adj2" fmla="val 69612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0" tIns="0" rIns="0" bIns="0" anchor="ctr">
            <a:spAutoFit/>
          </a:bodyPr>
          <a:lstStyle/>
          <a:p>
            <a:pPr defTabSz="891177"/>
            <a:endParaRPr lang="zh-TW" altLang="en-US" sz="1632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448697" y="6330865"/>
            <a:ext cx="129748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  <a:cs typeface="Arial Unicode MS" pitchFamily="34" charset="-120"/>
              </a:rPr>
              <a:t>沒</a:t>
            </a: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  <a:cs typeface="Arial Unicode MS" pitchFamily="34" charset="-120"/>
              </a:rPr>
              <a:t>ICON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705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6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  <p:bldP spid="146330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0" y="724926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製作</a:t>
            </a:r>
            <a:r>
              <a:rPr lang="en-US" altLang="zh-TW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部曲</a:t>
            </a:r>
            <a:endParaRPr lang="en-US" altLang="zh-TW" sz="3265" dirty="0">
              <a:solidFill>
                <a:srgbClr val="FFFF00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STEP 3 </a:t>
            </a:r>
            <a:r>
              <a:rPr lang="zh-TW" altLang="zh-TW" sz="2358" b="1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自動產生路線</a:t>
            </a:r>
            <a:endParaRPr lang="en-US" altLang="zh-TW" sz="2358" b="1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56" y="1928037"/>
            <a:ext cx="914977" cy="8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50" y="1921568"/>
            <a:ext cx="2205733" cy="420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2991928"/>
            <a:ext cx="5329441" cy="29428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448697" y="6330865"/>
            <a:ext cx="129748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  <a:cs typeface="Arial Unicode MS" pitchFamily="34" charset="-120"/>
              </a:rPr>
              <a:t>有</a:t>
            </a: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  <a:cs typeface="Arial Unicode MS" pitchFamily="34" charset="-120"/>
              </a:rPr>
              <a:t>ICON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8178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0" y="724926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必殺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581720" y="6327330"/>
            <a:ext cx="3031442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是不是很簡單呢</a:t>
            </a:r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66" y="1908599"/>
            <a:ext cx="5666948" cy="4275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030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31025" y="1595724"/>
            <a:ext cx="34592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2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544877" y="2523898"/>
            <a:ext cx="3445377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製作方式</a:t>
            </a:r>
            <a:endParaRPr lang="en-US" altLang="zh-TW" sz="2539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模組製作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巴西生化工廠實際案例</a:t>
            </a:r>
          </a:p>
        </p:txBody>
      </p:sp>
    </p:spTree>
    <p:extLst>
      <p:ext uri="{BB962C8B-B14F-4D97-AF65-F5344CB8AC3E}">
        <p14:creationId xmlns:p14="http://schemas.microsoft.com/office/powerpoint/2010/main" val="3979122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製作方式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草圖＋掃出成形（軟管）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69" y="1910760"/>
            <a:ext cx="1994086" cy="426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04" y="1890249"/>
            <a:ext cx="4625992" cy="421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3304" name="AutoShape 8"/>
          <p:cNvSpPr>
            <a:spLocks noChangeArrowheads="1"/>
          </p:cNvSpPr>
          <p:nvPr/>
        </p:nvSpPr>
        <p:spPr bwMode="auto">
          <a:xfrm>
            <a:off x="3900348" y="4958759"/>
            <a:ext cx="1153258" cy="489523"/>
          </a:xfrm>
          <a:prstGeom prst="wedgeRoundRectCallout">
            <a:avLst>
              <a:gd name="adj1" fmla="val -78167"/>
              <a:gd name="adj2" fmla="val 3246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掃 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50" y="1910760"/>
            <a:ext cx="479445" cy="50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581720" y="6327330"/>
            <a:ext cx="3031442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由上而下的繪製</a:t>
            </a:r>
          </a:p>
        </p:txBody>
      </p:sp>
    </p:spTree>
    <p:extLst>
      <p:ext uri="{BB962C8B-B14F-4D97-AF65-F5344CB8AC3E}">
        <p14:creationId xmlns:p14="http://schemas.microsoft.com/office/powerpoint/2010/main" val="16851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6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  <p:bldP spid="146330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ea typeface="華康特粗圓體" charset="-120"/>
            </a:endParaRP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模組製作方式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掃出成形（軟管）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9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31" y="2365728"/>
            <a:ext cx="4699420" cy="32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89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84" y="2365729"/>
            <a:ext cx="4906747" cy="347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8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製作方式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草圖＋掃出成形（硬管）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82" y="1828694"/>
            <a:ext cx="4284765" cy="442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02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26" y="1856048"/>
            <a:ext cx="1994086" cy="426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2282" name="AutoShape 10"/>
          <p:cNvSpPr>
            <a:spLocks noChangeArrowheads="1"/>
          </p:cNvSpPr>
          <p:nvPr/>
        </p:nvSpPr>
        <p:spPr bwMode="auto">
          <a:xfrm>
            <a:off x="3850530" y="4880293"/>
            <a:ext cx="1153259" cy="488084"/>
          </a:xfrm>
          <a:prstGeom prst="wedgeRoundRectCallout">
            <a:avLst>
              <a:gd name="adj1" fmla="val -70218"/>
              <a:gd name="adj2" fmla="val 5000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掃 出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50" y="1910760"/>
            <a:ext cx="479445" cy="50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581720" y="6327330"/>
            <a:ext cx="3031442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44869" indent="-444869" algn="ctr" defTabSz="891177"/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由上而下的繪製</a:t>
            </a:r>
          </a:p>
        </p:txBody>
      </p:sp>
    </p:spTree>
    <p:extLst>
      <p:ext uri="{BB962C8B-B14F-4D97-AF65-F5344CB8AC3E}">
        <p14:creationId xmlns:p14="http://schemas.microsoft.com/office/powerpoint/2010/main" val="12981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544877" y="2523898"/>
            <a:ext cx="3445377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製作方式</a:t>
            </a:r>
            <a:endParaRPr lang="en-US" altLang="zh-TW" sz="2539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模組製作</a:t>
            </a:r>
            <a:endParaRPr lang="zh-TW" altLang="en-US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巴西生化工廠實際案例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31025" y="1595724"/>
            <a:ext cx="34592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2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659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8"/>
          <p:cNvSpPr>
            <a:spLocks noChangeArrowheads="1"/>
          </p:cNvSpPr>
          <p:nvPr/>
        </p:nvSpPr>
        <p:spPr bwMode="auto">
          <a:xfrm>
            <a:off x="3003367" y="2922602"/>
            <a:ext cx="48090" cy="25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91177" eaLnBrk="0" hangingPunct="0"/>
            <a:r>
              <a:rPr lang="zh-TW" altLang="en-US" sz="1632">
                <a:ea typeface="華康特粗圓體" charset="-120"/>
              </a:rPr>
              <a:t> </a:t>
            </a:r>
          </a:p>
        </p:txBody>
      </p:sp>
      <p:pic>
        <p:nvPicPr>
          <p:cNvPr id="103429" name="Picture 1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12" y="1769663"/>
            <a:ext cx="8283016" cy="475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AutoShape 13"/>
          <p:cNvSpPr>
            <a:spLocks noChangeArrowheads="1"/>
          </p:cNvSpPr>
          <p:nvPr/>
        </p:nvSpPr>
        <p:spPr bwMode="auto">
          <a:xfrm>
            <a:off x="3884508" y="2115928"/>
            <a:ext cx="1313073" cy="627022"/>
          </a:xfrm>
          <a:prstGeom prst="wedgeRoundRectCallout">
            <a:avLst>
              <a:gd name="adj1" fmla="val 23529"/>
              <a:gd name="adj2" fmla="val 9598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" pitchFamily="49" charset="-120"/>
                <a:ea typeface="華康細圓體" pitchFamily="49" charset="-120"/>
              </a:rPr>
              <a:t>硬管路徑</a:t>
            </a:r>
          </a:p>
        </p:txBody>
      </p:sp>
      <p:sp>
        <p:nvSpPr>
          <p:cNvPr id="103431" name="AutoShape 14"/>
          <p:cNvSpPr>
            <a:spLocks noChangeArrowheads="1"/>
          </p:cNvSpPr>
          <p:nvPr/>
        </p:nvSpPr>
        <p:spPr bwMode="auto">
          <a:xfrm>
            <a:off x="2663581" y="2971873"/>
            <a:ext cx="1493045" cy="610464"/>
          </a:xfrm>
          <a:prstGeom prst="wedgeRoundRectCallout">
            <a:avLst>
              <a:gd name="adj1" fmla="val 43750"/>
              <a:gd name="adj2" fmla="val 14652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 dirty="0">
                <a:latin typeface="華康細圓體" pitchFamily="49" charset="-120"/>
                <a:ea typeface="華康細圓體" pitchFamily="49" charset="-120"/>
              </a:rPr>
              <a:t>軟管路徑</a:t>
            </a:r>
          </a:p>
        </p:txBody>
      </p:sp>
      <p:sp>
        <p:nvSpPr>
          <p:cNvPr id="103432" name="Rectangle 7"/>
          <p:cNvSpPr>
            <a:spLocks noChangeArrowheads="1"/>
          </p:cNvSpPr>
          <p:nvPr/>
        </p:nvSpPr>
        <p:spPr bwMode="auto">
          <a:xfrm>
            <a:off x="0" y="728022"/>
            <a:ext cx="12193440" cy="101064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zh-TW" altLang="en-US" sz="3174" b="1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什麼是</a:t>
            </a:r>
            <a:r>
              <a:rPr lang="en-US" altLang="zh-TW" sz="3174" b="1" dirty="0">
                <a:solidFill>
                  <a:srgbClr val="FFFF00"/>
                </a:solidFill>
                <a:latin typeface="華康細圓體" pitchFamily="49" charset="-120"/>
                <a:ea typeface="華康細圓體" pitchFamily="49" charset="-120"/>
              </a:rPr>
              <a:t>Routing</a:t>
            </a:r>
          </a:p>
          <a:p>
            <a:pPr algn="ctr" defTabSz="817752"/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在模型之間建立路徑</a:t>
            </a:r>
          </a:p>
        </p:txBody>
      </p:sp>
    </p:spTree>
    <p:extLst>
      <p:ext uri="{BB962C8B-B14F-4D97-AF65-F5344CB8AC3E}">
        <p14:creationId xmlns:p14="http://schemas.microsoft.com/office/powerpoint/2010/main" val="29205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0" grpId="0" animBg="1"/>
      <p:bldP spid="1034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模組製作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連接點：接線起始位置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4950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92" y="2490989"/>
            <a:ext cx="3786604" cy="375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0474" name="AutoShape 10"/>
          <p:cNvSpPr>
            <a:spLocks noChangeArrowheads="1"/>
          </p:cNvSpPr>
          <p:nvPr/>
        </p:nvSpPr>
        <p:spPr bwMode="auto">
          <a:xfrm>
            <a:off x="7178709" y="2246226"/>
            <a:ext cx="1347628" cy="489523"/>
          </a:xfrm>
          <a:prstGeom prst="wedgeRoundRectCallout">
            <a:avLst>
              <a:gd name="adj1" fmla="val -32931"/>
              <a:gd name="adj2" fmla="val 11623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  <p:sp>
        <p:nvSpPr>
          <p:cNvPr id="1470476" name="AutoShape 12"/>
          <p:cNvSpPr>
            <a:spLocks noChangeArrowheads="1"/>
          </p:cNvSpPr>
          <p:nvPr/>
        </p:nvSpPr>
        <p:spPr bwMode="auto">
          <a:xfrm>
            <a:off x="8926594" y="4618973"/>
            <a:ext cx="1347628" cy="489523"/>
          </a:xfrm>
          <a:prstGeom prst="wedgeRoundRectCallout">
            <a:avLst>
              <a:gd name="adj1" fmla="val -68569"/>
              <a:gd name="adj2" fmla="val 6623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  <p:sp>
        <p:nvSpPr>
          <p:cNvPr id="1470477" name="AutoShape 13"/>
          <p:cNvSpPr>
            <a:spLocks noChangeArrowheads="1"/>
          </p:cNvSpPr>
          <p:nvPr/>
        </p:nvSpPr>
        <p:spPr bwMode="auto">
          <a:xfrm>
            <a:off x="4198380" y="2979071"/>
            <a:ext cx="1346188" cy="489523"/>
          </a:xfrm>
          <a:prstGeom prst="wedgeRoundRectCallout">
            <a:avLst>
              <a:gd name="adj1" fmla="val 61995"/>
              <a:gd name="adj2" fmla="val 12207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  <p:pic>
        <p:nvPicPr>
          <p:cNvPr id="1495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80" y="2246226"/>
            <a:ext cx="1680215" cy="37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19" y="1959713"/>
            <a:ext cx="1343309" cy="57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3442498" y="5370534"/>
            <a:ext cx="1346188" cy="489523"/>
          </a:xfrm>
          <a:prstGeom prst="wedgeRoundRectCallout">
            <a:avLst>
              <a:gd name="adj1" fmla="val -46148"/>
              <a:gd name="adj2" fmla="val -11117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</p:spTree>
    <p:extLst>
      <p:ext uri="{BB962C8B-B14F-4D97-AF65-F5344CB8AC3E}">
        <p14:creationId xmlns:p14="http://schemas.microsoft.com/office/powerpoint/2010/main" val="28664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7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7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7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474" grpId="0" animBg="1"/>
      <p:bldP spid="1470476" grpId="0" animBg="1"/>
      <p:bldP spid="1470477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73" y="1879086"/>
            <a:ext cx="5671267" cy="434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模組製作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連接點：接線起始位置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70476" name="AutoShape 12"/>
          <p:cNvSpPr>
            <a:spLocks noChangeArrowheads="1"/>
          </p:cNvSpPr>
          <p:nvPr/>
        </p:nvSpPr>
        <p:spPr bwMode="auto">
          <a:xfrm>
            <a:off x="6648873" y="3009306"/>
            <a:ext cx="1347628" cy="489523"/>
          </a:xfrm>
          <a:prstGeom prst="wedgeRoundRectCallout">
            <a:avLst>
              <a:gd name="adj1" fmla="val -68569"/>
              <a:gd name="adj2" fmla="val 6623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  <p:pic>
        <p:nvPicPr>
          <p:cNvPr id="1966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19" y="1959713"/>
            <a:ext cx="1343309" cy="57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3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7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47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模組製作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路徑點：接線穿越位置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945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92" y="2490989"/>
            <a:ext cx="3786604" cy="375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0475" name="AutoShape 11"/>
          <p:cNvSpPr>
            <a:spLocks noChangeArrowheads="1"/>
          </p:cNvSpPr>
          <p:nvPr/>
        </p:nvSpPr>
        <p:spPr bwMode="auto">
          <a:xfrm>
            <a:off x="5243654" y="5418047"/>
            <a:ext cx="1347628" cy="489523"/>
          </a:xfrm>
          <a:prstGeom prst="wedgeRoundRectCallout">
            <a:avLst>
              <a:gd name="adj1" fmla="val 80681"/>
              <a:gd name="adj2" fmla="val -21590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路徑點</a:t>
            </a:r>
          </a:p>
        </p:txBody>
      </p:sp>
      <p:pic>
        <p:nvPicPr>
          <p:cNvPr id="19456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8" y="2246226"/>
            <a:ext cx="1680216" cy="37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1989767" y="6248796"/>
            <a:ext cx="1347628" cy="489523"/>
          </a:xfrm>
          <a:prstGeom prst="wedgeRoundRectCallout">
            <a:avLst>
              <a:gd name="adj1" fmla="val 53310"/>
              <a:gd name="adj2" fmla="val -13117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路徑點</a:t>
            </a:r>
          </a:p>
        </p:txBody>
      </p:sp>
      <p:pic>
        <p:nvPicPr>
          <p:cNvPr id="1945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19" y="1920839"/>
            <a:ext cx="1521841" cy="6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6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7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475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模組製作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路徑點：接線穿越位置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986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19" y="1920839"/>
            <a:ext cx="1521841" cy="6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73" y="2204475"/>
            <a:ext cx="6005294" cy="39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0475" name="AutoShape 11"/>
          <p:cNvSpPr>
            <a:spLocks noChangeArrowheads="1"/>
          </p:cNvSpPr>
          <p:nvPr/>
        </p:nvSpPr>
        <p:spPr bwMode="auto">
          <a:xfrm>
            <a:off x="4569840" y="5418047"/>
            <a:ext cx="1347628" cy="489523"/>
          </a:xfrm>
          <a:prstGeom prst="wedgeRoundRectCallout">
            <a:avLst>
              <a:gd name="adj1" fmla="val 46583"/>
              <a:gd name="adj2" fmla="val -23294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路徑點</a:t>
            </a:r>
          </a:p>
        </p:txBody>
      </p:sp>
    </p:spTree>
    <p:extLst>
      <p:ext uri="{BB962C8B-B14F-4D97-AF65-F5344CB8AC3E}">
        <p14:creationId xmlns:p14="http://schemas.microsoft.com/office/powerpoint/2010/main" val="35141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7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47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模組製作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路徑點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515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49" y="1909321"/>
            <a:ext cx="5423625" cy="455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0476" name="AutoShape 12"/>
          <p:cNvSpPr>
            <a:spLocks noChangeArrowheads="1"/>
          </p:cNvSpPr>
          <p:nvPr/>
        </p:nvSpPr>
        <p:spPr bwMode="auto">
          <a:xfrm>
            <a:off x="7961946" y="4126570"/>
            <a:ext cx="1347628" cy="489523"/>
          </a:xfrm>
          <a:prstGeom prst="wedgeRoundRectCallout">
            <a:avLst>
              <a:gd name="adj1" fmla="val -47116"/>
              <a:gd name="adj2" fmla="val 9941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  <p:sp>
        <p:nvSpPr>
          <p:cNvPr id="2" name="AutoShape 12"/>
          <p:cNvSpPr>
            <a:spLocks noChangeArrowheads="1"/>
          </p:cNvSpPr>
          <p:nvPr/>
        </p:nvSpPr>
        <p:spPr bwMode="auto">
          <a:xfrm>
            <a:off x="2433217" y="3059699"/>
            <a:ext cx="1347628" cy="489523"/>
          </a:xfrm>
          <a:prstGeom prst="wedgeRoundRectCallout">
            <a:avLst>
              <a:gd name="adj1" fmla="val 40917"/>
              <a:gd name="adj2" fmla="val 9882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6994418" y="2116647"/>
            <a:ext cx="1347628" cy="489523"/>
          </a:xfrm>
          <a:prstGeom prst="wedgeRoundRectCallout">
            <a:avLst>
              <a:gd name="adj1" fmla="val -56838"/>
              <a:gd name="adj2" fmla="val 11382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連接點</a:t>
            </a:r>
          </a:p>
        </p:txBody>
      </p:sp>
      <p:sp>
        <p:nvSpPr>
          <p:cNvPr id="1470475" name="AutoShape 11"/>
          <p:cNvSpPr>
            <a:spLocks noChangeArrowheads="1"/>
          </p:cNvSpPr>
          <p:nvPr/>
        </p:nvSpPr>
        <p:spPr bwMode="auto">
          <a:xfrm>
            <a:off x="4091836" y="5907570"/>
            <a:ext cx="1347628" cy="489523"/>
          </a:xfrm>
          <a:prstGeom prst="wedgeRoundRectCallout">
            <a:avLst>
              <a:gd name="adj1" fmla="val 61644"/>
              <a:gd name="adj2" fmla="val -18588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路徑點</a:t>
            </a:r>
          </a:p>
        </p:txBody>
      </p:sp>
    </p:spTree>
    <p:extLst>
      <p:ext uri="{BB962C8B-B14F-4D97-AF65-F5344CB8AC3E}">
        <p14:creationId xmlns:p14="http://schemas.microsoft.com/office/powerpoint/2010/main" val="75352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7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7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476" grpId="0" animBg="1"/>
      <p:bldP spid="2" grpId="0" animBg="1"/>
      <p:bldP spid="3" grpId="0" animBg="1"/>
      <p:bldP spid="147047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31025" y="1595724"/>
            <a:ext cx="34592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2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544877" y="2523898"/>
            <a:ext cx="3445377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製作方式</a:t>
            </a:r>
            <a:endParaRPr lang="en-US" altLang="zh-TW" sz="2539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模組製作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巴西生化工廠實際案例</a:t>
            </a:r>
          </a:p>
        </p:txBody>
      </p:sp>
    </p:spTree>
    <p:extLst>
      <p:ext uri="{BB962C8B-B14F-4D97-AF65-F5344CB8AC3E}">
        <p14:creationId xmlns:p14="http://schemas.microsoft.com/office/powerpoint/2010/main" val="2816050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多一項專業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4359635" y="6330865"/>
            <a:ext cx="3342262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知 道 用 </a:t>
            </a:r>
            <a:r>
              <a:rPr lang="en-US" altLang="zh-TW" sz="2539" b="1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Routiong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 作</a:t>
            </a:r>
          </a:p>
        </p:txBody>
      </p:sp>
      <p:pic>
        <p:nvPicPr>
          <p:cNvPr id="7" name="Picture 2" descr="Controller Cabinet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67" y="1808790"/>
            <a:ext cx="6944746" cy="452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5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多一個設計想法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81" y="2115927"/>
            <a:ext cx="4526670" cy="393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08" name="Rectangle 4"/>
          <p:cNvSpPr>
            <a:spLocks noChangeArrowheads="1"/>
          </p:cNvSpPr>
          <p:nvPr/>
        </p:nvSpPr>
        <p:spPr bwMode="auto">
          <a:xfrm>
            <a:off x="4359635" y="6316467"/>
            <a:ext cx="3403176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想到用 </a:t>
            </a:r>
            <a:r>
              <a:rPr lang="en-US" altLang="zh-TW" sz="2539" b="1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Routiong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來設計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50" y="1906440"/>
            <a:ext cx="4830439" cy="42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9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0" y="733566"/>
            <a:ext cx="1219488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增加職場競爭力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7" y="2061297"/>
            <a:ext cx="4267488" cy="395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92" y="1928756"/>
            <a:ext cx="2349710" cy="180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67" y="2945237"/>
            <a:ext cx="3510557" cy="32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9" name="Rectangle 9"/>
          <p:cNvSpPr>
            <a:spLocks noChangeArrowheads="1"/>
          </p:cNvSpPr>
          <p:nvPr/>
        </p:nvSpPr>
        <p:spPr bwMode="auto">
          <a:xfrm>
            <a:off x="4545302" y="6316467"/>
            <a:ext cx="2928687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你有能力處理這些事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20890791" flipH="1">
            <a:off x="4937213" y="4608008"/>
            <a:ext cx="1433116" cy="498917"/>
          </a:xfrm>
          <a:prstGeom prst="leftArrow">
            <a:avLst>
              <a:gd name="adj1" fmla="val 50000"/>
              <a:gd name="adj2" fmla="val 8089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891177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2571101" flipH="1">
            <a:off x="7153153" y="3087670"/>
            <a:ext cx="1433116" cy="498917"/>
          </a:xfrm>
          <a:prstGeom prst="leftArrow">
            <a:avLst>
              <a:gd name="adj1" fmla="val 50000"/>
              <a:gd name="adj2" fmla="val 8089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891177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00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提高管路設計彈性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7" y="2116647"/>
            <a:ext cx="4363952" cy="337626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6" y="2116647"/>
            <a:ext cx="4215656" cy="337626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3" name="Rectangle 5"/>
          <p:cNvSpPr>
            <a:spLocks noChangeArrowheads="1"/>
          </p:cNvSpPr>
          <p:nvPr/>
        </p:nvSpPr>
        <p:spPr bwMode="auto">
          <a:xfrm>
            <a:off x="3100508" y="5758553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硬 管</a:t>
            </a:r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8182233" y="5736237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軟 管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221521" y="6364891"/>
            <a:ext cx="390491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重點是組合件不必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重新組裝</a:t>
            </a:r>
          </a:p>
        </p:txBody>
      </p:sp>
    </p:spTree>
    <p:extLst>
      <p:ext uri="{BB962C8B-B14F-4D97-AF65-F5344CB8AC3E}">
        <p14:creationId xmlns:p14="http://schemas.microsoft.com/office/powerpoint/2010/main" val="24080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3" grpId="0"/>
      <p:bldP spid="2324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55" y="2002905"/>
            <a:ext cx="5456741" cy="462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3" name="AutoShape 10"/>
          <p:cNvSpPr>
            <a:spLocks noChangeArrowheads="1"/>
          </p:cNvSpPr>
          <p:nvPr/>
        </p:nvSpPr>
        <p:spPr bwMode="auto">
          <a:xfrm>
            <a:off x="2813318" y="3200798"/>
            <a:ext cx="895539" cy="456408"/>
          </a:xfrm>
          <a:prstGeom prst="wedgeRoundRectCallout">
            <a:avLst>
              <a:gd name="adj1" fmla="val 53648"/>
              <a:gd name="adj2" fmla="val 11666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</a:t>
            </a:r>
          </a:p>
        </p:txBody>
      </p:sp>
      <p:sp>
        <p:nvSpPr>
          <p:cNvPr id="104454" name="Rectangle 7"/>
          <p:cNvSpPr>
            <a:spLocks noChangeArrowheads="1"/>
          </p:cNvSpPr>
          <p:nvPr/>
        </p:nvSpPr>
        <p:spPr bwMode="auto">
          <a:xfrm>
            <a:off x="0" y="728022"/>
            <a:ext cx="12193440" cy="101064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zh-TW" altLang="en-US" sz="3174" b="1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什麼是</a:t>
            </a:r>
            <a:r>
              <a:rPr lang="en-US" altLang="zh-TW" sz="3174" b="1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</a:p>
          <a:p>
            <a:pPr algn="ctr" defTabSz="817752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將零組件之間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…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建立管路、軟管或電路纜線的路徑</a:t>
            </a:r>
          </a:p>
        </p:txBody>
      </p:sp>
    </p:spTree>
    <p:extLst>
      <p:ext uri="{BB962C8B-B14F-4D97-AF65-F5344CB8AC3E}">
        <p14:creationId xmlns:p14="http://schemas.microsoft.com/office/powerpoint/2010/main" val="25264181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滿足客戶需求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34499" name="Picture 7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4" y="1909319"/>
            <a:ext cx="3504408" cy="400832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9" descr="信息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18" y="2063377"/>
            <a:ext cx="4476256" cy="385427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1" name="Rectangle 5"/>
          <p:cNvSpPr>
            <a:spLocks noChangeArrowheads="1"/>
          </p:cNvSpPr>
          <p:nvPr/>
        </p:nvSpPr>
        <p:spPr bwMode="auto">
          <a:xfrm>
            <a:off x="3544723" y="6330865"/>
            <a:ext cx="510235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無須管路圖學背景   任何人都看得懂</a:t>
            </a:r>
          </a:p>
        </p:txBody>
      </p:sp>
    </p:spTree>
    <p:extLst>
      <p:ext uri="{BB962C8B-B14F-4D97-AF65-F5344CB8AC3E}">
        <p14:creationId xmlns:p14="http://schemas.microsoft.com/office/powerpoint/2010/main" val="1843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避免施工錯誤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6547" name="Rectangle 5"/>
          <p:cNvSpPr>
            <a:spLocks noChangeArrowheads="1"/>
          </p:cNvSpPr>
          <p:nvPr/>
        </p:nvSpPr>
        <p:spPr bwMode="auto">
          <a:xfrm>
            <a:off x="3003367" y="2922602"/>
            <a:ext cx="56106" cy="25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91177" eaLnBrk="0" hangingPunct="0"/>
            <a:r>
              <a:rPr lang="zh-TW" altLang="en-US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pic>
        <p:nvPicPr>
          <p:cNvPr id="236548" name="Picture 6" descr="ecoflui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18" y="2133924"/>
            <a:ext cx="4424424" cy="354328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4087" b="16940"/>
          <a:stretch>
            <a:fillRect/>
          </a:stretch>
        </p:blipFill>
        <p:spPr bwMode="auto">
          <a:xfrm>
            <a:off x="1544878" y="2133924"/>
            <a:ext cx="4424423" cy="372613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550" name="Rectangle 6"/>
          <p:cNvSpPr>
            <a:spLocks noChangeArrowheads="1"/>
          </p:cNvSpPr>
          <p:nvPr/>
        </p:nvSpPr>
        <p:spPr bwMode="auto">
          <a:xfrm>
            <a:off x="4260522" y="6321907"/>
            <a:ext cx="3624390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減少傳統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管路圖的依賴</a:t>
            </a:r>
          </a:p>
        </p:txBody>
      </p:sp>
    </p:spTree>
    <p:extLst>
      <p:ext uri="{BB962C8B-B14F-4D97-AF65-F5344CB8AC3E}">
        <p14:creationId xmlns:p14="http://schemas.microsoft.com/office/powerpoint/2010/main" val="22148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0" y="724929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減少專業配管人員依賴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6547" name="Rectangle 5"/>
          <p:cNvSpPr>
            <a:spLocks noChangeArrowheads="1"/>
          </p:cNvSpPr>
          <p:nvPr/>
        </p:nvSpPr>
        <p:spPr bwMode="auto">
          <a:xfrm>
            <a:off x="3003367" y="2922602"/>
            <a:ext cx="56106" cy="25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91177" eaLnBrk="0" hangingPunct="0"/>
            <a:r>
              <a:rPr lang="zh-TW" altLang="en-US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9" y="1973335"/>
            <a:ext cx="4406506" cy="390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7" y="2947904"/>
            <a:ext cx="4461316" cy="210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119744" y="6331141"/>
            <a:ext cx="195245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人人都會接管</a:t>
            </a:r>
          </a:p>
        </p:txBody>
      </p:sp>
    </p:spTree>
    <p:extLst>
      <p:ext uri="{BB962C8B-B14F-4D97-AF65-F5344CB8AC3E}">
        <p14:creationId xmlns:p14="http://schemas.microsoft.com/office/powerpoint/2010/main" val="2520455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建立預防機制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38595" name="Picture 8" descr="%25E8%25BD%25AF%25E5%258C%2596%25E6%25B0%25B4%25E5%25A4%2584%25E7%2590%2586%25E8%25A3%2585%25E7%25BD%25AE%25E7%25AE%25A1%25E8%25B7%25AF%25E5%25B8%2583%25E7%25BD%25AE%25E5%259B%25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t="774" r="16620" b="15309"/>
          <a:stretch>
            <a:fillRect/>
          </a:stretch>
        </p:blipFill>
        <p:spPr bwMode="auto">
          <a:xfrm>
            <a:off x="1949453" y="2048980"/>
            <a:ext cx="3998251" cy="38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36" y="1909321"/>
            <a:ext cx="4009769" cy="38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2916981" y="6119217"/>
            <a:ext cx="2120773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施工大樣圖</a:t>
            </a:r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7547293" y="6119217"/>
            <a:ext cx="1232710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 證</a:t>
            </a:r>
          </a:p>
        </p:txBody>
      </p:sp>
    </p:spTree>
    <p:extLst>
      <p:ext uri="{BB962C8B-B14F-4D97-AF65-F5344CB8AC3E}">
        <p14:creationId xmlns:p14="http://schemas.microsoft.com/office/powerpoint/2010/main" val="286235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3D Routing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改變出圖方式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29" y="2283660"/>
            <a:ext cx="4378350" cy="30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8" y="2190077"/>
            <a:ext cx="4422983" cy="326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1706132" y="5681527"/>
            <a:ext cx="4305666" cy="44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施工大樣圖＝</a:t>
            </a:r>
            <a:r>
              <a:rPr lang="zh-TW" altLang="en-US" sz="290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這樣就好？</a:t>
            </a:r>
          </a:p>
        </p:txBody>
      </p:sp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7478183" y="5681527"/>
            <a:ext cx="1859483" cy="44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902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這樣就對了</a:t>
            </a:r>
          </a:p>
        </p:txBody>
      </p:sp>
      <p:sp>
        <p:nvSpPr>
          <p:cNvPr id="242695" name="Line 7"/>
          <p:cNvSpPr>
            <a:spLocks noChangeShapeType="1"/>
          </p:cNvSpPr>
          <p:nvPr/>
        </p:nvSpPr>
        <p:spPr bwMode="auto">
          <a:xfrm>
            <a:off x="1504565" y="1926597"/>
            <a:ext cx="4579918" cy="373189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2696" name="Line 8"/>
          <p:cNvSpPr>
            <a:spLocks noChangeShapeType="1"/>
          </p:cNvSpPr>
          <p:nvPr/>
        </p:nvSpPr>
        <p:spPr bwMode="auto">
          <a:xfrm flipH="1">
            <a:off x="1544879" y="2008664"/>
            <a:ext cx="4552563" cy="367286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46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4" grpId="0"/>
      <p:bldP spid="242695" grpId="0" animBg="1"/>
      <p:bldP spid="24269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74" y="1977710"/>
            <a:ext cx="2796318" cy="216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83" y="2200873"/>
            <a:ext cx="1598148" cy="343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480" y="4317138"/>
            <a:ext cx="2892305" cy="180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9" name="Rectangle 9"/>
          <p:cNvSpPr>
            <a:spLocks noChangeArrowheads="1"/>
          </p:cNvSpPr>
          <p:nvPr/>
        </p:nvSpPr>
        <p:spPr bwMode="auto">
          <a:xfrm>
            <a:off x="4083198" y="6316467"/>
            <a:ext cx="4047583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你 有 能 力 處 理 這 些 事 情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7" y="2061297"/>
            <a:ext cx="4267488" cy="395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 rot="3301978" flipH="1">
            <a:off x="1492188" y="3787929"/>
            <a:ext cx="1433116" cy="498917"/>
          </a:xfrm>
          <a:prstGeom prst="leftArrow">
            <a:avLst>
              <a:gd name="adj1" fmla="val 50000"/>
              <a:gd name="adj2" fmla="val 8089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891177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3D Routing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改變出圖方式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58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與鋼構進行同步設計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235813" y="6330865"/>
            <a:ext cx="3718967" cy="44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90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管路設計也會想到鋼構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3866" y="1879320"/>
            <a:ext cx="6427148" cy="42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59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增加討論空間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67" y="1909320"/>
            <a:ext cx="4906747" cy="420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4413901" y="6316467"/>
            <a:ext cx="3218830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善用 </a:t>
            </a:r>
            <a:r>
              <a:rPr lang="en-US" altLang="zh-TW" sz="2539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eDrwings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溝通</a:t>
            </a:r>
            <a:endParaRPr lang="en-US" altLang="zh-TW" sz="2902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108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12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減少製作模型的成本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508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9" y="1909320"/>
            <a:ext cx="4552563" cy="380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40" y="2298058"/>
            <a:ext cx="4319320" cy="319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2663581" y="5961791"/>
            <a:ext cx="165429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 際 模  型</a:t>
            </a:r>
          </a:p>
        </p:txBody>
      </p:sp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8201787" y="5891815"/>
            <a:ext cx="165429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虛 擬 模  型</a:t>
            </a:r>
          </a:p>
        </p:txBody>
      </p:sp>
    </p:spTree>
    <p:extLst>
      <p:ext uri="{BB962C8B-B14F-4D97-AF65-F5344CB8AC3E}">
        <p14:creationId xmlns:p14="http://schemas.microsoft.com/office/powerpoint/2010/main" val="28586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13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製作沒有時間和空間限制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52931" name="Picture 3" descr="Oceane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66" y="1909321"/>
            <a:ext cx="6427148" cy="41796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2" name="Rectangle 4"/>
          <p:cNvSpPr>
            <a:spLocks noChangeArrowheads="1"/>
          </p:cNvSpPr>
          <p:nvPr/>
        </p:nvSpPr>
        <p:spPr bwMode="auto">
          <a:xfrm>
            <a:off x="4700860" y="6263194"/>
            <a:ext cx="280685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放 大 膽 虛 擬 設 計</a:t>
            </a:r>
          </a:p>
        </p:txBody>
      </p:sp>
    </p:spTree>
    <p:extLst>
      <p:ext uri="{BB962C8B-B14F-4D97-AF65-F5344CB8AC3E}">
        <p14:creationId xmlns:p14="http://schemas.microsoft.com/office/powerpoint/2010/main" val="948329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3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544877" y="2814107"/>
            <a:ext cx="3248128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什麼是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 </a:t>
            </a:r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lang="zh-TW" altLang="en-US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三大組成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製作觀念</a:t>
            </a:r>
          </a:p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模組應用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44877" y="1595725"/>
            <a:ext cx="32481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1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3833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14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可以取代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草圖繪製線路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815400" y="6339696"/>
            <a:ext cx="45204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自動產生線路 不必繪製</a:t>
            </a:r>
          </a:p>
        </p:txBody>
      </p:sp>
      <p:pic>
        <p:nvPicPr>
          <p:cNvPr id="3205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75" y="1978430"/>
            <a:ext cx="7049130" cy="409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601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15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搭配專用的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軟體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4413902" y="6316467"/>
            <a:ext cx="318356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SmartPlant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Isometrics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7440" y="1992538"/>
            <a:ext cx="4589038" cy="365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5689" y="1977709"/>
            <a:ext cx="4534396" cy="362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7441" y="4295138"/>
            <a:ext cx="2189565" cy="182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43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23661"/>
            <a:ext cx="1219488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16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358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國際認證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7" name="Picture 2" descr="http://www.solidworks.org.tw/attachments/month_1111/111105005818cd442fb916d0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6091" y="1821366"/>
            <a:ext cx="5986053" cy="43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04910" y="6316467"/>
            <a:ext cx="162704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趕快來考吧</a:t>
            </a:r>
            <a:endParaRPr lang="en-US" altLang="zh-TW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17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78" y="1103939"/>
            <a:ext cx="9319652" cy="394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7227" y="4048276"/>
            <a:ext cx="2362668" cy="2004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4099" idx="0"/>
            <a:endCxn id="7" idx="2"/>
          </p:cNvCxnSpPr>
          <p:nvPr/>
        </p:nvCxnSpPr>
        <p:spPr>
          <a:xfrm flipV="1">
            <a:off x="3618562" y="3315431"/>
            <a:ext cx="611493" cy="732845"/>
          </a:xfrm>
          <a:prstGeom prst="straightConnector1">
            <a:avLst/>
          </a:prstGeom>
          <a:ln w="28575">
            <a:solidFill>
              <a:srgbClr val="01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15399" y="2555231"/>
            <a:ext cx="829309" cy="76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 altLang="zh-TW" sz="2177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723661"/>
            <a:ext cx="1219488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17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進行分析 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291882" y="6330865"/>
            <a:ext cx="156613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 構 分 析</a:t>
            </a:r>
            <a:endParaRPr lang="en-US" altLang="zh-TW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94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723661"/>
            <a:ext cx="1219488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17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進行分析 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091" y="2254145"/>
            <a:ext cx="4780047" cy="34747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45" y="2662577"/>
            <a:ext cx="3533204" cy="266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446123" y="6316466"/>
            <a:ext cx="130163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流體分析</a:t>
            </a:r>
            <a:endParaRPr lang="en-US" altLang="zh-TW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04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4355316" y="6262475"/>
            <a:ext cx="3526928" cy="4830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履歷直接寫上 不要客氣</a:t>
            </a:r>
          </a:p>
        </p:txBody>
      </p:sp>
      <p:pic>
        <p:nvPicPr>
          <p:cNvPr id="528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07" y="1909319"/>
            <a:ext cx="8776858" cy="382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8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19" y="1769662"/>
            <a:ext cx="1527600" cy="44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23661"/>
            <a:ext cx="1219488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18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多一項管路專業履歷 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25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4546055" y="6318025"/>
            <a:ext cx="3113353" cy="4830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zh-TW" altLang="en-US" sz="2539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趕快學會</a:t>
            </a:r>
            <a:r>
              <a:rPr lang="en-US" altLang="zh-TW" sz="2539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Routing</a:t>
            </a:r>
            <a:r>
              <a:rPr lang="zh-TW" altLang="en-US" sz="2539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吧</a:t>
            </a:r>
            <a:r>
              <a:rPr lang="en-US" altLang="zh-TW" sz="2539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!!</a:t>
            </a:r>
          </a:p>
        </p:txBody>
      </p:sp>
      <p:pic>
        <p:nvPicPr>
          <p:cNvPr id="564230" name="Picture 6" descr="g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93" y="1839490"/>
            <a:ext cx="7092892" cy="438587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723661"/>
            <a:ext cx="1219488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19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減少錯誤發生與反淘汰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292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15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和</a:t>
            </a:r>
            <a:r>
              <a:rPr lang="en-US" altLang="zh-TW" sz="2358" b="1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Weldment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都是好朋友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4162386" y="6267515"/>
            <a:ext cx="390491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管路與熔接都是一起的設計</a:t>
            </a:r>
          </a:p>
        </p:txBody>
      </p:sp>
      <p:pic>
        <p:nvPicPr>
          <p:cNvPr id="303109" name="Picture 5" descr="DEDINI_BOIL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17" y="2053298"/>
            <a:ext cx="7532894" cy="407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15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和</a:t>
            </a:r>
            <a:r>
              <a:rPr lang="en-US" altLang="zh-TW" sz="2358" b="1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Weldment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都是好朋友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4162386" y="6267515"/>
            <a:ext cx="390491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管路與熔接都是一起的設計</a:t>
            </a:r>
          </a:p>
        </p:txBody>
      </p:sp>
      <p:pic>
        <p:nvPicPr>
          <p:cNvPr id="301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85" y="2047538"/>
            <a:ext cx="5389071" cy="403856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1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多一項專業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4489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64" y="1769662"/>
            <a:ext cx="6136314" cy="435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4359635" y="6330865"/>
            <a:ext cx="3342262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知 道 用 </a:t>
            </a:r>
            <a:r>
              <a:rPr lang="en-US" altLang="zh-TW" sz="2539" b="1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Routiong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 作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108238" y="2116648"/>
            <a:ext cx="1153259" cy="488084"/>
          </a:xfrm>
          <a:prstGeom prst="wedgeRoundRectCallout">
            <a:avLst>
              <a:gd name="adj1" fmla="val -70218"/>
              <a:gd name="adj2" fmla="val 5000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kumimoji="1" lang="zh-TW" altLang="en-US" sz="2358" b="1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5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48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Premium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模組的線路設計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65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6" y="1978430"/>
            <a:ext cx="9272140" cy="40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2" name="Line 8"/>
          <p:cNvSpPr>
            <a:spLocks noChangeShapeType="1"/>
          </p:cNvSpPr>
          <p:nvPr/>
        </p:nvSpPr>
        <p:spPr bwMode="auto">
          <a:xfrm>
            <a:off x="4886591" y="6041469"/>
            <a:ext cx="98624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6503" name="AutoShape 14"/>
          <p:cNvSpPr>
            <a:spLocks noChangeArrowheads="1"/>
          </p:cNvSpPr>
          <p:nvPr/>
        </p:nvSpPr>
        <p:spPr bwMode="auto">
          <a:xfrm>
            <a:off x="5020491" y="4440441"/>
            <a:ext cx="1671576" cy="610464"/>
          </a:xfrm>
          <a:prstGeom prst="wedgeRoundRectCallout">
            <a:avLst>
              <a:gd name="adj1" fmla="val -28810"/>
              <a:gd name="adj2" fmla="val 14453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線路設計</a:t>
            </a:r>
          </a:p>
        </p:txBody>
      </p:sp>
    </p:spTree>
    <p:extLst>
      <p:ext uri="{BB962C8B-B14F-4D97-AF65-F5344CB8AC3E}">
        <p14:creationId xmlns:p14="http://schemas.microsoft.com/office/powerpoint/2010/main" val="2198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 animBg="1"/>
      <p:bldP spid="10650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多一項專業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33" y="1923000"/>
            <a:ext cx="6081990" cy="42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4359635" y="6358940"/>
            <a:ext cx="3342262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知 道 用 </a:t>
            </a:r>
            <a:r>
              <a:rPr lang="en-US" altLang="zh-TW" sz="2539" b="1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Routiong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 作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681987" y="2254146"/>
            <a:ext cx="1153259" cy="488084"/>
          </a:xfrm>
          <a:prstGeom prst="wedgeRoundRectCallout">
            <a:avLst>
              <a:gd name="adj1" fmla="val -70218"/>
              <a:gd name="adj2" fmla="val 5000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endParaRPr kumimoji="1" lang="zh-TW" altLang="en-US" sz="2358" b="1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75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增加設計想法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7826" y="2027335"/>
            <a:ext cx="3387394" cy="380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9717" y="1994287"/>
            <a:ext cx="4227174" cy="375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59635" y="6316467"/>
            <a:ext cx="3403176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想到用 </a:t>
            </a:r>
            <a:r>
              <a:rPr lang="en-US" altLang="zh-TW" sz="2539" b="1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Routiong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來設計</a:t>
            </a:r>
          </a:p>
        </p:txBody>
      </p:sp>
    </p:spTree>
    <p:extLst>
      <p:ext uri="{BB962C8B-B14F-4D97-AF65-F5344CB8AC3E}">
        <p14:creationId xmlns:p14="http://schemas.microsoft.com/office/powerpoint/2010/main" val="189515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建立預防機制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2663581" y="5736237"/>
            <a:ext cx="2120773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施工大樣圖</a:t>
            </a:r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8100166" y="5736237"/>
            <a:ext cx="1232710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 </a:t>
            </a: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驗 證</a:t>
            </a:r>
          </a:p>
        </p:txBody>
      </p:sp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25" y="2254866"/>
            <a:ext cx="4721017" cy="340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5" y="2254866"/>
            <a:ext cx="4365393" cy="34065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47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3D Routing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改變出圖方式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3885950" y="6123538"/>
            <a:ext cx="4462760" cy="44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建立ＢＯＭ機制＝</a:t>
            </a:r>
            <a:r>
              <a:rPr lang="zh-TW" altLang="en-US" sz="2902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這樣就對了</a:t>
            </a:r>
          </a:p>
        </p:txBody>
      </p:sp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26" y="1943876"/>
            <a:ext cx="7187348" cy="41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3902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好處 </a:t>
            </a:r>
            <a:r>
              <a:rPr lang="en-US" altLang="zh-TW" sz="2358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 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透過 </a:t>
            </a:r>
            <a:r>
              <a:rPr lang="en-US" altLang="zh-TW" sz="2358" b="1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eDrawings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加強施工審查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4042454" y="6316467"/>
            <a:ext cx="3965829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善用 你會</a:t>
            </a:r>
            <a:r>
              <a:rPr lang="en-US" altLang="zh-TW" sz="2539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eDrawings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的優勢</a:t>
            </a:r>
            <a:endParaRPr lang="en-US" altLang="zh-TW" sz="2902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67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79" y="2076335"/>
            <a:ext cx="6077283" cy="404720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1708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11" descr="PP-300-WITH-RACK-1_cdc0b6d594d5d92446bafed712e35a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0" y="1632885"/>
            <a:ext cx="5402029" cy="449065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31025" y="1595724"/>
            <a:ext cx="3459228" cy="812394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 2</a:t>
            </a:r>
            <a:endParaRPr lang="zh-TW" altLang="en-US" sz="2902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544877" y="2523898"/>
            <a:ext cx="3445377" cy="29976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製作方式</a:t>
            </a:r>
            <a:endParaRPr lang="en-US" altLang="zh-TW" sz="2539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模組製作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20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大好處</a:t>
            </a:r>
          </a:p>
          <a:p>
            <a:pPr defTabSz="902695">
              <a:lnSpc>
                <a:spcPct val="145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巴西生化工廠實際案例</a:t>
            </a:r>
          </a:p>
        </p:txBody>
      </p:sp>
    </p:spTree>
    <p:extLst>
      <p:ext uri="{BB962C8B-B14F-4D97-AF65-F5344CB8AC3E}">
        <p14:creationId xmlns:p14="http://schemas.microsoft.com/office/powerpoint/2010/main" val="3485712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DEDINI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54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30" y="1940994"/>
            <a:ext cx="6219821" cy="418254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1938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全廠房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LAYOUT</a:t>
            </a:r>
            <a:r>
              <a:rPr lang="en-US" altLang="zh-TW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pic>
        <p:nvPicPr>
          <p:cNvPr id="2560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57" y="1844530"/>
            <a:ext cx="7325566" cy="427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6" name="Rectangle 6"/>
          <p:cNvSpPr>
            <a:spLocks noChangeArrowheads="1"/>
          </p:cNvSpPr>
          <p:nvPr/>
        </p:nvSpPr>
        <p:spPr bwMode="auto">
          <a:xfrm>
            <a:off x="5183185" y="6263194"/>
            <a:ext cx="1732847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 LAYOUT</a:t>
            </a:r>
            <a:endParaRPr lang="zh-TW" altLang="en-US" sz="2539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45959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6245" name="Rectangle 5"/>
          <p:cNvSpPr>
            <a:spLocks noChangeArrowheads="1"/>
          </p:cNvSpPr>
          <p:nvPr/>
        </p:nvSpPr>
        <p:spPr bwMode="auto">
          <a:xfrm>
            <a:off x="5183185" y="6263194"/>
            <a:ext cx="1732847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 LAYOUT</a:t>
            </a:r>
            <a:endParaRPr lang="zh-TW" altLang="en-US" sz="2539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11" y="1900682"/>
            <a:ext cx="8016658" cy="423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0" y="729448"/>
            <a:ext cx="12193440" cy="10351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itchFamily="34" charset="-120"/>
                <a:ea typeface="華康細圓體(P)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itchFamily="34" charset="-120"/>
                <a:ea typeface="華康細圓體(P)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</a:rPr>
              <a:t>拉近圖面</a:t>
            </a:r>
            <a:endParaRPr lang="zh-TW" altLang="en-US" sz="1632">
              <a:latin typeface="華康細圓體(P)" pitchFamily="34" charset="-120"/>
              <a:ea typeface="華康細圓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4469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0" y="724928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24" y="2036021"/>
            <a:ext cx="4710938" cy="367718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61" y="2018742"/>
            <a:ext cx="4571281" cy="370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0103" name="Rectangle 7"/>
          <p:cNvSpPr>
            <a:spLocks noChangeArrowheads="1"/>
          </p:cNvSpPr>
          <p:nvPr/>
        </p:nvSpPr>
        <p:spPr bwMode="auto">
          <a:xfrm>
            <a:off x="5730299" y="6332303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機 電</a:t>
            </a:r>
          </a:p>
        </p:txBody>
      </p:sp>
    </p:spTree>
    <p:extLst>
      <p:ext uri="{BB962C8B-B14F-4D97-AF65-F5344CB8AC3E}">
        <p14:creationId xmlns:p14="http://schemas.microsoft.com/office/powerpoint/2010/main" val="287050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如何取得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附加 </a:t>
            </a:r>
            <a:r>
              <a:rPr lang="en-US" altLang="zh-TW" sz="2358" b="1" dirty="0" err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en-US" altLang="zh-TW" sz="2358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Routing</a:t>
            </a:r>
          </a:p>
        </p:txBody>
      </p:sp>
      <p:pic>
        <p:nvPicPr>
          <p:cNvPr id="1085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07" y="1935237"/>
            <a:ext cx="6677668" cy="399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51" name="AutoShape 6"/>
          <p:cNvSpPr>
            <a:spLocks noChangeArrowheads="1"/>
          </p:cNvSpPr>
          <p:nvPr/>
        </p:nvSpPr>
        <p:spPr bwMode="auto">
          <a:xfrm rot="19774453" flipH="1">
            <a:off x="2027202" y="4948305"/>
            <a:ext cx="987684" cy="498917"/>
          </a:xfrm>
          <a:prstGeom prst="leftArrow">
            <a:avLst>
              <a:gd name="adj1" fmla="val 50000"/>
              <a:gd name="adj2" fmla="val 8089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defTabSz="891177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8552" name="AutoShape 7"/>
          <p:cNvSpPr>
            <a:spLocks noChangeArrowheads="1"/>
          </p:cNvSpPr>
          <p:nvPr/>
        </p:nvSpPr>
        <p:spPr bwMode="auto">
          <a:xfrm>
            <a:off x="5543128" y="4322379"/>
            <a:ext cx="2002725" cy="858105"/>
          </a:xfrm>
          <a:prstGeom prst="wedgeRoundRectCallout">
            <a:avLst>
              <a:gd name="adj1" fmla="val -57333"/>
              <a:gd name="adj2" fmla="val 519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en-US" altLang="zh-TW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Routing</a:t>
            </a:r>
          </a:p>
        </p:txBody>
      </p:sp>
      <p:sp>
        <p:nvSpPr>
          <p:cNvPr id="2" name="矩形 1"/>
          <p:cNvSpPr/>
          <p:nvPr/>
        </p:nvSpPr>
        <p:spPr>
          <a:xfrm>
            <a:off x="5027439" y="6330864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869" indent="-444869" algn="ctr"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Arial Unicode MS" pitchFamily="34" charset="-120"/>
              </a:rPr>
              <a:t>屬於外掛模組</a:t>
            </a:r>
          </a:p>
        </p:txBody>
      </p:sp>
    </p:spTree>
    <p:extLst>
      <p:ext uri="{BB962C8B-B14F-4D97-AF65-F5344CB8AC3E}">
        <p14:creationId xmlns:p14="http://schemas.microsoft.com/office/powerpoint/2010/main" val="39970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 animBg="1"/>
      <p:bldP spid="10855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68" y="2074894"/>
            <a:ext cx="4600075" cy="34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33" y="2074894"/>
            <a:ext cx="4577040" cy="34554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9558" name="Rectangle 6"/>
          <p:cNvSpPr>
            <a:spLocks noChangeArrowheads="1"/>
          </p:cNvSpPr>
          <p:nvPr/>
        </p:nvSpPr>
        <p:spPr bwMode="auto">
          <a:xfrm>
            <a:off x="2847872" y="5736237"/>
            <a:ext cx="1716817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能夠想像</a:t>
            </a:r>
            <a:r>
              <a:rPr lang="en-US" altLang="zh-TW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….</a:t>
            </a:r>
          </a:p>
        </p:txBody>
      </p:sp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7478182" y="5736237"/>
            <a:ext cx="2103140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這樣的結果嗎</a:t>
            </a: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151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BIG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90821" name="Rectangle 5"/>
          <p:cNvSpPr>
            <a:spLocks noChangeArrowheads="1"/>
          </p:cNvSpPr>
          <p:nvPr/>
        </p:nvSpPr>
        <p:spPr bwMode="auto">
          <a:xfrm>
            <a:off x="4958507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  <p:pic>
        <p:nvPicPr>
          <p:cNvPr id="2908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203" y="1978428"/>
            <a:ext cx="6634475" cy="398673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4878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10" y="2165598"/>
            <a:ext cx="6980021" cy="419406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2629" name="Rectangle 5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BIG brew(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釀造</a:t>
            </a: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 house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91528" y="5968912"/>
            <a:ext cx="2826095" cy="78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380 lines</a:t>
            </a:r>
          </a:p>
          <a:p>
            <a:pPr algn="ctr"/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27.000 components</a:t>
            </a:r>
          </a:p>
        </p:txBody>
      </p:sp>
    </p:spTree>
    <p:extLst>
      <p:ext uri="{BB962C8B-B14F-4D97-AF65-F5344CB8AC3E}">
        <p14:creationId xmlns:p14="http://schemas.microsoft.com/office/powerpoint/2010/main" val="8456238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</a:t>
            </a:r>
            <a:endParaRPr lang="en-US" altLang="zh-TW" sz="3265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巴西酒精生化廠</a:t>
            </a:r>
            <a:endParaRPr lang="en-US" altLang="zh-TW" sz="2358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61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18" y="2011545"/>
            <a:ext cx="4561202" cy="366422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85" y="2011544"/>
            <a:ext cx="3975214" cy="367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7" name="Rectangle 7"/>
          <p:cNvSpPr>
            <a:spLocks noChangeArrowheads="1"/>
          </p:cNvSpPr>
          <p:nvPr/>
        </p:nvSpPr>
        <p:spPr bwMode="auto">
          <a:xfrm>
            <a:off x="5068003" y="6123537"/>
            <a:ext cx="206787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長 距 離 輸 送 </a:t>
            </a:r>
          </a:p>
        </p:txBody>
      </p:sp>
    </p:spTree>
    <p:extLst>
      <p:ext uri="{BB962C8B-B14F-4D97-AF65-F5344CB8AC3E}">
        <p14:creationId xmlns:p14="http://schemas.microsoft.com/office/powerpoint/2010/main" val="1001889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水處理交換設備 </a:t>
            </a:r>
          </a:p>
        </p:txBody>
      </p:sp>
      <p:sp>
        <p:nvSpPr>
          <p:cNvPr id="292868" name="Rectangle 4"/>
          <p:cNvSpPr>
            <a:spLocks noChangeArrowheads="1"/>
          </p:cNvSpPr>
          <p:nvPr/>
        </p:nvSpPr>
        <p:spPr bwMode="auto">
          <a:xfrm>
            <a:off x="4487224" y="6163565"/>
            <a:ext cx="3220433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對 你 哪 有 什 麼 問 題</a:t>
            </a:r>
          </a:p>
        </p:txBody>
      </p:sp>
      <p:pic>
        <p:nvPicPr>
          <p:cNvPr id="292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96" y="1978430"/>
            <a:ext cx="7293891" cy="410335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6871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66" y="1909319"/>
            <a:ext cx="7187348" cy="404432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2282" name="AutoShape 10"/>
          <p:cNvSpPr>
            <a:spLocks noChangeArrowheads="1"/>
          </p:cNvSpPr>
          <p:nvPr/>
        </p:nvSpPr>
        <p:spPr bwMode="auto">
          <a:xfrm>
            <a:off x="2986090" y="5220799"/>
            <a:ext cx="945931" cy="488084"/>
          </a:xfrm>
          <a:prstGeom prst="wedgeRoundRectCallout">
            <a:avLst>
              <a:gd name="adj1" fmla="val 37060"/>
              <a:gd name="adj2" fmla="val -11873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小 屋</a:t>
            </a:r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4958507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水處理交換設備 </a:t>
            </a:r>
          </a:p>
        </p:txBody>
      </p:sp>
    </p:spTree>
    <p:extLst>
      <p:ext uri="{BB962C8B-B14F-4D97-AF65-F5344CB8AC3E}">
        <p14:creationId xmlns:p14="http://schemas.microsoft.com/office/powerpoint/2010/main" val="7717764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05" y="2246227"/>
            <a:ext cx="4343796" cy="366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73" y="2254867"/>
            <a:ext cx="3629669" cy="38686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5730299" y="6332303"/>
            <a:ext cx="738985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小 屋</a:t>
            </a: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水處理交換設備 </a:t>
            </a:r>
          </a:p>
        </p:txBody>
      </p:sp>
    </p:spTree>
    <p:extLst>
      <p:ext uri="{BB962C8B-B14F-4D97-AF65-F5344CB8AC3E}">
        <p14:creationId xmlns:p14="http://schemas.microsoft.com/office/powerpoint/2010/main" val="42546688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87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4" y="1978429"/>
            <a:ext cx="3704536" cy="415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31" y="1978429"/>
            <a:ext cx="2698135" cy="4159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750" name="Rectangle 6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鋼 構 </a:t>
            </a:r>
          </a:p>
        </p:txBody>
      </p:sp>
    </p:spTree>
    <p:extLst>
      <p:ext uri="{BB962C8B-B14F-4D97-AF65-F5344CB8AC3E}">
        <p14:creationId xmlns:p14="http://schemas.microsoft.com/office/powerpoint/2010/main" val="37844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設計實際案例－巴西酒精生化廠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Ethanol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處理槽 </a:t>
            </a:r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4958507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  <p:pic>
        <p:nvPicPr>
          <p:cNvPr id="297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21" y="1926598"/>
            <a:ext cx="5597838" cy="419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1377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6" name="Rectangle 6"/>
          <p:cNvSpPr>
            <a:spLocks noChangeArrowheads="1"/>
          </p:cNvSpPr>
          <p:nvPr/>
        </p:nvSpPr>
        <p:spPr bwMode="auto">
          <a:xfrm>
            <a:off x="1844351" y="2600412"/>
            <a:ext cx="65" cy="41870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endParaRPr lang="zh-TW" altLang="en-US" sz="2721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4958507" y="6163565"/>
            <a:ext cx="2277868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人家畫得多細膩</a:t>
            </a:r>
          </a:p>
        </p:txBody>
      </p:sp>
      <p:sp>
        <p:nvSpPr>
          <p:cNvPr id="1462282" name="AutoShape 10"/>
          <p:cNvSpPr>
            <a:spLocks noChangeArrowheads="1"/>
          </p:cNvSpPr>
          <p:nvPr/>
        </p:nvSpPr>
        <p:spPr bwMode="auto">
          <a:xfrm>
            <a:off x="5404909" y="4976038"/>
            <a:ext cx="1243964" cy="488084"/>
          </a:xfrm>
          <a:prstGeom prst="wedgeRoundRectCallout">
            <a:avLst>
              <a:gd name="adj1" fmla="val -12384"/>
              <a:gd name="adj2" fmla="val 11253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defTabSz="891177"/>
            <a:r>
              <a:rPr kumimoji="1" lang="zh-TW" altLang="en-US" sz="2358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油罐車</a:t>
            </a:r>
          </a:p>
        </p:txBody>
      </p:sp>
      <p:pic>
        <p:nvPicPr>
          <p:cNvPr id="305159" name="Picture 7" descr="DEDINI_BOIL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17" y="1866126"/>
            <a:ext cx="7878439" cy="425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160" name="Rectangle 8"/>
          <p:cNvSpPr>
            <a:spLocks noChangeArrowheads="1"/>
          </p:cNvSpPr>
          <p:nvPr/>
        </p:nvSpPr>
        <p:spPr bwMode="auto">
          <a:xfrm>
            <a:off x="0" y="724927"/>
            <a:ext cx="12193440" cy="104419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Routing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設計實際案例－巴西另一個廠區</a:t>
            </a:r>
          </a:p>
          <a:p>
            <a:pPr algn="ctr">
              <a:lnSpc>
                <a:spcPct val="110000"/>
              </a:lnSpc>
            </a:pPr>
            <a:r>
              <a:rPr lang="en-US" altLang="zh-TW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Ethanol </a:t>
            </a:r>
            <a:r>
              <a:rPr lang="zh-TW" altLang="en-US" sz="2358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處理槽 </a:t>
            </a:r>
          </a:p>
        </p:txBody>
      </p:sp>
    </p:spTree>
    <p:extLst>
      <p:ext uri="{BB962C8B-B14F-4D97-AF65-F5344CB8AC3E}">
        <p14:creationId xmlns:p14="http://schemas.microsoft.com/office/powerpoint/2010/main" val="245555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6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6" grpId="0" animBg="1"/>
      <p:bldP spid="146228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3344</Words>
  <Application>Microsoft Office PowerPoint</Application>
  <PresentationFormat>寬螢幕</PresentationFormat>
  <Paragraphs>852</Paragraphs>
  <Slides>124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124</vt:i4>
      </vt:variant>
    </vt:vector>
  </HeadingPairs>
  <TitlesOfParts>
    <vt:vector size="135" baseType="lpstr">
      <vt:lpstr>華康中圓體</vt:lpstr>
      <vt:lpstr>華康中圓體(P)</vt:lpstr>
      <vt:lpstr>華康特粗圓體</vt:lpstr>
      <vt:lpstr>華康細圓體</vt:lpstr>
      <vt:lpstr>華康細圓體(P)</vt:lpstr>
      <vt:lpstr>新細明體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9</cp:revision>
  <dcterms:created xsi:type="dcterms:W3CDTF">2018-11-14T04:12:34Z</dcterms:created>
  <dcterms:modified xsi:type="dcterms:W3CDTF">2024-11-07T09:56:15Z</dcterms:modified>
</cp:coreProperties>
</file>