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4" r:id="rId4"/>
  </p:sldMasterIdLst>
  <p:notesMasterIdLst>
    <p:notesMasterId r:id="rId29"/>
  </p:notesMasterIdLst>
  <p:sldIdLst>
    <p:sldId id="256" r:id="rId5"/>
    <p:sldId id="257" r:id="rId6"/>
    <p:sldId id="264" r:id="rId7"/>
    <p:sldId id="326" r:id="rId8"/>
    <p:sldId id="265" r:id="rId9"/>
    <p:sldId id="291" r:id="rId10"/>
    <p:sldId id="327" r:id="rId11"/>
    <p:sldId id="321" r:id="rId12"/>
    <p:sldId id="328" r:id="rId13"/>
    <p:sldId id="316" r:id="rId14"/>
    <p:sldId id="329" r:id="rId15"/>
    <p:sldId id="317" r:id="rId16"/>
    <p:sldId id="333" r:id="rId17"/>
    <p:sldId id="315" r:id="rId18"/>
    <p:sldId id="270" r:id="rId19"/>
    <p:sldId id="271" r:id="rId20"/>
    <p:sldId id="334" r:id="rId21"/>
    <p:sldId id="266" r:id="rId22"/>
    <p:sldId id="339" r:id="rId23"/>
    <p:sldId id="340" r:id="rId24"/>
    <p:sldId id="338" r:id="rId25"/>
    <p:sldId id="337" r:id="rId26"/>
    <p:sldId id="341" r:id="rId27"/>
    <p:sldId id="342" r:id="rId28"/>
  </p:sldIdLst>
  <p:sldSz cx="12188825" cy="6858000"/>
  <p:notesSz cx="6858000" cy="9144000"/>
  <p:embeddedFontLst>
    <p:embeddedFont>
      <p:font typeface="Grandstander" panose="020B0604020202020204" charset="0"/>
      <p:regular r:id="rId30"/>
      <p:bold r:id="rId31"/>
      <p:italic r:id="rId32"/>
      <p:boldItalic r:id="rId33"/>
    </p:embeddedFont>
    <p:embeddedFont>
      <p:font typeface="Grandstander Medium" panose="020B0604020202020204" charset="0"/>
      <p:regular r:id="rId34"/>
      <p:bold r:id="rId35"/>
      <p:italic r:id="rId36"/>
      <p:boldItalic r:id="rId37"/>
    </p:embeddedFont>
    <p:embeddedFont>
      <p:font typeface="Grandstander SemiBold" panose="020B0604020202020204" charset="0"/>
      <p:regular r:id="rId38"/>
      <p:bold r:id="rId39"/>
      <p:italic r:id="rId40"/>
      <p:boldItalic r:id="rId41"/>
    </p:embeddedFont>
    <p:embeddedFont>
      <p:font typeface="Lato" panose="020F0502020204030203" pitchFamily="34" charset="0"/>
      <p:regular r:id="rId42"/>
      <p:bold r:id="rId43"/>
      <p:italic r:id="rId44"/>
      <p:boldItalic r:id="rId45"/>
    </p:embeddedFont>
    <p:embeddedFont>
      <p:font typeface="Segoe UI" panose="020B0502040204020203" pitchFamily="34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747775"/>
          </p15:clr>
        </p15:guide>
        <p15:guide id="2" pos="3839" userDrawn="1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7" roundtripDataSignature="AMtx7mhYoyX2dQEPd3CuaBX33QJFH6TXM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610C16-66F6-B1A4-9D90-062FE2F1FDF0}" name="Marcos Gimenes" initials="MG" userId="c32f034e2807843d" providerId="Windows Live"/>
  <p188:author id="{67E9C558-AD97-FACB-EDF8-32EBDDD67AA0}" name="Bruno Soares Landi" initials="BS" userId="S::bruno.landi@vanzolini-ead.org.br::bc5786d2-8e65-4701-a7cf-76303195204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hone Silva Alves" initials="JSA" lastIdx="3" clrIdx="0">
    <p:extLst>
      <p:ext uri="{19B8F6BF-5375-455C-9EA6-DF929625EA0E}">
        <p15:presenceInfo xmlns:p15="http://schemas.microsoft.com/office/powerpoint/2012/main" userId="46ef39bcedb6e422" providerId="Windows Live"/>
      </p:ext>
    </p:extLst>
  </p:cmAuthor>
  <p:cmAuthor id="2" name="Júlia RC" initials="JR" lastIdx="2" clrIdx="1">
    <p:extLst>
      <p:ext uri="{19B8F6BF-5375-455C-9EA6-DF929625EA0E}">
        <p15:presenceInfo xmlns:p15="http://schemas.microsoft.com/office/powerpoint/2012/main" userId="12993f8d3457b31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489D"/>
    <a:srgbClr val="A581C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24" autoAdjust="0"/>
    <p:restoredTop sz="79718" autoAdjust="0"/>
  </p:normalViewPr>
  <p:slideViewPr>
    <p:cSldViewPr snapToGrid="0">
      <p:cViewPr varScale="1">
        <p:scale>
          <a:sx n="83" d="100"/>
          <a:sy n="83" d="100"/>
        </p:scale>
        <p:origin x="1368" y="8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0.fntdata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68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67" Type="http://customschemas.google.com/relationships/presentationmetadata" Target="metadata"/><Relationship Id="rId71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7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7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73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69" Type="http://schemas.openxmlformats.org/officeDocument/2006/relationships/presProps" Target="presProps.xml"/><Relationship Id="rId8" Type="http://schemas.openxmlformats.org/officeDocument/2006/relationships/slide" Target="slides/slide4.xml"/><Relationship Id="rId72" Type="http://schemas.openxmlformats.org/officeDocument/2006/relationships/tableStyles" Target="tableStyles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6603E717-476B-4CCF-B699-3854D6540355}"/>
    <pc:docChg chg="modSld">
      <pc:chgData name="Viviane Da Costa Batista Pereira" userId="b305db61-b707-4b19-b05e-6db442671656" providerId="ADAL" clId="{6603E717-476B-4CCF-B699-3854D6540355}" dt="2025-10-06T11:15:57.290" v="23" actId="20577"/>
      <pc:docMkLst>
        <pc:docMk/>
      </pc:docMkLst>
      <pc:sldChg chg="modSp mod">
        <pc:chgData name="Viviane Da Costa Batista Pereira" userId="b305db61-b707-4b19-b05e-6db442671656" providerId="ADAL" clId="{6603E717-476B-4CCF-B699-3854D6540355}" dt="2025-10-06T11:15:57.290" v="23" actId="20577"/>
        <pc:sldMkLst>
          <pc:docMk/>
          <pc:sldMk cId="1786257617" sldId="321"/>
        </pc:sldMkLst>
        <pc:spChg chg="mod">
          <ac:chgData name="Viviane Da Costa Batista Pereira" userId="b305db61-b707-4b19-b05e-6db442671656" providerId="ADAL" clId="{6603E717-476B-4CCF-B699-3854D6540355}" dt="2025-10-06T11:15:57.290" v="23" actId="20577"/>
          <ac:spMkLst>
            <pc:docMk/>
            <pc:sldMk cId="1786257617" sldId="321"/>
            <ac:spMk id="2" creationId="{F93E07D3-8AEC-FC72-5941-B522DF0CC68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19685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r>
              <a:rPr lang="pt-BR" sz="1100" b="1" dirty="0"/>
              <a:t>Slides 10, 11, 12 e 13 – </a:t>
            </a:r>
            <a:r>
              <a:rPr lang="pt-BR" sz="1100" dirty="0"/>
              <a:t>https://www.gettyimages.com.br/detail/foto/one-sunflower-blossoms-brightly-lit-by-the-sun-in-imagem-royalty-free/1009591872?phrase=GIRASSOL&amp;adppopup=true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100" dirty="0"/>
              <a:t>https://www.gettyimages.com.br/detail/foto/rose-imagem-royalty-free/2036789073?phrase=ROSA&amp;adppopup=true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100" dirty="0"/>
              <a:t>https://www.gettyimages.com.br/detail/foto/fragrant-pale-pink-carnation-with-water-drops-imagem-royalty-free/662096568?phrase=CRAVO&amp;adppopup=true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100" dirty="0"/>
              <a:t>https://www.gettyimages.com.br/detail/foto/daisy-on-white-with-clipping-path-imagem-royalty-free/182838201?phrase=MARGARIDA&amp;adppopup=true</a:t>
            </a:r>
            <a:endParaRPr lang="pt-BR" sz="1100" b="0" i="0" u="none" strike="noStrike" cap="none" dirty="0">
              <a:solidFill>
                <a:srgbClr val="231F20"/>
              </a:solidFill>
              <a:effectLst/>
              <a:latin typeface="Arial"/>
              <a:ea typeface="Times New Roman" panose="02020603050405020304" pitchFamily="18" charset="0"/>
              <a:cs typeface="Arial"/>
              <a:sym typeface="Arial"/>
            </a:endParaRP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574440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19685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r>
              <a:rPr lang="pt-BR" sz="1100" b="1" dirty="0"/>
              <a:t>Slides 10, 11, 12 e 13 – </a:t>
            </a:r>
            <a:r>
              <a:rPr lang="pt-BR" sz="1100" dirty="0"/>
              <a:t>https://www.gettyimages.com.br/detail/foto/one-sunflower-blossoms-brightly-lit-by-the-sun-in-imagem-royalty-free/1009591872?phrase=GIRASSOL&amp;adppopup=true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100" dirty="0"/>
              <a:t>https://www.gettyimages.com.br/detail/foto/rose-imagem-royalty-free/2036789073?phrase=ROSA&amp;adppopup=true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100" dirty="0"/>
              <a:t>https://www.gettyimages.com.br/detail/foto/fragrant-pale-pink-carnation-with-water-drops-imagem-royalty-free/662096568?phrase=CRAVO&amp;adppopup=true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100" dirty="0"/>
              <a:t>https://www.gettyimages.com.br/detail/foto/daisy-on-white-with-clipping-path-imagem-royalty-free/182838201?phrase=MARGARIDA&amp;adppopup=true</a:t>
            </a:r>
            <a:endParaRPr lang="pt-BR" sz="1100" b="0" i="0" u="none" strike="noStrike" cap="none" dirty="0">
              <a:solidFill>
                <a:srgbClr val="231F20"/>
              </a:solidFill>
              <a:effectLst/>
              <a:latin typeface="Arial"/>
              <a:ea typeface="Times New Roman" panose="02020603050405020304" pitchFamily="18" charset="0"/>
              <a:cs typeface="Arial"/>
              <a:sym typeface="Arial"/>
            </a:endParaRP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05814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19685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r>
              <a:rPr lang="pt-BR" sz="1100" b="1" dirty="0"/>
              <a:t>Slides 10, 11, 12 e 13 – </a:t>
            </a:r>
            <a:r>
              <a:rPr lang="pt-BR" sz="1100" dirty="0"/>
              <a:t>https://www.gettyimages.com.br/detail/foto/one-sunflower-blossoms-brightly-lit-by-the-sun-in-imagem-royalty-free/1009591872?phrase=GIRASSOL&amp;adppopup=true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100" dirty="0"/>
              <a:t>https://www.gettyimages.com.br/detail/foto/rose-imagem-royalty-free/2036789073?phrase=ROSA&amp;adppopup=true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100" dirty="0"/>
              <a:t>https://www.gettyimages.com.br/detail/foto/fragrant-pale-pink-carnation-with-water-drops-imagem-royalty-free/662096568?phrase=CRAVO&amp;adppopup=true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100" dirty="0"/>
              <a:t>https://www.gettyimages.com.br/detail/foto/daisy-on-white-with-clipping-path-imagem-royalty-free/182838201?phrase=MARGARIDA&amp;adppopup=true</a:t>
            </a:r>
            <a:endParaRPr lang="pt-BR" sz="1100" b="0" i="0" u="none" strike="noStrike" cap="none" dirty="0">
              <a:solidFill>
                <a:srgbClr val="231F20"/>
              </a:solidFill>
              <a:effectLst/>
              <a:latin typeface="Arial"/>
              <a:ea typeface="Times New Roman" panose="02020603050405020304" pitchFamily="18" charset="0"/>
              <a:cs typeface="Arial"/>
              <a:sym typeface="Arial"/>
            </a:endParaRPr>
          </a:p>
          <a:p>
            <a:pPr marL="0" lvl="0" indent="0" eaLnBrk="0" hangingPunct="0">
              <a:lnSpc>
                <a:spcPct val="107000"/>
              </a:lnSpc>
              <a:spcBef>
                <a:spcPts val="135"/>
              </a:spcBef>
              <a:spcAft>
                <a:spcPts val="800"/>
              </a:spcAft>
              <a:buClr>
                <a:srgbClr val="231F20"/>
              </a:buClr>
              <a:buSzPts val="1200"/>
              <a:buFont typeface="Symbol" panose="05050102010706020507" pitchFamily="18" charset="2"/>
              <a:buNone/>
              <a:tabLst>
                <a:tab pos="151765" algn="l"/>
              </a:tabLst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7255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19685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r>
              <a:rPr lang="pt-BR" sz="1100" b="1" dirty="0"/>
              <a:t>Slides 10, 11, 12 e 13 – </a:t>
            </a:r>
            <a:r>
              <a:rPr lang="pt-BR" sz="1100" dirty="0"/>
              <a:t>https://www.gettyimages.com.br/detail/foto/one-sunflower-blossoms-brightly-lit-by-the-sun-in-imagem-royalty-free/1009591872?phrase=GIRASSOL&amp;adppopup=true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100" dirty="0"/>
              <a:t>https://www.gettyimages.com.br/detail/foto/rose-imagem-royalty-free/2036789073?phrase=ROSA&amp;adppopup=true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100" dirty="0"/>
              <a:t>https://www.gettyimages.com.br/detail/foto/fragrant-pale-pink-carnation-with-water-drops-imagem-royalty-free/662096568?phrase=CRAVO&amp;adppopup=true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100" dirty="0"/>
              <a:t>https://www.gettyimages.com.br/detail/foto/daisy-on-white-with-clipping-path-imagem-royalty-free/182838201?phrase=MARGARIDA&amp;adppopup=true</a:t>
            </a:r>
            <a:endParaRPr lang="pt-BR" sz="1100" b="0" i="0" u="none" strike="noStrike" cap="none" dirty="0">
              <a:solidFill>
                <a:srgbClr val="231F20"/>
              </a:solidFill>
              <a:effectLst/>
              <a:latin typeface="Arial"/>
              <a:ea typeface="Times New Roman" panose="02020603050405020304" pitchFamily="18" charset="0"/>
              <a:cs typeface="Arial"/>
              <a:sym typeface="Arial"/>
            </a:endParaRPr>
          </a:p>
          <a:p>
            <a:pPr marL="0" lvl="0" indent="0" eaLnBrk="0" hangingPunct="0">
              <a:lnSpc>
                <a:spcPct val="107000"/>
              </a:lnSpc>
              <a:spcBef>
                <a:spcPts val="135"/>
              </a:spcBef>
              <a:spcAft>
                <a:spcPts val="800"/>
              </a:spcAft>
              <a:buClr>
                <a:srgbClr val="231F20"/>
              </a:buClr>
              <a:buSzPts val="1200"/>
              <a:buFont typeface="Symbol" panose="05050102010706020507" pitchFamily="18" charset="2"/>
              <a:buNone/>
              <a:tabLst>
                <a:tab pos="151765" algn="l"/>
              </a:tabLst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70662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19685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endParaRPr lang="pt-BR" sz="1000" b="0" i="0" u="none" strike="noStrike" cap="none" dirty="0">
              <a:solidFill>
                <a:srgbClr val="231F20"/>
              </a:solidFill>
              <a:effectLst/>
              <a:latin typeface="Arial"/>
              <a:ea typeface="Times New Roman" panose="020206030504050203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20246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6" name="Google Shape;1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6" name="Google Shape;1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6" name="Google Shape;1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6" name="Google Shape;1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6" name="Google Shape;1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6" name="Google Shape;1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800" b="1" dirty="0"/>
              <a:t>Slide 3 – </a:t>
            </a:r>
            <a:r>
              <a:rPr lang="pt-BR" sz="1800" b="0" i="0" u="none" strike="noStrike" cap="none" spc="-50" dirty="0">
                <a:solidFill>
                  <a:srgbClr val="231F20"/>
                </a:solidFill>
                <a:effectLst/>
                <a:latin typeface="Arial"/>
                <a:ea typeface="Times New Roman" panose="02020603050405020304" pitchFamily="18" charset="0"/>
                <a:cs typeface="Arial"/>
                <a:sym typeface="Arial"/>
              </a:rPr>
              <a:t>https://www.gettyimages.com.br/detail/ilustra%C3%A7%C3%A3o/cartoon-insects-seamless-pattern-butterfly-ilustra%C3%A7%C3%A3o-royalty-free/2017083134?phrase=abelha+joaninha+borboleta+e+formiga&amp;adppopup=true </a:t>
            </a:r>
            <a:endParaRPr lang="pt-BR" sz="1800" dirty="0"/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800" dirty="0"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329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3200" b="0" dirty="0"/>
          </a:p>
        </p:txBody>
      </p:sp>
    </p:spTree>
    <p:extLst>
      <p:ext uri="{BB962C8B-B14F-4D97-AF65-F5344CB8AC3E}">
        <p14:creationId xmlns:p14="http://schemas.microsoft.com/office/powerpoint/2010/main" val="1221284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19685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r>
              <a:rPr lang="pt-BR" sz="1100" b="1" dirty="0"/>
              <a:t>Slide 5 – </a:t>
            </a:r>
            <a:r>
              <a:rPr lang="pt-BR" sz="1100" b="0" i="0" u="none" strike="noStrike" cap="none" dirty="0">
                <a:solidFill>
                  <a:srgbClr val="231F20"/>
                </a:solidFill>
                <a:latin typeface="Arial"/>
                <a:ea typeface="Times New Roman" panose="02020603050405020304" pitchFamily="18" charset="0"/>
                <a:cs typeface="Arial"/>
                <a:sym typeface="Arial"/>
              </a:rPr>
              <a:t>https://www.gettyimages.com.br/detail/ilustra%C3%A7%C3%A3o/shiny-smily-face-emoticons-ilustra%C3%A7%C3%A3o-royalty-free/1313174175?phrase=ILUSTRA%C3%87%C3%83O+DE+CARINHAS+&amp;adppopup=true</a:t>
            </a:r>
            <a:endParaRPr lang="pt-BR" sz="1100" b="0" i="0" u="none" strike="noStrike" cap="none" dirty="0">
              <a:solidFill>
                <a:srgbClr val="231F20"/>
              </a:solidFill>
              <a:effectLst/>
              <a:latin typeface="Arial"/>
              <a:ea typeface="Times New Roman" panose="02020603050405020304" pitchFamily="18" charset="0"/>
              <a:cs typeface="Arial"/>
              <a:sym typeface="Arial"/>
            </a:endParaRPr>
          </a:p>
          <a:p>
            <a:pPr marL="0" marR="19685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r>
              <a:rPr lang="pt-BR" sz="1100" b="0" i="0" u="none" strike="noStrike" cap="none" dirty="0">
                <a:solidFill>
                  <a:srgbClr val="231F20"/>
                </a:solidFill>
                <a:effectLst/>
                <a:latin typeface="Arial"/>
                <a:ea typeface="Times New Roman" panose="02020603050405020304" pitchFamily="18" charset="0"/>
                <a:cs typeface="Arial"/>
                <a:sym typeface="Arial"/>
              </a:rPr>
              <a:t>https://www.gettyimages.com.br/detail/ilustra%C3%A7%C3%A3o/children-with-board-ilustra%C3%A7%C3%A3o-royalty-free/493552938?phrase=crian%C3%A7a+com+papel+na+m%C3%A3o&amp;adppopup=true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681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i="0" u="none" strike="noStrike" cap="none" dirty="0">
                <a:solidFill>
                  <a:srgbClr val="231F20"/>
                </a:solidFill>
                <a:effectLst/>
                <a:latin typeface="Arial"/>
                <a:ea typeface="Times New Roman" panose="02020603050405020304" pitchFamily="18" charset="0"/>
                <a:cs typeface="Arial"/>
                <a:sym typeface="Arial"/>
              </a:rPr>
              <a:t>Slides 6, 7, 8 e 9 – </a:t>
            </a:r>
            <a:r>
              <a:rPr lang="pt-BR" sz="1100" dirty="0"/>
              <a:t>https://www.gettyimages.com.br/detail/ilustra%C3%A7%C3%A3o/wild-animal-characters-ilustra%C3%A7%C3%A3o-royalty-free/973191878?phrase=ANIMAIS&amp;adppopup=true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80551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i="0" u="none" strike="noStrike" cap="none" dirty="0">
                <a:solidFill>
                  <a:srgbClr val="231F20"/>
                </a:solidFill>
                <a:effectLst/>
                <a:latin typeface="Arial"/>
                <a:ea typeface="Times New Roman" panose="02020603050405020304" pitchFamily="18" charset="0"/>
                <a:cs typeface="Arial"/>
                <a:sym typeface="Arial"/>
              </a:rPr>
              <a:t>Slides 6, 7, 8 e 9 – </a:t>
            </a:r>
            <a:r>
              <a:rPr lang="pt-BR" sz="1100" dirty="0"/>
              <a:t>https://www.gettyimages.com.br/detail/ilustra%C3%A7%C3%A3o/wild-animal-characters-ilustra%C3%A7%C3%A3o-royalty-free/973191878?phrase=ANIMAIS&amp;adppopup=true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4564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i="0" u="none" strike="noStrike" cap="none" dirty="0">
                <a:solidFill>
                  <a:srgbClr val="231F20"/>
                </a:solidFill>
                <a:effectLst/>
                <a:latin typeface="Arial"/>
                <a:ea typeface="Times New Roman" panose="02020603050405020304" pitchFamily="18" charset="0"/>
                <a:cs typeface="Arial"/>
                <a:sym typeface="Arial"/>
              </a:rPr>
              <a:t>Slides 6, 7, 8 e 9 – </a:t>
            </a:r>
            <a:r>
              <a:rPr lang="pt-BR" sz="1100" dirty="0"/>
              <a:t>https://www.gettyimages.com.br/detail/ilustra%C3%A7%C3%A3o/wild-animal-characters-ilustra%C3%A7%C3%A3o-royalty-free/973191878?phrase=ANIMAIS&amp;adppopup=true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471980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i="0" u="none" strike="noStrike" cap="none" dirty="0">
                <a:solidFill>
                  <a:srgbClr val="231F20"/>
                </a:solidFill>
                <a:effectLst/>
                <a:latin typeface="Arial"/>
                <a:ea typeface="Times New Roman" panose="02020603050405020304" pitchFamily="18" charset="0"/>
                <a:cs typeface="Arial"/>
                <a:sym typeface="Arial"/>
              </a:rPr>
              <a:t>Slides 6, 7, 8 e 9 – </a:t>
            </a:r>
            <a:r>
              <a:rPr lang="pt-BR" sz="1100" dirty="0"/>
              <a:t>https://www.gettyimages.com.br/detail/ilustra%C3%A7%C3%A3o/wild-animal-characters-ilustra%C3%A7%C3%A3o-royalty-free/973191878?phrase=ANIMAIS&amp;adppopup=true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6575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- MAT">
  <p:cSld name="CAPA - MA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1" name="Google Shape;1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8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8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239229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31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3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78" name="Google Shape;78;p31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1"/>
          <p:cNvSpPr/>
          <p:nvPr/>
        </p:nvSpPr>
        <p:spPr>
          <a:xfrm rot="-4825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2420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2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2" name="Google Shape;82;p3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3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4" name="Google Shape;84;p32"/>
          <p:cNvSpPr/>
          <p:nvPr/>
        </p:nvSpPr>
        <p:spPr>
          <a:xfrm rot="-120000">
            <a:off x="181657" y="183566"/>
            <a:ext cx="186426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5" name="Google Shape;85;p32"/>
          <p:cNvSpPr txBox="1">
            <a:spLocks noGrp="1"/>
          </p:cNvSpPr>
          <p:nvPr>
            <p:ph type="subTitle" idx="1" hasCustomPrompt="1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 dirty="0"/>
              <a:t>SLIDE X</a:t>
            </a:r>
            <a:endParaRPr dirty="0"/>
          </a:p>
        </p:txBody>
      </p:sp>
      <p:sp>
        <p:nvSpPr>
          <p:cNvPr id="4" name="CaixaDeTexto 7">
            <a:extLst>
              <a:ext uri="{FF2B5EF4-FFF2-40B4-BE49-F238E27FC236}">
                <a16:creationId xmlns:a16="http://schemas.microsoft.com/office/drawing/2014/main" id="{BA1B7875-186E-0EAB-0326-DE05DF244183}"/>
              </a:ext>
            </a:extLst>
          </p:cNvPr>
          <p:cNvSpPr txBox="1"/>
          <p:nvPr userDrawn="1"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</p:spTree>
    <p:extLst>
      <p:ext uri="{BB962C8B-B14F-4D97-AF65-F5344CB8AC3E}">
        <p14:creationId xmlns:p14="http://schemas.microsoft.com/office/powerpoint/2010/main" val="145917549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551422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userDrawn="1">
  <p:cSld name="8. Aprofund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2" name="Google Shape;72;p1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35433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1218895" lvl="1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343" lvl="2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90" lvl="3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238" lvl="4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686" lvl="5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133" lvl="6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581" lvl="7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5028" lvl="8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676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68;p17">
            <a:extLst>
              <a:ext uri="{FF2B5EF4-FFF2-40B4-BE49-F238E27FC236}">
                <a16:creationId xmlns:a16="http://schemas.microsoft.com/office/drawing/2014/main" id="{90FEB611-3DAE-4761-5D18-FF9F331BF20F}"/>
              </a:ext>
            </a:extLst>
          </p:cNvPr>
          <p:cNvSpPr txBox="1">
            <a:spLocks noGrp="1"/>
          </p:cNvSpPr>
          <p:nvPr>
            <p:ph type="subTitle" idx="10"/>
          </p:nvPr>
        </p:nvSpPr>
        <p:spPr>
          <a:xfrm rot="-60000">
            <a:off x="175529" y="209627"/>
            <a:ext cx="5781097" cy="490000"/>
          </a:xfrm>
          <a:prstGeom prst="rect">
            <a:avLst/>
          </a:prstGeom>
          <a:solidFill>
            <a:srgbClr val="74489D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399" baseline="0">
                <a:solidFill>
                  <a:schemeClr val="bg1"/>
                </a:solidFill>
                <a:latin typeface="Grandstander SemiBold" panose="020B060402020202020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4" name="Google Shape;72;p11">
            <a:extLst>
              <a:ext uri="{FF2B5EF4-FFF2-40B4-BE49-F238E27FC236}">
                <a16:creationId xmlns:a16="http://schemas.microsoft.com/office/drawing/2014/main" id="{4B903476-36D7-68B7-A868-8FF79DBB6DE5}"/>
              </a:ext>
            </a:extLst>
          </p:cNvPr>
          <p:cNvSpPr txBox="1"/>
          <p:nvPr userDrawn="1"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77971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0" name="Google Shape;20;p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4" name="Google Shape;24;p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9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00" dirty="0"/>
          </a:p>
        </p:txBody>
      </p:sp>
      <p:sp>
        <p:nvSpPr>
          <p:cNvPr id="26" name="Google Shape;26;p9"/>
          <p:cNvSpPr/>
          <p:nvPr/>
        </p:nvSpPr>
        <p:spPr>
          <a:xfrm rot="-60038">
            <a:off x="6030473" y="194866"/>
            <a:ext cx="5014859" cy="489372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872437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 userDrawn="1">
          <p15:clr>
            <a:srgbClr val="FBAE40"/>
          </p15:clr>
        </p15:guide>
        <p15:guide id="2" pos="5119" userDrawn="1">
          <p15:clr>
            <a:srgbClr val="FBAE40"/>
          </p15:clr>
        </p15:guide>
        <p15:guide id="3" orient="horz" pos="2160" userDrawn="1">
          <p15:clr>
            <a:srgbClr val="FBAE40"/>
          </p15:clr>
        </p15:guide>
        <p15:guide id="4" pos="383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9" name="Google Shape;29;p1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1" name="Google Shape;31;p1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2" name="Google Shape;32;p1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13"/>
          <p:cNvSpPr/>
          <p:nvPr/>
        </p:nvSpPr>
        <p:spPr>
          <a:xfrm rot="-119958">
            <a:off x="181333" y="164823"/>
            <a:ext cx="2940125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3276736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VENCIANDO">
  <p:cSld name="VIVENCI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36" name="Google Shape;36;p1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p14"/>
          <p:cNvSpPr/>
          <p:nvPr/>
        </p:nvSpPr>
        <p:spPr>
          <a:xfrm rot="-119868">
            <a:off x="181697" y="168701"/>
            <a:ext cx="2718645" cy="504311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VIVENCIANDO</a:t>
            </a:r>
            <a:endParaRPr sz="1400" dirty="0"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0" name="Google Shape;40;p1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4187091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43" name="Google Shape;43;p1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15"/>
          <p:cNvSpPr/>
          <p:nvPr/>
        </p:nvSpPr>
        <p:spPr>
          <a:xfrm rot="-119943">
            <a:off x="181502" y="174548"/>
            <a:ext cx="2381630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400" dirty="0"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60553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SABER MAIS">
  <p:cSld name="PARA SABER MAI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9c09b808c8_0_13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0" name="Google Shape;50;g29c09b808c8_0_13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29c09b808c8_0_13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2" name="Google Shape;52;g29c09b808c8_0_134"/>
          <p:cNvSpPr/>
          <p:nvPr/>
        </p:nvSpPr>
        <p:spPr>
          <a:xfrm rot="-119940">
            <a:off x="166724" y="177170"/>
            <a:ext cx="3396282" cy="53762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399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SABER MAIS</a:t>
            </a:r>
            <a:endParaRPr sz="23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3" name="Google Shape;53;g29c09b808c8_0_13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4" name="Google Shape;54;g29c09b808c8_0_13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9878332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7" name="Google Shape;57;p1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7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0" name="Google Shape;60;p1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1" name="Google Shape;61;p17"/>
          <p:cNvSpPr/>
          <p:nvPr/>
        </p:nvSpPr>
        <p:spPr>
          <a:xfrm rot="-120000">
            <a:off x="174880" y="168095"/>
            <a:ext cx="4511774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19898273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4" name="Google Shape;64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30117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6" name="Google Shape;66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7" name="Google Shape;67;p19"/>
          <p:cNvSpPr/>
          <p:nvPr/>
        </p:nvSpPr>
        <p:spPr>
          <a:xfrm rot="-120106">
            <a:off x="181460" y="172149"/>
            <a:ext cx="2515781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3437616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1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70" name="Google Shape;70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" name="Google Shape;72;p1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8205540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21737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8" r:id="rId12"/>
    <p:sldLayoutId id="2147483679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34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5" Type="http://schemas.openxmlformats.org/officeDocument/2006/relationships/hyperlink" Target="https://pt.khanacademy.org/math/pt-4-ano/probabilidade-e-estatistica-4ano/pt-grficos-de-imagem/a/create-pic-graphs" TargetMode="Externa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2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3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4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4313"/>
              </a:srgbClr>
            </a:outerShdw>
          </a:effectLst>
        </p:spPr>
        <p:txBody>
          <a:bodyPr spcFirstLastPara="1" wrap="square" lIns="119969" tIns="23994" rIns="121868" bIns="23994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pt-BR" sz="4799" b="1" dirty="0">
                <a:latin typeface="Grandstander"/>
                <a:ea typeface="Grandstander"/>
                <a:cs typeface="Grandstander"/>
                <a:sym typeface="Grandstander"/>
              </a:rPr>
              <a:t>GRÁFICOS E TABELAS </a:t>
            </a:r>
            <a:endParaRPr sz="4799" b="1" dirty="0"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2" name="Google Shape;168;p1">
            <a:extLst>
              <a:ext uri="{FF2B5EF4-FFF2-40B4-BE49-F238E27FC236}">
                <a16:creationId xmlns:a16="http://schemas.microsoft.com/office/drawing/2014/main" id="{68230F50-832F-74F9-6230-A6E7B6D6FECE}"/>
              </a:ext>
            </a:extLst>
          </p:cNvPr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200"/>
            </a:pPr>
            <a:r>
              <a:rPr lang="pt-BR" sz="5599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3" u="sng" baseline="30000" dirty="0">
              <a:solidFill>
                <a:schemeClr val="lt1"/>
              </a:solidFill>
            </a:endParaRPr>
          </a:p>
        </p:txBody>
      </p:sp>
      <p:sp>
        <p:nvSpPr>
          <p:cNvPr id="3" name="Google Shape;101;p10">
            <a:extLst>
              <a:ext uri="{FF2B5EF4-FFF2-40B4-BE49-F238E27FC236}">
                <a16:creationId xmlns:a16="http://schemas.microsoft.com/office/drawing/2014/main" id="{A47505D8-E72F-F161-33A7-8DDD224B5F08}"/>
              </a:ext>
            </a:extLst>
          </p:cNvPr>
          <p:cNvSpPr/>
          <p:nvPr/>
        </p:nvSpPr>
        <p:spPr>
          <a:xfrm flipH="1">
            <a:off x="315420" y="5453843"/>
            <a:ext cx="1862171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02;p10">
            <a:extLst>
              <a:ext uri="{FF2B5EF4-FFF2-40B4-BE49-F238E27FC236}">
                <a16:creationId xmlns:a16="http://schemas.microsoft.com/office/drawing/2014/main" id="{7DE3475E-4857-D0BD-F64E-A235A90FF189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05;p10">
            <a:extLst>
              <a:ext uri="{FF2B5EF4-FFF2-40B4-BE49-F238E27FC236}">
                <a16:creationId xmlns:a16="http://schemas.microsoft.com/office/drawing/2014/main" id="{075C8156-712F-BAAC-5908-E80C9E29CDF1}"/>
              </a:ext>
            </a:extLst>
          </p:cNvPr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4B5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24</a:t>
            </a:r>
            <a:endParaRPr dirty="0"/>
          </a:p>
        </p:txBody>
      </p:sp>
      <p:sp>
        <p:nvSpPr>
          <p:cNvPr id="6" name="Google Shape;106;p10">
            <a:extLst>
              <a:ext uri="{FF2B5EF4-FFF2-40B4-BE49-F238E27FC236}">
                <a16:creationId xmlns:a16="http://schemas.microsoft.com/office/drawing/2014/main" id="{88F1798E-32C7-77F0-51EC-03E05F876929}"/>
              </a:ext>
            </a:extLst>
          </p:cNvPr>
          <p:cNvSpPr/>
          <p:nvPr/>
        </p:nvSpPr>
        <p:spPr>
          <a:xfrm rot="-60000">
            <a:off x="4287727" y="4817018"/>
            <a:ext cx="3633824" cy="650069"/>
          </a:xfrm>
          <a:prstGeom prst="roundRect">
            <a:avLst>
              <a:gd name="adj" fmla="val 30970"/>
            </a:avLst>
          </a:prstGeom>
          <a:solidFill>
            <a:srgbClr val="4B5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75654AE-D712-F078-C40A-64552195CC9E}"/>
              </a:ext>
            </a:extLst>
          </p:cNvPr>
          <p:cNvSpPr txBox="1"/>
          <p:nvPr/>
        </p:nvSpPr>
        <p:spPr>
          <a:xfrm>
            <a:off x="613276" y="989814"/>
            <a:ext cx="11134571" cy="1323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9743" marR="128661" indent="-359743">
              <a:spcAft>
                <a:spcPts val="800"/>
              </a:spcAft>
              <a:buClr>
                <a:srgbClr val="EC008C"/>
              </a:buClr>
              <a:buSzPts val="1300"/>
              <a:tabLst>
                <a:tab pos="423228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2.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DEPOIS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DE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CONHECER</a:t>
            </a:r>
            <a:r>
              <a:rPr lang="pt-PT" sz="2600" spc="-93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A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QUANTIDADE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DE</a:t>
            </a:r>
            <a:r>
              <a:rPr lang="pt-PT" sz="2600" spc="-93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ANIMAIS,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O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REI</a:t>
            </a:r>
            <a:r>
              <a:rPr lang="pt-PT" sz="2600" spc="-93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LEÃO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QUIS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SABER</a:t>
            </a:r>
            <a:r>
              <a:rPr lang="pt-PT" sz="2600" spc="-93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QUANTAS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ERAM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AS ESPÉCIES DE FLORES. COMPLETE A TABELA. </a:t>
            </a:r>
            <a:r>
              <a:rPr lang="pt-BR" sz="2600" dirty="0">
                <a:solidFill>
                  <a:schemeClr val="tx1"/>
                </a:solidFill>
                <a:latin typeface="+mj-lt"/>
              </a:rPr>
              <a:t>EM SEGUIDA, SERÁ FEITO O GRÁFICO.</a:t>
            </a:r>
            <a:endParaRPr lang="pt-BR" sz="2600" dirty="0">
              <a:solidFill>
                <a:schemeClr val="tx1"/>
              </a:solidFill>
              <a:latin typeface="+mj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3A1CA2C2-5550-54E3-B5D6-91F88EF877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48724"/>
              </p:ext>
            </p:extLst>
          </p:nvPr>
        </p:nvGraphicFramePr>
        <p:xfrm>
          <a:off x="1760774" y="2488085"/>
          <a:ext cx="7786036" cy="3881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5207">
                  <a:extLst>
                    <a:ext uri="{9D8B030D-6E8A-4147-A177-3AD203B41FA5}">
                      <a16:colId xmlns:a16="http://schemas.microsoft.com/office/drawing/2014/main" val="1257445249"/>
                    </a:ext>
                  </a:extLst>
                </a:gridCol>
                <a:gridCol w="2400829">
                  <a:extLst>
                    <a:ext uri="{9D8B030D-6E8A-4147-A177-3AD203B41FA5}">
                      <a16:colId xmlns:a16="http://schemas.microsoft.com/office/drawing/2014/main" val="1509738919"/>
                    </a:ext>
                  </a:extLst>
                </a:gridCol>
              </a:tblGrid>
              <a:tr h="538051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</a:rPr>
                        <a:t>FLORES</a:t>
                      </a:r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A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chemeClr val="bg1"/>
                          </a:solidFill>
                        </a:rPr>
                        <a:t>QUANTIDADE</a:t>
                      </a:r>
                    </a:p>
                  </a:txBody>
                  <a:tcPr marL="121888" marR="121888" marT="60944" marB="60944">
                    <a:lnL w="12700" cap="flat" cmpd="sng" algn="ctr">
                      <a:solidFill>
                        <a:srgbClr val="BBA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477394"/>
                  </a:ext>
                </a:extLst>
              </a:tr>
              <a:tr h="835965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713197"/>
                  </a:ext>
                </a:extLst>
              </a:tr>
              <a:tr h="835965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4951376"/>
                  </a:ext>
                </a:extLst>
              </a:tr>
              <a:tr h="835965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42779"/>
                  </a:ext>
                </a:extLst>
              </a:tr>
              <a:tr h="835965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19016"/>
                  </a:ext>
                </a:extLst>
              </a:tr>
            </a:tbl>
          </a:graphicData>
        </a:graphic>
      </p:graphicFrame>
      <p:pic>
        <p:nvPicPr>
          <p:cNvPr id="38" name="Picture 37" descr="A sunflower with green leaves&#10;&#10;Description automatically generated">
            <a:extLst>
              <a:ext uri="{FF2B5EF4-FFF2-40B4-BE49-F238E27FC236}">
                <a16:creationId xmlns:a16="http://schemas.microsoft.com/office/drawing/2014/main" id="{2A0DD8A6-FCA6-3423-4372-2FD99999A8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6304190" y="3056356"/>
            <a:ext cx="848070" cy="745640"/>
          </a:xfrm>
          <a:prstGeom prst="rect">
            <a:avLst/>
          </a:prstGeom>
        </p:spPr>
      </p:pic>
      <p:pic>
        <p:nvPicPr>
          <p:cNvPr id="39" name="Picture 38" descr="A sunflower with green leaves&#10;&#10;Description automatically generated">
            <a:extLst>
              <a:ext uri="{FF2B5EF4-FFF2-40B4-BE49-F238E27FC236}">
                <a16:creationId xmlns:a16="http://schemas.microsoft.com/office/drawing/2014/main" id="{ACBD5FB3-ADCD-5673-7CED-12C0EDD2D3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5736273" y="3056356"/>
            <a:ext cx="848070" cy="745640"/>
          </a:xfrm>
          <a:prstGeom prst="rect">
            <a:avLst/>
          </a:prstGeom>
        </p:spPr>
      </p:pic>
      <p:pic>
        <p:nvPicPr>
          <p:cNvPr id="40" name="Picture 39" descr="A sunflower with green leaves&#10;&#10;Description automatically generated">
            <a:extLst>
              <a:ext uri="{FF2B5EF4-FFF2-40B4-BE49-F238E27FC236}">
                <a16:creationId xmlns:a16="http://schemas.microsoft.com/office/drawing/2014/main" id="{80AF1CCC-4B09-7B0C-EDE9-6E0A879522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5168356" y="3056356"/>
            <a:ext cx="848070" cy="745640"/>
          </a:xfrm>
          <a:prstGeom prst="rect">
            <a:avLst/>
          </a:prstGeom>
        </p:spPr>
      </p:pic>
      <p:pic>
        <p:nvPicPr>
          <p:cNvPr id="41" name="Picture 40" descr="A sunflower with green leaves&#10;&#10;Description automatically generated">
            <a:extLst>
              <a:ext uri="{FF2B5EF4-FFF2-40B4-BE49-F238E27FC236}">
                <a16:creationId xmlns:a16="http://schemas.microsoft.com/office/drawing/2014/main" id="{F2E2AF79-D83E-1580-09E7-1C6AABA563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4600439" y="3056356"/>
            <a:ext cx="848070" cy="745640"/>
          </a:xfrm>
          <a:prstGeom prst="rect">
            <a:avLst/>
          </a:prstGeom>
        </p:spPr>
      </p:pic>
      <p:pic>
        <p:nvPicPr>
          <p:cNvPr id="42" name="Picture 41" descr="A sunflower with green leaves&#10;&#10;Description automatically generated">
            <a:extLst>
              <a:ext uri="{FF2B5EF4-FFF2-40B4-BE49-F238E27FC236}">
                <a16:creationId xmlns:a16="http://schemas.microsoft.com/office/drawing/2014/main" id="{9507DE8B-E023-F6B4-0E20-909185BCBE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4032522" y="3056356"/>
            <a:ext cx="848070" cy="745640"/>
          </a:xfrm>
          <a:prstGeom prst="rect">
            <a:avLst/>
          </a:prstGeom>
        </p:spPr>
      </p:pic>
      <p:pic>
        <p:nvPicPr>
          <p:cNvPr id="43" name="Picture 42" descr="A sunflower with green leaves&#10;&#10;Description automatically generated">
            <a:extLst>
              <a:ext uri="{FF2B5EF4-FFF2-40B4-BE49-F238E27FC236}">
                <a16:creationId xmlns:a16="http://schemas.microsoft.com/office/drawing/2014/main" id="{8335168F-9691-CF22-149A-B4F47F64D1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3464605" y="3056356"/>
            <a:ext cx="848070" cy="745640"/>
          </a:xfrm>
          <a:prstGeom prst="rect">
            <a:avLst/>
          </a:prstGeom>
        </p:spPr>
      </p:pic>
      <p:pic>
        <p:nvPicPr>
          <p:cNvPr id="44" name="Picture 43" descr="A sunflower with green leaves&#10;&#10;Description automatically generated">
            <a:extLst>
              <a:ext uri="{FF2B5EF4-FFF2-40B4-BE49-F238E27FC236}">
                <a16:creationId xmlns:a16="http://schemas.microsoft.com/office/drawing/2014/main" id="{6C44394C-021D-2AD8-66AB-FABDAD3ACB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2896688" y="3056356"/>
            <a:ext cx="848070" cy="745640"/>
          </a:xfrm>
          <a:prstGeom prst="rect">
            <a:avLst/>
          </a:prstGeom>
        </p:spPr>
      </p:pic>
      <p:pic>
        <p:nvPicPr>
          <p:cNvPr id="45" name="Picture 44" descr="A sunflower with green leaves&#10;&#10;Description automatically generated">
            <a:extLst>
              <a:ext uri="{FF2B5EF4-FFF2-40B4-BE49-F238E27FC236}">
                <a16:creationId xmlns:a16="http://schemas.microsoft.com/office/drawing/2014/main" id="{88FE194C-E7CD-1AF4-3486-D1960E5A8A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2328771" y="3056356"/>
            <a:ext cx="848070" cy="745640"/>
          </a:xfrm>
          <a:prstGeom prst="rect">
            <a:avLst/>
          </a:prstGeom>
        </p:spPr>
      </p:pic>
      <p:pic>
        <p:nvPicPr>
          <p:cNvPr id="46" name="Picture 45" descr="A sunflower with green leaves&#10;&#10;Description automatically generated">
            <a:extLst>
              <a:ext uri="{FF2B5EF4-FFF2-40B4-BE49-F238E27FC236}">
                <a16:creationId xmlns:a16="http://schemas.microsoft.com/office/drawing/2014/main" id="{B863E24D-8349-4AB2-7C3E-6FF4A7B657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1760854" y="3060661"/>
            <a:ext cx="848070" cy="745640"/>
          </a:xfrm>
          <a:prstGeom prst="rect">
            <a:avLst/>
          </a:prstGeom>
        </p:spPr>
      </p:pic>
      <p:pic>
        <p:nvPicPr>
          <p:cNvPr id="55" name="Picture 54" descr="A close up of a red rose&#10;&#10;Description automatically generated">
            <a:extLst>
              <a:ext uri="{FF2B5EF4-FFF2-40B4-BE49-F238E27FC236}">
                <a16:creationId xmlns:a16="http://schemas.microsoft.com/office/drawing/2014/main" id="{34BBDD6D-A028-9D54-5D5E-1795D49C7B2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946407" y="3930571"/>
            <a:ext cx="764727" cy="757960"/>
          </a:xfrm>
          <a:prstGeom prst="rect">
            <a:avLst/>
          </a:prstGeom>
        </p:spPr>
      </p:pic>
      <p:pic>
        <p:nvPicPr>
          <p:cNvPr id="56" name="Picture 55" descr="A close up of a red rose&#10;&#10;Description automatically generated">
            <a:extLst>
              <a:ext uri="{FF2B5EF4-FFF2-40B4-BE49-F238E27FC236}">
                <a16:creationId xmlns:a16="http://schemas.microsoft.com/office/drawing/2014/main" id="{8E3E777A-BABD-C876-A80F-B028A0D4093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664748" y="3930571"/>
            <a:ext cx="764727" cy="757960"/>
          </a:xfrm>
          <a:prstGeom prst="rect">
            <a:avLst/>
          </a:prstGeom>
        </p:spPr>
      </p:pic>
      <p:pic>
        <p:nvPicPr>
          <p:cNvPr id="57" name="Picture 56" descr="A close up of a red rose&#10;&#10;Description automatically generated">
            <a:extLst>
              <a:ext uri="{FF2B5EF4-FFF2-40B4-BE49-F238E27FC236}">
                <a16:creationId xmlns:a16="http://schemas.microsoft.com/office/drawing/2014/main" id="{1B95A514-12F6-97CB-B761-9D6E7F1F88A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383089" y="3930571"/>
            <a:ext cx="764727" cy="757960"/>
          </a:xfrm>
          <a:prstGeom prst="rect">
            <a:avLst/>
          </a:prstGeom>
        </p:spPr>
      </p:pic>
      <p:pic>
        <p:nvPicPr>
          <p:cNvPr id="58" name="Picture 57" descr="A close up of a red rose&#10;&#10;Description automatically generated">
            <a:extLst>
              <a:ext uri="{FF2B5EF4-FFF2-40B4-BE49-F238E27FC236}">
                <a16:creationId xmlns:a16="http://schemas.microsoft.com/office/drawing/2014/main" id="{AD0B30B5-671A-E30B-22E4-5E6D3E10289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101430" y="3930571"/>
            <a:ext cx="764727" cy="757960"/>
          </a:xfrm>
          <a:prstGeom prst="rect">
            <a:avLst/>
          </a:prstGeom>
        </p:spPr>
      </p:pic>
      <p:pic>
        <p:nvPicPr>
          <p:cNvPr id="59" name="Picture 58" descr="A close up of a red rose&#10;&#10;Description automatically generated">
            <a:extLst>
              <a:ext uri="{FF2B5EF4-FFF2-40B4-BE49-F238E27FC236}">
                <a16:creationId xmlns:a16="http://schemas.microsoft.com/office/drawing/2014/main" id="{6E38DBDA-AEDE-04C0-686D-E5D3079E330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819771" y="3930571"/>
            <a:ext cx="764727" cy="757960"/>
          </a:xfrm>
          <a:prstGeom prst="rect">
            <a:avLst/>
          </a:prstGeom>
        </p:spPr>
      </p:pic>
      <p:pic>
        <p:nvPicPr>
          <p:cNvPr id="60" name="Picture 59" descr="A close up of a red rose&#10;&#10;Description automatically generated">
            <a:extLst>
              <a:ext uri="{FF2B5EF4-FFF2-40B4-BE49-F238E27FC236}">
                <a16:creationId xmlns:a16="http://schemas.microsoft.com/office/drawing/2014/main" id="{3830C78B-3ECC-5180-00AE-F1340AD0D0F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38112" y="3930571"/>
            <a:ext cx="764727" cy="757960"/>
          </a:xfrm>
          <a:prstGeom prst="rect">
            <a:avLst/>
          </a:prstGeom>
        </p:spPr>
      </p:pic>
      <p:pic>
        <p:nvPicPr>
          <p:cNvPr id="61" name="Picture 60" descr="A close up of a red rose&#10;&#10;Description automatically generated">
            <a:extLst>
              <a:ext uri="{FF2B5EF4-FFF2-40B4-BE49-F238E27FC236}">
                <a16:creationId xmlns:a16="http://schemas.microsoft.com/office/drawing/2014/main" id="{20E255BB-97B4-F7A3-554C-7DD287D58F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56452" y="3930571"/>
            <a:ext cx="764727" cy="757960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4EFBB6B7-A76F-146B-B806-5C439C3EEE9D}"/>
              </a:ext>
            </a:extLst>
          </p:cNvPr>
          <p:cNvGrpSpPr/>
          <p:nvPr/>
        </p:nvGrpSpPr>
        <p:grpSpPr>
          <a:xfrm>
            <a:off x="3014815" y="4696498"/>
            <a:ext cx="2821021" cy="794929"/>
            <a:chOff x="1729495" y="3522621"/>
            <a:chExt cx="2116317" cy="596352"/>
          </a:xfrm>
        </p:grpSpPr>
        <p:pic>
          <p:nvPicPr>
            <p:cNvPr id="1029" name="Picture 1028" descr="A pink flower with water droplets on it&#10;&#10;Description automatically generated">
              <a:extLst>
                <a:ext uri="{FF2B5EF4-FFF2-40B4-BE49-F238E27FC236}">
                  <a16:creationId xmlns:a16="http://schemas.microsoft.com/office/drawing/2014/main" id="{AACD9953-4E7D-0643-BF44-9F0BFA26E3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3055" t="6913" r="10913"/>
            <a:stretch/>
          </p:blipFill>
          <p:spPr>
            <a:xfrm flipH="1">
              <a:off x="1729495" y="3522621"/>
              <a:ext cx="394558" cy="596352"/>
            </a:xfrm>
            <a:prstGeom prst="rect">
              <a:avLst/>
            </a:prstGeom>
          </p:spPr>
        </p:pic>
        <p:pic>
          <p:nvPicPr>
            <p:cNvPr id="1031" name="Picture 1030" descr="A pink flower with water droplets on it&#10;&#10;Description automatically generated">
              <a:extLst>
                <a:ext uri="{FF2B5EF4-FFF2-40B4-BE49-F238E27FC236}">
                  <a16:creationId xmlns:a16="http://schemas.microsoft.com/office/drawing/2014/main" id="{A94D2D9B-DDFE-C333-645F-960BC97C6E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3055" t="6913" r="10913"/>
            <a:stretch/>
          </p:blipFill>
          <p:spPr>
            <a:xfrm flipH="1">
              <a:off x="2280906" y="3522621"/>
              <a:ext cx="394558" cy="596352"/>
            </a:xfrm>
            <a:prstGeom prst="rect">
              <a:avLst/>
            </a:prstGeom>
          </p:spPr>
        </p:pic>
        <p:pic>
          <p:nvPicPr>
            <p:cNvPr id="1033" name="Picture 1032" descr="A pink flower with water droplets on it&#10;&#10;Description automatically generated">
              <a:extLst>
                <a:ext uri="{FF2B5EF4-FFF2-40B4-BE49-F238E27FC236}">
                  <a16:creationId xmlns:a16="http://schemas.microsoft.com/office/drawing/2014/main" id="{B045AF39-1B74-E377-4E7E-E3DF2B213D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3055" t="6913" r="10913"/>
            <a:stretch/>
          </p:blipFill>
          <p:spPr>
            <a:xfrm flipH="1">
              <a:off x="2875190" y="3522621"/>
              <a:ext cx="394558" cy="596352"/>
            </a:xfrm>
            <a:prstGeom prst="rect">
              <a:avLst/>
            </a:prstGeom>
          </p:spPr>
        </p:pic>
        <p:pic>
          <p:nvPicPr>
            <p:cNvPr id="1034" name="Picture 1033" descr="A pink flower with water droplets on it&#10;&#10;Description automatically generated">
              <a:extLst>
                <a:ext uri="{FF2B5EF4-FFF2-40B4-BE49-F238E27FC236}">
                  <a16:creationId xmlns:a16="http://schemas.microsoft.com/office/drawing/2014/main" id="{22A1D2EB-8635-2495-C30D-0A8E6A1BEC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3055" t="6913" r="10913"/>
            <a:stretch/>
          </p:blipFill>
          <p:spPr>
            <a:xfrm flipH="1">
              <a:off x="3451254" y="3522621"/>
              <a:ext cx="394558" cy="596352"/>
            </a:xfrm>
            <a:prstGeom prst="rect">
              <a:avLst/>
            </a:prstGeom>
          </p:spPr>
        </p:pic>
      </p:grpSp>
      <p:pic>
        <p:nvPicPr>
          <p:cNvPr id="1042" name="Picture 1041" descr="A close-up of a white flower&#10;&#10;Description automatically generated">
            <a:extLst>
              <a:ext uri="{FF2B5EF4-FFF2-40B4-BE49-F238E27FC236}">
                <a16:creationId xmlns:a16="http://schemas.microsoft.com/office/drawing/2014/main" id="{9CFF91C3-0F8B-92F4-AC0C-2ECED291F2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6142" y="5655349"/>
            <a:ext cx="623684" cy="623684"/>
          </a:xfrm>
          <a:prstGeom prst="rect">
            <a:avLst/>
          </a:prstGeom>
        </p:spPr>
      </p:pic>
      <p:pic>
        <p:nvPicPr>
          <p:cNvPr id="1043" name="Picture 1042" descr="A close-up of a white flower&#10;&#10;Description automatically generated">
            <a:extLst>
              <a:ext uri="{FF2B5EF4-FFF2-40B4-BE49-F238E27FC236}">
                <a16:creationId xmlns:a16="http://schemas.microsoft.com/office/drawing/2014/main" id="{BBFBA7D9-BF9C-B091-76C2-78A2749BBC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4345" y="5655349"/>
            <a:ext cx="623684" cy="623684"/>
          </a:xfrm>
          <a:prstGeom prst="rect">
            <a:avLst/>
          </a:prstGeom>
        </p:spPr>
      </p:pic>
      <p:pic>
        <p:nvPicPr>
          <p:cNvPr id="1044" name="Picture 1043" descr="A close-up of a white flower&#10;&#10;Description automatically generated">
            <a:extLst>
              <a:ext uri="{FF2B5EF4-FFF2-40B4-BE49-F238E27FC236}">
                <a16:creationId xmlns:a16="http://schemas.microsoft.com/office/drawing/2014/main" id="{4782211D-2376-9B9D-F3FA-506BC6B5A0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2549" y="5655349"/>
            <a:ext cx="623684" cy="623684"/>
          </a:xfrm>
          <a:prstGeom prst="rect">
            <a:avLst/>
          </a:prstGeom>
        </p:spPr>
      </p:pic>
      <p:pic>
        <p:nvPicPr>
          <p:cNvPr id="1045" name="Picture 1044" descr="A close-up of a white flower&#10;&#10;Description automatically generated">
            <a:extLst>
              <a:ext uri="{FF2B5EF4-FFF2-40B4-BE49-F238E27FC236}">
                <a16:creationId xmlns:a16="http://schemas.microsoft.com/office/drawing/2014/main" id="{0D7E0B98-9354-C315-F26B-6E1A26CCAD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0753" y="5655349"/>
            <a:ext cx="623684" cy="623684"/>
          </a:xfrm>
          <a:prstGeom prst="rect">
            <a:avLst/>
          </a:prstGeom>
        </p:spPr>
      </p:pic>
      <p:pic>
        <p:nvPicPr>
          <p:cNvPr id="1046" name="Picture 1045" descr="A close-up of a white flower&#10;&#10;Description automatically generated">
            <a:extLst>
              <a:ext uri="{FF2B5EF4-FFF2-40B4-BE49-F238E27FC236}">
                <a16:creationId xmlns:a16="http://schemas.microsoft.com/office/drawing/2014/main" id="{91A96A09-CE99-F612-D14B-83497108A9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8956" y="5655349"/>
            <a:ext cx="623684" cy="623684"/>
          </a:xfrm>
          <a:prstGeom prst="rect">
            <a:avLst/>
          </a:prstGeom>
        </p:spPr>
      </p:pic>
      <p:pic>
        <p:nvPicPr>
          <p:cNvPr id="5" name="Google Shape;198;p6">
            <a:extLst>
              <a:ext uri="{FF2B5EF4-FFF2-40B4-BE49-F238E27FC236}">
                <a16:creationId xmlns:a16="http://schemas.microsoft.com/office/drawing/2014/main" id="{2AE1C1CE-2FED-38B2-0C1A-F46A337C85E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170118" y="433319"/>
            <a:ext cx="57772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0863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C9E71A4-BD17-E2C0-08EE-B3554F069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420459"/>
              </p:ext>
            </p:extLst>
          </p:nvPr>
        </p:nvGraphicFramePr>
        <p:xfrm>
          <a:off x="1775267" y="2499452"/>
          <a:ext cx="7786036" cy="3881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5207">
                  <a:extLst>
                    <a:ext uri="{9D8B030D-6E8A-4147-A177-3AD203B41FA5}">
                      <a16:colId xmlns:a16="http://schemas.microsoft.com/office/drawing/2014/main" val="1257445249"/>
                    </a:ext>
                  </a:extLst>
                </a:gridCol>
                <a:gridCol w="2400829">
                  <a:extLst>
                    <a:ext uri="{9D8B030D-6E8A-4147-A177-3AD203B41FA5}">
                      <a16:colId xmlns:a16="http://schemas.microsoft.com/office/drawing/2014/main" val="1509738919"/>
                    </a:ext>
                  </a:extLst>
                </a:gridCol>
              </a:tblGrid>
              <a:tr h="538051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bg1"/>
                          </a:solidFill>
                        </a:rPr>
                        <a:t>FLORES</a:t>
                      </a:r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A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chemeClr val="bg1"/>
                          </a:solidFill>
                        </a:rPr>
                        <a:t>QUANTIDADE</a:t>
                      </a:r>
                    </a:p>
                  </a:txBody>
                  <a:tcPr marL="121888" marR="121888" marT="60944" marB="60944">
                    <a:lnL w="12700" cap="flat" cmpd="sng" algn="ctr">
                      <a:solidFill>
                        <a:srgbClr val="BBA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477394"/>
                  </a:ext>
                </a:extLst>
              </a:tr>
              <a:tr h="835965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 </a:t>
                      </a:r>
                      <a:r>
                        <a:rPr lang="pt-BR" sz="2700" b="1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pt-BR" sz="1900" dirty="0"/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713197"/>
                  </a:ext>
                </a:extLst>
              </a:tr>
              <a:tr h="835965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 </a:t>
                      </a:r>
                      <a:r>
                        <a:rPr lang="pt-BR" sz="27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pt-BR" sz="1900" dirty="0"/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4951376"/>
                  </a:ext>
                </a:extLst>
              </a:tr>
              <a:tr h="835965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 </a:t>
                      </a:r>
                      <a:r>
                        <a:rPr lang="pt-BR" sz="2700" b="1" dirty="0"/>
                        <a:t>4</a:t>
                      </a:r>
                      <a:endParaRPr lang="pt-BR" sz="1900" dirty="0"/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42779"/>
                  </a:ext>
                </a:extLst>
              </a:tr>
              <a:tr h="835965"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 </a:t>
                      </a:r>
                      <a:r>
                        <a:rPr lang="pt-BR" sz="2700" b="1" dirty="0"/>
                        <a:t>5</a:t>
                      </a:r>
                      <a:endParaRPr lang="pt-BR" sz="1900" dirty="0"/>
                    </a:p>
                  </a:txBody>
                  <a:tcPr marL="121888" marR="121888" marT="60944" marB="60944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19016"/>
                  </a:ext>
                </a:extLst>
              </a:tr>
            </a:tbl>
          </a:graphicData>
        </a:graphic>
      </p:graphicFrame>
      <p:sp>
        <p:nvSpPr>
          <p:cNvPr id="3" name="TextBox 6">
            <a:extLst>
              <a:ext uri="{FF2B5EF4-FFF2-40B4-BE49-F238E27FC236}">
                <a16:creationId xmlns:a16="http://schemas.microsoft.com/office/drawing/2014/main" id="{2A2734A8-03E7-EA17-AF8A-1B72D52A182A}"/>
              </a:ext>
            </a:extLst>
          </p:cNvPr>
          <p:cNvSpPr txBox="1"/>
          <p:nvPr/>
        </p:nvSpPr>
        <p:spPr>
          <a:xfrm>
            <a:off x="8979751" y="496815"/>
            <a:ext cx="2605371" cy="43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815">
              <a:lnSpc>
                <a:spcPct val="80000"/>
              </a:lnSpc>
              <a:buClr>
                <a:srgbClr val="EC008C"/>
              </a:buClr>
              <a:buSzPts val="1300"/>
              <a:tabLst>
                <a:tab pos="406298" algn="l"/>
              </a:tabLst>
            </a:pPr>
            <a:r>
              <a:rPr lang="pt-PT" sz="2800" b="1" spc="-13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CORREÇÃO</a:t>
            </a:r>
          </a:p>
        </p:txBody>
      </p:sp>
      <p:pic>
        <p:nvPicPr>
          <p:cNvPr id="23" name="Google Shape;184;p6">
            <a:extLst>
              <a:ext uri="{FF2B5EF4-FFF2-40B4-BE49-F238E27FC236}">
                <a16:creationId xmlns:a16="http://schemas.microsoft.com/office/drawing/2014/main" id="{2C09EDF0-0A6C-2CCB-3A44-AE16D065DF9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15204" y="417994"/>
            <a:ext cx="414819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Picture 37" descr="A sunflower with green leaves&#10;&#10;Description automatically generated">
            <a:extLst>
              <a:ext uri="{FF2B5EF4-FFF2-40B4-BE49-F238E27FC236}">
                <a16:creationId xmlns:a16="http://schemas.microsoft.com/office/drawing/2014/main" id="{B2A19229-7F56-D50B-2A27-1B90668980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6304190" y="3056356"/>
            <a:ext cx="848070" cy="745640"/>
          </a:xfrm>
          <a:prstGeom prst="rect">
            <a:avLst/>
          </a:prstGeom>
        </p:spPr>
      </p:pic>
      <p:pic>
        <p:nvPicPr>
          <p:cNvPr id="60" name="Picture 38" descr="A sunflower with green leaves&#10;&#10;Description automatically generated">
            <a:extLst>
              <a:ext uri="{FF2B5EF4-FFF2-40B4-BE49-F238E27FC236}">
                <a16:creationId xmlns:a16="http://schemas.microsoft.com/office/drawing/2014/main" id="{F5FE3720-972D-86A0-2335-D00AA97E84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5736273" y="3056356"/>
            <a:ext cx="848070" cy="745640"/>
          </a:xfrm>
          <a:prstGeom prst="rect">
            <a:avLst/>
          </a:prstGeom>
        </p:spPr>
      </p:pic>
      <p:pic>
        <p:nvPicPr>
          <p:cNvPr id="61" name="Picture 39" descr="A sunflower with green leaves&#10;&#10;Description automatically generated">
            <a:extLst>
              <a:ext uri="{FF2B5EF4-FFF2-40B4-BE49-F238E27FC236}">
                <a16:creationId xmlns:a16="http://schemas.microsoft.com/office/drawing/2014/main" id="{BCDC439B-D1A9-6D1A-D125-7EA89BF820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5168356" y="3056356"/>
            <a:ext cx="848070" cy="745640"/>
          </a:xfrm>
          <a:prstGeom prst="rect">
            <a:avLst/>
          </a:prstGeom>
        </p:spPr>
      </p:pic>
      <p:pic>
        <p:nvPicPr>
          <p:cNvPr id="62" name="Picture 40" descr="A sunflower with green leaves&#10;&#10;Description automatically generated">
            <a:extLst>
              <a:ext uri="{FF2B5EF4-FFF2-40B4-BE49-F238E27FC236}">
                <a16:creationId xmlns:a16="http://schemas.microsoft.com/office/drawing/2014/main" id="{703EB22E-FFBE-756B-8CF4-D767C42F37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4600439" y="3056356"/>
            <a:ext cx="848070" cy="745640"/>
          </a:xfrm>
          <a:prstGeom prst="rect">
            <a:avLst/>
          </a:prstGeom>
        </p:spPr>
      </p:pic>
      <p:pic>
        <p:nvPicPr>
          <p:cNvPr id="63" name="Picture 41" descr="A sunflower with green leaves&#10;&#10;Description automatically generated">
            <a:extLst>
              <a:ext uri="{FF2B5EF4-FFF2-40B4-BE49-F238E27FC236}">
                <a16:creationId xmlns:a16="http://schemas.microsoft.com/office/drawing/2014/main" id="{27CD3A98-8248-A7C2-C26F-91729535B0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4032522" y="3056356"/>
            <a:ext cx="848070" cy="745640"/>
          </a:xfrm>
          <a:prstGeom prst="rect">
            <a:avLst/>
          </a:prstGeom>
        </p:spPr>
      </p:pic>
      <p:pic>
        <p:nvPicPr>
          <p:cNvPr id="64" name="Picture 42" descr="A sunflower with green leaves&#10;&#10;Description automatically generated">
            <a:extLst>
              <a:ext uri="{FF2B5EF4-FFF2-40B4-BE49-F238E27FC236}">
                <a16:creationId xmlns:a16="http://schemas.microsoft.com/office/drawing/2014/main" id="{60CF5E24-B761-7332-082F-036E45503F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3464605" y="3056356"/>
            <a:ext cx="848070" cy="745640"/>
          </a:xfrm>
          <a:prstGeom prst="rect">
            <a:avLst/>
          </a:prstGeom>
        </p:spPr>
      </p:pic>
      <p:pic>
        <p:nvPicPr>
          <p:cNvPr id="65" name="Picture 43" descr="A sunflower with green leaves&#10;&#10;Description automatically generated">
            <a:extLst>
              <a:ext uri="{FF2B5EF4-FFF2-40B4-BE49-F238E27FC236}">
                <a16:creationId xmlns:a16="http://schemas.microsoft.com/office/drawing/2014/main" id="{785A722E-23A0-85DF-DA48-12B194AC4A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2896688" y="3056356"/>
            <a:ext cx="848070" cy="745640"/>
          </a:xfrm>
          <a:prstGeom prst="rect">
            <a:avLst/>
          </a:prstGeom>
        </p:spPr>
      </p:pic>
      <p:pic>
        <p:nvPicPr>
          <p:cNvPr id="66" name="Picture 44" descr="A sunflower with green leaves&#10;&#10;Description automatically generated">
            <a:extLst>
              <a:ext uri="{FF2B5EF4-FFF2-40B4-BE49-F238E27FC236}">
                <a16:creationId xmlns:a16="http://schemas.microsoft.com/office/drawing/2014/main" id="{808CFF62-457C-F794-9197-63354908CA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2328771" y="3056356"/>
            <a:ext cx="848070" cy="745640"/>
          </a:xfrm>
          <a:prstGeom prst="rect">
            <a:avLst/>
          </a:prstGeom>
        </p:spPr>
      </p:pic>
      <p:pic>
        <p:nvPicPr>
          <p:cNvPr id="67" name="Picture 45" descr="A sunflower with green leaves&#10;&#10;Description automatically generated">
            <a:extLst>
              <a:ext uri="{FF2B5EF4-FFF2-40B4-BE49-F238E27FC236}">
                <a16:creationId xmlns:a16="http://schemas.microsoft.com/office/drawing/2014/main" id="{BDB3019D-A341-D2A7-9F4A-DD01EF4CD3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1760854" y="3060661"/>
            <a:ext cx="848070" cy="745640"/>
          </a:xfrm>
          <a:prstGeom prst="rect">
            <a:avLst/>
          </a:prstGeom>
        </p:spPr>
      </p:pic>
      <p:pic>
        <p:nvPicPr>
          <p:cNvPr id="68" name="Picture 54" descr="A close up of a red rose&#10;&#10;Description automatically generated">
            <a:extLst>
              <a:ext uri="{FF2B5EF4-FFF2-40B4-BE49-F238E27FC236}">
                <a16:creationId xmlns:a16="http://schemas.microsoft.com/office/drawing/2014/main" id="{B0C667CF-AB93-D381-3308-3D333412338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946407" y="3930571"/>
            <a:ext cx="764727" cy="757960"/>
          </a:xfrm>
          <a:prstGeom prst="rect">
            <a:avLst/>
          </a:prstGeom>
        </p:spPr>
      </p:pic>
      <p:pic>
        <p:nvPicPr>
          <p:cNvPr id="69" name="Picture 55" descr="A close up of a red rose&#10;&#10;Description automatically generated">
            <a:extLst>
              <a:ext uri="{FF2B5EF4-FFF2-40B4-BE49-F238E27FC236}">
                <a16:creationId xmlns:a16="http://schemas.microsoft.com/office/drawing/2014/main" id="{6DE10F6D-E4F7-EE20-558D-761ADFEB12F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664748" y="3930571"/>
            <a:ext cx="764727" cy="757960"/>
          </a:xfrm>
          <a:prstGeom prst="rect">
            <a:avLst/>
          </a:prstGeom>
        </p:spPr>
      </p:pic>
      <p:pic>
        <p:nvPicPr>
          <p:cNvPr id="70" name="Picture 56" descr="A close up of a red rose&#10;&#10;Description automatically generated">
            <a:extLst>
              <a:ext uri="{FF2B5EF4-FFF2-40B4-BE49-F238E27FC236}">
                <a16:creationId xmlns:a16="http://schemas.microsoft.com/office/drawing/2014/main" id="{0557BC19-093B-7F82-C851-D54E061E93F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383089" y="3930571"/>
            <a:ext cx="764727" cy="757960"/>
          </a:xfrm>
          <a:prstGeom prst="rect">
            <a:avLst/>
          </a:prstGeom>
        </p:spPr>
      </p:pic>
      <p:pic>
        <p:nvPicPr>
          <p:cNvPr id="71" name="Picture 57" descr="A close up of a red rose&#10;&#10;Description automatically generated">
            <a:extLst>
              <a:ext uri="{FF2B5EF4-FFF2-40B4-BE49-F238E27FC236}">
                <a16:creationId xmlns:a16="http://schemas.microsoft.com/office/drawing/2014/main" id="{357D56E4-E0D4-25C9-941D-592F38F532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101430" y="3930571"/>
            <a:ext cx="764727" cy="757960"/>
          </a:xfrm>
          <a:prstGeom prst="rect">
            <a:avLst/>
          </a:prstGeom>
        </p:spPr>
      </p:pic>
      <p:pic>
        <p:nvPicPr>
          <p:cNvPr id="72" name="Picture 58" descr="A close up of a red rose&#10;&#10;Description automatically generated">
            <a:extLst>
              <a:ext uri="{FF2B5EF4-FFF2-40B4-BE49-F238E27FC236}">
                <a16:creationId xmlns:a16="http://schemas.microsoft.com/office/drawing/2014/main" id="{BDBEDA52-B230-E9A4-9E18-C08041723E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819771" y="3930571"/>
            <a:ext cx="764727" cy="757960"/>
          </a:xfrm>
          <a:prstGeom prst="rect">
            <a:avLst/>
          </a:prstGeom>
        </p:spPr>
      </p:pic>
      <p:pic>
        <p:nvPicPr>
          <p:cNvPr id="73" name="Picture 59" descr="A close up of a red rose&#10;&#10;Description automatically generated">
            <a:extLst>
              <a:ext uri="{FF2B5EF4-FFF2-40B4-BE49-F238E27FC236}">
                <a16:creationId xmlns:a16="http://schemas.microsoft.com/office/drawing/2014/main" id="{35658A39-1B6B-98D8-E5F4-24E73C9061E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38112" y="3930571"/>
            <a:ext cx="764727" cy="757960"/>
          </a:xfrm>
          <a:prstGeom prst="rect">
            <a:avLst/>
          </a:prstGeom>
        </p:spPr>
      </p:pic>
      <p:pic>
        <p:nvPicPr>
          <p:cNvPr id="74" name="Picture 60" descr="A close up of a red rose&#10;&#10;Description automatically generated">
            <a:extLst>
              <a:ext uri="{FF2B5EF4-FFF2-40B4-BE49-F238E27FC236}">
                <a16:creationId xmlns:a16="http://schemas.microsoft.com/office/drawing/2014/main" id="{9409156C-EF31-FCE2-9C7A-305E584030C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56452" y="3930571"/>
            <a:ext cx="764727" cy="757960"/>
          </a:xfrm>
          <a:prstGeom prst="rect">
            <a:avLst/>
          </a:prstGeom>
        </p:spPr>
      </p:pic>
      <p:grpSp>
        <p:nvGrpSpPr>
          <p:cNvPr id="75" name="Agrupar 74">
            <a:extLst>
              <a:ext uri="{FF2B5EF4-FFF2-40B4-BE49-F238E27FC236}">
                <a16:creationId xmlns:a16="http://schemas.microsoft.com/office/drawing/2014/main" id="{D18413F4-679D-D38E-6D96-A8D38D7DA212}"/>
              </a:ext>
            </a:extLst>
          </p:cNvPr>
          <p:cNvGrpSpPr/>
          <p:nvPr/>
        </p:nvGrpSpPr>
        <p:grpSpPr>
          <a:xfrm>
            <a:off x="3014815" y="4696498"/>
            <a:ext cx="2821021" cy="794929"/>
            <a:chOff x="1729495" y="3522621"/>
            <a:chExt cx="2116317" cy="596352"/>
          </a:xfrm>
        </p:grpSpPr>
        <p:pic>
          <p:nvPicPr>
            <p:cNvPr id="76" name="Picture 1028" descr="A pink flower with water droplets on it&#10;&#10;Description automatically generated">
              <a:extLst>
                <a:ext uri="{FF2B5EF4-FFF2-40B4-BE49-F238E27FC236}">
                  <a16:creationId xmlns:a16="http://schemas.microsoft.com/office/drawing/2014/main" id="{7C6EC333-8871-6A0D-011F-90D38278AA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3055" t="6913" r="10913"/>
            <a:stretch/>
          </p:blipFill>
          <p:spPr>
            <a:xfrm flipH="1">
              <a:off x="1729495" y="3522621"/>
              <a:ext cx="394558" cy="596352"/>
            </a:xfrm>
            <a:prstGeom prst="rect">
              <a:avLst/>
            </a:prstGeom>
          </p:spPr>
        </p:pic>
        <p:pic>
          <p:nvPicPr>
            <p:cNvPr id="77" name="Picture 1030" descr="A pink flower with water droplets on it&#10;&#10;Description automatically generated">
              <a:extLst>
                <a:ext uri="{FF2B5EF4-FFF2-40B4-BE49-F238E27FC236}">
                  <a16:creationId xmlns:a16="http://schemas.microsoft.com/office/drawing/2014/main" id="{71541EAA-16D1-0FEB-1F49-B8B9BBD06C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3055" t="6913" r="10913"/>
            <a:stretch/>
          </p:blipFill>
          <p:spPr>
            <a:xfrm flipH="1">
              <a:off x="2280906" y="3522621"/>
              <a:ext cx="394558" cy="596352"/>
            </a:xfrm>
            <a:prstGeom prst="rect">
              <a:avLst/>
            </a:prstGeom>
          </p:spPr>
        </p:pic>
        <p:pic>
          <p:nvPicPr>
            <p:cNvPr id="78" name="Picture 1032" descr="A pink flower with water droplets on it&#10;&#10;Description automatically generated">
              <a:extLst>
                <a:ext uri="{FF2B5EF4-FFF2-40B4-BE49-F238E27FC236}">
                  <a16:creationId xmlns:a16="http://schemas.microsoft.com/office/drawing/2014/main" id="{93CC0A61-C7C5-1376-D88E-FE58F75F4C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3055" t="6913" r="10913"/>
            <a:stretch/>
          </p:blipFill>
          <p:spPr>
            <a:xfrm flipH="1">
              <a:off x="2875190" y="3522621"/>
              <a:ext cx="394558" cy="596352"/>
            </a:xfrm>
            <a:prstGeom prst="rect">
              <a:avLst/>
            </a:prstGeom>
          </p:spPr>
        </p:pic>
        <p:pic>
          <p:nvPicPr>
            <p:cNvPr id="79" name="Picture 1033" descr="A pink flower with water droplets on it&#10;&#10;Description automatically generated">
              <a:extLst>
                <a:ext uri="{FF2B5EF4-FFF2-40B4-BE49-F238E27FC236}">
                  <a16:creationId xmlns:a16="http://schemas.microsoft.com/office/drawing/2014/main" id="{5BCE2519-4A91-DEA6-EBE6-AA017D8F4B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3055" t="6913" r="10913"/>
            <a:stretch/>
          </p:blipFill>
          <p:spPr>
            <a:xfrm flipH="1">
              <a:off x="3451254" y="3522621"/>
              <a:ext cx="394558" cy="596352"/>
            </a:xfrm>
            <a:prstGeom prst="rect">
              <a:avLst/>
            </a:prstGeom>
          </p:spPr>
        </p:pic>
      </p:grpSp>
      <p:pic>
        <p:nvPicPr>
          <p:cNvPr id="80" name="Picture 1041" descr="A close-up of a white flower&#10;&#10;Description automatically generated">
            <a:extLst>
              <a:ext uri="{FF2B5EF4-FFF2-40B4-BE49-F238E27FC236}">
                <a16:creationId xmlns:a16="http://schemas.microsoft.com/office/drawing/2014/main" id="{B9CEF1D1-8E32-DD46-AC88-423193BD9E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26142" y="5655349"/>
            <a:ext cx="623684" cy="623684"/>
          </a:xfrm>
          <a:prstGeom prst="rect">
            <a:avLst/>
          </a:prstGeom>
        </p:spPr>
      </p:pic>
      <p:pic>
        <p:nvPicPr>
          <p:cNvPr id="81" name="Picture 1042" descr="A close-up of a white flower&#10;&#10;Description automatically generated">
            <a:extLst>
              <a:ext uri="{FF2B5EF4-FFF2-40B4-BE49-F238E27FC236}">
                <a16:creationId xmlns:a16="http://schemas.microsoft.com/office/drawing/2014/main" id="{338319A9-5699-ED0B-A5A7-B5AEB2A214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4345" y="5655349"/>
            <a:ext cx="623684" cy="623684"/>
          </a:xfrm>
          <a:prstGeom prst="rect">
            <a:avLst/>
          </a:prstGeom>
        </p:spPr>
      </p:pic>
      <p:pic>
        <p:nvPicPr>
          <p:cNvPr id="82" name="Picture 1043" descr="A close-up of a white flower&#10;&#10;Description automatically generated">
            <a:extLst>
              <a:ext uri="{FF2B5EF4-FFF2-40B4-BE49-F238E27FC236}">
                <a16:creationId xmlns:a16="http://schemas.microsoft.com/office/drawing/2014/main" id="{144F4016-5FE8-71A4-45F3-4433E9C3F3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2549" y="5655349"/>
            <a:ext cx="623684" cy="623684"/>
          </a:xfrm>
          <a:prstGeom prst="rect">
            <a:avLst/>
          </a:prstGeom>
        </p:spPr>
      </p:pic>
      <p:pic>
        <p:nvPicPr>
          <p:cNvPr id="83" name="Picture 1044" descr="A close-up of a white flower&#10;&#10;Description automatically generated">
            <a:extLst>
              <a:ext uri="{FF2B5EF4-FFF2-40B4-BE49-F238E27FC236}">
                <a16:creationId xmlns:a16="http://schemas.microsoft.com/office/drawing/2014/main" id="{A999F148-BB2D-5164-D64D-C1E44CC739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0753" y="5655349"/>
            <a:ext cx="623684" cy="623684"/>
          </a:xfrm>
          <a:prstGeom prst="rect">
            <a:avLst/>
          </a:prstGeom>
        </p:spPr>
      </p:pic>
      <p:pic>
        <p:nvPicPr>
          <p:cNvPr id="84" name="Picture 1045" descr="A close-up of a white flower&#10;&#10;Description automatically generated">
            <a:extLst>
              <a:ext uri="{FF2B5EF4-FFF2-40B4-BE49-F238E27FC236}">
                <a16:creationId xmlns:a16="http://schemas.microsoft.com/office/drawing/2014/main" id="{32DED412-0ED4-51EE-B12C-920AC9EFF1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8956" y="5655349"/>
            <a:ext cx="623684" cy="62368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313C428-50EA-750D-445A-7AB87C632CEE}"/>
              </a:ext>
            </a:extLst>
          </p:cNvPr>
          <p:cNvSpPr txBox="1"/>
          <p:nvPr/>
        </p:nvSpPr>
        <p:spPr>
          <a:xfrm>
            <a:off x="613276" y="989814"/>
            <a:ext cx="11134571" cy="1323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9743" marR="128661" indent="-359743">
              <a:spcAft>
                <a:spcPts val="800"/>
              </a:spcAft>
              <a:buClr>
                <a:srgbClr val="EC008C"/>
              </a:buClr>
              <a:buSzPts val="1300"/>
              <a:tabLst>
                <a:tab pos="423228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2.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DEPOIS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DE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CONHECER</a:t>
            </a:r>
            <a:r>
              <a:rPr lang="pt-PT" sz="2600" spc="-93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A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QUANTIDADE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DE</a:t>
            </a:r>
            <a:r>
              <a:rPr lang="pt-PT" sz="2600" spc="-93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ANIMAIS,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O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REI</a:t>
            </a:r>
            <a:r>
              <a:rPr lang="pt-PT" sz="2600" spc="-93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LEÃO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QUIS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SABER</a:t>
            </a:r>
            <a:r>
              <a:rPr lang="pt-PT" sz="2600" spc="-93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QUANTAS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ERAM</a:t>
            </a:r>
            <a:r>
              <a:rPr lang="pt-PT" sz="2600" spc="-1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AS ESPÉCIES DE FLORES. COMPLETE A TABELA. </a:t>
            </a:r>
            <a:r>
              <a:rPr lang="pt-BR" sz="2600" dirty="0">
                <a:solidFill>
                  <a:schemeClr val="tx1"/>
                </a:solidFill>
                <a:latin typeface="+mj-lt"/>
              </a:rPr>
              <a:t>EM SEGUIDA, SERÁ FEITO O GRÁFICO.</a:t>
            </a:r>
            <a:endParaRPr lang="pt-BR" sz="2600" dirty="0">
              <a:solidFill>
                <a:schemeClr val="tx1"/>
              </a:solidFill>
              <a:latin typeface="+mj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179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CaixaDeTexto 270">
            <a:extLst>
              <a:ext uri="{FF2B5EF4-FFF2-40B4-BE49-F238E27FC236}">
                <a16:creationId xmlns:a16="http://schemas.microsoft.com/office/drawing/2014/main" id="{5DA76186-2EED-6EE4-70A8-75AD2DB17356}"/>
              </a:ext>
            </a:extLst>
          </p:cNvPr>
          <p:cNvSpPr txBox="1"/>
          <p:nvPr/>
        </p:nvSpPr>
        <p:spPr>
          <a:xfrm>
            <a:off x="3703139" y="3058406"/>
            <a:ext cx="7900758" cy="3528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3366">
              <a:spcBef>
                <a:spcPts val="313"/>
              </a:spcBef>
              <a:tabLst>
                <a:tab pos="6690380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n-lt"/>
                <a:ea typeface="Calibri" panose="020F0502020204030204" pitchFamily="34" charset="0"/>
              </a:rPr>
              <a:t>A. </a:t>
            </a:r>
            <a:r>
              <a:rPr lang="pt-BR" sz="2600" dirty="0">
                <a:solidFill>
                  <a:schemeClr val="tx1"/>
                </a:solidFill>
                <a:latin typeface="+mn-lt"/>
              </a:rPr>
              <a:t>QUAL A QUANTIDADE DE GIRASSÓIS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?</a:t>
            </a:r>
            <a:r>
              <a:rPr lang="pt-PT" sz="2600" spc="-7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_______________________________________</a:t>
            </a:r>
            <a:endParaRPr lang="pt-BR" sz="2600" dirty="0">
              <a:solidFill>
                <a:schemeClr val="tx1"/>
              </a:solidFill>
              <a:latin typeface="+mn-lt"/>
              <a:ea typeface="Calibri" panose="020F0502020204030204" pitchFamily="34" charset="0"/>
            </a:endParaRPr>
          </a:p>
          <a:p>
            <a:pPr>
              <a:spcBef>
                <a:spcPts val="13"/>
              </a:spcBef>
            </a:pPr>
            <a:r>
              <a:rPr lang="pt-PT" sz="2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 </a:t>
            </a:r>
            <a:endParaRPr lang="pt-BR" sz="2600" dirty="0">
              <a:solidFill>
                <a:schemeClr val="tx1"/>
              </a:solidFill>
              <a:latin typeface="+mj-lt"/>
              <a:ea typeface="Calibri" panose="020F0502020204030204" pitchFamily="34" charset="0"/>
            </a:endParaRPr>
          </a:p>
          <a:p>
            <a:pPr marL="163366">
              <a:spcBef>
                <a:spcPts val="320"/>
              </a:spcBef>
              <a:tabLst>
                <a:tab pos="5868473" algn="l"/>
              </a:tabLst>
            </a:pPr>
            <a:r>
              <a:rPr lang="pt-PT" sz="2600" b="1" spc="-13" dirty="0">
                <a:solidFill>
                  <a:srgbClr val="7030A0"/>
                </a:solidFill>
                <a:latin typeface="+mn-lt"/>
                <a:ea typeface="Calibri" panose="020F0502020204030204" pitchFamily="34" charset="0"/>
              </a:rPr>
              <a:t>B. </a:t>
            </a:r>
            <a:r>
              <a:rPr lang="pt-BR" sz="2600" dirty="0">
                <a:solidFill>
                  <a:schemeClr val="tx1"/>
                </a:solidFill>
                <a:latin typeface="+mn-lt"/>
              </a:rPr>
              <a:t>QUAL A QUANTIDADE DE ROSAS?</a:t>
            </a:r>
          </a:p>
          <a:p>
            <a:pPr marL="163366">
              <a:spcBef>
                <a:spcPts val="320"/>
              </a:spcBef>
              <a:tabLst>
                <a:tab pos="5868473" algn="l"/>
              </a:tabLst>
            </a:pPr>
            <a:r>
              <a:rPr lang="pt-BR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_______________________________________</a:t>
            </a:r>
          </a:p>
          <a:p>
            <a:pPr>
              <a:spcBef>
                <a:spcPts val="13"/>
              </a:spcBef>
            </a:pPr>
            <a:r>
              <a:rPr lang="pt-PT" sz="2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 </a:t>
            </a:r>
            <a:endParaRPr lang="pt-BR" sz="2600" dirty="0">
              <a:solidFill>
                <a:schemeClr val="tx1"/>
              </a:solidFill>
              <a:latin typeface="+mj-lt"/>
              <a:ea typeface="Calibri" panose="020F0502020204030204" pitchFamily="34" charset="0"/>
            </a:endParaRPr>
          </a:p>
          <a:p>
            <a:pPr marL="163366">
              <a:spcBef>
                <a:spcPts val="313"/>
              </a:spcBef>
              <a:tabLst>
                <a:tab pos="7112761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C.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HÁ MAIS</a:t>
            </a:r>
            <a:r>
              <a:rPr lang="pt-PT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MARGARIDAS</a:t>
            </a:r>
            <a:r>
              <a:rPr lang="pt-PT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OU CRAVOS?</a:t>
            </a:r>
          </a:p>
          <a:p>
            <a:pPr marL="163366">
              <a:spcBef>
                <a:spcPts val="313"/>
              </a:spcBef>
              <a:tabLst>
                <a:tab pos="7112761" algn="l"/>
              </a:tabLst>
            </a:pPr>
            <a:r>
              <a:rPr lang="pt-PT" sz="2600" dirty="0">
                <a:solidFill>
                  <a:schemeClr val="tx1"/>
                </a:solidFill>
                <a:latin typeface="+mj-lt"/>
              </a:rPr>
              <a:t>_______________________________________</a:t>
            </a:r>
            <a:endParaRPr lang="pt-BR" sz="2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3" name="CaixaDeTexto 272">
            <a:extLst>
              <a:ext uri="{FF2B5EF4-FFF2-40B4-BE49-F238E27FC236}">
                <a16:creationId xmlns:a16="http://schemas.microsoft.com/office/drawing/2014/main" id="{DAD9128D-9571-22F1-746C-15A9D9D66756}"/>
              </a:ext>
            </a:extLst>
          </p:cNvPr>
          <p:cNvSpPr txBox="1"/>
          <p:nvPr/>
        </p:nvSpPr>
        <p:spPr>
          <a:xfrm>
            <a:off x="3883218" y="1261009"/>
            <a:ext cx="760902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kern="100" dirty="0">
                <a:solidFill>
                  <a:srgbClr val="74489D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pt-BR" sz="2600" dirty="0">
                <a:solidFill>
                  <a:schemeClr val="tx1"/>
                </a:solidFill>
                <a:latin typeface="+mn-lt"/>
              </a:rPr>
              <a:t>COMPLETE O GRÁFICO, PINTANDO OS QUADRADINHOS QUE REPRESENTAM A QUANTIDADE DE CADA ITEM. DEPOIS, RESPONDA ÀS PERGUNTAS.</a:t>
            </a:r>
            <a:endParaRPr lang="pt-BR" sz="2600" kern="1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45" descr="A sunflower with green leaves&#10;&#10;Description automatically generated">
            <a:extLst>
              <a:ext uri="{FF2B5EF4-FFF2-40B4-BE49-F238E27FC236}">
                <a16:creationId xmlns:a16="http://schemas.microsoft.com/office/drawing/2014/main" id="{9A8704C1-0CD7-5EA3-FA3F-2072C6A219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629172" y="5651124"/>
            <a:ext cx="566899" cy="498429"/>
          </a:xfrm>
          <a:prstGeom prst="rect">
            <a:avLst/>
          </a:prstGeom>
        </p:spPr>
      </p:pic>
      <p:pic>
        <p:nvPicPr>
          <p:cNvPr id="4" name="Picture 54" descr="A close up of a red rose&#10;&#10;Description automatically generated">
            <a:extLst>
              <a:ext uri="{FF2B5EF4-FFF2-40B4-BE49-F238E27FC236}">
                <a16:creationId xmlns:a16="http://schemas.microsoft.com/office/drawing/2014/main" id="{643940BC-EC65-B48B-2107-ABED29E1C8A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427912" y="5699588"/>
            <a:ext cx="511188" cy="506664"/>
          </a:xfrm>
          <a:prstGeom prst="rect">
            <a:avLst/>
          </a:prstGeom>
        </p:spPr>
      </p:pic>
      <p:pic>
        <p:nvPicPr>
          <p:cNvPr id="5" name="Picture 1028" descr="A pink flower with water droplets on it&#10;&#10;Description automatically generated">
            <a:extLst>
              <a:ext uri="{FF2B5EF4-FFF2-40B4-BE49-F238E27FC236}">
                <a16:creationId xmlns:a16="http://schemas.microsoft.com/office/drawing/2014/main" id="{0CCAD0F9-804E-BE21-FBA8-A0088549D70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055" t="6913" r="10913"/>
          <a:stretch/>
        </p:blipFill>
        <p:spPr>
          <a:xfrm flipH="1">
            <a:off x="2170941" y="5638134"/>
            <a:ext cx="351568" cy="531376"/>
          </a:xfrm>
          <a:prstGeom prst="rect">
            <a:avLst/>
          </a:prstGeom>
        </p:spPr>
      </p:pic>
      <p:pic>
        <p:nvPicPr>
          <p:cNvPr id="6" name="Picture 1041" descr="A close-up of a white flower&#10;&#10;Description automatically generated">
            <a:extLst>
              <a:ext uri="{FF2B5EF4-FFF2-40B4-BE49-F238E27FC236}">
                <a16:creationId xmlns:a16="http://schemas.microsoft.com/office/drawing/2014/main" id="{C1277357-1639-942C-AC57-48867FC24C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6022" y="5732647"/>
            <a:ext cx="416906" cy="41690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FCC5F0C-9768-45C3-94A5-CC9C198FD49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1398" y="1149516"/>
            <a:ext cx="3646641" cy="4508574"/>
          </a:xfrm>
          <a:prstGeom prst="rect">
            <a:avLst/>
          </a:prstGeom>
        </p:spPr>
      </p:pic>
      <p:pic>
        <p:nvPicPr>
          <p:cNvPr id="3" name="Google Shape;205;p6">
            <a:extLst>
              <a:ext uri="{FF2B5EF4-FFF2-40B4-BE49-F238E27FC236}">
                <a16:creationId xmlns:a16="http://schemas.microsoft.com/office/drawing/2014/main" id="{609BC0CF-6D7D-41DD-D91E-68D3BCBA620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209976" y="487578"/>
            <a:ext cx="627932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4505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>
            <a:extLst>
              <a:ext uri="{FF2B5EF4-FFF2-40B4-BE49-F238E27FC236}">
                <a16:creationId xmlns:a16="http://schemas.microsoft.com/office/drawing/2014/main" id="{2B657ADB-DCB3-44DD-5715-9FDBA0DE135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1398" y="1149516"/>
            <a:ext cx="3646641" cy="4508574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C62418AD-17E2-5C09-F761-BDBDE361E809}"/>
              </a:ext>
            </a:extLst>
          </p:cNvPr>
          <p:cNvSpPr/>
          <p:nvPr/>
        </p:nvSpPr>
        <p:spPr>
          <a:xfrm>
            <a:off x="730168" y="1402379"/>
            <a:ext cx="429046" cy="4105902"/>
          </a:xfrm>
          <a:prstGeom prst="rect">
            <a:avLst/>
          </a:prstGeom>
          <a:solidFill>
            <a:srgbClr val="A581C5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4B5218F1-BBFB-35D3-A699-34D6534BBAFF}"/>
              </a:ext>
            </a:extLst>
          </p:cNvPr>
          <p:cNvSpPr/>
          <p:nvPr/>
        </p:nvSpPr>
        <p:spPr>
          <a:xfrm>
            <a:off x="1436903" y="2323403"/>
            <a:ext cx="429046" cy="3184878"/>
          </a:xfrm>
          <a:prstGeom prst="rect">
            <a:avLst/>
          </a:prstGeom>
          <a:solidFill>
            <a:srgbClr val="A581C5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4EA7B7E-2D20-55D3-9F1C-9BD3B8907096}"/>
              </a:ext>
            </a:extLst>
          </p:cNvPr>
          <p:cNvSpPr/>
          <p:nvPr/>
        </p:nvSpPr>
        <p:spPr>
          <a:xfrm>
            <a:off x="2143638" y="3691657"/>
            <a:ext cx="429046" cy="1815723"/>
          </a:xfrm>
          <a:prstGeom prst="rect">
            <a:avLst/>
          </a:prstGeom>
          <a:solidFill>
            <a:srgbClr val="A581C5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5E3DD328-756E-2A40-B4C1-3F0129BF4A6A}"/>
              </a:ext>
            </a:extLst>
          </p:cNvPr>
          <p:cNvSpPr/>
          <p:nvPr/>
        </p:nvSpPr>
        <p:spPr>
          <a:xfrm>
            <a:off x="2850373" y="3190746"/>
            <a:ext cx="429046" cy="2316634"/>
          </a:xfrm>
          <a:prstGeom prst="rect">
            <a:avLst/>
          </a:prstGeom>
          <a:solidFill>
            <a:srgbClr val="A581C5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B6E67F3F-C975-CEE7-1320-306028313D55}"/>
              </a:ext>
            </a:extLst>
          </p:cNvPr>
          <p:cNvSpPr txBox="1"/>
          <p:nvPr/>
        </p:nvSpPr>
        <p:spPr>
          <a:xfrm>
            <a:off x="8788179" y="476637"/>
            <a:ext cx="2425295" cy="43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815">
              <a:lnSpc>
                <a:spcPct val="80000"/>
              </a:lnSpc>
              <a:buClr>
                <a:srgbClr val="EC008C"/>
              </a:buClr>
              <a:buSzPts val="1300"/>
              <a:tabLst>
                <a:tab pos="406298" algn="l"/>
              </a:tabLst>
            </a:pPr>
            <a:r>
              <a:rPr lang="pt-PT" sz="2800" b="1" spc="-13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CORREÇÃO</a:t>
            </a:r>
          </a:p>
        </p:txBody>
      </p:sp>
      <p:pic>
        <p:nvPicPr>
          <p:cNvPr id="5" name="Google Shape;184;p6">
            <a:extLst>
              <a:ext uri="{FF2B5EF4-FFF2-40B4-BE49-F238E27FC236}">
                <a16:creationId xmlns:a16="http://schemas.microsoft.com/office/drawing/2014/main" id="{BED83990-44C5-D697-A3E1-FD56628D499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9697" y="445680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1C9497A-2769-3530-095A-F4823017A26D}"/>
              </a:ext>
            </a:extLst>
          </p:cNvPr>
          <p:cNvSpPr txBox="1"/>
          <p:nvPr/>
        </p:nvSpPr>
        <p:spPr>
          <a:xfrm>
            <a:off x="3821496" y="3146257"/>
            <a:ext cx="7900758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tabLst>
                <a:tab pos="6690380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A.</a:t>
            </a:r>
            <a:r>
              <a:rPr lang="pt-PT" sz="26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dirty="0">
                <a:solidFill>
                  <a:schemeClr val="tx1"/>
                </a:solidFill>
                <a:latin typeface="+mj-lt"/>
              </a:rPr>
              <a:t>QUAL A QUANTIDADE DE GIRASSÓIS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?</a:t>
            </a:r>
            <a:r>
              <a:rPr lang="pt-PT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b="1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9.</a:t>
            </a:r>
            <a:endParaRPr lang="pt-BR" sz="2600" b="1" dirty="0">
              <a:solidFill>
                <a:schemeClr val="tx1"/>
              </a:solidFill>
              <a:latin typeface="+mj-lt"/>
              <a:ea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pt-PT" sz="2600" b="1" spc="-13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B. </a:t>
            </a:r>
            <a:r>
              <a:rPr lang="pt-BR" sz="2600" dirty="0">
                <a:solidFill>
                  <a:schemeClr val="tx1"/>
                </a:solidFill>
                <a:latin typeface="+mj-lt"/>
              </a:rPr>
              <a:t>QUAL A QUANTIDADE DE ROSAS? </a:t>
            </a:r>
            <a:r>
              <a:rPr lang="pt-BR" sz="2600" b="1" dirty="0">
                <a:solidFill>
                  <a:schemeClr val="tx1"/>
                </a:solidFill>
                <a:latin typeface="+mj-lt"/>
              </a:rPr>
              <a:t>7.</a:t>
            </a:r>
          </a:p>
          <a:p>
            <a:pPr>
              <a:spcAft>
                <a:spcPts val="1200"/>
              </a:spcAft>
              <a:tabLst>
                <a:tab pos="7112761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C.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HÁ MAIS</a:t>
            </a:r>
            <a:r>
              <a:rPr lang="pt-PT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MARGARIDAS</a:t>
            </a:r>
            <a:r>
              <a:rPr lang="pt-PT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OU CRAVOS? </a:t>
            </a:r>
            <a:r>
              <a:rPr lang="pt-PT" sz="2600" b="1" dirty="0">
                <a:solidFill>
                  <a:schemeClr val="tx1"/>
                </a:solidFill>
                <a:latin typeface="+mj-lt"/>
              </a:rPr>
              <a:t>MARGARIDAS.</a:t>
            </a:r>
            <a:endParaRPr lang="pt-BR" sz="26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8" name="Picture 45" descr="A sunflower with green leaves&#10;&#10;Description automatically generated">
            <a:extLst>
              <a:ext uri="{FF2B5EF4-FFF2-40B4-BE49-F238E27FC236}">
                <a16:creationId xmlns:a16="http://schemas.microsoft.com/office/drawing/2014/main" id="{151C1C8A-A8B3-1088-9734-7E82941E24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" b="12078"/>
          <a:stretch/>
        </p:blipFill>
        <p:spPr>
          <a:xfrm>
            <a:off x="629172" y="5651124"/>
            <a:ext cx="566899" cy="498429"/>
          </a:xfrm>
          <a:prstGeom prst="rect">
            <a:avLst/>
          </a:prstGeom>
        </p:spPr>
      </p:pic>
      <p:pic>
        <p:nvPicPr>
          <p:cNvPr id="9" name="Picture 54" descr="A close up of a red rose&#10;&#10;Description automatically generated">
            <a:extLst>
              <a:ext uri="{FF2B5EF4-FFF2-40B4-BE49-F238E27FC236}">
                <a16:creationId xmlns:a16="http://schemas.microsoft.com/office/drawing/2014/main" id="{CFD5DA9B-4CE4-0756-1618-D7C81F3672C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427912" y="5699588"/>
            <a:ext cx="511188" cy="506664"/>
          </a:xfrm>
          <a:prstGeom prst="rect">
            <a:avLst/>
          </a:prstGeom>
        </p:spPr>
      </p:pic>
      <p:pic>
        <p:nvPicPr>
          <p:cNvPr id="10" name="Picture 1028" descr="A pink flower with water droplets on it&#10;&#10;Description automatically generated">
            <a:extLst>
              <a:ext uri="{FF2B5EF4-FFF2-40B4-BE49-F238E27FC236}">
                <a16:creationId xmlns:a16="http://schemas.microsoft.com/office/drawing/2014/main" id="{56EA5B4D-E02E-E56B-319F-75128192357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055" t="6913" r="10913"/>
          <a:stretch/>
        </p:blipFill>
        <p:spPr>
          <a:xfrm flipH="1">
            <a:off x="2170941" y="5638134"/>
            <a:ext cx="351568" cy="531376"/>
          </a:xfrm>
          <a:prstGeom prst="rect">
            <a:avLst/>
          </a:prstGeom>
        </p:spPr>
      </p:pic>
      <p:pic>
        <p:nvPicPr>
          <p:cNvPr id="11" name="Picture 1041" descr="A close-up of a white flower&#10;&#10;Description automatically generated">
            <a:extLst>
              <a:ext uri="{FF2B5EF4-FFF2-40B4-BE49-F238E27FC236}">
                <a16:creationId xmlns:a16="http://schemas.microsoft.com/office/drawing/2014/main" id="{E3844351-A917-2C81-72E2-5D6BC7770F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76022" y="5732647"/>
            <a:ext cx="416906" cy="416906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8F29FEC5-674D-B2B1-657A-CCEC112C1905}"/>
              </a:ext>
            </a:extLst>
          </p:cNvPr>
          <p:cNvSpPr txBox="1"/>
          <p:nvPr/>
        </p:nvSpPr>
        <p:spPr>
          <a:xfrm>
            <a:off x="3883218" y="1261009"/>
            <a:ext cx="760902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b="1" kern="100" dirty="0">
                <a:solidFill>
                  <a:srgbClr val="74489D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pt-BR" sz="2600" dirty="0">
                <a:solidFill>
                  <a:schemeClr val="tx1"/>
                </a:solidFill>
                <a:latin typeface="+mn-lt"/>
              </a:rPr>
              <a:t>COMPLETE O GRÁFICO, PINTANDO OS QUADRADINHOS QUE REPRESENTAM A QUANTIDADE DE CADA ITEM. DEPOIS, RESPONDA ÀS PERGUNTAS.</a:t>
            </a:r>
            <a:endParaRPr lang="pt-BR" sz="2600" kern="1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989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9c03e3d857_0_223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7217398" cy="4960000"/>
          </a:xfrm>
          <a:prstGeom prst="rect">
            <a:avLst/>
          </a:prstGeom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0" indent="0">
              <a:buNone/>
            </a:pPr>
            <a:endParaRPr lang="pt-BR" dirty="0"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pt-BR" dirty="0"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pt-BR" dirty="0"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A491652-1495-67C6-D574-58BA6B9D7720}"/>
              </a:ext>
            </a:extLst>
          </p:cNvPr>
          <p:cNvSpPr txBox="1"/>
          <p:nvPr/>
        </p:nvSpPr>
        <p:spPr>
          <a:xfrm>
            <a:off x="4944705" y="1408475"/>
            <a:ext cx="6566938" cy="3519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432000">
              <a:buSzPct val="80000"/>
            </a:pPr>
            <a:r>
              <a:rPr lang="pt-BR" sz="2600" dirty="0"/>
              <a:t>LEMOS E INTERPRETAMOS DADOS APRESENTADOS DE MANEIRA ORGANIZADA, POR MEIO DE TABELAS E DE GRÁFICOS DE COLUNAS SIMPLES.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65;p42">
            <a:extLst>
              <a:ext uri="{FF2B5EF4-FFF2-40B4-BE49-F238E27FC236}">
                <a16:creationId xmlns:a16="http://schemas.microsoft.com/office/drawing/2014/main" id="{A4E64FA2-35C7-DE97-F9A9-63F9A18CB25F}"/>
              </a:ext>
            </a:extLst>
          </p:cNvPr>
          <p:cNvSpPr txBox="1">
            <a:spLocks/>
          </p:cNvSpPr>
          <p:nvPr/>
        </p:nvSpPr>
        <p:spPr>
          <a:xfrm>
            <a:off x="633185" y="919824"/>
            <a:ext cx="10780083" cy="422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91" tIns="162491" rIns="162491" bIns="162491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600"/>
              </a:spcAft>
              <a:buSzPts val="1100"/>
              <a:buNone/>
            </a:pPr>
            <a:r>
              <a:rPr lang="pt-BR" sz="2000" dirty="0">
                <a:latin typeface="+mj-lt"/>
              </a:rPr>
              <a:t>LEMOV, Doug. </a:t>
            </a:r>
            <a:r>
              <a:rPr lang="pt-BR" sz="2000" b="1" dirty="0">
                <a:latin typeface="+mj-lt"/>
              </a:rPr>
              <a:t>Aula nota 10 3.0</a:t>
            </a:r>
            <a:r>
              <a:rPr lang="pt-BR" sz="2000" dirty="0">
                <a:latin typeface="+mj-lt"/>
              </a:rPr>
              <a:t>: 63 técnicas para melhorar a gestão da sala de aula / Doug Lemov; tradução: Daniel Vieira, Sandra Maria Mallmann da Rosa; revisão técnica: Fausta Camargo, Thuinie Daros. 3. ed. Porto Alegre: Penso, 2023.</a:t>
            </a:r>
          </a:p>
          <a:p>
            <a:pPr marL="0" indent="0">
              <a:lnSpc>
                <a:spcPct val="100000"/>
              </a:lnSpc>
              <a:spcAft>
                <a:spcPts val="1600"/>
              </a:spcAft>
              <a:buSzPts val="1100"/>
              <a:buNone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OLIVEIRA, J. E.; DUARTE, J. R. (Org.). </a:t>
            </a:r>
            <a:r>
              <a:rPr lang="pt-BR" sz="2000" b="1" dirty="0">
                <a:solidFill>
                  <a:schemeClr val="tx1"/>
                </a:solidFill>
                <a:latin typeface="+mj-lt"/>
              </a:rPr>
              <a:t>Caderno 1</a:t>
            </a:r>
            <a:r>
              <a:rPr lang="pt-BR" sz="2000" b="1" dirty="0">
                <a:latin typeface="+mj-lt"/>
              </a:rPr>
              <a:t> –</a:t>
            </a:r>
            <a:r>
              <a:rPr lang="pt-BR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pt-BR" sz="2000" b="1" dirty="0">
                <a:latin typeface="+mj-lt"/>
              </a:rPr>
              <a:t>Matemática</a:t>
            </a:r>
            <a:r>
              <a:rPr lang="pt-BR" sz="2000" dirty="0">
                <a:latin typeface="+mj-lt"/>
              </a:rPr>
              <a:t>, 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1</a:t>
            </a:r>
            <a:r>
              <a:rPr lang="pt-BR" sz="2000" u="sng" baseline="30000" dirty="0">
                <a:solidFill>
                  <a:schemeClr val="tx1"/>
                </a:solidFill>
                <a:latin typeface="+mj-lt"/>
              </a:rPr>
              <a:t>o</a:t>
            </a:r>
            <a:r>
              <a:rPr lang="pt-BR" sz="2000" dirty="0">
                <a:latin typeface="+mj-lt"/>
              </a:rPr>
              <a:t> ano – Caderno de Atividades. Sobral: Lyceum – Consultoria Educacional Ltda., 2021. </a:t>
            </a:r>
          </a:p>
          <a:p>
            <a:pPr marL="0" indent="0">
              <a:lnSpc>
                <a:spcPct val="100000"/>
              </a:lnSpc>
              <a:spcAft>
                <a:spcPts val="1600"/>
              </a:spcAft>
              <a:buSzPts val="1100"/>
              <a:buNone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SÃO PAULO (Estado). Secretaria da Educação. </a:t>
            </a:r>
            <a:r>
              <a:rPr lang="pt-BR" sz="2000" b="1" dirty="0">
                <a:solidFill>
                  <a:schemeClr val="tx1"/>
                </a:solidFill>
                <a:latin typeface="+mj-lt"/>
              </a:rPr>
              <a:t>Currículo Paulista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, 2019. </a:t>
            </a:r>
            <a:r>
              <a:rPr lang="pt-BR" sz="2000" dirty="0">
                <a:latin typeface="+mj-lt"/>
              </a:rPr>
              <a:t>Disponível em: </a:t>
            </a:r>
            <a:r>
              <a:rPr lang="pt-BR" sz="2000" u="sng" dirty="0">
                <a:latin typeface="+mj-lt"/>
                <a:hlinkClick r:id="rId2"/>
              </a:rPr>
              <a:t>https://efape.educacao.sp.gov.br/</a:t>
            </a:r>
            <a:r>
              <a:rPr lang="pt-BR" sz="2000" u="sng" dirty="0" err="1">
                <a:latin typeface="+mj-lt"/>
                <a:hlinkClick r:id="rId2"/>
              </a:rPr>
              <a:t>curriculopaulista</a:t>
            </a:r>
            <a:r>
              <a:rPr lang="pt-BR" sz="2000" u="sng" dirty="0">
                <a:latin typeface="+mj-lt"/>
                <a:hlinkClick r:id="rId2"/>
              </a:rPr>
              <a:t>/</a:t>
            </a:r>
            <a:r>
              <a:rPr lang="pt-BR" sz="2000" u="sng" dirty="0" err="1">
                <a:latin typeface="+mj-lt"/>
                <a:hlinkClick r:id="rId2"/>
              </a:rPr>
              <a:t>wp-content</a:t>
            </a:r>
            <a:r>
              <a:rPr lang="pt-BR" sz="2000" u="sng" dirty="0">
                <a:latin typeface="+mj-lt"/>
                <a:hlinkClick r:id="rId2"/>
              </a:rPr>
              <a:t>/uploads/2023/02/Curriculo_Paulista-etapas-Educa%C3%A7%C3%A3o-Infantil-e-Ensino-Fundamental-ISBN.pdf</a:t>
            </a:r>
            <a:r>
              <a:rPr lang="pt-BR" sz="2000" dirty="0">
                <a:latin typeface="+mj-lt"/>
              </a:rPr>
              <a:t>. Acesso em: 19 ago. 2025.</a:t>
            </a:r>
          </a:p>
          <a:p>
            <a:pPr marL="0" indent="0">
              <a:lnSpc>
                <a:spcPct val="100000"/>
              </a:lnSpc>
              <a:spcAft>
                <a:spcPts val="1600"/>
              </a:spcAft>
              <a:buSzPts val="1100"/>
              <a:buNone/>
            </a:pPr>
            <a:endParaRPr lang="pt-BR" sz="20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8084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D2AE6D4-E878-3404-4D44-E83046A05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2877" y="883943"/>
            <a:ext cx="11659689" cy="5429214"/>
          </a:xfrm>
        </p:spPr>
        <p:txBody>
          <a:bodyPr/>
          <a:lstStyle/>
          <a:p>
            <a:pPr marL="14814">
              <a:spcAft>
                <a:spcPts val="800"/>
              </a:spcAft>
            </a:pPr>
            <a:r>
              <a:rPr lang="pt-BR" b="1" dirty="0">
                <a:latin typeface="+mj-lt"/>
              </a:rPr>
              <a:t>Lista de imagens e vídeos</a:t>
            </a:r>
          </a:p>
          <a:p>
            <a:pPr marL="14814">
              <a:spcAft>
                <a:spcPts val="800"/>
              </a:spcAft>
            </a:pPr>
            <a:r>
              <a:rPr lang="pt-BR" b="1" dirty="0">
                <a:latin typeface="+mj-lt"/>
              </a:rPr>
              <a:t>Slide 1 – </a:t>
            </a:r>
            <a:r>
              <a:rPr lang="pt-BR" dirty="0">
                <a:latin typeface="+mj-lt"/>
              </a:rPr>
              <a:t>Imagem de capa: SEDUC-SP.</a:t>
            </a:r>
          </a:p>
          <a:p>
            <a:pPr marL="0" indent="14814">
              <a:spcAft>
                <a:spcPts val="800"/>
              </a:spcAft>
            </a:pPr>
            <a:r>
              <a:rPr lang="pt-BR" b="1" dirty="0">
                <a:latin typeface="+mj-lt"/>
              </a:rPr>
              <a:t>Slides 3, 5, 6, 7, 8, 9, 10, 11, 12 e 13 – </a:t>
            </a:r>
            <a:r>
              <a:rPr lang="pt-BR" dirty="0">
                <a:latin typeface="+mj-lt"/>
              </a:rPr>
              <a:t>©</a:t>
            </a:r>
            <a:r>
              <a:rPr lang="pt-BR" b="1" dirty="0">
                <a:latin typeface="+mj-lt"/>
              </a:rPr>
              <a:t> </a:t>
            </a:r>
            <a:r>
              <a:rPr lang="pt-BR" dirty="0">
                <a:latin typeface="+mj-lt"/>
              </a:rPr>
              <a:t>Getty Images.</a:t>
            </a:r>
          </a:p>
          <a:p>
            <a:endParaRPr lang="pt-BR" dirty="0">
              <a:latin typeface="+mj-lt"/>
            </a:endParaRPr>
          </a:p>
          <a:p>
            <a:endParaRPr lang="pt-BR" dirty="0">
              <a:latin typeface="+mj-lt"/>
            </a:endParaRPr>
          </a:p>
          <a:p>
            <a:endParaRPr lang="pt-BR" b="1" dirty="0"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t-BR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4382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/>
          <p:nvPr/>
        </p:nvSpPr>
        <p:spPr>
          <a:xfrm>
            <a:off x="1354165" y="1042847"/>
            <a:ext cx="3822519" cy="1447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Habilidade:</a:t>
            </a:r>
            <a:r>
              <a:rPr lang="pt-BR" sz="1600" dirty="0"/>
              <a:t> (EF01MA21) Ler dados expressos em tabelas e em gráficos de colunas simples. </a:t>
            </a:r>
          </a:p>
          <a:p>
            <a:pPr>
              <a:buSzPts val="1600"/>
            </a:pPr>
            <a:endParaRPr sz="1600" b="1" dirty="0"/>
          </a:p>
          <a:p>
            <a:pPr>
              <a:spcBef>
                <a:spcPts val="1000"/>
              </a:spcBef>
              <a:buSzPts val="1600"/>
            </a:pPr>
            <a:r>
              <a:rPr lang="pt-BR" sz="1600" dirty="0"/>
              <a:t> 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155" name="Google Shape;155;p26"/>
          <p:cNvSpPr txBox="1">
            <a:spLocks noGrp="1"/>
          </p:cNvSpPr>
          <p:nvPr>
            <p:ph type="subTitle" idx="1"/>
          </p:nvPr>
        </p:nvSpPr>
        <p:spPr>
          <a:xfrm rot="-120000">
            <a:off x="284609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2</a:t>
            </a:r>
            <a:endParaRPr dirty="0"/>
          </a:p>
        </p:txBody>
      </p:sp>
      <p:grpSp>
        <p:nvGrpSpPr>
          <p:cNvPr id="156" name="Google Shape;156;p26"/>
          <p:cNvGrpSpPr/>
          <p:nvPr/>
        </p:nvGrpSpPr>
        <p:grpSpPr>
          <a:xfrm>
            <a:off x="512659" y="1043798"/>
            <a:ext cx="692128" cy="719813"/>
            <a:chOff x="512793" y="747344"/>
            <a:chExt cx="692308" cy="720000"/>
          </a:xfrm>
        </p:grpSpPr>
        <p:pic>
          <p:nvPicPr>
            <p:cNvPr id="157" name="Google Shape;157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8" name="Google Shape;158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68021" y="815846"/>
              <a:ext cx="371963" cy="5292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2045C9D5-C936-64B9-250F-AB23BAED5B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3197" y="844118"/>
            <a:ext cx="6082969" cy="3420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/>
          <p:nvPr/>
        </p:nvSpPr>
        <p:spPr>
          <a:xfrm>
            <a:off x="1354165" y="963325"/>
            <a:ext cx="4040795" cy="3747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r>
              <a:rPr lang="pt-BR" sz="1600" b="1" dirty="0"/>
              <a:t>Dinâmica de condução: </a:t>
            </a:r>
            <a:r>
              <a:rPr lang="pt-BR" sz="1600" dirty="0"/>
              <a:t>caro professor, assim que a turma estiver organizada, apresente o gráfico pictórico e pergunte:</a:t>
            </a:r>
          </a:p>
          <a:p>
            <a:pPr lvl="0"/>
            <a:r>
              <a:rPr lang="pt-BR" sz="1600" dirty="0"/>
              <a:t>“Vocês sabem o que é isso?”.</a:t>
            </a:r>
          </a:p>
          <a:p>
            <a:r>
              <a:rPr lang="pt-BR" sz="1600" dirty="0"/>
              <a:t>Espere as respostas. Caso não identifiquem como gráfico, continue perguntando sobre o que observam: os desenhos, as quantidades, os nomes.</a:t>
            </a:r>
          </a:p>
        </p:txBody>
      </p:sp>
      <p:grpSp>
        <p:nvGrpSpPr>
          <p:cNvPr id="7" name="Google Shape;171;p26"/>
          <p:cNvGrpSpPr/>
          <p:nvPr/>
        </p:nvGrpSpPr>
        <p:grpSpPr>
          <a:xfrm>
            <a:off x="553299" y="963325"/>
            <a:ext cx="692128" cy="719813"/>
            <a:chOff x="512793" y="2412643"/>
            <a:chExt cx="692308" cy="720000"/>
          </a:xfrm>
        </p:grpSpPr>
        <p:pic>
          <p:nvPicPr>
            <p:cNvPr id="172" name="Google Shape;172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3" name="Google Shape;173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" name="Google Shape;150;p26"/>
          <p:cNvSpPr txBox="1"/>
          <p:nvPr/>
        </p:nvSpPr>
        <p:spPr>
          <a:xfrm>
            <a:off x="1394805" y="3142841"/>
            <a:ext cx="3543147" cy="875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Aprofundamento: </a:t>
            </a:r>
            <a:r>
              <a:rPr lang="pt-BR" sz="1600" dirty="0"/>
              <a:t>caro professor, na página a seguir da Khan Academy existem indicações de vídeos para melhor compreensão de gráficos pictóricos. Explore-os para expandir seus conhecimentos: </a:t>
            </a:r>
            <a:r>
              <a:rPr lang="pt-BR" sz="1600" dirty="0">
                <a:hlinkClick r:id="rId5"/>
              </a:rPr>
              <a:t>https://pt.khanacademy.org/math/pt-4-ano/probabilidade-e-estatistica-4ano/pt-grficos-de-imagem/a/create-pic-graphs</a:t>
            </a:r>
            <a:r>
              <a:rPr lang="pt-BR" sz="1600" dirty="0"/>
              <a:t> e inspire-se para outras possíveis atividades.</a:t>
            </a:r>
          </a:p>
          <a:p>
            <a:pPr>
              <a:buSzPts val="1600"/>
            </a:pPr>
            <a:endParaRPr sz="1600" b="1" dirty="0"/>
          </a:p>
          <a:p>
            <a:pPr>
              <a:spcBef>
                <a:spcPts val="1000"/>
              </a:spcBef>
              <a:buClr>
                <a:schemeClr val="dk1"/>
              </a:buClr>
              <a:buSzPts val="1600"/>
            </a:pPr>
            <a:endParaRPr sz="1600" b="1" dirty="0"/>
          </a:p>
        </p:txBody>
      </p:sp>
      <p:grpSp>
        <p:nvGrpSpPr>
          <p:cNvPr id="32" name="Google Shape;168;p26"/>
          <p:cNvGrpSpPr/>
          <p:nvPr/>
        </p:nvGrpSpPr>
        <p:grpSpPr>
          <a:xfrm>
            <a:off x="553299" y="3228830"/>
            <a:ext cx="692128" cy="719813"/>
            <a:chOff x="512793" y="4038243"/>
            <a:chExt cx="692308" cy="720000"/>
          </a:xfrm>
        </p:grpSpPr>
        <p:pic>
          <p:nvPicPr>
            <p:cNvPr id="33" name="Google Shape;169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40382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170;p2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73962" y="4146254"/>
              <a:ext cx="421341" cy="50198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CF7EDECA-966D-4923-1F0D-FABAA8686AC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593" b="593"/>
          <a:stretch/>
        </p:blipFill>
        <p:spPr>
          <a:xfrm>
            <a:off x="5725118" y="844839"/>
            <a:ext cx="5928402" cy="3293556"/>
          </a:xfrm>
          <a:prstGeom prst="rect">
            <a:avLst/>
          </a:prstGeom>
        </p:spPr>
      </p:pic>
      <p:sp>
        <p:nvSpPr>
          <p:cNvPr id="8" name="Google Shape;155;p26">
            <a:extLst>
              <a:ext uri="{FF2B5EF4-FFF2-40B4-BE49-F238E27FC236}">
                <a16:creationId xmlns:a16="http://schemas.microsoft.com/office/drawing/2014/main" id="{7D99DA05-285F-E7A0-0726-32E08C87720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20000">
            <a:off x="284609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3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9c03e3d857_0_218"/>
          <p:cNvSpPr txBox="1">
            <a:spLocks noGrp="1"/>
          </p:cNvSpPr>
          <p:nvPr>
            <p:ph type="body" idx="1"/>
          </p:nvPr>
        </p:nvSpPr>
        <p:spPr>
          <a:xfrm>
            <a:off x="579015" y="963701"/>
            <a:ext cx="5183050" cy="4958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457200" indent="-457200">
              <a:buSzPct val="80000"/>
              <a:buFont typeface="Arial" panose="020B0604020202020204" pitchFamily="34" charset="0"/>
              <a:buChar char="●"/>
            </a:pPr>
            <a:r>
              <a:rPr lang="pt-BR" sz="2600" dirty="0"/>
              <a:t>LEITURA DE TABELAS E DE GRÁFICOS DE COLUNAS SIMPLES.</a:t>
            </a:r>
          </a:p>
          <a:p>
            <a:pPr marL="457200" indent="-457200">
              <a:buSzPct val="80000"/>
              <a:buFont typeface="Arial" panose="020B0604020202020204" pitchFamily="34" charset="0"/>
              <a:buChar char="●"/>
            </a:pPr>
            <a:endParaRPr lang="pt-BR" sz="26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98A0DDB-4695-3762-DBDF-FE50B102E6E7}"/>
              </a:ext>
            </a:extLst>
          </p:cNvPr>
          <p:cNvSpPr txBox="1"/>
          <p:nvPr/>
        </p:nvSpPr>
        <p:spPr>
          <a:xfrm>
            <a:off x="6183289" y="963701"/>
            <a:ext cx="5543839" cy="3815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buSzPct val="80000"/>
              <a:buFont typeface="Arial" panose="020B0604020202020204" pitchFamily="34" charset="0"/>
              <a:buChar char="●"/>
            </a:pPr>
            <a:r>
              <a:rPr lang="pt-BR" sz="2600" dirty="0"/>
              <a:t>LER E INTERPRETAR DADOS APRESENTADOS DE MANEIRA ORGANIZADA, POR MEIO DE TABELAS E DE GRÁFICOS DE COLUNAS SIMPLES.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/>
          <p:nvPr/>
        </p:nvSpPr>
        <p:spPr>
          <a:xfrm>
            <a:off x="1354165" y="880073"/>
            <a:ext cx="4220725" cy="3588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realize os primeiros questionamentos: “Para que esse gráfico foi feito?”, “O que ele está informando?”, “As imagens nos ajudam a entender melhor esse gráfico?”. Deixe que falem livremente. </a:t>
            </a:r>
          </a:p>
          <a:p>
            <a:pPr>
              <a:spcAft>
                <a:spcPts val="600"/>
              </a:spcAft>
            </a:pPr>
            <a:r>
              <a:rPr lang="pt-BR" sz="1600" dirty="0"/>
              <a:t>Em seguida, leve-os a observar a barra horizontal e a vertical: “O que está escrito na barra horizontal? E na vertical?”, identificando os insetos representados e contando juntos quantos há de cada um. Em seguida, questione então: “Qual inseto aparece mais?”, “Qual aparece menos?”.</a:t>
            </a:r>
          </a:p>
        </p:txBody>
      </p:sp>
      <p:grpSp>
        <p:nvGrpSpPr>
          <p:cNvPr id="7" name="Google Shape;171;p26"/>
          <p:cNvGrpSpPr/>
          <p:nvPr/>
        </p:nvGrpSpPr>
        <p:grpSpPr>
          <a:xfrm>
            <a:off x="512659" y="909568"/>
            <a:ext cx="692128" cy="719813"/>
            <a:chOff x="512793" y="2412643"/>
            <a:chExt cx="692308" cy="720000"/>
          </a:xfrm>
        </p:grpSpPr>
        <p:pic>
          <p:nvPicPr>
            <p:cNvPr id="172" name="Google Shape;172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3" name="Google Shape;173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Google Shape;155;p26">
            <a:extLst>
              <a:ext uri="{FF2B5EF4-FFF2-40B4-BE49-F238E27FC236}">
                <a16:creationId xmlns:a16="http://schemas.microsoft.com/office/drawing/2014/main" id="{23EAEB33-D29D-2D3C-397D-CBA893B9E47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20000">
            <a:off x="284609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4</a:t>
            </a:r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38AEA84-C9C1-12CE-D9A0-2D1FE4B3E75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93" b="593"/>
          <a:stretch/>
        </p:blipFill>
        <p:spPr>
          <a:xfrm>
            <a:off x="5725118" y="844839"/>
            <a:ext cx="5928402" cy="329355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E15915B-B0C7-ECC2-C3E9-F5C889490046}"/>
              </a:ext>
            </a:extLst>
          </p:cNvPr>
          <p:cNvSpPr txBox="1"/>
          <p:nvPr/>
        </p:nvSpPr>
        <p:spPr>
          <a:xfrm>
            <a:off x="1354165" y="4242797"/>
            <a:ext cx="10488790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Explique que esse é um gráfico pictórico, pois mostra informações de forma visual, usando imagens para indicar quantidades. Diga que o gráfico não tem título e proponha o desafio: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“Que título poderíamos dar a esse gráfico?”. Deixe que sugiram opções. Sugira ideias caso não apareçam muitas como </a:t>
            </a:r>
            <a:r>
              <a:rPr kumimoji="0" lang="pt-BR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Insetos Comuns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</a:t>
            </a:r>
            <a:r>
              <a:rPr kumimoji="0" lang="pt-BR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Insetos do Jardim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ou </a:t>
            </a:r>
            <a:r>
              <a:rPr kumimoji="0" lang="pt-BR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Insetos Preferidos da Classe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Explique então que o título é essencial para um gráfico, pois ele ajuda a entender rapidamente e corretamente o que o gráfico está representando.</a:t>
            </a:r>
            <a:endParaRPr kumimoji="0" lang="pt-BR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/>
          <p:nvPr/>
        </p:nvSpPr>
        <p:spPr>
          <a:xfrm>
            <a:off x="1354165" y="842231"/>
            <a:ext cx="4370953" cy="3788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entregue a cada estudante um quadradinho de papel para que desenhe uma carinha representando seu humor naquele dia. Eles podem colorir para deixar o gráfico mais bonito e expressivo.</a:t>
            </a:r>
          </a:p>
          <a:p>
            <a:pPr lvl="0">
              <a:spcAft>
                <a:spcPts val="600"/>
              </a:spcAft>
            </a:pPr>
            <a:r>
              <a:rPr lang="pt-BR" sz="1600" dirty="0"/>
              <a:t>Na lousa ou em um papel grande, desenhe os eixos de um gráfico de barras simples, deixando espaço suficiente para colar as carinhas.</a:t>
            </a:r>
          </a:p>
          <a:p>
            <a:pPr lvl="0">
              <a:spcAft>
                <a:spcPts val="600"/>
              </a:spcAft>
            </a:pPr>
            <a:r>
              <a:rPr lang="pt-BR" sz="1600" dirty="0"/>
              <a:t>Forme uma roda de conversa para que cada estudante compartilhe sua carinha (se quiser, ele pode dizer o motivo do sentimento). Depois, oriente-os a se organizar em grupos com carinhas semelhantes.</a:t>
            </a:r>
          </a:p>
        </p:txBody>
      </p:sp>
      <p:grpSp>
        <p:nvGrpSpPr>
          <p:cNvPr id="7" name="Google Shape;171;p26"/>
          <p:cNvGrpSpPr/>
          <p:nvPr/>
        </p:nvGrpSpPr>
        <p:grpSpPr>
          <a:xfrm>
            <a:off x="512659" y="930719"/>
            <a:ext cx="692128" cy="719813"/>
            <a:chOff x="512793" y="2412643"/>
            <a:chExt cx="692308" cy="720000"/>
          </a:xfrm>
        </p:grpSpPr>
        <p:pic>
          <p:nvPicPr>
            <p:cNvPr id="172" name="Google Shape;172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3" name="Google Shape;173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Google Shape;155;p26">
            <a:extLst>
              <a:ext uri="{FF2B5EF4-FFF2-40B4-BE49-F238E27FC236}">
                <a16:creationId xmlns:a16="http://schemas.microsoft.com/office/drawing/2014/main" id="{D0907B04-421A-8DDC-3756-0E1DABB291F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20000">
            <a:off x="284609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5</a:t>
            </a:r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129513B-AC28-0FFB-D678-5867CBE9706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93" b="593"/>
          <a:stretch/>
        </p:blipFill>
        <p:spPr>
          <a:xfrm>
            <a:off x="5725118" y="844839"/>
            <a:ext cx="5928402" cy="329355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3879A90-B534-757B-CEFF-F438BD2E91D3}"/>
              </a:ext>
            </a:extLst>
          </p:cNvPr>
          <p:cNvSpPr txBox="1"/>
          <p:nvPr/>
        </p:nvSpPr>
        <p:spPr>
          <a:xfrm>
            <a:off x="1354164" y="4714227"/>
            <a:ext cx="10533035" cy="1800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Ajude cada grupo a dar um nome ao seu tipo de carinha, como: felizes, cansados, bravos, tímidos etc.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Escreva esses nomes na parte inferior (vetor horizontal) do gráfico.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Peça que colem suas carinhas acima do nome do grupo correspondente, formando as colunas do gráfico.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Por fim, proponha que a turma pense em um título para o gráfico, como: “Como estamos nos sentindo hoje?” ou “Gráfico do humor da turma”. Esse gráfico pode ser montado em papel </a:t>
            </a:r>
            <a:r>
              <a:rPr kumimoji="0" lang="pt-BR" sz="16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craft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para exposição na sala, incentivando a leitura de dados a partir de informações afetivas e significativas para os estudantes.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/>
          <p:nvPr/>
        </p:nvSpPr>
        <p:spPr>
          <a:xfrm>
            <a:off x="1354165" y="995464"/>
            <a:ext cx="3793022" cy="1675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r>
              <a:rPr lang="pt-BR" sz="1600" b="1" dirty="0"/>
              <a:t>Dinâmica de condução: </a:t>
            </a:r>
            <a:r>
              <a:rPr lang="pt-BR" sz="1600" dirty="0"/>
              <a:t>caro professor, para a realização desta e das próximas atividades (slides 6 a 13) mantenha os estudantes em duplas.</a:t>
            </a:r>
            <a:endParaRPr sz="1600" b="1" dirty="0"/>
          </a:p>
        </p:txBody>
      </p:sp>
      <p:grpSp>
        <p:nvGrpSpPr>
          <p:cNvPr id="7" name="Google Shape;171;p26"/>
          <p:cNvGrpSpPr/>
          <p:nvPr/>
        </p:nvGrpSpPr>
        <p:grpSpPr>
          <a:xfrm>
            <a:off x="512659" y="989710"/>
            <a:ext cx="692128" cy="719813"/>
            <a:chOff x="512793" y="2412643"/>
            <a:chExt cx="692308" cy="720000"/>
          </a:xfrm>
        </p:grpSpPr>
        <p:pic>
          <p:nvPicPr>
            <p:cNvPr id="172" name="Google Shape;172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3" name="Google Shape;173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Google Shape;155;p26">
            <a:extLst>
              <a:ext uri="{FF2B5EF4-FFF2-40B4-BE49-F238E27FC236}">
                <a16:creationId xmlns:a16="http://schemas.microsoft.com/office/drawing/2014/main" id="{42CC03DB-025C-6AD2-2816-147B8B9C32B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20000">
            <a:off x="284609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6</a:t>
            </a:r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EB879C8-0805-0402-042C-30EEA719F63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93" b="593"/>
          <a:stretch/>
        </p:blipFill>
        <p:spPr>
          <a:xfrm>
            <a:off x="5725118" y="844839"/>
            <a:ext cx="5928402" cy="329355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/>
          <p:nvPr/>
        </p:nvSpPr>
        <p:spPr>
          <a:xfrm>
            <a:off x="1354165" y="971494"/>
            <a:ext cx="4161732" cy="2345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1200"/>
              </a:spcAft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antes de ler o slide para os estudantes, questione-os:</a:t>
            </a:r>
          </a:p>
          <a:p>
            <a:pPr>
              <a:spcAft>
                <a:spcPts val="1200"/>
              </a:spcAft>
            </a:pPr>
            <a:r>
              <a:rPr lang="pt-BR" sz="1600" i="1" dirty="0"/>
              <a:t>“Quem gostaria de dizer o que foi que aprendeu hoje em nossa aula?”. </a:t>
            </a:r>
            <a:endParaRPr lang="pt-BR" sz="1600" dirty="0"/>
          </a:p>
          <a:p>
            <a:pPr>
              <a:spcAft>
                <a:spcPts val="1200"/>
              </a:spcAft>
            </a:pPr>
            <a:r>
              <a:rPr lang="pt-BR" sz="1600" dirty="0"/>
              <a:t>Lembre-se de que é importante ouvir os estudantes; e só depois leia o item do slide. Verifique se ficou alguma dúvida sobre a temática abordada e tente perceber se o objetivo da aula foi alcançado.</a:t>
            </a:r>
          </a:p>
          <a:p>
            <a:pPr>
              <a:spcAft>
                <a:spcPts val="1200"/>
              </a:spcAft>
            </a:pPr>
            <a:r>
              <a:rPr lang="pt-BR" sz="1600" dirty="0"/>
              <a:t>Retomar o que foi trabalhado tendo as atividades presentes é algo que ajuda a revisitar o que foi aprendido.</a:t>
            </a:r>
            <a:endParaRPr sz="1600" b="1" dirty="0"/>
          </a:p>
        </p:txBody>
      </p:sp>
      <p:grpSp>
        <p:nvGrpSpPr>
          <p:cNvPr id="3" name="Google Shape;171;p26"/>
          <p:cNvGrpSpPr/>
          <p:nvPr/>
        </p:nvGrpSpPr>
        <p:grpSpPr>
          <a:xfrm>
            <a:off x="512659" y="944756"/>
            <a:ext cx="692128" cy="719813"/>
            <a:chOff x="512793" y="2412643"/>
            <a:chExt cx="692308" cy="720000"/>
          </a:xfrm>
        </p:grpSpPr>
        <p:pic>
          <p:nvPicPr>
            <p:cNvPr id="172" name="Google Shape;172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3" name="Google Shape;173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Google Shape;155;p26">
            <a:extLst>
              <a:ext uri="{FF2B5EF4-FFF2-40B4-BE49-F238E27FC236}">
                <a16:creationId xmlns:a16="http://schemas.microsoft.com/office/drawing/2014/main" id="{2B2B2DB4-A899-078F-FCF0-7024913E9B4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20000">
            <a:off x="284609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14</a:t>
            </a:r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FD4FD52-937F-DF68-753F-DFCB6C77464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93" b="593"/>
          <a:stretch/>
        </p:blipFill>
        <p:spPr>
          <a:xfrm>
            <a:off x="5725118" y="844839"/>
            <a:ext cx="5928402" cy="329355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0546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A1CBD7D-19B3-0820-3A8D-BBF8A4977402}"/>
              </a:ext>
            </a:extLst>
          </p:cNvPr>
          <p:cNvSpPr txBox="1"/>
          <p:nvPr/>
        </p:nvSpPr>
        <p:spPr>
          <a:xfrm>
            <a:off x="997339" y="715584"/>
            <a:ext cx="10088292" cy="594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31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CONVERSE COM A TURMA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893C950-FD76-8F2A-2A1C-DBD19C149150}"/>
              </a:ext>
            </a:extLst>
          </p:cNvPr>
          <p:cNvSpPr txBox="1"/>
          <p:nvPr/>
        </p:nvSpPr>
        <p:spPr>
          <a:xfrm>
            <a:off x="1047650" y="1345928"/>
            <a:ext cx="6513266" cy="50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ts val="27"/>
              </a:spcBef>
            </a:pPr>
            <a:r>
              <a:rPr lang="pt-BR" sz="2600" dirty="0">
                <a:latin typeface="+mn-lt"/>
                <a:ea typeface="Times New Roman" panose="02020603050405020304" pitchFamily="18" charset="0"/>
              </a:rPr>
              <a:t>OBSERVEM O GRÁFICO: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5AC572EF-9D74-342C-7770-11FF2BEFD734}"/>
              </a:ext>
            </a:extLst>
          </p:cNvPr>
          <p:cNvCxnSpPr>
            <a:cxnSpLocks/>
          </p:cNvCxnSpPr>
          <p:nvPr/>
        </p:nvCxnSpPr>
        <p:spPr>
          <a:xfrm>
            <a:off x="3582210" y="2005561"/>
            <a:ext cx="0" cy="388054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3A38FB3-865A-F585-77A9-5B04F871F5BD}"/>
              </a:ext>
            </a:extLst>
          </p:cNvPr>
          <p:cNvCxnSpPr>
            <a:cxnSpLocks/>
          </p:cNvCxnSpPr>
          <p:nvPr/>
        </p:nvCxnSpPr>
        <p:spPr>
          <a:xfrm>
            <a:off x="3582211" y="5886105"/>
            <a:ext cx="6384624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C2CDBFE-E7EF-2FB7-5A55-4B38096FEBAC}"/>
              </a:ext>
            </a:extLst>
          </p:cNvPr>
          <p:cNvSpPr txBox="1"/>
          <p:nvPr/>
        </p:nvSpPr>
        <p:spPr>
          <a:xfrm rot="16200000">
            <a:off x="1495898" y="3830631"/>
            <a:ext cx="2634054" cy="3179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66" b="1" dirty="0"/>
              <a:t>QUANTIDADE DE INSETOS</a:t>
            </a:r>
          </a:p>
        </p:txBody>
      </p:sp>
      <p:grpSp>
        <p:nvGrpSpPr>
          <p:cNvPr id="1030" name="Agrupar 1029">
            <a:extLst>
              <a:ext uri="{FF2B5EF4-FFF2-40B4-BE49-F238E27FC236}">
                <a16:creationId xmlns:a16="http://schemas.microsoft.com/office/drawing/2014/main" id="{0D98143C-09D7-8663-9DC5-A2A074DB26EC}"/>
              </a:ext>
            </a:extLst>
          </p:cNvPr>
          <p:cNvGrpSpPr/>
          <p:nvPr/>
        </p:nvGrpSpPr>
        <p:grpSpPr>
          <a:xfrm>
            <a:off x="3807556" y="5910246"/>
            <a:ext cx="5381866" cy="326817"/>
            <a:chOff x="2856411" y="4433160"/>
            <a:chExt cx="4037451" cy="245176"/>
          </a:xfrm>
        </p:grpSpPr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58795B2A-BE4A-7DFE-B22B-75F22CA35C8E}"/>
                </a:ext>
              </a:extLst>
            </p:cNvPr>
            <p:cNvSpPr txBox="1"/>
            <p:nvPr/>
          </p:nvSpPr>
          <p:spPr>
            <a:xfrm>
              <a:off x="2856411" y="4433660"/>
              <a:ext cx="821593" cy="2384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66" b="1" dirty="0"/>
                <a:t>ABELHAS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AA268506-45F9-9C47-17D6-2AABB599537E}"/>
                </a:ext>
              </a:extLst>
            </p:cNvPr>
            <p:cNvSpPr txBox="1"/>
            <p:nvPr/>
          </p:nvSpPr>
          <p:spPr>
            <a:xfrm>
              <a:off x="3699871" y="4439843"/>
              <a:ext cx="970711" cy="2384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66" b="1" dirty="0"/>
                <a:t>JOANINHAS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D9E7F17F-8B9A-8F4E-278C-F855E4FFBF14}"/>
                </a:ext>
              </a:extLst>
            </p:cNvPr>
            <p:cNvSpPr txBox="1"/>
            <p:nvPr/>
          </p:nvSpPr>
          <p:spPr>
            <a:xfrm>
              <a:off x="4724732" y="4437187"/>
              <a:ext cx="1166729" cy="2384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66" b="1" dirty="0"/>
                <a:t>BORBOLETAS 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5EDFF7CC-E468-B32F-8581-EEDDA70C64A3}"/>
                </a:ext>
              </a:extLst>
            </p:cNvPr>
            <p:cNvSpPr txBox="1"/>
            <p:nvPr/>
          </p:nvSpPr>
          <p:spPr>
            <a:xfrm>
              <a:off x="5994102" y="4433160"/>
              <a:ext cx="899760" cy="2384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66" b="1" dirty="0"/>
                <a:t>FORMIGAS</a:t>
              </a:r>
            </a:p>
          </p:txBody>
        </p:sp>
      </p:grpSp>
      <p:pic>
        <p:nvPicPr>
          <p:cNvPr id="24" name="Picture 4">
            <a:extLst>
              <a:ext uri="{FF2B5EF4-FFF2-40B4-BE49-F238E27FC236}">
                <a16:creationId xmlns:a16="http://schemas.microsoft.com/office/drawing/2014/main" id="{79B76948-6C0D-55F1-81CC-E7E63600F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205" r="3205"/>
          <a:stretch/>
        </p:blipFill>
        <p:spPr bwMode="auto">
          <a:xfrm>
            <a:off x="4035604" y="2244408"/>
            <a:ext cx="626465" cy="62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15C549C0-6E4B-5E2D-0746-BD079BB0A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3311" y="5384980"/>
            <a:ext cx="634412" cy="479875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6D47FFCD-07E8-68FA-A0A0-96458434C7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8584" y="4893041"/>
            <a:ext cx="634412" cy="479875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658D2729-39B7-D955-1B16-4E36D8F4E5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2962" y="5178973"/>
            <a:ext cx="698278" cy="671825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82099009-1DD2-AF70-53DA-65FD37A888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2961" y="4578895"/>
            <a:ext cx="698278" cy="671825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B68A77F5-1A57-EBE2-03C6-DABEFED423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9388" y="3914641"/>
            <a:ext cx="698278" cy="671825"/>
          </a:xfrm>
          <a:prstGeom prst="rect">
            <a:avLst/>
          </a:prstGeom>
        </p:spPr>
      </p:pic>
      <p:pic>
        <p:nvPicPr>
          <p:cNvPr id="1024" name="Imagem 1023">
            <a:extLst>
              <a:ext uri="{FF2B5EF4-FFF2-40B4-BE49-F238E27FC236}">
                <a16:creationId xmlns:a16="http://schemas.microsoft.com/office/drawing/2014/main" id="{88B85115-DEE7-F691-93FC-752BB13E33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6171" y="3342165"/>
            <a:ext cx="698278" cy="671825"/>
          </a:xfrm>
          <a:prstGeom prst="rect">
            <a:avLst/>
          </a:prstGeom>
        </p:spPr>
      </p:pic>
      <p:pic>
        <p:nvPicPr>
          <p:cNvPr id="1034" name="Picture 10" descr="Insetos dos desenhos animados padrão sem costura, borboleta, insetos">
            <a:extLst>
              <a:ext uri="{FF2B5EF4-FFF2-40B4-BE49-F238E27FC236}">
                <a16:creationId xmlns:a16="http://schemas.microsoft.com/office/drawing/2014/main" id="{3DABD795-4624-C4A0-016B-8FFA9BD51B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84" r="81323" b="45535"/>
          <a:stretch/>
        </p:blipFill>
        <p:spPr bwMode="auto">
          <a:xfrm>
            <a:off x="7976403" y="5317577"/>
            <a:ext cx="844001" cy="52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0" descr="Insetos dos desenhos animados padrão sem costura, borboleta, insetos">
            <a:extLst>
              <a:ext uri="{FF2B5EF4-FFF2-40B4-BE49-F238E27FC236}">
                <a16:creationId xmlns:a16="http://schemas.microsoft.com/office/drawing/2014/main" id="{E11C86BB-FA7D-28A0-9F75-419618F2E3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84" r="81323" b="45535"/>
          <a:stretch/>
        </p:blipFill>
        <p:spPr bwMode="auto">
          <a:xfrm>
            <a:off x="7984559" y="4760234"/>
            <a:ext cx="844001" cy="52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10" descr="Insetos dos desenhos animados padrão sem costura, borboleta, insetos">
            <a:extLst>
              <a:ext uri="{FF2B5EF4-FFF2-40B4-BE49-F238E27FC236}">
                <a16:creationId xmlns:a16="http://schemas.microsoft.com/office/drawing/2014/main" id="{157F5587-1108-641E-183D-7D5D81034D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84" r="81323" b="45535"/>
          <a:stretch/>
        </p:blipFill>
        <p:spPr bwMode="auto">
          <a:xfrm>
            <a:off x="7984559" y="4146089"/>
            <a:ext cx="844001" cy="52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10" descr="Insetos dos desenhos animados padrão sem costura, borboleta, insetos">
            <a:extLst>
              <a:ext uri="{FF2B5EF4-FFF2-40B4-BE49-F238E27FC236}">
                <a16:creationId xmlns:a16="http://schemas.microsoft.com/office/drawing/2014/main" id="{945789BE-3C4B-0604-B87A-F721D3D9B9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84" r="81323" b="45535"/>
          <a:stretch/>
        </p:blipFill>
        <p:spPr bwMode="auto">
          <a:xfrm>
            <a:off x="7990054" y="3566251"/>
            <a:ext cx="844001" cy="52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10" descr="Insetos dos desenhos animados padrão sem costura, borboleta, insetos">
            <a:extLst>
              <a:ext uri="{FF2B5EF4-FFF2-40B4-BE49-F238E27FC236}">
                <a16:creationId xmlns:a16="http://schemas.microsoft.com/office/drawing/2014/main" id="{DADA4D9A-9B5E-40F7-225F-D09C8AB2EA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84" r="81323" b="45535"/>
          <a:stretch/>
        </p:blipFill>
        <p:spPr bwMode="auto">
          <a:xfrm>
            <a:off x="7990054" y="2950476"/>
            <a:ext cx="844001" cy="52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10" descr="Insetos dos desenhos animados padrão sem costura, borboleta, insetos">
            <a:extLst>
              <a:ext uri="{FF2B5EF4-FFF2-40B4-BE49-F238E27FC236}">
                <a16:creationId xmlns:a16="http://schemas.microsoft.com/office/drawing/2014/main" id="{16F6EB88-3A0F-C8F5-2BA3-2C9CCA67FA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84" r="81323" b="45535"/>
          <a:stretch/>
        </p:blipFill>
        <p:spPr bwMode="auto">
          <a:xfrm>
            <a:off x="7990054" y="2360257"/>
            <a:ext cx="844001" cy="52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0" descr="Insetos dos desenhos animados padrão sem costura, borboleta, insetos">
            <a:extLst>
              <a:ext uri="{FF2B5EF4-FFF2-40B4-BE49-F238E27FC236}">
                <a16:creationId xmlns:a16="http://schemas.microsoft.com/office/drawing/2014/main" id="{F0BAA9C9-B661-99A6-7132-0EAA7852FE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84" r="81323" b="45535"/>
          <a:stretch/>
        </p:blipFill>
        <p:spPr bwMode="auto">
          <a:xfrm>
            <a:off x="7958459" y="1788349"/>
            <a:ext cx="861946" cy="57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7DBF86B0-1F81-516A-BCA7-AAB4730D0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205" r="3205"/>
          <a:stretch/>
        </p:blipFill>
        <p:spPr bwMode="auto">
          <a:xfrm>
            <a:off x="4035296" y="2841361"/>
            <a:ext cx="626465" cy="62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1C4427C6-25DD-9DBA-FF9A-E046C8139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205" r="3205"/>
          <a:stretch/>
        </p:blipFill>
        <p:spPr bwMode="auto">
          <a:xfrm>
            <a:off x="4057899" y="3438313"/>
            <a:ext cx="626465" cy="62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22FEE032-69BC-C3CC-2E2C-0286B834D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205" r="3205"/>
          <a:stretch/>
        </p:blipFill>
        <p:spPr bwMode="auto">
          <a:xfrm>
            <a:off x="4066662" y="4035266"/>
            <a:ext cx="626465" cy="62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16595305-0583-50E3-721F-08824C20A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205" r="3205"/>
          <a:stretch/>
        </p:blipFill>
        <p:spPr bwMode="auto">
          <a:xfrm>
            <a:off x="4043374" y="4632218"/>
            <a:ext cx="626465" cy="62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328E5A64-4214-C741-0FCA-718E30EF8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205" r="3205"/>
          <a:stretch/>
        </p:blipFill>
        <p:spPr bwMode="auto">
          <a:xfrm>
            <a:off x="4056485" y="5229173"/>
            <a:ext cx="626465" cy="62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28" name="Agrupar 1027">
            <a:extLst>
              <a:ext uri="{FF2B5EF4-FFF2-40B4-BE49-F238E27FC236}">
                <a16:creationId xmlns:a16="http://schemas.microsoft.com/office/drawing/2014/main" id="{103816AB-4331-A0C3-2F2B-AA03CA3ED065}"/>
              </a:ext>
            </a:extLst>
          </p:cNvPr>
          <p:cNvGrpSpPr/>
          <p:nvPr/>
        </p:nvGrpSpPr>
        <p:grpSpPr>
          <a:xfrm>
            <a:off x="3232725" y="1913839"/>
            <a:ext cx="396357" cy="3967778"/>
            <a:chOff x="2370888" y="1471123"/>
            <a:chExt cx="297345" cy="2976609"/>
          </a:xfrm>
        </p:grpSpPr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42A5CA8A-9EFC-B3E9-B425-773D76D06855}"/>
                </a:ext>
              </a:extLst>
            </p:cNvPr>
            <p:cNvSpPr txBox="1"/>
            <p:nvPr/>
          </p:nvSpPr>
          <p:spPr>
            <a:xfrm>
              <a:off x="2382581" y="4091340"/>
              <a:ext cx="272021" cy="3563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87" b="1" dirty="0"/>
                <a:t>1</a:t>
              </a:r>
            </a:p>
          </p:txBody>
        </p:sp>
        <p:grpSp>
          <p:nvGrpSpPr>
            <p:cNvPr id="1026" name="Agrupar 1025">
              <a:extLst>
                <a:ext uri="{FF2B5EF4-FFF2-40B4-BE49-F238E27FC236}">
                  <a16:creationId xmlns:a16="http://schemas.microsoft.com/office/drawing/2014/main" id="{7F6918C7-669B-5F83-141C-741D2D3E70C8}"/>
                </a:ext>
              </a:extLst>
            </p:cNvPr>
            <p:cNvGrpSpPr/>
            <p:nvPr/>
          </p:nvGrpSpPr>
          <p:grpSpPr>
            <a:xfrm>
              <a:off x="2370888" y="1471123"/>
              <a:ext cx="297345" cy="2543928"/>
              <a:chOff x="2370888" y="1471123"/>
              <a:chExt cx="297345" cy="2543928"/>
            </a:xfrm>
          </p:grpSpPr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532A3D91-5894-0D8E-DC0E-9E1EFC385651}"/>
                  </a:ext>
                </a:extLst>
              </p:cNvPr>
              <p:cNvSpPr txBox="1"/>
              <p:nvPr/>
            </p:nvSpPr>
            <p:spPr>
              <a:xfrm>
                <a:off x="2389118" y="3658659"/>
                <a:ext cx="272021" cy="3563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2487" b="1" dirty="0"/>
                  <a:t>2</a:t>
                </a:r>
              </a:p>
            </p:txBody>
          </p:sp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A7C46051-0108-AC5D-B044-3C670ED7E7E6}"/>
                  </a:ext>
                </a:extLst>
              </p:cNvPr>
              <p:cNvSpPr txBox="1"/>
              <p:nvPr/>
            </p:nvSpPr>
            <p:spPr>
              <a:xfrm>
                <a:off x="2396212" y="3188076"/>
                <a:ext cx="272021" cy="3563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2487" b="1" dirty="0"/>
                  <a:t>3</a:t>
                </a:r>
              </a:p>
            </p:txBody>
          </p:sp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896173A5-5483-BB23-4A87-38D31BC165E0}"/>
                  </a:ext>
                </a:extLst>
              </p:cNvPr>
              <p:cNvSpPr txBox="1"/>
              <p:nvPr/>
            </p:nvSpPr>
            <p:spPr>
              <a:xfrm>
                <a:off x="2378387" y="2755395"/>
                <a:ext cx="272021" cy="3563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2487" b="1" dirty="0"/>
                  <a:t>4</a:t>
                </a:r>
              </a:p>
            </p:txBody>
          </p:sp>
          <p:sp>
            <p:nvSpPr>
              <p:cNvPr id="23" name="CaixaDeTexto 22">
                <a:extLst>
                  <a:ext uri="{FF2B5EF4-FFF2-40B4-BE49-F238E27FC236}">
                    <a16:creationId xmlns:a16="http://schemas.microsoft.com/office/drawing/2014/main" id="{C47F5CEE-2D0A-D0C8-3F49-E00D248BAA83}"/>
                  </a:ext>
                </a:extLst>
              </p:cNvPr>
              <p:cNvSpPr txBox="1"/>
              <p:nvPr/>
            </p:nvSpPr>
            <p:spPr>
              <a:xfrm>
                <a:off x="2378387" y="2322439"/>
                <a:ext cx="272021" cy="3563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2487" b="1" dirty="0"/>
                  <a:t>5</a:t>
                </a:r>
              </a:p>
            </p:txBody>
          </p:sp>
          <p:sp>
            <p:nvSpPr>
              <p:cNvPr id="25" name="CaixaDeTexto 24">
                <a:extLst>
                  <a:ext uri="{FF2B5EF4-FFF2-40B4-BE49-F238E27FC236}">
                    <a16:creationId xmlns:a16="http://schemas.microsoft.com/office/drawing/2014/main" id="{43891239-A561-B1D5-0E4C-8B3EAE266A1E}"/>
                  </a:ext>
                </a:extLst>
              </p:cNvPr>
              <p:cNvSpPr txBox="1"/>
              <p:nvPr/>
            </p:nvSpPr>
            <p:spPr>
              <a:xfrm>
                <a:off x="2375144" y="1850386"/>
                <a:ext cx="272021" cy="3563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2487" b="1" dirty="0"/>
                  <a:t>6</a:t>
                </a:r>
              </a:p>
            </p:txBody>
          </p:sp>
          <p:sp>
            <p:nvSpPr>
              <p:cNvPr id="28" name="CaixaDeTexto 27">
                <a:extLst>
                  <a:ext uri="{FF2B5EF4-FFF2-40B4-BE49-F238E27FC236}">
                    <a16:creationId xmlns:a16="http://schemas.microsoft.com/office/drawing/2014/main" id="{076B0985-14EA-B56D-AF18-8BDD3EB68B58}"/>
                  </a:ext>
                </a:extLst>
              </p:cNvPr>
              <p:cNvSpPr txBox="1"/>
              <p:nvPr/>
            </p:nvSpPr>
            <p:spPr>
              <a:xfrm>
                <a:off x="2370888" y="1471123"/>
                <a:ext cx="272021" cy="3563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2487" b="1" dirty="0"/>
                  <a:t>7</a:t>
                </a:r>
              </a:p>
            </p:txBody>
          </p:sp>
        </p:grp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8CDE2AFA-D7AB-9B57-83F5-5650E6C6DB8F}"/>
              </a:ext>
            </a:extLst>
          </p:cNvPr>
          <p:cNvGrpSpPr/>
          <p:nvPr/>
        </p:nvGrpSpPr>
        <p:grpSpPr>
          <a:xfrm>
            <a:off x="9189422" y="422097"/>
            <a:ext cx="2659795" cy="415517"/>
            <a:chOff x="289560" y="3851596"/>
            <a:chExt cx="2659795" cy="415517"/>
          </a:xfrm>
        </p:grpSpPr>
        <p:sp>
          <p:nvSpPr>
            <p:cNvPr id="33" name="CaixaDeTexto 7">
              <a:extLst>
                <a:ext uri="{FF2B5EF4-FFF2-40B4-BE49-F238E27FC236}">
                  <a16:creationId xmlns:a16="http://schemas.microsoft.com/office/drawing/2014/main" id="{6A8C199B-9FBF-9650-C1E7-CBF3CA72AEFF}"/>
                </a:ext>
              </a:extLst>
            </p:cNvPr>
            <p:cNvSpPr txBox="1"/>
            <p:nvPr/>
          </p:nvSpPr>
          <p:spPr>
            <a:xfrm>
              <a:off x="532705" y="3910261"/>
              <a:ext cx="2416650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HÁBITOS DE DISCUSSÃO</a:t>
              </a:r>
            </a:p>
          </p:txBody>
        </p:sp>
        <p:pic>
          <p:nvPicPr>
            <p:cNvPr id="34" name="Gráfico 3">
              <a:extLst>
                <a:ext uri="{FF2B5EF4-FFF2-40B4-BE49-F238E27FC236}">
                  <a16:creationId xmlns:a16="http://schemas.microsoft.com/office/drawing/2014/main" id="{12694B48-ECB7-290E-B063-32F7DA162B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  <p:pic>
        <p:nvPicPr>
          <p:cNvPr id="35" name="Google Shape;182;p6">
            <a:extLst>
              <a:ext uri="{FF2B5EF4-FFF2-40B4-BE49-F238E27FC236}">
                <a16:creationId xmlns:a16="http://schemas.microsoft.com/office/drawing/2014/main" id="{F6CFC0F2-9CFF-8AC8-4319-48473BBC297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24961" y="783717"/>
            <a:ext cx="457630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0211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A1CBD7D-19B3-0820-3A8D-BBF8A4977402}"/>
              </a:ext>
            </a:extLst>
          </p:cNvPr>
          <p:cNvSpPr txBox="1"/>
          <p:nvPr/>
        </p:nvSpPr>
        <p:spPr>
          <a:xfrm>
            <a:off x="718467" y="1301248"/>
            <a:ext cx="10088292" cy="594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31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      CONVERSE COM A TURMA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276B158-A69C-42B0-7E94-9D4B182C5458}"/>
              </a:ext>
            </a:extLst>
          </p:cNvPr>
          <p:cNvSpPr txBox="1"/>
          <p:nvPr/>
        </p:nvSpPr>
        <p:spPr>
          <a:xfrm>
            <a:off x="765650" y="2036554"/>
            <a:ext cx="10919526" cy="2991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342900" indent="-342900"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</a:defRPr>
            </a:lvl1pPr>
            <a:lvl2pPr marL="914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2pPr>
            <a:lvl3pPr marL="1371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3pPr>
            <a:lvl4pPr marL="1828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4pPr>
            <a:lvl5pPr marL="22860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5pPr>
            <a:lvl6pPr marL="27432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6pPr>
            <a:lvl7pPr marL="3200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7pPr>
            <a:lvl8pPr marL="3657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8pPr>
            <a:lvl9pPr marL="4114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9pPr>
          </a:lstStyle>
          <a:p>
            <a:pPr>
              <a:spcAft>
                <a:spcPts val="1200"/>
              </a:spcAft>
              <a:buSzPct val="80000"/>
            </a:pPr>
            <a:r>
              <a:rPr lang="pt-BR" sz="2600" dirty="0"/>
              <a:t>PARA QUE ESSE GRÁFICO FOI FEITO?</a:t>
            </a:r>
          </a:p>
          <a:p>
            <a:pPr>
              <a:spcAft>
                <a:spcPts val="1200"/>
              </a:spcAft>
              <a:buSzPct val="80000"/>
            </a:pPr>
            <a:r>
              <a:rPr lang="pt-BR" sz="2600" dirty="0"/>
              <a:t>O QUE ELE ESTÁ INFORMANDO?</a:t>
            </a:r>
          </a:p>
          <a:p>
            <a:pPr>
              <a:spcAft>
                <a:spcPts val="1200"/>
              </a:spcAft>
              <a:buSzPct val="80000"/>
            </a:pPr>
            <a:r>
              <a:rPr lang="pt-BR" sz="2600" dirty="0"/>
              <a:t>AS IMAGENS NOS AJUDAM A ENTENDER O GRÁFICO?</a:t>
            </a:r>
          </a:p>
          <a:p>
            <a:pPr>
              <a:spcAft>
                <a:spcPts val="1200"/>
              </a:spcAft>
              <a:buSzPct val="80000"/>
            </a:pPr>
            <a:r>
              <a:rPr lang="pt-BR" sz="2600" dirty="0"/>
              <a:t>QUAL INSETO APARECE MAIS? QUAL APARECE MENOS?</a:t>
            </a:r>
          </a:p>
          <a:p>
            <a:pPr>
              <a:spcAft>
                <a:spcPts val="1200"/>
              </a:spcAft>
              <a:buSzPct val="80000"/>
            </a:pPr>
            <a:r>
              <a:rPr lang="pt-BR" sz="2600" dirty="0"/>
              <a:t>QUE TÍTULO PODERÍAMOS DAR A ESSE GRÁFICO? 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9082E175-5B91-E525-CC32-3F61EBD5DC76}"/>
              </a:ext>
            </a:extLst>
          </p:cNvPr>
          <p:cNvGrpSpPr/>
          <p:nvPr/>
        </p:nvGrpSpPr>
        <p:grpSpPr>
          <a:xfrm>
            <a:off x="9189422" y="422097"/>
            <a:ext cx="2659795" cy="415517"/>
            <a:chOff x="289560" y="3851596"/>
            <a:chExt cx="2659795" cy="415517"/>
          </a:xfrm>
        </p:grpSpPr>
        <p:sp>
          <p:nvSpPr>
            <p:cNvPr id="7" name="CaixaDeTexto 7">
              <a:extLst>
                <a:ext uri="{FF2B5EF4-FFF2-40B4-BE49-F238E27FC236}">
                  <a16:creationId xmlns:a16="http://schemas.microsoft.com/office/drawing/2014/main" id="{A3C8C072-83F3-140A-3342-8536F76EB940}"/>
                </a:ext>
              </a:extLst>
            </p:cNvPr>
            <p:cNvSpPr txBox="1"/>
            <p:nvPr/>
          </p:nvSpPr>
          <p:spPr>
            <a:xfrm>
              <a:off x="532705" y="3910261"/>
              <a:ext cx="2416650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HÁBITOS DE DISCUSSÃO</a:t>
              </a:r>
            </a:p>
          </p:txBody>
        </p:sp>
        <p:pic>
          <p:nvPicPr>
            <p:cNvPr id="8" name="Gráfico 3">
              <a:extLst>
                <a:ext uri="{FF2B5EF4-FFF2-40B4-BE49-F238E27FC236}">
                  <a16:creationId xmlns:a16="http://schemas.microsoft.com/office/drawing/2014/main" id="{137E6A12-A42F-E609-CE8A-34D04DA94E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  <p:pic>
        <p:nvPicPr>
          <p:cNvPr id="9" name="Google Shape;182;p6">
            <a:extLst>
              <a:ext uri="{FF2B5EF4-FFF2-40B4-BE49-F238E27FC236}">
                <a16:creationId xmlns:a16="http://schemas.microsoft.com/office/drawing/2014/main" id="{3C1D597C-B041-EC5C-4983-545AFEB9AFF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8612" y="1394036"/>
            <a:ext cx="457630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0198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F7FABC3-A6E6-0A87-6D73-FC22F2A23B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 </a:t>
            </a:r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8802F48-7C14-AACC-75C7-FB71E9BB2687}"/>
              </a:ext>
            </a:extLst>
          </p:cNvPr>
          <p:cNvSpPr txBox="1"/>
          <p:nvPr/>
        </p:nvSpPr>
        <p:spPr>
          <a:xfrm>
            <a:off x="534539" y="1193179"/>
            <a:ext cx="6733582" cy="1217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814" eaLnBrk="0" hangingPunct="0">
              <a:lnSpc>
                <a:spcPct val="107000"/>
              </a:lnSpc>
              <a:spcBef>
                <a:spcPts val="13"/>
              </a:spcBef>
              <a:spcAft>
                <a:spcPts val="1066"/>
              </a:spcAft>
              <a:tabLst>
                <a:tab pos="313188" algn="l"/>
              </a:tabLst>
            </a:pPr>
            <a:r>
              <a:rPr lang="pt-BR" sz="31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VAMOS CRIAR UM GRÁFICO?</a:t>
            </a:r>
          </a:p>
          <a:p>
            <a:pPr marL="304724" eaLnBrk="0" hangingPunct="0">
              <a:lnSpc>
                <a:spcPct val="107000"/>
              </a:lnSpc>
              <a:spcBef>
                <a:spcPts val="13"/>
              </a:spcBef>
              <a:spcAft>
                <a:spcPts val="1066"/>
              </a:spcAft>
              <a:tabLst>
                <a:tab pos="314881" algn="l"/>
              </a:tabLst>
            </a:pPr>
            <a:endParaRPr lang="pt-BR" sz="3100" b="1" kern="100" dirty="0">
              <a:solidFill>
                <a:srgbClr val="231F2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5E7FE0C-5311-6DD9-D062-99F2A8672ACB}"/>
              </a:ext>
            </a:extLst>
          </p:cNvPr>
          <p:cNvSpPr txBox="1"/>
          <p:nvPr/>
        </p:nvSpPr>
        <p:spPr>
          <a:xfrm>
            <a:off x="577893" y="1978479"/>
            <a:ext cx="6448558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1. </a:t>
            </a: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DESENHE, NO QUADRADINHO QUE VOCÊ RECEBEU, UMA CARINHA MOSTRANDO COMO ESTÁ O SEU HUMOR HOJE. </a:t>
            </a:r>
          </a:p>
          <a:p>
            <a:pPr lvl="0">
              <a:spcAft>
                <a:spcPts val="1200"/>
              </a:spcAft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2. </a:t>
            </a: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DEPOIS, COM O PROFESSOR E COM OS COLEGAS, MONTE O GRÁFICO.</a:t>
            </a:r>
          </a:p>
          <a:p>
            <a:pPr marL="457200" indent="-457200">
              <a:spcAft>
                <a:spcPts val="1200"/>
              </a:spcAft>
              <a:buClr>
                <a:srgbClr val="7030A0"/>
              </a:buClr>
              <a:buFont typeface="Arial" panose="020B0604020202020204" pitchFamily="34" charset="0"/>
              <a:buChar char="●"/>
            </a:pP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COMO ESTÁ O HUMOR DA SUA CLASSE HOJE? </a:t>
            </a:r>
          </a:p>
        </p:txBody>
      </p:sp>
      <p:pic>
        <p:nvPicPr>
          <p:cNvPr id="8" name="Picture 7" descr="A group of kids holding a sign&#10;&#10;Description automatically generated">
            <a:extLst>
              <a:ext uri="{FF2B5EF4-FFF2-40B4-BE49-F238E27FC236}">
                <a16:creationId xmlns:a16="http://schemas.microsoft.com/office/drawing/2014/main" id="{3AA1C666-75FE-4F57-799E-25A6033465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7317" b="58045"/>
          <a:stretch/>
        </p:blipFill>
        <p:spPr>
          <a:xfrm>
            <a:off x="7281807" y="342180"/>
            <a:ext cx="3866905" cy="3079526"/>
          </a:xfrm>
          <a:prstGeom prst="rect">
            <a:avLst/>
          </a:prstGeom>
        </p:spPr>
      </p:pic>
      <p:pic>
        <p:nvPicPr>
          <p:cNvPr id="12" name="Picture 11" descr="A set of yellow smiley faces&#10;&#10;Description automatically generated">
            <a:extLst>
              <a:ext uri="{FF2B5EF4-FFF2-40B4-BE49-F238E27FC236}">
                <a16:creationId xmlns:a16="http://schemas.microsoft.com/office/drawing/2014/main" id="{F20CFABD-F9E1-EFA5-CF3F-F594D22DE5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741" r="65170" b="65867"/>
          <a:stretch/>
        </p:blipFill>
        <p:spPr>
          <a:xfrm>
            <a:off x="9035031" y="1821091"/>
            <a:ext cx="1463609" cy="1235134"/>
          </a:xfrm>
          <a:prstGeom prst="rect">
            <a:avLst/>
          </a:prstGeom>
        </p:spPr>
      </p:pic>
      <p:pic>
        <p:nvPicPr>
          <p:cNvPr id="15" name="Picture 14" descr="A group of kids holding a sign&#10;&#10;Description automatically generated">
            <a:extLst>
              <a:ext uri="{FF2B5EF4-FFF2-40B4-BE49-F238E27FC236}">
                <a16:creationId xmlns:a16="http://schemas.microsoft.com/office/drawing/2014/main" id="{51FE597D-14CA-E19E-0730-9A9521DC2A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483" t="50261" r="-3166" b="7784"/>
          <a:stretch/>
        </p:blipFill>
        <p:spPr>
          <a:xfrm>
            <a:off x="7396078" y="3014079"/>
            <a:ext cx="3866905" cy="3079526"/>
          </a:xfrm>
          <a:prstGeom prst="rect">
            <a:avLst/>
          </a:prstGeom>
        </p:spPr>
      </p:pic>
      <p:pic>
        <p:nvPicPr>
          <p:cNvPr id="16" name="Picture 15" descr="A set of yellow smiley faces&#10;&#10;Description automatically generated">
            <a:extLst>
              <a:ext uri="{FF2B5EF4-FFF2-40B4-BE49-F238E27FC236}">
                <a16:creationId xmlns:a16="http://schemas.microsoft.com/office/drawing/2014/main" id="{5B6D2170-D6C5-8137-DE50-5D10E5FFB9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034" t="35680" r="31136" b="34928"/>
          <a:stretch/>
        </p:blipFill>
        <p:spPr>
          <a:xfrm>
            <a:off x="9035540" y="4265465"/>
            <a:ext cx="1463609" cy="1235134"/>
          </a:xfrm>
          <a:prstGeom prst="rect">
            <a:avLst/>
          </a:pr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DE7DCABE-294F-8FA2-D00D-849E98AC733F}"/>
              </a:ext>
            </a:extLst>
          </p:cNvPr>
          <p:cNvGrpSpPr/>
          <p:nvPr/>
        </p:nvGrpSpPr>
        <p:grpSpPr>
          <a:xfrm>
            <a:off x="9947047" y="342180"/>
            <a:ext cx="1906610" cy="447532"/>
            <a:chOff x="305605" y="2234344"/>
            <a:chExt cx="1906610" cy="447532"/>
          </a:xfrm>
        </p:grpSpPr>
        <p:sp>
          <p:nvSpPr>
            <p:cNvPr id="6" name="CaixaDeTexto 7">
              <a:extLst>
                <a:ext uri="{FF2B5EF4-FFF2-40B4-BE49-F238E27FC236}">
                  <a16:creationId xmlns:a16="http://schemas.microsoft.com/office/drawing/2014/main" id="{C2F611E8-023E-CED2-0D04-AFF841BCCB32}"/>
                </a:ext>
              </a:extLst>
            </p:cNvPr>
            <p:cNvSpPr txBox="1"/>
            <p:nvPr/>
          </p:nvSpPr>
          <p:spPr>
            <a:xfrm>
              <a:off x="428151" y="2362131"/>
              <a:ext cx="178406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TODOS JUNTOS</a:t>
              </a:r>
            </a:p>
          </p:txBody>
        </p:sp>
        <p:pic>
          <p:nvPicPr>
            <p:cNvPr id="10" name="Gráfico 1">
              <a:extLst>
                <a:ext uri="{FF2B5EF4-FFF2-40B4-BE49-F238E27FC236}">
                  <a16:creationId xmlns:a16="http://schemas.microsoft.com/office/drawing/2014/main" id="{632E527E-433C-2D60-1CA1-E0A2A1169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0884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EFC5D7E-3FCD-B106-5A00-0FDF3D10191C}"/>
              </a:ext>
            </a:extLst>
          </p:cNvPr>
          <p:cNvSpPr txBox="1"/>
          <p:nvPr/>
        </p:nvSpPr>
        <p:spPr>
          <a:xfrm>
            <a:off x="606707" y="806531"/>
            <a:ext cx="11147756" cy="1323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9743" marR="127815" indent="-359743">
              <a:buClr>
                <a:srgbClr val="EC008C"/>
              </a:buClr>
              <a:buSzPts val="1300"/>
              <a:tabLst>
                <a:tab pos="406298" algn="l"/>
              </a:tabLst>
            </a:pPr>
            <a:r>
              <a:rPr lang="pt-PT" sz="2600" b="1" spc="-13" dirty="0">
                <a:solidFill>
                  <a:srgbClr val="7030A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1.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REI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LEÃO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QUIS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SABER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QUANTOS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ANIMAIS</a:t>
            </a:r>
            <a:r>
              <a:rPr lang="pt-PT" sz="2600" spc="-16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HAVIA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NA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FLORESTA.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PARA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ISSO,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ELE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ORGANIZOU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 TABELA ABAIXO. VEJA A TABELA, CONTE OS ANIMAIS E REGISTRE OS NÚMEROS.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C48C82A-CBEE-00A5-939A-6EEB493069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698582"/>
              </p:ext>
            </p:extLst>
          </p:nvPr>
        </p:nvGraphicFramePr>
        <p:xfrm>
          <a:off x="2104180" y="2123841"/>
          <a:ext cx="7770953" cy="4429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8553">
                  <a:extLst>
                    <a:ext uri="{9D8B030D-6E8A-4147-A177-3AD203B41FA5}">
                      <a16:colId xmlns:a16="http://schemas.microsoft.com/office/drawing/2014/main" val="1246020436"/>
                    </a:ext>
                  </a:extLst>
                </a:gridCol>
                <a:gridCol w="2432400">
                  <a:extLst>
                    <a:ext uri="{9D8B030D-6E8A-4147-A177-3AD203B41FA5}">
                      <a16:colId xmlns:a16="http://schemas.microsoft.com/office/drawing/2014/main" val="2069146380"/>
                    </a:ext>
                  </a:extLst>
                </a:gridCol>
              </a:tblGrid>
              <a:tr h="51515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chemeClr val="bg1"/>
                          </a:solidFill>
                        </a:rPr>
                        <a:t>ANIMAIS </a:t>
                      </a:r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A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chemeClr val="bg1"/>
                          </a:solidFill>
                        </a:rPr>
                        <a:t>QUANTIDADE</a:t>
                      </a:r>
                    </a:p>
                  </a:txBody>
                  <a:tcPr marL="121888" marR="121888" marT="60944" marB="60944">
                    <a:lnL w="12700" cap="flat" cmpd="sng" algn="ctr">
                      <a:solidFill>
                        <a:srgbClr val="BBA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559856"/>
                  </a:ext>
                </a:extLst>
              </a:tr>
              <a:tr h="782809">
                <a:tc>
                  <a:txBody>
                    <a:bodyPr/>
                    <a:lstStyle/>
                    <a:p>
                      <a:endParaRPr lang="pt-BR" sz="1900" dirty="0">
                        <a:solidFill>
                          <a:schemeClr val="tx2"/>
                        </a:solidFill>
                      </a:endParaRPr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900" dirty="0">
                        <a:solidFill>
                          <a:schemeClr val="tx1"/>
                        </a:solidFill>
                      </a:endParaRPr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308931"/>
                  </a:ext>
                </a:extLst>
              </a:tr>
              <a:tr h="782809">
                <a:tc>
                  <a:txBody>
                    <a:bodyPr/>
                    <a:lstStyle/>
                    <a:p>
                      <a:endParaRPr lang="pt-BR" sz="1900" dirty="0">
                        <a:solidFill>
                          <a:schemeClr val="tx2"/>
                        </a:solidFill>
                      </a:endParaRPr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900" dirty="0">
                        <a:solidFill>
                          <a:schemeClr val="tx1"/>
                        </a:solidFill>
                      </a:endParaRPr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922307"/>
                  </a:ext>
                </a:extLst>
              </a:tr>
              <a:tr h="782809">
                <a:tc>
                  <a:txBody>
                    <a:bodyPr/>
                    <a:lstStyle/>
                    <a:p>
                      <a:endParaRPr lang="pt-BR" sz="1900" dirty="0">
                        <a:solidFill>
                          <a:schemeClr val="tx2"/>
                        </a:solidFill>
                      </a:endParaRPr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900" dirty="0">
                        <a:solidFill>
                          <a:schemeClr val="tx1"/>
                        </a:solidFill>
                      </a:endParaRPr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9020219"/>
                  </a:ext>
                </a:extLst>
              </a:tr>
              <a:tr h="782809">
                <a:tc>
                  <a:txBody>
                    <a:bodyPr/>
                    <a:lstStyle/>
                    <a:p>
                      <a:endParaRPr lang="pt-BR" sz="1900" dirty="0">
                        <a:solidFill>
                          <a:schemeClr val="tx2"/>
                        </a:solidFill>
                      </a:endParaRPr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900" dirty="0">
                        <a:solidFill>
                          <a:schemeClr val="tx1"/>
                        </a:solidFill>
                      </a:endParaRPr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508378"/>
                  </a:ext>
                </a:extLst>
              </a:tr>
              <a:tr h="782809">
                <a:tc>
                  <a:txBody>
                    <a:bodyPr/>
                    <a:lstStyle/>
                    <a:p>
                      <a:endParaRPr lang="pt-BR" sz="1900" dirty="0">
                        <a:solidFill>
                          <a:schemeClr val="tx2"/>
                        </a:solidFill>
                      </a:endParaRPr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900" dirty="0">
                        <a:solidFill>
                          <a:schemeClr val="tx1"/>
                        </a:solidFill>
                      </a:endParaRPr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471967"/>
                  </a:ext>
                </a:extLst>
              </a:tr>
            </a:tbl>
          </a:graphicData>
        </a:graphic>
      </p:graphicFrame>
      <p:grpSp>
        <p:nvGrpSpPr>
          <p:cNvPr id="15" name="Agrupar 14">
            <a:extLst>
              <a:ext uri="{FF2B5EF4-FFF2-40B4-BE49-F238E27FC236}">
                <a16:creationId xmlns:a16="http://schemas.microsoft.com/office/drawing/2014/main" id="{DFC7C213-AF60-6C24-5CCA-D49FDC67A292}"/>
              </a:ext>
            </a:extLst>
          </p:cNvPr>
          <p:cNvGrpSpPr/>
          <p:nvPr/>
        </p:nvGrpSpPr>
        <p:grpSpPr>
          <a:xfrm>
            <a:off x="2096576" y="3419946"/>
            <a:ext cx="5269649" cy="812588"/>
            <a:chOff x="1641348" y="2516716"/>
            <a:chExt cx="3953266" cy="609600"/>
          </a:xfrm>
        </p:grpSpPr>
        <p:pic>
          <p:nvPicPr>
            <p:cNvPr id="51" name="Picture 50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003B26AE-4235-B075-DF8C-C56BD403D8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7321" t="34844" r="17760" b="52593"/>
            <a:stretch/>
          </p:blipFill>
          <p:spPr>
            <a:xfrm>
              <a:off x="1641348" y="2516716"/>
              <a:ext cx="723900" cy="609600"/>
            </a:xfrm>
            <a:prstGeom prst="rect">
              <a:avLst/>
            </a:prstGeom>
          </p:spPr>
        </p:pic>
        <p:pic>
          <p:nvPicPr>
            <p:cNvPr id="52" name="Picture 51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85B8098F-51EB-86A5-9D83-E1880FC609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7321" t="34844" r="17760" b="52593"/>
            <a:stretch/>
          </p:blipFill>
          <p:spPr>
            <a:xfrm>
              <a:off x="2179576" y="2516716"/>
              <a:ext cx="723900" cy="609600"/>
            </a:xfrm>
            <a:prstGeom prst="rect">
              <a:avLst/>
            </a:prstGeom>
          </p:spPr>
        </p:pic>
        <p:pic>
          <p:nvPicPr>
            <p:cNvPr id="53" name="Picture 52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D4F7E210-AB29-09E1-A4BE-D4BE227731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7321" t="34844" r="17760" b="52593"/>
            <a:stretch/>
          </p:blipFill>
          <p:spPr>
            <a:xfrm>
              <a:off x="2717804" y="2516716"/>
              <a:ext cx="723900" cy="609600"/>
            </a:xfrm>
            <a:prstGeom prst="rect">
              <a:avLst/>
            </a:prstGeom>
          </p:spPr>
        </p:pic>
        <p:pic>
          <p:nvPicPr>
            <p:cNvPr id="54" name="Picture 53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7F86010B-2961-D8C5-2091-E5DD981AAD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7321" t="34844" r="17760" b="52593"/>
            <a:stretch/>
          </p:blipFill>
          <p:spPr>
            <a:xfrm>
              <a:off x="3256032" y="2516716"/>
              <a:ext cx="723900" cy="609600"/>
            </a:xfrm>
            <a:prstGeom prst="rect">
              <a:avLst/>
            </a:prstGeom>
          </p:spPr>
        </p:pic>
        <p:pic>
          <p:nvPicPr>
            <p:cNvPr id="55" name="Picture 54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21BB9C56-1109-2C56-C7E7-DAD4983F43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7321" t="34844" r="17760" b="52593"/>
            <a:stretch/>
          </p:blipFill>
          <p:spPr>
            <a:xfrm>
              <a:off x="3794260" y="2516716"/>
              <a:ext cx="723900" cy="609600"/>
            </a:xfrm>
            <a:prstGeom prst="rect">
              <a:avLst/>
            </a:prstGeom>
          </p:spPr>
        </p:pic>
        <p:pic>
          <p:nvPicPr>
            <p:cNvPr id="56" name="Picture 55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26E927A7-371F-1385-70DE-10249D6CC0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7321" t="34844" r="17760" b="52593"/>
            <a:stretch/>
          </p:blipFill>
          <p:spPr>
            <a:xfrm>
              <a:off x="4332488" y="2516716"/>
              <a:ext cx="723900" cy="609600"/>
            </a:xfrm>
            <a:prstGeom prst="rect">
              <a:avLst/>
            </a:prstGeom>
          </p:spPr>
        </p:pic>
        <p:pic>
          <p:nvPicPr>
            <p:cNvPr id="57" name="Picture 56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02D6135D-72F5-0BEE-0C81-D81278170F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7321" t="34844" r="17760" b="52593"/>
            <a:stretch/>
          </p:blipFill>
          <p:spPr>
            <a:xfrm>
              <a:off x="4870714" y="2516716"/>
              <a:ext cx="723900" cy="609600"/>
            </a:xfrm>
            <a:prstGeom prst="rect">
              <a:avLst/>
            </a:prstGeom>
          </p:spPr>
        </p:pic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7951AEFF-9243-4443-9D4B-10F7B732210F}"/>
              </a:ext>
            </a:extLst>
          </p:cNvPr>
          <p:cNvGrpSpPr/>
          <p:nvPr/>
        </p:nvGrpSpPr>
        <p:grpSpPr>
          <a:xfrm>
            <a:off x="2148280" y="4213856"/>
            <a:ext cx="3485724" cy="812588"/>
            <a:chOff x="1673637" y="3134448"/>
            <a:chExt cx="2614974" cy="609600"/>
          </a:xfrm>
        </p:grpSpPr>
        <p:pic>
          <p:nvPicPr>
            <p:cNvPr id="62" name="Picture 61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A9AD1205-E5DD-09CD-BD23-EC5D72C06F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6816" t="35095" r="68265" b="52342"/>
            <a:stretch/>
          </p:blipFill>
          <p:spPr>
            <a:xfrm>
              <a:off x="1673637" y="3134448"/>
              <a:ext cx="723900" cy="609600"/>
            </a:xfrm>
            <a:prstGeom prst="rect">
              <a:avLst/>
            </a:prstGeom>
          </p:spPr>
        </p:pic>
        <p:pic>
          <p:nvPicPr>
            <p:cNvPr id="63" name="Picture 62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C0B3F475-72AD-077B-BA31-2AAF8E8D46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6816" t="35095" r="68265" b="52342"/>
            <a:stretch/>
          </p:blipFill>
          <p:spPr>
            <a:xfrm>
              <a:off x="2303995" y="3134448"/>
              <a:ext cx="723900" cy="609600"/>
            </a:xfrm>
            <a:prstGeom prst="rect">
              <a:avLst/>
            </a:prstGeom>
          </p:spPr>
        </p:pic>
        <p:pic>
          <p:nvPicPr>
            <p:cNvPr id="64" name="Picture 63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6266C947-B02B-17C8-813F-545B4ADE72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6816" t="35095" r="68265" b="52342"/>
            <a:stretch/>
          </p:blipFill>
          <p:spPr>
            <a:xfrm>
              <a:off x="2934353" y="3134448"/>
              <a:ext cx="723900" cy="609600"/>
            </a:xfrm>
            <a:prstGeom prst="rect">
              <a:avLst/>
            </a:prstGeom>
          </p:spPr>
        </p:pic>
        <p:pic>
          <p:nvPicPr>
            <p:cNvPr id="65" name="Picture 64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B3962419-15FB-84B8-BED5-34461B545E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6816" t="35095" r="68265" b="52342"/>
            <a:stretch/>
          </p:blipFill>
          <p:spPr>
            <a:xfrm>
              <a:off x="3564711" y="3134448"/>
              <a:ext cx="723900" cy="609600"/>
            </a:xfrm>
            <a:prstGeom prst="rect">
              <a:avLst/>
            </a:prstGeom>
          </p:spPr>
        </p:pic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2EC782C-92A1-F1DA-FF51-AE25AAFACABE}"/>
              </a:ext>
            </a:extLst>
          </p:cNvPr>
          <p:cNvGrpSpPr/>
          <p:nvPr/>
        </p:nvGrpSpPr>
        <p:grpSpPr>
          <a:xfrm>
            <a:off x="2313691" y="5726091"/>
            <a:ext cx="2900185" cy="839507"/>
            <a:chOff x="1626278" y="4301479"/>
            <a:chExt cx="2028953" cy="589084"/>
          </a:xfrm>
        </p:grpSpPr>
        <p:pic>
          <p:nvPicPr>
            <p:cNvPr id="84" name="Picture 83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3FBE269D-6865-5A39-ED86-39B0E5AB12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295" t="33693" r="51208" b="51764"/>
            <a:stretch/>
          </p:blipFill>
          <p:spPr>
            <a:xfrm>
              <a:off x="1626278" y="4301479"/>
              <a:ext cx="546728" cy="589084"/>
            </a:xfrm>
            <a:prstGeom prst="rect">
              <a:avLst/>
            </a:prstGeom>
          </p:spPr>
        </p:pic>
        <p:pic>
          <p:nvPicPr>
            <p:cNvPr id="85" name="Picture 84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8F481E6D-78C7-7F5E-07F9-96C08D7854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295" t="33693" r="51208" b="51764"/>
            <a:stretch/>
          </p:blipFill>
          <p:spPr>
            <a:xfrm>
              <a:off x="2120353" y="4301479"/>
              <a:ext cx="546728" cy="589084"/>
            </a:xfrm>
            <a:prstGeom prst="rect">
              <a:avLst/>
            </a:prstGeom>
          </p:spPr>
        </p:pic>
        <p:pic>
          <p:nvPicPr>
            <p:cNvPr id="86" name="Picture 85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9B63E782-80EE-8658-BAB2-6E8349D829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295" t="33693" r="51208" b="51764"/>
            <a:stretch/>
          </p:blipFill>
          <p:spPr>
            <a:xfrm>
              <a:off x="2614428" y="4301479"/>
              <a:ext cx="546728" cy="589084"/>
            </a:xfrm>
            <a:prstGeom prst="rect">
              <a:avLst/>
            </a:prstGeom>
          </p:spPr>
        </p:pic>
        <p:pic>
          <p:nvPicPr>
            <p:cNvPr id="87" name="Picture 86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F455C612-A23A-7E00-901C-0146C33BE5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295" t="33693" r="51208" b="51764"/>
            <a:stretch/>
          </p:blipFill>
          <p:spPr>
            <a:xfrm>
              <a:off x="3108503" y="4301479"/>
              <a:ext cx="546728" cy="589084"/>
            </a:xfrm>
            <a:prstGeom prst="rect">
              <a:avLst/>
            </a:prstGeom>
          </p:spPr>
        </p:pic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BBD9826A-78E0-9232-6665-D959E06620B0}"/>
              </a:ext>
            </a:extLst>
          </p:cNvPr>
          <p:cNvGrpSpPr/>
          <p:nvPr/>
        </p:nvGrpSpPr>
        <p:grpSpPr>
          <a:xfrm>
            <a:off x="2108140" y="4961398"/>
            <a:ext cx="5244615" cy="813900"/>
            <a:chOff x="1581517" y="3743476"/>
            <a:chExt cx="3934486" cy="610584"/>
          </a:xfrm>
        </p:grpSpPr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B6683442-41D9-6DB4-BF0A-DE6B1BCCD242}"/>
                </a:ext>
              </a:extLst>
            </p:cNvPr>
            <p:cNvGrpSpPr/>
            <p:nvPr/>
          </p:nvGrpSpPr>
          <p:grpSpPr>
            <a:xfrm>
              <a:off x="1581517" y="3743476"/>
              <a:ext cx="2859461" cy="610584"/>
              <a:chOff x="1670266" y="3674676"/>
              <a:chExt cx="2893032" cy="688913"/>
            </a:xfrm>
          </p:grpSpPr>
          <p:pic>
            <p:nvPicPr>
              <p:cNvPr id="73" name="Picture 72" descr="A large group of animals&#10;&#10;Description automatically generated">
                <a:extLst>
                  <a:ext uri="{FF2B5EF4-FFF2-40B4-BE49-F238E27FC236}">
                    <a16:creationId xmlns:a16="http://schemas.microsoft.com/office/drawing/2014/main" id="{4AA5E6CB-6887-2619-87A7-38D4E6C6B2E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4658" t="30683" r="423" b="52310"/>
              <a:stretch/>
            </p:blipFill>
            <p:spPr>
              <a:xfrm>
                <a:off x="1670266" y="3674676"/>
                <a:ext cx="604304" cy="688913"/>
              </a:xfrm>
              <a:prstGeom prst="rect">
                <a:avLst/>
              </a:prstGeom>
            </p:spPr>
          </p:pic>
          <p:pic>
            <p:nvPicPr>
              <p:cNvPr id="74" name="Picture 73" descr="A large group of animals&#10;&#10;Description automatically generated">
                <a:extLst>
                  <a:ext uri="{FF2B5EF4-FFF2-40B4-BE49-F238E27FC236}">
                    <a16:creationId xmlns:a16="http://schemas.microsoft.com/office/drawing/2014/main" id="{F4014215-6EC2-DF31-7C4F-B543D218519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4658" t="30683" r="423" b="52310"/>
              <a:stretch/>
            </p:blipFill>
            <p:spPr>
              <a:xfrm>
                <a:off x="2242448" y="3674676"/>
                <a:ext cx="604304" cy="688913"/>
              </a:xfrm>
              <a:prstGeom prst="rect">
                <a:avLst/>
              </a:prstGeom>
            </p:spPr>
          </p:pic>
          <p:pic>
            <p:nvPicPr>
              <p:cNvPr id="75" name="Picture 74" descr="A large group of animals&#10;&#10;Description automatically generated">
                <a:extLst>
                  <a:ext uri="{FF2B5EF4-FFF2-40B4-BE49-F238E27FC236}">
                    <a16:creationId xmlns:a16="http://schemas.microsoft.com/office/drawing/2014/main" id="{252AB263-D75E-D287-9D33-E681C1E2658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4658" t="30683" r="423" b="52310"/>
              <a:stretch/>
            </p:blipFill>
            <p:spPr>
              <a:xfrm>
                <a:off x="2814630" y="3674676"/>
                <a:ext cx="604304" cy="688913"/>
              </a:xfrm>
              <a:prstGeom prst="rect">
                <a:avLst/>
              </a:prstGeom>
            </p:spPr>
          </p:pic>
          <p:pic>
            <p:nvPicPr>
              <p:cNvPr id="76" name="Picture 75" descr="A large group of animals&#10;&#10;Description automatically generated">
                <a:extLst>
                  <a:ext uri="{FF2B5EF4-FFF2-40B4-BE49-F238E27FC236}">
                    <a16:creationId xmlns:a16="http://schemas.microsoft.com/office/drawing/2014/main" id="{2E3A93FC-1A29-27EE-A4F6-C6AF0A7546F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4658" t="30683" r="423" b="52310"/>
              <a:stretch/>
            </p:blipFill>
            <p:spPr>
              <a:xfrm>
                <a:off x="3386812" y="3674676"/>
                <a:ext cx="604304" cy="688913"/>
              </a:xfrm>
              <a:prstGeom prst="rect">
                <a:avLst/>
              </a:prstGeom>
            </p:spPr>
          </p:pic>
          <p:pic>
            <p:nvPicPr>
              <p:cNvPr id="77" name="Picture 76" descr="A large group of animals&#10;&#10;Description automatically generated">
                <a:extLst>
                  <a:ext uri="{FF2B5EF4-FFF2-40B4-BE49-F238E27FC236}">
                    <a16:creationId xmlns:a16="http://schemas.microsoft.com/office/drawing/2014/main" id="{D17EE030-FD88-B609-F2C2-9BB173AA47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4658" t="30683" r="423" b="52310"/>
              <a:stretch/>
            </p:blipFill>
            <p:spPr>
              <a:xfrm>
                <a:off x="3958994" y="3674676"/>
                <a:ext cx="604304" cy="688913"/>
              </a:xfrm>
              <a:prstGeom prst="rect">
                <a:avLst/>
              </a:prstGeom>
            </p:spPr>
          </p:pic>
        </p:grp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26BBFDED-C670-D1A5-A7A3-098FEFCA99AE}"/>
                </a:ext>
              </a:extLst>
            </p:cNvPr>
            <p:cNvGrpSpPr/>
            <p:nvPr/>
          </p:nvGrpSpPr>
          <p:grpSpPr>
            <a:xfrm>
              <a:off x="4353169" y="3743476"/>
              <a:ext cx="1162834" cy="610584"/>
              <a:chOff x="1670266" y="3674676"/>
              <a:chExt cx="1176486" cy="688913"/>
            </a:xfrm>
          </p:grpSpPr>
          <p:pic>
            <p:nvPicPr>
              <p:cNvPr id="21" name="Picture 72" descr="A large group of animals&#10;&#10;Description automatically generated">
                <a:extLst>
                  <a:ext uri="{FF2B5EF4-FFF2-40B4-BE49-F238E27FC236}">
                    <a16:creationId xmlns:a16="http://schemas.microsoft.com/office/drawing/2014/main" id="{8B12713F-E9DB-0991-07C4-686BC2BB43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4658" t="30683" r="423" b="52310"/>
              <a:stretch/>
            </p:blipFill>
            <p:spPr>
              <a:xfrm>
                <a:off x="1670266" y="3674676"/>
                <a:ext cx="604304" cy="688913"/>
              </a:xfrm>
              <a:prstGeom prst="rect">
                <a:avLst/>
              </a:prstGeom>
            </p:spPr>
          </p:pic>
          <p:pic>
            <p:nvPicPr>
              <p:cNvPr id="22" name="Picture 73" descr="A large group of animals&#10;&#10;Description automatically generated">
                <a:extLst>
                  <a:ext uri="{FF2B5EF4-FFF2-40B4-BE49-F238E27FC236}">
                    <a16:creationId xmlns:a16="http://schemas.microsoft.com/office/drawing/2014/main" id="{37A3F3DA-DCFF-0C3E-C69E-34B2E4F006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4658" t="30683" r="423" b="52310"/>
              <a:stretch/>
            </p:blipFill>
            <p:spPr>
              <a:xfrm>
                <a:off x="2242448" y="3674676"/>
                <a:ext cx="604304" cy="688913"/>
              </a:xfrm>
              <a:prstGeom prst="rect">
                <a:avLst/>
              </a:prstGeom>
            </p:spPr>
          </p:pic>
        </p:grp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33E08B24-A503-24F7-95D7-E379629004F8}"/>
              </a:ext>
            </a:extLst>
          </p:cNvPr>
          <p:cNvGrpSpPr/>
          <p:nvPr/>
        </p:nvGrpSpPr>
        <p:grpSpPr>
          <a:xfrm>
            <a:off x="2096577" y="2671425"/>
            <a:ext cx="3246510" cy="861344"/>
            <a:chOff x="1546267" y="4395434"/>
            <a:chExt cx="2435517" cy="646176"/>
          </a:xfrm>
        </p:grpSpPr>
        <p:pic>
          <p:nvPicPr>
            <p:cNvPr id="33" name="Picture 27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9AECAC99-3489-0139-0734-26821CCC5C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6029" r="85081" b="51408"/>
            <a:stretch/>
          </p:blipFill>
          <p:spPr>
            <a:xfrm>
              <a:off x="1546267" y="4395434"/>
              <a:ext cx="767334" cy="646176"/>
            </a:xfrm>
            <a:prstGeom prst="rect">
              <a:avLst/>
            </a:prstGeom>
          </p:spPr>
        </p:pic>
        <p:pic>
          <p:nvPicPr>
            <p:cNvPr id="34" name="Picture 28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71308F42-BFDC-C9A4-56FF-44BDD830B8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6029" r="85081" b="51408"/>
            <a:stretch/>
          </p:blipFill>
          <p:spPr>
            <a:xfrm>
              <a:off x="2102328" y="4395434"/>
              <a:ext cx="767334" cy="646176"/>
            </a:xfrm>
            <a:prstGeom prst="rect">
              <a:avLst/>
            </a:prstGeom>
          </p:spPr>
        </p:pic>
        <p:pic>
          <p:nvPicPr>
            <p:cNvPr id="35" name="Picture 29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D157CF98-C7BE-A613-E8DE-559FFD38EF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6029" r="85081" b="51408"/>
            <a:stretch/>
          </p:blipFill>
          <p:spPr>
            <a:xfrm>
              <a:off x="2658389" y="4395434"/>
              <a:ext cx="767334" cy="646176"/>
            </a:xfrm>
            <a:prstGeom prst="rect">
              <a:avLst/>
            </a:prstGeom>
          </p:spPr>
        </p:pic>
        <p:pic>
          <p:nvPicPr>
            <p:cNvPr id="36" name="Picture 41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B123FE6A-04BF-A689-76A0-45170ED548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6029" r="85081" b="51408"/>
            <a:stretch/>
          </p:blipFill>
          <p:spPr>
            <a:xfrm>
              <a:off x="3214450" y="4395434"/>
              <a:ext cx="767334" cy="646176"/>
            </a:xfrm>
            <a:prstGeom prst="rect">
              <a:avLst/>
            </a:prstGeom>
          </p:spPr>
        </p:pic>
      </p:grpSp>
      <p:pic>
        <p:nvPicPr>
          <p:cNvPr id="37" name="Picture 41" descr="A large group of animals&#10;&#10;Description automatically generated">
            <a:extLst>
              <a:ext uri="{FF2B5EF4-FFF2-40B4-BE49-F238E27FC236}">
                <a16:creationId xmlns:a16="http://schemas.microsoft.com/office/drawing/2014/main" id="{5F45CD69-B396-1930-73F0-3279524C81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029" r="85081" b="51408"/>
          <a:stretch/>
        </p:blipFill>
        <p:spPr>
          <a:xfrm>
            <a:off x="4980670" y="2671425"/>
            <a:ext cx="1022846" cy="861344"/>
          </a:xfrm>
          <a:prstGeom prst="rect">
            <a:avLst/>
          </a:prstGeom>
        </p:spPr>
      </p:pic>
      <p:pic>
        <p:nvPicPr>
          <p:cNvPr id="2" name="Google Shape;198;p6">
            <a:extLst>
              <a:ext uri="{FF2B5EF4-FFF2-40B4-BE49-F238E27FC236}">
                <a16:creationId xmlns:a16="http://schemas.microsoft.com/office/drawing/2014/main" id="{EC247A20-622B-0C47-A1C5-5E6FA610E25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57408" y="357055"/>
            <a:ext cx="57772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1473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80E4B46-FF58-9F16-7CF5-CC061A848C9A}"/>
              </a:ext>
            </a:extLst>
          </p:cNvPr>
          <p:cNvSpPr txBox="1"/>
          <p:nvPr/>
        </p:nvSpPr>
        <p:spPr>
          <a:xfrm>
            <a:off x="8979751" y="437823"/>
            <a:ext cx="2605371" cy="43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815">
              <a:lnSpc>
                <a:spcPct val="80000"/>
              </a:lnSpc>
              <a:buClr>
                <a:srgbClr val="EC008C"/>
              </a:buClr>
              <a:buSzPts val="1300"/>
              <a:tabLst>
                <a:tab pos="406298" algn="l"/>
              </a:tabLst>
            </a:pPr>
            <a:r>
              <a:rPr lang="pt-PT" sz="2800" b="1" spc="-13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CORREÇÃO</a:t>
            </a:r>
          </a:p>
        </p:txBody>
      </p:sp>
      <p:graphicFrame>
        <p:nvGraphicFramePr>
          <p:cNvPr id="113" name="Tabela 112">
            <a:extLst>
              <a:ext uri="{FF2B5EF4-FFF2-40B4-BE49-F238E27FC236}">
                <a16:creationId xmlns:a16="http://schemas.microsoft.com/office/drawing/2014/main" id="{F3F53AB9-EE5A-CF37-6EF9-9368106EC8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059810"/>
              </p:ext>
            </p:extLst>
          </p:nvPr>
        </p:nvGraphicFramePr>
        <p:xfrm>
          <a:off x="1816289" y="2093968"/>
          <a:ext cx="7770953" cy="4429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8553">
                  <a:extLst>
                    <a:ext uri="{9D8B030D-6E8A-4147-A177-3AD203B41FA5}">
                      <a16:colId xmlns:a16="http://schemas.microsoft.com/office/drawing/2014/main" val="1246020436"/>
                    </a:ext>
                  </a:extLst>
                </a:gridCol>
                <a:gridCol w="2432400">
                  <a:extLst>
                    <a:ext uri="{9D8B030D-6E8A-4147-A177-3AD203B41FA5}">
                      <a16:colId xmlns:a16="http://schemas.microsoft.com/office/drawing/2014/main" val="2069146380"/>
                    </a:ext>
                  </a:extLst>
                </a:gridCol>
              </a:tblGrid>
              <a:tr h="51515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chemeClr val="bg1"/>
                          </a:solidFill>
                        </a:rPr>
                        <a:t>ANIMAIS </a:t>
                      </a:r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A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chemeClr val="bg1"/>
                          </a:solidFill>
                        </a:rPr>
                        <a:t>QUANTIDADE</a:t>
                      </a:r>
                    </a:p>
                  </a:txBody>
                  <a:tcPr marL="121888" marR="121888" marT="60944" marB="60944">
                    <a:lnL w="12700" cap="flat" cmpd="sng" algn="ctr">
                      <a:solidFill>
                        <a:srgbClr val="BBA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559856"/>
                  </a:ext>
                </a:extLst>
              </a:tr>
              <a:tr h="782809">
                <a:tc>
                  <a:txBody>
                    <a:bodyPr/>
                    <a:lstStyle/>
                    <a:p>
                      <a:endParaRPr lang="pt-BR" sz="1900" dirty="0">
                        <a:solidFill>
                          <a:schemeClr val="tx2"/>
                        </a:solidFill>
                      </a:endParaRPr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7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308931"/>
                  </a:ext>
                </a:extLst>
              </a:tr>
              <a:tr h="782809">
                <a:tc>
                  <a:txBody>
                    <a:bodyPr/>
                    <a:lstStyle/>
                    <a:p>
                      <a:endParaRPr lang="pt-BR" sz="1900" dirty="0">
                        <a:solidFill>
                          <a:schemeClr val="tx2"/>
                        </a:solidFill>
                      </a:endParaRPr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7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922307"/>
                  </a:ext>
                </a:extLst>
              </a:tr>
              <a:tr h="782809">
                <a:tc>
                  <a:txBody>
                    <a:bodyPr/>
                    <a:lstStyle/>
                    <a:p>
                      <a:endParaRPr lang="pt-BR" sz="1900" dirty="0">
                        <a:solidFill>
                          <a:schemeClr val="tx2"/>
                        </a:solidFill>
                      </a:endParaRPr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7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9020219"/>
                  </a:ext>
                </a:extLst>
              </a:tr>
              <a:tr h="782809">
                <a:tc>
                  <a:txBody>
                    <a:bodyPr/>
                    <a:lstStyle/>
                    <a:p>
                      <a:endParaRPr lang="pt-BR" sz="1900" dirty="0">
                        <a:solidFill>
                          <a:schemeClr val="tx2"/>
                        </a:solidFill>
                      </a:endParaRPr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7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508378"/>
                  </a:ext>
                </a:extLst>
              </a:tr>
              <a:tr h="782809">
                <a:tc>
                  <a:txBody>
                    <a:bodyPr/>
                    <a:lstStyle/>
                    <a:p>
                      <a:endParaRPr lang="pt-BR" sz="1900" dirty="0">
                        <a:solidFill>
                          <a:schemeClr val="tx2"/>
                        </a:solidFill>
                      </a:endParaRPr>
                    </a:p>
                  </a:txBody>
                  <a:tcPr marL="121888" marR="121888" marT="60944" marB="60944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7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471967"/>
                  </a:ext>
                </a:extLst>
              </a:tr>
            </a:tbl>
          </a:graphicData>
        </a:graphic>
      </p:graphicFrame>
      <p:grpSp>
        <p:nvGrpSpPr>
          <p:cNvPr id="114" name="Agrupar 113">
            <a:extLst>
              <a:ext uri="{FF2B5EF4-FFF2-40B4-BE49-F238E27FC236}">
                <a16:creationId xmlns:a16="http://schemas.microsoft.com/office/drawing/2014/main" id="{C436951C-B109-4238-A2EB-2009FA20A277}"/>
              </a:ext>
            </a:extLst>
          </p:cNvPr>
          <p:cNvGrpSpPr/>
          <p:nvPr/>
        </p:nvGrpSpPr>
        <p:grpSpPr>
          <a:xfrm>
            <a:off x="1808685" y="3390073"/>
            <a:ext cx="5269649" cy="812588"/>
            <a:chOff x="1641348" y="2516716"/>
            <a:chExt cx="3953266" cy="609600"/>
          </a:xfrm>
        </p:grpSpPr>
        <p:pic>
          <p:nvPicPr>
            <p:cNvPr id="115" name="Picture 50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678DAA3D-C0B6-AFDF-F646-F9BFCA4FCD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7321" t="34844" r="17760" b="52593"/>
            <a:stretch/>
          </p:blipFill>
          <p:spPr>
            <a:xfrm>
              <a:off x="1641348" y="2516716"/>
              <a:ext cx="723900" cy="609600"/>
            </a:xfrm>
            <a:prstGeom prst="rect">
              <a:avLst/>
            </a:prstGeom>
          </p:spPr>
        </p:pic>
        <p:pic>
          <p:nvPicPr>
            <p:cNvPr id="116" name="Picture 51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174FBD37-9284-C8DA-E026-F6E5C13816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7321" t="34844" r="17760" b="52593"/>
            <a:stretch/>
          </p:blipFill>
          <p:spPr>
            <a:xfrm>
              <a:off x="2179576" y="2516716"/>
              <a:ext cx="723900" cy="609600"/>
            </a:xfrm>
            <a:prstGeom prst="rect">
              <a:avLst/>
            </a:prstGeom>
          </p:spPr>
        </p:pic>
        <p:pic>
          <p:nvPicPr>
            <p:cNvPr id="117" name="Picture 52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777A14EA-E759-AB6B-9EF1-7541D0E1FB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7321" t="34844" r="17760" b="52593"/>
            <a:stretch/>
          </p:blipFill>
          <p:spPr>
            <a:xfrm>
              <a:off x="2717804" y="2516716"/>
              <a:ext cx="723900" cy="609600"/>
            </a:xfrm>
            <a:prstGeom prst="rect">
              <a:avLst/>
            </a:prstGeom>
          </p:spPr>
        </p:pic>
        <p:pic>
          <p:nvPicPr>
            <p:cNvPr id="118" name="Picture 53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C3BD83FA-327A-D554-8494-2D6AA86F04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7321" t="34844" r="17760" b="52593"/>
            <a:stretch/>
          </p:blipFill>
          <p:spPr>
            <a:xfrm>
              <a:off x="3256032" y="2516716"/>
              <a:ext cx="723900" cy="609600"/>
            </a:xfrm>
            <a:prstGeom prst="rect">
              <a:avLst/>
            </a:prstGeom>
          </p:spPr>
        </p:pic>
        <p:pic>
          <p:nvPicPr>
            <p:cNvPr id="119" name="Picture 54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A56603D6-C83A-77B5-B429-FC5806027D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7321" t="34844" r="17760" b="52593"/>
            <a:stretch/>
          </p:blipFill>
          <p:spPr>
            <a:xfrm>
              <a:off x="3794260" y="2516716"/>
              <a:ext cx="723900" cy="609600"/>
            </a:xfrm>
            <a:prstGeom prst="rect">
              <a:avLst/>
            </a:prstGeom>
          </p:spPr>
        </p:pic>
        <p:pic>
          <p:nvPicPr>
            <p:cNvPr id="120" name="Picture 55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F39518B5-B8F1-A23B-9967-0C238B2AE6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7321" t="34844" r="17760" b="52593"/>
            <a:stretch/>
          </p:blipFill>
          <p:spPr>
            <a:xfrm>
              <a:off x="4332488" y="2516716"/>
              <a:ext cx="723900" cy="609600"/>
            </a:xfrm>
            <a:prstGeom prst="rect">
              <a:avLst/>
            </a:prstGeom>
          </p:spPr>
        </p:pic>
        <p:pic>
          <p:nvPicPr>
            <p:cNvPr id="121" name="Picture 56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860A5840-4797-C45D-C0F0-DB8AE6E951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7321" t="34844" r="17760" b="52593"/>
            <a:stretch/>
          </p:blipFill>
          <p:spPr>
            <a:xfrm>
              <a:off x="4870714" y="2516716"/>
              <a:ext cx="723900" cy="609600"/>
            </a:xfrm>
            <a:prstGeom prst="rect">
              <a:avLst/>
            </a:prstGeom>
          </p:spPr>
        </p:pic>
      </p:grpSp>
      <p:grpSp>
        <p:nvGrpSpPr>
          <p:cNvPr id="122" name="Agrupar 121">
            <a:extLst>
              <a:ext uri="{FF2B5EF4-FFF2-40B4-BE49-F238E27FC236}">
                <a16:creationId xmlns:a16="http://schemas.microsoft.com/office/drawing/2014/main" id="{584560BC-44C4-BA86-04E6-3AE30F961D1F}"/>
              </a:ext>
            </a:extLst>
          </p:cNvPr>
          <p:cNvGrpSpPr/>
          <p:nvPr/>
        </p:nvGrpSpPr>
        <p:grpSpPr>
          <a:xfrm>
            <a:off x="1860389" y="4183983"/>
            <a:ext cx="3485724" cy="812588"/>
            <a:chOff x="1673637" y="3134448"/>
            <a:chExt cx="2614974" cy="609600"/>
          </a:xfrm>
        </p:grpSpPr>
        <p:pic>
          <p:nvPicPr>
            <p:cNvPr id="123" name="Picture 61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233A3D2B-D539-21C5-B407-A964BF02C2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6816" t="35095" r="68265" b="52342"/>
            <a:stretch/>
          </p:blipFill>
          <p:spPr>
            <a:xfrm>
              <a:off x="1673637" y="3134448"/>
              <a:ext cx="723900" cy="609600"/>
            </a:xfrm>
            <a:prstGeom prst="rect">
              <a:avLst/>
            </a:prstGeom>
          </p:spPr>
        </p:pic>
        <p:pic>
          <p:nvPicPr>
            <p:cNvPr id="124" name="Picture 62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79F6CFB8-2927-0B85-3D12-FE8AE9DCB3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6816" t="35095" r="68265" b="52342"/>
            <a:stretch/>
          </p:blipFill>
          <p:spPr>
            <a:xfrm>
              <a:off x="2303995" y="3134448"/>
              <a:ext cx="723900" cy="609600"/>
            </a:xfrm>
            <a:prstGeom prst="rect">
              <a:avLst/>
            </a:prstGeom>
          </p:spPr>
        </p:pic>
        <p:pic>
          <p:nvPicPr>
            <p:cNvPr id="125" name="Picture 63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7B5B6602-9380-D082-F5B0-72EF288F2D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6816" t="35095" r="68265" b="52342"/>
            <a:stretch/>
          </p:blipFill>
          <p:spPr>
            <a:xfrm>
              <a:off x="2934353" y="3134448"/>
              <a:ext cx="723900" cy="609600"/>
            </a:xfrm>
            <a:prstGeom prst="rect">
              <a:avLst/>
            </a:prstGeom>
          </p:spPr>
        </p:pic>
        <p:pic>
          <p:nvPicPr>
            <p:cNvPr id="126" name="Picture 64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1D8C373A-51F5-3091-FAC3-6D46F9F0FE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6816" t="35095" r="68265" b="52342"/>
            <a:stretch/>
          </p:blipFill>
          <p:spPr>
            <a:xfrm>
              <a:off x="3564711" y="3134448"/>
              <a:ext cx="723900" cy="609600"/>
            </a:xfrm>
            <a:prstGeom prst="rect">
              <a:avLst/>
            </a:prstGeom>
          </p:spPr>
        </p:pic>
      </p:grpSp>
      <p:grpSp>
        <p:nvGrpSpPr>
          <p:cNvPr id="127" name="Agrupar 126">
            <a:extLst>
              <a:ext uri="{FF2B5EF4-FFF2-40B4-BE49-F238E27FC236}">
                <a16:creationId xmlns:a16="http://schemas.microsoft.com/office/drawing/2014/main" id="{117A4029-02FB-240E-FA59-0CAF33F5F333}"/>
              </a:ext>
            </a:extLst>
          </p:cNvPr>
          <p:cNvGrpSpPr/>
          <p:nvPr/>
        </p:nvGrpSpPr>
        <p:grpSpPr>
          <a:xfrm>
            <a:off x="2025799" y="5696218"/>
            <a:ext cx="2900185" cy="839507"/>
            <a:chOff x="1626278" y="4301479"/>
            <a:chExt cx="2028953" cy="589084"/>
          </a:xfrm>
        </p:grpSpPr>
        <p:pic>
          <p:nvPicPr>
            <p:cNvPr id="128" name="Picture 83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DCFFC883-565D-5944-E3ED-7FBE0E2128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295" t="33693" r="51208" b="51764"/>
            <a:stretch/>
          </p:blipFill>
          <p:spPr>
            <a:xfrm>
              <a:off x="1626278" y="4301479"/>
              <a:ext cx="546728" cy="589084"/>
            </a:xfrm>
            <a:prstGeom prst="rect">
              <a:avLst/>
            </a:prstGeom>
          </p:spPr>
        </p:pic>
        <p:pic>
          <p:nvPicPr>
            <p:cNvPr id="129" name="Picture 84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F87679D9-1E44-7876-D527-FB61805AD8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295" t="33693" r="51208" b="51764"/>
            <a:stretch/>
          </p:blipFill>
          <p:spPr>
            <a:xfrm>
              <a:off x="2120353" y="4301479"/>
              <a:ext cx="546728" cy="589084"/>
            </a:xfrm>
            <a:prstGeom prst="rect">
              <a:avLst/>
            </a:prstGeom>
          </p:spPr>
        </p:pic>
        <p:pic>
          <p:nvPicPr>
            <p:cNvPr id="130" name="Picture 85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61917347-FD34-C434-D4E8-650E6B7F5F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295" t="33693" r="51208" b="51764"/>
            <a:stretch/>
          </p:blipFill>
          <p:spPr>
            <a:xfrm>
              <a:off x="2614428" y="4301479"/>
              <a:ext cx="546728" cy="589084"/>
            </a:xfrm>
            <a:prstGeom prst="rect">
              <a:avLst/>
            </a:prstGeom>
          </p:spPr>
        </p:pic>
        <p:pic>
          <p:nvPicPr>
            <p:cNvPr id="131" name="Picture 86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8A063FF5-2DBD-AECD-6809-7DB5CB8156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295" t="33693" r="51208" b="51764"/>
            <a:stretch/>
          </p:blipFill>
          <p:spPr>
            <a:xfrm>
              <a:off x="3108503" y="4301479"/>
              <a:ext cx="546728" cy="589084"/>
            </a:xfrm>
            <a:prstGeom prst="rect">
              <a:avLst/>
            </a:prstGeom>
          </p:spPr>
        </p:pic>
      </p:grpSp>
      <p:grpSp>
        <p:nvGrpSpPr>
          <p:cNvPr id="137" name="Agrupar 136">
            <a:extLst>
              <a:ext uri="{FF2B5EF4-FFF2-40B4-BE49-F238E27FC236}">
                <a16:creationId xmlns:a16="http://schemas.microsoft.com/office/drawing/2014/main" id="{717DE1D3-2719-A9F1-C819-E61A5744300B}"/>
              </a:ext>
            </a:extLst>
          </p:cNvPr>
          <p:cNvGrpSpPr/>
          <p:nvPr/>
        </p:nvGrpSpPr>
        <p:grpSpPr>
          <a:xfrm>
            <a:off x="1820249" y="4931526"/>
            <a:ext cx="5244615" cy="813900"/>
            <a:chOff x="1581517" y="3743476"/>
            <a:chExt cx="3934486" cy="610584"/>
          </a:xfrm>
        </p:grpSpPr>
        <p:grpSp>
          <p:nvGrpSpPr>
            <p:cNvPr id="138" name="Agrupar 137">
              <a:extLst>
                <a:ext uri="{FF2B5EF4-FFF2-40B4-BE49-F238E27FC236}">
                  <a16:creationId xmlns:a16="http://schemas.microsoft.com/office/drawing/2014/main" id="{222D0CB7-93FE-E04A-A84D-85E7117B783A}"/>
                </a:ext>
              </a:extLst>
            </p:cNvPr>
            <p:cNvGrpSpPr/>
            <p:nvPr/>
          </p:nvGrpSpPr>
          <p:grpSpPr>
            <a:xfrm>
              <a:off x="1581517" y="3743476"/>
              <a:ext cx="2859461" cy="610584"/>
              <a:chOff x="1670266" y="3674676"/>
              <a:chExt cx="2893032" cy="688913"/>
            </a:xfrm>
          </p:grpSpPr>
          <p:pic>
            <p:nvPicPr>
              <p:cNvPr id="142" name="Picture 72" descr="A large group of animals&#10;&#10;Description automatically generated">
                <a:extLst>
                  <a:ext uri="{FF2B5EF4-FFF2-40B4-BE49-F238E27FC236}">
                    <a16:creationId xmlns:a16="http://schemas.microsoft.com/office/drawing/2014/main" id="{02373A62-630A-9BE2-989B-35D738B5C8F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4658" t="30683" r="423" b="52310"/>
              <a:stretch/>
            </p:blipFill>
            <p:spPr>
              <a:xfrm>
                <a:off x="1670266" y="3674676"/>
                <a:ext cx="604304" cy="688913"/>
              </a:xfrm>
              <a:prstGeom prst="rect">
                <a:avLst/>
              </a:prstGeom>
            </p:spPr>
          </p:pic>
          <p:pic>
            <p:nvPicPr>
              <p:cNvPr id="143" name="Picture 73" descr="A large group of animals&#10;&#10;Description automatically generated">
                <a:extLst>
                  <a:ext uri="{FF2B5EF4-FFF2-40B4-BE49-F238E27FC236}">
                    <a16:creationId xmlns:a16="http://schemas.microsoft.com/office/drawing/2014/main" id="{08AAF869-8EE2-1763-771A-BC247B31FBF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4658" t="30683" r="423" b="52310"/>
              <a:stretch/>
            </p:blipFill>
            <p:spPr>
              <a:xfrm>
                <a:off x="2242448" y="3674676"/>
                <a:ext cx="604304" cy="688913"/>
              </a:xfrm>
              <a:prstGeom prst="rect">
                <a:avLst/>
              </a:prstGeom>
            </p:spPr>
          </p:pic>
          <p:pic>
            <p:nvPicPr>
              <p:cNvPr id="144" name="Picture 74" descr="A large group of animals&#10;&#10;Description automatically generated">
                <a:extLst>
                  <a:ext uri="{FF2B5EF4-FFF2-40B4-BE49-F238E27FC236}">
                    <a16:creationId xmlns:a16="http://schemas.microsoft.com/office/drawing/2014/main" id="{92B4F733-DC51-B5B7-58F6-B1C8170D43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4658" t="30683" r="423" b="52310"/>
              <a:stretch/>
            </p:blipFill>
            <p:spPr>
              <a:xfrm>
                <a:off x="2814630" y="3674676"/>
                <a:ext cx="604304" cy="688913"/>
              </a:xfrm>
              <a:prstGeom prst="rect">
                <a:avLst/>
              </a:prstGeom>
            </p:spPr>
          </p:pic>
          <p:pic>
            <p:nvPicPr>
              <p:cNvPr id="145" name="Picture 75" descr="A large group of animals&#10;&#10;Description automatically generated">
                <a:extLst>
                  <a:ext uri="{FF2B5EF4-FFF2-40B4-BE49-F238E27FC236}">
                    <a16:creationId xmlns:a16="http://schemas.microsoft.com/office/drawing/2014/main" id="{84DDB2FF-31FD-6F84-AF14-2D58E0CD078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4658" t="30683" r="423" b="52310"/>
              <a:stretch/>
            </p:blipFill>
            <p:spPr>
              <a:xfrm>
                <a:off x="3386812" y="3674676"/>
                <a:ext cx="604304" cy="688913"/>
              </a:xfrm>
              <a:prstGeom prst="rect">
                <a:avLst/>
              </a:prstGeom>
            </p:spPr>
          </p:pic>
          <p:pic>
            <p:nvPicPr>
              <p:cNvPr id="146" name="Picture 76" descr="A large group of animals&#10;&#10;Description automatically generated">
                <a:extLst>
                  <a:ext uri="{FF2B5EF4-FFF2-40B4-BE49-F238E27FC236}">
                    <a16:creationId xmlns:a16="http://schemas.microsoft.com/office/drawing/2014/main" id="{1A86DC37-33DC-94F8-D935-5FADC97772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4658" t="30683" r="423" b="52310"/>
              <a:stretch/>
            </p:blipFill>
            <p:spPr>
              <a:xfrm>
                <a:off x="3958994" y="3674676"/>
                <a:ext cx="604304" cy="688913"/>
              </a:xfrm>
              <a:prstGeom prst="rect">
                <a:avLst/>
              </a:prstGeom>
            </p:spPr>
          </p:pic>
        </p:grpSp>
        <p:grpSp>
          <p:nvGrpSpPr>
            <p:cNvPr id="139" name="Agrupar 138">
              <a:extLst>
                <a:ext uri="{FF2B5EF4-FFF2-40B4-BE49-F238E27FC236}">
                  <a16:creationId xmlns:a16="http://schemas.microsoft.com/office/drawing/2014/main" id="{E3A33675-8D97-1C1F-E5B9-832EF985729B}"/>
                </a:ext>
              </a:extLst>
            </p:cNvPr>
            <p:cNvGrpSpPr/>
            <p:nvPr/>
          </p:nvGrpSpPr>
          <p:grpSpPr>
            <a:xfrm>
              <a:off x="4353169" y="3743476"/>
              <a:ext cx="1162834" cy="610584"/>
              <a:chOff x="1670266" y="3674676"/>
              <a:chExt cx="1176486" cy="688913"/>
            </a:xfrm>
          </p:grpSpPr>
          <p:pic>
            <p:nvPicPr>
              <p:cNvPr id="140" name="Picture 72" descr="A large group of animals&#10;&#10;Description automatically generated">
                <a:extLst>
                  <a:ext uri="{FF2B5EF4-FFF2-40B4-BE49-F238E27FC236}">
                    <a16:creationId xmlns:a16="http://schemas.microsoft.com/office/drawing/2014/main" id="{23183C7B-C0AD-F74D-51A3-5D25FC347B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4658" t="30683" r="423" b="52310"/>
              <a:stretch/>
            </p:blipFill>
            <p:spPr>
              <a:xfrm>
                <a:off x="1670266" y="3674676"/>
                <a:ext cx="604304" cy="688913"/>
              </a:xfrm>
              <a:prstGeom prst="rect">
                <a:avLst/>
              </a:prstGeom>
            </p:spPr>
          </p:pic>
          <p:pic>
            <p:nvPicPr>
              <p:cNvPr id="141" name="Picture 73" descr="A large group of animals&#10;&#10;Description automatically generated">
                <a:extLst>
                  <a:ext uri="{FF2B5EF4-FFF2-40B4-BE49-F238E27FC236}">
                    <a16:creationId xmlns:a16="http://schemas.microsoft.com/office/drawing/2014/main" id="{AE161CC4-A168-9847-4407-352D9BCFB33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4658" t="30683" r="423" b="52310"/>
              <a:stretch/>
            </p:blipFill>
            <p:spPr>
              <a:xfrm>
                <a:off x="2242448" y="3674676"/>
                <a:ext cx="604304" cy="688913"/>
              </a:xfrm>
              <a:prstGeom prst="rect">
                <a:avLst/>
              </a:prstGeom>
            </p:spPr>
          </p:pic>
        </p:grpSp>
      </p:grpSp>
      <p:grpSp>
        <p:nvGrpSpPr>
          <p:cNvPr id="132" name="Agrupar 131">
            <a:extLst>
              <a:ext uri="{FF2B5EF4-FFF2-40B4-BE49-F238E27FC236}">
                <a16:creationId xmlns:a16="http://schemas.microsoft.com/office/drawing/2014/main" id="{62C681C5-A070-9D92-358F-754675B566F3}"/>
              </a:ext>
            </a:extLst>
          </p:cNvPr>
          <p:cNvGrpSpPr/>
          <p:nvPr/>
        </p:nvGrpSpPr>
        <p:grpSpPr>
          <a:xfrm>
            <a:off x="1914452" y="2622993"/>
            <a:ext cx="3246510" cy="861344"/>
            <a:chOff x="1546267" y="4395434"/>
            <a:chExt cx="2435517" cy="646176"/>
          </a:xfrm>
        </p:grpSpPr>
        <p:pic>
          <p:nvPicPr>
            <p:cNvPr id="133" name="Picture 27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36041CFA-1313-64B0-0A22-A99F177F77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6029" r="85081" b="51408"/>
            <a:stretch/>
          </p:blipFill>
          <p:spPr>
            <a:xfrm>
              <a:off x="1546267" y="4395434"/>
              <a:ext cx="767334" cy="646176"/>
            </a:xfrm>
            <a:prstGeom prst="rect">
              <a:avLst/>
            </a:prstGeom>
          </p:spPr>
        </p:pic>
        <p:pic>
          <p:nvPicPr>
            <p:cNvPr id="134" name="Picture 28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D8C4A60B-CDE1-A894-4173-FB6DD28922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6029" r="85081" b="51408"/>
            <a:stretch/>
          </p:blipFill>
          <p:spPr>
            <a:xfrm>
              <a:off x="2102328" y="4395434"/>
              <a:ext cx="767334" cy="646176"/>
            </a:xfrm>
            <a:prstGeom prst="rect">
              <a:avLst/>
            </a:prstGeom>
          </p:spPr>
        </p:pic>
        <p:pic>
          <p:nvPicPr>
            <p:cNvPr id="135" name="Picture 29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463173AA-97A3-A9E9-8D0A-9CF9B8C2E6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6029" r="85081" b="51408"/>
            <a:stretch/>
          </p:blipFill>
          <p:spPr>
            <a:xfrm>
              <a:off x="2658389" y="4395434"/>
              <a:ext cx="767334" cy="646176"/>
            </a:xfrm>
            <a:prstGeom prst="rect">
              <a:avLst/>
            </a:prstGeom>
          </p:spPr>
        </p:pic>
        <p:pic>
          <p:nvPicPr>
            <p:cNvPr id="136" name="Picture 41" descr="A large group of animals&#10;&#10;Description automatically generated">
              <a:extLst>
                <a:ext uri="{FF2B5EF4-FFF2-40B4-BE49-F238E27FC236}">
                  <a16:creationId xmlns:a16="http://schemas.microsoft.com/office/drawing/2014/main" id="{A72DC6A3-959F-BEA3-35BD-AB9759EAC8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6029" r="85081" b="51408"/>
            <a:stretch/>
          </p:blipFill>
          <p:spPr>
            <a:xfrm>
              <a:off x="3214450" y="4395434"/>
              <a:ext cx="767334" cy="646176"/>
            </a:xfrm>
            <a:prstGeom prst="rect">
              <a:avLst/>
            </a:prstGeom>
          </p:spPr>
        </p:pic>
      </p:grpSp>
      <p:pic>
        <p:nvPicPr>
          <p:cNvPr id="149" name="Picture 41" descr="A large group of animals&#10;&#10;Description automatically generated">
            <a:extLst>
              <a:ext uri="{FF2B5EF4-FFF2-40B4-BE49-F238E27FC236}">
                <a16:creationId xmlns:a16="http://schemas.microsoft.com/office/drawing/2014/main" id="{934E7596-9F05-309E-A48A-005DB87AD3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029" r="85081" b="51408"/>
          <a:stretch/>
        </p:blipFill>
        <p:spPr>
          <a:xfrm>
            <a:off x="4868812" y="2593774"/>
            <a:ext cx="1022846" cy="861344"/>
          </a:xfrm>
          <a:prstGeom prst="rect">
            <a:avLst/>
          </a:prstGeom>
        </p:spPr>
      </p:pic>
      <p:pic>
        <p:nvPicPr>
          <p:cNvPr id="2" name="Google Shape;184;p6">
            <a:extLst>
              <a:ext uri="{FF2B5EF4-FFF2-40B4-BE49-F238E27FC236}">
                <a16:creationId xmlns:a16="http://schemas.microsoft.com/office/drawing/2014/main" id="{05F66C0A-4B99-695E-E330-4463392AE2F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15204" y="359002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7691A9C-E34D-C696-709A-834BEEE10062}"/>
              </a:ext>
            </a:extLst>
          </p:cNvPr>
          <p:cNvSpPr txBox="1"/>
          <p:nvPr/>
        </p:nvSpPr>
        <p:spPr>
          <a:xfrm>
            <a:off x="606707" y="806531"/>
            <a:ext cx="11147756" cy="1323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9743" marR="127815" indent="-359743">
              <a:buClr>
                <a:srgbClr val="EC008C"/>
              </a:buClr>
              <a:buSzPts val="1300"/>
              <a:tabLst>
                <a:tab pos="406298" algn="l"/>
              </a:tabLst>
            </a:pPr>
            <a:r>
              <a:rPr lang="pt-PT" sz="2600" b="1" spc="-13" dirty="0">
                <a:solidFill>
                  <a:srgbClr val="7030A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1.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REI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LEÃO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QUIS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SABER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QUANTOS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ANIMAIS</a:t>
            </a:r>
            <a:r>
              <a:rPr lang="pt-PT" sz="2600" spc="-16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HAVIA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NA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FLORESTA.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PARA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ISSO,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ELE</a:t>
            </a:r>
            <a:r>
              <a:rPr lang="pt-PT" sz="2600" spc="-1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ORGANIZOU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 TABELA ABAIXO. VEJA A TABELA, CONTE OS ANIMAIS E REGISTRE OS NÚMEROS.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965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EFC5D7E-3FCD-B106-5A00-0FDF3D10191C}"/>
              </a:ext>
            </a:extLst>
          </p:cNvPr>
          <p:cNvSpPr txBox="1"/>
          <p:nvPr/>
        </p:nvSpPr>
        <p:spPr>
          <a:xfrm>
            <a:off x="525907" y="717487"/>
            <a:ext cx="10071336" cy="912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127815" indent="-457200">
              <a:buClr>
                <a:srgbClr val="7030A0"/>
              </a:buClr>
              <a:buSzPct val="100000"/>
              <a:buFont typeface="Arial" panose="020B0604020202020204" pitchFamily="34" charset="0"/>
              <a:buChar char="●"/>
              <a:tabLst>
                <a:tab pos="406298" algn="l"/>
              </a:tabLst>
            </a:pP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AGORA QUE A TABELA ESTÁ PREENCHIDA, RESPONDA ÀS PERGUNTAS: 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pic>
        <p:nvPicPr>
          <p:cNvPr id="6" name="Picture 5" descr="A large group of animals&#10;&#10;Description automatically generated">
            <a:extLst>
              <a:ext uri="{FF2B5EF4-FFF2-40B4-BE49-F238E27FC236}">
                <a16:creationId xmlns:a16="http://schemas.microsoft.com/office/drawing/2014/main" id="{133BF80D-DD2C-6240-A41E-ABC1F2EAC7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029" r="85081" b="51408"/>
          <a:stretch/>
        </p:blipFill>
        <p:spPr>
          <a:xfrm>
            <a:off x="9422348" y="2040474"/>
            <a:ext cx="1794804" cy="1511414"/>
          </a:xfrm>
          <a:prstGeom prst="rect">
            <a:avLst/>
          </a:prstGeom>
        </p:spPr>
      </p:pic>
      <p:pic>
        <p:nvPicPr>
          <p:cNvPr id="9" name="Picture 8" descr="A large group of animals&#10;&#10;Description automatically generated">
            <a:extLst>
              <a:ext uri="{FF2B5EF4-FFF2-40B4-BE49-F238E27FC236}">
                <a16:creationId xmlns:a16="http://schemas.microsoft.com/office/drawing/2014/main" id="{A62F7A6C-F5F9-4CB7-5788-542F43E0CD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321" t="34844" r="17760" b="52593"/>
          <a:stretch/>
        </p:blipFill>
        <p:spPr>
          <a:xfrm>
            <a:off x="10507833" y="1049603"/>
            <a:ext cx="1437215" cy="1210286"/>
          </a:xfrm>
          <a:prstGeom prst="rect">
            <a:avLst/>
          </a:prstGeom>
        </p:spPr>
      </p:pic>
      <p:pic>
        <p:nvPicPr>
          <p:cNvPr id="11" name="Picture 10" descr="A large group of animals&#10;&#10;Description automatically generated">
            <a:extLst>
              <a:ext uri="{FF2B5EF4-FFF2-40B4-BE49-F238E27FC236}">
                <a16:creationId xmlns:a16="http://schemas.microsoft.com/office/drawing/2014/main" id="{6414D042-FAC3-B5F4-28B9-5B0084A3FF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95" t="33693" r="51208" b="51764"/>
          <a:stretch/>
        </p:blipFill>
        <p:spPr>
          <a:xfrm>
            <a:off x="10446468" y="2810250"/>
            <a:ext cx="1541369" cy="1660782"/>
          </a:xfrm>
          <a:prstGeom prst="rect">
            <a:avLst/>
          </a:prstGeom>
        </p:spPr>
      </p:pic>
      <p:pic>
        <p:nvPicPr>
          <p:cNvPr id="14" name="Picture 13" descr="A large group of animals&#10;&#10;Description automatically generated">
            <a:extLst>
              <a:ext uri="{FF2B5EF4-FFF2-40B4-BE49-F238E27FC236}">
                <a16:creationId xmlns:a16="http://schemas.microsoft.com/office/drawing/2014/main" id="{B85F99CE-51E3-6C73-1A87-5E5CF4EFF5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16" t="35095" r="68265" b="52342"/>
          <a:stretch/>
        </p:blipFill>
        <p:spPr>
          <a:xfrm>
            <a:off x="10291932" y="4769618"/>
            <a:ext cx="1457072" cy="1227008"/>
          </a:xfrm>
          <a:prstGeom prst="rect">
            <a:avLst/>
          </a:prstGeom>
        </p:spPr>
      </p:pic>
      <p:pic>
        <p:nvPicPr>
          <p:cNvPr id="15" name="Picture 14" descr="A large group of animals&#10;&#10;Description automatically generated">
            <a:extLst>
              <a:ext uri="{FF2B5EF4-FFF2-40B4-BE49-F238E27FC236}">
                <a16:creationId xmlns:a16="http://schemas.microsoft.com/office/drawing/2014/main" id="{4A37FCCA-B60A-C746-66B9-3453458EA4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658" t="30683" r="423" b="52310"/>
          <a:stretch/>
        </p:blipFill>
        <p:spPr>
          <a:xfrm>
            <a:off x="8940767" y="4644819"/>
            <a:ext cx="1549435" cy="1766373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93E07D3-8AEC-FC72-5941-B522DF0CC683}"/>
              </a:ext>
            </a:extLst>
          </p:cNvPr>
          <p:cNvSpPr txBox="1"/>
          <p:nvPr/>
        </p:nvSpPr>
        <p:spPr>
          <a:xfrm>
            <a:off x="-16117" y="1626544"/>
            <a:ext cx="10985982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447" lvl="1">
              <a:spcAft>
                <a:spcPts val="1200"/>
              </a:spcAft>
              <a:buClr>
                <a:srgbClr val="7030A0"/>
              </a:buClr>
              <a:buSzPct val="100000"/>
              <a:tabLst>
                <a:tab pos="402066" algn="l"/>
                <a:tab pos="8320653" algn="l"/>
              </a:tabLst>
            </a:pPr>
            <a:r>
              <a:rPr lang="pt-BR" sz="2600" b="1" spc="-7" dirty="0">
                <a:solidFill>
                  <a:srgbClr val="74489D"/>
                </a:solidFill>
                <a:latin typeface="+mj-lt"/>
                <a:ea typeface="Calibri" panose="020F0502020204030204" pitchFamily="34" charset="0"/>
              </a:rPr>
              <a:t>A.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QUAIS</a:t>
            </a:r>
            <a:r>
              <a:rPr lang="pt-BR" sz="2600" spc="-1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ANIMAIS</a:t>
            </a:r>
            <a:r>
              <a:rPr lang="pt-BR" sz="2600" spc="-2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ESTÃO EM MAIOR QUANTIDADE NA</a:t>
            </a:r>
            <a:r>
              <a:rPr lang="pt-BR" sz="2600" spc="-1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FLORESTA?</a:t>
            </a:r>
          </a:p>
          <a:p>
            <a:pPr marL="609448" lvl="1">
              <a:spcAft>
                <a:spcPts val="1200"/>
              </a:spcAft>
              <a:buClr>
                <a:srgbClr val="231F20"/>
              </a:buClr>
              <a:buSzPts val="1300"/>
              <a:tabLst>
                <a:tab pos="402066" algn="l"/>
                <a:tab pos="8320653" algn="l"/>
              </a:tabLst>
            </a:pP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__________________________________________</a:t>
            </a:r>
          </a:p>
          <a:p>
            <a:pPr marL="1011514" lvl="1" indent="-402066">
              <a:spcAft>
                <a:spcPts val="1200"/>
              </a:spcAft>
              <a:buClr>
                <a:srgbClr val="231F20"/>
              </a:buClr>
              <a:buSzPts val="1300"/>
              <a:tabLst>
                <a:tab pos="402066" algn="l"/>
                <a:tab pos="8320653" algn="l"/>
              </a:tabLst>
            </a:pPr>
            <a:r>
              <a:rPr lang="pt-BR" sz="2600" b="1" spc="-7" dirty="0">
                <a:solidFill>
                  <a:srgbClr val="74489D"/>
                </a:solidFill>
                <a:latin typeface="+mj-lt"/>
                <a:ea typeface="Calibri" panose="020F0502020204030204" pitchFamily="34" charset="0"/>
              </a:rPr>
              <a:t>B.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QUAIS</a:t>
            </a:r>
            <a:r>
              <a:rPr lang="pt-BR" sz="2600" spc="-1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ANIMAIS</a:t>
            </a:r>
            <a:r>
              <a:rPr lang="pt-BR" sz="2600" spc="-2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ESTÃO EM MENOR QUANTIDADE?</a:t>
            </a:r>
          </a:p>
          <a:p>
            <a:pPr marL="1011514" lvl="1" indent="-402066">
              <a:spcAft>
                <a:spcPts val="1200"/>
              </a:spcAft>
              <a:buClr>
                <a:srgbClr val="231F20"/>
              </a:buClr>
              <a:buSzPts val="1300"/>
              <a:tabLst>
                <a:tab pos="402066" algn="l"/>
                <a:tab pos="8320653" algn="l"/>
              </a:tabLst>
            </a:pPr>
            <a:r>
              <a:rPr lang="pt-BR" sz="2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__________________________________________</a:t>
            </a:r>
          </a:p>
          <a:p>
            <a:pPr marL="609448" lvl="1">
              <a:spcAft>
                <a:spcPts val="1200"/>
              </a:spcAft>
              <a:buClr>
                <a:srgbClr val="231F20"/>
              </a:buClr>
              <a:buSzPts val="1300"/>
              <a:tabLst>
                <a:tab pos="395294" algn="l"/>
                <a:tab pos="8302877" algn="l"/>
              </a:tabLst>
            </a:pPr>
            <a:r>
              <a:rPr lang="pt-BR" sz="2600" b="1" spc="-7" dirty="0">
                <a:solidFill>
                  <a:srgbClr val="74489D"/>
                </a:solidFill>
                <a:latin typeface="+mj-lt"/>
                <a:ea typeface="Calibri" panose="020F0502020204030204" pitchFamily="34" charset="0"/>
              </a:rPr>
              <a:t>C.</a:t>
            </a:r>
            <a:r>
              <a:rPr lang="pt-BR" sz="2600" spc="-7" dirty="0">
                <a:solidFill>
                  <a:srgbClr val="74489D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QUANTAS</a:t>
            </a:r>
            <a:r>
              <a:rPr lang="pt-BR" sz="2600" spc="-5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GIRAFAS</a:t>
            </a:r>
            <a:r>
              <a:rPr lang="pt-BR" sz="2600" spc="-5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HÁ</a:t>
            </a:r>
            <a:r>
              <a:rPr lang="pt-BR" sz="2600" spc="-5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NA</a:t>
            </a:r>
            <a:r>
              <a:rPr lang="pt-BR" sz="2600" spc="-4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FLORESTA? _________</a:t>
            </a:r>
            <a:endParaRPr lang="pt-BR" sz="2600" b="1" dirty="0">
              <a:solidFill>
                <a:schemeClr val="tx1"/>
              </a:solidFill>
              <a:latin typeface="+mj-lt"/>
              <a:ea typeface="Calibri" panose="020F0502020204030204" pitchFamily="34" charset="0"/>
            </a:endParaRPr>
          </a:p>
          <a:p>
            <a:pPr marL="609448" lvl="1">
              <a:spcAft>
                <a:spcPts val="1200"/>
              </a:spcAft>
              <a:buClr>
                <a:srgbClr val="231F20"/>
              </a:buClr>
              <a:buSzPts val="1300"/>
              <a:tabLst>
                <a:tab pos="416456" algn="l"/>
                <a:tab pos="8320653" algn="l"/>
              </a:tabLst>
            </a:pPr>
            <a:r>
              <a:rPr lang="pt-BR" sz="2600" b="1" spc="-13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D. </a:t>
            </a:r>
            <a:r>
              <a:rPr lang="pt-BR" sz="2600" spc="-1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QUAL É A QUANTIDADE DE GORILAS? __________</a:t>
            </a:r>
            <a:endParaRPr lang="pt-BR" sz="2600" b="1" spc="-7" dirty="0">
              <a:solidFill>
                <a:schemeClr val="tx1"/>
              </a:solidFill>
              <a:latin typeface="+mj-lt"/>
              <a:ea typeface="Calibri" panose="020F0502020204030204" pitchFamily="34" charset="0"/>
            </a:endParaRPr>
          </a:p>
          <a:p>
            <a:pPr marL="609448" lvl="1">
              <a:spcAft>
                <a:spcPts val="1200"/>
              </a:spcAft>
              <a:buClr>
                <a:srgbClr val="231F20"/>
              </a:buClr>
              <a:buSzPts val="1300"/>
              <a:tabLst>
                <a:tab pos="416456" algn="l"/>
                <a:tab pos="8320653" algn="l"/>
              </a:tabLst>
            </a:pPr>
            <a:r>
              <a:rPr lang="pt-BR" sz="2600" b="1" spc="-13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E. </a:t>
            </a:r>
            <a:r>
              <a:rPr lang="pt-BR" sz="2600" spc="-1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QUAL É A QUANTIDADE DE HIENAS? ___________</a:t>
            </a:r>
            <a:endParaRPr lang="pt-BR" sz="2600" b="1" spc="-7" dirty="0">
              <a:solidFill>
                <a:schemeClr val="tx1"/>
              </a:solidFill>
              <a:latin typeface="+mj-lt"/>
              <a:ea typeface="Calibri" panose="020F0502020204030204" pitchFamily="34" charset="0"/>
            </a:endParaRPr>
          </a:p>
          <a:p>
            <a:pPr marL="609448" lvl="1">
              <a:spcAft>
                <a:spcPts val="1200"/>
              </a:spcAft>
              <a:buClr>
                <a:srgbClr val="231F20"/>
              </a:buClr>
              <a:buSzPts val="1300"/>
              <a:tabLst>
                <a:tab pos="416456" algn="l"/>
                <a:tab pos="8320653" algn="l"/>
              </a:tabLst>
            </a:pPr>
            <a:r>
              <a:rPr lang="pt-BR" sz="2600" b="1" spc="-13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F. </a:t>
            </a:r>
            <a:r>
              <a:rPr lang="pt-BR" sz="2600" spc="-1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QUAL É A QUANTIDADE DE VEADOS?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__________</a:t>
            </a:r>
            <a:endParaRPr lang="pt-BR" sz="2600" spc="-7" dirty="0">
              <a:solidFill>
                <a:schemeClr val="tx1"/>
              </a:solidFill>
              <a:latin typeface="+mj-lt"/>
              <a:ea typeface="Calibri" panose="020F0502020204030204" pitchFamily="34" charset="0"/>
            </a:endParaRPr>
          </a:p>
        </p:txBody>
      </p:sp>
      <p:pic>
        <p:nvPicPr>
          <p:cNvPr id="4" name="Google Shape;205;p6">
            <a:extLst>
              <a:ext uri="{FF2B5EF4-FFF2-40B4-BE49-F238E27FC236}">
                <a16:creationId xmlns:a16="http://schemas.microsoft.com/office/drawing/2014/main" id="{DED9D810-F81E-2A73-97C5-AF6067C9E50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9267" y="407816"/>
            <a:ext cx="627932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6257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EFC5D7E-3FCD-B106-5A00-0FDF3D10191C}"/>
              </a:ext>
            </a:extLst>
          </p:cNvPr>
          <p:cNvSpPr txBox="1"/>
          <p:nvPr/>
        </p:nvSpPr>
        <p:spPr>
          <a:xfrm>
            <a:off x="500548" y="736168"/>
            <a:ext cx="9400807" cy="912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127815" indent="-457200">
              <a:buClr>
                <a:srgbClr val="7030A0"/>
              </a:buClr>
              <a:buSzPct val="100000"/>
              <a:buFont typeface="Arial" panose="020B0604020202020204" pitchFamily="34" charset="0"/>
              <a:buChar char="●"/>
              <a:tabLst>
                <a:tab pos="406298" algn="l"/>
              </a:tabLst>
            </a:pP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AGORA QUE A TABELA ESTÁ PREENCHIDA, RESPONDA ÀS PERGUNTAS: 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03E12F6-1D59-D901-9C4F-C6ECA63171B4}"/>
              </a:ext>
            </a:extLst>
          </p:cNvPr>
          <p:cNvSpPr txBox="1"/>
          <p:nvPr/>
        </p:nvSpPr>
        <p:spPr>
          <a:xfrm>
            <a:off x="-16118" y="1650392"/>
            <a:ext cx="952689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8400" lvl="1">
              <a:spcAft>
                <a:spcPts val="600"/>
              </a:spcAft>
              <a:buClr>
                <a:srgbClr val="231F20"/>
              </a:buClr>
              <a:buSzPts val="1300"/>
              <a:tabLst>
                <a:tab pos="402066" algn="l"/>
                <a:tab pos="8320653" algn="l"/>
              </a:tabLst>
            </a:pPr>
            <a:r>
              <a:rPr lang="pt-BR" sz="2600" b="1" spc="-7" dirty="0">
                <a:solidFill>
                  <a:srgbClr val="74489D"/>
                </a:solidFill>
                <a:latin typeface="+mj-lt"/>
                <a:ea typeface="Calibri" panose="020F0502020204030204" pitchFamily="34" charset="0"/>
              </a:rPr>
              <a:t>A.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QUAIS</a:t>
            </a:r>
            <a:r>
              <a:rPr lang="pt-BR" sz="2600" spc="-1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ANIMAIS</a:t>
            </a:r>
            <a:r>
              <a:rPr lang="pt-BR" sz="2600" spc="-2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ESTÃO EM MAIOR QUANTIDADE NA</a:t>
            </a:r>
            <a:r>
              <a:rPr lang="pt-BR" sz="2600" spc="-1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FLORESTA?</a:t>
            </a:r>
            <a:endParaRPr lang="pt-BR" sz="2600" b="1" spc="-7" dirty="0">
              <a:solidFill>
                <a:schemeClr val="tx1"/>
              </a:solidFill>
              <a:latin typeface="+mj-lt"/>
              <a:ea typeface="Calibri" panose="020F0502020204030204" pitchFamily="34" charset="0"/>
            </a:endParaRPr>
          </a:p>
          <a:p>
            <a:pPr marL="1011514" lvl="1" indent="-402066">
              <a:spcAft>
                <a:spcPts val="1200"/>
              </a:spcAft>
              <a:buClr>
                <a:srgbClr val="231F20"/>
              </a:buClr>
              <a:buSzPts val="1300"/>
              <a:tabLst>
                <a:tab pos="402066" algn="l"/>
                <a:tab pos="8320653" algn="l"/>
              </a:tabLst>
            </a:pPr>
            <a:r>
              <a:rPr lang="pt-BR" sz="2600" b="1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GORILAS E GIRAFAS.</a:t>
            </a:r>
            <a:endParaRPr lang="pt-BR" sz="2600" dirty="0">
              <a:solidFill>
                <a:schemeClr val="tx1"/>
              </a:solidFill>
              <a:latin typeface="+mj-lt"/>
              <a:ea typeface="Calibri" panose="020F0502020204030204" pitchFamily="34" charset="0"/>
            </a:endParaRPr>
          </a:p>
          <a:p>
            <a:pPr marL="609448" lvl="1">
              <a:spcAft>
                <a:spcPts val="1200"/>
              </a:spcAft>
              <a:buClr>
                <a:srgbClr val="231F20"/>
              </a:buClr>
              <a:buSzPts val="1300"/>
              <a:tabLst>
                <a:tab pos="405452" algn="l"/>
                <a:tab pos="8320653" algn="l"/>
              </a:tabLst>
            </a:pPr>
            <a:r>
              <a:rPr lang="pt-BR" sz="2600" b="1" spc="-7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B.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QUAIS</a:t>
            </a:r>
            <a:r>
              <a:rPr lang="pt-BR" sz="2600" spc="-1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ANIMAIS</a:t>
            </a:r>
            <a:r>
              <a:rPr lang="pt-BR" sz="2600" spc="-2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ESTÃO EM MENOR QUANTIDADE?</a:t>
            </a:r>
            <a:r>
              <a:rPr lang="pt-BR" sz="2600" b="1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HIENAS E VEADOS.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endParaRPr lang="pt-BR" sz="2600" dirty="0">
              <a:solidFill>
                <a:schemeClr val="tx1"/>
              </a:solidFill>
              <a:latin typeface="+mj-lt"/>
              <a:ea typeface="Calibri" panose="020F0502020204030204" pitchFamily="34" charset="0"/>
            </a:endParaRPr>
          </a:p>
          <a:p>
            <a:pPr marL="609448" lvl="1">
              <a:spcAft>
                <a:spcPts val="1200"/>
              </a:spcAft>
              <a:buClr>
                <a:srgbClr val="231F20"/>
              </a:buClr>
              <a:buSzPts val="1300"/>
              <a:tabLst>
                <a:tab pos="395294" algn="l"/>
                <a:tab pos="8302877" algn="l"/>
              </a:tabLst>
            </a:pPr>
            <a:r>
              <a:rPr lang="pt-BR" sz="2600" b="1" spc="-7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C.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QUANTAS</a:t>
            </a:r>
            <a:r>
              <a:rPr lang="pt-BR" sz="2600" spc="-5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GIRAFAS</a:t>
            </a:r>
            <a:r>
              <a:rPr lang="pt-BR" sz="2600" spc="-5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HÁ</a:t>
            </a:r>
            <a:r>
              <a:rPr lang="pt-BR" sz="2600" spc="-5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NA</a:t>
            </a:r>
            <a:r>
              <a:rPr lang="pt-BR" sz="2600" spc="-4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FLORESTA?</a:t>
            </a:r>
            <a:r>
              <a:rPr lang="pt-BR" sz="2600" spc="-5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b="1" spc="-5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7.</a:t>
            </a:r>
            <a:endParaRPr lang="pt-BR" sz="2600" b="1" dirty="0">
              <a:solidFill>
                <a:schemeClr val="tx1"/>
              </a:solidFill>
              <a:latin typeface="+mj-lt"/>
              <a:ea typeface="Calibri" panose="020F0502020204030204" pitchFamily="34" charset="0"/>
            </a:endParaRPr>
          </a:p>
          <a:p>
            <a:pPr marL="609448" lvl="1">
              <a:spcAft>
                <a:spcPts val="1200"/>
              </a:spcAft>
              <a:buClr>
                <a:srgbClr val="231F20"/>
              </a:buClr>
              <a:buSzPts val="1300"/>
              <a:tabLst>
                <a:tab pos="416456" algn="l"/>
                <a:tab pos="8320653" algn="l"/>
              </a:tabLst>
            </a:pPr>
            <a:r>
              <a:rPr lang="pt-BR" sz="2600" b="1" spc="-13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D. </a:t>
            </a:r>
            <a:r>
              <a:rPr lang="pt-BR" sz="2600" spc="-1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QUAL É A QUANTIDADE DE GORILAS? </a:t>
            </a:r>
            <a:r>
              <a:rPr lang="pt-BR" sz="2600" b="1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7.</a:t>
            </a:r>
          </a:p>
          <a:p>
            <a:pPr marL="609448" lvl="1">
              <a:spcAft>
                <a:spcPts val="1200"/>
              </a:spcAft>
              <a:buClr>
                <a:srgbClr val="231F20"/>
              </a:buClr>
              <a:buSzPts val="1300"/>
              <a:tabLst>
                <a:tab pos="416456" algn="l"/>
                <a:tab pos="8320653" algn="l"/>
              </a:tabLst>
            </a:pPr>
            <a:r>
              <a:rPr lang="pt-BR" sz="2600" b="1" spc="-13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E. </a:t>
            </a:r>
            <a:r>
              <a:rPr lang="pt-BR" sz="2600" spc="-1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QUAL É A QUANTIDADE DE HIENAS? </a:t>
            </a:r>
            <a:r>
              <a:rPr lang="pt-BR" sz="2600" b="1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4.</a:t>
            </a:r>
          </a:p>
          <a:p>
            <a:pPr marL="609448" lvl="1">
              <a:spcAft>
                <a:spcPts val="1200"/>
              </a:spcAft>
              <a:buClr>
                <a:srgbClr val="231F20"/>
              </a:buClr>
              <a:buSzPts val="1300"/>
              <a:tabLst>
                <a:tab pos="416456" algn="l"/>
                <a:tab pos="8320653" algn="l"/>
              </a:tabLst>
            </a:pPr>
            <a:r>
              <a:rPr lang="pt-BR" sz="2600" b="1" spc="-13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F. </a:t>
            </a:r>
            <a:r>
              <a:rPr lang="pt-BR" sz="2600" spc="-13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QUAL É A QUANTIDADE DE VEADOS?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BR" sz="2600" b="1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4.</a:t>
            </a:r>
            <a:r>
              <a:rPr lang="pt-BR" sz="2600" spc="-7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</a:p>
        </p:txBody>
      </p:sp>
      <p:pic>
        <p:nvPicPr>
          <p:cNvPr id="5" name="Picture 5" descr="A large group of animals&#10;&#10;Description automatically generated">
            <a:extLst>
              <a:ext uri="{FF2B5EF4-FFF2-40B4-BE49-F238E27FC236}">
                <a16:creationId xmlns:a16="http://schemas.microsoft.com/office/drawing/2014/main" id="{3E865A36-8F77-7DA8-52C3-1318E13CDD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029" r="85081" b="51408"/>
          <a:stretch/>
        </p:blipFill>
        <p:spPr>
          <a:xfrm>
            <a:off x="9422348" y="2040474"/>
            <a:ext cx="1794804" cy="1511414"/>
          </a:xfrm>
          <a:prstGeom prst="rect">
            <a:avLst/>
          </a:prstGeom>
        </p:spPr>
      </p:pic>
      <p:pic>
        <p:nvPicPr>
          <p:cNvPr id="7" name="Picture 8" descr="A large group of animals&#10;&#10;Description automatically generated">
            <a:extLst>
              <a:ext uri="{FF2B5EF4-FFF2-40B4-BE49-F238E27FC236}">
                <a16:creationId xmlns:a16="http://schemas.microsoft.com/office/drawing/2014/main" id="{005455A0-1ECF-2A86-6CF3-CD5F416523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321" t="34844" r="17760" b="52593"/>
          <a:stretch/>
        </p:blipFill>
        <p:spPr>
          <a:xfrm>
            <a:off x="10507833" y="1049603"/>
            <a:ext cx="1437215" cy="1210286"/>
          </a:xfrm>
          <a:prstGeom prst="rect">
            <a:avLst/>
          </a:prstGeom>
        </p:spPr>
      </p:pic>
      <p:pic>
        <p:nvPicPr>
          <p:cNvPr id="13" name="Picture 10" descr="A large group of animals&#10;&#10;Description automatically generated">
            <a:extLst>
              <a:ext uri="{FF2B5EF4-FFF2-40B4-BE49-F238E27FC236}">
                <a16:creationId xmlns:a16="http://schemas.microsoft.com/office/drawing/2014/main" id="{EFF14661-C9F5-8E2D-2AF4-FE81F94987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95" t="33693" r="51208" b="51764"/>
          <a:stretch/>
        </p:blipFill>
        <p:spPr>
          <a:xfrm>
            <a:off x="10446468" y="2810250"/>
            <a:ext cx="1541369" cy="1660782"/>
          </a:xfrm>
          <a:prstGeom prst="rect">
            <a:avLst/>
          </a:prstGeom>
        </p:spPr>
      </p:pic>
      <p:pic>
        <p:nvPicPr>
          <p:cNvPr id="14" name="Picture 13" descr="A large group of animals&#10;&#10;Description automatically generated">
            <a:extLst>
              <a:ext uri="{FF2B5EF4-FFF2-40B4-BE49-F238E27FC236}">
                <a16:creationId xmlns:a16="http://schemas.microsoft.com/office/drawing/2014/main" id="{2298DD97-3E31-9CC4-E3CF-BECB334895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16" t="35095" r="68265" b="52342"/>
          <a:stretch/>
        </p:blipFill>
        <p:spPr>
          <a:xfrm>
            <a:off x="10291932" y="4769618"/>
            <a:ext cx="1457072" cy="1227008"/>
          </a:xfrm>
          <a:prstGeom prst="rect">
            <a:avLst/>
          </a:prstGeom>
        </p:spPr>
      </p:pic>
      <p:pic>
        <p:nvPicPr>
          <p:cNvPr id="15" name="Picture 14" descr="A large group of animals&#10;&#10;Description automatically generated">
            <a:extLst>
              <a:ext uri="{FF2B5EF4-FFF2-40B4-BE49-F238E27FC236}">
                <a16:creationId xmlns:a16="http://schemas.microsoft.com/office/drawing/2014/main" id="{C172BA7C-4E37-CE85-99FE-34FEB4E9FA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658" t="30683" r="423" b="52310"/>
          <a:stretch/>
        </p:blipFill>
        <p:spPr>
          <a:xfrm>
            <a:off x="8940767" y="4644819"/>
            <a:ext cx="1549435" cy="1766373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EF6639AA-BFE1-A464-4CFE-5EF5823C6576}"/>
              </a:ext>
            </a:extLst>
          </p:cNvPr>
          <p:cNvSpPr txBox="1"/>
          <p:nvPr/>
        </p:nvSpPr>
        <p:spPr>
          <a:xfrm>
            <a:off x="8979751" y="496815"/>
            <a:ext cx="2605371" cy="43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815">
              <a:lnSpc>
                <a:spcPct val="80000"/>
              </a:lnSpc>
              <a:buClr>
                <a:srgbClr val="EC008C"/>
              </a:buClr>
              <a:buSzPts val="1300"/>
              <a:tabLst>
                <a:tab pos="406298" algn="l"/>
              </a:tabLst>
            </a:pPr>
            <a:r>
              <a:rPr lang="pt-PT" sz="2800" b="1" spc="-13" dirty="0">
                <a:solidFill>
                  <a:schemeClr val="tx1"/>
                </a:solidFill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CORREÇÃO</a:t>
            </a:r>
          </a:p>
        </p:txBody>
      </p:sp>
      <p:pic>
        <p:nvPicPr>
          <p:cNvPr id="6" name="Google Shape;184;p6">
            <a:extLst>
              <a:ext uri="{FF2B5EF4-FFF2-40B4-BE49-F238E27FC236}">
                <a16:creationId xmlns:a16="http://schemas.microsoft.com/office/drawing/2014/main" id="{7698FDB8-3A2E-AA99-79FA-AC15F3F6F3C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15204" y="417994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5263687"/>
      </p:ext>
    </p:extLst>
  </p:cSld>
  <p:clrMapOvr>
    <a:masterClrMapping/>
  </p:clrMapOvr>
</p:sld>
</file>

<file path=ppt/theme/theme1.xml><?xml version="1.0" encoding="utf-8"?>
<a:theme xmlns:a="http://schemas.openxmlformats.org/drawingml/2006/main" name="2026 MA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MAT" id="{8AFDCE05-8396-40B4-BE85-5B403656AE7C}" vid="{133E047C-2644-4E78-A92F-6E932E14D0C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fbeb102-8e9f-472b-adc1-a7108b369a00" xsi:nil="true"/>
    <lcf76f155ced4ddcb4097134ff3c332f xmlns="7700c5b6-cec6-4932-ab65-4424302d85d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C204D7-8738-4FCC-AFC3-0C8EF0D825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E85D10-B6A2-4B2F-830A-6252098F4D50}">
  <ds:schemaRefs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23282bf3-dd78-4c17-b07e-b02110f1d20d"/>
    <ds:schemaRef ds:uri="d09e936c-bc97-4c41-937a-3f5035b1997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F67B633-59F9-43EC-9B73-7F7CACE9D259}"/>
</file>

<file path=docProps/app.xml><?xml version="1.0" encoding="utf-8"?>
<Properties xmlns="http://schemas.openxmlformats.org/officeDocument/2006/extended-properties" xmlns:vt="http://schemas.openxmlformats.org/officeDocument/2006/docPropsVTypes">
  <Template>2026 MAT</Template>
  <TotalTime>4044</TotalTime>
  <Words>2260</Words>
  <Application>Microsoft Office PowerPoint</Application>
  <PresentationFormat>Personalizar</PresentationFormat>
  <Paragraphs>169</Paragraphs>
  <Slides>24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4" baseType="lpstr">
      <vt:lpstr>Arial</vt:lpstr>
      <vt:lpstr>Lato</vt:lpstr>
      <vt:lpstr>Calibri</vt:lpstr>
      <vt:lpstr>Grandstander SemiBold</vt:lpstr>
      <vt:lpstr>Grandstander</vt:lpstr>
      <vt:lpstr>Symbol</vt:lpstr>
      <vt:lpstr>Grandstander Medium</vt:lpstr>
      <vt:lpstr>Wingdings</vt:lpstr>
      <vt:lpstr>Segoe UI</vt:lpstr>
      <vt:lpstr>2026 MAT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Viviane Da Costa Batista Pereira</dc:creator>
  <cp:lastModifiedBy>Viviane Da Costa Batista Pereira</cp:lastModifiedBy>
  <cp:revision>77</cp:revision>
  <dcterms:modified xsi:type="dcterms:W3CDTF">2025-10-06T11:16:04Z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