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1" r:id="rId5"/>
  </p:sldMasterIdLst>
  <p:notesMasterIdLst>
    <p:notesMasterId r:id="rId17"/>
  </p:notesMasterIdLst>
  <p:sldIdLst>
    <p:sldId id="269" r:id="rId6"/>
    <p:sldId id="267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B5879"/>
    <a:srgbClr val="497593"/>
    <a:srgbClr val="7B98B2"/>
    <a:srgbClr val="B3C3D3"/>
    <a:srgbClr val="004165"/>
    <a:srgbClr val="772432"/>
    <a:srgbClr val="FEEE9F"/>
    <a:srgbClr val="E5E5E5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10"/>
    <p:restoredTop sz="94218"/>
  </p:normalViewPr>
  <p:slideViewPr>
    <p:cSldViewPr snapToGrid="0" snapToObjects="1">
      <p:cViewPr varScale="1">
        <p:scale>
          <a:sx n="74" d="100"/>
          <a:sy n="74" d="100"/>
        </p:scale>
        <p:origin x="1037" y="283"/>
      </p:cViewPr>
      <p:guideLst/>
    </p:cSldViewPr>
  </p:slideViewPr>
  <p:outlineViewPr>
    <p:cViewPr>
      <p:scale>
        <a:sx n="75" d="100"/>
        <a:sy n="75" d="100"/>
      </p:scale>
      <p:origin x="0" y="-671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ACEEB-96A6-BE4B-AD4A-D8B0035CB14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47FC4-CAF1-6741-875A-C83F3721E6B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8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oastmasters International">
            <a:extLst>
              <a:ext uri="{FF2B5EF4-FFF2-40B4-BE49-F238E27FC236}">
                <a16:creationId xmlns:a16="http://schemas.microsoft.com/office/drawing/2014/main" id="{81373B61-26E6-9E41-B3D7-2240926DC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4715" y="1830810"/>
            <a:ext cx="2782570" cy="4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3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403F9B-2509-B349-8F7B-B7A269B84D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49420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A32ABD0-551C-8047-9A8B-46EC083AD1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175783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64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DCE7488-AC56-214B-8402-0373CFC92E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852E0A00-B946-634D-9F60-5900F6809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01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D36E625B-E8A5-F64D-B280-FF6E4EB345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0FB4EF4-997C-8046-914F-6E0CB5DC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092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489E208B-BC0A-9749-9CAE-3D838D9DE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01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9875B-36BA-7147-91A7-92751BF38026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30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5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6B948D-23E4-3F42-B765-2AA919B9E9C5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14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w to use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How to use Colors on Charts/Tables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10000"/>
              </a:lnSpc>
            </a:pPr>
            <a:r>
              <a:rPr lang="en-US" sz="2800" b="0" dirty="0"/>
              <a:t>When utilizing a chart, make sure there is enough color contrast between the text and the background color. Review the example on the next slide.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81AD1C-9BAD-504D-A94E-B572CF6BB330}"/>
              </a:ext>
            </a:extLst>
          </p:cNvPr>
          <p:cNvGrpSpPr/>
          <p:nvPr userDrawn="1"/>
        </p:nvGrpSpPr>
        <p:grpSpPr>
          <a:xfrm>
            <a:off x="6971959" y="785112"/>
            <a:ext cx="4340506" cy="868101"/>
            <a:chOff x="382104" y="3327719"/>
            <a:chExt cx="4340506" cy="8681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4C0F28-DFB4-FB48-B1BA-69CBD0ECB0DE}"/>
                </a:ext>
              </a:extLst>
            </p:cNvPr>
            <p:cNvSpPr/>
            <p:nvPr userDrawn="1"/>
          </p:nvSpPr>
          <p:spPr>
            <a:xfrm>
              <a:off x="382105" y="3327719"/>
              <a:ext cx="868101" cy="868101"/>
            </a:xfrm>
            <a:prstGeom prst="rect">
              <a:avLst/>
            </a:prstGeom>
            <a:solidFill>
              <a:srgbClr val="B3C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C55AFF-0CD7-6E47-9CE6-AD24C7E762D1}"/>
                </a:ext>
              </a:extLst>
            </p:cNvPr>
            <p:cNvSpPr/>
            <p:nvPr userDrawn="1"/>
          </p:nvSpPr>
          <p:spPr>
            <a:xfrm>
              <a:off x="1250206" y="3327719"/>
              <a:ext cx="868101" cy="868101"/>
            </a:xfrm>
            <a:prstGeom prst="rect">
              <a:avLst/>
            </a:prstGeom>
            <a:solidFill>
              <a:srgbClr val="7B9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F0F4FD-D576-DB44-882A-074F220CF31B}"/>
                </a:ext>
              </a:extLst>
            </p:cNvPr>
            <p:cNvSpPr/>
            <p:nvPr userDrawn="1"/>
          </p:nvSpPr>
          <p:spPr>
            <a:xfrm>
              <a:off x="2118307" y="3327719"/>
              <a:ext cx="868101" cy="868101"/>
            </a:xfrm>
            <a:prstGeom prst="rect">
              <a:avLst/>
            </a:prstGeom>
            <a:solidFill>
              <a:srgbClr val="4975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15AC36-03F4-7F46-B01D-5A11BD0A6A94}"/>
                </a:ext>
              </a:extLst>
            </p:cNvPr>
            <p:cNvSpPr/>
            <p:nvPr userDrawn="1"/>
          </p:nvSpPr>
          <p:spPr>
            <a:xfrm>
              <a:off x="2986408" y="3327719"/>
              <a:ext cx="868101" cy="868101"/>
            </a:xfrm>
            <a:prstGeom prst="rect">
              <a:avLst/>
            </a:prstGeom>
            <a:solidFill>
              <a:srgbClr val="0B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527A42-9DFA-1A41-9DD3-25755BEA8387}"/>
                </a:ext>
              </a:extLst>
            </p:cNvPr>
            <p:cNvSpPr/>
            <p:nvPr userDrawn="1"/>
          </p:nvSpPr>
          <p:spPr>
            <a:xfrm>
              <a:off x="3854509" y="3327719"/>
              <a:ext cx="868101" cy="8681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F82D3875-578C-9849-9094-D12B6FE410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2104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C6DB5269-9F92-124F-9EFB-0B5E49CFC12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02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3DF9AC09-C32F-7848-A0E3-9D5E9CA9800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106732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CFA7C4A-3612-C345-A189-543B61F29B6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97483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342C6220-558E-134C-ADB9-621C3F5FC88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54509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26A98E-0B3B-D649-B831-8ECA3D5D07AC}"/>
              </a:ext>
            </a:extLst>
          </p:cNvPr>
          <p:cNvGrpSpPr/>
          <p:nvPr userDrawn="1"/>
        </p:nvGrpSpPr>
        <p:grpSpPr>
          <a:xfrm>
            <a:off x="6971959" y="1900356"/>
            <a:ext cx="4340506" cy="868101"/>
            <a:chOff x="6794478" y="3327719"/>
            <a:chExt cx="4340506" cy="86810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66CF8A-D4B7-0640-8565-D3974191389E}"/>
                </a:ext>
              </a:extLst>
            </p:cNvPr>
            <p:cNvSpPr/>
            <p:nvPr userDrawn="1"/>
          </p:nvSpPr>
          <p:spPr>
            <a:xfrm>
              <a:off x="6794479" y="3327719"/>
              <a:ext cx="868101" cy="868101"/>
            </a:xfrm>
            <a:prstGeom prst="rect">
              <a:avLst/>
            </a:prstGeom>
            <a:solidFill>
              <a:srgbClr val="DB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0E2D77-3B55-5242-B380-4175817554C0}"/>
                </a:ext>
              </a:extLst>
            </p:cNvPr>
            <p:cNvSpPr/>
            <p:nvPr userDrawn="1"/>
          </p:nvSpPr>
          <p:spPr>
            <a:xfrm>
              <a:off x="7662580" y="3327719"/>
              <a:ext cx="868101" cy="868101"/>
            </a:xfrm>
            <a:prstGeom prst="rect">
              <a:avLst/>
            </a:prstGeom>
            <a:solidFill>
              <a:srgbClr val="C08D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BD00BB-9D42-6243-9736-8E9F8874AA73}"/>
                </a:ext>
              </a:extLst>
            </p:cNvPr>
            <p:cNvSpPr/>
            <p:nvPr userDrawn="1"/>
          </p:nvSpPr>
          <p:spPr>
            <a:xfrm>
              <a:off x="8530681" y="3327719"/>
              <a:ext cx="868101" cy="868101"/>
            </a:xfrm>
            <a:prstGeom prst="rect">
              <a:avLst/>
            </a:prstGeom>
            <a:solidFill>
              <a:srgbClr val="A6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FEEF79-D422-7B44-8963-650D1FCB8CAE}"/>
                </a:ext>
              </a:extLst>
            </p:cNvPr>
            <p:cNvSpPr/>
            <p:nvPr userDrawn="1"/>
          </p:nvSpPr>
          <p:spPr>
            <a:xfrm>
              <a:off x="9398782" y="3327719"/>
              <a:ext cx="868101" cy="868101"/>
            </a:xfrm>
            <a:prstGeom prst="rect">
              <a:avLst/>
            </a:prstGeom>
            <a:solidFill>
              <a:srgbClr val="8D3B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7089A6-0701-4840-8598-9AAA5958F3F3}"/>
                </a:ext>
              </a:extLst>
            </p:cNvPr>
            <p:cNvSpPr/>
            <p:nvPr userDrawn="1"/>
          </p:nvSpPr>
          <p:spPr>
            <a:xfrm>
              <a:off x="10266883" y="3327719"/>
              <a:ext cx="868101" cy="868101"/>
            </a:xfrm>
            <a:prstGeom prst="rect">
              <a:avLst/>
            </a:prstGeom>
            <a:solidFill>
              <a:srgbClr val="772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AE711AD8-A200-934D-BA4B-F4C6307321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794478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D72198E-3F55-524E-9B45-1E7C4E5714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62580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D4572998-3193-9748-BC2F-A847C2A2FD4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191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DD2B0AB2-F8FE-344E-B643-8D6D9718EF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387207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23C15460-6F14-C946-A23F-08B4721FF7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26688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9D9239-BCD2-0A4E-8663-64AA8D579F28}"/>
              </a:ext>
            </a:extLst>
          </p:cNvPr>
          <p:cNvSpPr txBox="1"/>
          <p:nvPr userDrawn="1"/>
        </p:nvSpPr>
        <p:spPr>
          <a:xfrm>
            <a:off x="6971959" y="3097411"/>
            <a:ext cx="43405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Minimum font size - </a:t>
            </a:r>
            <a:r>
              <a:rPr lang="en-US" sz="1800" b="1" dirty="0"/>
              <a:t>18pt</a:t>
            </a:r>
            <a:r>
              <a:rPr lang="en-US" sz="1800" b="0" dirty="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Font weight - </a:t>
            </a:r>
            <a:r>
              <a:rPr lang="en-US" sz="1800" b="1" dirty="0"/>
              <a:t>Bold </a:t>
            </a:r>
            <a:r>
              <a:rPr lang="en-US" sz="1800" b="0" dirty="0"/>
              <a:t>(when used on background colors, for best accessibility).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Dark Gray </a:t>
            </a:r>
            <a:r>
              <a:rPr lang="en-US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#333333 </a:t>
            </a:r>
            <a:r>
              <a:rPr lang="en-US" sz="1800" b="0" dirty="0"/>
              <a:t>Text color on Accent 1 and Accent 2. 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White </a:t>
            </a:r>
            <a:r>
              <a:rPr lang="en-US" sz="1800" b="1" dirty="0"/>
              <a:t>#FFFFFF </a:t>
            </a:r>
            <a:r>
              <a:rPr lang="en-US" sz="1800" b="0" dirty="0"/>
              <a:t>Text color </a:t>
            </a:r>
            <a:br>
              <a:rPr lang="en-US" sz="1800" b="0" dirty="0"/>
            </a:br>
            <a:r>
              <a:rPr lang="en-US" sz="1800" b="0" dirty="0"/>
              <a:t>on Accent 3, Accent 4, and Accent 5.</a:t>
            </a:r>
          </a:p>
        </p:txBody>
      </p:sp>
      <p:sp>
        <p:nvSpPr>
          <p:cNvPr id="36" name="Slide Number Placeholder 14">
            <a:extLst>
              <a:ext uri="{FF2B5EF4-FFF2-40B4-BE49-F238E27FC236}">
                <a16:creationId xmlns:a16="http://schemas.microsoft.com/office/drawing/2014/main" id="{D2C14E01-4C90-EF4B-979D-86C4EB40D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007AC1-DD37-6E42-98C3-86C02FBCC8E2}"/>
              </a:ext>
            </a:extLst>
          </p:cNvPr>
          <p:cNvSpPr/>
          <p:nvPr userDrawn="1"/>
        </p:nvSpPr>
        <p:spPr>
          <a:xfrm rot="10800000">
            <a:off x="-6283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C0252C4-B718-4F4E-9975-7ABBF9C57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6113" y="1830811"/>
            <a:ext cx="2775881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F0269-F024-D749-ADD6-30FCAA36B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08B39C-174F-EF45-985E-CC5DE69A33EE}" type="slidenum">
              <a:rPr lang="en-US" smtClean="0"/>
              <a:t>‹Nr.›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7BCF0-7BC9-FC4A-A00C-B7A2A9EF5227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8A56CE-E456-3B41-B78A-04881A67DE18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1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619CAB-6643-C445-9D1E-B586B7DBC1C9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2420E5-B19B-524A-8BC9-508D147EF32B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9AF70D-6371-A340-A1FF-58A02DD84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8366F-DD1B-E444-8E3B-E95A563D0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EDBFCD6-6E1D-B541-A1AF-99FEDC0C7A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555325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6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08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70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1311304-9C98-8B49-B434-134184A09B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0320AC0-0FC1-8C47-8026-8DEF53359B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36392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ln>
                  <a:noFill/>
                </a:ln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3F4821-83A2-084E-87B9-80099BFD8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38DF34-14F9-5F41-8070-1BD3DEF20C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5DF8844-5287-1E4A-BF7D-DE2C1E03B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3E7AE11-2C77-954A-BEF0-800001182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56762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rgbClr val="F5F5F5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6A30D6AC-E7B5-0C42-8FD4-4E98826C8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419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017C5F-3EE2-C848-A0FF-9B4B43B3F6D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958830-11F8-214C-8249-594F82B018E7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14">
            <a:extLst>
              <a:ext uri="{FF2B5EF4-FFF2-40B4-BE49-F238E27FC236}">
                <a16:creationId xmlns:a16="http://schemas.microsoft.com/office/drawing/2014/main" id="{DD7E7516-B2D4-0A47-850C-7EAA5B5E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4FE3127-0010-5D49-9D39-446C6CC1D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64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47D00C-4F35-FA44-AE6D-560B94E5574F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A27FD-DCD3-3544-B54F-6CE33927D8BA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E94052-9097-0040-96BB-ABD151D68A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A72D2038-C774-8A44-AC4D-D48CC95AF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82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3AA123F-7D5D-5743-842F-4FD61F2A7E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93622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09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01494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7CE9458-0EE3-A344-A0D4-7BB7BD029951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25C8691-7E6F-6449-8F4B-64C12952E9C9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293283-D734-4F44-B3FC-723952F7D4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E5ACE5E-8C71-F84C-84A2-7ADD0A4CE8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Slide Number Placeholder 14">
            <a:extLst>
              <a:ext uri="{FF2B5EF4-FFF2-40B4-BE49-F238E27FC236}">
                <a16:creationId xmlns:a16="http://schemas.microsoft.com/office/drawing/2014/main" id="{E7FF26C3-0AD4-B845-8559-0DB441415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31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B5B3A71-252E-BB41-AABA-BE0AC50B74E3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A11376-EE0E-454A-8528-A1A8B2FD9D25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0AE098-CC4F-1345-9B63-F539B3AC2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D770BF-1C25-444D-A9EC-565FA0F00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7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F793A9-ACD0-8144-BA76-AC9911BA49FB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144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2C4270-C58C-C940-B0EF-3FBEAD7572B5}"/>
              </a:ext>
            </a:extLst>
          </p:cNvPr>
          <p:cNvSpPr/>
          <p:nvPr userDrawn="1"/>
        </p:nvSpPr>
        <p:spPr>
          <a:xfrm rot="10800000"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AD48D7-EAA2-964B-A120-85C67653E646}"/>
              </a:ext>
            </a:extLst>
          </p:cNvPr>
          <p:cNvCxnSpPr/>
          <p:nvPr userDrawn="1"/>
        </p:nvCxnSpPr>
        <p:spPr>
          <a:xfrm>
            <a:off x="406402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4999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632447-B762-F14C-9D91-BE4817800ADD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45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4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6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30D756-47CB-0E43-B9CD-A7BE8386C3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B29F451-CE5A-EB40-A282-04773C4C9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15B99DB-285A-9F48-94ED-A7E37351D0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6DD56EEB-5E1A-FC41-9BDC-6104C8A266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2BAA5A-C66E-AB4A-ABA6-ECB4D6209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D0E545A-1D40-EE41-8064-5928222E7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933943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87E99-5CDB-0B44-A02C-579184AD0956}"/>
              </a:ext>
            </a:extLst>
          </p:cNvPr>
          <p:cNvSpPr/>
          <p:nvPr userDrawn="1"/>
        </p:nvSpPr>
        <p:spPr>
          <a:xfrm>
            <a:off x="-12192" y="6212926"/>
            <a:ext cx="12216384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A0C571-507B-A14B-B259-16E2AE779A2A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DC11E212-7825-724C-8277-76300A33F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11A01E17-D85A-D046-9C02-D8AE0D756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0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oastmasters International">
            <a:extLst>
              <a:ext uri="{FF2B5EF4-FFF2-40B4-BE49-F238E27FC236}">
                <a16:creationId xmlns:a16="http://schemas.microsoft.com/office/drawing/2014/main" id="{C1B32BEE-8B31-7C45-8A6B-9A022FF6895A}"/>
              </a:ext>
            </a:extLst>
          </p:cNvPr>
          <p:cNvPicPr>
            <a:picLocks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89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87" r:id="rId7"/>
    <p:sldLayoutId id="2147483689" r:id="rId8"/>
    <p:sldLayoutId id="2147483690" r:id="rId9"/>
    <p:sldLayoutId id="2147483661" r:id="rId10"/>
    <p:sldLayoutId id="2147483663" r:id="rId11"/>
    <p:sldLayoutId id="2147483666" r:id="rId12"/>
    <p:sldLayoutId id="2147483660" r:id="rId13"/>
    <p:sldLayoutId id="2147483664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1008" userDrawn="1">
          <p15:clr>
            <a:srgbClr val="F26B43"/>
          </p15:clr>
        </p15:guide>
        <p15:guide id="7" pos="168" userDrawn="1">
          <p15:clr>
            <a:srgbClr val="F26B43"/>
          </p15:clr>
        </p15:guide>
        <p15:guide id="8" pos="7512" userDrawn="1">
          <p15:clr>
            <a:srgbClr val="F26B43"/>
          </p15:clr>
        </p15:guide>
        <p15:guide id="9" orient="horz" pos="3768" userDrawn="1">
          <p15:clr>
            <a:srgbClr val="F26B43"/>
          </p15:clr>
        </p15:guide>
        <p15:guide id="10" orient="horz" pos="36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0797D9-27CF-7B4D-9790-D869C58F3F4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4D54578-5BB9-2145-AEC0-3E09AB82C02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96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88" r:id="rId7"/>
    <p:sldLayoutId id="2147483692" r:id="rId8"/>
    <p:sldLayoutId id="2147483691" r:id="rId9"/>
    <p:sldLayoutId id="2147483678" r:id="rId10"/>
    <p:sldLayoutId id="2147483679" r:id="rId11"/>
    <p:sldLayoutId id="2147483681" r:id="rId12"/>
    <p:sldLayoutId id="2147483682" r:id="rId13"/>
    <p:sldLayoutId id="2147483684" r:id="rId14"/>
    <p:sldLayoutId id="2147483685" r:id="rId15"/>
    <p:sldLayoutId id="2147483686" r:id="rId16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FEEE9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360F2-0FDA-C44C-8AC9-154C3EAE0E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Schlüsselmomente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838710-F1A1-3E48-AC35-A7B4FF5927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Successful Club Series</a:t>
            </a:r>
          </a:p>
        </p:txBody>
      </p:sp>
    </p:spTree>
    <p:extLst>
      <p:ext uri="{BB962C8B-B14F-4D97-AF65-F5344CB8AC3E}">
        <p14:creationId xmlns:p14="http://schemas.microsoft.com/office/powerpoint/2010/main" val="933757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gut ist der Club bei jedem der Standards?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sz="2800" dirty="0"/>
              <a:t>Erste Eindrücke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Mitgliederorientierung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Gemeinschaft, Vielfalt und Kommunikation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Programmplanung und Organisation der Treffen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Mitgliederstärke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Anerkennung von Leistungen</a:t>
            </a:r>
            <a:endParaRPr lang="en-US" sz="24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85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AB189A0-7F44-9E4C-9B5B-34FD8B52055F}"/>
              </a:ext>
            </a:extLst>
          </p:cNvPr>
          <p:cNvSpPr txBox="1">
            <a:spLocks/>
          </p:cNvSpPr>
          <p:nvPr/>
        </p:nvSpPr>
        <p:spPr>
          <a:xfrm>
            <a:off x="1257300" y="2077194"/>
            <a:ext cx="9677400" cy="24252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500" b="1" i="1" kern="0" dirty="0">
                <a:solidFill>
                  <a:srgbClr val="333333"/>
                </a:solidFill>
                <a:latin typeface="Myriad Pro" panose="020B0503030403020204" pitchFamily="34" charset="0"/>
                <a:ea typeface="ヒラギノ角ゴ Pro W3" charset="0"/>
                <a:cs typeface="Arial" charset="0"/>
              </a:rPr>
              <a:t>You never get a 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500" b="1" i="1" kern="0" dirty="0">
                <a:solidFill>
                  <a:srgbClr val="333333"/>
                </a:solidFill>
                <a:latin typeface="Myriad Pro" panose="020B0503030403020204" pitchFamily="34" charset="0"/>
                <a:ea typeface="ヒラギノ角ゴ Pro W3" charset="0"/>
                <a:cs typeface="Arial" charset="0"/>
              </a:rPr>
              <a:t>second chance to make 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500" b="1" i="1" kern="0" dirty="0">
                <a:solidFill>
                  <a:srgbClr val="333333"/>
                </a:solidFill>
                <a:latin typeface="Myriad Pro" panose="020B0503030403020204" pitchFamily="34" charset="0"/>
                <a:ea typeface="ヒラギノ角ゴ Pro W3" charset="0"/>
                <a:cs typeface="Arial" charset="0"/>
              </a:rPr>
              <a:t>a first impression.</a:t>
            </a:r>
          </a:p>
        </p:txBody>
      </p:sp>
    </p:spTree>
    <p:extLst>
      <p:ext uri="{BB962C8B-B14F-4D97-AF65-F5344CB8AC3E}">
        <p14:creationId xmlns:p14="http://schemas.microsoft.com/office/powerpoint/2010/main" val="34791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Schlüsselmomente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4" y="1520042"/>
            <a:ext cx="11509876" cy="4358244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Wenn jemand mit einem Aspekt von Toastmasters in Kontakt kommt, bildet die Person sich einen Eindruck basierend auf ihren Erfahrungen </a:t>
            </a:r>
            <a:br>
              <a:rPr lang="de-DE" dirty="0"/>
            </a:br>
            <a:r>
              <a:rPr lang="de-DE" dirty="0"/>
              <a:t>zu diesem bestimmten Zeitpunkt. Dieser entscheidende Moment, wenn der erste Eindruck gebildet wird, ist einer der „Schlüsselmomente“.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97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Schlüsselmomente</a:t>
            </a:r>
            <a:r>
              <a:rPr lang="en-US" dirty="0"/>
              <a:t> von Toastmasters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sz="2800" dirty="0"/>
              <a:t>Erste Eindrücke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Mitgliederorientierung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Gemeinschaft, Vielfalt und Kommunikation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Programmplanung und Organisation der Treffen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Mitgliederstärke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Anerkennung von Leistungen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74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Erste Eindrücke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dirty="0"/>
              <a:t>Gäste werden herzlich begrüßt und den Führungskräften und Mitgliedern vorgestellt</a:t>
            </a:r>
          </a:p>
          <a:p>
            <a:pPr>
              <a:spcBef>
                <a:spcPts val="1200"/>
              </a:spcBef>
            </a:pPr>
            <a:r>
              <a:rPr lang="de-DE" dirty="0"/>
              <a:t>Gästebuch und Namensschilder werden ausgegeben</a:t>
            </a:r>
          </a:p>
          <a:p>
            <a:pPr>
              <a:spcBef>
                <a:spcPts val="1200"/>
              </a:spcBef>
            </a:pPr>
            <a:r>
              <a:rPr lang="de-DE" dirty="0"/>
              <a:t>Professionell aufgesetzte Sitzungsräume</a:t>
            </a:r>
          </a:p>
          <a:p>
            <a:pPr>
              <a:spcBef>
                <a:spcPts val="1200"/>
              </a:spcBef>
            </a:pPr>
            <a:r>
              <a:rPr lang="de-DE" dirty="0"/>
              <a:t>Leicht erreichbarer Versammlungsort</a:t>
            </a:r>
          </a:p>
          <a:p>
            <a:pPr>
              <a:spcBef>
                <a:spcPts val="1200"/>
              </a:spcBef>
            </a:pPr>
            <a:r>
              <a:rPr lang="de-DE" dirty="0"/>
              <a:t>Gäste werden eingeladen, mit den Clubmitgliedern zu sprechen</a:t>
            </a:r>
          </a:p>
          <a:p>
            <a:pPr>
              <a:spcBef>
                <a:spcPts val="1200"/>
              </a:spcBef>
            </a:pPr>
            <a:r>
              <a:rPr lang="de-DE" dirty="0"/>
              <a:t>Gäste werden zum Clubbeitritt eingeladen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99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Mitgliederorientierung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sz="2800" dirty="0"/>
              <a:t>Formelle Aufnahme, einschließlich Überreichen der Anstecknadel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Zuweisen eines Mentors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Weiterbildungsprogramme und Auszeichnungssystem werden besprochen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Lernbedarf wird analysiert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Rednerrollen werden zugewiesen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Mitglieder werden in Clubaktivitäten einbezogen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21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Gemeinschaft, </a:t>
            </a:r>
            <a:r>
              <a:rPr lang="de-DE" noProof="0" dirty="0"/>
              <a:t>Vielfalt und Kommunikation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sz="2800" dirty="0"/>
              <a:t>Gäste werden herzlich begrüßt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Unterhaltsame, informative Treffen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Regelmäßig stattfindende gesellige Veranstaltungen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Teilnahme an Area-, Distrikt- und ­internationalen Veranstaltungen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Clubübergreifende Veranstaltungen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Newsletter / Webseite des Clubs wird regelmäßig aktualisiert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9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Programmplanung und Organisation der Treffen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sz="2800" dirty="0"/>
              <a:t>Programm und Tagesordnung werden im Voraus veröffentlicht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Mitglieder sind bereit, alle ihnen zugewiesenen Aufgaben auszuführen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Alle Projekte stammen aus Pathways.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Treffen beginnen und enden pünktlich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Kreative Table Topics™ (Stegreifreden) und Aktivitäten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Positive und hilfreiche Bewertungen</a:t>
            </a:r>
            <a:endParaRPr lang="en-US" sz="24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779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Mitgliederstärke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sz="2800" dirty="0"/>
              <a:t>Club hat 20 oder mehr Mitglieder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Mitglieder werden aktiv gehalten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Werbung für den Club in der Gemeinschaft oder innerhalb der Organisation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Clubprogramme sind vielseitig und ansprechend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Toastmaster, die neue Mitglieder werben, werden anerkannt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Regelmäßige Mitgliederwerbungsprogramme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91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Anerkennung von Leistungen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de-DE" sz="2800" dirty="0"/>
              <a:t>Auszeichnungsanträge werden umgehend beim Hauptsitz von Toastmasters International in den USA eingereicht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Fortschrittsdiagramme werden öffentlich gezeigt und gepflegt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Leistungen der Mitglieder werden in einer Zeremonie formell anerkannt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Führungskräfte auf Club-, Distrikt- und internationaler Ebene werden anerkannt­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Leistungen von Clubs und Mitgliedern werden veröffentlicht</a:t>
            </a:r>
          </a:p>
          <a:p>
            <a:pPr>
              <a:spcBef>
                <a:spcPts val="1200"/>
              </a:spcBef>
            </a:pPr>
            <a:r>
              <a:rPr lang="de-DE" sz="2800" dirty="0"/>
              <a:t>Programm zur Auszeichnung von Clubs wird für Planung und Anerkennung verwendet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170733"/>
      </p:ext>
    </p:extLst>
  </p:cSld>
  <p:clrMapOvr>
    <a:masterClrMapping/>
  </p:clrMapOvr>
</p:sld>
</file>

<file path=ppt/theme/theme1.xml><?xml version="1.0" encoding="utf-8"?>
<a:theme xmlns:a="http://schemas.openxmlformats.org/drawingml/2006/main" name="Toastmasters Theme Light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16414037-9159-2E40-A0DB-93289D8BE62A}"/>
    </a:ext>
  </a:extLst>
</a:theme>
</file>

<file path=ppt/theme/theme2.xml><?xml version="1.0" encoding="utf-8"?>
<a:theme xmlns:a="http://schemas.openxmlformats.org/drawingml/2006/main" name="Toastmasters Theme Dark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0545A7BE-8E6E-6643-95ED-113AE53B1E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F809711E93054B9FD6A26D91A07BEB" ma:contentTypeVersion="12" ma:contentTypeDescription="Create a new document." ma:contentTypeScope="" ma:versionID="b3953b89c7256c5e74decdcef58b6121">
  <xsd:schema xmlns:xsd="http://www.w3.org/2001/XMLSchema" xmlns:xs="http://www.w3.org/2001/XMLSchema" xmlns:p="http://schemas.microsoft.com/office/2006/metadata/properties" xmlns:ns2="5866b58c-5449-431e-90c9-badfa05b2d21" xmlns:ns3="66479991-1fd6-4976-9c8b-c3659d1b0f14" targetNamespace="http://schemas.microsoft.com/office/2006/metadata/properties" ma:root="true" ma:fieldsID="56302676c9a97563f415de2293221a09" ns2:_="" ns3:_="">
    <xsd:import namespace="5866b58c-5449-431e-90c9-badfa05b2d21"/>
    <xsd:import namespace="66479991-1fd6-4976-9c8b-c3659d1b0f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66b58c-5449-431e-90c9-badfa05b2d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479991-1fd6-4976-9c8b-c3659d1b0f1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A4CFB7-EB5E-4B7B-9A17-9D523C89A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66b58c-5449-431e-90c9-badfa05b2d21"/>
    <ds:schemaRef ds:uri="66479991-1fd6-4976-9c8b-c3659d1b0f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A1619D-ACD1-47F2-8079-8D8D6C5CFF5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52C84B1-732A-4F21-BB25-1FD7557132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Toastmasters Theme Light Mode</Template>
  <TotalTime>0</TotalTime>
  <Words>352</Words>
  <Application>Microsoft Office PowerPoint</Application>
  <PresentationFormat>Breitbild</PresentationFormat>
  <Paragraphs>64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Myriad Pro</vt:lpstr>
      <vt:lpstr>Myriad Pro Semibold</vt:lpstr>
      <vt:lpstr>Toastmasters Theme Light Mode</vt:lpstr>
      <vt:lpstr>Toastmasters Theme Dark Mode</vt:lpstr>
      <vt:lpstr>Schlüsselmomente</vt:lpstr>
      <vt:lpstr>Schlüsselmomente</vt:lpstr>
      <vt:lpstr>Schlüsselmomente von Toastmasters</vt:lpstr>
      <vt:lpstr>Erste Eindrücke</vt:lpstr>
      <vt:lpstr>Mitgliederorientierung</vt:lpstr>
      <vt:lpstr>Gemeinschaft, Vielfalt und Kommunikation</vt:lpstr>
      <vt:lpstr>Programmplanung und Organisation der Treffen</vt:lpstr>
      <vt:lpstr>Mitgliederstärke</vt:lpstr>
      <vt:lpstr>Anerkennung von Leistungen</vt:lpstr>
      <vt:lpstr>Wie gut ist der Club bei jedem der Standards?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Moments of Truth</dc:title>
  <dc:creator>Robert Ingram</dc:creator>
  <cp:lastModifiedBy>A. Hoffmann</cp:lastModifiedBy>
  <cp:revision>8</cp:revision>
  <dcterms:created xsi:type="dcterms:W3CDTF">2020-09-03T18:23:49Z</dcterms:created>
  <dcterms:modified xsi:type="dcterms:W3CDTF">2025-10-07T12:50:02Z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0x010100D5F809711E93054B9FD6A26D91A07BEB</vt:lpwstr>
  </property>
</Properties>
</file>