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chemeClr val="tx2"/>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7" name="Date Placeholder 6"/>
          <p:cNvSpPr>
            <a:spLocks noGrp="1"/>
          </p:cNvSpPr>
          <p:nvPr>
            <p:ph type="dt" sz="half" idx="10"/>
          </p:nvPr>
        </p:nvSpPr>
        <p:spPr/>
        <p:txBody>
          <a:bodyPr/>
          <a:lstStyle/>
          <a:p>
            <a:fld id="{EABFDF62-604B-2A4B-8BD4-27F1FEEF8635}" type="datetimeFigureOut">
              <a:t>11/02/2024</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28246246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EABFDF62-604B-2A4B-8BD4-27F1FEEF8635}" type="datetimeFigureOut">
              <a:t>11/02/2024</a:t>
            </a:fld>
            <a:endParaRPr lang="en-BE"/>
          </a:p>
        </p:txBody>
      </p:sp>
      <p:sp>
        <p:nvSpPr>
          <p:cNvPr id="4" name="Footer Placeholder 3"/>
          <p:cNvSpPr>
            <a:spLocks noGrp="1"/>
          </p:cNvSpPr>
          <p:nvPr>
            <p:ph type="ftr" sz="quarter" idx="11"/>
          </p:nvPr>
        </p:nvSpPr>
        <p:spPr/>
        <p:txBody>
          <a:bodyPr/>
          <a:lstStyle/>
          <a:p>
            <a:endParaRPr lang="en-BE"/>
          </a:p>
        </p:txBody>
      </p:sp>
      <p:sp>
        <p:nvSpPr>
          <p:cNvPr id="5" name="Slide Number Placeholder 4"/>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306154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FDF62-604B-2A4B-8BD4-27F1FEEF8635}" type="datetimeFigureOut">
              <a:t>11/02/2024</a:t>
            </a:fld>
            <a:endParaRPr lang="en-BE"/>
          </a:p>
        </p:txBody>
      </p:sp>
      <p:sp>
        <p:nvSpPr>
          <p:cNvPr id="3" name="Footer Placeholder 2"/>
          <p:cNvSpPr>
            <a:spLocks noGrp="1"/>
          </p:cNvSpPr>
          <p:nvPr>
            <p:ph type="ftr" sz="quarter" idx="11"/>
          </p:nvPr>
        </p:nvSpPr>
        <p:spPr/>
        <p:txBody>
          <a:bodyPr/>
          <a:lstStyle/>
          <a:p>
            <a:endParaRPr lang="en-BE"/>
          </a:p>
        </p:txBody>
      </p:sp>
      <p:sp>
        <p:nvSpPr>
          <p:cNvPr id="4" name="Slide Number Placeholder 3"/>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3157531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chemeClr val="tx2"/>
          </a:solidFill>
          <a:ln w="38100">
            <a:solidFill>
              <a:srgbClr val="404040"/>
            </a:solidFill>
          </a:ln>
        </p:spPr>
        <p:txBody>
          <a:bodyPr lIns="274320" rIns="274320" anchor="ctr" anchorCtr="1">
            <a:normAutofit/>
          </a:bodyPr>
          <a:lstStyle>
            <a:lvl1pPr>
              <a:defRPr sz="3800">
                <a:solidFill>
                  <a:srgbClr val="262626"/>
                </a:solidFill>
              </a:defRPr>
            </a:lvl1pPr>
          </a:lstStyle>
          <a:p>
            <a:r>
              <a:rPr lang="en-GB" dirty="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7" name="Date Placeholder 6"/>
          <p:cNvSpPr>
            <a:spLocks noGrp="1"/>
          </p:cNvSpPr>
          <p:nvPr>
            <p:ph type="dt" sz="half" idx="10"/>
          </p:nvPr>
        </p:nvSpPr>
        <p:spPr/>
        <p:txBody>
          <a:bodyPr/>
          <a:lstStyle/>
          <a:p>
            <a:fld id="{EABFDF62-604B-2A4B-8BD4-27F1FEEF8635}" type="datetimeFigureOut">
              <a:t>11/02/2024</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235411777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3200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422453" y="804672"/>
            <a:ext cx="2355494" cy="1141497"/>
          </a:xfrm>
          <a:solidFill>
            <a:schemeClr val="bg2"/>
          </a:solidFill>
          <a:ln>
            <a:solidFill>
              <a:srgbClr val="404040"/>
            </a:solidFill>
          </a:ln>
        </p:spPr>
        <p:txBody>
          <a:bodyPr anchor="ctr" anchorCtr="1">
            <a:normAutofit/>
          </a:bodyPr>
          <a:lstStyle>
            <a:lvl1pPr>
              <a:defRPr sz="2200">
                <a:solidFill>
                  <a:srgbClr val="262626"/>
                </a:solidFill>
              </a:defRPr>
            </a:lvl1pPr>
          </a:lstStyle>
          <a:p>
            <a:r>
              <a:rPr lang="en-GB" dirty="0"/>
              <a:t>Click to edit Master title style</a:t>
            </a:r>
            <a:endParaRPr lang="en-US" dirty="0"/>
          </a:p>
        </p:txBody>
      </p:sp>
      <p:sp>
        <p:nvSpPr>
          <p:cNvPr id="3" name="Content Placeholder 2"/>
          <p:cNvSpPr>
            <a:spLocks noGrp="1"/>
          </p:cNvSpPr>
          <p:nvPr>
            <p:ph idx="1"/>
          </p:nvPr>
        </p:nvSpPr>
        <p:spPr>
          <a:xfrm>
            <a:off x="3622853" y="804672"/>
            <a:ext cx="7929067" cy="5248656"/>
          </a:xfrm>
        </p:spPr>
        <p:txBody>
          <a:bodyPr>
            <a:normAutofit/>
          </a:bodyPr>
          <a:lstStyle>
            <a:lvl1pPr>
              <a:defRPr sz="1900">
                <a:solidFill>
                  <a:schemeClr val="tx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04075" y="2331982"/>
            <a:ext cx="1992249" cy="3084080"/>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9" name="Date Placeholder 8"/>
          <p:cNvSpPr>
            <a:spLocks noGrp="1"/>
          </p:cNvSpPr>
          <p:nvPr>
            <p:ph type="dt" sz="half" idx="10"/>
          </p:nvPr>
        </p:nvSpPr>
        <p:spPr/>
        <p:txBody>
          <a:bodyPr/>
          <a:lstStyle/>
          <a:p>
            <a:fld id="{EABFDF62-604B-2A4B-8BD4-27F1FEEF8635}" type="datetimeFigureOut">
              <a:t>11/02/2024</a:t>
            </a:fld>
            <a:endParaRPr lang="en-BE"/>
          </a:p>
        </p:txBody>
      </p:sp>
      <p:sp>
        <p:nvSpPr>
          <p:cNvPr id="10" name="Footer Placeholder 9"/>
          <p:cNvSpPr>
            <a:spLocks noGrp="1"/>
          </p:cNvSpPr>
          <p:nvPr>
            <p:ph type="ftr" sz="quarter" idx="11"/>
          </p:nvPr>
        </p:nvSpPr>
        <p:spPr>
          <a:xfrm>
            <a:off x="254940" y="6244883"/>
            <a:ext cx="2690518" cy="320040"/>
          </a:xfrm>
        </p:spPr>
        <p:txBody>
          <a:bodyPr/>
          <a:lstStyle>
            <a:lvl1pPr>
              <a:defRPr>
                <a:solidFill>
                  <a:srgbClr val="FFFFFF">
                    <a:alpha val="70000"/>
                  </a:srgbClr>
                </a:solidFill>
              </a:defRPr>
            </a:lvl1pPr>
          </a:lstStyle>
          <a:p>
            <a:endParaRPr lang="en-BE"/>
          </a:p>
        </p:txBody>
      </p:sp>
      <p:sp>
        <p:nvSpPr>
          <p:cNvPr id="11" name="Slide Number Placeholder 10"/>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4293266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298938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392552" y="640319"/>
            <a:ext cx="2204279" cy="1134640"/>
          </a:xfrm>
          <a:solidFill>
            <a:schemeClr val="bg2"/>
          </a:solidFill>
          <a:ln>
            <a:solidFill>
              <a:schemeClr val="tx2"/>
            </a:solidFill>
          </a:ln>
        </p:spPr>
        <p:txBody>
          <a:bodyPr anchor="ctr" anchorCtr="1">
            <a:noAutofit/>
          </a:bodyPr>
          <a:lstStyle>
            <a:lvl1pPr>
              <a:defRPr sz="2200">
                <a:solidFill>
                  <a:srgbClr val="262626"/>
                </a:solidFill>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3315495" y="0"/>
            <a:ext cx="8882601"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564244" y="2122442"/>
            <a:ext cx="1860893" cy="3070881"/>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ABFDF62-604B-2A4B-8BD4-27F1FEEF8635}" type="datetimeFigureOut">
              <a:t>11/02/2024</a:t>
            </a:fld>
            <a:endParaRPr lang="en-BE"/>
          </a:p>
        </p:txBody>
      </p:sp>
      <p:sp>
        <p:nvSpPr>
          <p:cNvPr id="9" name="Footer Placeholder 8"/>
          <p:cNvSpPr>
            <a:spLocks noGrp="1"/>
          </p:cNvSpPr>
          <p:nvPr>
            <p:ph type="ftr" sz="quarter" idx="11"/>
          </p:nvPr>
        </p:nvSpPr>
        <p:spPr>
          <a:xfrm>
            <a:off x="238129" y="6233854"/>
            <a:ext cx="2513122" cy="320040"/>
          </a:xfrm>
        </p:spPr>
        <p:txBody>
          <a:bodyPr/>
          <a:lstStyle>
            <a:lvl1pPr>
              <a:defRPr>
                <a:solidFill>
                  <a:srgbClr val="FFFFFF">
                    <a:alpha val="70000"/>
                  </a:srgbClr>
                </a:solidFill>
              </a:defRPr>
            </a:lvl1pPr>
          </a:lstStyle>
          <a:p>
            <a:endParaRPr lang="en-BE"/>
          </a:p>
        </p:txBody>
      </p:sp>
      <p:sp>
        <p:nvSpPr>
          <p:cNvPr id="10" name="Slide Number Placeholder 9"/>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330294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18" name="Rectangle 17"/>
          <p:cNvSpPr/>
          <p:nvPr/>
        </p:nvSpPr>
        <p:spPr>
          <a:xfrm>
            <a:off x="0" y="0"/>
            <a:ext cx="501926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BE"/>
          </a:p>
        </p:txBody>
      </p:sp>
      <p:sp>
        <p:nvSpPr>
          <p:cNvPr id="2" name="Title 1"/>
          <p:cNvSpPr>
            <a:spLocks noGrp="1"/>
          </p:cNvSpPr>
          <p:nvPr>
            <p:ph type="title"/>
          </p:nvPr>
        </p:nvSpPr>
        <p:spPr bwMode="blackWhite">
          <a:xfrm>
            <a:off x="392552" y="304106"/>
            <a:ext cx="4119813" cy="1134640"/>
          </a:xfrm>
          <a:solidFill>
            <a:schemeClr val="bg2"/>
          </a:solidFill>
          <a:ln>
            <a:solidFill>
              <a:schemeClr val="tx2"/>
            </a:solidFill>
          </a:ln>
        </p:spPr>
        <p:txBody>
          <a:bodyPr anchor="ctr" anchorCtr="1">
            <a:noAutofit/>
          </a:bodyPr>
          <a:lstStyle>
            <a:lvl1pPr>
              <a:defRPr sz="2200">
                <a:solidFill>
                  <a:srgbClr val="262626"/>
                </a:solidFill>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5019261" y="0"/>
            <a:ext cx="7178835"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392552" y="1742852"/>
            <a:ext cx="4119813" cy="4495964"/>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Date Placeholder 7"/>
          <p:cNvSpPr>
            <a:spLocks noGrp="1"/>
          </p:cNvSpPr>
          <p:nvPr>
            <p:ph type="dt" sz="half" idx="10"/>
          </p:nvPr>
        </p:nvSpPr>
        <p:spPr>
          <a:xfrm>
            <a:off x="8661649" y="6400855"/>
            <a:ext cx="2753746" cy="323968"/>
          </a:xfrm>
        </p:spPr>
        <p:txBody>
          <a:bodyPr/>
          <a:lstStyle>
            <a:lvl1pPr>
              <a:defRPr>
                <a:solidFill>
                  <a:srgbClr val="FFFFFF"/>
                </a:solidFill>
                <a:effectLst>
                  <a:outerShdw blurRad="50800" dist="38100" dir="2700000" algn="tl" rotWithShape="0">
                    <a:prstClr val="black">
                      <a:alpha val="43000"/>
                    </a:prstClr>
                  </a:outerShdw>
                </a:effectLst>
              </a:defRPr>
            </a:lvl1pPr>
          </a:lstStyle>
          <a:p>
            <a:fld id="{EABFDF62-604B-2A4B-8BD4-27F1FEEF8635}" type="datetimeFigureOut">
              <a:t>11/02/2024</a:t>
            </a:fld>
            <a:endParaRPr lang="en-BE"/>
          </a:p>
        </p:txBody>
      </p:sp>
      <p:sp>
        <p:nvSpPr>
          <p:cNvPr id="9" name="Footer Placeholder 8"/>
          <p:cNvSpPr>
            <a:spLocks noGrp="1"/>
          </p:cNvSpPr>
          <p:nvPr>
            <p:ph type="ftr" sz="quarter" idx="11"/>
          </p:nvPr>
        </p:nvSpPr>
        <p:spPr>
          <a:xfrm>
            <a:off x="392552" y="6393874"/>
            <a:ext cx="2513122" cy="320040"/>
          </a:xfrm>
        </p:spPr>
        <p:txBody>
          <a:bodyPr/>
          <a:lstStyle>
            <a:lvl1pPr>
              <a:defRPr>
                <a:solidFill>
                  <a:srgbClr val="FFFFFF">
                    <a:alpha val="70000"/>
                  </a:srgbClr>
                </a:solidFill>
              </a:defRPr>
            </a:lvl1pPr>
          </a:lstStyle>
          <a:p>
            <a:endParaRPr lang="en-BE"/>
          </a:p>
        </p:txBody>
      </p:sp>
      <p:sp>
        <p:nvSpPr>
          <p:cNvPr id="10" name="Slide Number Placeholder 9"/>
          <p:cNvSpPr>
            <a:spLocks noGrp="1"/>
          </p:cNvSpPr>
          <p:nvPr>
            <p:ph type="sldNum" sz="quarter" idx="12"/>
          </p:nvPr>
        </p:nvSpPr>
        <p:spPr>
          <a:xfrm>
            <a:off x="11616568" y="6348154"/>
            <a:ext cx="365760" cy="365760"/>
          </a:xfrm>
        </p:spPr>
        <p:txBody>
          <a:bodyPr/>
          <a:lstStyle/>
          <a:p>
            <a:fld id="{B7FE8D2D-802E-334D-88E3-9988501A2272}" type="slidenum">
              <a:t>‹#›</a:t>
            </a:fld>
            <a:endParaRPr lang="en-BE"/>
          </a:p>
        </p:txBody>
      </p:sp>
    </p:spTree>
    <p:extLst>
      <p:ext uri="{BB962C8B-B14F-4D97-AF65-F5344CB8AC3E}">
        <p14:creationId xmlns:p14="http://schemas.microsoft.com/office/powerpoint/2010/main" val="316932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18" name="Rectangle 17"/>
          <p:cNvSpPr/>
          <p:nvPr/>
        </p:nvSpPr>
        <p:spPr>
          <a:xfrm>
            <a:off x="0" y="0"/>
            <a:ext cx="501926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392552" y="304106"/>
            <a:ext cx="4119813" cy="1134640"/>
          </a:xfrm>
          <a:solidFill>
            <a:schemeClr val="bg2"/>
          </a:solidFill>
          <a:ln>
            <a:solidFill>
              <a:schemeClr val="accent4"/>
            </a:solidFill>
          </a:ln>
        </p:spPr>
        <p:txBody>
          <a:bodyPr anchor="ctr" anchorCtr="1">
            <a:noAutofit/>
          </a:bodyPr>
          <a:lstStyle>
            <a:lvl1pPr>
              <a:defRPr sz="2200">
                <a:solidFill>
                  <a:srgbClr val="262626"/>
                </a:solidFill>
              </a:defRPr>
            </a:lvl1pPr>
          </a:lstStyle>
          <a:p>
            <a:r>
              <a:rPr lang="en-GB" dirty="0"/>
              <a:t>Click to edit Master title style</a:t>
            </a:r>
            <a:endParaRPr lang="en-US" dirty="0"/>
          </a:p>
        </p:txBody>
      </p:sp>
      <p:sp>
        <p:nvSpPr>
          <p:cNvPr id="3" name="Picture Placeholder 2"/>
          <p:cNvSpPr>
            <a:spLocks noGrp="1" noChangeAspect="1"/>
          </p:cNvSpPr>
          <p:nvPr>
            <p:ph type="pic" idx="1" hasCustomPrompt="1"/>
          </p:nvPr>
        </p:nvSpPr>
        <p:spPr>
          <a:xfrm>
            <a:off x="5019261" y="0"/>
            <a:ext cx="7178835"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fld id="{3E6ADFBF-9C09-5340-B01B-833EF40DE69F}" type="slidenum">
              <a:rPr lang="en-BE"/>
              <a:pPr/>
              <a:t>‹#›</a:t>
            </a:fld>
            <a:endParaRPr lang="en-US" dirty="0"/>
          </a:p>
        </p:txBody>
      </p:sp>
      <p:sp>
        <p:nvSpPr>
          <p:cNvPr id="4" name="Text Placeholder 3"/>
          <p:cNvSpPr>
            <a:spLocks noGrp="1"/>
          </p:cNvSpPr>
          <p:nvPr>
            <p:ph type="body" sz="half" idx="2"/>
          </p:nvPr>
        </p:nvSpPr>
        <p:spPr>
          <a:xfrm>
            <a:off x="392552" y="1742852"/>
            <a:ext cx="4119813" cy="447899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8" name="Date Placeholder 7"/>
          <p:cNvSpPr>
            <a:spLocks noGrp="1"/>
          </p:cNvSpPr>
          <p:nvPr>
            <p:ph type="dt" sz="half" idx="10"/>
          </p:nvPr>
        </p:nvSpPr>
        <p:spPr>
          <a:xfrm>
            <a:off x="8661649" y="6400800"/>
            <a:ext cx="2753746" cy="323968"/>
          </a:xfrm>
        </p:spPr>
        <p:txBody>
          <a:bodyPr/>
          <a:lstStyle>
            <a:lvl1pPr>
              <a:defRPr>
                <a:solidFill>
                  <a:srgbClr val="FFFFFF"/>
                </a:solidFill>
                <a:effectLst>
                  <a:outerShdw blurRad="50800" dist="38100" dir="2700000" algn="tl" rotWithShape="0">
                    <a:prstClr val="black">
                      <a:alpha val="43000"/>
                    </a:prstClr>
                  </a:outerShdw>
                </a:effectLst>
              </a:defRPr>
            </a:lvl1pPr>
          </a:lstStyle>
          <a:p>
            <a:fld id="{EABFDF62-604B-2A4B-8BD4-27F1FEEF8635}" type="datetimeFigureOut">
              <a:t>11/02/2024</a:t>
            </a:fld>
            <a:endParaRPr lang="en-BE"/>
          </a:p>
        </p:txBody>
      </p:sp>
      <p:sp>
        <p:nvSpPr>
          <p:cNvPr id="9" name="Footer Placeholder 8"/>
          <p:cNvSpPr>
            <a:spLocks noGrp="1"/>
          </p:cNvSpPr>
          <p:nvPr>
            <p:ph type="ftr" sz="quarter" idx="11"/>
          </p:nvPr>
        </p:nvSpPr>
        <p:spPr>
          <a:xfrm>
            <a:off x="383352" y="6379904"/>
            <a:ext cx="2513122" cy="320040"/>
          </a:xfrm>
        </p:spPr>
        <p:txBody>
          <a:bodyPr/>
          <a:lstStyle>
            <a:lvl1pPr>
              <a:defRPr>
                <a:solidFill>
                  <a:srgbClr val="FFFFFF">
                    <a:alpha val="70000"/>
                  </a:srgbClr>
                </a:solidFill>
              </a:defRPr>
            </a:lvl1pPr>
          </a:lstStyle>
          <a:p>
            <a:endParaRPr lang="en-BE"/>
          </a:p>
        </p:txBody>
      </p:sp>
      <p:sp>
        <p:nvSpPr>
          <p:cNvPr id="10" name="Slide Number Placeholder 9"/>
          <p:cNvSpPr>
            <a:spLocks noGrp="1"/>
          </p:cNvSpPr>
          <p:nvPr>
            <p:ph type="sldNum" sz="quarter" idx="12"/>
          </p:nvPr>
        </p:nvSpPr>
        <p:spPr>
          <a:xfrm>
            <a:off x="11588111" y="6379904"/>
            <a:ext cx="365760" cy="365760"/>
          </a:xfrm>
        </p:spPr>
        <p:txBody>
          <a:bodyPr/>
          <a:lstStyle/>
          <a:p>
            <a:fld id="{B7FE8D2D-802E-334D-88E3-9988501A2272}" type="slidenum">
              <a:t>‹#›</a:t>
            </a:fld>
            <a:endParaRPr lang="en-BE"/>
          </a:p>
        </p:txBody>
      </p:sp>
    </p:spTree>
    <p:extLst>
      <p:ext uri="{BB962C8B-B14F-4D97-AF65-F5344CB8AC3E}">
        <p14:creationId xmlns:p14="http://schemas.microsoft.com/office/powerpoint/2010/main" val="1103417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EABFDF62-604B-2A4B-8BD4-27F1FEEF8635}" type="datetimeFigureOut">
              <a:t>11/02/2024</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139517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Date Placeholder 7"/>
          <p:cNvSpPr>
            <a:spLocks noGrp="1"/>
          </p:cNvSpPr>
          <p:nvPr>
            <p:ph type="dt" sz="half" idx="10"/>
          </p:nvPr>
        </p:nvSpPr>
        <p:spPr/>
        <p:txBody>
          <a:bodyPr/>
          <a:lstStyle/>
          <a:p>
            <a:fld id="{EABFDF62-604B-2A4B-8BD4-27F1FEEF8635}" type="datetimeFigureOut">
              <a:t>11/02/2024</a:t>
            </a:fld>
            <a:endParaRPr lang="en-BE"/>
          </a:p>
        </p:txBody>
      </p:sp>
      <p:sp>
        <p:nvSpPr>
          <p:cNvPr id="9" name="Footer Placeholder 8"/>
          <p:cNvSpPr>
            <a:spLocks noGrp="1"/>
          </p:cNvSpPr>
          <p:nvPr>
            <p:ph type="ftr" sz="quarter" idx="11"/>
          </p:nvPr>
        </p:nvSpPr>
        <p:spPr/>
        <p:txBody>
          <a:bodyPr/>
          <a:lstStyle/>
          <a:p>
            <a:endParaRPr lang="en-BE"/>
          </a:p>
        </p:txBody>
      </p:sp>
      <p:sp>
        <p:nvSpPr>
          <p:cNvPr id="10" name="Slide Number Placeholder 9"/>
          <p:cNvSpPr>
            <a:spLocks noGrp="1"/>
          </p:cNvSpPr>
          <p:nvPr>
            <p:ph type="sldNum" sz="quarter" idx="12"/>
          </p:nvPr>
        </p:nvSpPr>
        <p:spPr/>
        <p:txBody>
          <a:bodyPr/>
          <a:lstStyle/>
          <a:p>
            <a:fld id="{B7FE8D2D-802E-334D-88E3-9988501A2272}" type="slidenum">
              <a:t>‹#›</a:t>
            </a:fld>
            <a:endParaRPr lang="en-BE"/>
          </a:p>
        </p:txBody>
      </p:sp>
    </p:spTree>
    <p:extLst>
      <p:ext uri="{BB962C8B-B14F-4D97-AF65-F5344CB8AC3E}">
        <p14:creationId xmlns:p14="http://schemas.microsoft.com/office/powerpoint/2010/main" val="210149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7" name="Date Placeholder 6"/>
          <p:cNvSpPr>
            <a:spLocks noGrp="1"/>
          </p:cNvSpPr>
          <p:nvPr>
            <p:ph type="dt" sz="half" idx="10"/>
          </p:nvPr>
        </p:nvSpPr>
        <p:spPr/>
        <p:txBody>
          <a:bodyPr/>
          <a:lstStyle/>
          <a:p>
            <a:fld id="{EABFDF62-604B-2A4B-8BD4-27F1FEEF8635}" type="datetimeFigureOut">
              <a:t>11/02/2024</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B7FE8D2D-802E-334D-88E3-9988501A2272}" type="slidenum">
              <a:t>‹#›</a:t>
            </a:fld>
            <a:endParaRPr lang="en-BE"/>
          </a:p>
        </p:txBody>
      </p:sp>
      <p:sp>
        <p:nvSpPr>
          <p:cNvPr id="10" name="Title 9"/>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844919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chemeClr val="tx2"/>
            </a:solidFill>
            <a:miter lim="800000"/>
          </a:ln>
        </p:spPr>
        <p:txBody>
          <a:bodyPr vert="horz" lIns="182880" tIns="182880" rIns="182880" bIns="18288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ABFDF62-604B-2A4B-8BD4-27F1FEEF8635}" type="datetimeFigureOut">
              <a:t>11/02/2024</a:t>
            </a:fld>
            <a:endParaRPr lang="en-BE"/>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BE"/>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7FE8D2D-802E-334D-88E3-9988501A2272}" type="slidenum">
              <a:t>‹#›</a:t>
            </a:fld>
            <a:endParaRPr lang="en-BE"/>
          </a:p>
        </p:txBody>
      </p:sp>
      <p:pic>
        <p:nvPicPr>
          <p:cNvPr id="7" name="Picture 6" descr="A logo with text and a horse&#10;&#10;Description automatically generated">
            <a:extLst>
              <a:ext uri="{FF2B5EF4-FFF2-40B4-BE49-F238E27FC236}">
                <a16:creationId xmlns:a16="http://schemas.microsoft.com/office/drawing/2014/main" id="{F5F8BC4B-8B31-9088-A76A-C775D5E50317}"/>
              </a:ext>
            </a:extLst>
          </p:cNvPr>
          <p:cNvPicPr>
            <a:picLocks noChangeAspect="1"/>
          </p:cNvPicPr>
          <p:nvPr/>
        </p:nvPicPr>
        <p:blipFill>
          <a:blip r:embed="rId13">
            <a:alphaModFix amt="35000"/>
          </a:blip>
          <a:stretch>
            <a:fillRect/>
          </a:stretch>
        </p:blipFill>
        <p:spPr>
          <a:xfrm>
            <a:off x="11155485" y="5913620"/>
            <a:ext cx="903347" cy="885459"/>
          </a:xfrm>
          <a:prstGeom prst="rect">
            <a:avLst/>
          </a:prstGeom>
        </p:spPr>
      </p:pic>
    </p:spTree>
    <p:extLst>
      <p:ext uri="{BB962C8B-B14F-4D97-AF65-F5344CB8AC3E}">
        <p14:creationId xmlns:p14="http://schemas.microsoft.com/office/powerpoint/2010/main" val="73887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2"/>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2"/>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3ACB802-BDED-F161-9717-EE99AA5AF335}"/>
              </a:ext>
            </a:extLst>
          </p:cNvPr>
          <p:cNvSpPr>
            <a:spLocks noGrp="1"/>
          </p:cNvSpPr>
          <p:nvPr>
            <p:ph type="title"/>
          </p:nvPr>
        </p:nvSpPr>
        <p:spPr>
          <a:xfrm>
            <a:off x="1600200" y="2386744"/>
            <a:ext cx="8991600" cy="1645920"/>
          </a:xfrm>
        </p:spPr>
        <p:txBody>
          <a:bodyPr/>
          <a:lstStyle/>
          <a:p>
            <a:r>
              <a:rPr lang="en-US"/>
              <a:t>Uitspelen </a:t>
            </a:r>
          </a:p>
        </p:txBody>
      </p:sp>
      <p:sp>
        <p:nvSpPr>
          <p:cNvPr id="10" name="Text Placeholder 2">
            <a:extLst>
              <a:ext uri="{FF2B5EF4-FFF2-40B4-BE49-F238E27FC236}">
                <a16:creationId xmlns:a16="http://schemas.microsoft.com/office/drawing/2014/main" id="{2F246B25-4E36-852E-271B-7F01127F36AF}"/>
              </a:ext>
            </a:extLst>
          </p:cNvPr>
          <p:cNvSpPr>
            <a:spLocks noGrp="1"/>
          </p:cNvSpPr>
          <p:nvPr>
            <p:ph type="body" idx="1"/>
          </p:nvPr>
        </p:nvSpPr>
        <p:spPr>
          <a:xfrm>
            <a:off x="2695194" y="4352465"/>
            <a:ext cx="6801612" cy="1265082"/>
          </a:xfrm>
        </p:spPr>
        <p:txBody>
          <a:bodyPr/>
          <a:lstStyle/>
          <a:p>
            <a:r>
              <a:rPr lang="en-US"/>
              <a:t>Uitspelen in back-4 en back-3 formaties</a:t>
            </a:r>
          </a:p>
          <a:p>
            <a:r>
              <a:rPr lang="en-US"/>
              <a:t>Opbouw vanuit de verdediging bij vrije slag</a:t>
            </a:r>
          </a:p>
        </p:txBody>
      </p:sp>
      <p:sp>
        <p:nvSpPr>
          <p:cNvPr id="4" name="TextBox 3">
            <a:extLst>
              <a:ext uri="{FF2B5EF4-FFF2-40B4-BE49-F238E27FC236}">
                <a16:creationId xmlns:a16="http://schemas.microsoft.com/office/drawing/2014/main" id="{6660E2FF-FABD-C437-AFA1-2DCE9E069565}"/>
              </a:ext>
            </a:extLst>
          </p:cNvPr>
          <p:cNvSpPr txBox="1"/>
          <p:nvPr/>
        </p:nvSpPr>
        <p:spPr>
          <a:xfrm>
            <a:off x="9364718" y="6442841"/>
            <a:ext cx="4824248" cy="261610"/>
          </a:xfrm>
          <a:prstGeom prst="rect">
            <a:avLst/>
          </a:prstGeom>
          <a:noFill/>
        </p:spPr>
        <p:txBody>
          <a:bodyPr wrap="square" rtlCol="0">
            <a:spAutoFit/>
          </a:bodyPr>
          <a:lstStyle/>
          <a:p>
            <a:r>
              <a:rPr lang="en-BE" sz="1100" i="1"/>
              <a:t>D-mon Hockey Sportieve Cel – Bavo Bruylandt</a:t>
            </a:r>
          </a:p>
        </p:txBody>
      </p:sp>
    </p:spTree>
    <p:extLst>
      <p:ext uri="{BB962C8B-B14F-4D97-AF65-F5344CB8AC3E}">
        <p14:creationId xmlns:p14="http://schemas.microsoft.com/office/powerpoint/2010/main" val="3163321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7E131-B03B-D1DA-F696-D633C9B35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8D7BA-72E7-DB7F-F22B-B10871BA53E0}"/>
              </a:ext>
            </a:extLst>
          </p:cNvPr>
          <p:cNvSpPr>
            <a:spLocks noGrp="1"/>
          </p:cNvSpPr>
          <p:nvPr>
            <p:ph type="title"/>
          </p:nvPr>
        </p:nvSpPr>
        <p:spPr>
          <a:xfrm>
            <a:off x="392552" y="304106"/>
            <a:ext cx="4119813" cy="1134640"/>
          </a:xfrm>
        </p:spPr>
        <p:txBody>
          <a:bodyPr anchor="ctr">
            <a:normAutofit/>
          </a:bodyPr>
          <a:lstStyle/>
          <a:p>
            <a:r>
              <a:rPr lang="en-BE"/>
              <a:t>don’t: breed inzakken</a:t>
            </a:r>
          </a:p>
        </p:txBody>
      </p:sp>
      <p:pic>
        <p:nvPicPr>
          <p:cNvPr id="5" name="ssp_2367882_9494970_7.mp4" descr="A screenshot of a video game&#10;&#10;Description automatically generated">
            <a:hlinkClick r:id="" action="ppaction://media"/>
            <a:extLst>
              <a:ext uri="{FF2B5EF4-FFF2-40B4-BE49-F238E27FC236}">
                <a16:creationId xmlns:a16="http://schemas.microsoft.com/office/drawing/2014/main" id="{2727A1A8-1052-2077-4FAD-2226CF425B2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28744" y="1599292"/>
            <a:ext cx="6866484" cy="3862394"/>
          </a:xfrm>
          <a:prstGeom prst="rect">
            <a:avLst/>
          </a:prstGeom>
          <a:noFill/>
        </p:spPr>
      </p:pic>
      <p:sp>
        <p:nvSpPr>
          <p:cNvPr id="4" name="Text Placeholder 3">
            <a:extLst>
              <a:ext uri="{FF2B5EF4-FFF2-40B4-BE49-F238E27FC236}">
                <a16:creationId xmlns:a16="http://schemas.microsoft.com/office/drawing/2014/main" id="{5E0E6CBF-3750-15B0-712B-92CA7033E409}"/>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Ga als vleugel niet laag gaan staan maar zo hoog mogelijk! Als je laag staat laat je de press toe u in te sluiten door de lijnen af te sluiten. Een goede press zal dan de terugspeelpass centraal blokkeren, en de zijlijn. Elke pass door wordt verloren. De enige optie is dan middenveld, dat in een nadelige 1vs1 dekking staat, of eliminatie.</a:t>
            </a:r>
            <a:endParaRPr lang="en-BE"/>
          </a:p>
        </p:txBody>
      </p:sp>
    </p:spTree>
    <p:extLst>
      <p:ext uri="{BB962C8B-B14F-4D97-AF65-F5344CB8AC3E}">
        <p14:creationId xmlns:p14="http://schemas.microsoft.com/office/powerpoint/2010/main" val="209917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725B-3095-0874-A850-F66125AEF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3F370-9B75-8B55-FC89-E1AAA9939AD1}"/>
              </a:ext>
            </a:extLst>
          </p:cNvPr>
          <p:cNvSpPr>
            <a:spLocks noGrp="1"/>
          </p:cNvSpPr>
          <p:nvPr>
            <p:ph type="title"/>
          </p:nvPr>
        </p:nvSpPr>
        <p:spPr>
          <a:xfrm>
            <a:off x="392552" y="304106"/>
            <a:ext cx="4119813" cy="1134640"/>
          </a:xfrm>
        </p:spPr>
        <p:txBody>
          <a:bodyPr anchor="ctr">
            <a:normAutofit/>
          </a:bodyPr>
          <a:lstStyle/>
          <a:p>
            <a:r>
              <a:rPr lang="en-BE"/>
              <a:t>don’t: Compress center</a:t>
            </a:r>
          </a:p>
        </p:txBody>
      </p:sp>
      <p:sp>
        <p:nvSpPr>
          <p:cNvPr id="4" name="Text Placeholder 3">
            <a:extLst>
              <a:ext uri="{FF2B5EF4-FFF2-40B4-BE49-F238E27FC236}">
                <a16:creationId xmlns:a16="http://schemas.microsoft.com/office/drawing/2014/main" id="{5112D8A3-1A2A-7651-6147-9D6EF367A9D2}"/>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Ga niet te dicht bij elkaar staan, dat laat de press toe druk te zetten op alle 4 de spelers en geeft erg weinig tijd om de bal aan te namen en te scannen. Breed staan geeft speelruimte en tijd.</a:t>
            </a:r>
            <a:endParaRPr lang="en-BE"/>
          </a:p>
        </p:txBody>
      </p:sp>
      <p:pic>
        <p:nvPicPr>
          <p:cNvPr id="7" name="ssp_2367882_9494975_8.mp4">
            <a:hlinkClick r:id="" action="ppaction://media"/>
            <a:extLst>
              <a:ext uri="{FF2B5EF4-FFF2-40B4-BE49-F238E27FC236}">
                <a16:creationId xmlns:a16="http://schemas.microsoft.com/office/drawing/2014/main" id="{C9FDF9D9-8C03-4351-5267-2D5FF1211F9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01049" y="1529129"/>
            <a:ext cx="6890951" cy="3873134"/>
          </a:xfrm>
          <a:prstGeom prst="rect">
            <a:avLst/>
          </a:prstGeom>
        </p:spPr>
      </p:pic>
    </p:spTree>
    <p:extLst>
      <p:ext uri="{BB962C8B-B14F-4D97-AF65-F5344CB8AC3E}">
        <p14:creationId xmlns:p14="http://schemas.microsoft.com/office/powerpoint/2010/main" val="416141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F909F-A671-3560-16CA-D96DFA2EDE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1FAFF-E82C-585D-F70F-03D9728AB67C}"/>
              </a:ext>
            </a:extLst>
          </p:cNvPr>
          <p:cNvSpPr>
            <a:spLocks noGrp="1"/>
          </p:cNvSpPr>
          <p:nvPr>
            <p:ph type="title"/>
          </p:nvPr>
        </p:nvSpPr>
        <p:spPr>
          <a:xfrm>
            <a:off x="392552" y="304106"/>
            <a:ext cx="4119813" cy="1134640"/>
          </a:xfrm>
        </p:spPr>
        <p:txBody>
          <a:bodyPr anchor="ctr">
            <a:normAutofit/>
          </a:bodyPr>
          <a:lstStyle/>
          <a:p>
            <a:r>
              <a:rPr lang="en-BE"/>
              <a:t>don’t: stick to the plan</a:t>
            </a:r>
          </a:p>
        </p:txBody>
      </p:sp>
      <p:pic>
        <p:nvPicPr>
          <p:cNvPr id="3" name="ssp_2367882_9494980_9.mp4">
            <a:hlinkClick r:id="" action="ppaction://media"/>
            <a:extLst>
              <a:ext uri="{FF2B5EF4-FFF2-40B4-BE49-F238E27FC236}">
                <a16:creationId xmlns:a16="http://schemas.microsoft.com/office/drawing/2014/main" id="{4A7EE7D7-4551-D029-F352-B7A8B5A61F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24527" y="1581666"/>
            <a:ext cx="6873569" cy="3866380"/>
          </a:xfrm>
          <a:prstGeom prst="rect">
            <a:avLst/>
          </a:prstGeom>
          <a:noFill/>
        </p:spPr>
      </p:pic>
      <p:sp>
        <p:nvSpPr>
          <p:cNvPr id="4" name="Text Placeholder 3">
            <a:extLst>
              <a:ext uri="{FF2B5EF4-FFF2-40B4-BE49-F238E27FC236}">
                <a16:creationId xmlns:a16="http://schemas.microsoft.com/office/drawing/2014/main" id="{90E65811-F34B-6960-AE88-6D2B21EC2F50}"/>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Speel bij een brede press met dekking op de vleugels niet breed omdat dat de opzet is, maar gebruik dan meteen de centrale 2 vs 1 om te winnen!</a:t>
            </a:r>
            <a:endParaRPr lang="en-BE"/>
          </a:p>
        </p:txBody>
      </p:sp>
    </p:spTree>
    <p:extLst>
      <p:ext uri="{BB962C8B-B14F-4D97-AF65-F5344CB8AC3E}">
        <p14:creationId xmlns:p14="http://schemas.microsoft.com/office/powerpoint/2010/main" val="31895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8966A-2046-834C-DEBA-BF23D483DF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5180C8-8092-5D5D-98DF-D414716D77D8}"/>
              </a:ext>
            </a:extLst>
          </p:cNvPr>
          <p:cNvSpPr>
            <a:spLocks noGrp="1"/>
          </p:cNvSpPr>
          <p:nvPr>
            <p:ph type="title"/>
          </p:nvPr>
        </p:nvSpPr>
        <p:spPr/>
        <p:txBody>
          <a:bodyPr/>
          <a:lstStyle/>
          <a:p>
            <a:r>
              <a:rPr lang="en-BE"/>
              <a:t>back 3</a:t>
            </a:r>
          </a:p>
        </p:txBody>
      </p:sp>
      <p:sp>
        <p:nvSpPr>
          <p:cNvPr id="5" name="Content Placeholder 4">
            <a:extLst>
              <a:ext uri="{FF2B5EF4-FFF2-40B4-BE49-F238E27FC236}">
                <a16:creationId xmlns:a16="http://schemas.microsoft.com/office/drawing/2014/main" id="{84CCB3E6-E1C3-1573-BCF1-5A46C2B0B7DE}"/>
              </a:ext>
            </a:extLst>
          </p:cNvPr>
          <p:cNvSpPr>
            <a:spLocks noGrp="1"/>
          </p:cNvSpPr>
          <p:nvPr>
            <p:ph idx="1"/>
          </p:nvPr>
        </p:nvSpPr>
        <p:spPr/>
        <p:txBody>
          <a:bodyPr/>
          <a:lstStyle/>
          <a:p>
            <a:pPr algn="l" rtl="0"/>
            <a:r>
              <a:rPr lang="en-GB" b="0" i="0">
                <a:solidFill>
                  <a:srgbClr val="222222"/>
                </a:solidFill>
                <a:effectLst/>
                <a:latin typeface="Arial" panose="020B0604020202020204" pitchFamily="34" charset="0"/>
              </a:rPr>
              <a:t>We bekijken het doel van een back-3 bij uitspelen in een typische 343 of 3133 formatie.</a:t>
            </a:r>
          </a:p>
          <a:p>
            <a:pPr algn="l" rtl="0"/>
            <a:r>
              <a:rPr lang="en-GB" b="0" i="0">
                <a:solidFill>
                  <a:srgbClr val="222222"/>
                </a:solidFill>
                <a:effectLst/>
                <a:latin typeface="Arial" panose="020B0604020202020204" pitchFamily="34" charset="0"/>
              </a:rPr>
              <a:t>De verdedigende vleugelspelers zijn belangrijk om de bal langs de zijlijn vooruit te krijgen, tenzij er centraal plaats is om de linkspelers/libero te bereiken.</a:t>
            </a:r>
          </a:p>
          <a:p>
            <a:pPr marL="0" indent="0">
              <a:buNone/>
            </a:pPr>
            <a:br>
              <a:rPr lang="en-GB"/>
            </a:br>
            <a:endParaRPr lang="en-BE"/>
          </a:p>
        </p:txBody>
      </p:sp>
    </p:spTree>
    <p:extLst>
      <p:ext uri="{BB962C8B-B14F-4D97-AF65-F5344CB8AC3E}">
        <p14:creationId xmlns:p14="http://schemas.microsoft.com/office/powerpoint/2010/main" val="230396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0EC7-E354-4CF7-2006-9061F02E9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3672A-A4DD-CAF7-D011-5E69A246AF17}"/>
              </a:ext>
            </a:extLst>
          </p:cNvPr>
          <p:cNvSpPr>
            <a:spLocks noGrp="1"/>
          </p:cNvSpPr>
          <p:nvPr>
            <p:ph type="title"/>
          </p:nvPr>
        </p:nvSpPr>
        <p:spPr>
          <a:xfrm>
            <a:off x="392552" y="304106"/>
            <a:ext cx="4119813" cy="1134640"/>
          </a:xfrm>
        </p:spPr>
        <p:txBody>
          <a:bodyPr anchor="ctr">
            <a:normAutofit/>
          </a:bodyPr>
          <a:lstStyle/>
          <a:p>
            <a:r>
              <a:rPr lang="en-BE"/>
              <a:t>basis</a:t>
            </a:r>
          </a:p>
        </p:txBody>
      </p:sp>
      <p:pic>
        <p:nvPicPr>
          <p:cNvPr id="7" name="Picture Placeholder 6" descr="A screenshot of a video game&#10;&#10;Description automatically generated">
            <a:extLst>
              <a:ext uri="{FF2B5EF4-FFF2-40B4-BE49-F238E27FC236}">
                <a16:creationId xmlns:a16="http://schemas.microsoft.com/office/drawing/2014/main" id="{7B8B32FE-42E1-4A1C-1763-06B79F54AA15}"/>
              </a:ext>
            </a:extLst>
          </p:cNvPr>
          <p:cNvPicPr>
            <a:picLocks noGrp="1" noChangeAspect="1"/>
          </p:cNvPicPr>
          <p:nvPr>
            <p:ph type="pic" idx="1"/>
          </p:nvPr>
        </p:nvPicPr>
        <p:blipFill rotWithShape="1">
          <a:blip r:embed="rId2"/>
          <a:srcRect l="20559" r="20559"/>
          <a:stretch/>
        </p:blipFill>
        <p:spPr>
          <a:xfrm>
            <a:off x="5019261" y="10"/>
            <a:ext cx="7178835" cy="6857990"/>
          </a:xfrm>
          <a:noFill/>
        </p:spPr>
      </p:pic>
      <p:sp>
        <p:nvSpPr>
          <p:cNvPr id="4" name="Text Placeholder 3">
            <a:extLst>
              <a:ext uri="{FF2B5EF4-FFF2-40B4-BE49-F238E27FC236}">
                <a16:creationId xmlns:a16="http://schemas.microsoft.com/office/drawing/2014/main" id="{11528423-C09F-305E-8DBB-33E7444FEA5F}"/>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De back-3 is een logische uitspeelvariant voor een 343 of 3133 opstelling.</a:t>
            </a:r>
          </a:p>
          <a:p>
            <a:pPr algn="l"/>
            <a:r>
              <a:rPr lang="en-GB" b="0" i="0">
                <a:effectLst/>
              </a:rPr>
              <a:t>Ze bestaat uit een center-back (laatste man), 1 linkerflank en 1 rechterflank. Afhankelijk van de formatie zijn er dan 2 centrale middennvelders (link-spelers of screens) met 2 brede middenvelders, of 3 middenvelders mert daartussen een libero. Zie latere uitleg.</a:t>
            </a:r>
          </a:p>
          <a:p>
            <a:pPr algn="l"/>
            <a:r>
              <a:rPr lang="en-GB" b="0" i="0">
                <a:effectLst/>
              </a:rPr>
              <a:t>De back-3 is een offensieve uitspeeloptie, met focus op centraal middenveld. De spelers in de back-3 moeten technisch en snel zijn om de press te vermijden. Fouten worden hard afgestraft wegens gebrek aan centrale verdediging.</a:t>
            </a:r>
          </a:p>
          <a:p>
            <a:pPr algn="l"/>
            <a:endParaRPr lang="en-BE"/>
          </a:p>
        </p:txBody>
      </p:sp>
    </p:spTree>
    <p:extLst>
      <p:ext uri="{BB962C8B-B14F-4D97-AF65-F5344CB8AC3E}">
        <p14:creationId xmlns:p14="http://schemas.microsoft.com/office/powerpoint/2010/main" val="2682851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FC4A9-94F0-CBA6-BCD3-857C5BB87A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65965-B027-76FF-3E58-3A657C6DE743}"/>
              </a:ext>
            </a:extLst>
          </p:cNvPr>
          <p:cNvSpPr>
            <a:spLocks noGrp="1"/>
          </p:cNvSpPr>
          <p:nvPr>
            <p:ph type="title"/>
          </p:nvPr>
        </p:nvSpPr>
        <p:spPr>
          <a:xfrm>
            <a:off x="392552" y="304106"/>
            <a:ext cx="4119813" cy="1134640"/>
          </a:xfrm>
        </p:spPr>
        <p:txBody>
          <a:bodyPr anchor="ctr">
            <a:normAutofit/>
          </a:bodyPr>
          <a:lstStyle/>
          <a:p>
            <a:r>
              <a:rPr lang="en-BE"/>
              <a:t>press</a:t>
            </a:r>
          </a:p>
        </p:txBody>
      </p:sp>
      <p:pic>
        <p:nvPicPr>
          <p:cNvPr id="8" name="Picture Placeholder 7" descr="A game of football on a computer&#10;&#10;Description automatically generated with medium confidence">
            <a:extLst>
              <a:ext uri="{FF2B5EF4-FFF2-40B4-BE49-F238E27FC236}">
                <a16:creationId xmlns:a16="http://schemas.microsoft.com/office/drawing/2014/main" id="{97D78AA7-77E5-0739-3446-BB8A641147ED}"/>
              </a:ext>
            </a:extLst>
          </p:cNvPr>
          <p:cNvPicPr>
            <a:picLocks noGrp="1" noChangeAspect="1"/>
          </p:cNvPicPr>
          <p:nvPr>
            <p:ph type="pic" idx="1"/>
          </p:nvPr>
        </p:nvPicPr>
        <p:blipFill rotWithShape="1">
          <a:blip r:embed="rId2"/>
          <a:srcRect l="19840" r="21278"/>
          <a:stretch/>
        </p:blipFill>
        <p:spPr>
          <a:xfrm>
            <a:off x="5019261" y="10"/>
            <a:ext cx="7178835" cy="6857990"/>
          </a:xfrm>
          <a:noFill/>
        </p:spPr>
      </p:pic>
      <p:sp>
        <p:nvSpPr>
          <p:cNvPr id="4" name="Text Placeholder 3">
            <a:extLst>
              <a:ext uri="{FF2B5EF4-FFF2-40B4-BE49-F238E27FC236}">
                <a16:creationId xmlns:a16="http://schemas.microsoft.com/office/drawing/2014/main" id="{4A5996E3-BBC1-FF8E-50BB-F27E41055B42}"/>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De typische press tegen een back-3 is een centrale press van 3 aanvallers die het midden dicht houden. Dit maakt passen naar de middenvelders erg moeilijk en geeft hoge kans op balverlies.</a:t>
            </a:r>
            <a:br>
              <a:rPr lang="en-GB"/>
            </a:br>
            <a:r>
              <a:rPr lang="en-GB" b="0" i="0">
                <a:effectLst/>
              </a:rPr>
              <a:t>De vleugels zijn wel bereikbaar indien de press erg centraal is. Als de press breder uitgezet wordt, dan wordt het net zinvol wel naar het midden te passen door de press heen.</a:t>
            </a:r>
            <a:endParaRPr lang="en-BE"/>
          </a:p>
        </p:txBody>
      </p:sp>
    </p:spTree>
    <p:extLst>
      <p:ext uri="{BB962C8B-B14F-4D97-AF65-F5344CB8AC3E}">
        <p14:creationId xmlns:p14="http://schemas.microsoft.com/office/powerpoint/2010/main" val="121810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25EC8-915B-7E17-F517-D967EA4E2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DAC8C-05EA-9D11-C35A-7F152560143F}"/>
              </a:ext>
            </a:extLst>
          </p:cNvPr>
          <p:cNvSpPr>
            <a:spLocks noGrp="1"/>
          </p:cNvSpPr>
          <p:nvPr>
            <p:ph type="title"/>
          </p:nvPr>
        </p:nvSpPr>
        <p:spPr>
          <a:xfrm>
            <a:off x="392552" y="304106"/>
            <a:ext cx="4119813" cy="1134640"/>
          </a:xfrm>
        </p:spPr>
        <p:txBody>
          <a:bodyPr anchor="ctr">
            <a:normAutofit/>
          </a:bodyPr>
          <a:lstStyle/>
          <a:p>
            <a:r>
              <a:rPr lang="en-BE"/>
              <a:t>vleugels</a:t>
            </a:r>
          </a:p>
        </p:txBody>
      </p:sp>
      <p:pic>
        <p:nvPicPr>
          <p:cNvPr id="7" name="Picture Placeholder 6" descr="A game of a football game&#10;&#10;Description automatically generated with medium confidence">
            <a:extLst>
              <a:ext uri="{FF2B5EF4-FFF2-40B4-BE49-F238E27FC236}">
                <a16:creationId xmlns:a16="http://schemas.microsoft.com/office/drawing/2014/main" id="{5F5B4BE3-8984-BB35-6E9E-27330954A252}"/>
              </a:ext>
            </a:extLst>
          </p:cNvPr>
          <p:cNvPicPr>
            <a:picLocks noGrp="1" noChangeAspect="1"/>
          </p:cNvPicPr>
          <p:nvPr>
            <p:ph type="pic" idx="1"/>
          </p:nvPr>
        </p:nvPicPr>
        <p:blipFill rotWithShape="1">
          <a:blip r:embed="rId2"/>
          <a:srcRect l="20559" r="20559"/>
          <a:stretch/>
        </p:blipFill>
        <p:spPr>
          <a:xfrm>
            <a:off x="5019261" y="10"/>
            <a:ext cx="7178835" cy="6857990"/>
          </a:xfrm>
          <a:noFill/>
        </p:spPr>
      </p:pic>
      <p:sp>
        <p:nvSpPr>
          <p:cNvPr id="4" name="Text Placeholder 3">
            <a:extLst>
              <a:ext uri="{FF2B5EF4-FFF2-40B4-BE49-F238E27FC236}">
                <a16:creationId xmlns:a16="http://schemas.microsoft.com/office/drawing/2014/main" id="{E3EA1002-C82B-B70B-CEB5-3DEDA8DC8CD4}"/>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Indien de press centraal staat, is het van groot belang dat de vleugels zo hoog mogelijk opschuiven, net tot de lijn waar een aanvaller niet kan onderscheppen.</a:t>
            </a:r>
          </a:p>
          <a:p>
            <a:pPr algn="l"/>
            <a:r>
              <a:rPr lang="en-GB" b="0" i="0">
                <a:effectLst/>
              </a:rPr>
              <a:t>Staat de vleugelspeler te laag, dan ontstaat er risico om geklemd te raken door de press. </a:t>
            </a:r>
          </a:p>
          <a:p>
            <a:pPr algn="l"/>
            <a:r>
              <a:rPr lang="en-GB" b="0" i="0">
                <a:effectLst/>
              </a:rPr>
              <a:t>De vleugels moeten een uitstekende aanname hebben en zicht vooruit. Het is eenvoudig voor de tegenspeler onm terugspeelballen te onderscheppen, dus erg veel opties zijn er niet eens de bal op de vleugel komt.</a:t>
            </a:r>
          </a:p>
          <a:p>
            <a:pPr algn="l"/>
            <a:r>
              <a:rPr lang="en-GB" b="0" i="0">
                <a:effectLst/>
              </a:rPr>
              <a:t>De centrale speler valt terug als guard na de pass om alsnog een optie aan te bieden.</a:t>
            </a:r>
          </a:p>
        </p:txBody>
      </p:sp>
    </p:spTree>
    <p:extLst>
      <p:ext uri="{BB962C8B-B14F-4D97-AF65-F5344CB8AC3E}">
        <p14:creationId xmlns:p14="http://schemas.microsoft.com/office/powerpoint/2010/main" val="3903875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E8C3-632F-1F72-8175-253057385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04717-F0F3-18F1-D6D2-D436966A858D}"/>
              </a:ext>
            </a:extLst>
          </p:cNvPr>
          <p:cNvSpPr>
            <a:spLocks noGrp="1"/>
          </p:cNvSpPr>
          <p:nvPr>
            <p:ph type="title"/>
          </p:nvPr>
        </p:nvSpPr>
        <p:spPr>
          <a:xfrm>
            <a:off x="392552" y="304106"/>
            <a:ext cx="4119813" cy="1134640"/>
          </a:xfrm>
        </p:spPr>
        <p:txBody>
          <a:bodyPr anchor="ctr">
            <a:normAutofit/>
          </a:bodyPr>
          <a:lstStyle/>
          <a:p>
            <a:r>
              <a:rPr lang="en-BE"/>
              <a:t>bad press</a:t>
            </a:r>
          </a:p>
        </p:txBody>
      </p:sp>
      <p:pic>
        <p:nvPicPr>
          <p:cNvPr id="8" name="Picture Placeholder 7" descr="A game of a football game&#10;&#10;Description automatically generated with medium confidence">
            <a:extLst>
              <a:ext uri="{FF2B5EF4-FFF2-40B4-BE49-F238E27FC236}">
                <a16:creationId xmlns:a16="http://schemas.microsoft.com/office/drawing/2014/main" id="{0F2952E6-7E6D-06B9-2872-F8C0371F6E80}"/>
              </a:ext>
            </a:extLst>
          </p:cNvPr>
          <p:cNvPicPr>
            <a:picLocks noGrp="1" noChangeAspect="1"/>
          </p:cNvPicPr>
          <p:nvPr>
            <p:ph type="pic" idx="1"/>
          </p:nvPr>
        </p:nvPicPr>
        <p:blipFill rotWithShape="1">
          <a:blip r:embed="rId2"/>
          <a:srcRect l="17971" r="23147"/>
          <a:stretch/>
        </p:blipFill>
        <p:spPr>
          <a:xfrm>
            <a:off x="5019261" y="10"/>
            <a:ext cx="7178835" cy="6857990"/>
          </a:xfrm>
          <a:noFill/>
        </p:spPr>
      </p:pic>
      <p:sp>
        <p:nvSpPr>
          <p:cNvPr id="4" name="Text Placeholder 3">
            <a:extLst>
              <a:ext uri="{FF2B5EF4-FFF2-40B4-BE49-F238E27FC236}">
                <a16:creationId xmlns:a16="http://schemas.microsoft.com/office/drawing/2014/main" id="{1BB18DBD-8FCA-63F3-FFF7-2B06102B9D94}"/>
              </a:ext>
            </a:extLst>
          </p:cNvPr>
          <p:cNvSpPr>
            <a:spLocks noGrp="1"/>
          </p:cNvSpPr>
          <p:nvPr>
            <p:ph type="body" sz="half" idx="2"/>
          </p:nvPr>
        </p:nvSpPr>
        <p:spPr>
          <a:xfrm>
            <a:off x="392552" y="1742852"/>
            <a:ext cx="4119813" cy="4495964"/>
          </a:xfrm>
        </p:spPr>
        <p:txBody>
          <a:bodyPr anchor="t">
            <a:normAutofit/>
          </a:bodyPr>
          <a:lstStyle/>
          <a:p>
            <a:pPr algn="l"/>
            <a:r>
              <a:rPr lang="en-GB" b="0" i="1">
                <a:effectLst/>
              </a:rPr>
              <a:t>There is such a thing as bad press!</a:t>
            </a:r>
          </a:p>
          <a:p>
            <a:pPr algn="l"/>
            <a:r>
              <a:rPr lang="en-GB" b="0" i="0">
                <a:effectLst/>
              </a:rPr>
              <a:t>Een brede man op man-press tegen de back-3 is ideaal om uit te spelen: de linkspelers middenveld worde dan helemaal beschikbaar, en het team eindigt vanzelf in een 4 vs 3 overtal midden.</a:t>
            </a:r>
          </a:p>
          <a:p>
            <a:pPr algn="l"/>
            <a:r>
              <a:rPr lang="en-GB" b="0" i="0">
                <a:effectLst/>
              </a:rPr>
              <a:t>Dit soort slechte pressing moet direct herkend en uitgebuit worden! Ze kan uitgelokt worden door de vleugels net zo breed te zetten dat hun dekkende man wordt meegetrokken.</a:t>
            </a:r>
          </a:p>
        </p:txBody>
      </p:sp>
    </p:spTree>
    <p:extLst>
      <p:ext uri="{BB962C8B-B14F-4D97-AF65-F5344CB8AC3E}">
        <p14:creationId xmlns:p14="http://schemas.microsoft.com/office/powerpoint/2010/main" val="4156401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807B-CBFE-4F22-D935-E81A9DEB7B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CD20D-5F59-8CDD-0F06-77B26A4100FA}"/>
              </a:ext>
            </a:extLst>
          </p:cNvPr>
          <p:cNvSpPr>
            <a:spLocks noGrp="1"/>
          </p:cNvSpPr>
          <p:nvPr>
            <p:ph type="title"/>
          </p:nvPr>
        </p:nvSpPr>
        <p:spPr>
          <a:xfrm>
            <a:off x="392552" y="304106"/>
            <a:ext cx="4119813" cy="1134640"/>
          </a:xfrm>
        </p:spPr>
        <p:txBody>
          <a:bodyPr anchor="ctr">
            <a:normAutofit/>
          </a:bodyPr>
          <a:lstStyle/>
          <a:p>
            <a:r>
              <a:rPr lang="en-BE"/>
              <a:t>3133 variant</a:t>
            </a:r>
          </a:p>
        </p:txBody>
      </p:sp>
      <p:pic>
        <p:nvPicPr>
          <p:cNvPr id="7" name="Picture Placeholder 6" descr="A game of a football game&#10;&#10;Description automatically generated with medium confidence">
            <a:extLst>
              <a:ext uri="{FF2B5EF4-FFF2-40B4-BE49-F238E27FC236}">
                <a16:creationId xmlns:a16="http://schemas.microsoft.com/office/drawing/2014/main" id="{A20034C4-3CC3-EBEB-BD83-6AD5DD27F1B7}"/>
              </a:ext>
            </a:extLst>
          </p:cNvPr>
          <p:cNvPicPr>
            <a:picLocks noGrp="1" noChangeAspect="1"/>
          </p:cNvPicPr>
          <p:nvPr>
            <p:ph type="pic" idx="1"/>
          </p:nvPr>
        </p:nvPicPr>
        <p:blipFill rotWithShape="1">
          <a:blip r:embed="rId2"/>
          <a:srcRect l="17964" r="23155"/>
          <a:stretch/>
        </p:blipFill>
        <p:spPr>
          <a:xfrm>
            <a:off x="5019261" y="10"/>
            <a:ext cx="7178835" cy="6857990"/>
          </a:xfrm>
          <a:noFill/>
        </p:spPr>
      </p:pic>
      <p:sp>
        <p:nvSpPr>
          <p:cNvPr id="4" name="Text Placeholder 3">
            <a:extLst>
              <a:ext uri="{FF2B5EF4-FFF2-40B4-BE49-F238E27FC236}">
                <a16:creationId xmlns:a16="http://schemas.microsoft.com/office/drawing/2014/main" id="{0DC8A17E-0152-214A-488D-AB1C54D3B62D}"/>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in de 3133 variant met libero zal de libero de sleutelrol spelen als link-speler tussen verdediging en middenveld. Hij zoekt gaten in de front-3 press om aagespeeld te worden zonder dekking, terwijl de middenvelders hun man meetrekken.</a:t>
            </a:r>
          </a:p>
          <a:p>
            <a:pPr algn="l"/>
            <a:r>
              <a:rPr lang="en-GB" b="0" i="0">
                <a:effectLst/>
              </a:rPr>
              <a:t>Blijft de press centraal goed dicht, dan is er de gewoonlijke optie links of rechts breed uit te spelen.</a:t>
            </a:r>
          </a:p>
          <a:p>
            <a:pPr algn="l"/>
            <a:r>
              <a:rPr lang="en-GB" b="0" i="0">
                <a:effectLst/>
              </a:rPr>
              <a:t>Eens er breed is verlegd zal de libero mee helpen aan de balkant als aanspeeloptie, zo maakt hij een 2vs1 aan de zijkant middenveld.</a:t>
            </a:r>
          </a:p>
        </p:txBody>
      </p:sp>
    </p:spTree>
    <p:extLst>
      <p:ext uri="{BB962C8B-B14F-4D97-AF65-F5344CB8AC3E}">
        <p14:creationId xmlns:p14="http://schemas.microsoft.com/office/powerpoint/2010/main" val="2345697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A4CE-7B26-935F-248C-A57C9E9A4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001EE-7C7B-821A-0CF4-28F1CDA87984}"/>
              </a:ext>
            </a:extLst>
          </p:cNvPr>
          <p:cNvSpPr>
            <a:spLocks noGrp="1"/>
          </p:cNvSpPr>
          <p:nvPr>
            <p:ph type="title"/>
          </p:nvPr>
        </p:nvSpPr>
        <p:spPr>
          <a:xfrm>
            <a:off x="392552" y="304106"/>
            <a:ext cx="4119813" cy="1134640"/>
          </a:xfrm>
        </p:spPr>
        <p:txBody>
          <a:bodyPr anchor="ctr">
            <a:normAutofit/>
          </a:bodyPr>
          <a:lstStyle/>
          <a:p>
            <a:r>
              <a:rPr lang="en-BE" sz="2000"/>
              <a:t>Dynamiek: flank</a:t>
            </a:r>
          </a:p>
        </p:txBody>
      </p:sp>
      <p:pic>
        <p:nvPicPr>
          <p:cNvPr id="3" name="ssp_2367925_9495383_5.mp4">
            <a:hlinkClick r:id="" action="ppaction://media"/>
            <a:extLst>
              <a:ext uri="{FF2B5EF4-FFF2-40B4-BE49-F238E27FC236}">
                <a16:creationId xmlns:a16="http://schemas.microsoft.com/office/drawing/2014/main" id="{4CE5C127-F061-91A3-2B4A-39D4900ED4A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02557" y="1569308"/>
            <a:ext cx="6895539" cy="3878738"/>
          </a:xfrm>
          <a:prstGeom prst="rect">
            <a:avLst/>
          </a:prstGeom>
          <a:noFill/>
        </p:spPr>
      </p:pic>
      <p:sp>
        <p:nvSpPr>
          <p:cNvPr id="4" name="Text Placeholder 3">
            <a:extLst>
              <a:ext uri="{FF2B5EF4-FFF2-40B4-BE49-F238E27FC236}">
                <a16:creationId xmlns:a16="http://schemas.microsoft.com/office/drawing/2014/main" id="{56806436-6F61-23EA-C824-9D3D3735926D}"/>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Als er rond de press moet gespeeld worden, dan is het ideaal als de flankspeler ruimte heeft om aan te namen en 1 van de 2 middenvelders te bereiken. de back-3 gaat dan meteen terug in natuurlijk verdedigende positie spelen.</a:t>
            </a:r>
            <a:endParaRPr lang="en-BE"/>
          </a:p>
        </p:txBody>
      </p:sp>
    </p:spTree>
    <p:extLst>
      <p:ext uri="{BB962C8B-B14F-4D97-AF65-F5344CB8AC3E}">
        <p14:creationId xmlns:p14="http://schemas.microsoft.com/office/powerpoint/2010/main" val="240993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F6ED64-F2E6-4020-D5F8-2474C0AF15D3}"/>
              </a:ext>
            </a:extLst>
          </p:cNvPr>
          <p:cNvSpPr>
            <a:spLocks noGrp="1"/>
          </p:cNvSpPr>
          <p:nvPr>
            <p:ph type="title"/>
          </p:nvPr>
        </p:nvSpPr>
        <p:spPr/>
        <p:txBody>
          <a:bodyPr/>
          <a:lstStyle/>
          <a:p>
            <a:r>
              <a:rPr lang="en-BE"/>
              <a:t>back 4</a:t>
            </a:r>
          </a:p>
        </p:txBody>
      </p:sp>
      <p:sp>
        <p:nvSpPr>
          <p:cNvPr id="5" name="Content Placeholder 4">
            <a:extLst>
              <a:ext uri="{FF2B5EF4-FFF2-40B4-BE49-F238E27FC236}">
                <a16:creationId xmlns:a16="http://schemas.microsoft.com/office/drawing/2014/main" id="{B5E69CAD-5F1C-090F-78C3-C5088386DBAA}"/>
              </a:ext>
            </a:extLst>
          </p:cNvPr>
          <p:cNvSpPr>
            <a:spLocks noGrp="1"/>
          </p:cNvSpPr>
          <p:nvPr>
            <p:ph idx="1"/>
          </p:nvPr>
        </p:nvSpPr>
        <p:spPr/>
        <p:txBody>
          <a:bodyPr/>
          <a:lstStyle/>
          <a:p>
            <a:pPr algn="l"/>
            <a:r>
              <a:rPr lang="en-GB" b="0" i="0">
                <a:solidFill>
                  <a:srgbClr val="222222"/>
                </a:solidFill>
                <a:effectLst/>
                <a:latin typeface="Arial" panose="020B0604020202020204" pitchFamily="34" charset="0"/>
              </a:rPr>
              <a:t>We bekijken het doel van een back-4 bij uitspelen in een typische 433 formatie.</a:t>
            </a:r>
          </a:p>
          <a:p>
            <a:pPr algn="l"/>
            <a:r>
              <a:rPr lang="en-GB" b="0" i="0">
                <a:solidFill>
                  <a:srgbClr val="222222"/>
                </a:solidFill>
                <a:effectLst/>
                <a:latin typeface="Arial" panose="020B0604020202020204" pitchFamily="34" charset="0"/>
              </a:rPr>
              <a:t>De verdedigende vleugelspelers (als halfbacks of wingers) zijn belangrijk om de bal langs de zijlijn vooruit te krijgen.</a:t>
            </a:r>
          </a:p>
          <a:p>
            <a:endParaRPr lang="en-BE"/>
          </a:p>
        </p:txBody>
      </p:sp>
    </p:spTree>
    <p:extLst>
      <p:ext uri="{BB962C8B-B14F-4D97-AF65-F5344CB8AC3E}">
        <p14:creationId xmlns:p14="http://schemas.microsoft.com/office/powerpoint/2010/main" val="344906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A4A8-3BC4-FA01-E94F-F1640F32E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F8603-5646-A989-F012-8E6447D42351}"/>
              </a:ext>
            </a:extLst>
          </p:cNvPr>
          <p:cNvSpPr>
            <a:spLocks noGrp="1"/>
          </p:cNvSpPr>
          <p:nvPr>
            <p:ph type="title"/>
          </p:nvPr>
        </p:nvSpPr>
        <p:spPr>
          <a:xfrm>
            <a:off x="392552" y="304106"/>
            <a:ext cx="4119813" cy="1134640"/>
          </a:xfrm>
        </p:spPr>
        <p:txBody>
          <a:bodyPr anchor="ctr">
            <a:normAutofit/>
          </a:bodyPr>
          <a:lstStyle/>
          <a:p>
            <a:r>
              <a:rPr lang="en-BE"/>
              <a:t>Dynamiek: terugleggen</a:t>
            </a:r>
          </a:p>
        </p:txBody>
      </p:sp>
      <p:pic>
        <p:nvPicPr>
          <p:cNvPr id="5" name="ssp_2367925_9495388_6.mp4">
            <a:hlinkClick r:id="" action="ppaction://media"/>
            <a:extLst>
              <a:ext uri="{FF2B5EF4-FFF2-40B4-BE49-F238E27FC236}">
                <a16:creationId xmlns:a16="http://schemas.microsoft.com/office/drawing/2014/main" id="{B7BB5FB9-6852-CA23-3766-E86CB82DEE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58623" y="1544594"/>
            <a:ext cx="6939473" cy="3903451"/>
          </a:xfrm>
          <a:prstGeom prst="rect">
            <a:avLst/>
          </a:prstGeom>
          <a:noFill/>
        </p:spPr>
      </p:pic>
      <p:sp>
        <p:nvSpPr>
          <p:cNvPr id="4" name="Text Placeholder 3">
            <a:extLst>
              <a:ext uri="{FF2B5EF4-FFF2-40B4-BE49-F238E27FC236}">
                <a16:creationId xmlns:a16="http://schemas.microsoft.com/office/drawing/2014/main" id="{AEE5A303-978E-EBC6-8743-84697DD94531}"/>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Als de doorbraak langs de flank te traag liep (opvallende pass, trage pass of mislukte aanname) of de pressing te breed, dan kan er teruggespeeld worden naar de centrale verdediger. Die kan echter onderschept worden door de spits, dus dient de uitspeler steeds in te zakken en zichzelf laag als guard aan te bieden. Van daaruit kan het spel verlegd worden.</a:t>
            </a:r>
            <a:endParaRPr lang="en-BE"/>
          </a:p>
        </p:txBody>
      </p:sp>
    </p:spTree>
    <p:extLst>
      <p:ext uri="{BB962C8B-B14F-4D97-AF65-F5344CB8AC3E}">
        <p14:creationId xmlns:p14="http://schemas.microsoft.com/office/powerpoint/2010/main" val="344480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9836C-E54E-FE59-8572-4E3967014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B9749-B96B-AFBC-20C4-6C18F3C2E041}"/>
              </a:ext>
            </a:extLst>
          </p:cNvPr>
          <p:cNvSpPr>
            <a:spLocks noGrp="1"/>
          </p:cNvSpPr>
          <p:nvPr>
            <p:ph type="title"/>
          </p:nvPr>
        </p:nvSpPr>
        <p:spPr>
          <a:xfrm>
            <a:off x="392552" y="304106"/>
            <a:ext cx="4119813" cy="1134640"/>
          </a:xfrm>
        </p:spPr>
        <p:txBody>
          <a:bodyPr anchor="ctr">
            <a:normAutofit/>
          </a:bodyPr>
          <a:lstStyle/>
          <a:p>
            <a:r>
              <a:rPr lang="en-BE"/>
              <a:t>Dynamiek: centraal uitspelen</a:t>
            </a:r>
          </a:p>
        </p:txBody>
      </p:sp>
      <p:pic>
        <p:nvPicPr>
          <p:cNvPr id="3" name="ssp_2367925_9495580_7.mp4">
            <a:hlinkClick r:id="" action="ppaction://media"/>
            <a:extLst>
              <a:ext uri="{FF2B5EF4-FFF2-40B4-BE49-F238E27FC236}">
                <a16:creationId xmlns:a16="http://schemas.microsoft.com/office/drawing/2014/main" id="{BAD09A66-CC14-D8B1-BD5E-D24282816EF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24525" y="1581664"/>
            <a:ext cx="6873571" cy="3866381"/>
          </a:xfrm>
          <a:prstGeom prst="rect">
            <a:avLst/>
          </a:prstGeom>
          <a:noFill/>
        </p:spPr>
      </p:pic>
      <p:sp>
        <p:nvSpPr>
          <p:cNvPr id="4" name="Text Placeholder 3">
            <a:extLst>
              <a:ext uri="{FF2B5EF4-FFF2-40B4-BE49-F238E27FC236}">
                <a16:creationId xmlns:a16="http://schemas.microsoft.com/office/drawing/2014/main" id="{800B7054-C43B-B870-39F2-596119088FAA}"/>
              </a:ext>
            </a:extLst>
          </p:cNvPr>
          <p:cNvSpPr>
            <a:spLocks noGrp="1"/>
          </p:cNvSpPr>
          <p:nvPr>
            <p:ph type="body" sz="half" idx="2"/>
          </p:nvPr>
        </p:nvSpPr>
        <p:spPr>
          <a:xfrm>
            <a:off x="392552" y="1742852"/>
            <a:ext cx="4119813" cy="4495964"/>
          </a:xfrm>
        </p:spPr>
        <p:txBody>
          <a:bodyPr anchor="t">
            <a:normAutofit/>
          </a:bodyPr>
          <a:lstStyle/>
          <a:p>
            <a:pPr algn="l"/>
            <a:r>
              <a:rPr lang="en-GB" b="0" i="0">
                <a:effectLst/>
              </a:rPr>
              <a:t>Als de press breder staat dan kan de uitspeler opties centraal zoeken via de 2 centrale middenvelders (343) of de libero (3133). Dit moet telkens als eerste optie bekeken worden, aangezien er vanuit centraal middenveld meer mogelijkheden zijn.</a:t>
            </a:r>
            <a:endParaRPr lang="en-BE"/>
          </a:p>
        </p:txBody>
      </p:sp>
    </p:spTree>
    <p:extLst>
      <p:ext uri="{BB962C8B-B14F-4D97-AF65-F5344CB8AC3E}">
        <p14:creationId xmlns:p14="http://schemas.microsoft.com/office/powerpoint/2010/main" val="308718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8629-6E9D-1F40-8D65-4B1A2A009634}"/>
              </a:ext>
            </a:extLst>
          </p:cNvPr>
          <p:cNvSpPr>
            <a:spLocks noGrp="1"/>
          </p:cNvSpPr>
          <p:nvPr>
            <p:ph type="title"/>
          </p:nvPr>
        </p:nvSpPr>
        <p:spPr>
          <a:xfrm>
            <a:off x="392552" y="304106"/>
            <a:ext cx="4119813" cy="1134640"/>
          </a:xfrm>
        </p:spPr>
        <p:txBody>
          <a:bodyPr anchor="ctr">
            <a:normAutofit/>
          </a:bodyPr>
          <a:lstStyle/>
          <a:p>
            <a:r>
              <a:rPr lang="en-BE"/>
              <a:t>basis</a:t>
            </a:r>
          </a:p>
        </p:txBody>
      </p:sp>
      <p:pic>
        <p:nvPicPr>
          <p:cNvPr id="10" name="Picture Placeholder 9" descr="A video game of a football game&#10;&#10;Description automatically generated">
            <a:extLst>
              <a:ext uri="{FF2B5EF4-FFF2-40B4-BE49-F238E27FC236}">
                <a16:creationId xmlns:a16="http://schemas.microsoft.com/office/drawing/2014/main" id="{87BB5486-BD11-1912-E0A6-05CEF7A92CE8}"/>
              </a:ext>
            </a:extLst>
          </p:cNvPr>
          <p:cNvPicPr>
            <a:picLocks noGrp="1" noChangeAspect="1"/>
          </p:cNvPicPr>
          <p:nvPr>
            <p:ph type="pic" idx="1"/>
          </p:nvPr>
        </p:nvPicPr>
        <p:blipFill rotWithShape="1">
          <a:blip r:embed="rId2"/>
          <a:srcRect l="20559" r="20559"/>
          <a:stretch/>
        </p:blipFill>
        <p:spPr>
          <a:xfrm>
            <a:off x="5019261" y="10"/>
            <a:ext cx="7178835" cy="6857990"/>
          </a:xfrm>
          <a:noFill/>
        </p:spPr>
      </p:pic>
      <p:sp>
        <p:nvSpPr>
          <p:cNvPr id="4" name="Text Placeholder 3">
            <a:extLst>
              <a:ext uri="{FF2B5EF4-FFF2-40B4-BE49-F238E27FC236}">
                <a16:creationId xmlns:a16="http://schemas.microsoft.com/office/drawing/2014/main" id="{3D891B40-012E-7043-B8EC-7A850F9772F9}"/>
              </a:ext>
            </a:extLst>
          </p:cNvPr>
          <p:cNvSpPr>
            <a:spLocks noGrp="1"/>
          </p:cNvSpPr>
          <p:nvPr>
            <p:ph type="body" sz="half" idx="2"/>
          </p:nvPr>
        </p:nvSpPr>
        <p:spPr>
          <a:xfrm>
            <a:off x="392552" y="1742852"/>
            <a:ext cx="4119813" cy="4478996"/>
          </a:xfrm>
        </p:spPr>
        <p:txBody>
          <a:bodyPr anchor="t">
            <a:normAutofit/>
          </a:bodyPr>
          <a:lstStyle/>
          <a:p>
            <a:pPr algn="l"/>
            <a:r>
              <a:rPr lang="en-GB" sz="1400" b="0" i="0">
                <a:effectLst/>
              </a:rPr>
              <a:t>De back-4 vorm is een natuurlijke vorm die in een traditionele 433 voorkomt (of 4231).</a:t>
            </a:r>
          </a:p>
          <a:p>
            <a:pPr algn="l"/>
            <a:r>
              <a:rPr lang="en-GB" sz="1400" b="0" i="0">
                <a:effectLst/>
              </a:rPr>
              <a:t>Ze bestaat uit twee center backs die op de schouder van de cirkel staan (15m), en een halfback links en halfback rechts die rond de 23m staan.</a:t>
            </a:r>
          </a:p>
          <a:p>
            <a:pPr algn="l"/>
            <a:r>
              <a:rPr lang="en-GB" sz="1400" b="0" i="0">
                <a:effectLst/>
              </a:rPr>
              <a:t>De tegenstander speelt normaal met 3 aanvallers (433, 343, 3133 formaties) en zal dus in eerste lijn met 3 tegen 4 spelers zitten. Dit maakt de back-4 goed voor geduldige opbouw: er is achteraan steeds een speler beschikbaar om naar te verleggen.</a:t>
            </a:r>
          </a:p>
          <a:p>
            <a:pPr algn="l"/>
            <a:r>
              <a:rPr lang="en-GB" sz="1400" b="0" i="0">
                <a:effectLst/>
              </a:rPr>
              <a:t>Aandachtspunt is dat het op middenveld compact wordt gehouden! De flanken moeten beloopbaar of bespeelbaar zijn als open ruimte door de wingers (LH en RH).</a:t>
            </a:r>
          </a:p>
          <a:p>
            <a:pPr algn="l"/>
            <a:r>
              <a:rPr lang="en-GB" sz="1400" b="0" i="0">
                <a:effectLst/>
              </a:rPr>
              <a:t>Ze is veiliger dan een back-3 door kortere afstanden tussen de spelers en twee centrale verdedigers tegen eventueel balverlies. Ze is wel complexer in aanval en vereist gedreven acties door de verdedigende vleugels.</a:t>
            </a:r>
          </a:p>
          <a:p>
            <a:pPr algn="l"/>
            <a:endParaRPr lang="en-BE" sz="1400"/>
          </a:p>
        </p:txBody>
      </p:sp>
    </p:spTree>
    <p:extLst>
      <p:ext uri="{BB962C8B-B14F-4D97-AF65-F5344CB8AC3E}">
        <p14:creationId xmlns:p14="http://schemas.microsoft.com/office/powerpoint/2010/main" val="1022616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B60F3-EE3F-8E21-D3D9-C476D745F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BA859-30ED-794B-ACCF-D2032D4EB3BF}"/>
              </a:ext>
            </a:extLst>
          </p:cNvPr>
          <p:cNvSpPr>
            <a:spLocks noGrp="1"/>
          </p:cNvSpPr>
          <p:nvPr>
            <p:ph type="title"/>
          </p:nvPr>
        </p:nvSpPr>
        <p:spPr>
          <a:xfrm>
            <a:off x="392552" y="304106"/>
            <a:ext cx="4119813" cy="1134640"/>
          </a:xfrm>
        </p:spPr>
        <p:txBody>
          <a:bodyPr anchor="ctr">
            <a:normAutofit/>
          </a:bodyPr>
          <a:lstStyle/>
          <a:p>
            <a:r>
              <a:rPr lang="en-BE"/>
              <a:t>Press</a:t>
            </a:r>
          </a:p>
        </p:txBody>
      </p:sp>
      <p:pic>
        <p:nvPicPr>
          <p:cNvPr id="7" name="Picture Placeholder 6" descr="A computer screen with a game plan&#10;&#10;Description automatically generated">
            <a:extLst>
              <a:ext uri="{FF2B5EF4-FFF2-40B4-BE49-F238E27FC236}">
                <a16:creationId xmlns:a16="http://schemas.microsoft.com/office/drawing/2014/main" id="{5C6AC872-EB03-85F3-0037-02B3A98F56E1}"/>
              </a:ext>
            </a:extLst>
          </p:cNvPr>
          <p:cNvPicPr>
            <a:picLocks noGrp="1" noChangeAspect="1"/>
          </p:cNvPicPr>
          <p:nvPr>
            <p:ph type="pic" idx="1"/>
          </p:nvPr>
        </p:nvPicPr>
        <p:blipFill rotWithShape="1">
          <a:blip r:embed="rId2"/>
          <a:srcRect l="20559" r="20559"/>
          <a:stretch/>
        </p:blipFill>
        <p:spPr>
          <a:xfrm>
            <a:off x="5019261" y="10"/>
            <a:ext cx="7178835" cy="6857990"/>
          </a:xfrm>
          <a:noFill/>
        </p:spPr>
      </p:pic>
      <p:sp>
        <p:nvSpPr>
          <p:cNvPr id="4" name="Text Placeholder 3">
            <a:extLst>
              <a:ext uri="{FF2B5EF4-FFF2-40B4-BE49-F238E27FC236}">
                <a16:creationId xmlns:a16="http://schemas.microsoft.com/office/drawing/2014/main" id="{EB4CD936-6365-9277-8F9C-DE704F10B048}"/>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De typische press van de tegenspeler is een centrale front-3 van de aanvallers tegenover de speler in balbezit. Dit maakt onze beste opties voor self-pass naar midden en diepe pass centraal riskant, want ze kan onderschept worden.</a:t>
            </a:r>
          </a:p>
          <a:p>
            <a:pPr algn="l"/>
            <a:r>
              <a:rPr lang="en-GB" b="0" i="0">
                <a:effectLst/>
              </a:rPr>
              <a:t>Aangezien middenveld een 3 tegen 3 situatie is, zijn diepe ballen of hoge ballen erg moeilijk juist te plaatsen zonder balverlies, vooral als de tegenspeler in mandekking speelt. Back-4 opbouw zal dus veelal gebeuren door achterin te verleggen en rond de press te spelen.</a:t>
            </a:r>
          </a:p>
          <a:p>
            <a:pPr algn="l"/>
            <a:endParaRPr lang="en-BE"/>
          </a:p>
        </p:txBody>
      </p:sp>
    </p:spTree>
    <p:extLst>
      <p:ext uri="{BB962C8B-B14F-4D97-AF65-F5344CB8AC3E}">
        <p14:creationId xmlns:p14="http://schemas.microsoft.com/office/powerpoint/2010/main" val="2663123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B996E-6F65-B097-D73C-B4A2243BEE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EE50F-1BBD-2CE4-A2BE-8679149D45B0}"/>
              </a:ext>
            </a:extLst>
          </p:cNvPr>
          <p:cNvSpPr>
            <a:spLocks noGrp="1"/>
          </p:cNvSpPr>
          <p:nvPr>
            <p:ph type="title"/>
          </p:nvPr>
        </p:nvSpPr>
        <p:spPr>
          <a:xfrm>
            <a:off x="392552" y="304106"/>
            <a:ext cx="4119813" cy="1134640"/>
          </a:xfrm>
        </p:spPr>
        <p:txBody>
          <a:bodyPr anchor="ctr">
            <a:normAutofit/>
          </a:bodyPr>
          <a:lstStyle/>
          <a:p>
            <a:r>
              <a:rPr lang="en-BE"/>
              <a:t>Vleugels</a:t>
            </a:r>
          </a:p>
        </p:txBody>
      </p:sp>
      <p:pic>
        <p:nvPicPr>
          <p:cNvPr id="8" name="Picture Placeholder 7" descr="A football game plan on a computer&#10;&#10;Description automatically generated">
            <a:extLst>
              <a:ext uri="{FF2B5EF4-FFF2-40B4-BE49-F238E27FC236}">
                <a16:creationId xmlns:a16="http://schemas.microsoft.com/office/drawing/2014/main" id="{78751D55-FEC9-E59A-017F-39AFC7F76C16}"/>
              </a:ext>
            </a:extLst>
          </p:cNvPr>
          <p:cNvPicPr>
            <a:picLocks noGrp="1" noChangeAspect="1"/>
          </p:cNvPicPr>
          <p:nvPr>
            <p:ph type="pic" idx="1"/>
          </p:nvPr>
        </p:nvPicPr>
        <p:blipFill rotWithShape="1">
          <a:blip r:embed="rId2"/>
          <a:srcRect l="19339" r="21780"/>
          <a:stretch/>
        </p:blipFill>
        <p:spPr>
          <a:xfrm>
            <a:off x="5019261" y="10"/>
            <a:ext cx="7178835" cy="6857990"/>
          </a:xfrm>
          <a:noFill/>
        </p:spPr>
      </p:pic>
      <p:sp>
        <p:nvSpPr>
          <p:cNvPr id="4" name="Text Placeholder 3">
            <a:extLst>
              <a:ext uri="{FF2B5EF4-FFF2-40B4-BE49-F238E27FC236}">
                <a16:creationId xmlns:a16="http://schemas.microsoft.com/office/drawing/2014/main" id="{CD811CB6-9304-3B0B-88CB-7CEEEC8138A0}"/>
              </a:ext>
            </a:extLst>
          </p:cNvPr>
          <p:cNvSpPr>
            <a:spLocks noGrp="1"/>
          </p:cNvSpPr>
          <p:nvPr>
            <p:ph type="body" sz="half" idx="2"/>
          </p:nvPr>
        </p:nvSpPr>
        <p:spPr>
          <a:xfrm>
            <a:off x="392552" y="1742852"/>
            <a:ext cx="4119813" cy="4478996"/>
          </a:xfrm>
        </p:spPr>
        <p:txBody>
          <a:bodyPr anchor="t">
            <a:normAutofit/>
          </a:bodyPr>
          <a:lstStyle/>
          <a:p>
            <a:pPr algn="l">
              <a:lnSpc>
                <a:spcPct val="90000"/>
              </a:lnSpc>
            </a:pPr>
            <a:r>
              <a:rPr lang="en-GB" sz="1400" b="0" i="0">
                <a:effectLst/>
              </a:rPr>
              <a:t>Alle 4 de spelers passen zich dynamisch aan tegenover de press:</a:t>
            </a:r>
          </a:p>
          <a:p>
            <a:pPr algn="l">
              <a:lnSpc>
                <a:spcPct val="90000"/>
              </a:lnSpc>
            </a:pPr>
            <a:r>
              <a:rPr lang="en-GB" sz="1400" b="0" i="0">
                <a:effectLst/>
              </a:rPr>
              <a:t>- de uitspeler begint op 15m aan een kant van de cirkel</a:t>
            </a:r>
          </a:p>
          <a:p>
            <a:pPr algn="l">
              <a:lnSpc>
                <a:spcPct val="90000"/>
              </a:lnSpc>
            </a:pPr>
            <a:r>
              <a:rPr lang="en-GB" sz="1400" b="0" i="0">
                <a:effectLst/>
              </a:rPr>
              <a:t>- de 2de centrale verdediger schuift zich zo zodat hij veilig een pass kan krijgen én tijd heeft iets met de bal te doen indien er druk komt vanuit de press. Veelal betekent dat iets lager staan dan de uitspeler.</a:t>
            </a:r>
          </a:p>
          <a:p>
            <a:pPr algn="l">
              <a:lnSpc>
                <a:spcPct val="90000"/>
              </a:lnSpc>
            </a:pPr>
            <a:r>
              <a:rPr lang="en-GB" sz="1400" b="0" i="0">
                <a:effectLst/>
              </a:rPr>
              <a:t>- de linker en rechter winger schuiven zo hoog mogelijk rond de 23m op zodat ze de bal kunnen krijgen zonder dat de press hem kan onderscheppen. Dit is belangrijk, want indien zo, dan is de eerste lijn van verdediging uitgeschakeld.</a:t>
            </a:r>
          </a:p>
          <a:p>
            <a:pPr algn="l">
              <a:lnSpc>
                <a:spcPct val="90000"/>
              </a:lnSpc>
            </a:pPr>
            <a:r>
              <a:rPr lang="en-GB" sz="1400" b="0" i="0">
                <a:effectLst/>
              </a:rPr>
              <a:t>Dit is flexibel en hangt af van wat de tegespeler doet: hoog druk zetten, laag of breed.  Het is ook niet erg als de tegenspeler dit tegenhoudt door te volgen, want dan ontstaan er andere ruimtes, veelal in het midden. Let er altijd op dat 1 tegenspeler uit de press nooit twee spelers kan onderscheppen. </a:t>
            </a:r>
          </a:p>
          <a:p>
            <a:pPr algn="l">
              <a:lnSpc>
                <a:spcPct val="90000"/>
              </a:lnSpc>
            </a:pPr>
            <a:endParaRPr lang="en-BE" sz="1400"/>
          </a:p>
        </p:txBody>
      </p:sp>
    </p:spTree>
    <p:extLst>
      <p:ext uri="{BB962C8B-B14F-4D97-AF65-F5344CB8AC3E}">
        <p14:creationId xmlns:p14="http://schemas.microsoft.com/office/powerpoint/2010/main" val="2892641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A56D1-8FD0-A94D-D7A1-DAA909936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56FD39-1219-45BA-7466-F3426776974B}"/>
              </a:ext>
            </a:extLst>
          </p:cNvPr>
          <p:cNvSpPr>
            <a:spLocks noGrp="1"/>
          </p:cNvSpPr>
          <p:nvPr>
            <p:ph type="title"/>
          </p:nvPr>
        </p:nvSpPr>
        <p:spPr>
          <a:xfrm>
            <a:off x="392552" y="304106"/>
            <a:ext cx="4119813" cy="1134640"/>
          </a:xfrm>
        </p:spPr>
        <p:txBody>
          <a:bodyPr anchor="ctr">
            <a:normAutofit/>
          </a:bodyPr>
          <a:lstStyle/>
          <a:p>
            <a:r>
              <a:rPr lang="en-BE"/>
              <a:t>bad press</a:t>
            </a:r>
          </a:p>
        </p:txBody>
      </p:sp>
      <p:pic>
        <p:nvPicPr>
          <p:cNvPr id="7" name="Picture Placeholder 6" descr="A game of football on a computer&#10;&#10;Description automatically generated with medium confidence">
            <a:extLst>
              <a:ext uri="{FF2B5EF4-FFF2-40B4-BE49-F238E27FC236}">
                <a16:creationId xmlns:a16="http://schemas.microsoft.com/office/drawing/2014/main" id="{56C30C6F-3CBC-F92E-2BAE-0A797937AA3A}"/>
              </a:ext>
            </a:extLst>
          </p:cNvPr>
          <p:cNvPicPr>
            <a:picLocks noGrp="1" noChangeAspect="1"/>
          </p:cNvPicPr>
          <p:nvPr>
            <p:ph type="pic" idx="1"/>
          </p:nvPr>
        </p:nvPicPr>
        <p:blipFill rotWithShape="1">
          <a:blip r:embed="rId2"/>
          <a:srcRect l="20032" r="21086"/>
          <a:stretch/>
        </p:blipFill>
        <p:spPr>
          <a:xfrm>
            <a:off x="5019261" y="10"/>
            <a:ext cx="7178835" cy="6857990"/>
          </a:xfrm>
          <a:noFill/>
        </p:spPr>
      </p:pic>
      <p:sp>
        <p:nvSpPr>
          <p:cNvPr id="4" name="Text Placeholder 3">
            <a:extLst>
              <a:ext uri="{FF2B5EF4-FFF2-40B4-BE49-F238E27FC236}">
                <a16:creationId xmlns:a16="http://schemas.microsoft.com/office/drawing/2014/main" id="{304DA3B4-B062-C154-1CDD-46786604F950}"/>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There is such a thing as bad press!</a:t>
            </a:r>
          </a:p>
          <a:p>
            <a:pPr algn="l"/>
            <a:r>
              <a:rPr lang="en-GB" b="0" i="0">
                <a:effectLst/>
              </a:rPr>
              <a:t>Als de press kiest om breed te gaan, en dus de winger/halfbacks volledig afsluit, dan is de ruimte er voor de twee centrale verdedigers zelf centraal in te spelen met 2 vs 1, en zo in middenveld met een 4vs3 overtal te komen.</a:t>
            </a:r>
          </a:p>
          <a:p>
            <a:pPr algn="l"/>
            <a:r>
              <a:rPr lang="en-GB" b="0" i="0">
                <a:effectLst/>
              </a:rPr>
              <a:t>Deze situatie moet je snel herkennen: kijk hoe breed de press staat en speel er snel tussen indien mogelijk.</a:t>
            </a:r>
          </a:p>
          <a:p>
            <a:pPr algn="l"/>
            <a:r>
              <a:rPr lang="en-GB" b="0" i="0">
                <a:effectLst/>
              </a:rPr>
              <a:t>Indien zo komen de linker en rechter vleugels meteen naar binnen toe voor back-3 defense, terwijl de centrale verdediger promoot naar middenveld.</a:t>
            </a:r>
          </a:p>
          <a:p>
            <a:pPr algn="l"/>
            <a:endParaRPr lang="en-BE"/>
          </a:p>
        </p:txBody>
      </p:sp>
    </p:spTree>
    <p:extLst>
      <p:ext uri="{BB962C8B-B14F-4D97-AF65-F5344CB8AC3E}">
        <p14:creationId xmlns:p14="http://schemas.microsoft.com/office/powerpoint/2010/main" val="217525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DE9D8-EB70-C83D-93AB-432C48C91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60586-462C-DB51-C57C-C5FAF2FB2ED7}"/>
              </a:ext>
            </a:extLst>
          </p:cNvPr>
          <p:cNvSpPr>
            <a:spLocks noGrp="1"/>
          </p:cNvSpPr>
          <p:nvPr>
            <p:ph type="title"/>
          </p:nvPr>
        </p:nvSpPr>
        <p:spPr>
          <a:xfrm>
            <a:off x="392552" y="304106"/>
            <a:ext cx="4119813" cy="1134640"/>
          </a:xfrm>
        </p:spPr>
        <p:txBody>
          <a:bodyPr anchor="ctr">
            <a:normAutofit/>
          </a:bodyPr>
          <a:lstStyle/>
          <a:p>
            <a:r>
              <a:rPr lang="en-BE"/>
              <a:t>Promotie</a:t>
            </a:r>
          </a:p>
        </p:txBody>
      </p:sp>
      <p:pic>
        <p:nvPicPr>
          <p:cNvPr id="8" name="Picture Placeholder 7" descr="A game of a football game&#10;&#10;Description automatically generated with medium confidence">
            <a:extLst>
              <a:ext uri="{FF2B5EF4-FFF2-40B4-BE49-F238E27FC236}">
                <a16:creationId xmlns:a16="http://schemas.microsoft.com/office/drawing/2014/main" id="{E69BE003-09FE-C45C-803E-E27B53D21384}"/>
              </a:ext>
            </a:extLst>
          </p:cNvPr>
          <p:cNvPicPr>
            <a:picLocks noGrp="1" noChangeAspect="1"/>
          </p:cNvPicPr>
          <p:nvPr>
            <p:ph type="pic" idx="1"/>
          </p:nvPr>
        </p:nvPicPr>
        <p:blipFill rotWithShape="1">
          <a:blip r:embed="rId2"/>
          <a:srcRect l="18704" r="22414"/>
          <a:stretch/>
        </p:blipFill>
        <p:spPr>
          <a:xfrm>
            <a:off x="5019261" y="10"/>
            <a:ext cx="7178835" cy="6857990"/>
          </a:xfrm>
          <a:noFill/>
        </p:spPr>
      </p:pic>
      <p:sp>
        <p:nvSpPr>
          <p:cNvPr id="4" name="Text Placeholder 3">
            <a:extLst>
              <a:ext uri="{FF2B5EF4-FFF2-40B4-BE49-F238E27FC236}">
                <a16:creationId xmlns:a16="http://schemas.microsoft.com/office/drawing/2014/main" id="{1E8B551D-159C-2F6E-6297-E1DE21647771}"/>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De basisdoelstelling van een back-4 outlet is het rondspelen achterin om dan een halfback/winger te promoten naar middenveld. Dit door sneller te spelen dan de press kan schuiven. </a:t>
            </a:r>
          </a:p>
          <a:p>
            <a:pPr algn="l"/>
            <a:r>
              <a:rPr lang="en-GB" b="0" i="0">
                <a:effectLst/>
              </a:rPr>
              <a:t>Zo kan de bal van (2) naar (1) worden verlegd en dan meteen naar (3) die lopend diep wordt aangespeeld. Hij brengt de situatie op middenveld in een 4vs3 overtal.</a:t>
            </a:r>
          </a:p>
          <a:p>
            <a:pPr algn="l"/>
            <a:r>
              <a:rPr lang="en-GB" b="0" i="0">
                <a:effectLst/>
              </a:rPr>
              <a:t>Daarbij schuift speler (1) dan op naar centraal verdedigend links, speler (2) naar centraal verdedigend en speler (4) naar centraal verdedigend rechts, als een tijdelijke back-3 tegen counters, en als mogelijke terugspeeloptie.</a:t>
            </a:r>
          </a:p>
          <a:p>
            <a:pPr algn="l"/>
            <a:endParaRPr lang="en-BE"/>
          </a:p>
        </p:txBody>
      </p:sp>
    </p:spTree>
    <p:extLst>
      <p:ext uri="{BB962C8B-B14F-4D97-AF65-F5344CB8AC3E}">
        <p14:creationId xmlns:p14="http://schemas.microsoft.com/office/powerpoint/2010/main" val="230930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10F67-B04B-A0C4-C982-5D1564535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2688B-93CC-BFEA-BAA6-56FA748EC429}"/>
              </a:ext>
            </a:extLst>
          </p:cNvPr>
          <p:cNvSpPr>
            <a:spLocks noGrp="1"/>
          </p:cNvSpPr>
          <p:nvPr>
            <p:ph type="title"/>
          </p:nvPr>
        </p:nvSpPr>
        <p:spPr>
          <a:xfrm>
            <a:off x="392552" y="304106"/>
            <a:ext cx="4119813" cy="1134640"/>
          </a:xfrm>
        </p:spPr>
        <p:txBody>
          <a:bodyPr anchor="ctr">
            <a:normAutofit fontScale="90000"/>
          </a:bodyPr>
          <a:lstStyle/>
          <a:p>
            <a:r>
              <a:rPr lang="en-BE"/>
              <a:t>Dynamiek: verschuiven en promoten</a:t>
            </a:r>
          </a:p>
        </p:txBody>
      </p:sp>
      <p:pic>
        <p:nvPicPr>
          <p:cNvPr id="6" name="ssp_2367882_9494957_5.mp4">
            <a:hlinkClick r:id="" action="ppaction://media"/>
            <a:extLst>
              <a:ext uri="{FF2B5EF4-FFF2-40B4-BE49-F238E27FC236}">
                <a16:creationId xmlns:a16="http://schemas.microsoft.com/office/drawing/2014/main" id="{3BF32999-452B-E740-8E61-DE87FE4500D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01049" y="1576402"/>
            <a:ext cx="6885210" cy="3872928"/>
          </a:xfrm>
          <a:prstGeom prst="rect">
            <a:avLst/>
          </a:prstGeom>
          <a:noFill/>
        </p:spPr>
      </p:pic>
      <p:sp>
        <p:nvSpPr>
          <p:cNvPr id="4" name="Text Placeholder 3">
            <a:extLst>
              <a:ext uri="{FF2B5EF4-FFF2-40B4-BE49-F238E27FC236}">
                <a16:creationId xmlns:a16="http://schemas.microsoft.com/office/drawing/2014/main" id="{7A2B8F5F-FF57-56DA-3FCB-9D583F17E950}"/>
              </a:ext>
            </a:extLst>
          </p:cNvPr>
          <p:cNvSpPr>
            <a:spLocks noGrp="1"/>
          </p:cNvSpPr>
          <p:nvPr>
            <p:ph type="body" sz="half" idx="2"/>
          </p:nvPr>
        </p:nvSpPr>
        <p:spPr>
          <a:xfrm>
            <a:off x="392552" y="1742852"/>
            <a:ext cx="4119813" cy="4478996"/>
          </a:xfrm>
        </p:spPr>
        <p:txBody>
          <a:bodyPr anchor="t">
            <a:normAutofit/>
          </a:bodyPr>
          <a:lstStyle/>
          <a:p>
            <a:pPr algn="l"/>
            <a:r>
              <a:rPr lang="en-GB" b="0" i="0">
                <a:effectLst/>
              </a:rPr>
              <a:t>Een typisch voorbeeld waar de press wordt verschoven door pass achterin, dan terug wordt verlegd en een speler  aangespeeld wordt die is gepromoot. Hij is nu vrije spoeler op het middenveld en kan zelf actie maken of passen indien hij onder druk komt.</a:t>
            </a:r>
          </a:p>
          <a:p>
            <a:pPr algn="l"/>
            <a:r>
              <a:rPr lang="en-GB" b="0" i="0">
                <a:effectLst/>
              </a:rPr>
              <a:t>Let op het schuiven van de andere spelers aar een back-3 formatie!</a:t>
            </a:r>
          </a:p>
          <a:p>
            <a:pPr algn="l"/>
            <a:endParaRPr lang="en-BE"/>
          </a:p>
        </p:txBody>
      </p:sp>
    </p:spTree>
    <p:extLst>
      <p:ext uri="{BB962C8B-B14F-4D97-AF65-F5344CB8AC3E}">
        <p14:creationId xmlns:p14="http://schemas.microsoft.com/office/powerpoint/2010/main" val="61916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7709B-1F09-5D3E-CBED-C6B52BD8B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FB658-1C51-1D91-C489-F125E0618A7C}"/>
              </a:ext>
            </a:extLst>
          </p:cNvPr>
          <p:cNvSpPr>
            <a:spLocks noGrp="1"/>
          </p:cNvSpPr>
          <p:nvPr>
            <p:ph type="title"/>
          </p:nvPr>
        </p:nvSpPr>
        <p:spPr>
          <a:xfrm>
            <a:off x="392552" y="304106"/>
            <a:ext cx="4119813" cy="1134640"/>
          </a:xfrm>
        </p:spPr>
        <p:txBody>
          <a:bodyPr anchor="ctr">
            <a:normAutofit/>
          </a:bodyPr>
          <a:lstStyle/>
          <a:p>
            <a:r>
              <a:rPr lang="en-BE"/>
              <a:t>Dynamiek: terugspelen en inzakken</a:t>
            </a:r>
          </a:p>
        </p:txBody>
      </p:sp>
      <p:pic>
        <p:nvPicPr>
          <p:cNvPr id="3" name="ssp_2367882_9494964_6.mp4">
            <a:hlinkClick r:id="" action="ppaction://media"/>
            <a:extLst>
              <a:ext uri="{FF2B5EF4-FFF2-40B4-BE49-F238E27FC236}">
                <a16:creationId xmlns:a16="http://schemas.microsoft.com/office/drawing/2014/main" id="{1535C30D-7357-1F87-CAD8-05EB5F667CB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24525" y="1581664"/>
            <a:ext cx="6867475" cy="3862952"/>
          </a:xfrm>
          <a:prstGeom prst="rect">
            <a:avLst/>
          </a:prstGeom>
          <a:noFill/>
        </p:spPr>
      </p:pic>
      <p:sp>
        <p:nvSpPr>
          <p:cNvPr id="4" name="Text Placeholder 3">
            <a:extLst>
              <a:ext uri="{FF2B5EF4-FFF2-40B4-BE49-F238E27FC236}">
                <a16:creationId xmlns:a16="http://schemas.microsoft.com/office/drawing/2014/main" id="{E3CDF27D-0256-C1D1-3CC6-DEDE996C5AA1}"/>
              </a:ext>
            </a:extLst>
          </p:cNvPr>
          <p:cNvSpPr>
            <a:spLocks noGrp="1"/>
          </p:cNvSpPr>
          <p:nvPr>
            <p:ph type="body" sz="half" idx="2"/>
          </p:nvPr>
        </p:nvSpPr>
        <p:spPr>
          <a:xfrm>
            <a:off x="392552" y="1742852"/>
            <a:ext cx="4119813" cy="4478996"/>
          </a:xfrm>
        </p:spPr>
        <p:txBody>
          <a:bodyPr anchor="t">
            <a:normAutofit/>
          </a:bodyPr>
          <a:lstStyle/>
          <a:p>
            <a:pPr algn="l"/>
            <a:r>
              <a:rPr lang="en-GB"/>
              <a:t>Een poging te gaan langs links die wordt geblokkeerd, waarop meteen door de twee centrale verdedigers opties worden gegeven te verleggen. Ze vallen iets in zodat de bal niet kan onderschept worden.</a:t>
            </a:r>
            <a:endParaRPr lang="en-BE"/>
          </a:p>
        </p:txBody>
      </p:sp>
    </p:spTree>
    <p:extLst>
      <p:ext uri="{BB962C8B-B14F-4D97-AF65-F5344CB8AC3E}">
        <p14:creationId xmlns:p14="http://schemas.microsoft.com/office/powerpoint/2010/main" val="37963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Parcel">
  <a:themeElements>
    <a:clrScheme name="dmon">
      <a:dk1>
        <a:srgbClr val="000000"/>
      </a:dk1>
      <a:lt1>
        <a:srgbClr val="FCFCFC"/>
      </a:lt1>
      <a:dk2>
        <a:srgbClr val="44546A"/>
      </a:dk2>
      <a:lt2>
        <a:srgbClr val="E7E6E6"/>
      </a:lt2>
      <a:accent1>
        <a:srgbClr val="07478D"/>
      </a:accent1>
      <a:accent2>
        <a:srgbClr val="B52C17"/>
      </a:accent2>
      <a:accent3>
        <a:srgbClr val="35526F"/>
      </a:accent3>
      <a:accent4>
        <a:srgbClr val="BC9C64"/>
      </a:accent4>
      <a:accent5>
        <a:srgbClr val="06468C"/>
      </a:accent5>
      <a:accent6>
        <a:srgbClr val="B52C17"/>
      </a:accent6>
      <a:hlink>
        <a:srgbClr val="0563C1"/>
      </a:hlink>
      <a:folHlink>
        <a:srgbClr val="954F7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bbr dmon template" id="{9AF5A6A9-52FA-0947-B008-19573C9B54CD}" vid="{BC6ECA81-6306-9F4C-9E88-3557F1BF4F17}"/>
    </a:ext>
  </a:extLst>
</a:theme>
</file>

<file path=docProps/app.xml><?xml version="1.0" encoding="utf-8"?>
<Properties xmlns="http://schemas.openxmlformats.org/officeDocument/2006/extended-properties" xmlns:vt="http://schemas.openxmlformats.org/officeDocument/2006/docPropsVTypes">
  <Template>bbr dmon template</Template>
  <TotalTime>2</TotalTime>
  <Words>1617</Words>
  <Application>Microsoft Macintosh PowerPoint</Application>
  <PresentationFormat>Widescreen</PresentationFormat>
  <Paragraphs>71</Paragraphs>
  <Slides>21</Slides>
  <Notes>0</Notes>
  <HiddenSlides>0</HiddenSlides>
  <MMClips>8</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Gill Sans MT</vt:lpstr>
      <vt:lpstr>Parcel</vt:lpstr>
      <vt:lpstr>Uitspelen </vt:lpstr>
      <vt:lpstr>back 4</vt:lpstr>
      <vt:lpstr>basis</vt:lpstr>
      <vt:lpstr>Press</vt:lpstr>
      <vt:lpstr>Vleugels</vt:lpstr>
      <vt:lpstr>bad press</vt:lpstr>
      <vt:lpstr>Promotie</vt:lpstr>
      <vt:lpstr>Dynamiek: verschuiven en promoten</vt:lpstr>
      <vt:lpstr>Dynamiek: terugspelen en inzakken</vt:lpstr>
      <vt:lpstr>don’t: breed inzakken</vt:lpstr>
      <vt:lpstr>don’t: Compress center</vt:lpstr>
      <vt:lpstr>don’t: stick to the plan</vt:lpstr>
      <vt:lpstr>back 3</vt:lpstr>
      <vt:lpstr>basis</vt:lpstr>
      <vt:lpstr>press</vt:lpstr>
      <vt:lpstr>vleugels</vt:lpstr>
      <vt:lpstr>bad press</vt:lpstr>
      <vt:lpstr>3133 variant</vt:lpstr>
      <vt:lpstr>Dynamiek: flank</vt:lpstr>
      <vt:lpstr>Dynamiek: terugleggen</vt:lpstr>
      <vt:lpstr>Dynamiek: centraal uitspelen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Uitspelen </dc:title>
  <dc:creator>Bruylandt, Bavo</dc:creator>
  <cp:lastModifiedBy>Bruylandt, Bavo</cp:lastModifiedBy>
  <cp:revision>2</cp:revision>
  <dcterms:created xsi:type="dcterms:W3CDTF">2024-02-11T20:32:17Z</dcterms:created>
  <dcterms:modified xsi:type="dcterms:W3CDTF">2024-02-11T21:08:32Z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bd419f-33b1-4721-99ce-135fcb16684a_Enabled">
    <vt:lpwstr>true</vt:lpwstr>
  </property>
  <property fmtid="{D5CDD505-2E9C-101B-9397-08002B2CF9AE}" pid="3" name="MSIP_Label_d8bd419f-33b1-4721-99ce-135fcb16684a_SetDate">
    <vt:lpwstr>2024-02-11T21:05:37Z</vt:lpwstr>
  </property>
  <property fmtid="{D5CDD505-2E9C-101B-9397-08002B2CF9AE}" pid="4" name="MSIP_Label_d8bd419f-33b1-4721-99ce-135fcb16684a_Method">
    <vt:lpwstr>Privileged</vt:lpwstr>
  </property>
  <property fmtid="{D5CDD505-2E9C-101B-9397-08002B2CF9AE}" pid="5" name="MSIP_Label_d8bd419f-33b1-4721-99ce-135fcb16684a_Name">
    <vt:lpwstr>Public Information</vt:lpwstr>
  </property>
  <property fmtid="{D5CDD505-2E9C-101B-9397-08002B2CF9AE}" pid="6" name="MSIP_Label_d8bd419f-33b1-4721-99ce-135fcb16684a_SiteId">
    <vt:lpwstr>6bf0cd58-ceef-4562-b1b7-c1602ea60d67</vt:lpwstr>
  </property>
  <property fmtid="{D5CDD505-2E9C-101B-9397-08002B2CF9AE}" pid="7" name="MSIP_Label_d8bd419f-33b1-4721-99ce-135fcb16684a_ActionId">
    <vt:lpwstr>2231be43-55b9-44f1-adbe-83c8076f13f1</vt:lpwstr>
  </property>
  <property fmtid="{D5CDD505-2E9C-101B-9397-08002B2CF9AE}" pid="8" name="MSIP_Label_d8bd419f-33b1-4721-99ce-135fcb16684a_ContentBits">
    <vt:lpwstr>0</vt:lpwstr>
  </property>
</Properties>
</file>