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DFFC0C3-2447-4D4F-A482-F607EC983E45}">
  <a:tblStyle styleId="{2DFFC0C3-2447-4D4F-A482-F607EC983E4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62351552b1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62351552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62351552b1_0_12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62351552b1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62351552b1_0_13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62351552b1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2351552b1_0_1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62351552b1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62351552b1_0_16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62351552b1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62351552b1_0_17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62351552b1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62351552b1_0_1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62351552b1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62351552b1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62351552b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687e51036b_0_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687e5103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62351552b1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62351552b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62351552b1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62351552b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62351552b1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62351552b1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62351552b1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62351552b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62351552b1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62351552b1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2351552b1_0_1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62351552b1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materials/material-propertie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21.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4.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materials/material-properties?modal=assessments_moda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0" Type="http://schemas.openxmlformats.org/officeDocument/2006/relationships/hyperlink" Target="https://mysteryscience.com/materials/mystery-5/materials-properties-engineering/262" TargetMode="External"/><Relationship Id="rId22" Type="http://schemas.openxmlformats.org/officeDocument/2006/relationships/hyperlink" Target="https://mysteryscience.com/materials/mystery-6/soil-properties/805" TargetMode="External"/><Relationship Id="rId21" Type="http://schemas.openxmlformats.org/officeDocument/2006/relationships/image" Target="../media/image1.png"/><Relationship Id="rId24" Type="http://schemas.openxmlformats.org/officeDocument/2006/relationships/hyperlink" Target="https://mysteryscience.com/materials/mystery-10/materials-properties/712" TargetMode="External"/><Relationship Id="rId23" Type="http://schemas.openxmlformats.org/officeDocument/2006/relationships/hyperlink" Target="https://mysteryscience.com/materials/mystery-6/soil-properties/805"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7.png"/><Relationship Id="rId25" Type="http://schemas.openxmlformats.org/officeDocument/2006/relationships/hyperlink" Target="https://mysteryscience.com/materials/mystery-10/materials-properties/712" TargetMode="External"/><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9.png"/><Relationship Id="rId11" Type="http://schemas.openxmlformats.org/officeDocument/2006/relationships/hyperlink" Target="https://mysteryscience.com/materials/mystery-1/material-properties-engineering/64" TargetMode="External"/><Relationship Id="rId10" Type="http://schemas.openxmlformats.org/officeDocument/2006/relationships/hyperlink" Target="https://mysteryscience.com/materials/mystery-0/materials-properties/705" TargetMode="External"/><Relationship Id="rId13" Type="http://schemas.openxmlformats.org/officeDocument/2006/relationships/hyperlink" Target="https://mysteryscience.com/materials/mystery-0/materials-properties/705" TargetMode="External"/><Relationship Id="rId12" Type="http://schemas.openxmlformats.org/officeDocument/2006/relationships/hyperlink" Target="https://mysteryscience.com/materials/mystery-2/classify-materials-insulators/65" TargetMode="External"/><Relationship Id="rId15" Type="http://schemas.openxmlformats.org/officeDocument/2006/relationships/hyperlink" Target="https://mysteryscience.com/materials/mystery-1/material-properties-engineering/64" TargetMode="External"/><Relationship Id="rId14" Type="http://schemas.openxmlformats.org/officeDocument/2006/relationships/hyperlink" Target="https://mysteryscience.com/materials/mystery-0/materials-properties/705" TargetMode="External"/><Relationship Id="rId17" Type="http://schemas.openxmlformats.org/officeDocument/2006/relationships/hyperlink" Target="https://mysteryscience.com/materials/mystery-2/classify-materials-insulators/65" TargetMode="External"/><Relationship Id="rId16" Type="http://schemas.openxmlformats.org/officeDocument/2006/relationships/hyperlink" Target="https://mysteryscience.com/materials/mystery-1/material-properties-engineering/64" TargetMode="External"/><Relationship Id="rId19" Type="http://schemas.openxmlformats.org/officeDocument/2006/relationships/hyperlink" Target="https://mysteryscience.com/materials/mystery-5/materials-properties-engineering/262" TargetMode="External"/><Relationship Id="rId18" Type="http://schemas.openxmlformats.org/officeDocument/2006/relationships/hyperlink" Target="https://mysteryscience.com/materials/mystery-2/classify-materials-insulators/6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6.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Material Properties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22"/>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192" name="Google Shape;192;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3" name="Google Shape;193;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4" name="Google Shape;194;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you build a house out of paper?</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Materials, Properties,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examine how large structures like houses are built from smaller pieces.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Paper Towers, they design their own structures using an unconventional building material: paper! Students build towers using 3" x 5" index cards and paper clips. First, they build tall towers, then they are challenged to build towers strong enough to support a hardcover book.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p:txBody>
      </p:sp>
      <p:sp>
        <p:nvSpPr>
          <p:cNvPr id="195" name="Google Shape;195;p22"/>
          <p:cNvSpPr/>
          <p:nvPr/>
        </p:nvSpPr>
        <p:spPr>
          <a:xfrm>
            <a:off x="457650" y="4252125"/>
            <a:ext cx="4750500" cy="4028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6" name="Google Shape;196;p22"/>
          <p:cNvSpPr txBox="1"/>
          <p:nvPr/>
        </p:nvSpPr>
        <p:spPr>
          <a:xfrm>
            <a:off x="783500" y="4597125"/>
            <a:ext cx="4158000" cy="986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student will create their own paper tower, but we suggest students work in pairs to share ideas.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student will need a flat, level area where they can build a tower without bumping into someone else’s. Desktops and tables are great. Floor space works as long as you have a hard surface. We don’t recommend building towers on a carpet.</a:t>
            </a:r>
            <a:endParaRPr sz="1000">
              <a:solidFill>
                <a:schemeClr val="dk1"/>
              </a:solidFill>
              <a:latin typeface="Poppins"/>
              <a:ea typeface="Poppins"/>
              <a:cs typeface="Poppins"/>
              <a:sym typeface="Poppins"/>
            </a:endParaRPr>
          </a:p>
        </p:txBody>
      </p:sp>
      <p:pic>
        <p:nvPicPr>
          <p:cNvPr id="197" name="Google Shape;197;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graphicFrame>
        <p:nvGraphicFramePr>
          <p:cNvPr id="198" name="Google Shape;198;p22"/>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99" name="Google Shape;199;p22"/>
          <p:cNvPicPr preferRelativeResize="0"/>
          <p:nvPr/>
        </p:nvPicPr>
        <p:blipFill>
          <a:blip r:embed="rId5">
            <a:alphaModFix/>
          </a:blip>
          <a:stretch>
            <a:fillRect/>
          </a:stretch>
        </p:blipFill>
        <p:spPr>
          <a:xfrm>
            <a:off x="783500" y="6569150"/>
            <a:ext cx="1768100" cy="1327374"/>
          </a:xfrm>
          <a:prstGeom prst="rect">
            <a:avLst/>
          </a:prstGeom>
          <a:noFill/>
          <a:ln>
            <a:noFill/>
          </a:ln>
          <a:effectLst>
            <a:outerShdw blurRad="57150" rotWithShape="0" algn="bl" dir="5400000" dist="19050">
              <a:srgbClr val="000000">
                <a:alpha val="50000"/>
              </a:srgbClr>
            </a:outerShdw>
          </a:effectLst>
        </p:spPr>
      </p:pic>
      <p:pic>
        <p:nvPicPr>
          <p:cNvPr id="200" name="Google Shape;200;p22"/>
          <p:cNvPicPr preferRelativeResize="0"/>
          <p:nvPr/>
        </p:nvPicPr>
        <p:blipFill>
          <a:blip r:embed="rId6">
            <a:alphaModFix/>
          </a:blip>
          <a:stretch>
            <a:fillRect/>
          </a:stretch>
        </p:blipFill>
        <p:spPr>
          <a:xfrm>
            <a:off x="3133621" y="6580563"/>
            <a:ext cx="1738276" cy="1304562"/>
          </a:xfrm>
          <a:prstGeom prst="rect">
            <a:avLst/>
          </a:prstGeom>
          <a:noFill/>
          <a:ln>
            <a:noFill/>
          </a:ln>
          <a:effectLst>
            <a:outerShdw blurRad="57150" rotWithShape="0" algn="bl" dir="5400000" dist="19050">
              <a:srgbClr val="000000">
                <a:alpha val="50000"/>
              </a:srgbClr>
            </a:outerShdw>
          </a:effectLst>
        </p:spPr>
      </p:pic>
      <p:sp>
        <p:nvSpPr>
          <p:cNvPr id="201" name="Google Shape;201;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7" name="Google Shape;207;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8" name="Google Shape;208;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you build a house out of paper?</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Materials, Properties,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have spent the unit focused on worker safety. Now, they are challenged to look at the building materials they have learned about, such as metal, plastic, and paper. Students are introduced to how metal is recycled, and this leads into the performance task for this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look back on the drawing that they worked on during the Anchor Phenomenon. They should understand that foundries can recycle metals into raw materials that can be used to make new objects.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There is no revision to the worksheet after this lesson. The content here is primarily to prepare students for the performance task.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Can we make buildings with different materials?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p:txBody>
      </p:sp>
      <p:pic>
        <p:nvPicPr>
          <p:cNvPr id="209" name="Google Shape;209;p23"/>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10" name="Google Shape;210;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pic>
        <p:nvPicPr>
          <p:cNvPr id="211" name="Google Shape;211;p23"/>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212" name="Google Shape;212;p23"/>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4"/>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18" name="Google Shape;218;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9" name="Google Shape;219;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0" name="Google Shape;220;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do you build a city out of mud?</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Soil Properties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about a unique building material: mud! The properties of mud depend on the properties of the soil it's made from.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Mystery Mud, students use models of sand and clay soils to investigate how the properties of soils can differ. They use their observations as evidence to classify each soil model based on whether or not it would make mud that’s good for building.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p:txBody>
      </p:sp>
      <p:sp>
        <p:nvSpPr>
          <p:cNvPr id="221" name="Google Shape;221;p24"/>
          <p:cNvSpPr/>
          <p:nvPr/>
        </p:nvSpPr>
        <p:spPr>
          <a:xfrm>
            <a:off x="457650" y="4252125"/>
            <a:ext cx="4750500" cy="3982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2" name="Google Shape;222;p24"/>
          <p:cNvSpPr txBox="1"/>
          <p:nvPr/>
        </p:nvSpPr>
        <p:spPr>
          <a:xfrm>
            <a:off x="783500" y="4597125"/>
            <a:ext cx="4158000" cy="986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You will need access to water for this activity. Prepare your Dixie cups and water cups in advance. For detailed prep instructions, see the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Making a mud model is very fun, but it can also be distracting! We recommend waiting to distribute the cups of water and spoons until Step 5 of the activity, after students have explored the dry soil models.</a:t>
            </a:r>
            <a:endParaRPr sz="1000">
              <a:solidFill>
                <a:schemeClr val="dk1"/>
              </a:solidFill>
              <a:latin typeface="Poppins"/>
              <a:ea typeface="Poppins"/>
              <a:cs typeface="Poppins"/>
              <a:sym typeface="Poppins"/>
            </a:endParaRPr>
          </a:p>
        </p:txBody>
      </p:sp>
      <p:pic>
        <p:nvPicPr>
          <p:cNvPr id="223" name="Google Shape;223;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graphicFrame>
        <p:nvGraphicFramePr>
          <p:cNvPr id="224" name="Google Shape;224;p24"/>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5" name="Google Shape;225;p24"/>
          <p:cNvPicPr preferRelativeResize="0"/>
          <p:nvPr/>
        </p:nvPicPr>
        <p:blipFill>
          <a:blip r:embed="rId5">
            <a:alphaModFix/>
          </a:blip>
          <a:stretch>
            <a:fillRect/>
          </a:stretch>
        </p:blipFill>
        <p:spPr>
          <a:xfrm>
            <a:off x="2850413" y="6815875"/>
            <a:ext cx="2071576" cy="986397"/>
          </a:xfrm>
          <a:prstGeom prst="rect">
            <a:avLst/>
          </a:prstGeom>
          <a:noFill/>
          <a:ln>
            <a:noFill/>
          </a:ln>
          <a:effectLst>
            <a:outerShdw blurRad="57150" rotWithShape="0" algn="bl" dir="5400000" dist="19050">
              <a:srgbClr val="000000">
                <a:alpha val="50000"/>
              </a:srgbClr>
            </a:outerShdw>
          </a:effectLst>
        </p:spPr>
      </p:pic>
      <p:pic>
        <p:nvPicPr>
          <p:cNvPr id="226" name="Google Shape;226;p24"/>
          <p:cNvPicPr preferRelativeResize="0"/>
          <p:nvPr/>
        </p:nvPicPr>
        <p:blipFill>
          <a:blip r:embed="rId6">
            <a:alphaModFix/>
          </a:blip>
          <a:stretch>
            <a:fillRect/>
          </a:stretch>
        </p:blipFill>
        <p:spPr>
          <a:xfrm>
            <a:off x="783507" y="6815877"/>
            <a:ext cx="1942068" cy="986398"/>
          </a:xfrm>
          <a:prstGeom prst="rect">
            <a:avLst/>
          </a:prstGeom>
          <a:noFill/>
          <a:ln>
            <a:noFill/>
          </a:ln>
          <a:effectLst>
            <a:outerShdw blurRad="57150" rotWithShape="0" algn="bl" dir="5400000" dist="19050">
              <a:srgbClr val="000000">
                <a:alpha val="50000"/>
              </a:srgbClr>
            </a:outerShdw>
          </a:effectLst>
        </p:spPr>
      </p:pic>
      <p:sp>
        <p:nvSpPr>
          <p:cNvPr id="227" name="Google Shape;227;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3" name="Google Shape;233;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4" name="Google Shape;234;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do you build a city out of mud?</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Soil Properties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properties of the materials you work with tell you which types of things to wear to stay safe. Metal is hot, so workers need to wear things to protect them from heat.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will look back on the drawing that they worked on during the Anchor Phenomenon. They should understand that people have to wear safety clothing in some situations and because of the properties of the materials they work with.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There is no revision to the worksheet after this lesson. The content here is primarily to prepare students for the performance task.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Can foundries help us reuse things?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p:txBody>
      </p:sp>
      <p:pic>
        <p:nvPicPr>
          <p:cNvPr id="235" name="Google Shape;235;p2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36" name="Google Shape;236;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pic>
        <p:nvPicPr>
          <p:cNvPr id="237" name="Google Shape;237;p25"/>
          <p:cNvPicPr preferRelativeResize="0"/>
          <p:nvPr/>
        </p:nvPicPr>
        <p:blipFill>
          <a:blip r:embed="rId4">
            <a:alphaModFix/>
          </a:blip>
          <a:stretch>
            <a:fillRect/>
          </a:stretch>
        </p:blipFill>
        <p:spPr>
          <a:xfrm>
            <a:off x="5576925" y="1280151"/>
            <a:ext cx="1738275" cy="986369"/>
          </a:xfrm>
          <a:prstGeom prst="rect">
            <a:avLst/>
          </a:prstGeom>
          <a:noFill/>
          <a:ln>
            <a:noFill/>
          </a:ln>
        </p:spPr>
      </p:pic>
      <p:graphicFrame>
        <p:nvGraphicFramePr>
          <p:cNvPr id="238" name="Google Shape;238;p25"/>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6"/>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44" name="Google Shape;244;p26"/>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5" name="Google Shape;245;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6" name="Google Shape;246;p26"/>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do we recycle metal?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Materials &amp; Properties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observe how fire can be used to recycle some materials, but not others. Some changes caused by fire, such as melting, are reversible. Other changes, such as burning, are not reversible.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unit, students record observations of the changes that metal &amp; paper experience when they are exposed to fire. Then, they use their observations of these changes to construct an argument about whether or not fire can be used to recycle each of those materials.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Crosscutting Concepts on Next Page</a:t>
            </a:r>
            <a:endParaRPr i="1" sz="1000">
              <a:solidFill>
                <a:schemeClr val="dk1"/>
              </a:solidFill>
              <a:latin typeface="Poppins"/>
              <a:ea typeface="Poppins"/>
              <a:cs typeface="Poppins"/>
              <a:sym typeface="Poppins"/>
            </a:endParaRPr>
          </a:p>
        </p:txBody>
      </p:sp>
      <p:graphicFrame>
        <p:nvGraphicFramePr>
          <p:cNvPr id="247" name="Google Shape;247;p26"/>
          <p:cNvGraphicFramePr/>
          <p:nvPr/>
        </p:nvGraphicFramePr>
        <p:xfrm>
          <a:off x="5577800" y="1280160"/>
          <a:ext cx="3000000" cy="3000000"/>
        </p:xfrm>
        <a:graphic>
          <a:graphicData uri="http://schemas.openxmlformats.org/drawingml/2006/table">
            <a:tbl>
              <a:tblPr>
                <a:noFill/>
                <a:tableStyleId>{2DFFC0C3-2447-4D4F-A482-F607EC983E45}</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48" name="Google Shape;248;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49" name="Google Shape;249;p26"/>
          <p:cNvSpPr/>
          <p:nvPr/>
        </p:nvSpPr>
        <p:spPr>
          <a:xfrm>
            <a:off x="457650" y="4480725"/>
            <a:ext cx="6857700" cy="3504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26"/>
          <p:cNvSpPr txBox="1"/>
          <p:nvPr/>
        </p:nvSpPr>
        <p:spPr>
          <a:xfrm>
            <a:off x="2995775" y="4823350"/>
            <a:ext cx="3976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If you would like to break this performance task into smaller parts, you can break it apart like this: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AutoNum type="arabicPeriod"/>
            </a:pPr>
            <a:r>
              <a:rPr lang="en" sz="1000">
                <a:solidFill>
                  <a:schemeClr val="dk1"/>
                </a:solidFill>
                <a:latin typeface="Poppins"/>
                <a:ea typeface="Poppins"/>
                <a:cs typeface="Poppins"/>
                <a:sym typeface="Poppins"/>
              </a:rPr>
              <a:t>Unit review, then stop after the comparison of reusing vs. recycling a metal can.</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AutoNum type="arabicPeriod"/>
            </a:pPr>
            <a:r>
              <a:rPr lang="en" sz="1000">
                <a:solidFill>
                  <a:schemeClr val="dk1"/>
                </a:solidFill>
                <a:latin typeface="Poppins"/>
                <a:ea typeface="Poppins"/>
                <a:cs typeface="Poppins"/>
                <a:sym typeface="Poppins"/>
              </a:rPr>
              <a:t>Teach the introduction to the foundry &amp; how metal is recycled, then stop once the first three boxes about metal on the student worksheets are completed.</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AutoNum type="arabicPeriod"/>
            </a:pPr>
            <a:r>
              <a:rPr lang="en" sz="1000">
                <a:solidFill>
                  <a:schemeClr val="dk1"/>
                </a:solidFill>
                <a:latin typeface="Poppins"/>
                <a:ea typeface="Poppins"/>
                <a:cs typeface="Poppins"/>
                <a:sym typeface="Poppins"/>
              </a:rPr>
              <a:t>Teach the portion about burning paper &amp; have students complete the final written answers.</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AutoNum type="arabicPeriod"/>
            </a:pPr>
            <a:r>
              <a:rPr lang="en" sz="1000">
                <a:solidFill>
                  <a:schemeClr val="dk1"/>
                </a:solidFill>
                <a:latin typeface="Poppins"/>
                <a:ea typeface="Poppins"/>
                <a:cs typeface="Poppins"/>
                <a:sym typeface="Poppins"/>
              </a:rPr>
              <a:t>Share any of the extension videos that are of interest.</a:t>
            </a:r>
            <a:endParaRPr sz="1000">
              <a:solidFill>
                <a:schemeClr val="dk1"/>
              </a:solidFill>
              <a:latin typeface="Poppins"/>
              <a:ea typeface="Poppins"/>
              <a:cs typeface="Poppins"/>
              <a:sym typeface="Poppins"/>
            </a:endParaRPr>
          </a:p>
        </p:txBody>
      </p:sp>
      <p:pic>
        <p:nvPicPr>
          <p:cNvPr id="251" name="Google Shape;251;p26"/>
          <p:cNvPicPr preferRelativeResize="0"/>
          <p:nvPr/>
        </p:nvPicPr>
        <p:blipFill>
          <a:blip r:embed="rId5">
            <a:alphaModFix/>
          </a:blip>
          <a:stretch>
            <a:fillRect/>
          </a:stretch>
        </p:blipFill>
        <p:spPr>
          <a:xfrm>
            <a:off x="813000" y="4823350"/>
            <a:ext cx="1737401" cy="1302415"/>
          </a:xfrm>
          <a:prstGeom prst="rect">
            <a:avLst/>
          </a:prstGeom>
          <a:noFill/>
          <a:ln>
            <a:noFill/>
          </a:ln>
          <a:effectLst>
            <a:outerShdw blurRad="57150" rotWithShape="0" algn="bl" dir="5400000" dist="19050">
              <a:srgbClr val="000000">
                <a:alpha val="50000"/>
              </a:srgbClr>
            </a:outerShdw>
          </a:effectLst>
        </p:spPr>
      </p:pic>
      <p:pic>
        <p:nvPicPr>
          <p:cNvPr id="252" name="Google Shape;252;p26"/>
          <p:cNvPicPr preferRelativeResize="0"/>
          <p:nvPr/>
        </p:nvPicPr>
        <p:blipFill>
          <a:blip r:embed="rId6">
            <a:alphaModFix/>
          </a:blip>
          <a:stretch>
            <a:fillRect/>
          </a:stretch>
        </p:blipFill>
        <p:spPr>
          <a:xfrm>
            <a:off x="813000" y="6258902"/>
            <a:ext cx="1737395" cy="1351722"/>
          </a:xfrm>
          <a:prstGeom prst="rect">
            <a:avLst/>
          </a:prstGeom>
          <a:noFill/>
          <a:ln>
            <a:noFill/>
          </a:ln>
          <a:effectLst>
            <a:outerShdw blurRad="57150" rotWithShape="0" algn="bl" dir="5400000" dist="19050">
              <a:srgbClr val="000000">
                <a:alpha val="50000"/>
              </a:srgbClr>
            </a:outerShdw>
          </a:effectLst>
        </p:spPr>
      </p:pic>
      <p:sp>
        <p:nvSpPr>
          <p:cNvPr id="253" name="Google Shape;253;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7"/>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9" name="Google Shape;259;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0" name="Google Shape;260;p27"/>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do we recycle metal?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Materials &amp; Properties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61" name="Google Shape;261;p27"/>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262" name="Google Shape;262;p27"/>
          <p:cNvSpPr/>
          <p:nvPr/>
        </p:nvSpPr>
        <p:spPr>
          <a:xfrm>
            <a:off x="457350" y="2058625"/>
            <a:ext cx="4781400" cy="38850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3" name="Google Shape;263;p27"/>
          <p:cNvSpPr txBox="1"/>
          <p:nvPr/>
        </p:nvSpPr>
        <p:spPr>
          <a:xfrm>
            <a:off x="806275" y="2392325"/>
            <a:ext cx="4079100" cy="38019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Structure and Function: </a:t>
            </a:r>
            <a:r>
              <a:rPr lang="en" sz="1000">
                <a:solidFill>
                  <a:schemeClr val="dk1"/>
                </a:solidFill>
                <a:latin typeface="Poppins"/>
                <a:ea typeface="Poppins"/>
                <a:cs typeface="Poppins"/>
                <a:sym typeface="Poppins"/>
              </a:rPr>
              <a:t>When designing and building anything, each part of the structure should serve a certain function. This is true for the protective clothing the workers wear in the foundry. Each article of protective clothing should protect the wearer in at least one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Energy and Matter: </a:t>
            </a:r>
            <a:r>
              <a:rPr lang="en" sz="1000">
                <a:solidFill>
                  <a:schemeClr val="dk1"/>
                </a:solidFill>
                <a:latin typeface="Poppins"/>
                <a:ea typeface="Poppins"/>
                <a:cs typeface="Poppins"/>
                <a:sym typeface="Poppins"/>
              </a:rPr>
              <a:t>In the performance task for this unit, students will see how different materials can be broken down into pieces and recycled in different ways. Some materials can be recycled by adding energy in the form of heat. This allows that material to be reused by molding it into a new form. Other materials are permanently changed when they are heated. Therefore, they cannot be recycled in this way.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64" name="Google Shape;264;p27"/>
          <p:cNvSpPr txBox="1"/>
          <p:nvPr/>
        </p:nvSpPr>
        <p:spPr>
          <a:xfrm>
            <a:off x="3999100" y="4129050"/>
            <a:ext cx="29733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65" name="Google Shape;265;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Material Magic</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pic>
        <p:nvPicPr>
          <p:cNvPr id="266" name="Google Shape;266;p27"/>
          <p:cNvPicPr preferRelativeResize="0"/>
          <p:nvPr/>
        </p:nvPicPr>
        <p:blipFill>
          <a:blip r:embed="rId4">
            <a:alphaModFix/>
          </a:blip>
          <a:stretch>
            <a:fillRect/>
          </a:stretch>
        </p:blipFill>
        <p:spPr>
          <a:xfrm>
            <a:off x="5577800" y="1280151"/>
            <a:ext cx="1737400" cy="985873"/>
          </a:xfrm>
          <a:prstGeom prst="rect">
            <a:avLst/>
          </a:prstGeom>
          <a:noFill/>
          <a:ln>
            <a:noFill/>
          </a:ln>
        </p:spPr>
      </p:pic>
      <p:graphicFrame>
        <p:nvGraphicFramePr>
          <p:cNvPr id="267" name="Google Shape;267;p27"/>
          <p:cNvGraphicFramePr/>
          <p:nvPr/>
        </p:nvGraphicFramePr>
        <p:xfrm>
          <a:off x="5577800" y="1280160"/>
          <a:ext cx="3000000" cy="3000000"/>
        </p:xfrm>
        <a:graphic>
          <a:graphicData uri="http://schemas.openxmlformats.org/drawingml/2006/table">
            <a:tbl>
              <a:tblPr>
                <a:noFill/>
                <a:tableStyleId>{2DFFC0C3-2447-4D4F-A482-F607EC983E45}</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
        <p:nvSpPr>
          <p:cNvPr id="68" name="Google Shape;68;p14"/>
          <p:cNvSpPr txBox="1"/>
          <p:nvPr/>
        </p:nvSpPr>
        <p:spPr>
          <a:xfrm>
            <a:off x="457200" y="1280160"/>
            <a:ext cx="6858000" cy="15084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the properties of materials! They describe and classify different types of materials by properties like hardness, flexibility, absorbency, and the ability to conduct heat. Then, they determine which materials have properties best suited for certain types of clothing, cooking, or buildings. They also build card towers to explore how a small set of the same pieces can be disassembled and then reconstructed into a new object with different characteristics. </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graphicFrame>
        <p:nvGraphicFramePr>
          <p:cNvPr id="69" name="Google Shape;69;p14"/>
          <p:cNvGraphicFramePr/>
          <p:nvPr/>
        </p:nvGraphicFramePr>
        <p:xfrm>
          <a:off x="457200" y="3657600"/>
          <a:ext cx="3000000" cy="3000000"/>
        </p:xfrm>
        <a:graphic>
          <a:graphicData uri="http://schemas.openxmlformats.org/drawingml/2006/table">
            <a:tbl>
              <a:tblPr>
                <a:noFill/>
                <a:tableStyleId>{2DFFC0C3-2447-4D4F-A482-F607EC983E45}</a:tableStyleId>
              </a:tblPr>
              <a:tblGrid>
                <a:gridCol w="2985725"/>
                <a:gridCol w="1354850"/>
                <a:gridCol w="13177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2-PS1-1. Plan and conduct an investigation to describe and classify different kinds of materials by their observable properties.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2-PS1-2. Analyze data obtained from </a:t>
                      </a:r>
                      <a:r>
                        <a:rPr lang="en" sz="800">
                          <a:latin typeface="Poppins"/>
                          <a:ea typeface="Poppins"/>
                          <a:cs typeface="Poppins"/>
                          <a:sym typeface="Poppins"/>
                        </a:rPr>
                        <a:t>testing</a:t>
                      </a:r>
                      <a:r>
                        <a:rPr lang="en" sz="800">
                          <a:latin typeface="Poppins"/>
                          <a:ea typeface="Poppins"/>
                          <a:cs typeface="Poppins"/>
                          <a:sym typeface="Poppins"/>
                        </a:rPr>
                        <a:t> different materials to determine which materials have the properties that are best suited for an intended purpose.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2-PS1-3. Make observations to construct an evidence-based account of how an object made of a small set of pieces can be disassembled and made into a new object.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2-PS1-4. Construct an argument with evidence that some changes caused by heating or cooling can be reversed and some cannot.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K-2-ETS1-1. Ask questions, make observations, and gather information about a situation people want to change to define a simple problem that can be solved through the development of a new or improved object or tool.</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K-2-ETS1-2. Develop a simple sketch, drawing, or physical model to illustrate how the shape of an object helps it function as needed to solve a given problem.</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K-2-ETS1-3. Analyze data from tests of two objects designed to solve the same problem to compare the strengths and weaknesses of how each performs.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Asking Questions and Defining Problems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Constructing Explanations and Designing Solutions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Developing and Using Models</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PS1.A: Structure and Properties of Matter</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PS1.B: Chemical Reactions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ETS1.A: Defining and Delimiting Engineering Problems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ETS1.B: Developing Possible Solutions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ETS1.C: Optimizing the Design Solution </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Structure and Function</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Energy and Matter</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1" name="Google Shape;71;p14"/>
          <p:cNvSpPr txBox="1"/>
          <p:nvPr/>
        </p:nvSpPr>
        <p:spPr>
          <a:xfrm>
            <a:off x="457200" y="9222750"/>
            <a:ext cx="30000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Unit Lesson Flow on Next Page</a:t>
            </a:r>
            <a:endParaRPr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rotWithShape="1">
          <a:blip r:embed="rId3">
            <a:alphaModFix/>
          </a:blip>
          <a:srcRect b="0" l="0" r="14806" t="0"/>
          <a:stretch/>
        </p:blipFill>
        <p:spPr>
          <a:xfrm>
            <a:off x="2281450" y="3988300"/>
            <a:ext cx="1416625" cy="943525"/>
          </a:xfrm>
          <a:prstGeom prst="rect">
            <a:avLst/>
          </a:prstGeom>
          <a:noFill/>
          <a:ln>
            <a:noFill/>
          </a:ln>
        </p:spPr>
      </p:pic>
      <p:pic>
        <p:nvPicPr>
          <p:cNvPr id="77" name="Google Shape;77;p15"/>
          <p:cNvPicPr preferRelativeResize="0"/>
          <p:nvPr/>
        </p:nvPicPr>
        <p:blipFill>
          <a:blip r:embed="rId4">
            <a:alphaModFix/>
          </a:blip>
          <a:stretch>
            <a:fillRect/>
          </a:stretch>
        </p:blipFill>
        <p:spPr>
          <a:xfrm>
            <a:off x="488400" y="3988300"/>
            <a:ext cx="1416569" cy="803825"/>
          </a:xfrm>
          <a:prstGeom prst="rect">
            <a:avLst/>
          </a:prstGeom>
          <a:noFill/>
          <a:ln>
            <a:noFill/>
          </a:ln>
        </p:spPr>
      </p:pic>
      <p:pic>
        <p:nvPicPr>
          <p:cNvPr id="78" name="Google Shape;78;p15"/>
          <p:cNvPicPr preferRelativeResize="0"/>
          <p:nvPr/>
        </p:nvPicPr>
        <p:blipFill>
          <a:blip r:embed="rId5">
            <a:alphaModFix/>
          </a:blip>
          <a:stretch>
            <a:fillRect/>
          </a:stretch>
        </p:blipFill>
        <p:spPr>
          <a:xfrm>
            <a:off x="5893000" y="1746775"/>
            <a:ext cx="1416613" cy="803850"/>
          </a:xfrm>
          <a:prstGeom prst="rect">
            <a:avLst/>
          </a:prstGeom>
          <a:noFill/>
          <a:ln>
            <a:noFill/>
          </a:ln>
        </p:spPr>
      </p:pic>
      <p:pic>
        <p:nvPicPr>
          <p:cNvPr id="79" name="Google Shape;79;p15"/>
          <p:cNvPicPr preferRelativeResize="0"/>
          <p:nvPr/>
        </p:nvPicPr>
        <p:blipFill>
          <a:blip r:embed="rId6">
            <a:alphaModFix/>
          </a:blip>
          <a:stretch>
            <a:fillRect/>
          </a:stretch>
        </p:blipFill>
        <p:spPr>
          <a:xfrm>
            <a:off x="4087225" y="1746775"/>
            <a:ext cx="1416600" cy="803854"/>
          </a:xfrm>
          <a:prstGeom prst="rect">
            <a:avLst/>
          </a:prstGeom>
          <a:noFill/>
          <a:ln>
            <a:noFill/>
          </a:ln>
        </p:spPr>
      </p:pic>
      <p:pic>
        <p:nvPicPr>
          <p:cNvPr id="80" name="Google Shape;80;p15"/>
          <p:cNvPicPr preferRelativeResize="0"/>
          <p:nvPr/>
        </p:nvPicPr>
        <p:blipFill>
          <a:blip r:embed="rId7">
            <a:alphaModFix/>
          </a:blip>
          <a:stretch>
            <a:fillRect/>
          </a:stretch>
        </p:blipFill>
        <p:spPr>
          <a:xfrm>
            <a:off x="2281450" y="1746775"/>
            <a:ext cx="1416600" cy="803840"/>
          </a:xfrm>
          <a:prstGeom prst="rect">
            <a:avLst/>
          </a:prstGeom>
          <a:noFill/>
          <a:ln>
            <a:noFill/>
          </a:ln>
        </p:spPr>
      </p:pic>
      <p:pic>
        <p:nvPicPr>
          <p:cNvPr id="81" name="Google Shape;81;p15"/>
          <p:cNvPicPr preferRelativeResize="0"/>
          <p:nvPr/>
        </p:nvPicPr>
        <p:blipFill rotWithShape="1">
          <a:blip r:embed="rId8">
            <a:alphaModFix/>
          </a:blip>
          <a:srcRect b="0" l="0" r="14806" t="0"/>
          <a:stretch/>
        </p:blipFill>
        <p:spPr>
          <a:xfrm>
            <a:off x="488400" y="1746775"/>
            <a:ext cx="1416575" cy="943525"/>
          </a:xfrm>
          <a:prstGeom prst="rect">
            <a:avLst/>
          </a:prstGeom>
          <a:noFill/>
          <a:ln>
            <a:noFill/>
          </a:ln>
        </p:spPr>
      </p:pic>
      <p:pic>
        <p:nvPicPr>
          <p:cNvPr id="82" name="Google Shape;82;p15" title="6 Boxes.png"/>
          <p:cNvPicPr preferRelativeResize="0"/>
          <p:nvPr/>
        </p:nvPicPr>
        <p:blipFill rotWithShape="1">
          <a:blip r:embed="rId9">
            <a:alphaModFix/>
          </a:blip>
          <a:srcRect b="0" l="39" r="39" t="0"/>
          <a:stretch/>
        </p:blipFill>
        <p:spPr>
          <a:xfrm>
            <a:off x="465590" y="1722155"/>
            <a:ext cx="6857998" cy="4085083"/>
          </a:xfrm>
          <a:prstGeom prst="rect">
            <a:avLst/>
          </a:prstGeom>
          <a:noFill/>
          <a:ln>
            <a:noFill/>
          </a:ln>
        </p:spPr>
      </p:pic>
      <p:sp>
        <p:nvSpPr>
          <p:cNvPr id="83" name="Google Shape;83;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84" name="Google Shape;84;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85" name="Google Shape;85;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0">
                  <a:extLst>
                    <a:ext uri="{A12FA001-AC4F-418D-AE19-62706E023703}">
                      <ahyp:hlinkClr val="tx"/>
                    </a:ext>
                  </a:extLst>
                </a:hlinkClick>
              </a:rPr>
              <a:t>Anchor Phenomenon</a:t>
            </a:r>
            <a:endParaRPr b="1" sz="1000">
              <a:solidFill>
                <a:schemeClr val="lt1"/>
              </a:solidFill>
              <a:latin typeface="Poppins"/>
              <a:ea typeface="Poppins"/>
              <a:cs typeface="Poppins"/>
              <a:sym typeface="Poppins"/>
            </a:endParaRPr>
          </a:p>
        </p:txBody>
      </p:sp>
      <p:sp>
        <p:nvSpPr>
          <p:cNvPr id="86" name="Google Shape;86;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1000">
              <a:solidFill>
                <a:schemeClr val="lt1"/>
              </a:solidFill>
              <a:latin typeface="Poppins"/>
              <a:ea typeface="Poppins"/>
              <a:cs typeface="Poppins"/>
              <a:sym typeface="Poppins"/>
            </a:endParaRPr>
          </a:p>
        </p:txBody>
      </p:sp>
      <p:sp>
        <p:nvSpPr>
          <p:cNvPr id="87" name="Google Shape;87;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1000">
              <a:solidFill>
                <a:schemeClr val="lt1"/>
              </a:solidFill>
              <a:latin typeface="Poppins"/>
              <a:ea typeface="Poppins"/>
              <a:cs typeface="Poppins"/>
              <a:sym typeface="Poppins"/>
            </a:endParaRPr>
          </a:p>
        </p:txBody>
      </p:sp>
      <p:sp>
        <p:nvSpPr>
          <p:cNvPr id="88" name="Google Shape;88;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9" name="Google Shape;89;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Materials &amp; Properties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Melting Metal</a:t>
            </a:r>
            <a:endParaRPr sz="800">
              <a:solidFill>
                <a:schemeClr val="dk1"/>
              </a:solidFill>
              <a:latin typeface="Poppins"/>
              <a:ea typeface="Poppins"/>
              <a:cs typeface="Poppins"/>
              <a:sym typeface="Poppins"/>
            </a:endParaRPr>
          </a:p>
        </p:txBody>
      </p:sp>
      <p:sp>
        <p:nvSpPr>
          <p:cNvPr id="90" name="Google Shape;90;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Material Properties &amp; Engineering</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Why do we wear clothes?</a:t>
            </a:r>
            <a:endParaRPr sz="800">
              <a:solidFill>
                <a:schemeClr val="dk1"/>
              </a:solidFill>
              <a:latin typeface="Poppins"/>
              <a:ea typeface="Poppins"/>
              <a:cs typeface="Poppins"/>
              <a:sym typeface="Poppins"/>
            </a:endParaRPr>
          </a:p>
        </p:txBody>
      </p:sp>
      <p:sp>
        <p:nvSpPr>
          <p:cNvPr id="91" name="Google Shape;91;p15"/>
          <p:cNvSpPr txBox="1"/>
          <p:nvPr/>
        </p:nvSpPr>
        <p:spPr>
          <a:xfrm>
            <a:off x="413910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Insulators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Can you really fry an egg on a hot sidewalk?</a:t>
            </a:r>
            <a:endParaRPr sz="800">
              <a:solidFill>
                <a:schemeClr val="dk1"/>
              </a:solidFill>
              <a:latin typeface="Poppins"/>
              <a:ea typeface="Poppins"/>
              <a:cs typeface="Poppins"/>
              <a:sym typeface="Poppins"/>
            </a:endParaRPr>
          </a:p>
        </p:txBody>
      </p:sp>
      <p:sp>
        <p:nvSpPr>
          <p:cNvPr id="92" name="Google Shape;92;p15"/>
          <p:cNvSpPr txBox="1"/>
          <p:nvPr/>
        </p:nvSpPr>
        <p:spPr>
          <a:xfrm>
            <a:off x="5938075" y="2514600"/>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Materials, Properties, &amp; Engineering</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Could you build a house out of paper?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3" name="Google Shape;93;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4" name="Google Shape;94;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5" name="Google Shape;95;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96" name="Google Shape;96;p15"/>
          <p:cNvPicPr preferRelativeResize="0"/>
          <p:nvPr/>
        </p:nvPicPr>
        <p:blipFill rotWithShape="1">
          <a:blip r:embed="rId21">
            <a:alphaModFix/>
          </a:blip>
          <a:srcRect b="1276" l="0" r="0" t="1276"/>
          <a:stretch/>
        </p:blipFill>
        <p:spPr>
          <a:xfrm>
            <a:off x="6055623" y="354825"/>
            <a:ext cx="1232057" cy="161925"/>
          </a:xfrm>
          <a:prstGeom prst="rect">
            <a:avLst/>
          </a:prstGeom>
          <a:noFill/>
          <a:ln>
            <a:noFill/>
          </a:ln>
        </p:spPr>
      </p:pic>
      <p:sp>
        <p:nvSpPr>
          <p:cNvPr id="97" name="Google Shape;97;p15"/>
          <p:cNvSpPr txBox="1"/>
          <p:nvPr/>
        </p:nvSpPr>
        <p:spPr>
          <a:xfrm>
            <a:off x="538927" y="4047744"/>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98" name="Google Shape;98;p15"/>
          <p:cNvSpPr txBox="1"/>
          <p:nvPr/>
        </p:nvSpPr>
        <p:spPr>
          <a:xfrm>
            <a:off x="541452" y="4762069"/>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Soil Properties</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3">
                  <a:extLst>
                    <a:ext uri="{A12FA001-AC4F-418D-AE19-62706E023703}">
                      <ahyp:hlinkClr val="tx"/>
                    </a:ext>
                  </a:extLst>
                </a:hlinkClick>
              </a:rPr>
              <a:t>How do you build a city out of mud?</a:t>
            </a:r>
            <a:endParaRPr b="1" sz="800">
              <a:solidFill>
                <a:schemeClr val="dk1"/>
              </a:solidFill>
              <a:latin typeface="Poppins"/>
              <a:ea typeface="Poppins"/>
              <a:cs typeface="Poppins"/>
              <a:sym typeface="Poppins"/>
            </a:endParaRPr>
          </a:p>
        </p:txBody>
      </p:sp>
      <p:sp>
        <p:nvSpPr>
          <p:cNvPr id="99" name="Google Shape;99;p15"/>
          <p:cNvSpPr txBox="1"/>
          <p:nvPr/>
        </p:nvSpPr>
        <p:spPr>
          <a:xfrm>
            <a:off x="530352" y="5586344"/>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b="1" sz="800">
              <a:latin typeface="Poppins"/>
              <a:ea typeface="Poppins"/>
              <a:cs typeface="Poppins"/>
              <a:sym typeface="Poppins"/>
            </a:endParaRPr>
          </a:p>
        </p:txBody>
      </p:sp>
      <p:sp>
        <p:nvSpPr>
          <p:cNvPr id="100" name="Google Shape;100;p15"/>
          <p:cNvSpPr txBox="1"/>
          <p:nvPr/>
        </p:nvSpPr>
        <p:spPr>
          <a:xfrm>
            <a:off x="2367725" y="4047750"/>
            <a:ext cx="9327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101" name="Google Shape;101;p15"/>
          <p:cNvSpPr txBox="1"/>
          <p:nvPr/>
        </p:nvSpPr>
        <p:spPr>
          <a:xfrm>
            <a:off x="2370252" y="4762069"/>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4">
                  <a:extLst>
                    <a:ext uri="{A12FA001-AC4F-418D-AE19-62706E023703}">
                      <ahyp:hlinkClr val="tx"/>
                    </a:ext>
                  </a:extLst>
                </a:hlinkClick>
              </a:rPr>
              <a:t>Materials &amp; Properties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5">
                  <a:extLst>
                    <a:ext uri="{A12FA001-AC4F-418D-AE19-62706E023703}">
                      <ahyp:hlinkClr val="tx"/>
                    </a:ext>
                  </a:extLst>
                </a:hlinkClick>
              </a:rPr>
              <a:t>How do we recycle metal?</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p:txBody>
      </p:sp>
      <p:sp>
        <p:nvSpPr>
          <p:cNvPr id="102" name="Google Shape;102;p15"/>
          <p:cNvSpPr txBox="1"/>
          <p:nvPr/>
        </p:nvSpPr>
        <p:spPr>
          <a:xfrm>
            <a:off x="4196524" y="4047750"/>
            <a:ext cx="9327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t/>
            </a:r>
            <a:endParaRPr b="1" sz="1000">
              <a:solidFill>
                <a:schemeClr val="lt1"/>
              </a:solidFill>
              <a:latin typeface="Poppins"/>
              <a:ea typeface="Poppins"/>
              <a:cs typeface="Poppins"/>
              <a:sym typeface="Poppins"/>
            </a:endParaRPr>
          </a:p>
        </p:txBody>
      </p:sp>
      <p:sp>
        <p:nvSpPr>
          <p:cNvPr id="103" name="Google Shape;103;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Material Properties Lesson Flow</a:t>
            </a:r>
            <a:endParaRPr b="1" sz="1200">
              <a:latin typeface="Poppins"/>
              <a:ea typeface="Poppins"/>
              <a:cs typeface="Poppins"/>
              <a:sym typeface="Poppins"/>
            </a:endParaRPr>
          </a:p>
        </p:txBody>
      </p:sp>
      <p:sp>
        <p:nvSpPr>
          <p:cNvPr id="104" name="Google Shape;104;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0" name="Google Shape;110;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1" name="Google Shape;111;p16"/>
          <p:cNvSpPr txBox="1"/>
          <p:nvPr/>
        </p:nvSpPr>
        <p:spPr>
          <a:xfrm>
            <a:off x="457200" y="39594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Foundries are an amazing type of factory. Foundries are places where people melt solid metal into a liquid, and then pour that liquid metal into new shapes. When the liquid metal cools, it turns back into a solid object. Many things we see in our lives are made in foundries, from cast iron pans in the kitchen, to large bells in clock towers, to some of the parts in cars and trucks.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Unfortunately, melting metal down and pouring it into new shapes can be very dangerous. Incredibly high heat is required to melt metal down, and heavy, powerful equipment is required to move objects around inside of a foundry. These dangerous conditions mean that people working in foundries need to wear special protective clothing to keep them safe. In this unit, students will learn how an understanding of different material properties allows people to work in foundries while they protect different parts of their bodies from different risks.</a:t>
            </a:r>
            <a:endParaRPr sz="1000">
              <a:solidFill>
                <a:schemeClr val="dk1"/>
              </a:solidFill>
              <a:latin typeface="Poppins"/>
              <a:ea typeface="Poppins"/>
              <a:cs typeface="Poppins"/>
              <a:sym typeface="Poppins"/>
            </a:endParaRPr>
          </a:p>
        </p:txBody>
      </p:sp>
      <p:sp>
        <p:nvSpPr>
          <p:cNvPr id="112" name="Google Shape;112;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113" name="Google Shape;113;p16"/>
          <p:cNvSpPr txBox="1"/>
          <p:nvPr/>
        </p:nvSpPr>
        <p:spPr>
          <a:xfrm>
            <a:off x="457200" y="35310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people stay safe in a place like a foundry?</a:t>
            </a:r>
            <a:endParaRPr sz="1200">
              <a:solidFill>
                <a:schemeClr val="dk1"/>
              </a:solidFill>
              <a:latin typeface="Poppins"/>
              <a:ea typeface="Poppins"/>
              <a:cs typeface="Poppins"/>
              <a:sym typeface="Poppins"/>
            </a:endParaRPr>
          </a:p>
        </p:txBody>
      </p:sp>
      <p:pic>
        <p:nvPicPr>
          <p:cNvPr id="114" name="Google Shape;114;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15" name="Google Shape;115;p16"/>
          <p:cNvPicPr preferRelativeResize="0"/>
          <p:nvPr/>
        </p:nvPicPr>
        <p:blipFill rotWithShape="1">
          <a:blip r:embed="rId4">
            <a:alphaModFix/>
          </a:blip>
          <a:srcRect b="28246" l="0" r="0" t="30365"/>
          <a:stretch/>
        </p:blipFill>
        <p:spPr>
          <a:xfrm>
            <a:off x="457200" y="1699425"/>
            <a:ext cx="6858000" cy="1596526"/>
          </a:xfrm>
          <a:prstGeom prst="rect">
            <a:avLst/>
          </a:prstGeom>
          <a:noFill/>
          <a:ln>
            <a:noFill/>
          </a:ln>
        </p:spPr>
      </p:pic>
      <p:sp>
        <p:nvSpPr>
          <p:cNvPr id="116" name="Google Shape;116;p16"/>
          <p:cNvSpPr txBox="1"/>
          <p:nvPr/>
        </p:nvSpPr>
        <p:spPr>
          <a:xfrm>
            <a:off x="4098375" y="39594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main risk in a foundry is the potential for burns caused by high heat. Workers wear insulating clothing from head to toe. This reduces the chances of being burned by sparks, splashes of liquid metal, or even just being too close to something very hot. The clothing has to be flexible, however, so that workers are able to move as they work.</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Workers also run the risk of hitting their heads on things, and this is solved by using a rigid hard hat instead of flexible clothing. These hard hats are similar to the ones worn by construction workers, but they must also resist the high heat from the process of melting metal.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Finally, people in foundries must shield their faces from heat and from being hit by sparks or splashes of metal. However, these shields must allow people to see what they are doing. For this reason, face shields must be made of a material that is heat resistant, impact resistant, and transparent. Plastic works perfectly for this!</a:t>
            </a:r>
            <a:endParaRPr sz="1000">
              <a:solidFill>
                <a:schemeClr val="dk1"/>
              </a:solidFill>
              <a:latin typeface="Poppins"/>
              <a:ea typeface="Poppins"/>
              <a:cs typeface="Poppins"/>
              <a:sym typeface="Poppins"/>
            </a:endParaRPr>
          </a:p>
        </p:txBody>
      </p:sp>
      <p:sp>
        <p:nvSpPr>
          <p:cNvPr id="117" name="Google Shape;117;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5577800" y="1280175"/>
            <a:ext cx="1737400" cy="985873"/>
          </a:xfrm>
          <a:prstGeom prst="rect">
            <a:avLst/>
          </a:prstGeom>
          <a:noFill/>
          <a:ln>
            <a:noFill/>
          </a:ln>
        </p:spPr>
      </p:pic>
      <p:sp>
        <p:nvSpPr>
          <p:cNvPr id="123" name="Google Shape;123;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5" name="Google Shape;125;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6" name="Google Shape;126;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Melting Metal</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Materials &amp; Properties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can be found inside of a special type factory called a Foundry. Foundries are places where people melt solid metal into a liquid that can be poured into new shapes. Foundries can be dangerous places to work, so how do the people that work in foundries stay safe?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an initial conceptual model to explain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7" name="Google Shape;127;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explanations. It is important to encourage students to recognize that even if they don't know the perfect answer yet, they are going to learn a lot throughout the unit and will have an opportunity to change or add to their first explanation.</a:t>
            </a:r>
            <a:endParaRPr sz="1000">
              <a:solidFill>
                <a:schemeClr val="dk1"/>
              </a:solidFill>
              <a:latin typeface="Poppins"/>
              <a:ea typeface="Poppins"/>
              <a:cs typeface="Poppins"/>
              <a:sym typeface="Poppins"/>
            </a:endParaRPr>
          </a:p>
        </p:txBody>
      </p:sp>
      <p:graphicFrame>
        <p:nvGraphicFramePr>
          <p:cNvPr id="128" name="Google Shape;128;p17"/>
          <p:cNvGraphicFramePr/>
          <p:nvPr/>
        </p:nvGraphicFramePr>
        <p:xfrm>
          <a:off x="5577800" y="1280185"/>
          <a:ext cx="3000000" cy="3000000"/>
        </p:xfrm>
        <a:graphic>
          <a:graphicData uri="http://schemas.openxmlformats.org/drawingml/2006/table">
            <a:tbl>
              <a:tblPr>
                <a:noFill/>
                <a:tableStyleId>{2DFFC0C3-2447-4D4F-A482-F607EC983E45}</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9" name="Google Shape;129;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30" name="Google Shape;130;p17"/>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helmet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Special pants and a jacket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Special shoes and gloves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31" name="Google Shape;131;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helmet protects their head so they don’t bump it on things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The special clothes stop them from getting burned</a:t>
            </a:r>
            <a:endParaRPr sz="800">
              <a:solidFill>
                <a:schemeClr val="dk1"/>
              </a:solidFill>
              <a:latin typeface="Comic Sans MS"/>
              <a:ea typeface="Comic Sans MS"/>
              <a:cs typeface="Comic Sans MS"/>
              <a:sym typeface="Comic Sans MS"/>
            </a:endParaRPr>
          </a:p>
        </p:txBody>
      </p:sp>
      <p:sp>
        <p:nvSpPr>
          <p:cNvPr id="132" name="Google Shape;132;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How do the clothes keep them from getting burned?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What do they have on their face?</a:t>
            </a:r>
            <a:endParaRPr sz="800">
              <a:solidFill>
                <a:schemeClr val="dk1"/>
              </a:solidFill>
              <a:latin typeface="Comic Sans MS"/>
              <a:ea typeface="Comic Sans MS"/>
              <a:cs typeface="Comic Sans MS"/>
              <a:sym typeface="Comic Sans MS"/>
            </a:endParaRPr>
          </a:p>
        </p:txBody>
      </p:sp>
      <p:pic>
        <p:nvPicPr>
          <p:cNvPr id="133" name="Google Shape;133;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4" name="Google Shape;134;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18"/>
          <p:cNvPicPr preferRelativeResize="0"/>
          <p:nvPr/>
        </p:nvPicPr>
        <p:blipFill>
          <a:blip r:embed="rId3">
            <a:alphaModFix/>
          </a:blip>
          <a:stretch>
            <a:fillRect/>
          </a:stretch>
        </p:blipFill>
        <p:spPr>
          <a:xfrm>
            <a:off x="5576925" y="1298582"/>
            <a:ext cx="1738275" cy="986370"/>
          </a:xfrm>
          <a:prstGeom prst="rect">
            <a:avLst/>
          </a:prstGeom>
          <a:noFill/>
          <a:ln>
            <a:noFill/>
          </a:ln>
        </p:spPr>
      </p:pic>
      <p:sp>
        <p:nvSpPr>
          <p:cNvPr id="140" name="Google Shape;140;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1" name="Google Shape;141;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2" name="Google Shape;142;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Why do we wear clothes?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Material Properties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the different properties of materials used for clothing, such as texture, flexibility, and absorbency.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Mad Hatter, students use this information to design and build a hat that protects them from the Sun.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43" name="Google Shape;143;p18"/>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4" name="Google Shape;144;p18"/>
          <p:cNvSpPr/>
          <p:nvPr/>
        </p:nvSpPr>
        <p:spPr>
          <a:xfrm>
            <a:off x="457650" y="4556925"/>
            <a:ext cx="6857700" cy="3689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5" name="Google Shape;145;p18"/>
          <p:cNvSpPr txBox="1"/>
          <p:nvPr/>
        </p:nvSpPr>
        <p:spPr>
          <a:xfrm>
            <a:off x="2987050" y="4894225"/>
            <a:ext cx="40215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will need access to water for this activity. Each student will make their own hat, but groups of four students will share a cup of water for the Sweat-Soaker test. 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created the Hat Inspiration printouts for students who are stumped and frustrated by the task of making a hat. We suggest letting students try building on their own first, then providing these Inspiration Sheets only to those who may need additional help.</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6" name="Google Shape;146;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47" name="Google Shape;147;p18"/>
          <p:cNvPicPr preferRelativeResize="0"/>
          <p:nvPr/>
        </p:nvPicPr>
        <p:blipFill>
          <a:blip r:embed="rId5">
            <a:alphaModFix/>
          </a:blip>
          <a:stretch>
            <a:fillRect/>
          </a:stretch>
        </p:blipFill>
        <p:spPr>
          <a:xfrm>
            <a:off x="798700" y="4894225"/>
            <a:ext cx="1830649" cy="1381089"/>
          </a:xfrm>
          <a:prstGeom prst="rect">
            <a:avLst/>
          </a:prstGeom>
          <a:noFill/>
          <a:ln>
            <a:noFill/>
          </a:ln>
          <a:effectLst>
            <a:outerShdw blurRad="57150" rotWithShape="0" algn="bl" dir="5400000" dist="19050">
              <a:srgbClr val="000000">
                <a:alpha val="50000"/>
              </a:srgbClr>
            </a:outerShdw>
          </a:effectLst>
        </p:spPr>
      </p:pic>
      <p:pic>
        <p:nvPicPr>
          <p:cNvPr id="148" name="Google Shape;148;p18"/>
          <p:cNvPicPr preferRelativeResize="0"/>
          <p:nvPr/>
        </p:nvPicPr>
        <p:blipFill>
          <a:blip r:embed="rId6">
            <a:alphaModFix/>
          </a:blip>
          <a:stretch>
            <a:fillRect/>
          </a:stretch>
        </p:blipFill>
        <p:spPr>
          <a:xfrm>
            <a:off x="798702" y="6448479"/>
            <a:ext cx="1830649" cy="1380221"/>
          </a:xfrm>
          <a:prstGeom prst="rect">
            <a:avLst/>
          </a:prstGeom>
          <a:noFill/>
          <a:ln>
            <a:noFill/>
          </a:ln>
          <a:effectLst>
            <a:outerShdw blurRad="57150" rotWithShape="0" algn="bl" dir="5400000" dist="19050">
              <a:srgbClr val="000000">
                <a:alpha val="50000"/>
              </a:srgbClr>
            </a:outerShdw>
          </a:effectLst>
        </p:spPr>
      </p:pic>
      <p:sp>
        <p:nvSpPr>
          <p:cNvPr id="149" name="Google Shape;149;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5" name="Google Shape;155;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6" name="Google Shape;156;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Why do we wear clothes?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Material Properties &amp; Engineering</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Different materials have different properties. Therefore, those materials will be better and worse in different uses. Rigid materials are great at protecting someone’s face and head. If you covered your whole body in rigid materials, though, you would not be able to move. Therefore, workers in a foundry cover their bodies in flexible materials.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drawing that they worked on during the Anchor Phenomenon. They should understand that when designing protective clothing, sometimes rigid materials are needed, such as in the hard hat. Other times, flexible materials are needed.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drawing any protective clothing items that they were missing before, and/or by adding the terms “rigid” and “flexible” to their worksheets.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What other properties do different types of protective clothing need to have?</a:t>
            </a:r>
            <a:endParaRPr b="1" sz="1000">
              <a:solidFill>
                <a:schemeClr val="dk1"/>
              </a:solidFill>
              <a:latin typeface="Poppins"/>
              <a:ea typeface="Poppins"/>
              <a:cs typeface="Poppins"/>
              <a:sym typeface="Poppins"/>
            </a:endParaRPr>
          </a:p>
        </p:txBody>
      </p:sp>
      <p:pic>
        <p:nvPicPr>
          <p:cNvPr id="157" name="Google Shape;157;p19"/>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58" name="Google Shape;158;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pic>
        <p:nvPicPr>
          <p:cNvPr id="159" name="Google Shape;159;p19"/>
          <p:cNvPicPr preferRelativeResize="0"/>
          <p:nvPr/>
        </p:nvPicPr>
        <p:blipFill>
          <a:blip r:embed="rId4">
            <a:alphaModFix/>
          </a:blip>
          <a:stretch>
            <a:fillRect/>
          </a:stretch>
        </p:blipFill>
        <p:spPr>
          <a:xfrm>
            <a:off x="5576925" y="1298582"/>
            <a:ext cx="1738275" cy="986370"/>
          </a:xfrm>
          <a:prstGeom prst="rect">
            <a:avLst/>
          </a:prstGeom>
          <a:noFill/>
          <a:ln>
            <a:noFill/>
          </a:ln>
        </p:spPr>
      </p:pic>
      <p:graphicFrame>
        <p:nvGraphicFramePr>
          <p:cNvPr id="160" name="Google Shape;160;p19"/>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0"/>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66" name="Google Shape;166;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7" name="Google Shape;167;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8" name="Google Shape;168;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Can you really fry an egg on a hot sidewalk?</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Classify Materials: Insulators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consider the insulating and conducting properties of different materials.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Feel the Heat, students test different materials and determine which would make the best oven mitts.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69" name="Google Shape;169;p20"/>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70" name="Google Shape;170;p20"/>
          <p:cNvSpPr/>
          <p:nvPr/>
        </p:nvSpPr>
        <p:spPr>
          <a:xfrm>
            <a:off x="457650" y="3794925"/>
            <a:ext cx="4796400" cy="4206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1" name="Google Shape;171;p20"/>
          <p:cNvSpPr txBox="1"/>
          <p:nvPr/>
        </p:nvSpPr>
        <p:spPr>
          <a:xfrm>
            <a:off x="760050" y="4132225"/>
            <a:ext cx="4217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and share water bottles in table groups of four. For more detailed prep instructions,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will need access to hot water for this activity. You can fill bottles an hour or two ahead of class if you have a cooler (or a cardboard box and a bath towel) to keep the water bottles hot.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72" name="Google Shape;172;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73" name="Google Shape;173;p20"/>
          <p:cNvPicPr preferRelativeResize="0"/>
          <p:nvPr/>
        </p:nvPicPr>
        <p:blipFill>
          <a:blip r:embed="rId5">
            <a:alphaModFix/>
          </a:blip>
          <a:stretch>
            <a:fillRect/>
          </a:stretch>
        </p:blipFill>
        <p:spPr>
          <a:xfrm>
            <a:off x="760050" y="6186300"/>
            <a:ext cx="1914357" cy="1404224"/>
          </a:xfrm>
          <a:prstGeom prst="rect">
            <a:avLst/>
          </a:prstGeom>
          <a:noFill/>
          <a:ln>
            <a:noFill/>
          </a:ln>
          <a:effectLst>
            <a:outerShdw blurRad="57150" rotWithShape="0" algn="bl" dir="5400000" dist="19050">
              <a:srgbClr val="000000">
                <a:alpha val="50000"/>
              </a:srgbClr>
            </a:outerShdw>
          </a:effectLst>
        </p:spPr>
      </p:pic>
      <p:pic>
        <p:nvPicPr>
          <p:cNvPr id="174" name="Google Shape;174;p20"/>
          <p:cNvPicPr preferRelativeResize="0"/>
          <p:nvPr/>
        </p:nvPicPr>
        <p:blipFill>
          <a:blip r:embed="rId6">
            <a:alphaModFix/>
          </a:blip>
          <a:stretch>
            <a:fillRect/>
          </a:stretch>
        </p:blipFill>
        <p:spPr>
          <a:xfrm>
            <a:off x="2883854" y="6186300"/>
            <a:ext cx="2004684" cy="1404226"/>
          </a:xfrm>
          <a:prstGeom prst="rect">
            <a:avLst/>
          </a:prstGeom>
          <a:noFill/>
          <a:ln>
            <a:noFill/>
          </a:ln>
          <a:effectLst>
            <a:outerShdw blurRad="57150" rotWithShape="0" algn="bl" dir="5400000" dist="19050">
              <a:srgbClr val="000000">
                <a:alpha val="50000"/>
              </a:srgbClr>
            </a:outerShdw>
          </a:effectLst>
        </p:spPr>
      </p:pic>
      <p:sp>
        <p:nvSpPr>
          <p:cNvPr id="175" name="Google Shape;175;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1" name="Google Shape;181;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2" name="Google Shape;182;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Can you really fry an egg on a hot sidewalk?</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Classify Materials: Insulators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Continuing with the idea that different materials have different properties, students will apply what they have learned about insulators and conductors to the foundry workers’ protective clothing. Heat is the biggest danger in a foundry. Therefore, all of the items that workers wear are made of materials that will insulate them from heat.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revisit the drawing that they worked on during the Anchor Phenomenon. They should understand that heat is the biggest danger in a foundry, so all of the protective clothing must be insulating.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revise their thinking by drawing any protective clothing items that they were missing before, and/or by adding the term “insulating” to their worksheets.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Can protective clothing melt?</a:t>
            </a:r>
            <a:endParaRPr b="1" sz="1000">
              <a:solidFill>
                <a:schemeClr val="dk1"/>
              </a:solidFill>
              <a:latin typeface="Poppins"/>
              <a:ea typeface="Poppins"/>
              <a:cs typeface="Poppins"/>
              <a:sym typeface="Poppins"/>
            </a:endParaRPr>
          </a:p>
        </p:txBody>
      </p:sp>
      <p:pic>
        <p:nvPicPr>
          <p:cNvPr id="183" name="Google Shape;183;p21"/>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84" name="Google Shape;184;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Material Properties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pic>
        <p:nvPicPr>
          <p:cNvPr id="185" name="Google Shape;185;p21"/>
          <p:cNvPicPr preferRelativeResize="0"/>
          <p:nvPr/>
        </p:nvPicPr>
        <p:blipFill>
          <a:blip r:embed="rId4">
            <a:alphaModFix/>
          </a:blip>
          <a:stretch>
            <a:fillRect/>
          </a:stretch>
        </p:blipFill>
        <p:spPr>
          <a:xfrm>
            <a:off x="5576925" y="1280150"/>
            <a:ext cx="1738275" cy="986370"/>
          </a:xfrm>
          <a:prstGeom prst="rect">
            <a:avLst/>
          </a:prstGeom>
          <a:noFill/>
          <a:ln>
            <a:noFill/>
          </a:ln>
        </p:spPr>
      </p:pic>
      <p:graphicFrame>
        <p:nvGraphicFramePr>
          <p:cNvPr id="186" name="Google Shape;186;p21"/>
          <p:cNvGraphicFramePr/>
          <p:nvPr/>
        </p:nvGraphicFramePr>
        <p:xfrm>
          <a:off x="5576925" y="1280160"/>
          <a:ext cx="3000000" cy="3000000"/>
        </p:xfrm>
        <a:graphic>
          <a:graphicData uri="http://schemas.openxmlformats.org/drawingml/2006/table">
            <a:tbl>
              <a:tblPr>
                <a:noFill/>
                <a:tableStyleId>{2DFFC0C3-2447-4D4F-A482-F607EC983E45}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12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