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hmOGMFraybPVSpXH77Jh75za7s+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1944"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2" name="Google Shape;282;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4" name="Google Shape;304;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0" name="Google Shape;240;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 name="Google Shape;260;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1792288" y="612775"/>
            <a:ext cx="5486400" cy="4114800"/>
          </a:xfrm>
          <a:prstGeom prst="rect">
            <a:avLst/>
          </a:prstGeom>
          <a:noFill/>
          <a:ln>
            <a:noFill/>
          </a:ln>
        </p:spPr>
      </p:sp>
      <p:sp>
        <p:nvSpPr>
          <p:cNvPr id="64" name="Google Shape;64;p2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image" Target="../media/image1.jpg"/><Relationship Id="rId3" Type="http://schemas.openxmlformats.org/officeDocument/2006/relationships/slide" Target="slide2.xml"/><Relationship Id="rId7" Type="http://schemas.openxmlformats.org/officeDocument/2006/relationships/slide" Target="slide6.xml"/><Relationship Id="rId12" Type="http://schemas.openxmlformats.org/officeDocument/2006/relationships/hyperlink" Target="http://doviewplanning.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5" Type="http://schemas.openxmlformats.org/officeDocument/2006/relationships/slide" Target="slide4.xml"/><Relationship Id="rId10" Type="http://schemas.openxmlformats.org/officeDocument/2006/relationships/slide" Target="slide9.xml"/><Relationship Id="rId4" Type="http://schemas.openxmlformats.org/officeDocument/2006/relationships/slide" Target="slide3.xml"/><Relationship Id="rId9" Type="http://schemas.openxmlformats.org/officeDocument/2006/relationships/slide" Target="slide8.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2263125" y="42008"/>
            <a:ext cx="4757684"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i="0" u="none" strike="noStrike" cap="none" dirty="0">
                <a:solidFill>
                  <a:srgbClr val="000000"/>
                </a:solidFill>
                <a:latin typeface="Calibri"/>
                <a:ea typeface="Calibri"/>
                <a:cs typeface="Calibri"/>
                <a:sym typeface="Calibri"/>
              </a:rPr>
              <a:t>NZ Department of Corrections </a:t>
            </a:r>
            <a:r>
              <a:rPr lang="en-US" sz="2400" b="0" i="0" u="none" strike="noStrike" cap="none" dirty="0">
                <a:solidFill>
                  <a:schemeClr val="tx1"/>
                </a:solidFill>
                <a:latin typeface="Calibri"/>
                <a:ea typeface="Calibri"/>
                <a:cs typeface="Calibri"/>
                <a:sym typeface="Calibri"/>
                <a:hlinkClick r:id="" action="ppaction://hlinkshowjump?jump=lastslide">
                  <a:extLst>
                    <a:ext uri="{A12FA001-AC4F-418D-AE19-62706E023703}">
                      <ahyp:hlinkClr xmlns:ahyp="http://schemas.microsoft.com/office/drawing/2018/hyperlinkcolor" val="tx"/>
                    </a:ext>
                  </a:extLst>
                </a:hlinkClick>
              </a:rPr>
              <a:t>DoView</a:t>
            </a:r>
            <a:r>
              <a:rPr lang="en-US" sz="2400" dirty="0">
                <a:latin typeface="Calibri"/>
                <a:ea typeface="Calibri"/>
                <a:cs typeface="Calibri"/>
                <a:sym typeface="Calibri"/>
              </a:rPr>
              <a:t> Strategy Diagram</a:t>
            </a:r>
            <a:endParaRPr dirty="0"/>
          </a:p>
        </p:txBody>
      </p:sp>
      <p:sp>
        <p:nvSpPr>
          <p:cNvPr id="85" name="Google Shape;85;p1">
            <a:hlinkClick r:id="rId3" action="ppaction://hlinksldjump"/>
          </p:cNvPr>
          <p:cNvSpPr/>
          <p:nvPr/>
        </p:nvSpPr>
        <p:spPr>
          <a:xfrm>
            <a:off x="3566438" y="1099583"/>
            <a:ext cx="1980000" cy="72000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Final Outcomes</a:t>
            </a:r>
            <a:endParaRPr/>
          </a:p>
        </p:txBody>
      </p:sp>
      <p:sp>
        <p:nvSpPr>
          <p:cNvPr id="86" name="Google Shape;86;p1">
            <a:hlinkClick r:id="rId4" action="ppaction://hlinksldjump"/>
          </p:cNvPr>
          <p:cNvSpPr/>
          <p:nvPr/>
        </p:nvSpPr>
        <p:spPr>
          <a:xfrm>
            <a:off x="1273125" y="2920845"/>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Rehabilitation &amp; Re-integration Pathways</a:t>
            </a:r>
            <a:endParaRPr/>
          </a:p>
        </p:txBody>
      </p:sp>
      <p:sp>
        <p:nvSpPr>
          <p:cNvPr id="87" name="Google Shape;87;p1">
            <a:hlinkClick r:id="rId5" action="ppaction://hlinksldjump"/>
          </p:cNvPr>
          <p:cNvSpPr/>
          <p:nvPr/>
        </p:nvSpPr>
        <p:spPr>
          <a:xfrm>
            <a:off x="3613125" y="2920845"/>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 Corrections &amp; Electronic Monitoring</a:t>
            </a:r>
            <a:endParaRPr/>
          </a:p>
        </p:txBody>
      </p:sp>
      <p:sp>
        <p:nvSpPr>
          <p:cNvPr id="88" name="Google Shape;88;p1">
            <a:hlinkClick r:id="rId6" action="ppaction://hlinksldjump"/>
          </p:cNvPr>
          <p:cNvSpPr/>
          <p:nvPr/>
        </p:nvSpPr>
        <p:spPr>
          <a:xfrm>
            <a:off x="5953125" y="2920845"/>
            <a:ext cx="1980000" cy="7200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Prison Operations &amp; Safety</a:t>
            </a:r>
            <a:endParaRPr/>
          </a:p>
        </p:txBody>
      </p:sp>
      <p:sp>
        <p:nvSpPr>
          <p:cNvPr id="89" name="Google Shape;89;p1">
            <a:hlinkClick r:id="rId7" action="ppaction://hlinksldjump"/>
          </p:cNvPr>
          <p:cNvSpPr/>
          <p:nvPr/>
        </p:nvSpPr>
        <p:spPr>
          <a:xfrm>
            <a:off x="1273125" y="4072845"/>
            <a:ext cx="1980000" cy="72000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Māori Partnerships (Hōkai Rangi)</a:t>
            </a:r>
            <a:endParaRPr/>
          </a:p>
        </p:txBody>
      </p:sp>
      <p:sp>
        <p:nvSpPr>
          <p:cNvPr id="90" name="Google Shape;90;p1">
            <a:hlinkClick r:id="rId8" action="ppaction://hlinksldjump"/>
          </p:cNvPr>
          <p:cNvSpPr/>
          <p:nvPr/>
        </p:nvSpPr>
        <p:spPr>
          <a:xfrm>
            <a:off x="3613125" y="4072845"/>
            <a:ext cx="1980000" cy="72000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Victim &amp; Community Engagement</a:t>
            </a:r>
            <a:endParaRPr/>
          </a:p>
        </p:txBody>
      </p:sp>
      <p:sp>
        <p:nvSpPr>
          <p:cNvPr id="91" name="Google Shape;91;p1">
            <a:hlinkClick r:id="rId9" action="ppaction://hlinksldjump"/>
          </p:cNvPr>
          <p:cNvSpPr/>
          <p:nvPr/>
        </p:nvSpPr>
        <p:spPr>
          <a:xfrm>
            <a:off x="5953125" y="4072845"/>
            <a:ext cx="1980000" cy="72000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Staff Capability &amp; Well-being</a:t>
            </a:r>
            <a:endParaRPr/>
          </a:p>
        </p:txBody>
      </p:sp>
      <p:sp>
        <p:nvSpPr>
          <p:cNvPr id="92" name="Google Shape;92;p1">
            <a:hlinkClick r:id="rId10" action="ppaction://hlinksldjump"/>
          </p:cNvPr>
          <p:cNvSpPr/>
          <p:nvPr/>
        </p:nvSpPr>
        <p:spPr>
          <a:xfrm>
            <a:off x="1273125" y="5224845"/>
            <a:ext cx="1980000" cy="72000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Infrastructure &amp; Digital Transformation</a:t>
            </a:r>
            <a:endParaRPr/>
          </a:p>
        </p:txBody>
      </p:sp>
      <p:sp>
        <p:nvSpPr>
          <p:cNvPr id="93" name="Google Shape;93;p1">
            <a:hlinkClick r:id="rId11" action="ppaction://hlinksldjump"/>
          </p:cNvPr>
          <p:cNvSpPr/>
          <p:nvPr/>
        </p:nvSpPr>
        <p:spPr>
          <a:xfrm>
            <a:off x="3613125" y="5224845"/>
            <a:ext cx="1980000" cy="72000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Governance, Accountability &amp; Performance</a:t>
            </a:r>
            <a:endParaRPr/>
          </a:p>
        </p:txBody>
      </p:sp>
      <p:sp>
        <p:nvSpPr>
          <p:cNvPr id="95" name="Google Shape;95;p1"/>
          <p:cNvSpPr/>
          <p:nvPr/>
        </p:nvSpPr>
        <p:spPr>
          <a:xfrm>
            <a:off x="3597563" y="1099570"/>
            <a:ext cx="19800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6" name="Google Shape;96;p1"/>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12">
                  <a:extLst>
                    <a:ext uri="{A12FA001-AC4F-418D-AE19-62706E023703}">
                      <ahyp:hlinkClr xmlns:ahyp="http://schemas.microsoft.com/office/drawing/2018/hyperlinkcolor" val="tx"/>
                    </a:ext>
                  </a:extLst>
                </a:hlinkClick>
              </a:rPr>
              <a:t>DoViewPlanning.Org</a:t>
            </a:r>
            <a:endParaRPr/>
          </a:p>
        </p:txBody>
      </p:sp>
      <p:pic>
        <p:nvPicPr>
          <p:cNvPr id="97" name="Google Shape;97;p1" title="Doview new.jpeg"/>
          <p:cNvPicPr preferRelativeResize="0"/>
          <p:nvPr/>
        </p:nvPicPr>
        <p:blipFill>
          <a:blip r:embed="rId13">
            <a:alphaModFix/>
          </a:blip>
          <a:stretch>
            <a:fillRect/>
          </a:stretch>
        </p:blipFill>
        <p:spPr>
          <a:xfrm>
            <a:off x="6635125" y="6017177"/>
            <a:ext cx="327447" cy="307800"/>
          </a:xfrm>
          <a:prstGeom prst="rect">
            <a:avLst/>
          </a:prstGeom>
          <a:noFill/>
          <a:ln>
            <a:noFill/>
          </a:ln>
        </p:spPr>
      </p:pic>
      <p:cxnSp>
        <p:nvCxnSpPr>
          <p:cNvPr id="99" name="Google Shape;99;p1"/>
          <p:cNvCxnSpPr/>
          <p:nvPr/>
        </p:nvCxnSpPr>
        <p:spPr>
          <a:xfrm rot="10800000" flipH="1">
            <a:off x="1326750" y="2401738"/>
            <a:ext cx="6490500" cy="5400"/>
          </a:xfrm>
          <a:prstGeom prst="straightConnector1">
            <a:avLst/>
          </a:prstGeom>
          <a:noFill/>
          <a:ln w="9525" cap="flat" cmpd="sng">
            <a:solidFill>
              <a:schemeClr val="dk2"/>
            </a:solidFill>
            <a:prstDash val="solid"/>
            <a:round/>
            <a:headEnd type="none" w="med" len="med"/>
            <a:tailEnd type="none" w="med" len="med"/>
          </a:ln>
        </p:spPr>
      </p:cxnSp>
      <p:sp>
        <p:nvSpPr>
          <p:cNvPr id="2" name="TextBox 1">
            <a:extLst>
              <a:ext uri="{FF2B5EF4-FFF2-40B4-BE49-F238E27FC236}">
                <a16:creationId xmlns:a16="http://schemas.microsoft.com/office/drawing/2014/main" id="{75C6E732-992F-9728-65D7-36278EFB7BFB}"/>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a006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18;p2">
            <a:extLst>
              <a:ext uri="{FF2B5EF4-FFF2-40B4-BE49-F238E27FC236}">
                <a16:creationId xmlns:a16="http://schemas.microsoft.com/office/drawing/2014/main" id="{2DC4A4EF-384B-20B8-04FD-61CC08B3EFBA}"/>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10">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85" name="Google Shape;285;p10"/>
          <p:cNvSpPr/>
          <p:nvPr/>
        </p:nvSpPr>
        <p:spPr>
          <a:xfrm>
            <a:off x="457200" y="868680"/>
            <a:ext cx="8229600" cy="41148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Governance, Accountability &amp; Performance</a:t>
            </a:r>
            <a:endParaRPr/>
          </a:p>
        </p:txBody>
      </p:sp>
      <p:sp>
        <p:nvSpPr>
          <p:cNvPr id="286" name="Google Shape;286;p10"/>
          <p:cNvSpPr/>
          <p:nvPr/>
        </p:nvSpPr>
        <p:spPr>
          <a:xfrm>
            <a:off x="685800" y="26974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Strategic plan refreshed</a:t>
            </a:r>
            <a:endParaRPr/>
          </a:p>
        </p:txBody>
      </p:sp>
      <p:sp>
        <p:nvSpPr>
          <p:cNvPr id="287" name="Google Shape;287;p10"/>
          <p:cNvSpPr/>
          <p:nvPr/>
        </p:nvSpPr>
        <p:spPr>
          <a:xfrm>
            <a:off x="685800" y="36118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Risk framework updated</a:t>
            </a:r>
            <a:endParaRPr/>
          </a:p>
        </p:txBody>
      </p:sp>
      <p:sp>
        <p:nvSpPr>
          <p:cNvPr id="288" name="Google Shape;288;p10"/>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89" name="Google Shape;289;p10"/>
          <p:cNvSpPr/>
          <p:nvPr/>
        </p:nvSpPr>
        <p:spPr>
          <a:xfrm>
            <a:off x="2766060" y="22402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KPIs agreed</a:t>
            </a:r>
            <a:endParaRPr/>
          </a:p>
        </p:txBody>
      </p:sp>
      <p:sp>
        <p:nvSpPr>
          <p:cNvPr id="290" name="Google Shape;290;p10"/>
          <p:cNvSpPr/>
          <p:nvPr/>
        </p:nvSpPr>
        <p:spPr>
          <a:xfrm>
            <a:off x="2766060" y="31546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Data reporting automated</a:t>
            </a:r>
            <a:endParaRPr/>
          </a:p>
        </p:txBody>
      </p:sp>
      <p:sp>
        <p:nvSpPr>
          <p:cNvPr id="291" name="Google Shape;291;p10"/>
          <p:cNvSpPr/>
          <p:nvPr/>
        </p:nvSpPr>
        <p:spPr>
          <a:xfrm>
            <a:off x="2766060" y="40690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Independent audits completed</a:t>
            </a:r>
            <a:endParaRPr/>
          </a:p>
        </p:txBody>
      </p:sp>
      <p:sp>
        <p:nvSpPr>
          <p:cNvPr id="292" name="Google Shape;292;p10"/>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3" name="Google Shape;293;p10"/>
          <p:cNvSpPr/>
          <p:nvPr/>
        </p:nvSpPr>
        <p:spPr>
          <a:xfrm>
            <a:off x="4846320" y="26974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Annual report published</a:t>
            </a:r>
            <a:endParaRPr/>
          </a:p>
        </p:txBody>
      </p:sp>
      <p:sp>
        <p:nvSpPr>
          <p:cNvPr id="294" name="Google Shape;294;p10"/>
          <p:cNvSpPr/>
          <p:nvPr/>
        </p:nvSpPr>
        <p:spPr>
          <a:xfrm>
            <a:off x="4846320" y="36118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Outcomes data released</a:t>
            </a:r>
            <a:endParaRPr/>
          </a:p>
        </p:txBody>
      </p:sp>
      <p:sp>
        <p:nvSpPr>
          <p:cNvPr id="295" name="Google Shape;295;p10"/>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6" name="Google Shape;296;p10"/>
          <p:cNvSpPr/>
          <p:nvPr/>
        </p:nvSpPr>
        <p:spPr>
          <a:xfrm>
            <a:off x="6926580" y="26974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confidence strengthened</a:t>
            </a:r>
            <a:endParaRPr/>
          </a:p>
        </p:txBody>
      </p:sp>
      <p:sp>
        <p:nvSpPr>
          <p:cNvPr id="297" name="Google Shape;297;p10"/>
          <p:cNvSpPr/>
          <p:nvPr/>
        </p:nvSpPr>
        <p:spPr>
          <a:xfrm>
            <a:off x="6926580" y="36118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Continuous improvement embedded</a:t>
            </a:r>
            <a:endParaRPr/>
          </a:p>
        </p:txBody>
      </p:sp>
      <p:sp>
        <p:nvSpPr>
          <p:cNvPr id="299" name="Google Shape;299;p10"/>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00" name="Google Shape;300;p10"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DF7E182D-8041-51E7-E5B2-CBDECC2AC3CE}"/>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56D4CF4D-6F96-8663-1E5B-6D584B2DFCE3}"/>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11"/>
          <p:cNvSpPr txBox="1"/>
          <p:nvPr/>
        </p:nvSpPr>
        <p:spPr>
          <a:xfrm>
            <a:off x="457200" y="274320"/>
            <a:ext cx="8229600" cy="54864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strike="noStrike" cap="none">
                <a:solidFill>
                  <a:srgbClr val="000000"/>
                </a:solidFill>
                <a:latin typeface="Calibri"/>
                <a:ea typeface="Calibri"/>
                <a:cs typeface="Calibri"/>
                <a:sym typeface="Calibri"/>
              </a:rPr>
              <a:t>What is a DoView?</a:t>
            </a:r>
            <a:endParaRPr/>
          </a:p>
        </p:txBody>
      </p:sp>
      <p:sp>
        <p:nvSpPr>
          <p:cNvPr id="307" name="Google Shape;307;p11"/>
          <p:cNvSpPr txBox="1"/>
          <p:nvPr/>
        </p:nvSpPr>
        <p:spPr>
          <a:xfrm>
            <a:off x="914400" y="731520"/>
            <a:ext cx="7315200" cy="5029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600">
                <a:solidFill>
                  <a:srgbClr val="000000"/>
                </a:solidFill>
                <a:latin typeface="Calibri"/>
                <a:ea typeface="Calibri"/>
                <a:cs typeface="Calibri"/>
                <a:sym typeface="Calibri"/>
              </a:rPr>
              <a:t>A DoView is a new type of diagram used to clarify the underlying ‘This-Then’ logic behind any issue. For example, in strategy and planning, all planning approaches are based on assumptions such as: if we do THIS, THEN that will happen.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To generate a DoView about anything, visit DoView.Online for the free AI DoView Drawing Prompt (ChatGPT). DoViews are powerful for summarizing any complex content and accelerating understanding prior to taking any type of action in the world.</a:t>
            </a:r>
            <a:endParaRPr/>
          </a:p>
        </p:txBody>
      </p:sp>
      <p:sp>
        <p:nvSpPr>
          <p:cNvPr id="309" name="Google Shape;309;p11">
            <a:hlinkClick r:id="rId3" action="ppaction://hlinksldjump"/>
          </p:cNvPr>
          <p:cNvSpPr/>
          <p:nvPr/>
        </p:nvSpPr>
        <p:spPr>
          <a:xfrm>
            <a:off x="137160" y="137160"/>
            <a:ext cx="1463100" cy="54870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10" name="Google Shape;310;p11"/>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311" name="Google Shape;311;p11"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A65B13A9-CB70-7C0F-6872-56742A524ABD}"/>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1AFB160F-F4C2-B8B9-F960-EACF954D02A4}"/>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05" name="Google Shape;105;p2"/>
          <p:cNvSpPr/>
          <p:nvPr/>
        </p:nvSpPr>
        <p:spPr>
          <a:xfrm>
            <a:off x="457201" y="991982"/>
            <a:ext cx="8229600" cy="562498"/>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Final Outcomes</a:t>
            </a:r>
            <a:endParaRPr/>
          </a:p>
        </p:txBody>
      </p:sp>
      <p:sp>
        <p:nvSpPr>
          <p:cNvPr id="106" name="Google Shape;106;p2"/>
          <p:cNvSpPr/>
          <p:nvPr/>
        </p:nvSpPr>
        <p:spPr>
          <a:xfrm>
            <a:off x="685800" y="205740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safety enhanced</a:t>
            </a:r>
            <a:endParaRPr/>
          </a:p>
        </p:txBody>
      </p:sp>
      <p:sp>
        <p:nvSpPr>
          <p:cNvPr id="107" name="Google Shape;107;p2"/>
          <p:cNvSpPr/>
          <p:nvPr/>
        </p:nvSpPr>
        <p:spPr>
          <a:xfrm>
            <a:off x="685800" y="297180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Re-offending reduced</a:t>
            </a:r>
            <a:endParaRPr/>
          </a:p>
        </p:txBody>
      </p:sp>
      <p:sp>
        <p:nvSpPr>
          <p:cNvPr id="108" name="Google Shape;108;p2"/>
          <p:cNvSpPr/>
          <p:nvPr/>
        </p:nvSpPr>
        <p:spPr>
          <a:xfrm>
            <a:off x="685800" y="388620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Māori over-representation reduced</a:t>
            </a:r>
            <a:endParaRPr/>
          </a:p>
        </p:txBody>
      </p:sp>
      <p:sp>
        <p:nvSpPr>
          <p:cNvPr id="109" name="Google Shape;109;p2"/>
          <p:cNvSpPr/>
          <p:nvPr/>
        </p:nvSpPr>
        <p:spPr>
          <a:xfrm>
            <a:off x="685800" y="480060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Trust &amp; confidence in justice system improved</a:t>
            </a:r>
            <a:endParaRPr/>
          </a:p>
        </p:txBody>
      </p:sp>
      <p:sp>
        <p:nvSpPr>
          <p:cNvPr id="111" name="Google Shape;111;p2"/>
          <p:cNvSpPr/>
          <p:nvPr/>
        </p:nvSpPr>
        <p:spPr>
          <a:xfrm>
            <a:off x="685800" y="205740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2" name="Google Shape;112;p2"/>
          <p:cNvSpPr/>
          <p:nvPr/>
        </p:nvSpPr>
        <p:spPr>
          <a:xfrm>
            <a:off x="685800" y="297180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3" name="Google Shape;113;p2"/>
          <p:cNvSpPr/>
          <p:nvPr/>
        </p:nvSpPr>
        <p:spPr>
          <a:xfrm>
            <a:off x="685800" y="390006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4" name="Google Shape;114;p2"/>
          <p:cNvSpPr/>
          <p:nvPr/>
        </p:nvSpPr>
        <p:spPr>
          <a:xfrm>
            <a:off x="685800" y="480060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5" name="Google Shape;115;p2"/>
          <p:cNvSpPr/>
          <p:nvPr/>
        </p:nvSpPr>
        <p:spPr>
          <a:xfrm>
            <a:off x="457200" y="914401"/>
            <a:ext cx="8229599" cy="45719"/>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6" name="Google Shape;116;p2"/>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rgbClr val="0000FF"/>
                </a:solidFill>
                <a:hlinkClick r:id="rId4">
                  <a:extLst>
                    <a:ext uri="{A12FA001-AC4F-418D-AE19-62706E023703}">
                      <ahyp:hlinkClr xmlns:ahyp="http://schemas.microsoft.com/office/drawing/2018/hyperlinkcolor" val="tx"/>
                    </a:ext>
                  </a:extLst>
                </a:hlinkClick>
              </a:rPr>
              <a:t>DoViewPlanning.Org</a:t>
            </a:r>
            <a:endParaRPr dirty="0"/>
          </a:p>
        </p:txBody>
      </p:sp>
      <p:pic>
        <p:nvPicPr>
          <p:cNvPr id="117" name="Google Shape;117;p2"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118" name="Google Shape;118;p2"/>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
        <p:nvSpPr>
          <p:cNvPr id="2" name="TextBox 1">
            <a:extLst>
              <a:ext uri="{FF2B5EF4-FFF2-40B4-BE49-F238E27FC236}">
                <a16:creationId xmlns:a16="http://schemas.microsoft.com/office/drawing/2014/main" id="{8395046E-9377-CA7D-8B60-7182D8EBFF0F}"/>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24" name="Google Shape;124;p3"/>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Rehabilitation &amp; Re-integration Pathways</a:t>
            </a:r>
            <a:endParaRPr/>
          </a:p>
        </p:txBody>
      </p:sp>
      <p:sp>
        <p:nvSpPr>
          <p:cNvPr id="125" name="Google Shape;125;p3"/>
          <p:cNvSpPr/>
          <p:nvPr/>
        </p:nvSpPr>
        <p:spPr>
          <a:xfrm>
            <a:off x="68580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Education needs assessed</a:t>
            </a:r>
            <a:endParaRPr/>
          </a:p>
        </p:txBody>
      </p:sp>
      <p:sp>
        <p:nvSpPr>
          <p:cNvPr id="126" name="Google Shape;126;p3"/>
          <p:cNvSpPr/>
          <p:nvPr/>
        </p:nvSpPr>
        <p:spPr>
          <a:xfrm>
            <a:off x="685800" y="31546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Vocational qualifications achieved</a:t>
            </a:r>
            <a:endParaRPr/>
          </a:p>
        </p:txBody>
      </p:sp>
      <p:sp>
        <p:nvSpPr>
          <p:cNvPr id="127" name="Google Shape;127;p3"/>
          <p:cNvSpPr/>
          <p:nvPr/>
        </p:nvSpPr>
        <p:spPr>
          <a:xfrm>
            <a:off x="685800" y="40690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Addiction &amp; mental-health needs identified</a:t>
            </a:r>
            <a:endParaRPr/>
          </a:p>
        </p:txBody>
      </p:sp>
      <p:sp>
        <p:nvSpPr>
          <p:cNvPr id="128" name="Google Shape;128;p3"/>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9" name="Google Shape;129;p3"/>
          <p:cNvSpPr/>
          <p:nvPr/>
        </p:nvSpPr>
        <p:spPr>
          <a:xfrm>
            <a:off x="276606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Evidence-based rehabilitation programmes delivered</a:t>
            </a:r>
            <a:endParaRPr/>
          </a:p>
        </p:txBody>
      </p:sp>
      <p:sp>
        <p:nvSpPr>
          <p:cNvPr id="130" name="Google Shape;130;p3"/>
          <p:cNvSpPr/>
          <p:nvPr/>
        </p:nvSpPr>
        <p:spPr>
          <a:xfrm>
            <a:off x="2766060" y="31546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Industry training opportunities expanded</a:t>
            </a:r>
            <a:endParaRPr/>
          </a:p>
        </p:txBody>
      </p:sp>
      <p:sp>
        <p:nvSpPr>
          <p:cNvPr id="131" name="Google Shape;131;p3"/>
          <p:cNvSpPr/>
          <p:nvPr/>
        </p:nvSpPr>
        <p:spPr>
          <a:xfrm>
            <a:off x="2766060" y="40690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Therapeutic treatment completed</a:t>
            </a:r>
            <a:endParaRPr/>
          </a:p>
        </p:txBody>
      </p:sp>
      <p:sp>
        <p:nvSpPr>
          <p:cNvPr id="132" name="Google Shape;132;p3"/>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3" name="Google Shape;133;p3"/>
          <p:cNvSpPr/>
          <p:nvPr/>
        </p:nvSpPr>
        <p:spPr>
          <a:xfrm>
            <a:off x="484632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Release planning personalised</a:t>
            </a:r>
            <a:endParaRPr sz="1800" b="0" i="0" u="none" strike="noStrike" cap="none">
              <a:solidFill>
                <a:schemeClr val="lt1"/>
              </a:solidFill>
              <a:latin typeface="Calibri"/>
              <a:ea typeface="Calibri"/>
              <a:cs typeface="Calibri"/>
              <a:sym typeface="Calibri"/>
            </a:endParaRPr>
          </a:p>
        </p:txBody>
      </p:sp>
      <p:sp>
        <p:nvSpPr>
          <p:cNvPr id="134" name="Google Shape;134;p3"/>
          <p:cNvSpPr/>
          <p:nvPr/>
        </p:nvSpPr>
        <p:spPr>
          <a:xfrm>
            <a:off x="4846320" y="31546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Stable housing secured</a:t>
            </a:r>
            <a:endParaRPr/>
          </a:p>
        </p:txBody>
      </p:sp>
      <p:sp>
        <p:nvSpPr>
          <p:cNvPr id="135" name="Google Shape;135;p3"/>
          <p:cNvSpPr/>
          <p:nvPr/>
        </p:nvSpPr>
        <p:spPr>
          <a:xfrm>
            <a:off x="4846320" y="40690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Employment placements arranged</a:t>
            </a:r>
            <a:endParaRPr/>
          </a:p>
        </p:txBody>
      </p:sp>
      <p:sp>
        <p:nvSpPr>
          <p:cNvPr id="136" name="Google Shape;136;p3"/>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7" name="Google Shape;137;p3"/>
          <p:cNvSpPr/>
          <p:nvPr/>
        </p:nvSpPr>
        <p:spPr>
          <a:xfrm>
            <a:off x="6926580" y="22402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Pro-social behaviours sustained</a:t>
            </a:r>
            <a:endParaRPr/>
          </a:p>
        </p:txBody>
      </p:sp>
      <p:sp>
        <p:nvSpPr>
          <p:cNvPr id="138" name="Google Shape;138;p3"/>
          <p:cNvSpPr/>
          <p:nvPr/>
        </p:nvSpPr>
        <p:spPr>
          <a:xfrm>
            <a:off x="6926580" y="31546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Sustained employment achieved</a:t>
            </a:r>
            <a:endParaRPr/>
          </a:p>
        </p:txBody>
      </p:sp>
      <p:sp>
        <p:nvSpPr>
          <p:cNvPr id="139" name="Google Shape;139;p3"/>
          <p:cNvSpPr/>
          <p:nvPr/>
        </p:nvSpPr>
        <p:spPr>
          <a:xfrm>
            <a:off x="6926580" y="406908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Re-offending likelihood reduced</a:t>
            </a:r>
            <a:endParaRPr/>
          </a:p>
        </p:txBody>
      </p:sp>
      <p:sp>
        <p:nvSpPr>
          <p:cNvPr id="141" name="Google Shape;141;p3"/>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42" name="Google Shape;142;p3"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1AA80F09-2BED-8ECC-861E-8EF1141E8928}"/>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F2A3CCC9-CC79-F270-AD70-8CF911D01859}"/>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4">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49" name="Google Shape;149;p4"/>
          <p:cNvSpPr/>
          <p:nvPr/>
        </p:nvSpPr>
        <p:spPr>
          <a:xfrm>
            <a:off x="457200" y="868680"/>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Community Corrections &amp; Electronic Monitoring</a:t>
            </a:r>
            <a:endParaRPr/>
          </a:p>
        </p:txBody>
      </p:sp>
      <p:sp>
        <p:nvSpPr>
          <p:cNvPr id="150" name="Google Shape;150;p4"/>
          <p:cNvSpPr/>
          <p:nvPr/>
        </p:nvSpPr>
        <p:spPr>
          <a:xfrm>
            <a:off x="68580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 sentences imposed</a:t>
            </a:r>
            <a:endParaRPr/>
          </a:p>
        </p:txBody>
      </p:sp>
      <p:sp>
        <p:nvSpPr>
          <p:cNvPr id="151" name="Google Shape;151;p4"/>
          <p:cNvSpPr/>
          <p:nvPr/>
        </p:nvSpPr>
        <p:spPr>
          <a:xfrm>
            <a:off x="68580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Eligibility for EM assessed</a:t>
            </a:r>
            <a:endParaRPr/>
          </a:p>
        </p:txBody>
      </p:sp>
      <p:sp>
        <p:nvSpPr>
          <p:cNvPr id="152" name="Google Shape;152;p4"/>
          <p:cNvSpPr/>
          <p:nvPr/>
        </p:nvSpPr>
        <p:spPr>
          <a:xfrm>
            <a:off x="68580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Compliance conditions explained</a:t>
            </a:r>
            <a:endParaRPr/>
          </a:p>
        </p:txBody>
      </p:sp>
      <p:sp>
        <p:nvSpPr>
          <p:cNvPr id="153" name="Google Shape;153;p4"/>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4" name="Google Shape;154;p4"/>
          <p:cNvSpPr/>
          <p:nvPr/>
        </p:nvSpPr>
        <p:spPr>
          <a:xfrm>
            <a:off x="276606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RF/GPS devices fitted</a:t>
            </a:r>
            <a:endParaRPr/>
          </a:p>
        </p:txBody>
      </p:sp>
      <p:sp>
        <p:nvSpPr>
          <p:cNvPr id="155" name="Google Shape;155;p4"/>
          <p:cNvSpPr/>
          <p:nvPr/>
        </p:nvSpPr>
        <p:spPr>
          <a:xfrm>
            <a:off x="276606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Case-management meetings scheduled</a:t>
            </a:r>
            <a:endParaRPr/>
          </a:p>
        </p:txBody>
      </p:sp>
      <p:sp>
        <p:nvSpPr>
          <p:cNvPr id="156" name="Google Shape;156;p4"/>
          <p:cNvSpPr/>
          <p:nvPr/>
        </p:nvSpPr>
        <p:spPr>
          <a:xfrm>
            <a:off x="276606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Support services connected</a:t>
            </a:r>
            <a:endParaRPr/>
          </a:p>
        </p:txBody>
      </p:sp>
      <p:sp>
        <p:nvSpPr>
          <p:cNvPr id="157" name="Google Shape;157;p4"/>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8" name="Google Shape;158;p4"/>
          <p:cNvSpPr/>
          <p:nvPr/>
        </p:nvSpPr>
        <p:spPr>
          <a:xfrm>
            <a:off x="484632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Compliance data analysed</a:t>
            </a:r>
            <a:endParaRPr/>
          </a:p>
        </p:txBody>
      </p:sp>
      <p:sp>
        <p:nvSpPr>
          <p:cNvPr id="159" name="Google Shape;159;p4"/>
          <p:cNvSpPr/>
          <p:nvPr/>
        </p:nvSpPr>
        <p:spPr>
          <a:xfrm>
            <a:off x="484632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Graduated sanctions applied</a:t>
            </a:r>
            <a:endParaRPr/>
          </a:p>
        </p:txBody>
      </p:sp>
      <p:sp>
        <p:nvSpPr>
          <p:cNvPr id="160" name="Google Shape;160;p4"/>
          <p:cNvSpPr/>
          <p:nvPr/>
        </p:nvSpPr>
        <p:spPr>
          <a:xfrm>
            <a:off x="484632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 work visibility increased</a:t>
            </a:r>
            <a:endParaRPr/>
          </a:p>
        </p:txBody>
      </p:sp>
      <p:sp>
        <p:nvSpPr>
          <p:cNvPr id="161" name="Google Shape;161;p4"/>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2" name="Google Shape;162;p4"/>
          <p:cNvSpPr/>
          <p:nvPr/>
        </p:nvSpPr>
        <p:spPr>
          <a:xfrm>
            <a:off x="692658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Long-term compliance achieved</a:t>
            </a:r>
            <a:endParaRPr/>
          </a:p>
        </p:txBody>
      </p:sp>
      <p:sp>
        <p:nvSpPr>
          <p:cNvPr id="163" name="Google Shape;163;p4"/>
          <p:cNvSpPr/>
          <p:nvPr/>
        </p:nvSpPr>
        <p:spPr>
          <a:xfrm>
            <a:off x="692658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Community safety maintained</a:t>
            </a:r>
            <a:endParaRPr/>
          </a:p>
        </p:txBody>
      </p:sp>
      <p:sp>
        <p:nvSpPr>
          <p:cNvPr id="164" name="Google Shape;164;p4"/>
          <p:cNvSpPr/>
          <p:nvPr/>
        </p:nvSpPr>
        <p:spPr>
          <a:xfrm>
            <a:off x="6926580" y="411480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Desistance motivations reinforced</a:t>
            </a:r>
            <a:endParaRPr/>
          </a:p>
        </p:txBody>
      </p:sp>
      <p:sp>
        <p:nvSpPr>
          <p:cNvPr id="166" name="Google Shape;166;p4"/>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67" name="Google Shape;167;p4"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F7554ABC-02A4-E2D8-F8FD-4621691B8710}"/>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2C4179A9-CA26-B50E-C219-6D36B861C15F}"/>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5">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74" name="Google Shape;174;p5"/>
          <p:cNvSpPr/>
          <p:nvPr/>
        </p:nvSpPr>
        <p:spPr>
          <a:xfrm>
            <a:off x="457200" y="868680"/>
            <a:ext cx="8229600" cy="41148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Prison Operations &amp; Safety</a:t>
            </a:r>
            <a:endParaRPr/>
          </a:p>
        </p:txBody>
      </p:sp>
      <p:sp>
        <p:nvSpPr>
          <p:cNvPr id="175" name="Google Shape;175;p5"/>
          <p:cNvSpPr/>
          <p:nvPr/>
        </p:nvSpPr>
        <p:spPr>
          <a:xfrm>
            <a:off x="685800" y="26974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Prisoners classified accurately</a:t>
            </a:r>
            <a:endParaRPr/>
          </a:p>
        </p:txBody>
      </p:sp>
      <p:sp>
        <p:nvSpPr>
          <p:cNvPr id="176" name="Google Shape;176;p5"/>
          <p:cNvSpPr/>
          <p:nvPr/>
        </p:nvSpPr>
        <p:spPr>
          <a:xfrm>
            <a:off x="685800" y="36118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Staff-to-inmate ratios maintained</a:t>
            </a:r>
            <a:endParaRPr/>
          </a:p>
        </p:txBody>
      </p:sp>
      <p:sp>
        <p:nvSpPr>
          <p:cNvPr id="177" name="Google Shape;177;p5"/>
          <p:cNvSpPr/>
          <p:nvPr/>
        </p:nvSpPr>
        <p:spPr>
          <a:xfrm>
            <a:off x="1938528"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8" name="Google Shape;178;p5"/>
          <p:cNvSpPr/>
          <p:nvPr/>
        </p:nvSpPr>
        <p:spPr>
          <a:xfrm>
            <a:off x="2350008" y="22402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Contraband detection strengthened</a:t>
            </a:r>
            <a:endParaRPr/>
          </a:p>
        </p:txBody>
      </p:sp>
      <p:sp>
        <p:nvSpPr>
          <p:cNvPr id="179" name="Google Shape;179;p5"/>
          <p:cNvSpPr/>
          <p:nvPr/>
        </p:nvSpPr>
        <p:spPr>
          <a:xfrm>
            <a:off x="2350008" y="31546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Gang influence disrupted</a:t>
            </a:r>
            <a:endParaRPr/>
          </a:p>
        </p:txBody>
      </p:sp>
      <p:sp>
        <p:nvSpPr>
          <p:cNvPr id="180" name="Google Shape;180;p5"/>
          <p:cNvSpPr/>
          <p:nvPr/>
        </p:nvSpPr>
        <p:spPr>
          <a:xfrm>
            <a:off x="2350008" y="40690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Mental-health screening completed</a:t>
            </a:r>
            <a:endParaRPr/>
          </a:p>
        </p:txBody>
      </p:sp>
      <p:sp>
        <p:nvSpPr>
          <p:cNvPr id="181" name="Google Shape;181;p5"/>
          <p:cNvSpPr/>
          <p:nvPr/>
        </p:nvSpPr>
        <p:spPr>
          <a:xfrm>
            <a:off x="3602736"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2" name="Google Shape;182;p5"/>
          <p:cNvSpPr/>
          <p:nvPr/>
        </p:nvSpPr>
        <p:spPr>
          <a:xfrm>
            <a:off x="4014216" y="26974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Violence incidents prevented</a:t>
            </a:r>
            <a:endParaRPr/>
          </a:p>
        </p:txBody>
      </p:sp>
      <p:sp>
        <p:nvSpPr>
          <p:cNvPr id="183" name="Google Shape;183;p5"/>
          <p:cNvSpPr/>
          <p:nvPr/>
        </p:nvSpPr>
        <p:spPr>
          <a:xfrm>
            <a:off x="4014216" y="36118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Humane conditions upheld</a:t>
            </a:r>
            <a:endParaRPr/>
          </a:p>
        </p:txBody>
      </p:sp>
      <p:sp>
        <p:nvSpPr>
          <p:cNvPr id="184" name="Google Shape;184;p5"/>
          <p:cNvSpPr/>
          <p:nvPr/>
        </p:nvSpPr>
        <p:spPr>
          <a:xfrm>
            <a:off x="5266944"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p5"/>
          <p:cNvSpPr/>
          <p:nvPr/>
        </p:nvSpPr>
        <p:spPr>
          <a:xfrm>
            <a:off x="5678424" y="26974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Programme attendance facilitated</a:t>
            </a:r>
            <a:endParaRPr/>
          </a:p>
        </p:txBody>
      </p:sp>
      <p:sp>
        <p:nvSpPr>
          <p:cNvPr id="186" name="Google Shape;186;p5"/>
          <p:cNvSpPr/>
          <p:nvPr/>
        </p:nvSpPr>
        <p:spPr>
          <a:xfrm>
            <a:off x="5678424" y="3611880"/>
            <a:ext cx="1115568"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Remand prisoners engaged</a:t>
            </a:r>
            <a:endParaRPr/>
          </a:p>
        </p:txBody>
      </p:sp>
      <p:sp>
        <p:nvSpPr>
          <p:cNvPr id="187" name="Google Shape;187;p5"/>
          <p:cNvSpPr/>
          <p:nvPr/>
        </p:nvSpPr>
        <p:spPr>
          <a:xfrm>
            <a:off x="6931152"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8" name="Google Shape;188;p5"/>
          <p:cNvSpPr/>
          <p:nvPr/>
        </p:nvSpPr>
        <p:spPr>
          <a:xfrm>
            <a:off x="7342632" y="3011733"/>
            <a:ext cx="1115568" cy="965907"/>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Safety and humane treatment ensured</a:t>
            </a:r>
            <a:endParaRPr/>
          </a:p>
        </p:txBody>
      </p:sp>
      <p:sp>
        <p:nvSpPr>
          <p:cNvPr id="190" name="Google Shape;190;p5"/>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91" name="Google Shape;191;p5"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77EC939F-FD22-D924-9121-838CB3D28F70}"/>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D6D6B42C-6BFC-CD9B-419D-CA987DF934C1}"/>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6">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98" name="Google Shape;198;p6"/>
          <p:cNvSpPr/>
          <p:nvPr/>
        </p:nvSpPr>
        <p:spPr>
          <a:xfrm>
            <a:off x="457200" y="868680"/>
            <a:ext cx="8229600" cy="41148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Māori Partnerships (Hōkai Rangi)</a:t>
            </a:r>
            <a:endParaRPr/>
          </a:p>
        </p:txBody>
      </p:sp>
      <p:sp>
        <p:nvSpPr>
          <p:cNvPr id="199" name="Google Shape;199;p6"/>
          <p:cNvSpPr/>
          <p:nvPr/>
        </p:nvSpPr>
        <p:spPr>
          <a:xfrm>
            <a:off x="685800" y="26974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Iwi &amp; whānau relationships formalised</a:t>
            </a:r>
            <a:endParaRPr/>
          </a:p>
        </p:txBody>
      </p:sp>
      <p:sp>
        <p:nvSpPr>
          <p:cNvPr id="200" name="Google Shape;200;p6"/>
          <p:cNvSpPr/>
          <p:nvPr/>
        </p:nvSpPr>
        <p:spPr>
          <a:xfrm>
            <a:off x="685800" y="36118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Kaupapa Māori capability strengthened</a:t>
            </a:r>
            <a:endParaRPr/>
          </a:p>
        </p:txBody>
      </p:sp>
      <p:sp>
        <p:nvSpPr>
          <p:cNvPr id="201" name="Google Shape;201;p6"/>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2" name="Google Shape;202;p6"/>
          <p:cNvSpPr/>
          <p:nvPr/>
        </p:nvSpPr>
        <p:spPr>
          <a:xfrm>
            <a:off x="276606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Cultural programmes co-designed</a:t>
            </a:r>
            <a:endParaRPr/>
          </a:p>
        </p:txBody>
      </p:sp>
      <p:sp>
        <p:nvSpPr>
          <p:cNvPr id="203" name="Google Shape;203;p6"/>
          <p:cNvSpPr/>
          <p:nvPr/>
        </p:nvSpPr>
        <p:spPr>
          <a:xfrm>
            <a:off x="276606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Tikanga environments created</a:t>
            </a:r>
            <a:endParaRPr/>
          </a:p>
        </p:txBody>
      </p:sp>
      <p:sp>
        <p:nvSpPr>
          <p:cNvPr id="204" name="Google Shape;204;p6"/>
          <p:cNvSpPr/>
          <p:nvPr/>
        </p:nvSpPr>
        <p:spPr>
          <a:xfrm>
            <a:off x="276606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Māori staff leadership cultivated</a:t>
            </a:r>
            <a:endParaRPr/>
          </a:p>
        </p:txBody>
      </p:sp>
      <p:sp>
        <p:nvSpPr>
          <p:cNvPr id="205" name="Google Shape;205;p6"/>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6" name="Google Shape;206;p6"/>
          <p:cNvSpPr/>
          <p:nvPr/>
        </p:nvSpPr>
        <p:spPr>
          <a:xfrm>
            <a:off x="484632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Mana-enhancing practices embedded</a:t>
            </a:r>
            <a:endParaRPr/>
          </a:p>
        </p:txBody>
      </p:sp>
      <p:sp>
        <p:nvSpPr>
          <p:cNvPr id="207" name="Google Shape;207;p6"/>
          <p:cNvSpPr/>
          <p:nvPr/>
        </p:nvSpPr>
        <p:spPr>
          <a:xfrm>
            <a:off x="484632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Data sovereignty protocols agreed</a:t>
            </a:r>
            <a:endParaRPr/>
          </a:p>
        </p:txBody>
      </p:sp>
      <p:sp>
        <p:nvSpPr>
          <p:cNvPr id="208" name="Google Shape;208;p6"/>
          <p:cNvSpPr/>
          <p:nvPr/>
        </p:nvSpPr>
        <p:spPr>
          <a:xfrm>
            <a:off x="484632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Pou principles operationalised</a:t>
            </a:r>
            <a:endParaRPr/>
          </a:p>
        </p:txBody>
      </p:sp>
      <p:sp>
        <p:nvSpPr>
          <p:cNvPr id="209" name="Google Shape;209;p6"/>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0" name="Google Shape;210;p6"/>
          <p:cNvSpPr/>
          <p:nvPr/>
        </p:nvSpPr>
        <p:spPr>
          <a:xfrm>
            <a:off x="692658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Māori imprisonment gap narrowed</a:t>
            </a:r>
            <a:endParaRPr/>
          </a:p>
        </p:txBody>
      </p:sp>
      <p:sp>
        <p:nvSpPr>
          <p:cNvPr id="211" name="Google Shape;211;p6"/>
          <p:cNvSpPr/>
          <p:nvPr/>
        </p:nvSpPr>
        <p:spPr>
          <a:xfrm>
            <a:off x="692658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Whānau wellbeing improved</a:t>
            </a:r>
            <a:endParaRPr/>
          </a:p>
        </p:txBody>
      </p:sp>
      <p:sp>
        <p:nvSpPr>
          <p:cNvPr id="212" name="Google Shape;212;p6"/>
          <p:cNvSpPr/>
          <p:nvPr/>
        </p:nvSpPr>
        <p:spPr>
          <a:xfrm>
            <a:off x="692658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Māori reimprisonment rate reduced</a:t>
            </a:r>
            <a:endParaRPr/>
          </a:p>
        </p:txBody>
      </p:sp>
      <p:sp>
        <p:nvSpPr>
          <p:cNvPr id="214" name="Google Shape;214;p6"/>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15" name="Google Shape;215;p6"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CF231A36-6E21-D765-053B-2098BE4F550B}"/>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2C322AE3-7840-D862-376F-C2E0456904C0}"/>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7">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22" name="Google Shape;222;p7"/>
          <p:cNvSpPr/>
          <p:nvPr/>
        </p:nvSpPr>
        <p:spPr>
          <a:xfrm>
            <a:off x="457200" y="868680"/>
            <a:ext cx="8229600" cy="41148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Victim &amp; Community Engagement</a:t>
            </a:r>
            <a:endParaRPr/>
          </a:p>
        </p:txBody>
      </p:sp>
      <p:sp>
        <p:nvSpPr>
          <p:cNvPr id="223" name="Google Shape;223;p7"/>
          <p:cNvSpPr/>
          <p:nvPr/>
        </p:nvSpPr>
        <p:spPr>
          <a:xfrm>
            <a:off x="685800" y="24231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Victim notification register updated</a:t>
            </a:r>
            <a:endParaRPr/>
          </a:p>
        </p:txBody>
      </p:sp>
      <p:sp>
        <p:nvSpPr>
          <p:cNvPr id="224" name="Google Shape;224;p7"/>
          <p:cNvSpPr/>
          <p:nvPr/>
        </p:nvSpPr>
        <p:spPr>
          <a:xfrm>
            <a:off x="685800" y="33375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Victim entitlements publicised</a:t>
            </a:r>
            <a:endParaRPr/>
          </a:p>
        </p:txBody>
      </p:sp>
      <p:sp>
        <p:nvSpPr>
          <p:cNvPr id="225" name="Google Shape;225;p7"/>
          <p:cNvSpPr/>
          <p:nvPr/>
        </p:nvSpPr>
        <p:spPr>
          <a:xfrm>
            <a:off x="685800" y="42519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Restorative options offered</a:t>
            </a:r>
            <a:endParaRPr/>
          </a:p>
        </p:txBody>
      </p:sp>
      <p:sp>
        <p:nvSpPr>
          <p:cNvPr id="226" name="Google Shape;226;p7"/>
          <p:cNvSpPr/>
          <p:nvPr/>
        </p:nvSpPr>
        <p:spPr>
          <a:xfrm>
            <a:off x="3048000"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7" name="Google Shape;227;p7"/>
          <p:cNvSpPr/>
          <p:nvPr/>
        </p:nvSpPr>
        <p:spPr>
          <a:xfrm>
            <a:off x="3459480" y="19659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Volunteers recruited</a:t>
            </a:r>
            <a:endParaRPr/>
          </a:p>
        </p:txBody>
      </p:sp>
      <p:sp>
        <p:nvSpPr>
          <p:cNvPr id="228" name="Google Shape;228;p7"/>
          <p:cNvSpPr/>
          <p:nvPr/>
        </p:nvSpPr>
        <p:spPr>
          <a:xfrm>
            <a:off x="3459480" y="28803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NGO partnerships resourced</a:t>
            </a:r>
            <a:endParaRPr/>
          </a:p>
        </p:txBody>
      </p:sp>
      <p:sp>
        <p:nvSpPr>
          <p:cNvPr id="229" name="Google Shape;229;p7"/>
          <p:cNvSpPr/>
          <p:nvPr/>
        </p:nvSpPr>
        <p:spPr>
          <a:xfrm>
            <a:off x="3459480" y="37947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Community work crews visible</a:t>
            </a:r>
            <a:endParaRPr/>
          </a:p>
        </p:txBody>
      </p:sp>
      <p:sp>
        <p:nvSpPr>
          <p:cNvPr id="230" name="Google Shape;230;p7"/>
          <p:cNvSpPr/>
          <p:nvPr/>
        </p:nvSpPr>
        <p:spPr>
          <a:xfrm>
            <a:off x="3459480" y="47091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Public information campaigns launched</a:t>
            </a:r>
            <a:endParaRPr/>
          </a:p>
        </p:txBody>
      </p:sp>
      <p:sp>
        <p:nvSpPr>
          <p:cNvPr id="231" name="Google Shape;231;p7"/>
          <p:cNvSpPr/>
          <p:nvPr/>
        </p:nvSpPr>
        <p:spPr>
          <a:xfrm>
            <a:off x="5821680"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2" name="Google Shape;232;p7"/>
          <p:cNvSpPr/>
          <p:nvPr/>
        </p:nvSpPr>
        <p:spPr>
          <a:xfrm>
            <a:off x="6233160" y="288036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Victim needs addressed</a:t>
            </a:r>
            <a:endParaRPr/>
          </a:p>
        </p:txBody>
      </p:sp>
      <p:sp>
        <p:nvSpPr>
          <p:cNvPr id="233" name="Google Shape;233;p7"/>
          <p:cNvSpPr/>
          <p:nvPr/>
        </p:nvSpPr>
        <p:spPr>
          <a:xfrm>
            <a:off x="6233160" y="3977640"/>
            <a:ext cx="222504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Community trust enhanced</a:t>
            </a:r>
            <a:endParaRPr/>
          </a:p>
        </p:txBody>
      </p:sp>
      <p:sp>
        <p:nvSpPr>
          <p:cNvPr id="235" name="Google Shape;235;p7"/>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36" name="Google Shape;236;p7"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20F3B616-312C-914B-1E4D-0DAE95FB5711}"/>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9ED7CC50-298C-CDE3-56E3-A56B4BB2BD15}"/>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8">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43" name="Google Shape;243;p8"/>
          <p:cNvSpPr/>
          <p:nvPr/>
        </p:nvSpPr>
        <p:spPr>
          <a:xfrm>
            <a:off x="457200" y="868680"/>
            <a:ext cx="8229600" cy="41148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Staff Capability &amp; Well-being</a:t>
            </a:r>
            <a:endParaRPr/>
          </a:p>
        </p:txBody>
      </p:sp>
      <p:sp>
        <p:nvSpPr>
          <p:cNvPr id="244" name="Google Shape;244;p8"/>
          <p:cNvSpPr/>
          <p:nvPr/>
        </p:nvSpPr>
        <p:spPr>
          <a:xfrm>
            <a:off x="685800" y="24231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Diverse talent attracted</a:t>
            </a:r>
            <a:endParaRPr/>
          </a:p>
        </p:txBody>
      </p:sp>
      <p:sp>
        <p:nvSpPr>
          <p:cNvPr id="245" name="Google Shape;245;p8"/>
          <p:cNvSpPr/>
          <p:nvPr/>
        </p:nvSpPr>
        <p:spPr>
          <a:xfrm>
            <a:off x="685800" y="33375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Frontline training completed</a:t>
            </a:r>
            <a:endParaRPr/>
          </a:p>
        </p:txBody>
      </p:sp>
      <p:sp>
        <p:nvSpPr>
          <p:cNvPr id="246" name="Google Shape;246;p8"/>
          <p:cNvSpPr/>
          <p:nvPr/>
        </p:nvSpPr>
        <p:spPr>
          <a:xfrm>
            <a:off x="685800" y="42519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Leadership development expanded</a:t>
            </a:r>
            <a:endParaRPr/>
          </a:p>
        </p:txBody>
      </p:sp>
      <p:sp>
        <p:nvSpPr>
          <p:cNvPr id="247" name="Google Shape;247;p8"/>
          <p:cNvSpPr/>
          <p:nvPr/>
        </p:nvSpPr>
        <p:spPr>
          <a:xfrm>
            <a:off x="3048000"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8" name="Google Shape;248;p8"/>
          <p:cNvSpPr/>
          <p:nvPr/>
        </p:nvSpPr>
        <p:spPr>
          <a:xfrm>
            <a:off x="3459480" y="19659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Resilience programmes delivered</a:t>
            </a:r>
            <a:endParaRPr/>
          </a:p>
        </p:txBody>
      </p:sp>
      <p:sp>
        <p:nvSpPr>
          <p:cNvPr id="249" name="Google Shape;249;p8"/>
          <p:cNvSpPr/>
          <p:nvPr/>
        </p:nvSpPr>
        <p:spPr>
          <a:xfrm>
            <a:off x="3459480" y="28803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Health &amp; safety systems improved</a:t>
            </a:r>
            <a:endParaRPr/>
          </a:p>
        </p:txBody>
      </p:sp>
      <p:sp>
        <p:nvSpPr>
          <p:cNvPr id="250" name="Google Shape;250;p8"/>
          <p:cNvSpPr/>
          <p:nvPr/>
        </p:nvSpPr>
        <p:spPr>
          <a:xfrm>
            <a:off x="3459480" y="37947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Fatigue-management rosters optimised</a:t>
            </a:r>
            <a:endParaRPr/>
          </a:p>
        </p:txBody>
      </p:sp>
      <p:sp>
        <p:nvSpPr>
          <p:cNvPr id="251" name="Google Shape;251;p8"/>
          <p:cNvSpPr/>
          <p:nvPr/>
        </p:nvSpPr>
        <p:spPr>
          <a:xfrm>
            <a:off x="3459480" y="47091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Inclusive culture fostered</a:t>
            </a:r>
            <a:endParaRPr/>
          </a:p>
        </p:txBody>
      </p:sp>
      <p:sp>
        <p:nvSpPr>
          <p:cNvPr id="252" name="Google Shape;252;p8"/>
          <p:cNvSpPr/>
          <p:nvPr/>
        </p:nvSpPr>
        <p:spPr>
          <a:xfrm>
            <a:off x="5821680" y="358902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53" name="Google Shape;253;p8"/>
          <p:cNvSpPr/>
          <p:nvPr/>
        </p:nvSpPr>
        <p:spPr>
          <a:xfrm>
            <a:off x="6233160" y="3337560"/>
            <a:ext cx="222504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Healthy, engaged workforce retained</a:t>
            </a:r>
            <a:endParaRPr/>
          </a:p>
        </p:txBody>
      </p:sp>
      <p:sp>
        <p:nvSpPr>
          <p:cNvPr id="255" name="Google Shape;255;p8"/>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56" name="Google Shape;256;p8"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692971D4-4150-95AE-540F-5601BC9DA22C}"/>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7C175C62-C36A-A0EE-2E85-468BC4A7B53A}"/>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9">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63" name="Google Shape;263;p9"/>
          <p:cNvSpPr/>
          <p:nvPr/>
        </p:nvSpPr>
        <p:spPr>
          <a:xfrm>
            <a:off x="457200" y="868680"/>
            <a:ext cx="8229600" cy="41148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Infrastructure &amp; Digital Transformation</a:t>
            </a:r>
            <a:endParaRPr/>
          </a:p>
        </p:txBody>
      </p:sp>
      <p:sp>
        <p:nvSpPr>
          <p:cNvPr id="264" name="Google Shape;264;p9"/>
          <p:cNvSpPr/>
          <p:nvPr/>
        </p:nvSpPr>
        <p:spPr>
          <a:xfrm>
            <a:off x="68580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Capacity requirements analysed</a:t>
            </a:r>
            <a:endParaRPr/>
          </a:p>
        </p:txBody>
      </p:sp>
      <p:sp>
        <p:nvSpPr>
          <p:cNvPr id="265" name="Google Shape;265;p9"/>
          <p:cNvSpPr/>
          <p:nvPr/>
        </p:nvSpPr>
        <p:spPr>
          <a:xfrm>
            <a:off x="68580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Capital projects funded</a:t>
            </a:r>
            <a:endParaRPr/>
          </a:p>
        </p:txBody>
      </p:sp>
      <p:sp>
        <p:nvSpPr>
          <p:cNvPr id="266" name="Google Shape;266;p9"/>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7" name="Google Shape;267;p9"/>
          <p:cNvSpPr/>
          <p:nvPr/>
        </p:nvSpPr>
        <p:spPr>
          <a:xfrm>
            <a:off x="2766060" y="22402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Secure ICT upgraded</a:t>
            </a:r>
            <a:endParaRPr/>
          </a:p>
        </p:txBody>
      </p:sp>
      <p:sp>
        <p:nvSpPr>
          <p:cNvPr id="268" name="Google Shape;268;p9"/>
          <p:cNvSpPr/>
          <p:nvPr/>
        </p:nvSpPr>
        <p:spPr>
          <a:xfrm>
            <a:off x="2766060" y="31546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rostering system operational</a:t>
            </a:r>
            <a:endParaRPr/>
          </a:p>
        </p:txBody>
      </p:sp>
      <p:sp>
        <p:nvSpPr>
          <p:cNvPr id="269" name="Google Shape;269;p9"/>
          <p:cNvSpPr/>
          <p:nvPr/>
        </p:nvSpPr>
        <p:spPr>
          <a:xfrm>
            <a:off x="2766060" y="40690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Analytics platforms integrated</a:t>
            </a:r>
            <a:endParaRPr/>
          </a:p>
        </p:txBody>
      </p:sp>
      <p:sp>
        <p:nvSpPr>
          <p:cNvPr id="270" name="Google Shape;270;p9"/>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1" name="Google Shape;271;p9"/>
          <p:cNvSpPr/>
          <p:nvPr/>
        </p:nvSpPr>
        <p:spPr>
          <a:xfrm>
            <a:off x="484632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Staff digital capability raised</a:t>
            </a:r>
            <a:endParaRPr/>
          </a:p>
        </p:txBody>
      </p:sp>
      <p:sp>
        <p:nvSpPr>
          <p:cNvPr id="272" name="Google Shape;272;p9"/>
          <p:cNvSpPr/>
          <p:nvPr/>
        </p:nvSpPr>
        <p:spPr>
          <a:xfrm>
            <a:off x="484632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Data-driven insights utilised</a:t>
            </a:r>
            <a:endParaRPr/>
          </a:p>
        </p:txBody>
      </p:sp>
      <p:sp>
        <p:nvSpPr>
          <p:cNvPr id="273" name="Google Shape;273;p9"/>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4" name="Google Shape;274;p9"/>
          <p:cNvSpPr/>
          <p:nvPr/>
        </p:nvSpPr>
        <p:spPr>
          <a:xfrm>
            <a:off x="692658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Service delivery optimised</a:t>
            </a:r>
            <a:endParaRPr sz="1100" b="1" i="0" u="none" strike="noStrike" cap="none">
              <a:solidFill>
                <a:srgbClr val="000000"/>
              </a:solidFill>
              <a:latin typeface="Calibri"/>
              <a:ea typeface="Calibri"/>
              <a:cs typeface="Calibri"/>
              <a:sym typeface="Calibri"/>
            </a:endParaRPr>
          </a:p>
        </p:txBody>
      </p:sp>
      <p:sp>
        <p:nvSpPr>
          <p:cNvPr id="275" name="Google Shape;275;p9"/>
          <p:cNvSpPr/>
          <p:nvPr/>
        </p:nvSpPr>
        <p:spPr>
          <a:xfrm>
            <a:off x="692658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Safety technology benefits realised</a:t>
            </a:r>
            <a:endParaRPr sz="1100" b="0" i="0" u="none" strike="noStrike" cap="none">
              <a:solidFill>
                <a:schemeClr val="lt1"/>
              </a:solidFill>
              <a:latin typeface="Calibri"/>
              <a:ea typeface="Calibri"/>
              <a:cs typeface="Calibri"/>
              <a:sym typeface="Calibri"/>
            </a:endParaRPr>
          </a:p>
        </p:txBody>
      </p:sp>
      <p:sp>
        <p:nvSpPr>
          <p:cNvPr id="277" name="Google Shape;277;p9"/>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278" name="Google Shape;278;p9"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EC8E0B70-D213-AFF9-C1BF-B513DA313654}"/>
              </a:ext>
            </a:extLst>
          </p:cNvPr>
          <p:cNvSpPr txBox="1"/>
          <p:nvPr/>
        </p:nvSpPr>
        <p:spPr>
          <a:xfrm>
            <a:off x="809827" y="6556104"/>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 21:50</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18;p2">
            <a:extLst>
              <a:ext uri="{FF2B5EF4-FFF2-40B4-BE49-F238E27FC236}">
                <a16:creationId xmlns:a16="http://schemas.microsoft.com/office/drawing/2014/main" id="{5C7BC52C-3F38-0BC6-3B68-0105676DB1DE}"/>
              </a:ext>
            </a:extLst>
          </p:cNvPr>
          <p:cNvSpPr txBox="1"/>
          <p:nvPr/>
        </p:nvSpPr>
        <p:spPr>
          <a:xfrm>
            <a:off x="7232212" y="38408"/>
            <a:ext cx="1872599" cy="64629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SzPts val="1100"/>
              <a:buNone/>
            </a:pPr>
            <a:r>
              <a:rPr lang="en-US" sz="1200" dirty="0">
                <a:solidFill>
                  <a:srgbClr val="999999"/>
                </a:solidFill>
                <a:latin typeface="Calibri"/>
                <a:ea typeface="Calibri"/>
                <a:cs typeface="Calibri"/>
                <a:sym typeface="Calibri"/>
              </a:rPr>
              <a:t>Illustrative only Not created or endorsed by Department of Corrections</a:t>
            </a:r>
            <a:endParaRPr sz="1200" dirty="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1079</Words>
  <Application>Microsoft Macintosh PowerPoint</Application>
  <PresentationFormat>On-screen Show (4:3)</PresentationFormat>
  <Paragraphs>149</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Paul Duignan</cp:lastModifiedBy>
  <cp:revision>6</cp:revision>
  <dcterms:created xsi:type="dcterms:W3CDTF">2013-01-27T09:14:16Z</dcterms:created>
  <dcterms:modified xsi:type="dcterms:W3CDTF">2025-11-21T23:45:39Z</dcterms:modified>
</cp:coreProperties>
</file>