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Open Sauce Bold" charset="1" panose="00000800000000000000"/>
      <p:regular r:id="rId17"/>
    </p:embeddedFont>
    <p:embeddedFont>
      <p:font typeface="Open Sauce" charset="1" panose="0000050000000000000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17" Target="../media/image16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8.pn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59.png" Type="http://schemas.openxmlformats.org/officeDocument/2006/relationships/image"/><Relationship Id="rId7" Target="../media/image60.svg" Type="http://schemas.openxmlformats.org/officeDocument/2006/relationships/image"/><Relationship Id="rId8" Target="../media/image40.png" Type="http://schemas.openxmlformats.org/officeDocument/2006/relationships/image"/><Relationship Id="rId9" Target="../media/image41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4.png" Type="http://schemas.openxmlformats.org/officeDocument/2006/relationships/image"/><Relationship Id="rId11" Target="../media/image65.png" Type="http://schemas.openxmlformats.org/officeDocument/2006/relationships/image"/><Relationship Id="rId12" Target="../media/image66.svg" Type="http://schemas.openxmlformats.org/officeDocument/2006/relationships/image"/><Relationship Id="rId2" Target="../media/image1.jpe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61.pn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62.png" Type="http://schemas.openxmlformats.org/officeDocument/2006/relationships/image"/><Relationship Id="rId9" Target="../media/image6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19.png" Type="http://schemas.openxmlformats.org/officeDocument/2006/relationships/image"/><Relationship Id="rId6" Target="../media/image20.png" Type="http://schemas.openxmlformats.org/officeDocument/2006/relationships/image"/><Relationship Id="rId7" Target="../media/image1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23.png" Type="http://schemas.openxmlformats.org/officeDocument/2006/relationships/image"/><Relationship Id="rId6" Target="../media/image24.pn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Relationship Id="rId9" Target="../media/image1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27.pn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30.png" Type="http://schemas.openxmlformats.org/officeDocument/2006/relationships/image"/><Relationship Id="rId9" Target="../media/image31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svg" Type="http://schemas.openxmlformats.org/officeDocument/2006/relationships/image"/><Relationship Id="rId11" Target="../media/image40.png" Type="http://schemas.openxmlformats.org/officeDocument/2006/relationships/image"/><Relationship Id="rId12" Target="../media/image41.svg" Type="http://schemas.openxmlformats.org/officeDocument/2006/relationships/image"/><Relationship Id="rId13" Target="../media/image15.png" Type="http://schemas.openxmlformats.org/officeDocument/2006/relationships/image"/><Relationship Id="rId2" Target="../media/image1.jpe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34.png" Type="http://schemas.openxmlformats.org/officeDocument/2006/relationships/image"/><Relationship Id="rId6" Target="../media/image35.png" Type="http://schemas.openxmlformats.org/officeDocument/2006/relationships/image"/><Relationship Id="rId7" Target="../media/image36.png" Type="http://schemas.openxmlformats.org/officeDocument/2006/relationships/image"/><Relationship Id="rId8" Target="../media/image37.svg" Type="http://schemas.openxmlformats.org/officeDocument/2006/relationships/image"/><Relationship Id="rId9" Target="../media/image3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2.png" Type="http://schemas.openxmlformats.org/officeDocument/2006/relationships/image"/><Relationship Id="rId4" Target="../media/image43.svg" Type="http://schemas.openxmlformats.org/officeDocument/2006/relationships/image"/><Relationship Id="rId5" Target="../media/image44.png" Type="http://schemas.openxmlformats.org/officeDocument/2006/relationships/image"/><Relationship Id="rId6" Target="../media/image45.png" Type="http://schemas.openxmlformats.org/officeDocument/2006/relationships/image"/><Relationship Id="rId7" Target="../media/image46.png" Type="http://schemas.openxmlformats.org/officeDocument/2006/relationships/image"/><Relationship Id="rId8" Target="../media/image47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48.png" Type="http://schemas.openxmlformats.org/officeDocument/2006/relationships/image"/><Relationship Id="rId6" Target="../media/image49.png" Type="http://schemas.openxmlformats.org/officeDocument/2006/relationships/image"/><Relationship Id="rId7" Target="../media/image50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51.png" Type="http://schemas.openxmlformats.org/officeDocument/2006/relationships/image"/><Relationship Id="rId6" Target="../media/image52.png" Type="http://schemas.openxmlformats.org/officeDocument/2006/relationships/image"/><Relationship Id="rId7" Target="../media/image24.png" Type="http://schemas.openxmlformats.org/officeDocument/2006/relationships/image"/><Relationship Id="rId8" Target="../media/image53.png" Type="http://schemas.openxmlformats.org/officeDocument/2006/relationships/image"/><Relationship Id="rId9" Target="../media/image54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5.pn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56.png" Type="http://schemas.openxmlformats.org/officeDocument/2006/relationships/image"/><Relationship Id="rId7" Target="../media/image57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619834"/>
            <a:ext cx="16230600" cy="25204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687"/>
              </a:lnSpc>
              <a:spcBef>
                <a:spcPct val="0"/>
              </a:spcBef>
            </a:pPr>
            <a:r>
              <a:rPr lang="en-US" b="true" sz="14776" spc="-738">
                <a:solidFill>
                  <a:srgbClr val="DB3F2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Content Creation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223059">
            <a:off x="5975359" y="3665649"/>
            <a:ext cx="6337281" cy="5592651"/>
          </a:xfrm>
          <a:custGeom>
            <a:avLst/>
            <a:gdLst/>
            <a:ahLst/>
            <a:cxnLst/>
            <a:rect r="r" b="b" t="t" l="l"/>
            <a:pathLst>
              <a:path h="5592651" w="6337281">
                <a:moveTo>
                  <a:pt x="0" y="0"/>
                </a:moveTo>
                <a:lnTo>
                  <a:pt x="6337282" y="0"/>
                </a:lnTo>
                <a:lnTo>
                  <a:pt x="6337282" y="5592651"/>
                </a:lnTo>
                <a:lnTo>
                  <a:pt x="0" y="5592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455440" y="1028700"/>
            <a:ext cx="322453" cy="322453"/>
          </a:xfrm>
          <a:custGeom>
            <a:avLst/>
            <a:gdLst/>
            <a:ahLst/>
            <a:cxnLst/>
            <a:rect r="r" b="b" t="t" l="l"/>
            <a:pathLst>
              <a:path h="322453" w="322453">
                <a:moveTo>
                  <a:pt x="0" y="0"/>
                </a:moveTo>
                <a:lnTo>
                  <a:pt x="322453" y="0"/>
                </a:lnTo>
                <a:lnTo>
                  <a:pt x="322453" y="322453"/>
                </a:lnTo>
                <a:lnTo>
                  <a:pt x="0" y="322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421290">
            <a:off x="1052623" y="1495640"/>
            <a:ext cx="6673651" cy="800838"/>
          </a:xfrm>
          <a:custGeom>
            <a:avLst/>
            <a:gdLst/>
            <a:ahLst/>
            <a:cxnLst/>
            <a:rect r="r" b="b" t="t" l="l"/>
            <a:pathLst>
              <a:path h="800838" w="6673651">
                <a:moveTo>
                  <a:pt x="0" y="0"/>
                </a:moveTo>
                <a:lnTo>
                  <a:pt x="6673650" y="0"/>
                </a:lnTo>
                <a:lnTo>
                  <a:pt x="6673650" y="800838"/>
                </a:lnTo>
                <a:lnTo>
                  <a:pt x="0" y="8008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343903" y="3559532"/>
            <a:ext cx="5915397" cy="774379"/>
          </a:xfrm>
          <a:custGeom>
            <a:avLst/>
            <a:gdLst/>
            <a:ahLst/>
            <a:cxnLst/>
            <a:rect r="r" b="b" t="t" l="l"/>
            <a:pathLst>
              <a:path h="774379" w="5915397">
                <a:moveTo>
                  <a:pt x="0" y="0"/>
                </a:moveTo>
                <a:lnTo>
                  <a:pt x="5915397" y="0"/>
                </a:lnTo>
                <a:lnTo>
                  <a:pt x="5915397" y="774379"/>
                </a:lnTo>
                <a:lnTo>
                  <a:pt x="0" y="774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-431124">
            <a:off x="1899102" y="4519124"/>
            <a:ext cx="3119597" cy="2517977"/>
          </a:xfrm>
          <a:custGeom>
            <a:avLst/>
            <a:gdLst/>
            <a:ahLst/>
            <a:cxnLst/>
            <a:rect r="r" b="b" t="t" l="l"/>
            <a:pathLst>
              <a:path h="2517977" w="3119597">
                <a:moveTo>
                  <a:pt x="3119598" y="0"/>
                </a:moveTo>
                <a:lnTo>
                  <a:pt x="0" y="0"/>
                </a:lnTo>
                <a:lnTo>
                  <a:pt x="0" y="2517978"/>
                </a:lnTo>
                <a:lnTo>
                  <a:pt x="3119598" y="2517978"/>
                </a:lnTo>
                <a:lnTo>
                  <a:pt x="311959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451981">
            <a:off x="13801223" y="6769283"/>
            <a:ext cx="2341650" cy="1890058"/>
          </a:xfrm>
          <a:custGeom>
            <a:avLst/>
            <a:gdLst/>
            <a:ahLst/>
            <a:cxnLst/>
            <a:rect r="r" b="b" t="t" l="l"/>
            <a:pathLst>
              <a:path h="1890058" w="2341650">
                <a:moveTo>
                  <a:pt x="0" y="0"/>
                </a:moveTo>
                <a:lnTo>
                  <a:pt x="2341650" y="0"/>
                </a:lnTo>
                <a:lnTo>
                  <a:pt x="2341650" y="1890059"/>
                </a:lnTo>
                <a:lnTo>
                  <a:pt x="0" y="18900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927900" y="4601538"/>
            <a:ext cx="3878553" cy="1561118"/>
          </a:xfrm>
          <a:custGeom>
            <a:avLst/>
            <a:gdLst/>
            <a:ahLst/>
            <a:cxnLst/>
            <a:rect r="r" b="b" t="t" l="l"/>
            <a:pathLst>
              <a:path h="1561118" w="3878553">
                <a:moveTo>
                  <a:pt x="0" y="0"/>
                </a:moveTo>
                <a:lnTo>
                  <a:pt x="3878553" y="0"/>
                </a:lnTo>
                <a:lnTo>
                  <a:pt x="3878553" y="1561118"/>
                </a:lnTo>
                <a:lnTo>
                  <a:pt x="0" y="156111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368406">
            <a:off x="2728396" y="6498005"/>
            <a:ext cx="1907826" cy="2651292"/>
          </a:xfrm>
          <a:custGeom>
            <a:avLst/>
            <a:gdLst/>
            <a:ahLst/>
            <a:cxnLst/>
            <a:rect r="r" b="b" t="t" l="l"/>
            <a:pathLst>
              <a:path h="2651292" w="1907826">
                <a:moveTo>
                  <a:pt x="0" y="0"/>
                </a:moveTo>
                <a:lnTo>
                  <a:pt x="1907826" y="0"/>
                </a:lnTo>
                <a:lnTo>
                  <a:pt x="1907826" y="2651292"/>
                </a:lnTo>
                <a:lnTo>
                  <a:pt x="0" y="265129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672199">
            <a:off x="5819289" y="7450109"/>
            <a:ext cx="1781455" cy="365940"/>
          </a:xfrm>
          <a:custGeom>
            <a:avLst/>
            <a:gdLst/>
            <a:ahLst/>
            <a:cxnLst/>
            <a:rect r="r" b="b" t="t" l="l"/>
            <a:pathLst>
              <a:path h="365940" w="1781455">
                <a:moveTo>
                  <a:pt x="0" y="0"/>
                </a:moveTo>
                <a:lnTo>
                  <a:pt x="1781455" y="0"/>
                </a:lnTo>
                <a:lnTo>
                  <a:pt x="1781455" y="365941"/>
                </a:lnTo>
                <a:lnTo>
                  <a:pt x="0" y="36594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874579">
            <a:off x="1469010" y="7228295"/>
            <a:ext cx="569734" cy="809568"/>
          </a:xfrm>
          <a:custGeom>
            <a:avLst/>
            <a:gdLst/>
            <a:ahLst/>
            <a:cxnLst/>
            <a:rect r="r" b="b" t="t" l="l"/>
            <a:pathLst>
              <a:path h="809568" w="569734">
                <a:moveTo>
                  <a:pt x="0" y="0"/>
                </a:moveTo>
                <a:lnTo>
                  <a:pt x="569734" y="0"/>
                </a:lnTo>
                <a:lnTo>
                  <a:pt x="569734" y="809568"/>
                </a:lnTo>
                <a:lnTo>
                  <a:pt x="0" y="80956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692867" y="1017538"/>
            <a:ext cx="1139693" cy="3066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  <a:spcBef>
                <a:spcPct val="0"/>
              </a:spcBef>
            </a:pPr>
            <a:r>
              <a:rPr lang="en-US" b="true" sz="1800" spc="-89">
                <a:solidFill>
                  <a:srgbClr val="19346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Borcelle</a:t>
            </a:r>
          </a:p>
        </p:txBody>
      </p:sp>
      <p:sp>
        <p:nvSpPr>
          <p:cNvPr name="TextBox 15" id="15"/>
          <p:cNvSpPr txBox="true"/>
          <p:nvPr/>
        </p:nvSpPr>
        <p:spPr>
          <a:xfrm rot="-431124">
            <a:off x="2335815" y="5211522"/>
            <a:ext cx="2214968" cy="885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b="true" sz="1999" spc="-99">
                <a:solidFill>
                  <a:srgbClr val="F8EFE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 g</a:t>
            </a:r>
            <a:r>
              <a:rPr lang="en-US" b="true" sz="1999" spc="-99">
                <a:solidFill>
                  <a:srgbClr val="F8EFE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uide to creating engaging and impactful content</a:t>
            </a:r>
          </a:p>
        </p:txBody>
      </p:sp>
      <p:sp>
        <p:nvSpPr>
          <p:cNvPr name="TextBox 16" id="16"/>
          <p:cNvSpPr txBox="true"/>
          <p:nvPr/>
        </p:nvSpPr>
        <p:spPr>
          <a:xfrm rot="451981">
            <a:off x="14241883" y="7297831"/>
            <a:ext cx="1524038" cy="590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b="true" sz="1999" spc="-99">
                <a:solidFill>
                  <a:srgbClr val="F8EFE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</a:t>
            </a:r>
            <a:r>
              <a:rPr lang="en-US" b="true" sz="1999" spc="-99">
                <a:solidFill>
                  <a:srgbClr val="F8EFE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trategies for Success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868174" y="1028700"/>
            <a:ext cx="7715250" cy="8229600"/>
          </a:xfrm>
          <a:custGeom>
            <a:avLst/>
            <a:gdLst/>
            <a:ahLst/>
            <a:cxnLst/>
            <a:rect r="r" b="b" t="t" l="l"/>
            <a:pathLst>
              <a:path h="8229600" w="7715250">
                <a:moveTo>
                  <a:pt x="0" y="0"/>
                </a:moveTo>
                <a:lnTo>
                  <a:pt x="7715250" y="0"/>
                </a:lnTo>
                <a:lnTo>
                  <a:pt x="77152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882879" y="8935847"/>
            <a:ext cx="322453" cy="322453"/>
          </a:xfrm>
          <a:custGeom>
            <a:avLst/>
            <a:gdLst/>
            <a:ahLst/>
            <a:cxnLst/>
            <a:rect r="r" b="b" t="t" l="l"/>
            <a:pathLst>
              <a:path h="322453" w="322453">
                <a:moveTo>
                  <a:pt x="0" y="0"/>
                </a:moveTo>
                <a:lnTo>
                  <a:pt x="322453" y="0"/>
                </a:lnTo>
                <a:lnTo>
                  <a:pt x="322453" y="322453"/>
                </a:lnTo>
                <a:lnTo>
                  <a:pt x="0" y="322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4092024"/>
            <a:ext cx="7571233" cy="656123"/>
            <a:chOff x="0" y="0"/>
            <a:chExt cx="1994070" cy="17280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94070" cy="172806"/>
            </a:xfrm>
            <a:custGeom>
              <a:avLst/>
              <a:gdLst/>
              <a:ahLst/>
              <a:cxnLst/>
              <a:rect r="r" b="b" t="t" l="l"/>
              <a:pathLst>
                <a:path h="172806" w="1994070">
                  <a:moveTo>
                    <a:pt x="52150" y="0"/>
                  </a:moveTo>
                  <a:lnTo>
                    <a:pt x="1941920" y="0"/>
                  </a:lnTo>
                  <a:cubicBezTo>
                    <a:pt x="1970722" y="0"/>
                    <a:pt x="1994070" y="23348"/>
                    <a:pt x="1994070" y="52150"/>
                  </a:cubicBezTo>
                  <a:lnTo>
                    <a:pt x="1994070" y="120656"/>
                  </a:lnTo>
                  <a:cubicBezTo>
                    <a:pt x="1994070" y="149458"/>
                    <a:pt x="1970722" y="172806"/>
                    <a:pt x="1941920" y="172806"/>
                  </a:cubicBezTo>
                  <a:lnTo>
                    <a:pt x="52150" y="172806"/>
                  </a:lnTo>
                  <a:cubicBezTo>
                    <a:pt x="23348" y="172806"/>
                    <a:pt x="0" y="149458"/>
                    <a:pt x="0" y="120656"/>
                  </a:cubicBezTo>
                  <a:lnTo>
                    <a:pt x="0" y="52150"/>
                  </a:lnTo>
                  <a:cubicBezTo>
                    <a:pt x="0" y="23348"/>
                    <a:pt x="23348" y="0"/>
                    <a:pt x="52150" y="0"/>
                  </a:cubicBezTo>
                  <a:close/>
                </a:path>
              </a:pathLst>
            </a:custGeom>
            <a:solidFill>
              <a:srgbClr val="FEA83E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994070" cy="210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28700" y="4967696"/>
            <a:ext cx="5799711" cy="656123"/>
            <a:chOff x="0" y="0"/>
            <a:chExt cx="1527496" cy="17280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27496" cy="172806"/>
            </a:xfrm>
            <a:custGeom>
              <a:avLst/>
              <a:gdLst/>
              <a:ahLst/>
              <a:cxnLst/>
              <a:rect r="r" b="b" t="t" l="l"/>
              <a:pathLst>
                <a:path h="172806" w="1527496">
                  <a:moveTo>
                    <a:pt x="68079" y="0"/>
                  </a:moveTo>
                  <a:lnTo>
                    <a:pt x="1459417" y="0"/>
                  </a:lnTo>
                  <a:cubicBezTo>
                    <a:pt x="1477473" y="0"/>
                    <a:pt x="1494789" y="7173"/>
                    <a:pt x="1507556" y="19940"/>
                  </a:cubicBezTo>
                  <a:cubicBezTo>
                    <a:pt x="1520323" y="32707"/>
                    <a:pt x="1527496" y="50023"/>
                    <a:pt x="1527496" y="68079"/>
                  </a:cubicBezTo>
                  <a:lnTo>
                    <a:pt x="1527496" y="104727"/>
                  </a:lnTo>
                  <a:cubicBezTo>
                    <a:pt x="1527496" y="122783"/>
                    <a:pt x="1520323" y="140099"/>
                    <a:pt x="1507556" y="152866"/>
                  </a:cubicBezTo>
                  <a:cubicBezTo>
                    <a:pt x="1494789" y="165633"/>
                    <a:pt x="1477473" y="172806"/>
                    <a:pt x="1459417" y="172806"/>
                  </a:cubicBezTo>
                  <a:lnTo>
                    <a:pt x="68079" y="172806"/>
                  </a:lnTo>
                  <a:cubicBezTo>
                    <a:pt x="50023" y="172806"/>
                    <a:pt x="32707" y="165633"/>
                    <a:pt x="19940" y="152866"/>
                  </a:cubicBezTo>
                  <a:cubicBezTo>
                    <a:pt x="7173" y="140099"/>
                    <a:pt x="0" y="122783"/>
                    <a:pt x="0" y="104727"/>
                  </a:cubicBezTo>
                  <a:lnTo>
                    <a:pt x="0" y="68079"/>
                  </a:lnTo>
                  <a:cubicBezTo>
                    <a:pt x="0" y="50023"/>
                    <a:pt x="7173" y="32707"/>
                    <a:pt x="19940" y="19940"/>
                  </a:cubicBezTo>
                  <a:cubicBezTo>
                    <a:pt x="32707" y="7173"/>
                    <a:pt x="50023" y="0"/>
                    <a:pt x="68079" y="0"/>
                  </a:cubicBezTo>
                  <a:close/>
                </a:path>
              </a:pathLst>
            </a:custGeom>
            <a:solidFill>
              <a:srgbClr val="014B3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527496" cy="210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28700" y="5843368"/>
            <a:ext cx="6852992" cy="656123"/>
            <a:chOff x="0" y="0"/>
            <a:chExt cx="1804903" cy="17280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804903" cy="172806"/>
            </a:xfrm>
            <a:custGeom>
              <a:avLst/>
              <a:gdLst/>
              <a:ahLst/>
              <a:cxnLst/>
              <a:rect r="r" b="b" t="t" l="l"/>
              <a:pathLst>
                <a:path h="172806" w="1804903">
                  <a:moveTo>
                    <a:pt x="57615" y="0"/>
                  </a:moveTo>
                  <a:lnTo>
                    <a:pt x="1747288" y="0"/>
                  </a:lnTo>
                  <a:cubicBezTo>
                    <a:pt x="1762568" y="0"/>
                    <a:pt x="1777223" y="6070"/>
                    <a:pt x="1788028" y="16875"/>
                  </a:cubicBezTo>
                  <a:cubicBezTo>
                    <a:pt x="1798833" y="27680"/>
                    <a:pt x="1804903" y="42335"/>
                    <a:pt x="1804903" y="57615"/>
                  </a:cubicBezTo>
                  <a:lnTo>
                    <a:pt x="1804903" y="115191"/>
                  </a:lnTo>
                  <a:cubicBezTo>
                    <a:pt x="1804903" y="130471"/>
                    <a:pt x="1798833" y="145126"/>
                    <a:pt x="1788028" y="155931"/>
                  </a:cubicBezTo>
                  <a:cubicBezTo>
                    <a:pt x="1777223" y="166736"/>
                    <a:pt x="1762568" y="172806"/>
                    <a:pt x="1747288" y="172806"/>
                  </a:cubicBezTo>
                  <a:lnTo>
                    <a:pt x="57615" y="172806"/>
                  </a:lnTo>
                  <a:cubicBezTo>
                    <a:pt x="42335" y="172806"/>
                    <a:pt x="27680" y="166736"/>
                    <a:pt x="16875" y="155931"/>
                  </a:cubicBezTo>
                  <a:cubicBezTo>
                    <a:pt x="6070" y="145126"/>
                    <a:pt x="0" y="130471"/>
                    <a:pt x="0" y="115191"/>
                  </a:cubicBezTo>
                  <a:lnTo>
                    <a:pt x="0" y="57615"/>
                  </a:lnTo>
                  <a:cubicBezTo>
                    <a:pt x="0" y="42335"/>
                    <a:pt x="6070" y="27680"/>
                    <a:pt x="16875" y="16875"/>
                  </a:cubicBezTo>
                  <a:cubicBezTo>
                    <a:pt x="27680" y="6070"/>
                    <a:pt x="42335" y="0"/>
                    <a:pt x="57615" y="0"/>
                  </a:cubicBezTo>
                  <a:close/>
                </a:path>
              </a:pathLst>
            </a:custGeom>
            <a:solidFill>
              <a:srgbClr val="FEA83E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804903" cy="210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028700" y="6719041"/>
            <a:ext cx="6603467" cy="656123"/>
            <a:chOff x="0" y="0"/>
            <a:chExt cx="1739185" cy="17280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739185" cy="172806"/>
            </a:xfrm>
            <a:custGeom>
              <a:avLst/>
              <a:gdLst/>
              <a:ahLst/>
              <a:cxnLst/>
              <a:rect r="r" b="b" t="t" l="l"/>
              <a:pathLst>
                <a:path h="172806" w="1739185">
                  <a:moveTo>
                    <a:pt x="59793" y="0"/>
                  </a:moveTo>
                  <a:lnTo>
                    <a:pt x="1679392" y="0"/>
                  </a:lnTo>
                  <a:cubicBezTo>
                    <a:pt x="1695250" y="0"/>
                    <a:pt x="1710459" y="6300"/>
                    <a:pt x="1721672" y="17513"/>
                  </a:cubicBezTo>
                  <a:cubicBezTo>
                    <a:pt x="1732885" y="28726"/>
                    <a:pt x="1739185" y="43935"/>
                    <a:pt x="1739185" y="59793"/>
                  </a:cubicBezTo>
                  <a:lnTo>
                    <a:pt x="1739185" y="113013"/>
                  </a:lnTo>
                  <a:cubicBezTo>
                    <a:pt x="1739185" y="146036"/>
                    <a:pt x="1712415" y="172806"/>
                    <a:pt x="1679392" y="172806"/>
                  </a:cubicBezTo>
                  <a:lnTo>
                    <a:pt x="59793" y="172806"/>
                  </a:lnTo>
                  <a:cubicBezTo>
                    <a:pt x="43935" y="172806"/>
                    <a:pt x="28726" y="166506"/>
                    <a:pt x="17513" y="155293"/>
                  </a:cubicBezTo>
                  <a:cubicBezTo>
                    <a:pt x="6300" y="144080"/>
                    <a:pt x="0" y="128871"/>
                    <a:pt x="0" y="113013"/>
                  </a:cubicBezTo>
                  <a:lnTo>
                    <a:pt x="0" y="59793"/>
                  </a:lnTo>
                  <a:cubicBezTo>
                    <a:pt x="0" y="43935"/>
                    <a:pt x="6300" y="28726"/>
                    <a:pt x="17513" y="17513"/>
                  </a:cubicBezTo>
                  <a:cubicBezTo>
                    <a:pt x="28726" y="6300"/>
                    <a:pt x="43935" y="0"/>
                    <a:pt x="59793" y="0"/>
                  </a:cubicBezTo>
                  <a:close/>
                </a:path>
              </a:pathLst>
            </a:custGeom>
            <a:solidFill>
              <a:srgbClr val="014B3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739185" cy="210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-1657983">
            <a:off x="2012976" y="7926873"/>
            <a:ext cx="748613" cy="1282671"/>
          </a:xfrm>
          <a:custGeom>
            <a:avLst/>
            <a:gdLst/>
            <a:ahLst/>
            <a:cxnLst/>
            <a:rect r="r" b="b" t="t" l="l"/>
            <a:pathLst>
              <a:path h="1282671" w="748613">
                <a:moveTo>
                  <a:pt x="0" y="0"/>
                </a:moveTo>
                <a:lnTo>
                  <a:pt x="748613" y="0"/>
                </a:lnTo>
                <a:lnTo>
                  <a:pt x="748613" y="1282671"/>
                </a:lnTo>
                <a:lnTo>
                  <a:pt x="0" y="12826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2084355">
            <a:off x="16044106" y="1398751"/>
            <a:ext cx="773889" cy="1305641"/>
          </a:xfrm>
          <a:custGeom>
            <a:avLst/>
            <a:gdLst/>
            <a:ahLst/>
            <a:cxnLst/>
            <a:rect r="r" b="b" t="t" l="l"/>
            <a:pathLst>
              <a:path h="1305641" w="773889">
                <a:moveTo>
                  <a:pt x="0" y="0"/>
                </a:moveTo>
                <a:lnTo>
                  <a:pt x="773888" y="0"/>
                </a:lnTo>
                <a:lnTo>
                  <a:pt x="773888" y="1305641"/>
                </a:lnTo>
                <a:lnTo>
                  <a:pt x="0" y="1305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028700" y="980879"/>
            <a:ext cx="9713935" cy="2360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11"/>
              </a:lnSpc>
            </a:pPr>
            <a:r>
              <a:rPr lang="en-US" sz="9485" spc="-474" b="true">
                <a:solidFill>
                  <a:srgbClr val="014B3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Conclusion &amp; Next Steps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6119607" y="8924685"/>
            <a:ext cx="1139693" cy="3066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  <a:spcBef>
                <a:spcPct val="0"/>
              </a:spcBef>
            </a:pPr>
            <a:r>
              <a:rPr lang="en-US" b="true" sz="1800" spc="-89">
                <a:solidFill>
                  <a:srgbClr val="014B3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Borcelle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13879" y="4311473"/>
            <a:ext cx="7000875" cy="24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true" sz="1800" spc="-90">
                <a:solidFill>
                  <a:srgbClr val="014B3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Content creation is essential for brand awareness &amp; engagement.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48618" y="5187145"/>
            <a:ext cx="5359875" cy="24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true" sz="1800" spc="-90">
                <a:solidFill>
                  <a:srgbClr val="FEA83E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Understanding your audience is key to success.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78225" y="6062817"/>
            <a:ext cx="6353943" cy="24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true" sz="1800" spc="-90">
                <a:solidFill>
                  <a:srgbClr val="014B3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Using the right tools &amp; strategies improves content quality.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63914" y="6938489"/>
            <a:ext cx="6133039" cy="24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true" sz="1800" spc="-90">
                <a:solidFill>
                  <a:srgbClr val="FEA83E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Measuring analytics helps you improve &amp; refine content.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685574" y="8469521"/>
            <a:ext cx="5182600" cy="788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27"/>
              </a:lnSpc>
            </a:pPr>
            <a:r>
              <a:rPr lang="en-US" sz="3027" spc="-151" b="true">
                <a:solidFill>
                  <a:srgbClr val="014B3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What type of content will you create next? Let’s discuss!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455790" y="1028700"/>
            <a:ext cx="322453" cy="322453"/>
          </a:xfrm>
          <a:custGeom>
            <a:avLst/>
            <a:gdLst/>
            <a:ahLst/>
            <a:cxnLst/>
            <a:rect r="r" b="b" t="t" l="l"/>
            <a:pathLst>
              <a:path h="322453" w="322453">
                <a:moveTo>
                  <a:pt x="0" y="0"/>
                </a:moveTo>
                <a:lnTo>
                  <a:pt x="322453" y="0"/>
                </a:lnTo>
                <a:lnTo>
                  <a:pt x="322453" y="322453"/>
                </a:lnTo>
                <a:lnTo>
                  <a:pt x="0" y="322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450735" y="1986261"/>
            <a:ext cx="13386530" cy="2630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445"/>
              </a:lnSpc>
            </a:pPr>
            <a:r>
              <a:rPr lang="en-US" b="true" sz="20468" spc="-1023">
                <a:solidFill>
                  <a:srgbClr val="19346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Thank You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5513348" y="2777587"/>
            <a:ext cx="7261303" cy="6480713"/>
          </a:xfrm>
          <a:custGeom>
            <a:avLst/>
            <a:gdLst/>
            <a:ahLst/>
            <a:cxnLst/>
            <a:rect r="r" b="b" t="t" l="l"/>
            <a:pathLst>
              <a:path h="6480713" w="7261303">
                <a:moveTo>
                  <a:pt x="0" y="0"/>
                </a:moveTo>
                <a:lnTo>
                  <a:pt x="7261304" y="0"/>
                </a:lnTo>
                <a:lnTo>
                  <a:pt x="7261304" y="6480713"/>
                </a:lnTo>
                <a:lnTo>
                  <a:pt x="0" y="6480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-431124">
            <a:off x="1642840" y="5108663"/>
            <a:ext cx="3119597" cy="2517977"/>
          </a:xfrm>
          <a:custGeom>
            <a:avLst/>
            <a:gdLst/>
            <a:ahLst/>
            <a:cxnLst/>
            <a:rect r="r" b="b" t="t" l="l"/>
            <a:pathLst>
              <a:path h="2517977" w="3119597">
                <a:moveTo>
                  <a:pt x="3119597" y="0"/>
                </a:moveTo>
                <a:lnTo>
                  <a:pt x="0" y="0"/>
                </a:lnTo>
                <a:lnTo>
                  <a:pt x="0" y="2517977"/>
                </a:lnTo>
                <a:lnTo>
                  <a:pt x="3119597" y="2517977"/>
                </a:lnTo>
                <a:lnTo>
                  <a:pt x="31195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451981">
            <a:off x="13519843" y="4789874"/>
            <a:ext cx="2790381" cy="2252251"/>
          </a:xfrm>
          <a:custGeom>
            <a:avLst/>
            <a:gdLst/>
            <a:ahLst/>
            <a:cxnLst/>
            <a:rect r="r" b="b" t="t" l="l"/>
            <a:pathLst>
              <a:path h="2252251" w="2790381">
                <a:moveTo>
                  <a:pt x="0" y="0"/>
                </a:moveTo>
                <a:lnTo>
                  <a:pt x="2790381" y="0"/>
                </a:lnTo>
                <a:lnTo>
                  <a:pt x="2790381" y="2252251"/>
                </a:lnTo>
                <a:lnTo>
                  <a:pt x="0" y="2252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-213335">
            <a:off x="2032860" y="7922305"/>
            <a:ext cx="3463476" cy="656123"/>
            <a:chOff x="0" y="0"/>
            <a:chExt cx="912191" cy="17280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12191" cy="172806"/>
            </a:xfrm>
            <a:custGeom>
              <a:avLst/>
              <a:gdLst/>
              <a:ahLst/>
              <a:cxnLst/>
              <a:rect r="r" b="b" t="t" l="l"/>
              <a:pathLst>
                <a:path h="172806" w="912191">
                  <a:moveTo>
                    <a:pt x="86403" y="0"/>
                  </a:moveTo>
                  <a:lnTo>
                    <a:pt x="825788" y="0"/>
                  </a:lnTo>
                  <a:cubicBezTo>
                    <a:pt x="873507" y="0"/>
                    <a:pt x="912191" y="38684"/>
                    <a:pt x="912191" y="86403"/>
                  </a:cubicBezTo>
                  <a:lnTo>
                    <a:pt x="912191" y="86403"/>
                  </a:lnTo>
                  <a:cubicBezTo>
                    <a:pt x="912191" y="109318"/>
                    <a:pt x="903088" y="131295"/>
                    <a:pt x="886884" y="147499"/>
                  </a:cubicBezTo>
                  <a:cubicBezTo>
                    <a:pt x="870681" y="163703"/>
                    <a:pt x="848704" y="172806"/>
                    <a:pt x="825788" y="172806"/>
                  </a:cubicBezTo>
                  <a:lnTo>
                    <a:pt x="86403" y="172806"/>
                  </a:lnTo>
                  <a:cubicBezTo>
                    <a:pt x="63487" y="172806"/>
                    <a:pt x="41511" y="163703"/>
                    <a:pt x="25307" y="147499"/>
                  </a:cubicBezTo>
                  <a:cubicBezTo>
                    <a:pt x="9103" y="131295"/>
                    <a:pt x="0" y="109318"/>
                    <a:pt x="0" y="86403"/>
                  </a:cubicBezTo>
                  <a:lnTo>
                    <a:pt x="0" y="86403"/>
                  </a:lnTo>
                  <a:cubicBezTo>
                    <a:pt x="0" y="63487"/>
                    <a:pt x="9103" y="41511"/>
                    <a:pt x="25307" y="25307"/>
                  </a:cubicBezTo>
                  <a:cubicBezTo>
                    <a:pt x="41511" y="9103"/>
                    <a:pt x="63487" y="0"/>
                    <a:pt x="86403" y="0"/>
                  </a:cubicBezTo>
                  <a:close/>
                </a:path>
              </a:pathLst>
            </a:custGeom>
            <a:solidFill>
              <a:srgbClr val="FEA83E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912191" cy="210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771385">
            <a:off x="11079795" y="6564712"/>
            <a:ext cx="3139677" cy="2272341"/>
          </a:xfrm>
          <a:custGeom>
            <a:avLst/>
            <a:gdLst/>
            <a:ahLst/>
            <a:cxnLst/>
            <a:rect r="r" b="b" t="t" l="l"/>
            <a:pathLst>
              <a:path h="2272341" w="3139677">
                <a:moveTo>
                  <a:pt x="0" y="0"/>
                </a:moveTo>
                <a:lnTo>
                  <a:pt x="3139677" y="0"/>
                </a:lnTo>
                <a:lnTo>
                  <a:pt x="3139677" y="2272341"/>
                </a:lnTo>
                <a:lnTo>
                  <a:pt x="0" y="22723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8692518" y="1017538"/>
            <a:ext cx="1139693" cy="3066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  <a:spcBef>
                <a:spcPct val="0"/>
              </a:spcBef>
            </a:pPr>
            <a:r>
              <a:rPr lang="en-US" b="true" sz="1800" spc="-89">
                <a:solidFill>
                  <a:srgbClr val="19346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Borcelle</a:t>
            </a:r>
          </a:p>
        </p:txBody>
      </p:sp>
      <p:sp>
        <p:nvSpPr>
          <p:cNvPr name="TextBox 13" id="13"/>
          <p:cNvSpPr txBox="true"/>
          <p:nvPr/>
        </p:nvSpPr>
        <p:spPr>
          <a:xfrm rot="-431124">
            <a:off x="2079552" y="5801061"/>
            <a:ext cx="2214968" cy="885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b="true" sz="1999" spc="-99">
                <a:solidFill>
                  <a:srgbClr val="F8EFE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Have q</a:t>
            </a:r>
            <a:r>
              <a:rPr lang="en-US" b="true" sz="1999" spc="-99">
                <a:solidFill>
                  <a:srgbClr val="F8EFE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uestions? Let’s connect and grow together!</a:t>
            </a:r>
          </a:p>
        </p:txBody>
      </p:sp>
      <p:sp>
        <p:nvSpPr>
          <p:cNvPr name="TextBox 14" id="14"/>
          <p:cNvSpPr txBox="true"/>
          <p:nvPr/>
        </p:nvSpPr>
        <p:spPr>
          <a:xfrm rot="451981">
            <a:off x="14085486" y="5368015"/>
            <a:ext cx="1659095" cy="885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b="true" sz="1999" spc="-99">
                <a:solidFill>
                  <a:srgbClr val="19346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</a:t>
            </a:r>
            <a:r>
              <a:rPr lang="en-US" b="true" sz="1999" spc="-99">
                <a:solidFill>
                  <a:srgbClr val="19346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tart creating and share your story!</a:t>
            </a:r>
          </a:p>
        </p:txBody>
      </p:sp>
      <p:sp>
        <p:nvSpPr>
          <p:cNvPr name="TextBox 15" id="15"/>
          <p:cNvSpPr txBox="true"/>
          <p:nvPr/>
        </p:nvSpPr>
        <p:spPr>
          <a:xfrm rot="-213335">
            <a:off x="2232225" y="8141726"/>
            <a:ext cx="3066519" cy="24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true" sz="1800" spc="-90">
                <a:solidFill>
                  <a:srgbClr val="19346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hello@reallygreatsite.com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2225782" y="3636347"/>
            <a:ext cx="4059375" cy="391176"/>
          </a:xfrm>
          <a:custGeom>
            <a:avLst/>
            <a:gdLst/>
            <a:ahLst/>
            <a:cxnLst/>
            <a:rect r="r" b="b" t="t" l="l"/>
            <a:pathLst>
              <a:path h="391176" w="4059375">
                <a:moveTo>
                  <a:pt x="0" y="0"/>
                </a:moveTo>
                <a:lnTo>
                  <a:pt x="4059375" y="0"/>
                </a:lnTo>
                <a:lnTo>
                  <a:pt x="4059375" y="391176"/>
                </a:lnTo>
                <a:lnTo>
                  <a:pt x="0" y="3911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882181" y="1028700"/>
            <a:ext cx="322453" cy="322453"/>
          </a:xfrm>
          <a:custGeom>
            <a:avLst/>
            <a:gdLst/>
            <a:ahLst/>
            <a:cxnLst/>
            <a:rect r="r" b="b" t="t" l="l"/>
            <a:pathLst>
              <a:path h="322453" w="322453">
                <a:moveTo>
                  <a:pt x="0" y="0"/>
                </a:moveTo>
                <a:lnTo>
                  <a:pt x="322453" y="0"/>
                </a:lnTo>
                <a:lnTo>
                  <a:pt x="322453" y="322453"/>
                </a:lnTo>
                <a:lnTo>
                  <a:pt x="0" y="322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06116" y="4439221"/>
            <a:ext cx="2147135" cy="2149822"/>
          </a:xfrm>
          <a:custGeom>
            <a:avLst/>
            <a:gdLst/>
            <a:ahLst/>
            <a:cxnLst/>
            <a:rect r="r" b="b" t="t" l="l"/>
            <a:pathLst>
              <a:path h="2149822" w="2147135">
                <a:moveTo>
                  <a:pt x="0" y="0"/>
                </a:moveTo>
                <a:lnTo>
                  <a:pt x="2147134" y="0"/>
                </a:lnTo>
                <a:lnTo>
                  <a:pt x="2147134" y="2149822"/>
                </a:lnTo>
                <a:lnTo>
                  <a:pt x="0" y="2149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020009" y="2481484"/>
            <a:ext cx="8239291" cy="6776816"/>
          </a:xfrm>
          <a:custGeom>
            <a:avLst/>
            <a:gdLst/>
            <a:ahLst/>
            <a:cxnLst/>
            <a:rect r="r" b="b" t="t" l="l"/>
            <a:pathLst>
              <a:path h="6776816" w="8239291">
                <a:moveTo>
                  <a:pt x="0" y="0"/>
                </a:moveTo>
                <a:lnTo>
                  <a:pt x="8239291" y="0"/>
                </a:lnTo>
                <a:lnTo>
                  <a:pt x="8239291" y="6776816"/>
                </a:lnTo>
                <a:lnTo>
                  <a:pt x="0" y="67768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993427"/>
            <a:ext cx="12438481" cy="3080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792"/>
              </a:lnSpc>
            </a:pPr>
            <a:r>
              <a:rPr lang="en-US" sz="12413" spc="-620" b="true">
                <a:solidFill>
                  <a:srgbClr val="014B3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What is Content Creation?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6119607" y="1017538"/>
            <a:ext cx="1139693" cy="3066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  <a:spcBef>
                <a:spcPct val="0"/>
              </a:spcBef>
            </a:pPr>
            <a:r>
              <a:rPr lang="en-US" b="true" sz="1800" spc="-89">
                <a:solidFill>
                  <a:srgbClr val="19346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Borcelle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4759685"/>
            <a:ext cx="4160925" cy="1546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400" spc="-120" b="true">
                <a:solidFill>
                  <a:srgbClr val="19346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Content creation is the process of developing and sharing valuable, relevant, and engaging content to attract and retain an audience.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7104072"/>
            <a:ext cx="2944778" cy="284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200" spc="-110" b="true">
                <a:solidFill>
                  <a:srgbClr val="014B3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Forms of Content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7581684"/>
            <a:ext cx="3257183" cy="1676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014B3F"/>
                </a:solidFill>
                <a:latin typeface="Open Sauce"/>
                <a:ea typeface="Open Sauce"/>
                <a:cs typeface="Open Sauce"/>
                <a:sym typeface="Open Sauce"/>
              </a:rPr>
              <a:t>Written Content: Blogs, social media captions, newsletters.</a:t>
            </a:r>
          </a:p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014B3F"/>
                </a:solidFill>
                <a:latin typeface="Open Sauce"/>
                <a:ea typeface="Open Sauce"/>
                <a:cs typeface="Open Sauce"/>
                <a:sym typeface="Open Sauce"/>
              </a:rPr>
              <a:t>Visual Content: Infographics, images, branding materials.</a:t>
            </a:r>
          </a:p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014B3F"/>
                </a:solidFill>
                <a:latin typeface="Open Sauce"/>
                <a:ea typeface="Open Sauce"/>
                <a:cs typeface="Open Sauce"/>
                <a:sym typeface="Open Sauce"/>
              </a:rPr>
              <a:t>Video Content: Salford, Rimberio, Borcelle videos.</a:t>
            </a:r>
          </a:p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014B3F"/>
                </a:solidFill>
                <a:latin typeface="Open Sauce"/>
                <a:ea typeface="Open Sauce"/>
                <a:cs typeface="Open Sauce"/>
                <a:sym typeface="Open Sauce"/>
              </a:rPr>
              <a:t>Audio Content: Podcasts, voiceovers, audiobooks.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108472" y="7523227"/>
            <a:ext cx="2944778" cy="284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200" spc="-110" b="true">
                <a:solidFill>
                  <a:srgbClr val="014B3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Purpose of Content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108472" y="8000838"/>
            <a:ext cx="2353441" cy="1257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014B3F"/>
                </a:solidFill>
                <a:latin typeface="Open Sauce"/>
                <a:ea typeface="Open Sauce"/>
                <a:cs typeface="Open Sauce"/>
                <a:sym typeface="Open Sauce"/>
              </a:rPr>
              <a:t>Educate, entertain, inspire, or inform an audience.</a:t>
            </a:r>
          </a:p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014B3F"/>
                </a:solidFill>
                <a:latin typeface="Open Sauce"/>
                <a:ea typeface="Open Sauce"/>
                <a:cs typeface="Open Sauce"/>
                <a:sym typeface="Open Sauce"/>
              </a:rPr>
              <a:t>E</a:t>
            </a:r>
            <a:r>
              <a:rPr lang="en-US" sz="1400" spc="-70">
                <a:solidFill>
                  <a:srgbClr val="014B3F"/>
                </a:solidFill>
                <a:latin typeface="Open Sauce"/>
                <a:ea typeface="Open Sauce"/>
                <a:cs typeface="Open Sauce"/>
                <a:sym typeface="Open Sauce"/>
              </a:rPr>
              <a:t>stablish authority and credibility in a niche.</a:t>
            </a:r>
          </a:p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014B3F"/>
                </a:solidFill>
                <a:latin typeface="Open Sauce"/>
                <a:ea typeface="Open Sauce"/>
                <a:cs typeface="Open Sauce"/>
                <a:sym typeface="Open Sauce"/>
              </a:rPr>
              <a:t>Dr</a:t>
            </a:r>
            <a:r>
              <a:rPr lang="en-US" sz="1400" spc="-70">
                <a:solidFill>
                  <a:srgbClr val="014B3F"/>
                </a:solidFill>
                <a:latin typeface="Open Sauce"/>
                <a:ea typeface="Open Sauce"/>
                <a:cs typeface="Open Sauce"/>
                <a:sym typeface="Open Sauce"/>
              </a:rPr>
              <a:t>ive engagement, conversions, and sales.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-1164068">
            <a:off x="15467645" y="7674099"/>
            <a:ext cx="1781455" cy="365940"/>
          </a:xfrm>
          <a:custGeom>
            <a:avLst/>
            <a:gdLst/>
            <a:ahLst/>
            <a:cxnLst/>
            <a:rect r="r" b="b" t="t" l="l"/>
            <a:pathLst>
              <a:path h="365940" w="1781455">
                <a:moveTo>
                  <a:pt x="0" y="0"/>
                </a:moveTo>
                <a:lnTo>
                  <a:pt x="1781455" y="0"/>
                </a:lnTo>
                <a:lnTo>
                  <a:pt x="1781455" y="365940"/>
                </a:lnTo>
                <a:lnTo>
                  <a:pt x="0" y="3659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8935847"/>
            <a:ext cx="322453" cy="322453"/>
          </a:xfrm>
          <a:custGeom>
            <a:avLst/>
            <a:gdLst/>
            <a:ahLst/>
            <a:cxnLst/>
            <a:rect r="r" b="b" t="t" l="l"/>
            <a:pathLst>
              <a:path h="322453" w="322453">
                <a:moveTo>
                  <a:pt x="0" y="0"/>
                </a:moveTo>
                <a:lnTo>
                  <a:pt x="322453" y="0"/>
                </a:lnTo>
                <a:lnTo>
                  <a:pt x="322453" y="322453"/>
                </a:lnTo>
                <a:lnTo>
                  <a:pt x="0" y="322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4076245"/>
            <a:ext cx="8340105" cy="656123"/>
            <a:chOff x="0" y="0"/>
            <a:chExt cx="2196571" cy="17280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196571" cy="172806"/>
            </a:xfrm>
            <a:custGeom>
              <a:avLst/>
              <a:gdLst/>
              <a:ahLst/>
              <a:cxnLst/>
              <a:rect r="r" b="b" t="t" l="l"/>
              <a:pathLst>
                <a:path h="172806" w="2196571">
                  <a:moveTo>
                    <a:pt x="47342" y="0"/>
                  </a:moveTo>
                  <a:lnTo>
                    <a:pt x="2149229" y="0"/>
                  </a:lnTo>
                  <a:cubicBezTo>
                    <a:pt x="2161785" y="0"/>
                    <a:pt x="2173826" y="4988"/>
                    <a:pt x="2182705" y="13866"/>
                  </a:cubicBezTo>
                  <a:cubicBezTo>
                    <a:pt x="2191583" y="22745"/>
                    <a:pt x="2196571" y="34786"/>
                    <a:pt x="2196571" y="47342"/>
                  </a:cubicBezTo>
                  <a:lnTo>
                    <a:pt x="2196571" y="125464"/>
                  </a:lnTo>
                  <a:cubicBezTo>
                    <a:pt x="2196571" y="151610"/>
                    <a:pt x="2175375" y="172806"/>
                    <a:pt x="2149229" y="172806"/>
                  </a:cubicBezTo>
                  <a:lnTo>
                    <a:pt x="47342" y="172806"/>
                  </a:lnTo>
                  <a:cubicBezTo>
                    <a:pt x="21196" y="172806"/>
                    <a:pt x="0" y="151610"/>
                    <a:pt x="0" y="125464"/>
                  </a:cubicBezTo>
                  <a:lnTo>
                    <a:pt x="0" y="47342"/>
                  </a:lnTo>
                  <a:cubicBezTo>
                    <a:pt x="0" y="21196"/>
                    <a:pt x="21196" y="0"/>
                    <a:pt x="47342" y="0"/>
                  </a:cubicBezTo>
                  <a:close/>
                </a:path>
              </a:pathLst>
            </a:custGeom>
            <a:solidFill>
              <a:srgbClr val="F7AFD6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196571" cy="210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028700" y="1039624"/>
            <a:ext cx="14352440" cy="2568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80"/>
              </a:lnSpc>
            </a:pPr>
            <a:r>
              <a:rPr lang="en-US" sz="10400" spc="-520" b="true">
                <a:solidFill>
                  <a:srgbClr val="19346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Why Content Creation Matters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113915" y="1957779"/>
            <a:ext cx="7145385" cy="7300521"/>
          </a:xfrm>
          <a:custGeom>
            <a:avLst/>
            <a:gdLst/>
            <a:ahLst/>
            <a:cxnLst/>
            <a:rect r="r" b="b" t="t" l="l"/>
            <a:pathLst>
              <a:path h="7300521" w="7145385">
                <a:moveTo>
                  <a:pt x="0" y="0"/>
                </a:moveTo>
                <a:lnTo>
                  <a:pt x="7145385" y="0"/>
                </a:lnTo>
                <a:lnTo>
                  <a:pt x="7145385" y="7300521"/>
                </a:lnTo>
                <a:lnTo>
                  <a:pt x="0" y="73005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028700" y="4951917"/>
            <a:ext cx="8340105" cy="656123"/>
            <a:chOff x="0" y="0"/>
            <a:chExt cx="2196571" cy="17280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196571" cy="172806"/>
            </a:xfrm>
            <a:custGeom>
              <a:avLst/>
              <a:gdLst/>
              <a:ahLst/>
              <a:cxnLst/>
              <a:rect r="r" b="b" t="t" l="l"/>
              <a:pathLst>
                <a:path h="172806" w="2196571">
                  <a:moveTo>
                    <a:pt x="47342" y="0"/>
                  </a:moveTo>
                  <a:lnTo>
                    <a:pt x="2149229" y="0"/>
                  </a:lnTo>
                  <a:cubicBezTo>
                    <a:pt x="2161785" y="0"/>
                    <a:pt x="2173826" y="4988"/>
                    <a:pt x="2182705" y="13866"/>
                  </a:cubicBezTo>
                  <a:cubicBezTo>
                    <a:pt x="2191583" y="22745"/>
                    <a:pt x="2196571" y="34786"/>
                    <a:pt x="2196571" y="47342"/>
                  </a:cubicBezTo>
                  <a:lnTo>
                    <a:pt x="2196571" y="125464"/>
                  </a:lnTo>
                  <a:cubicBezTo>
                    <a:pt x="2196571" y="151610"/>
                    <a:pt x="2175375" y="172806"/>
                    <a:pt x="2149229" y="172806"/>
                  </a:cubicBezTo>
                  <a:lnTo>
                    <a:pt x="47342" y="172806"/>
                  </a:lnTo>
                  <a:cubicBezTo>
                    <a:pt x="21196" y="172806"/>
                    <a:pt x="0" y="151610"/>
                    <a:pt x="0" y="125464"/>
                  </a:cubicBezTo>
                  <a:lnTo>
                    <a:pt x="0" y="47342"/>
                  </a:lnTo>
                  <a:cubicBezTo>
                    <a:pt x="0" y="21196"/>
                    <a:pt x="21196" y="0"/>
                    <a:pt x="47342" y="0"/>
                  </a:cubicBezTo>
                  <a:close/>
                </a:path>
              </a:pathLst>
            </a:custGeom>
            <a:solidFill>
              <a:srgbClr val="193469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196571" cy="210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28700" y="5827589"/>
            <a:ext cx="8115300" cy="656123"/>
            <a:chOff x="0" y="0"/>
            <a:chExt cx="2137363" cy="17280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137363" cy="172806"/>
            </a:xfrm>
            <a:custGeom>
              <a:avLst/>
              <a:gdLst/>
              <a:ahLst/>
              <a:cxnLst/>
              <a:rect r="r" b="b" t="t" l="l"/>
              <a:pathLst>
                <a:path h="172806" w="2137363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124152"/>
                  </a:lnTo>
                  <a:cubicBezTo>
                    <a:pt x="2137363" y="151023"/>
                    <a:pt x="2115580" y="172806"/>
                    <a:pt x="2088710" y="172806"/>
                  </a:cubicBezTo>
                  <a:lnTo>
                    <a:pt x="48654" y="172806"/>
                  </a:lnTo>
                  <a:cubicBezTo>
                    <a:pt x="21783" y="172806"/>
                    <a:pt x="0" y="151023"/>
                    <a:pt x="0" y="124152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7AFD6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2137363" cy="210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028700" y="6703262"/>
            <a:ext cx="8340105" cy="656123"/>
            <a:chOff x="0" y="0"/>
            <a:chExt cx="2196571" cy="17280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196571" cy="172806"/>
            </a:xfrm>
            <a:custGeom>
              <a:avLst/>
              <a:gdLst/>
              <a:ahLst/>
              <a:cxnLst/>
              <a:rect r="r" b="b" t="t" l="l"/>
              <a:pathLst>
                <a:path h="172806" w="2196571">
                  <a:moveTo>
                    <a:pt x="47342" y="0"/>
                  </a:moveTo>
                  <a:lnTo>
                    <a:pt x="2149229" y="0"/>
                  </a:lnTo>
                  <a:cubicBezTo>
                    <a:pt x="2161785" y="0"/>
                    <a:pt x="2173826" y="4988"/>
                    <a:pt x="2182705" y="13866"/>
                  </a:cubicBezTo>
                  <a:cubicBezTo>
                    <a:pt x="2191583" y="22745"/>
                    <a:pt x="2196571" y="34786"/>
                    <a:pt x="2196571" y="47342"/>
                  </a:cubicBezTo>
                  <a:lnTo>
                    <a:pt x="2196571" y="125464"/>
                  </a:lnTo>
                  <a:cubicBezTo>
                    <a:pt x="2196571" y="151610"/>
                    <a:pt x="2175375" y="172806"/>
                    <a:pt x="2149229" y="172806"/>
                  </a:cubicBezTo>
                  <a:lnTo>
                    <a:pt x="47342" y="172806"/>
                  </a:lnTo>
                  <a:cubicBezTo>
                    <a:pt x="21196" y="172806"/>
                    <a:pt x="0" y="151610"/>
                    <a:pt x="0" y="125464"/>
                  </a:cubicBezTo>
                  <a:lnTo>
                    <a:pt x="0" y="47342"/>
                  </a:lnTo>
                  <a:cubicBezTo>
                    <a:pt x="0" y="21196"/>
                    <a:pt x="21196" y="0"/>
                    <a:pt x="47342" y="0"/>
                  </a:cubicBezTo>
                  <a:close/>
                </a:path>
              </a:pathLst>
            </a:custGeom>
            <a:solidFill>
              <a:srgbClr val="193469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2196571" cy="210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028700" y="7578934"/>
            <a:ext cx="8482115" cy="656123"/>
            <a:chOff x="0" y="0"/>
            <a:chExt cx="2233973" cy="17280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233973" cy="172806"/>
            </a:xfrm>
            <a:custGeom>
              <a:avLst/>
              <a:gdLst/>
              <a:ahLst/>
              <a:cxnLst/>
              <a:rect r="r" b="b" t="t" l="l"/>
              <a:pathLst>
                <a:path h="172806" w="2233973">
                  <a:moveTo>
                    <a:pt x="46549" y="0"/>
                  </a:moveTo>
                  <a:lnTo>
                    <a:pt x="2187423" y="0"/>
                  </a:lnTo>
                  <a:cubicBezTo>
                    <a:pt x="2199769" y="0"/>
                    <a:pt x="2211609" y="4904"/>
                    <a:pt x="2220339" y="13634"/>
                  </a:cubicBezTo>
                  <a:cubicBezTo>
                    <a:pt x="2229068" y="22364"/>
                    <a:pt x="2233973" y="34204"/>
                    <a:pt x="2233973" y="46549"/>
                  </a:cubicBezTo>
                  <a:lnTo>
                    <a:pt x="2233973" y="126256"/>
                  </a:lnTo>
                  <a:cubicBezTo>
                    <a:pt x="2233973" y="138602"/>
                    <a:pt x="2229068" y="150442"/>
                    <a:pt x="2220339" y="159172"/>
                  </a:cubicBezTo>
                  <a:cubicBezTo>
                    <a:pt x="2211609" y="167902"/>
                    <a:pt x="2199769" y="172806"/>
                    <a:pt x="2187423" y="172806"/>
                  </a:cubicBezTo>
                  <a:lnTo>
                    <a:pt x="46549" y="172806"/>
                  </a:lnTo>
                  <a:cubicBezTo>
                    <a:pt x="34204" y="172806"/>
                    <a:pt x="22364" y="167902"/>
                    <a:pt x="13634" y="159172"/>
                  </a:cubicBezTo>
                  <a:cubicBezTo>
                    <a:pt x="4904" y="150442"/>
                    <a:pt x="0" y="138602"/>
                    <a:pt x="0" y="126256"/>
                  </a:cubicBezTo>
                  <a:lnTo>
                    <a:pt x="0" y="46549"/>
                  </a:lnTo>
                  <a:cubicBezTo>
                    <a:pt x="0" y="34204"/>
                    <a:pt x="4904" y="22364"/>
                    <a:pt x="13634" y="13634"/>
                  </a:cubicBezTo>
                  <a:cubicBezTo>
                    <a:pt x="22364" y="4904"/>
                    <a:pt x="34204" y="0"/>
                    <a:pt x="46549" y="0"/>
                  </a:cubicBezTo>
                  <a:close/>
                </a:path>
              </a:pathLst>
            </a:custGeom>
            <a:solidFill>
              <a:srgbClr val="F7AFD6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2233973" cy="210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8502398" y="2452552"/>
            <a:ext cx="1261421" cy="1214117"/>
          </a:xfrm>
          <a:custGeom>
            <a:avLst/>
            <a:gdLst/>
            <a:ahLst/>
            <a:cxnLst/>
            <a:rect r="r" b="b" t="t" l="l"/>
            <a:pathLst>
              <a:path h="1214117" w="1261421">
                <a:moveTo>
                  <a:pt x="0" y="0"/>
                </a:moveTo>
                <a:lnTo>
                  <a:pt x="1261421" y="0"/>
                </a:lnTo>
                <a:lnTo>
                  <a:pt x="1261421" y="1214118"/>
                </a:lnTo>
                <a:lnTo>
                  <a:pt x="0" y="12141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405871" y="8767583"/>
            <a:ext cx="4812804" cy="463779"/>
          </a:xfrm>
          <a:custGeom>
            <a:avLst/>
            <a:gdLst/>
            <a:ahLst/>
            <a:cxnLst/>
            <a:rect r="r" b="b" t="t" l="l"/>
            <a:pathLst>
              <a:path h="463779" w="4812804">
                <a:moveTo>
                  <a:pt x="0" y="0"/>
                </a:moveTo>
                <a:lnTo>
                  <a:pt x="4812804" y="0"/>
                </a:lnTo>
                <a:lnTo>
                  <a:pt x="4812804" y="463779"/>
                </a:lnTo>
                <a:lnTo>
                  <a:pt x="0" y="4637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266127" y="8924685"/>
            <a:ext cx="1139693" cy="3066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  <a:spcBef>
                <a:spcPct val="0"/>
              </a:spcBef>
            </a:pPr>
            <a:r>
              <a:rPr lang="en-US" b="true" sz="1800" spc="-89">
                <a:solidFill>
                  <a:srgbClr val="19346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Borcelle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64397" y="4295694"/>
            <a:ext cx="7868712" cy="24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true" sz="1800" spc="-90">
                <a:solidFill>
                  <a:srgbClr val="19346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Boosts Brand Awareness – More visibility online means more recognition.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64397" y="5171366"/>
            <a:ext cx="7868712" cy="24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true" sz="1800" spc="-90">
                <a:solidFill>
                  <a:srgbClr val="F7AFD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Builds Trust &amp; Authority – High-quality content positions you as an expert.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78225" y="6047038"/>
            <a:ext cx="7616251" cy="24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true" sz="1800" spc="-90">
                <a:solidFill>
                  <a:srgbClr val="19346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Engages &amp; Nurtures the Audience – Keeps your audience coming back.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64397" y="6922711"/>
            <a:ext cx="7868712" cy="24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true" sz="1800" spc="-90">
                <a:solidFill>
                  <a:srgbClr val="F7AFD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Drives Traffic &amp; Sales – SEO-optimized content increases discoverability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51153" y="7798383"/>
            <a:ext cx="7868712" cy="24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true" sz="1800" spc="-90">
                <a:solidFill>
                  <a:srgbClr val="19346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Encourages Community Growth – Interactive content fosters engagement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672199">
            <a:off x="11010531" y="8695848"/>
            <a:ext cx="1781455" cy="365940"/>
          </a:xfrm>
          <a:custGeom>
            <a:avLst/>
            <a:gdLst/>
            <a:ahLst/>
            <a:cxnLst/>
            <a:rect r="r" b="b" t="t" l="l"/>
            <a:pathLst>
              <a:path h="365940" w="1781455">
                <a:moveTo>
                  <a:pt x="0" y="0"/>
                </a:moveTo>
                <a:lnTo>
                  <a:pt x="1781454" y="0"/>
                </a:lnTo>
                <a:lnTo>
                  <a:pt x="1781454" y="365941"/>
                </a:lnTo>
                <a:lnTo>
                  <a:pt x="0" y="3659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028700"/>
            <a:ext cx="322453" cy="322453"/>
          </a:xfrm>
          <a:custGeom>
            <a:avLst/>
            <a:gdLst/>
            <a:ahLst/>
            <a:cxnLst/>
            <a:rect r="r" b="b" t="t" l="l"/>
            <a:pathLst>
              <a:path h="322453" w="322453">
                <a:moveTo>
                  <a:pt x="0" y="0"/>
                </a:moveTo>
                <a:lnTo>
                  <a:pt x="322453" y="0"/>
                </a:lnTo>
                <a:lnTo>
                  <a:pt x="322453" y="322453"/>
                </a:lnTo>
                <a:lnTo>
                  <a:pt x="0" y="322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452731" y="999517"/>
            <a:ext cx="10806569" cy="21832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33"/>
              </a:lnSpc>
            </a:pPr>
            <a:r>
              <a:rPr lang="en-US" sz="8771" spc="-438" b="true">
                <a:solidFill>
                  <a:srgbClr val="DB3F2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Understanding Your Audience</a:t>
            </a:r>
          </a:p>
        </p:txBody>
      </p:sp>
      <p:sp>
        <p:nvSpPr>
          <p:cNvPr name="Freeform 5" id="5"/>
          <p:cNvSpPr/>
          <p:nvPr/>
        </p:nvSpPr>
        <p:spPr>
          <a:xfrm flipH="true" flipV="false" rot="0">
            <a:off x="1028700" y="1872354"/>
            <a:ext cx="8925615" cy="7385946"/>
          </a:xfrm>
          <a:custGeom>
            <a:avLst/>
            <a:gdLst/>
            <a:ahLst/>
            <a:cxnLst/>
            <a:rect r="r" b="b" t="t" l="l"/>
            <a:pathLst>
              <a:path h="7385946" w="8925615">
                <a:moveTo>
                  <a:pt x="8925615" y="0"/>
                </a:moveTo>
                <a:lnTo>
                  <a:pt x="0" y="0"/>
                </a:lnTo>
                <a:lnTo>
                  <a:pt x="0" y="7385946"/>
                </a:lnTo>
                <a:lnTo>
                  <a:pt x="8925615" y="7385946"/>
                </a:lnTo>
                <a:lnTo>
                  <a:pt x="8925615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461608" y="4187604"/>
            <a:ext cx="1777322" cy="442504"/>
            <a:chOff x="0" y="0"/>
            <a:chExt cx="574780" cy="14310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74780" cy="143104"/>
            </a:xfrm>
            <a:custGeom>
              <a:avLst/>
              <a:gdLst/>
              <a:ahLst/>
              <a:cxnLst/>
              <a:rect r="r" b="b" t="t" l="l"/>
              <a:pathLst>
                <a:path h="143104" w="574780">
                  <a:moveTo>
                    <a:pt x="71552" y="0"/>
                  </a:moveTo>
                  <a:lnTo>
                    <a:pt x="503228" y="0"/>
                  </a:lnTo>
                  <a:cubicBezTo>
                    <a:pt x="542745" y="0"/>
                    <a:pt x="574780" y="32035"/>
                    <a:pt x="574780" y="71552"/>
                  </a:cubicBezTo>
                  <a:lnTo>
                    <a:pt x="574780" y="71552"/>
                  </a:lnTo>
                  <a:cubicBezTo>
                    <a:pt x="574780" y="111069"/>
                    <a:pt x="542745" y="143104"/>
                    <a:pt x="503228" y="143104"/>
                  </a:cubicBezTo>
                  <a:lnTo>
                    <a:pt x="71552" y="143104"/>
                  </a:lnTo>
                  <a:cubicBezTo>
                    <a:pt x="32035" y="143104"/>
                    <a:pt x="0" y="111069"/>
                    <a:pt x="0" y="71552"/>
                  </a:cubicBezTo>
                  <a:lnTo>
                    <a:pt x="0" y="71552"/>
                  </a:lnTo>
                  <a:cubicBezTo>
                    <a:pt x="0" y="32035"/>
                    <a:pt x="32035" y="0"/>
                    <a:pt x="71552" y="0"/>
                  </a:cubicBezTo>
                  <a:close/>
                </a:path>
              </a:pathLst>
            </a:custGeom>
            <a:solidFill>
              <a:srgbClr val="193469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574780" cy="1812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357594" y="4187604"/>
            <a:ext cx="3640058" cy="442504"/>
            <a:chOff x="0" y="0"/>
            <a:chExt cx="1177183" cy="14310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77183" cy="143104"/>
            </a:xfrm>
            <a:custGeom>
              <a:avLst/>
              <a:gdLst/>
              <a:ahLst/>
              <a:cxnLst/>
              <a:rect r="r" b="b" t="t" l="l"/>
              <a:pathLst>
                <a:path h="143104" w="1177183">
                  <a:moveTo>
                    <a:pt x="71552" y="0"/>
                  </a:moveTo>
                  <a:lnTo>
                    <a:pt x="1105631" y="0"/>
                  </a:lnTo>
                  <a:cubicBezTo>
                    <a:pt x="1124608" y="0"/>
                    <a:pt x="1142807" y="7539"/>
                    <a:pt x="1156226" y="20957"/>
                  </a:cubicBezTo>
                  <a:cubicBezTo>
                    <a:pt x="1169644" y="34376"/>
                    <a:pt x="1177183" y="52575"/>
                    <a:pt x="1177183" y="71552"/>
                  </a:cubicBezTo>
                  <a:lnTo>
                    <a:pt x="1177183" y="71552"/>
                  </a:lnTo>
                  <a:cubicBezTo>
                    <a:pt x="1177183" y="111069"/>
                    <a:pt x="1145148" y="143104"/>
                    <a:pt x="1105631" y="143104"/>
                  </a:cubicBezTo>
                  <a:lnTo>
                    <a:pt x="71552" y="143104"/>
                  </a:lnTo>
                  <a:cubicBezTo>
                    <a:pt x="32035" y="143104"/>
                    <a:pt x="0" y="111069"/>
                    <a:pt x="0" y="71552"/>
                  </a:cubicBezTo>
                  <a:lnTo>
                    <a:pt x="0" y="71552"/>
                  </a:lnTo>
                  <a:cubicBezTo>
                    <a:pt x="0" y="32035"/>
                    <a:pt x="32035" y="0"/>
                    <a:pt x="71552" y="0"/>
                  </a:cubicBezTo>
                  <a:close/>
                </a:path>
              </a:pathLst>
            </a:custGeom>
            <a:solidFill>
              <a:srgbClr val="193469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177183" cy="1812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461608" y="4752169"/>
            <a:ext cx="3421982" cy="442504"/>
            <a:chOff x="0" y="0"/>
            <a:chExt cx="1106658" cy="14310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106658" cy="143104"/>
            </a:xfrm>
            <a:custGeom>
              <a:avLst/>
              <a:gdLst/>
              <a:ahLst/>
              <a:cxnLst/>
              <a:rect r="r" b="b" t="t" l="l"/>
              <a:pathLst>
                <a:path h="143104" w="1106658">
                  <a:moveTo>
                    <a:pt x="71552" y="0"/>
                  </a:moveTo>
                  <a:lnTo>
                    <a:pt x="1035106" y="0"/>
                  </a:lnTo>
                  <a:cubicBezTo>
                    <a:pt x="1054082" y="0"/>
                    <a:pt x="1072282" y="7539"/>
                    <a:pt x="1085701" y="20957"/>
                  </a:cubicBezTo>
                  <a:cubicBezTo>
                    <a:pt x="1099119" y="34376"/>
                    <a:pt x="1106658" y="52575"/>
                    <a:pt x="1106658" y="71552"/>
                  </a:cubicBezTo>
                  <a:lnTo>
                    <a:pt x="1106658" y="71552"/>
                  </a:lnTo>
                  <a:cubicBezTo>
                    <a:pt x="1106658" y="111069"/>
                    <a:pt x="1074623" y="143104"/>
                    <a:pt x="1035106" y="143104"/>
                  </a:cubicBezTo>
                  <a:lnTo>
                    <a:pt x="71552" y="143104"/>
                  </a:lnTo>
                  <a:cubicBezTo>
                    <a:pt x="32035" y="143104"/>
                    <a:pt x="0" y="111069"/>
                    <a:pt x="0" y="71552"/>
                  </a:cubicBezTo>
                  <a:lnTo>
                    <a:pt x="0" y="71552"/>
                  </a:lnTo>
                  <a:cubicBezTo>
                    <a:pt x="0" y="32035"/>
                    <a:pt x="32035" y="0"/>
                    <a:pt x="71552" y="0"/>
                  </a:cubicBezTo>
                  <a:close/>
                </a:path>
              </a:pathLst>
            </a:custGeom>
            <a:solidFill>
              <a:srgbClr val="193469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1106658" cy="1812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1177133" y="6155674"/>
            <a:ext cx="1777322" cy="442504"/>
            <a:chOff x="0" y="0"/>
            <a:chExt cx="574780" cy="14310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74780" cy="143104"/>
            </a:xfrm>
            <a:custGeom>
              <a:avLst/>
              <a:gdLst/>
              <a:ahLst/>
              <a:cxnLst/>
              <a:rect r="r" b="b" t="t" l="l"/>
              <a:pathLst>
                <a:path h="143104" w="574780">
                  <a:moveTo>
                    <a:pt x="71552" y="0"/>
                  </a:moveTo>
                  <a:lnTo>
                    <a:pt x="503228" y="0"/>
                  </a:lnTo>
                  <a:cubicBezTo>
                    <a:pt x="542745" y="0"/>
                    <a:pt x="574780" y="32035"/>
                    <a:pt x="574780" y="71552"/>
                  </a:cubicBezTo>
                  <a:lnTo>
                    <a:pt x="574780" y="71552"/>
                  </a:lnTo>
                  <a:cubicBezTo>
                    <a:pt x="574780" y="111069"/>
                    <a:pt x="542745" y="143104"/>
                    <a:pt x="503228" y="143104"/>
                  </a:cubicBezTo>
                  <a:lnTo>
                    <a:pt x="71552" y="143104"/>
                  </a:lnTo>
                  <a:cubicBezTo>
                    <a:pt x="32035" y="143104"/>
                    <a:pt x="0" y="111069"/>
                    <a:pt x="0" y="71552"/>
                  </a:cubicBezTo>
                  <a:lnTo>
                    <a:pt x="0" y="71552"/>
                  </a:lnTo>
                  <a:cubicBezTo>
                    <a:pt x="0" y="32035"/>
                    <a:pt x="32035" y="0"/>
                    <a:pt x="71552" y="0"/>
                  </a:cubicBezTo>
                  <a:close/>
                </a:path>
              </a:pathLst>
            </a:custGeom>
            <a:solidFill>
              <a:srgbClr val="193469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574780" cy="1812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073118" y="6155674"/>
            <a:ext cx="1832574" cy="442504"/>
            <a:chOff x="0" y="0"/>
            <a:chExt cx="592649" cy="14310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592649" cy="143104"/>
            </a:xfrm>
            <a:custGeom>
              <a:avLst/>
              <a:gdLst/>
              <a:ahLst/>
              <a:cxnLst/>
              <a:rect r="r" b="b" t="t" l="l"/>
              <a:pathLst>
                <a:path h="143104" w="592649">
                  <a:moveTo>
                    <a:pt x="71552" y="0"/>
                  </a:moveTo>
                  <a:lnTo>
                    <a:pt x="521096" y="0"/>
                  </a:lnTo>
                  <a:cubicBezTo>
                    <a:pt x="540073" y="0"/>
                    <a:pt x="558273" y="7539"/>
                    <a:pt x="571691" y="20957"/>
                  </a:cubicBezTo>
                  <a:cubicBezTo>
                    <a:pt x="585110" y="34376"/>
                    <a:pt x="592649" y="52575"/>
                    <a:pt x="592649" y="71552"/>
                  </a:cubicBezTo>
                  <a:lnTo>
                    <a:pt x="592649" y="71552"/>
                  </a:lnTo>
                  <a:cubicBezTo>
                    <a:pt x="592649" y="111069"/>
                    <a:pt x="560614" y="143104"/>
                    <a:pt x="521096" y="143104"/>
                  </a:cubicBezTo>
                  <a:lnTo>
                    <a:pt x="71552" y="143104"/>
                  </a:lnTo>
                  <a:cubicBezTo>
                    <a:pt x="32035" y="143104"/>
                    <a:pt x="0" y="111069"/>
                    <a:pt x="0" y="71552"/>
                  </a:cubicBezTo>
                  <a:lnTo>
                    <a:pt x="0" y="71552"/>
                  </a:lnTo>
                  <a:cubicBezTo>
                    <a:pt x="0" y="32035"/>
                    <a:pt x="32035" y="0"/>
                    <a:pt x="71552" y="0"/>
                  </a:cubicBezTo>
                  <a:close/>
                </a:path>
              </a:pathLst>
            </a:custGeom>
            <a:solidFill>
              <a:srgbClr val="193469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592649" cy="1812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5019993" y="6155674"/>
            <a:ext cx="2239307" cy="442504"/>
            <a:chOff x="0" y="0"/>
            <a:chExt cx="724185" cy="143104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724185" cy="143104"/>
            </a:xfrm>
            <a:custGeom>
              <a:avLst/>
              <a:gdLst/>
              <a:ahLst/>
              <a:cxnLst/>
              <a:rect r="r" b="b" t="t" l="l"/>
              <a:pathLst>
                <a:path h="143104" w="724185">
                  <a:moveTo>
                    <a:pt x="71552" y="0"/>
                  </a:moveTo>
                  <a:lnTo>
                    <a:pt x="652632" y="0"/>
                  </a:lnTo>
                  <a:cubicBezTo>
                    <a:pt x="692150" y="0"/>
                    <a:pt x="724185" y="32035"/>
                    <a:pt x="724185" y="71552"/>
                  </a:cubicBezTo>
                  <a:lnTo>
                    <a:pt x="724185" y="71552"/>
                  </a:lnTo>
                  <a:cubicBezTo>
                    <a:pt x="724185" y="111069"/>
                    <a:pt x="692150" y="143104"/>
                    <a:pt x="652632" y="143104"/>
                  </a:cubicBezTo>
                  <a:lnTo>
                    <a:pt x="71552" y="143104"/>
                  </a:lnTo>
                  <a:cubicBezTo>
                    <a:pt x="32035" y="143104"/>
                    <a:pt x="0" y="111069"/>
                    <a:pt x="0" y="71552"/>
                  </a:cubicBezTo>
                  <a:lnTo>
                    <a:pt x="0" y="71552"/>
                  </a:lnTo>
                  <a:cubicBezTo>
                    <a:pt x="0" y="32035"/>
                    <a:pt x="32035" y="0"/>
                    <a:pt x="71552" y="0"/>
                  </a:cubicBezTo>
                  <a:close/>
                </a:path>
              </a:pathLst>
            </a:custGeom>
            <a:solidFill>
              <a:srgbClr val="193469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724185" cy="1812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10291526">
            <a:off x="13684278" y="7302363"/>
            <a:ext cx="3381750" cy="356621"/>
          </a:xfrm>
          <a:custGeom>
            <a:avLst/>
            <a:gdLst/>
            <a:ahLst/>
            <a:cxnLst/>
            <a:rect r="r" b="b" t="t" l="l"/>
            <a:pathLst>
              <a:path h="356621" w="3381750">
                <a:moveTo>
                  <a:pt x="0" y="0"/>
                </a:moveTo>
                <a:lnTo>
                  <a:pt x="3381750" y="0"/>
                </a:lnTo>
                <a:lnTo>
                  <a:pt x="3381750" y="356621"/>
                </a:lnTo>
                <a:lnTo>
                  <a:pt x="0" y="356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4768892" y="1762480"/>
            <a:ext cx="2434512" cy="1823671"/>
          </a:xfrm>
          <a:custGeom>
            <a:avLst/>
            <a:gdLst/>
            <a:ahLst/>
            <a:cxnLst/>
            <a:rect r="r" b="b" t="t" l="l"/>
            <a:pathLst>
              <a:path h="1823671" w="2434512">
                <a:moveTo>
                  <a:pt x="0" y="0"/>
                </a:moveTo>
                <a:lnTo>
                  <a:pt x="2434512" y="0"/>
                </a:lnTo>
                <a:lnTo>
                  <a:pt x="2434512" y="1823671"/>
                </a:lnTo>
                <a:lnTo>
                  <a:pt x="0" y="18236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266127" y="1017538"/>
            <a:ext cx="1139693" cy="3066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  <a:spcBef>
                <a:spcPct val="0"/>
              </a:spcBef>
            </a:pPr>
            <a:r>
              <a:rPr lang="en-US" b="true" sz="1800" spc="-89">
                <a:solidFill>
                  <a:srgbClr val="19346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Borcelle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461608" y="3740953"/>
            <a:ext cx="5990127" cy="24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800" spc="-90" b="true">
                <a:solidFill>
                  <a:srgbClr val="DB3F2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Knowing Your Target Audience is Crucial!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629811" y="4325706"/>
            <a:ext cx="1440917" cy="194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5"/>
              </a:lnSpc>
            </a:pPr>
            <a:r>
              <a:rPr lang="en-US" b="true" sz="1465" spc="-73">
                <a:solidFill>
                  <a:srgbClr val="F8EFE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Who are they?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516710" y="4325706"/>
            <a:ext cx="3321827" cy="194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5"/>
              </a:lnSpc>
            </a:pPr>
            <a:r>
              <a:rPr lang="en-US" b="true" sz="1465" spc="-73">
                <a:solidFill>
                  <a:srgbClr val="F8EFE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What problems do they need solving?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616181" y="4890271"/>
            <a:ext cx="3112837" cy="194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5"/>
              </a:lnSpc>
            </a:pPr>
            <a:r>
              <a:rPr lang="en-US" b="true" sz="1465" spc="-73">
                <a:solidFill>
                  <a:srgbClr val="F8EFE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Where do they consume content?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1177133" y="5709023"/>
            <a:ext cx="5990127" cy="24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800" spc="-90" b="true">
                <a:solidFill>
                  <a:srgbClr val="DB3F2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How to Research Your Audience?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1345335" y="6293776"/>
            <a:ext cx="1440917" cy="194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5"/>
              </a:lnSpc>
            </a:pPr>
            <a:r>
              <a:rPr lang="en-US" b="true" sz="1465" spc="-73">
                <a:solidFill>
                  <a:srgbClr val="F8EFE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Surveys &amp; Polls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3209920" y="6293776"/>
            <a:ext cx="1558972" cy="194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5"/>
              </a:lnSpc>
            </a:pPr>
            <a:r>
              <a:rPr lang="en-US" b="true" sz="1465" spc="-73">
                <a:solidFill>
                  <a:srgbClr val="F8EFE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Analytics Tools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5200539" y="6293776"/>
            <a:ext cx="1878214" cy="194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5"/>
              </a:lnSpc>
            </a:pPr>
            <a:r>
              <a:rPr lang="en-US" b="true" sz="1465" spc="-73">
                <a:solidFill>
                  <a:srgbClr val="F8EFE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Competitor Analysis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0461608" y="7969833"/>
            <a:ext cx="3189643" cy="24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800" spc="-90" b="true">
                <a:solidFill>
                  <a:srgbClr val="19346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Creating a Buyer Persona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0461608" y="8419992"/>
            <a:ext cx="5990127" cy="8383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Name: Claudia, 25, aspiring entrepreneur.</a:t>
            </a:r>
          </a:p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Interests: Business growth, social media trends, personal branding.</a:t>
            </a:r>
          </a:p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Ch</a:t>
            </a: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allenges: Struggles with visibility and engagement online.</a:t>
            </a:r>
          </a:p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Preferred Platform: Borcelle &amp; Rimberio.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028700"/>
            <a:ext cx="322453" cy="322453"/>
          </a:xfrm>
          <a:custGeom>
            <a:avLst/>
            <a:gdLst/>
            <a:ahLst/>
            <a:cxnLst/>
            <a:rect r="r" b="b" t="t" l="l"/>
            <a:pathLst>
              <a:path h="322453" w="322453">
                <a:moveTo>
                  <a:pt x="0" y="0"/>
                </a:moveTo>
                <a:lnTo>
                  <a:pt x="322453" y="0"/>
                </a:lnTo>
                <a:lnTo>
                  <a:pt x="322453" y="322453"/>
                </a:lnTo>
                <a:lnTo>
                  <a:pt x="0" y="322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452731" y="1056667"/>
            <a:ext cx="10806569" cy="2664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14"/>
              </a:lnSpc>
            </a:pPr>
            <a:r>
              <a:rPr lang="en-US" sz="10752" spc="-537" b="true">
                <a:solidFill>
                  <a:srgbClr val="014B3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Types of Content &amp; Platforms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-930609">
            <a:off x="5208215" y="4651650"/>
            <a:ext cx="3100588" cy="1740205"/>
          </a:xfrm>
          <a:custGeom>
            <a:avLst/>
            <a:gdLst/>
            <a:ahLst/>
            <a:cxnLst/>
            <a:rect r="r" b="b" t="t" l="l"/>
            <a:pathLst>
              <a:path h="1740205" w="3100588">
                <a:moveTo>
                  <a:pt x="0" y="0"/>
                </a:moveTo>
                <a:lnTo>
                  <a:pt x="3100588" y="0"/>
                </a:lnTo>
                <a:lnTo>
                  <a:pt x="3100588" y="1740206"/>
                </a:lnTo>
                <a:lnTo>
                  <a:pt x="0" y="17402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758509" y="3112523"/>
            <a:ext cx="9418815" cy="6145777"/>
          </a:xfrm>
          <a:custGeom>
            <a:avLst/>
            <a:gdLst/>
            <a:ahLst/>
            <a:cxnLst/>
            <a:rect r="r" b="b" t="t" l="l"/>
            <a:pathLst>
              <a:path h="6145777" w="9418815">
                <a:moveTo>
                  <a:pt x="0" y="0"/>
                </a:moveTo>
                <a:lnTo>
                  <a:pt x="9418815" y="0"/>
                </a:lnTo>
                <a:lnTo>
                  <a:pt x="9418815" y="6145777"/>
                </a:lnTo>
                <a:lnTo>
                  <a:pt x="0" y="61457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427198" y="1938197"/>
            <a:ext cx="6154267" cy="2204347"/>
          </a:xfrm>
          <a:custGeom>
            <a:avLst/>
            <a:gdLst/>
            <a:ahLst/>
            <a:cxnLst/>
            <a:rect r="r" b="b" t="t" l="l"/>
            <a:pathLst>
              <a:path h="2204347" w="6154267">
                <a:moveTo>
                  <a:pt x="0" y="0"/>
                </a:moveTo>
                <a:lnTo>
                  <a:pt x="6154267" y="0"/>
                </a:lnTo>
                <a:lnTo>
                  <a:pt x="6154267" y="2204346"/>
                </a:lnTo>
                <a:lnTo>
                  <a:pt x="0" y="22043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07533" y="3814803"/>
            <a:ext cx="4172582" cy="91038"/>
          </a:xfrm>
          <a:custGeom>
            <a:avLst/>
            <a:gdLst/>
            <a:ahLst/>
            <a:cxnLst/>
            <a:rect r="r" b="b" t="t" l="l"/>
            <a:pathLst>
              <a:path h="91038" w="4172582">
                <a:moveTo>
                  <a:pt x="0" y="0"/>
                </a:moveTo>
                <a:lnTo>
                  <a:pt x="4172582" y="0"/>
                </a:lnTo>
                <a:lnTo>
                  <a:pt x="4172582" y="91038"/>
                </a:lnTo>
                <a:lnTo>
                  <a:pt x="0" y="910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295198">
            <a:off x="1007533" y="5239033"/>
            <a:ext cx="4172582" cy="91038"/>
          </a:xfrm>
          <a:custGeom>
            <a:avLst/>
            <a:gdLst/>
            <a:ahLst/>
            <a:cxnLst/>
            <a:rect r="r" b="b" t="t" l="l"/>
            <a:pathLst>
              <a:path h="91038" w="4172582">
                <a:moveTo>
                  <a:pt x="0" y="0"/>
                </a:moveTo>
                <a:lnTo>
                  <a:pt x="4172582" y="0"/>
                </a:lnTo>
                <a:lnTo>
                  <a:pt x="4172582" y="91038"/>
                </a:lnTo>
                <a:lnTo>
                  <a:pt x="0" y="910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253430">
            <a:off x="1024917" y="6735325"/>
            <a:ext cx="4172582" cy="91038"/>
          </a:xfrm>
          <a:custGeom>
            <a:avLst/>
            <a:gdLst/>
            <a:ahLst/>
            <a:cxnLst/>
            <a:rect r="r" b="b" t="t" l="l"/>
            <a:pathLst>
              <a:path h="91038" w="4172582">
                <a:moveTo>
                  <a:pt x="0" y="0"/>
                </a:moveTo>
                <a:lnTo>
                  <a:pt x="4172582" y="0"/>
                </a:lnTo>
                <a:lnTo>
                  <a:pt x="4172582" y="91038"/>
                </a:lnTo>
                <a:lnTo>
                  <a:pt x="0" y="910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295198">
            <a:off x="1011316" y="8310031"/>
            <a:ext cx="4172582" cy="91038"/>
          </a:xfrm>
          <a:custGeom>
            <a:avLst/>
            <a:gdLst/>
            <a:ahLst/>
            <a:cxnLst/>
            <a:rect r="r" b="b" t="t" l="l"/>
            <a:pathLst>
              <a:path h="91038" w="4172582">
                <a:moveTo>
                  <a:pt x="0" y="0"/>
                </a:moveTo>
                <a:lnTo>
                  <a:pt x="4172582" y="0"/>
                </a:lnTo>
                <a:lnTo>
                  <a:pt x="4172582" y="91038"/>
                </a:lnTo>
                <a:lnTo>
                  <a:pt x="0" y="910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790380" y="7145074"/>
            <a:ext cx="773889" cy="1305641"/>
          </a:xfrm>
          <a:custGeom>
            <a:avLst/>
            <a:gdLst/>
            <a:ahLst/>
            <a:cxnLst/>
            <a:rect r="r" b="b" t="t" l="l"/>
            <a:pathLst>
              <a:path h="1305641" w="773889">
                <a:moveTo>
                  <a:pt x="0" y="0"/>
                </a:moveTo>
                <a:lnTo>
                  <a:pt x="773889" y="0"/>
                </a:lnTo>
                <a:lnTo>
                  <a:pt x="773889" y="1305641"/>
                </a:lnTo>
                <a:lnTo>
                  <a:pt x="0" y="13056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266127" y="1017538"/>
            <a:ext cx="1139693" cy="3066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  <a:spcBef>
                <a:spcPct val="0"/>
              </a:spcBef>
            </a:pPr>
            <a:r>
              <a:rPr lang="en-US" b="true" sz="1800" spc="-89">
                <a:solidFill>
                  <a:srgbClr val="19346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Borcelle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2855994"/>
            <a:ext cx="2944778" cy="284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200" spc="-110" b="true">
                <a:solidFill>
                  <a:srgbClr val="014B3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Short-form Video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3207100"/>
            <a:ext cx="3730548" cy="209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Best for Rimberio, Salford, Borcelle Shorts.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07533" y="5776805"/>
            <a:ext cx="2944778" cy="284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200" spc="-110" b="true">
                <a:solidFill>
                  <a:srgbClr val="014B3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Written Content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07533" y="6127912"/>
            <a:ext cx="3730548" cy="209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Ideal for SEO and detailed insights.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86365" y="8697616"/>
            <a:ext cx="2944778" cy="284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200" spc="-110" b="true">
                <a:solidFill>
                  <a:srgbClr val="014B3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Live Content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86365" y="9048723"/>
            <a:ext cx="3730548" cy="209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Builds trust and real-time engagement.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857140" y="4316399"/>
            <a:ext cx="2944778" cy="284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200" spc="-110" b="true">
                <a:solidFill>
                  <a:srgbClr val="014B3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Long-form Video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857140" y="4667506"/>
            <a:ext cx="3730548" cy="209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Great for deep dives and tutorials.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835973" y="7237210"/>
            <a:ext cx="2944778" cy="284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200" spc="-110" b="true">
                <a:solidFill>
                  <a:srgbClr val="014B3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Visual Content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835973" y="7588317"/>
            <a:ext cx="3967231" cy="209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Engages well on Liceria, Larana, Wardiere.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-1058539">
            <a:off x="14880731" y="4979655"/>
            <a:ext cx="2127716" cy="437068"/>
          </a:xfrm>
          <a:custGeom>
            <a:avLst/>
            <a:gdLst/>
            <a:ahLst/>
            <a:cxnLst/>
            <a:rect r="r" b="b" t="t" l="l"/>
            <a:pathLst>
              <a:path h="437068" w="2127716">
                <a:moveTo>
                  <a:pt x="0" y="0"/>
                </a:moveTo>
                <a:lnTo>
                  <a:pt x="2127716" y="0"/>
                </a:lnTo>
                <a:lnTo>
                  <a:pt x="2127716" y="437069"/>
                </a:lnTo>
                <a:lnTo>
                  <a:pt x="0" y="43706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797154" y="1028700"/>
            <a:ext cx="322453" cy="322453"/>
          </a:xfrm>
          <a:custGeom>
            <a:avLst/>
            <a:gdLst/>
            <a:ahLst/>
            <a:cxnLst/>
            <a:rect r="r" b="b" t="t" l="l"/>
            <a:pathLst>
              <a:path h="322453" w="322453">
                <a:moveTo>
                  <a:pt x="0" y="0"/>
                </a:moveTo>
                <a:lnTo>
                  <a:pt x="322453" y="0"/>
                </a:lnTo>
                <a:lnTo>
                  <a:pt x="322453" y="322453"/>
                </a:lnTo>
                <a:lnTo>
                  <a:pt x="0" y="322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721311" y="2057026"/>
            <a:ext cx="9537989" cy="6831585"/>
          </a:xfrm>
          <a:custGeom>
            <a:avLst/>
            <a:gdLst/>
            <a:ahLst/>
            <a:cxnLst/>
            <a:rect r="r" b="b" t="t" l="l"/>
            <a:pathLst>
              <a:path h="6831585" w="9537989">
                <a:moveTo>
                  <a:pt x="0" y="0"/>
                </a:moveTo>
                <a:lnTo>
                  <a:pt x="9537989" y="0"/>
                </a:lnTo>
                <a:lnTo>
                  <a:pt x="9537989" y="6831585"/>
                </a:lnTo>
                <a:lnTo>
                  <a:pt x="0" y="6831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174500" y="1028700"/>
            <a:ext cx="2902621" cy="1435133"/>
          </a:xfrm>
          <a:custGeom>
            <a:avLst/>
            <a:gdLst/>
            <a:ahLst/>
            <a:cxnLst/>
            <a:rect r="r" b="b" t="t" l="l"/>
            <a:pathLst>
              <a:path h="1435133" w="2902621">
                <a:moveTo>
                  <a:pt x="0" y="0"/>
                </a:moveTo>
                <a:lnTo>
                  <a:pt x="2902621" y="0"/>
                </a:lnTo>
                <a:lnTo>
                  <a:pt x="2902621" y="1435133"/>
                </a:lnTo>
                <a:lnTo>
                  <a:pt x="0" y="14351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813006" y="8656721"/>
            <a:ext cx="4812804" cy="463779"/>
          </a:xfrm>
          <a:custGeom>
            <a:avLst/>
            <a:gdLst/>
            <a:ahLst/>
            <a:cxnLst/>
            <a:rect r="r" b="b" t="t" l="l"/>
            <a:pathLst>
              <a:path h="463779" w="4812804">
                <a:moveTo>
                  <a:pt x="0" y="0"/>
                </a:moveTo>
                <a:lnTo>
                  <a:pt x="4812804" y="0"/>
                </a:lnTo>
                <a:lnTo>
                  <a:pt x="4812804" y="463780"/>
                </a:lnTo>
                <a:lnTo>
                  <a:pt x="0" y="4637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971230"/>
            <a:ext cx="10254309" cy="2390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119"/>
              </a:lnSpc>
            </a:pPr>
            <a:r>
              <a:rPr lang="en-US" sz="9600" spc="-480" b="true">
                <a:solidFill>
                  <a:srgbClr val="19346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The Content Creation Process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6119607" y="1017538"/>
            <a:ext cx="1139693" cy="3066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  <a:spcBef>
                <a:spcPct val="0"/>
              </a:spcBef>
            </a:pPr>
            <a:r>
              <a:rPr lang="en-US" b="true" sz="1800" spc="-89">
                <a:solidFill>
                  <a:srgbClr val="19346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Borcelle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4022934"/>
            <a:ext cx="4049298" cy="24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800" spc="-90" b="true">
                <a:solidFill>
                  <a:srgbClr val="58879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Research &amp; Brainstorming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4345466"/>
            <a:ext cx="4866625" cy="419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Identify trends and topics</a:t>
            </a:r>
          </a:p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Follow competitors and industry leaders for inspiration.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644685" y="5148556"/>
            <a:ext cx="4049298" cy="24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800" spc="-90" b="true">
                <a:solidFill>
                  <a:srgbClr val="58879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Planning &amp; Content Calendar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644685" y="5471088"/>
            <a:ext cx="4866625" cy="419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Use Rimberio Notes to map out content themes.</a:t>
            </a:r>
          </a:p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Plan posts weekly or monthly to stay consistent.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6271242"/>
            <a:ext cx="4049298" cy="24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800" spc="-90" b="true">
                <a:solidFill>
                  <a:srgbClr val="58879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Creating &amp; Designing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6593774"/>
            <a:ext cx="6113154" cy="419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Write engaging copy and scripts.</a:t>
            </a:r>
          </a:p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Use to</a:t>
            </a: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ols like Salford, Hanover, or Giggling Platypus for design.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644685" y="7393928"/>
            <a:ext cx="4049298" cy="24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800" spc="-90" b="true">
                <a:solidFill>
                  <a:srgbClr val="58879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Editing &amp; Optimization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644685" y="7716460"/>
            <a:ext cx="7059885" cy="419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Refine with tools like Shodwe, Ingoude and SEO plugins.</a:t>
            </a:r>
          </a:p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Ensure</a:t>
            </a: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 content aligns with platform algorithms (hashtags, keywords, captions).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8516614"/>
            <a:ext cx="4049298" cy="24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800" spc="-90" b="true">
                <a:solidFill>
                  <a:srgbClr val="58879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Publishing &amp; Promotion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700" y="8839146"/>
            <a:ext cx="5986924" cy="419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Schedule posts using Tyke, Keithston, or Fradel Business Suite.</a:t>
            </a:r>
          </a:p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Cross-promote content on multiple platforms for maximum reach.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028700"/>
            <a:ext cx="322453" cy="322453"/>
          </a:xfrm>
          <a:custGeom>
            <a:avLst/>
            <a:gdLst/>
            <a:ahLst/>
            <a:cxnLst/>
            <a:rect r="r" b="b" t="t" l="l"/>
            <a:pathLst>
              <a:path h="322453" w="322453">
                <a:moveTo>
                  <a:pt x="0" y="0"/>
                </a:moveTo>
                <a:lnTo>
                  <a:pt x="322453" y="0"/>
                </a:lnTo>
                <a:lnTo>
                  <a:pt x="322453" y="322453"/>
                </a:lnTo>
                <a:lnTo>
                  <a:pt x="0" y="322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2314447"/>
            <a:ext cx="8585908" cy="6943853"/>
          </a:xfrm>
          <a:custGeom>
            <a:avLst/>
            <a:gdLst/>
            <a:ahLst/>
            <a:cxnLst/>
            <a:rect r="r" b="b" t="t" l="l"/>
            <a:pathLst>
              <a:path h="6943853" w="8585908">
                <a:moveTo>
                  <a:pt x="0" y="0"/>
                </a:moveTo>
                <a:lnTo>
                  <a:pt x="8585908" y="0"/>
                </a:lnTo>
                <a:lnTo>
                  <a:pt x="8585908" y="6943853"/>
                </a:lnTo>
                <a:lnTo>
                  <a:pt x="0" y="69438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796914">
            <a:off x="9198728" y="4359320"/>
            <a:ext cx="569374" cy="569374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A83E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747754">
            <a:off x="15776157" y="6117327"/>
            <a:ext cx="569374" cy="569374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A83E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796914">
            <a:off x="10487205" y="7831246"/>
            <a:ext cx="569374" cy="569374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A83E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723204">
            <a:off x="1152405" y="2755047"/>
            <a:ext cx="3997015" cy="1264510"/>
          </a:xfrm>
          <a:custGeom>
            <a:avLst/>
            <a:gdLst/>
            <a:ahLst/>
            <a:cxnLst/>
            <a:rect r="r" b="b" t="t" l="l"/>
            <a:pathLst>
              <a:path h="1264510" w="3997015">
                <a:moveTo>
                  <a:pt x="0" y="0"/>
                </a:moveTo>
                <a:lnTo>
                  <a:pt x="3997015" y="0"/>
                </a:lnTo>
                <a:lnTo>
                  <a:pt x="3997015" y="1264510"/>
                </a:lnTo>
                <a:lnTo>
                  <a:pt x="0" y="1264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572057" y="1017538"/>
            <a:ext cx="1139693" cy="3066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b="true" sz="1800" spc="-89">
                <a:solidFill>
                  <a:srgbClr val="014B3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Borcelle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437414" y="1040888"/>
            <a:ext cx="11821886" cy="27515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14"/>
              </a:lnSpc>
            </a:pPr>
            <a:r>
              <a:rPr lang="en-US" sz="11067" spc="-553" b="true">
                <a:solidFill>
                  <a:srgbClr val="014B3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Tools for Content Creation</a:t>
            </a:r>
          </a:p>
        </p:txBody>
      </p:sp>
      <p:grpSp>
        <p:nvGrpSpPr>
          <p:cNvPr name="Group 17" id="17"/>
          <p:cNvGrpSpPr/>
          <p:nvPr/>
        </p:nvGrpSpPr>
        <p:grpSpPr>
          <a:xfrm rot="747754">
            <a:off x="11984459" y="2936536"/>
            <a:ext cx="569374" cy="569374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A83E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2708252" y="3268848"/>
            <a:ext cx="2944778" cy="284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200" spc="-110" b="true">
                <a:solidFill>
                  <a:srgbClr val="014B3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Graphic Design Tools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708252" y="3734858"/>
            <a:ext cx="4551048" cy="62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014B3F"/>
                </a:solidFill>
                <a:latin typeface="Open Sauce"/>
                <a:ea typeface="Open Sauce"/>
                <a:cs typeface="Open Sauce"/>
                <a:sym typeface="Open Sauce"/>
              </a:rPr>
              <a:t>Salford – Easy-to-use templates for social media.</a:t>
            </a:r>
          </a:p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014B3F"/>
                </a:solidFill>
                <a:latin typeface="Open Sauce"/>
                <a:ea typeface="Open Sauce"/>
                <a:cs typeface="Open Sauce"/>
                <a:sym typeface="Open Sauce"/>
              </a:rPr>
              <a:t> Tyke – Advanced editing and design.</a:t>
            </a:r>
          </a:p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014B3F"/>
                </a:solidFill>
                <a:latin typeface="Open Sauce"/>
                <a:ea typeface="Open Sauce"/>
                <a:cs typeface="Open Sauce"/>
                <a:sym typeface="Open Sauce"/>
              </a:rPr>
              <a:t> Hanover – UI/UX design, wireframing, and mockups.</a:t>
            </a:r>
          </a:p>
        </p:txBody>
      </p:sp>
      <p:sp>
        <p:nvSpPr>
          <p:cNvPr name="TextBox 22" id="22"/>
          <p:cNvSpPr txBox="true"/>
          <p:nvPr/>
        </p:nvSpPr>
        <p:spPr>
          <a:xfrm rot="747754">
            <a:off x="12048093" y="3123082"/>
            <a:ext cx="435941" cy="224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b="true" sz="1700" spc="-85">
                <a:solidFill>
                  <a:srgbClr val="014B3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01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922520" y="4691632"/>
            <a:ext cx="2944778" cy="284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200" spc="-110" b="true">
                <a:solidFill>
                  <a:srgbClr val="014B3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Video Editing Tools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922520" y="5157642"/>
            <a:ext cx="4740395" cy="62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014B3F"/>
                </a:solidFill>
                <a:latin typeface="Open Sauce"/>
                <a:ea typeface="Open Sauce"/>
                <a:cs typeface="Open Sauce"/>
                <a:sym typeface="Open Sauce"/>
              </a:rPr>
              <a:t>Rimberio – User-friendly mobile video editor.</a:t>
            </a:r>
          </a:p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014B3F"/>
                </a:solidFill>
                <a:latin typeface="Open Sauce"/>
                <a:ea typeface="Open Sauce"/>
                <a:cs typeface="Open Sauce"/>
                <a:sym typeface="Open Sauce"/>
              </a:rPr>
              <a:t>Shodwe Pro – Professional video editing for Pro users.</a:t>
            </a:r>
          </a:p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014B3F"/>
                </a:solidFill>
                <a:latin typeface="Open Sauce"/>
                <a:ea typeface="Open Sauce"/>
                <a:cs typeface="Open Sauce"/>
                <a:sym typeface="Open Sauce"/>
              </a:rPr>
              <a:t>Giggling – Quick edits for short-form videos.</a:t>
            </a:r>
          </a:p>
        </p:txBody>
      </p:sp>
      <p:sp>
        <p:nvSpPr>
          <p:cNvPr name="TextBox 25" id="25"/>
          <p:cNvSpPr txBox="true"/>
          <p:nvPr/>
        </p:nvSpPr>
        <p:spPr>
          <a:xfrm rot="-796914">
            <a:off x="9268726" y="4545821"/>
            <a:ext cx="435941" cy="224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b="true" sz="1700" spc="-85">
                <a:solidFill>
                  <a:srgbClr val="014B3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02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776650" y="6456894"/>
            <a:ext cx="2944778" cy="284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200" spc="-110" b="true">
                <a:solidFill>
                  <a:srgbClr val="014B3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Writing &amp; SEO Tools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776650" y="6922905"/>
            <a:ext cx="4551048" cy="62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014B3F"/>
                </a:solidFill>
                <a:latin typeface="Open Sauce"/>
                <a:ea typeface="Open Sauce"/>
                <a:cs typeface="Open Sauce"/>
                <a:sym typeface="Open Sauce"/>
              </a:rPr>
              <a:t>Ginyard – Grammar and clarity checker.</a:t>
            </a:r>
          </a:p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014B3F"/>
                </a:solidFill>
                <a:latin typeface="Open Sauce"/>
                <a:ea typeface="Open Sauce"/>
                <a:cs typeface="Open Sauce"/>
                <a:sym typeface="Open Sauce"/>
              </a:rPr>
              <a:t>Ingoude – SEO keyword research and analysis.</a:t>
            </a:r>
          </a:p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014B3F"/>
                </a:solidFill>
                <a:latin typeface="Open Sauce"/>
                <a:ea typeface="Open Sauce"/>
                <a:cs typeface="Open Sauce"/>
                <a:sym typeface="Open Sauce"/>
              </a:rPr>
              <a:t>Warner.ai – AI-powered writing assistant.</a:t>
            </a:r>
          </a:p>
        </p:txBody>
      </p:sp>
      <p:sp>
        <p:nvSpPr>
          <p:cNvPr name="TextBox 28" id="28"/>
          <p:cNvSpPr txBox="true"/>
          <p:nvPr/>
        </p:nvSpPr>
        <p:spPr>
          <a:xfrm rot="747754">
            <a:off x="15839790" y="6303873"/>
            <a:ext cx="435941" cy="224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b="true" sz="1700" spc="-85">
                <a:solidFill>
                  <a:srgbClr val="014B3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03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210997" y="8163558"/>
            <a:ext cx="4442033" cy="284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200" spc="-110" b="true">
                <a:solidFill>
                  <a:srgbClr val="014B3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Social Media Scheduling Tools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1210997" y="8629569"/>
            <a:ext cx="6048303" cy="62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014B3F"/>
                </a:solidFill>
                <a:latin typeface="Open Sauce"/>
                <a:ea typeface="Open Sauce"/>
                <a:cs typeface="Open Sauce"/>
                <a:sym typeface="Open Sauce"/>
              </a:rPr>
              <a:t>Spencer – Schedule and plan Instagram content.</a:t>
            </a:r>
          </a:p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014B3F"/>
                </a:solidFill>
                <a:latin typeface="Open Sauce"/>
                <a:ea typeface="Open Sauce"/>
                <a:cs typeface="Open Sauce"/>
                <a:sym typeface="Open Sauce"/>
              </a:rPr>
              <a:t>Liceria – Multi-platform scheduling.</a:t>
            </a:r>
          </a:p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014B3F"/>
                </a:solidFill>
                <a:latin typeface="Open Sauce"/>
                <a:ea typeface="Open Sauce"/>
                <a:cs typeface="Open Sauce"/>
                <a:sym typeface="Open Sauce"/>
              </a:rPr>
              <a:t>Liceria Pro – Manage Rimberio &amp; Salford in one place.</a:t>
            </a:r>
          </a:p>
        </p:txBody>
      </p:sp>
      <p:sp>
        <p:nvSpPr>
          <p:cNvPr name="TextBox 31" id="31"/>
          <p:cNvSpPr txBox="true"/>
          <p:nvPr/>
        </p:nvSpPr>
        <p:spPr>
          <a:xfrm rot="-796914">
            <a:off x="10557203" y="8017747"/>
            <a:ext cx="435941" cy="224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b="true" sz="1700" spc="-85">
                <a:solidFill>
                  <a:srgbClr val="014B3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04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797154" y="1028700"/>
            <a:ext cx="322453" cy="322453"/>
          </a:xfrm>
          <a:custGeom>
            <a:avLst/>
            <a:gdLst/>
            <a:ahLst/>
            <a:cxnLst/>
            <a:rect r="r" b="b" t="t" l="l"/>
            <a:pathLst>
              <a:path h="322453" w="322453">
                <a:moveTo>
                  <a:pt x="0" y="0"/>
                </a:moveTo>
                <a:lnTo>
                  <a:pt x="322453" y="0"/>
                </a:lnTo>
                <a:lnTo>
                  <a:pt x="322453" y="322453"/>
                </a:lnTo>
                <a:lnTo>
                  <a:pt x="0" y="322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57971">
            <a:off x="11050000" y="1042053"/>
            <a:ext cx="3169274" cy="3070234"/>
          </a:xfrm>
          <a:custGeom>
            <a:avLst/>
            <a:gdLst/>
            <a:ahLst/>
            <a:cxnLst/>
            <a:rect r="r" b="b" t="t" l="l"/>
            <a:pathLst>
              <a:path h="3070234" w="3169274">
                <a:moveTo>
                  <a:pt x="0" y="0"/>
                </a:moveTo>
                <a:lnTo>
                  <a:pt x="3169274" y="0"/>
                </a:lnTo>
                <a:lnTo>
                  <a:pt x="3169274" y="3070233"/>
                </a:lnTo>
                <a:lnTo>
                  <a:pt x="0" y="3070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522559" y="2372601"/>
            <a:ext cx="7736741" cy="6885699"/>
          </a:xfrm>
          <a:custGeom>
            <a:avLst/>
            <a:gdLst/>
            <a:ahLst/>
            <a:cxnLst/>
            <a:rect r="r" b="b" t="t" l="l"/>
            <a:pathLst>
              <a:path h="6885699" w="7736741">
                <a:moveTo>
                  <a:pt x="0" y="0"/>
                </a:moveTo>
                <a:lnTo>
                  <a:pt x="7736741" y="0"/>
                </a:lnTo>
                <a:lnTo>
                  <a:pt x="7736741" y="6885699"/>
                </a:lnTo>
                <a:lnTo>
                  <a:pt x="0" y="6885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747754">
            <a:off x="1083428" y="3984687"/>
            <a:ext cx="569374" cy="569374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AFD6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-696207">
            <a:off x="2183849" y="5921302"/>
            <a:ext cx="569374" cy="569374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AFD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747754">
            <a:off x="3330160" y="7985513"/>
            <a:ext cx="569374" cy="569374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AFD6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7701104" y="4384945"/>
            <a:ext cx="1576218" cy="1517110"/>
          </a:xfrm>
          <a:custGeom>
            <a:avLst/>
            <a:gdLst/>
            <a:ahLst/>
            <a:cxnLst/>
            <a:rect r="r" b="b" t="t" l="l"/>
            <a:pathLst>
              <a:path h="1517110" w="1576218">
                <a:moveTo>
                  <a:pt x="0" y="0"/>
                </a:moveTo>
                <a:lnTo>
                  <a:pt x="1576217" y="0"/>
                </a:lnTo>
                <a:lnTo>
                  <a:pt x="1576217" y="1517110"/>
                </a:lnTo>
                <a:lnTo>
                  <a:pt x="0" y="15171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28700" y="1025233"/>
            <a:ext cx="10621584" cy="2282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40"/>
              </a:lnSpc>
            </a:pPr>
            <a:r>
              <a:rPr lang="en-US" sz="9200" spc="-460" b="true">
                <a:solidFill>
                  <a:srgbClr val="19346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Engagement &amp; Optimization Tips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119607" y="1017538"/>
            <a:ext cx="1139693" cy="3066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  <a:spcBef>
                <a:spcPct val="0"/>
              </a:spcBef>
            </a:pPr>
            <a:r>
              <a:rPr lang="en-US" b="true" sz="1800" spc="-89">
                <a:solidFill>
                  <a:srgbClr val="19346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Borcelle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911502" y="4146559"/>
            <a:ext cx="4364875" cy="284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200" spc="-110" b="true">
                <a:solidFill>
                  <a:srgbClr val="19346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Creating Engaging Content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911502" y="4596791"/>
            <a:ext cx="5119087" cy="62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Use eye-catching visuals and high-quality images.</a:t>
            </a:r>
          </a:p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Write compelling captions with a clear message.</a:t>
            </a:r>
          </a:p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Include interactive elements like polls, quizzes, and Q&amp;A.</a:t>
            </a:r>
          </a:p>
        </p:txBody>
      </p:sp>
      <p:sp>
        <p:nvSpPr>
          <p:cNvPr name="TextBox 20" id="20"/>
          <p:cNvSpPr txBox="true"/>
          <p:nvPr/>
        </p:nvSpPr>
        <p:spPr>
          <a:xfrm rot="747754">
            <a:off x="1147061" y="4171233"/>
            <a:ext cx="435941" cy="224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b="true" sz="1700" spc="-85">
                <a:solidFill>
                  <a:srgbClr val="19346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01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011923" y="6083174"/>
            <a:ext cx="4364875" cy="284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200" spc="-110" b="true">
                <a:solidFill>
                  <a:srgbClr val="19346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Optimizing for Each Platform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011923" y="6533406"/>
            <a:ext cx="5119087" cy="8383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Use SEO-friendly keywords in blogs and YouTube titles.</a:t>
            </a:r>
          </a:p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Include relevant hashtags and geotags.</a:t>
            </a:r>
          </a:p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Post when your audience is most active (use insights tools).</a:t>
            </a:r>
          </a:p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Collaborate with influencers for wider reach.</a:t>
            </a:r>
          </a:p>
        </p:txBody>
      </p:sp>
      <p:sp>
        <p:nvSpPr>
          <p:cNvPr name="TextBox 23" id="23"/>
          <p:cNvSpPr txBox="true"/>
          <p:nvPr/>
        </p:nvSpPr>
        <p:spPr>
          <a:xfrm rot="-696207">
            <a:off x="2253439" y="6107893"/>
            <a:ext cx="435941" cy="224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b="true" sz="1700" spc="-85">
                <a:solidFill>
                  <a:srgbClr val="19346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02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4158234" y="8147386"/>
            <a:ext cx="4364875" cy="284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200" spc="-110" b="true">
                <a:solidFill>
                  <a:srgbClr val="19346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Encourage Audience Interaction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158234" y="8597618"/>
            <a:ext cx="5119087" cy="62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Ask questions in captions.</a:t>
            </a:r>
          </a:p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Host giveaways and challenges.</a:t>
            </a:r>
          </a:p>
          <a:p>
            <a:pPr algn="l" marL="302267" indent="-151134" lvl="1">
              <a:lnSpc>
                <a:spcPts val="1680"/>
              </a:lnSpc>
              <a:buFont typeface="Arial"/>
              <a:buChar char="•"/>
            </a:pPr>
            <a:r>
              <a:rPr lang="en-US" sz="1400" spc="-7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Reply to comments and DMs to build relationships.</a:t>
            </a:r>
          </a:p>
        </p:txBody>
      </p:sp>
      <p:sp>
        <p:nvSpPr>
          <p:cNvPr name="TextBox 26" id="26"/>
          <p:cNvSpPr txBox="true"/>
          <p:nvPr/>
        </p:nvSpPr>
        <p:spPr>
          <a:xfrm rot="747754">
            <a:off x="3393793" y="8172059"/>
            <a:ext cx="435941" cy="224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b="true" sz="1700" spc="-85">
                <a:solidFill>
                  <a:srgbClr val="19346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03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-1380400">
            <a:off x="1592484" y="7507036"/>
            <a:ext cx="773889" cy="1305641"/>
          </a:xfrm>
          <a:custGeom>
            <a:avLst/>
            <a:gdLst/>
            <a:ahLst/>
            <a:cxnLst/>
            <a:rect r="r" b="b" t="t" l="l"/>
            <a:pathLst>
              <a:path h="1305641" w="773889">
                <a:moveTo>
                  <a:pt x="0" y="0"/>
                </a:moveTo>
                <a:lnTo>
                  <a:pt x="773889" y="0"/>
                </a:lnTo>
                <a:lnTo>
                  <a:pt x="773889" y="1305640"/>
                </a:lnTo>
                <a:lnTo>
                  <a:pt x="0" y="13056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16803" y="2388769"/>
            <a:ext cx="7686188" cy="6869531"/>
          </a:xfrm>
          <a:custGeom>
            <a:avLst/>
            <a:gdLst/>
            <a:ahLst/>
            <a:cxnLst/>
            <a:rect r="r" b="b" t="t" l="l"/>
            <a:pathLst>
              <a:path h="6869531" w="7686188">
                <a:moveTo>
                  <a:pt x="0" y="0"/>
                </a:moveTo>
                <a:lnTo>
                  <a:pt x="7686188" y="0"/>
                </a:lnTo>
                <a:lnTo>
                  <a:pt x="7686188" y="6869531"/>
                </a:lnTo>
                <a:lnTo>
                  <a:pt x="0" y="6869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16803" y="2561192"/>
            <a:ext cx="322453" cy="322453"/>
          </a:xfrm>
          <a:custGeom>
            <a:avLst/>
            <a:gdLst/>
            <a:ahLst/>
            <a:cxnLst/>
            <a:rect r="r" b="b" t="t" l="l"/>
            <a:pathLst>
              <a:path h="322453" w="322453">
                <a:moveTo>
                  <a:pt x="0" y="0"/>
                </a:moveTo>
                <a:lnTo>
                  <a:pt x="322453" y="0"/>
                </a:lnTo>
                <a:lnTo>
                  <a:pt x="322453" y="322453"/>
                </a:lnTo>
                <a:lnTo>
                  <a:pt x="0" y="322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816706" y="2388769"/>
            <a:ext cx="7442594" cy="1069027"/>
          </a:xfrm>
          <a:custGeom>
            <a:avLst/>
            <a:gdLst/>
            <a:ahLst/>
            <a:cxnLst/>
            <a:rect r="r" b="b" t="t" l="l"/>
            <a:pathLst>
              <a:path h="1069027" w="7442594">
                <a:moveTo>
                  <a:pt x="0" y="0"/>
                </a:moveTo>
                <a:lnTo>
                  <a:pt x="7442594" y="0"/>
                </a:lnTo>
                <a:lnTo>
                  <a:pt x="7442594" y="1069028"/>
                </a:lnTo>
                <a:lnTo>
                  <a:pt x="0" y="1069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980879"/>
            <a:ext cx="16230600" cy="1221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11"/>
              </a:lnSpc>
            </a:pPr>
            <a:r>
              <a:rPr lang="en-US" sz="9485" spc="-474" b="true">
                <a:solidFill>
                  <a:srgbClr val="014B3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Measuring Content Success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53531" y="2550029"/>
            <a:ext cx="1139693" cy="3066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  <a:spcBef>
                <a:spcPct val="0"/>
              </a:spcBef>
            </a:pPr>
            <a:r>
              <a:rPr lang="en-US" b="true" sz="1800" spc="-89">
                <a:solidFill>
                  <a:srgbClr val="19346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Borcelle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816706" y="4116654"/>
            <a:ext cx="4364875" cy="284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200" spc="-110" b="true">
                <a:solidFill>
                  <a:srgbClr val="014B3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Creating Engaging Content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816706" y="4566886"/>
            <a:ext cx="7442594" cy="952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45446" indent="-172723" lvl="1">
              <a:lnSpc>
                <a:spcPts val="1920"/>
              </a:lnSpc>
              <a:buFont typeface="Arial"/>
              <a:buChar char="•"/>
            </a:pPr>
            <a:r>
              <a:rPr lang="en-US" sz="1600" spc="-8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Engagement Rate: Likes, shares, comments, and saves.</a:t>
            </a:r>
          </a:p>
          <a:p>
            <a:pPr algn="l" marL="345446" indent="-172723" lvl="1">
              <a:lnSpc>
                <a:spcPts val="1920"/>
              </a:lnSpc>
              <a:buFont typeface="Arial"/>
              <a:buChar char="•"/>
            </a:pPr>
            <a:r>
              <a:rPr lang="en-US" sz="1600" spc="-8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Reach &amp; Impressions: How many people see your content?</a:t>
            </a:r>
          </a:p>
          <a:p>
            <a:pPr algn="l" marL="345446" indent="-172723" lvl="1">
              <a:lnSpc>
                <a:spcPts val="1920"/>
              </a:lnSpc>
              <a:buFont typeface="Arial"/>
              <a:buChar char="•"/>
            </a:pPr>
            <a:r>
              <a:rPr lang="en-US" sz="1600" spc="-8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Click-Through Rate (CTR): Do people click your links?</a:t>
            </a:r>
          </a:p>
          <a:p>
            <a:pPr algn="l" marL="345446" indent="-172723" lvl="1">
              <a:lnSpc>
                <a:spcPts val="1920"/>
              </a:lnSpc>
              <a:buFont typeface="Arial"/>
              <a:buChar char="•"/>
            </a:pPr>
            <a:r>
              <a:rPr lang="en-US" sz="1600" spc="-8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Conversion Rate: Are your posts leading to sales, sign-ups, or other goals?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816706" y="6224236"/>
            <a:ext cx="4364875" cy="284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200" spc="-110" b="true">
                <a:solidFill>
                  <a:srgbClr val="014B3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Analytics Tools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816706" y="6674468"/>
            <a:ext cx="5659584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45446" indent="-172723" lvl="1">
              <a:lnSpc>
                <a:spcPts val="1920"/>
              </a:lnSpc>
              <a:buFont typeface="Arial"/>
              <a:buChar char="•"/>
            </a:pPr>
            <a:r>
              <a:rPr lang="en-US" sz="1600" spc="-8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Salford Analytics – Website performance insights.</a:t>
            </a:r>
          </a:p>
          <a:p>
            <a:pPr algn="l" marL="345446" indent="-172723" lvl="1">
              <a:lnSpc>
                <a:spcPts val="1920"/>
              </a:lnSpc>
              <a:buFont typeface="Arial"/>
              <a:buChar char="•"/>
            </a:pPr>
            <a:r>
              <a:rPr lang="en-US" sz="1600" spc="-8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Hanover &amp; Tyke Insights – Track engagement and reach.</a:t>
            </a:r>
          </a:p>
          <a:p>
            <a:pPr algn="l" marL="345446" indent="-172723" lvl="1">
              <a:lnSpc>
                <a:spcPts val="1920"/>
              </a:lnSpc>
              <a:buFont typeface="Arial"/>
              <a:buChar char="•"/>
            </a:pPr>
            <a:r>
              <a:rPr lang="en-US" sz="1600" spc="-8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Studio Shodwe – Video performance metrics.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816706" y="8093693"/>
            <a:ext cx="4680452" cy="284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200" spc="-110" b="true">
                <a:solidFill>
                  <a:srgbClr val="014B3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Adjusting Strategy Based on Data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816706" y="8543925"/>
            <a:ext cx="5659584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45446" indent="-172723" lvl="1">
              <a:lnSpc>
                <a:spcPts val="1920"/>
              </a:lnSpc>
              <a:buFont typeface="Arial"/>
              <a:buChar char="•"/>
            </a:pPr>
            <a:r>
              <a:rPr lang="en-US" sz="1600" spc="-8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Identify top-performing content and create similar posts.</a:t>
            </a:r>
          </a:p>
          <a:p>
            <a:pPr algn="l" marL="345446" indent="-172723" lvl="1">
              <a:lnSpc>
                <a:spcPts val="1920"/>
              </a:lnSpc>
              <a:buFont typeface="Arial"/>
              <a:buChar char="•"/>
            </a:pPr>
            <a:r>
              <a:rPr lang="en-US" sz="1600" spc="-8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Experiment with different posting times and formats.</a:t>
            </a:r>
          </a:p>
          <a:p>
            <a:pPr algn="l" marL="345446" indent="-172723" lvl="1">
              <a:lnSpc>
                <a:spcPts val="1920"/>
              </a:lnSpc>
              <a:buFont typeface="Arial"/>
              <a:buChar char="•"/>
            </a:pPr>
            <a:r>
              <a:rPr lang="en-US" sz="1600" spc="-80">
                <a:solidFill>
                  <a:srgbClr val="193469"/>
                </a:solidFill>
                <a:latin typeface="Open Sauce"/>
                <a:ea typeface="Open Sauce"/>
                <a:cs typeface="Open Sauce"/>
                <a:sym typeface="Open Sauce"/>
              </a:rPr>
              <a:t>Improve based on audience feedback.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DAHF_GUAv9Q</dc:identifier>
  <dcterms:modified xsi:type="dcterms:W3CDTF">2011-08-01T06:04:30Z</dcterms:modified>
  <cp:revision>1</cp:revision>
  <dc:title>Blue and Orange Creative Content Creation Presentation</dc:title>
</cp:coreProperties>
</file>