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1"/>
    <p:sldMasterId id="2147483746" r:id="rId2"/>
    <p:sldMasterId id="2147483754" r:id="rId3"/>
    <p:sldMasterId id="2147483766" r:id="rId4"/>
    <p:sldMasterId id="2147483773" r:id="rId5"/>
    <p:sldMasterId id="2147483693" r:id="rId6"/>
    <p:sldMasterId id="2147483697" r:id="rId7"/>
    <p:sldMasterId id="2147483711" r:id="rId8"/>
    <p:sldMasterId id="2147483720" r:id="rId9"/>
    <p:sldMasterId id="2147483729" r:id="rId10"/>
  </p:sldMasterIdLst>
  <p:notesMasterIdLst>
    <p:notesMasterId r:id="rId53"/>
  </p:notesMasterIdLst>
  <p:sldIdLst>
    <p:sldId id="568" r:id="rId11"/>
    <p:sldId id="1029" r:id="rId12"/>
    <p:sldId id="1030" r:id="rId13"/>
    <p:sldId id="859" r:id="rId14"/>
    <p:sldId id="1031" r:id="rId15"/>
    <p:sldId id="800" r:id="rId16"/>
    <p:sldId id="1041" r:id="rId17"/>
    <p:sldId id="1040" r:id="rId18"/>
    <p:sldId id="645" r:id="rId19"/>
    <p:sldId id="801" r:id="rId20"/>
    <p:sldId id="656" r:id="rId21"/>
    <p:sldId id="658" r:id="rId22"/>
    <p:sldId id="1042" r:id="rId23"/>
    <p:sldId id="1053" r:id="rId24"/>
    <p:sldId id="660" r:id="rId25"/>
    <p:sldId id="1043" r:id="rId26"/>
    <p:sldId id="1054" r:id="rId27"/>
    <p:sldId id="779" r:id="rId28"/>
    <p:sldId id="1034" r:id="rId29"/>
    <p:sldId id="1035" r:id="rId30"/>
    <p:sldId id="715" r:id="rId31"/>
    <p:sldId id="1044" r:id="rId32"/>
    <p:sldId id="1049" r:id="rId33"/>
    <p:sldId id="1045" r:id="rId34"/>
    <p:sldId id="1047" r:id="rId35"/>
    <p:sldId id="1048" r:id="rId36"/>
    <p:sldId id="799" r:id="rId37"/>
    <p:sldId id="716" r:id="rId38"/>
    <p:sldId id="1032" r:id="rId39"/>
    <p:sldId id="664" r:id="rId40"/>
    <p:sldId id="1055" r:id="rId41"/>
    <p:sldId id="665" r:id="rId42"/>
    <p:sldId id="1050" r:id="rId43"/>
    <p:sldId id="1036" r:id="rId44"/>
    <p:sldId id="1051" r:id="rId45"/>
    <p:sldId id="1037" r:id="rId46"/>
    <p:sldId id="1052" r:id="rId47"/>
    <p:sldId id="1038" r:id="rId48"/>
    <p:sldId id="1039" r:id="rId49"/>
    <p:sldId id="1056" r:id="rId50"/>
    <p:sldId id="1057" r:id="rId51"/>
    <p:sldId id="689" r:id="rId52"/>
  </p:sldIdLst>
  <p:sldSz cx="9144000" cy="6858000" type="screen4x3"/>
  <p:notesSz cx="6735763" cy="9866313"/>
  <p:embeddedFontLst>
    <p:embeddedFont>
      <p:font typeface="Dosis" pitchFamily="2" charset="0"/>
      <p:regular r:id="rId54"/>
      <p:bold r:id="rId55"/>
    </p:embeddedFont>
    <p:embeddedFont>
      <p:font typeface="Dosis ExtraBold" pitchFamily="2" charset="0"/>
      <p:bold r:id="rId56"/>
    </p:embeddedFont>
    <p:embeddedFont>
      <p:font typeface="Dosis Medium" pitchFamily="2" charset="0"/>
      <p:regular r:id="rId57"/>
    </p:embeddedFont>
    <p:embeddedFont>
      <p:font typeface="Dosis SemiBold" pitchFamily="2" charset="0"/>
      <p:bold r:id="rId58"/>
    </p:embeddedFont>
    <p:embeddedFont>
      <p:font typeface="KG Primary Penmanship" panose="02000506000000020003" pitchFamily="2" charset="0"/>
      <p:regular r:id="rId59"/>
    </p:embeddedFont>
    <p:embeddedFont>
      <p:font typeface="Mistral" panose="03090702030407020403" pitchFamily="66" charset="0"/>
      <p:regular r:id="rId60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196B1"/>
    <a:srgbClr val="2AB6D7"/>
    <a:srgbClr val="565F88"/>
    <a:srgbClr val="55B7DE"/>
    <a:srgbClr val="A1A6BC"/>
    <a:srgbClr val="424D7B"/>
    <a:srgbClr val="4B5377"/>
    <a:srgbClr val="F26553"/>
    <a:srgbClr val="E8423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21" autoAdjust="0"/>
    <p:restoredTop sz="95363" autoAdjust="0"/>
  </p:normalViewPr>
  <p:slideViewPr>
    <p:cSldViewPr snapToGrid="0">
      <p:cViewPr varScale="1">
        <p:scale>
          <a:sx n="66" d="100"/>
          <a:sy n="66" d="100"/>
        </p:scale>
        <p:origin x="1296" y="2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font" Target="fonts/font2.fntdata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font" Target="fonts/font3.fntdata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font" Target="fonts/font6.fntdata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font" Target="fonts/font1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font" Target="fonts/font4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font" Target="fonts/font7.fntdata"/><Relationship Id="rId65" Type="http://schemas.microsoft.com/office/2018/10/relationships/authors" Target="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31/10/2025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45856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0151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C8A66-E74E-24AC-F9D3-E37C6A959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4FBD7DE-137D-44C5-A915-26DE65FAF7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2D1FD39-30AA-6B21-A2A0-7EB2D1D248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ED40165-4F85-9BAB-33C8-F47EF0259A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76010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43883B-3051-44D7-33D1-5C497CD52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E8E6328-5486-342D-0794-AC936E0A01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59E410D-1A08-0639-0376-7D27D98138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22EDF0-AF7A-CBEC-D46E-1FCD388C72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544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83594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8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2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0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5439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283343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931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540775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  <p:sldLayoutId id="2147483785" r:id="rId14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7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50.gi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50.gi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2.mp4"/><Relationship Id="rId7" Type="http://schemas.openxmlformats.org/officeDocument/2006/relationships/image" Target="../media/image3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8.png"/><Relationship Id="rId5" Type="http://schemas.openxmlformats.org/officeDocument/2006/relationships/slideLayout" Target="../slideLayouts/slideLayout27.xml"/><Relationship Id="rId4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2.mp4"/><Relationship Id="rId7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F62FAD2-7394-9EDA-CF1D-0C4DD78F9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4005" y="6027720"/>
            <a:ext cx="1236081" cy="36702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E59D602-6E6D-41E4-4ABF-EDB062EE5C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2863" y="6101541"/>
            <a:ext cx="1185213" cy="29320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42A85AA-A7E4-DFEF-6F6B-D1CAB167B1A8}"/>
              </a:ext>
            </a:extLst>
          </p:cNvPr>
          <p:cNvSpPr txBox="1"/>
          <p:nvPr/>
        </p:nvSpPr>
        <p:spPr>
          <a:xfrm>
            <a:off x="2792628" y="6112676"/>
            <a:ext cx="111212" cy="261610"/>
          </a:xfrm>
          <a:prstGeom prst="rect">
            <a:avLst/>
          </a:prstGeom>
          <a:solidFill>
            <a:srgbClr val="A1A6BC"/>
          </a:solidFill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rgbClr val="8083AD"/>
                </a:solidFill>
              </a:rPr>
              <a:t>2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6A2CA7D-8EC8-9093-47F4-DEBD5446AC9D}"/>
              </a:ext>
            </a:extLst>
          </p:cNvPr>
          <p:cNvSpPr txBox="1"/>
          <p:nvPr/>
        </p:nvSpPr>
        <p:spPr>
          <a:xfrm>
            <a:off x="7871103" y="6084547"/>
            <a:ext cx="111212" cy="261610"/>
          </a:xfrm>
          <a:prstGeom prst="rect">
            <a:avLst/>
          </a:prstGeom>
          <a:solidFill>
            <a:srgbClr val="2DC7D3"/>
          </a:solidFill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chemeClr val="bg1"/>
                </a:solidFill>
              </a:rPr>
              <a:t>6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FDD0C6F-FACE-17BB-6888-EE321CA6B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1347" y="6101153"/>
            <a:ext cx="1185213" cy="29320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AB0684B-F97A-8D61-FD1D-3B13CCCB3E4A}"/>
              </a:ext>
            </a:extLst>
          </p:cNvPr>
          <p:cNvSpPr txBox="1"/>
          <p:nvPr/>
        </p:nvSpPr>
        <p:spPr>
          <a:xfrm>
            <a:off x="4031112" y="6112288"/>
            <a:ext cx="111212" cy="261610"/>
          </a:xfrm>
          <a:prstGeom prst="rect">
            <a:avLst/>
          </a:prstGeom>
          <a:solidFill>
            <a:srgbClr val="A1A6BC"/>
          </a:solidFill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rgbClr val="8083AD"/>
                </a:solidFill>
              </a:rPr>
              <a:t>3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633955D-399E-A0FA-DF83-B14ACD49C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0069" y="6084547"/>
            <a:ext cx="1185213" cy="29320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FDFB6EC-5FA6-79A7-4E4C-E77A571653F6}"/>
              </a:ext>
            </a:extLst>
          </p:cNvPr>
          <p:cNvSpPr txBox="1"/>
          <p:nvPr/>
        </p:nvSpPr>
        <p:spPr>
          <a:xfrm>
            <a:off x="5349834" y="6095682"/>
            <a:ext cx="111212" cy="261610"/>
          </a:xfrm>
          <a:prstGeom prst="rect">
            <a:avLst/>
          </a:prstGeom>
          <a:solidFill>
            <a:srgbClr val="A1A6BC"/>
          </a:solidFill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rgbClr val="8083AD"/>
                </a:solidFill>
              </a:rPr>
              <a:t>4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5C4EEE2-606A-BBC1-3113-42DF2FE7BD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5521" y="6095682"/>
            <a:ext cx="1185213" cy="29320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E039054-4F35-A24D-27ED-B4A2073325DA}"/>
              </a:ext>
            </a:extLst>
          </p:cNvPr>
          <p:cNvSpPr txBox="1"/>
          <p:nvPr/>
        </p:nvSpPr>
        <p:spPr>
          <a:xfrm>
            <a:off x="6615286" y="6106817"/>
            <a:ext cx="111212" cy="261610"/>
          </a:xfrm>
          <a:prstGeom prst="rect">
            <a:avLst/>
          </a:prstGeom>
          <a:solidFill>
            <a:srgbClr val="A1A6BC"/>
          </a:solidFill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rgbClr val="8083AD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3334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5B6CB-A9D0-3827-511E-EEC26D457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655037-8F17-9836-72C3-DDAD31EF9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continue. Qui veut passer au tableau pour lire la lettre a - A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49D1F95-6826-2D59-08D0-3DE342846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07" y="3528748"/>
            <a:ext cx="7634928" cy="837251"/>
          </a:xfrm>
          <a:prstGeom prst="rect">
            <a:avLst/>
          </a:prstGeom>
        </p:spPr>
      </p:pic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AEAA78B-9120-98A0-A534-DB2CD77825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24570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FA777-5DEE-D825-8346-C9FB42966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46473F-5D0C-5AD0-6872-4289B77BF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ardoises.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A291F08-EAA9-B673-E366-B0E88AF78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561772D9-4C8B-ACE1-CD31-A0B50F5528B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DB15DFC-9885-7427-23DA-FA3BA9703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85057C8-2597-9906-6B25-FA8064D81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7517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24D37-8E4B-9249-37CD-BC2A7E2B4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96DF73-B0D3-AEAF-E54B-2271D7E97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la lettre a minuscule.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5B17D29-5785-6CBC-65CB-22207063CECB}"/>
              </a:ext>
            </a:extLst>
          </p:cNvPr>
          <p:cNvSpPr txBox="1"/>
          <p:nvPr/>
        </p:nvSpPr>
        <p:spPr>
          <a:xfrm>
            <a:off x="3753506" y="1174536"/>
            <a:ext cx="1636987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700" dirty="0">
                <a:ln w="0"/>
                <a:solidFill>
                  <a:srgbClr val="474F71"/>
                </a:solidFill>
                <a:latin typeface="KG Primary Penmanship" panose="02000506000000020003" pitchFamily="2" charset="0"/>
              </a:rPr>
              <a:t>a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994C041-BE09-2B3F-FFDC-B4EBB858ABA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23CBB92-8450-69C3-2045-72B397A9B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8F8BF5A-4C03-5C22-A6C5-4153617115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5845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6D1BA-14A7-708B-1483-9EC9F5872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3EDC42-FE46-8823-B9C6-8D3645359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1E055AE-E94F-F1EC-CE1A-DD5000288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08605E94-3323-E498-4537-E597CC1F240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4F83FE9-987D-8318-4D12-66970F984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A8B73C0-651F-EFC0-5A97-69B17CE8F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0375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223DE-96D4-BEB1-14C1-B0823498D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9F4B18-84F7-C4A7-F5A0-0B0200070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6228CE1-C204-E86A-0B65-1CBD0D6E9E51}"/>
              </a:ext>
            </a:extLst>
          </p:cNvPr>
          <p:cNvSpPr txBox="1"/>
          <p:nvPr/>
        </p:nvSpPr>
        <p:spPr>
          <a:xfrm>
            <a:off x="3753506" y="1174536"/>
            <a:ext cx="1636987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700" dirty="0">
                <a:ln w="0"/>
                <a:solidFill>
                  <a:srgbClr val="C00000"/>
                </a:solidFill>
                <a:latin typeface="KG Primary Penmanship" panose="02000506000000020003" pitchFamily="2" charset="0"/>
              </a:rPr>
              <a:t>a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32CDFC3-E12E-0F80-8E15-A7763E0680A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490D67F-6B73-9338-33AB-ED9C2DF88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BA26129-0984-1FA3-A2FF-6218F75CD5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0798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B0743-5FE1-FDA7-F799-752470599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4CFA22-4DE7-6C2D-21DC-70DD18060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la lettre a majuscule.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BAB0CFB-1F2D-B3C7-C4E4-38ACFD1C41B5}"/>
              </a:ext>
            </a:extLst>
          </p:cNvPr>
          <p:cNvSpPr txBox="1"/>
          <p:nvPr/>
        </p:nvSpPr>
        <p:spPr>
          <a:xfrm>
            <a:off x="3976934" y="2055628"/>
            <a:ext cx="1556836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9900" dirty="0">
                <a:ln w="0"/>
                <a:solidFill>
                  <a:srgbClr val="474F71"/>
                </a:solidFill>
                <a:latin typeface="Dosis" pitchFamily="2" charset="0"/>
              </a:rPr>
              <a:t>A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EF31EE99-74A1-4693-1AE0-AAFFF57FE07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4185C4E-A829-AD14-1014-AAF8140D7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A976BA8-8E26-4459-4F7E-31FC78F241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3257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A67E9-C1F3-822D-6074-BDAC564B8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8FCE60-7C50-D1F0-9FFE-868887299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2644F3F-95D9-1322-6E91-646696D9DF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770770BC-C637-96D4-72F1-BF8D66B1DCE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DC28E5A3-70CA-371C-719D-29E30231D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1694E13-DC36-CB69-3E18-AE574D7D1E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0474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073E9-1390-ADF1-7F0A-51C4F693E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428E07-58FE-A4DA-61D8-BECBAAF8D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A5BEB60-2904-0057-CD5E-41D0D2D9A3B9}"/>
              </a:ext>
            </a:extLst>
          </p:cNvPr>
          <p:cNvSpPr txBox="1"/>
          <p:nvPr/>
        </p:nvSpPr>
        <p:spPr>
          <a:xfrm>
            <a:off x="3640122" y="2242941"/>
            <a:ext cx="1471878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0" dirty="0">
                <a:ln w="0"/>
                <a:solidFill>
                  <a:srgbClr val="C00000"/>
                </a:solidFill>
                <a:latin typeface="KG Primary Penmanship" panose="02000506000000020003" pitchFamily="2" charset="0"/>
              </a:rPr>
              <a:t>A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AFB51C0-F911-FE1A-2427-6790536186D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C123FBAD-2BF9-9712-B361-FC44E1E4D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68C27A1-BC5C-B3F3-3E86-307CC6BA72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9975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8E4DCBC7-6035-8252-C846-E8EE03A3411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079E88B3-3A97-5F24-07FB-76F6325CA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4E52079-ED0B-45E1-2163-0F3D679624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7" name="Titre 3">
            <a:extLst>
              <a:ext uri="{FF2B5EF4-FFF2-40B4-BE49-F238E27FC236}">
                <a16:creationId xmlns:a16="http://schemas.microsoft.com/office/drawing/2014/main" id="{54271BB6-6ECB-D4A8-C3F8-C8A536FE5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36B49BC-5C33-CA0F-956C-60750B04208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Écrivez a minuscule et a majuscule, plusieurs fois sur votre cahier. Je vais passer entre les rangs pour vérifier votre écriture.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57EBECE-D72C-F72A-0D79-36A8A18F74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CF5BA79-A50F-2F0B-77FD-0E2D91074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17C4D85-1AB2-8403-DA82-6B6FEE79FB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F0643B60-8D46-9F02-120A-B233B2A082A1}"/>
              </a:ext>
            </a:extLst>
          </p:cNvPr>
          <p:cNvGrpSpPr/>
          <p:nvPr/>
        </p:nvGrpSpPr>
        <p:grpSpPr>
          <a:xfrm>
            <a:off x="995413" y="1681768"/>
            <a:ext cx="6783788" cy="2285978"/>
            <a:chOff x="571902" y="1681768"/>
            <a:chExt cx="6783788" cy="2285978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CEADFFD8-98B8-3741-81A5-5879B86F8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1902" y="1681768"/>
              <a:ext cx="4057522" cy="2285978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E682719D-B825-3F0B-E9C0-C9FA7DFDB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8168" y="1681768"/>
              <a:ext cx="4057522" cy="2285978"/>
            </a:xfrm>
            <a:prstGeom prst="rect">
              <a:avLst/>
            </a:prstGeom>
          </p:spPr>
        </p:pic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6D09A2D-90B2-DD77-DB78-5729A98298F5}"/>
              </a:ext>
            </a:extLst>
          </p:cNvPr>
          <p:cNvGrpSpPr/>
          <p:nvPr/>
        </p:nvGrpSpPr>
        <p:grpSpPr>
          <a:xfrm>
            <a:off x="1841410" y="3967746"/>
            <a:ext cx="5355583" cy="2052674"/>
            <a:chOff x="1417899" y="3967746"/>
            <a:chExt cx="5355583" cy="2052674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39244EC2-B3E7-4507-D82E-166C6B26F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17899" y="3967746"/>
              <a:ext cx="2629988" cy="2052674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FACE610A-B836-69F2-4334-080FF1D09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143494" y="3967746"/>
              <a:ext cx="2629988" cy="2052674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DE4DBD33-E4C3-84E2-A4B6-E5909695A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5028"/>
            <a:stretch>
              <a:fillRect/>
            </a:stretch>
          </p:blipFill>
          <p:spPr>
            <a:xfrm>
              <a:off x="3489089" y="3967746"/>
              <a:ext cx="1182764" cy="20526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914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c’est l’activité des questions en rafales. Je vais désigner des élèves au hasard pour répondre. Tenez-vous prêts.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82C28FD3-23FD-BD9E-500A-69902041B54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FFF9F7D-B6A7-AEC3-BB17-205D087F5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E5AEA62-7F07-224A-9663-607F9E6A2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86F1830-8288-2DCC-466C-1986C020D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2769949" y="3323065"/>
            <a:ext cx="2899330" cy="2290311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F0E8577-EC08-D701-9652-45F8751688B7}"/>
              </a:ext>
            </a:extLst>
          </p:cNvPr>
          <p:cNvSpPr txBox="1"/>
          <p:nvPr/>
        </p:nvSpPr>
        <p:spPr>
          <a:xfrm rot="20098563">
            <a:off x="2608445" y="2538234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85D56F4-8F63-587A-2D78-C70D9385506D}"/>
              </a:ext>
            </a:extLst>
          </p:cNvPr>
          <p:cNvSpPr txBox="1"/>
          <p:nvPr/>
        </p:nvSpPr>
        <p:spPr>
          <a:xfrm rot="931438">
            <a:off x="5767180" y="2527091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7B6F3F3-8684-8CB7-687F-CB0504201ACE}"/>
              </a:ext>
            </a:extLst>
          </p:cNvPr>
          <p:cNvSpPr txBox="1"/>
          <p:nvPr/>
        </p:nvSpPr>
        <p:spPr>
          <a:xfrm rot="931438">
            <a:off x="4416474" y="1861676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57282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E67C1-D096-130A-F1ED-8486C908F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666E25C-342C-8FE6-0FEB-066510816847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7BB7C51-F9C8-43A6-BBF5-3279FD5FC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ça va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7DFF4BB-703C-3C51-9922-547CB6F395C0}"/>
              </a:ext>
            </a:extLst>
          </p:cNvPr>
          <p:cNvSpPr txBox="1">
            <a:spLocks/>
          </p:cNvSpPr>
          <p:nvPr/>
        </p:nvSpPr>
        <p:spPr>
          <a:xfrm>
            <a:off x="1899548" y="3998434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4800" b="1" dirty="0">
                <a:ln w="0"/>
                <a:solidFill>
                  <a:srgbClr val="2196B1"/>
                </a:solidFill>
                <a:latin typeface="Dosis" pitchFamily="2" charset="0"/>
              </a:rPr>
              <a:t>Comment ça va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9681D85-F0AF-7CEF-38C2-2592C1D95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430E062-97D3-7D5C-F220-8757FC984C1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96514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5E87A-E8C4-0C60-0BAB-B35C4BF4B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018FAB-364E-2F6E-A76A-BD3DD15D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c’est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FB038D7-47C9-0257-2C57-7BFAC461735F}"/>
              </a:ext>
            </a:extLst>
          </p:cNvPr>
          <p:cNvSpPr txBox="1">
            <a:spLocks/>
          </p:cNvSpPr>
          <p:nvPr/>
        </p:nvSpPr>
        <p:spPr>
          <a:xfrm>
            <a:off x="2650318" y="1833939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" pitchFamily="2" charset="0"/>
              </a:rPr>
              <a:t>Qu’est-ce que c’est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AB01F5-7A5F-B241-7998-3681C94B1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054250" y="163722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25F96FC-7C80-7975-2F0B-A5BB59C00CA3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6393215-0940-6E68-58AE-4617DEC29E3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12946" y="3660006"/>
            <a:ext cx="2077284" cy="201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11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9BE0F-9623-C5ED-2DED-D1A50A983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79EB9E-4DB5-FA71-F3B8-9CDE0A023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mange le garçon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EBFC040-83FE-91A7-5895-2CE259C3B38C}"/>
              </a:ext>
            </a:extLst>
          </p:cNvPr>
          <p:cNvSpPr txBox="1">
            <a:spLocks/>
          </p:cNvSpPr>
          <p:nvPr/>
        </p:nvSpPr>
        <p:spPr>
          <a:xfrm>
            <a:off x="2650318" y="1833939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" pitchFamily="2" charset="0"/>
              </a:rPr>
              <a:t>Que mange le garçon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A5B19D8-53A1-AEE5-354F-73EC6D2F29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054250" y="163722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AA4AE581-11B6-EBF3-F671-A345186B41C1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4" name="Espace réservé pour une image  7" descr="Une image contenant dessin humoristique, clipart, Dessin animé, Animation&#10;&#10;Le contenu généré par l’IA peut être incorrect.">
            <a:extLst>
              <a:ext uri="{FF2B5EF4-FFF2-40B4-BE49-F238E27FC236}">
                <a16:creationId xmlns:a16="http://schemas.microsoft.com/office/drawing/2014/main" id="{94EE9BAC-539D-4C99-9B59-DB76F2FC8F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3" t="9275" r="19887" b="14596"/>
          <a:stretch>
            <a:fillRect/>
          </a:stretch>
        </p:blipFill>
        <p:spPr>
          <a:xfrm>
            <a:off x="3561348" y="3429000"/>
            <a:ext cx="1922478" cy="248091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8937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A54B1-3794-A317-3B6D-4C894BE7A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B593C41-D5FD-9A71-A60F-C175B0BCC250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133B09B-F1D7-0753-CB11-07A05715E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quoi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83CA54AE-3040-3A4B-0C8D-89C31336F3BC}"/>
              </a:ext>
            </a:extLst>
          </p:cNvPr>
          <p:cNvSpPr txBox="1">
            <a:spLocks/>
          </p:cNvSpPr>
          <p:nvPr/>
        </p:nvSpPr>
        <p:spPr>
          <a:xfrm>
            <a:off x="2237418" y="1804976"/>
            <a:ext cx="3220106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" pitchFamily="2" charset="0"/>
              </a:rPr>
              <a:t>C’est quoi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335638E-B67B-D280-C3DB-E6152D5BDE3A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BA4DD9E-723C-78EE-267A-CF4F53F906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93601" y="1552568"/>
            <a:ext cx="1814845" cy="1433628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93505A6-6B49-5B5A-7C84-582317698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605" y="3689274"/>
            <a:ext cx="6216299" cy="203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071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BDD28-9191-5405-C5CC-59FAA822B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FB5CC0-8BBA-F032-A6F8-E6B2CD4D6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c’est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E4BF516-8BFF-1BB7-F70F-B802229DCCC7}"/>
              </a:ext>
            </a:extLst>
          </p:cNvPr>
          <p:cNvSpPr txBox="1">
            <a:spLocks/>
          </p:cNvSpPr>
          <p:nvPr/>
        </p:nvSpPr>
        <p:spPr>
          <a:xfrm>
            <a:off x="2237418" y="1804976"/>
            <a:ext cx="4298138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" pitchFamily="2" charset="0"/>
              </a:rPr>
              <a:t>Qu’est-ce que c’est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4BA30AD-198C-08A9-5D5C-B5B0BF2CF2F2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67061F7-825C-F3B9-0CC0-CAC14F3C5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93601" y="1552568"/>
            <a:ext cx="1814845" cy="1433628"/>
          </a:xfrm>
          <a:prstGeom prst="ellipse">
            <a:avLst/>
          </a:prstGeom>
        </p:spPr>
      </p:pic>
      <p:pic>
        <p:nvPicPr>
          <p:cNvPr id="6" name="Espace réservé pour une image  6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34F048B6-0ECF-EF28-B6D8-4A4347137F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 t="13137" r="7111" b="11944"/>
          <a:stretch>
            <a:fillRect/>
          </a:stretch>
        </p:blipFill>
        <p:spPr>
          <a:xfrm>
            <a:off x="3164077" y="3362010"/>
            <a:ext cx="2630331" cy="254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426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1D79C-95CD-E7AF-8167-2B2BDB224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0B570-9667-9844-E919-EA78BE944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garçon va à ……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C521C6C-DC41-BBC2-2C4A-B51D251B5947}"/>
              </a:ext>
            </a:extLst>
          </p:cNvPr>
          <p:cNvSpPr txBox="1">
            <a:spLocks/>
          </p:cNvSpPr>
          <p:nvPr/>
        </p:nvSpPr>
        <p:spPr>
          <a:xfrm>
            <a:off x="2237418" y="1804976"/>
            <a:ext cx="4577268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" pitchFamily="2" charset="0"/>
              </a:rPr>
              <a:t>Le garçon va à ………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B1703C-0532-6B50-0F3A-66572E7BD01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D564FC2-EB58-B581-9AEE-99985E95C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93601" y="1552568"/>
            <a:ext cx="1814845" cy="1433628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C30ADE0-AF17-9C88-690F-0D0CCBEC1C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262" t="6958" r="20017" b="17230"/>
          <a:stretch>
            <a:fillRect/>
          </a:stretch>
        </p:blipFill>
        <p:spPr>
          <a:xfrm>
            <a:off x="3772122" y="3429000"/>
            <a:ext cx="1818055" cy="2192871"/>
          </a:xfrm>
          <a:prstGeom prst="roundRect">
            <a:avLst>
              <a:gd name="adj" fmla="val 14373"/>
            </a:avLst>
          </a:prstGeom>
        </p:spPr>
      </p:pic>
    </p:spTree>
    <p:extLst>
      <p:ext uri="{BB962C8B-B14F-4D97-AF65-F5344CB8AC3E}">
        <p14:creationId xmlns:p14="http://schemas.microsoft.com/office/powerpoint/2010/main" val="3507559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1E423-5451-1555-9E56-F497383C4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8B8DDE0-DC0A-851C-97E2-584D8A2496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54631" y="3994138"/>
            <a:ext cx="6246795" cy="1349939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190DCC73-BD89-1799-ED2D-5782D30A0B9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3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57DF90F3-78D5-77A7-8426-8E871B8843A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BD857C9-E818-349B-BDAA-28964858B4D1}"/>
              </a:ext>
            </a:extLst>
          </p:cNvPr>
          <p:cNvSpPr txBox="1">
            <a:spLocks/>
          </p:cNvSpPr>
          <p:nvPr/>
        </p:nvSpPr>
        <p:spPr>
          <a:xfrm>
            <a:off x="2272851" y="2921218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Lecture de la lettre « a »</a:t>
            </a:r>
          </a:p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Écriture de la lettre « a ».</a:t>
            </a:r>
          </a:p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Mur de questions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6B7BA6C0-10FD-BA08-AB78-14022360642A}"/>
              </a:ext>
            </a:extLst>
          </p:cNvPr>
          <p:cNvSpPr txBox="1">
            <a:spLocks/>
          </p:cNvSpPr>
          <p:nvPr/>
        </p:nvSpPr>
        <p:spPr>
          <a:xfrm>
            <a:off x="2272850" y="447646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565F88"/>
                </a:solidFill>
              </a:rPr>
              <a:t>Histoire du livre magique.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7FCBE27-F36D-9E40-E4E4-612971E588B5}"/>
              </a:ext>
            </a:extLst>
          </p:cNvPr>
          <p:cNvSpPr txBox="1"/>
          <p:nvPr/>
        </p:nvSpPr>
        <p:spPr>
          <a:xfrm>
            <a:off x="2272851" y="4124915"/>
            <a:ext cx="1678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Lecture offerte</a:t>
            </a:r>
          </a:p>
        </p:txBody>
      </p:sp>
      <p:sp>
        <p:nvSpPr>
          <p:cNvPr id="5" name="Titre 8">
            <a:extLst>
              <a:ext uri="{FF2B5EF4-FFF2-40B4-BE49-F238E27FC236}">
                <a16:creationId xmlns:a16="http://schemas.microsoft.com/office/drawing/2014/main" id="{4A21D9E9-876E-BC00-E906-3E8833E4C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BDD5AAF-9197-1374-D05E-8BF6DDF391A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F5F015A-E8E6-BD03-0111-1209A116BA3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AD5D3CB-D183-0C75-7DFB-E1EBC409031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9F838AF6-11A9-9B39-5931-63446ACF60E7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3898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9A12B-2966-1DC4-3DFB-737DA70E4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B3D7697C-411D-47DD-1732-131B47FC3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découvrir une nouvelle histoire. Son titre est : « Le livre magique ».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Est-ce que vous êtes prêts ? Ecoutez bien. 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CC56E60-3F91-2037-6493-593A128550C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150EEC69-02F7-14D6-F52C-D59AF9CE4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450D2AD-DECD-3179-DB79-1AEC762AC0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7" name="Image 16">
            <a:extLst>
              <a:ext uri="{FF2B5EF4-FFF2-40B4-BE49-F238E27FC236}">
                <a16:creationId xmlns:a16="http://schemas.microsoft.com/office/drawing/2014/main" id="{AC419888-7FBC-FF50-E655-A0A5E9B1A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8634" y="2309278"/>
            <a:ext cx="3009913" cy="322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84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9C193-3D24-2958-FB8F-2AFC897C8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866A8E8-C454-5B81-F1FC-C12AB1F3A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B37AA5D8-D239-E7A9-C8F6-F4D7EDF379D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6" name="le livre magique">
            <a:hlinkClick r:id="" action="ppaction://media"/>
            <a:extLst>
              <a:ext uri="{FF2B5EF4-FFF2-40B4-BE49-F238E27FC236}">
                <a16:creationId xmlns:a16="http://schemas.microsoft.com/office/drawing/2014/main" id="{F75C03CF-4710-0BE5-495B-83D5B32A3F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6580" y="1983783"/>
            <a:ext cx="6639747" cy="3734858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CFE693E-B88D-217C-3F4E-3DF984E48F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39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910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725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DA8BC-8AB4-8B05-FFD6-E0E456471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F365684D-9D6C-5C0D-BEB1-45C905BC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écouter l’histoire une deuxième fois. Soyez attentifs.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7D5B6EA-BAAC-CBCA-79CA-19EF032FA46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805CBA79-0C4A-77B1-217C-55314B7F9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E50AB1-6E08-F439-38DD-D1EB7A684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A5EEF8B7-CF76-25EE-CC5B-7D35D9D55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1592657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751BB-455D-6DB3-6F6A-BF25EE855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E407B491-FC49-A8BC-0F26-56377A836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44499FDC-4CD5-1795-4A1A-E477D495D96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6" name="le livre magique">
            <a:hlinkClick r:id="" action="ppaction://media"/>
            <a:extLst>
              <a:ext uri="{FF2B5EF4-FFF2-40B4-BE49-F238E27FC236}">
                <a16:creationId xmlns:a16="http://schemas.microsoft.com/office/drawing/2014/main" id="{0708F7F2-0CF8-5B77-3BBF-4F6C1999D9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6580" y="1983783"/>
            <a:ext cx="6639747" cy="3734858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31C6870A-6EE2-A598-1A77-B6B71597A4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654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910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dit la maman à son fils 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C3CBED5-89BF-54A4-D315-EBB723558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874" y="2598820"/>
            <a:ext cx="3422638" cy="3422638"/>
          </a:xfrm>
          <a:prstGeom prst="roundRect">
            <a:avLst>
              <a:gd name="adj" fmla="val 14136"/>
            </a:avLst>
          </a:prstGeom>
        </p:spPr>
      </p:pic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82440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20FE6-9F80-8619-312C-25C5CC2F8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7A80D38-8E5A-0993-296A-EC9025FD0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Elle lui dit « bonjour ! ».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FE74E97-3DE0-5A30-6412-5B6358BE7627}"/>
              </a:ext>
            </a:extLst>
          </p:cNvPr>
          <p:cNvSpPr txBox="1">
            <a:spLocks/>
          </p:cNvSpPr>
          <p:nvPr/>
        </p:nvSpPr>
        <p:spPr>
          <a:xfrm>
            <a:off x="2147559" y="1469698"/>
            <a:ext cx="4577268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" pitchFamily="2" charset="0"/>
              </a:rPr>
              <a:t>Bonjour !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DC23181-EB76-3BF7-EDA9-F0DB62D57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874" y="2598820"/>
            <a:ext cx="3422638" cy="3422638"/>
          </a:xfrm>
          <a:prstGeom prst="roundRect">
            <a:avLst>
              <a:gd name="adj" fmla="val 25808"/>
            </a:avLst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75D5E8DD-6594-C236-5AE8-B3D07AA66B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ECB4024-28ED-1934-443F-29224107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6E5FBC-208E-E5D1-BCB7-AA238A083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9844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35517-FD1D-F341-609E-1B9AC0C24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AA3B166-1B0B-538F-A6D6-F5E955A58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qu’il y a dans le cartable ?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1EA0B68-89FE-EA35-BDF4-0E3EB5396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998D00A-F53D-5DDC-AEB2-948E2169C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470" y="2772430"/>
            <a:ext cx="2786563" cy="284803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239987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987A4-69AE-62B1-C756-460DBA572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3BAC0D4B-531A-8035-93B5-86A724507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 livre rouge.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37F67BD-381B-46D7-4995-A103C3A66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470" y="2772430"/>
            <a:ext cx="2786563" cy="2848031"/>
          </a:xfrm>
          <a:prstGeom prst="round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F316A598-D49F-C083-1708-C89756179E64}"/>
              </a:ext>
            </a:extLst>
          </p:cNvPr>
          <p:cNvSpPr txBox="1">
            <a:spLocks/>
          </p:cNvSpPr>
          <p:nvPr/>
        </p:nvSpPr>
        <p:spPr>
          <a:xfrm>
            <a:off x="2147559" y="1469698"/>
            <a:ext cx="4577268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" pitchFamily="2" charset="0"/>
              </a:rPr>
              <a:t>Un livre rouge. 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08F5B52-70F3-24BB-34C0-1CC41122431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DC7A57E5-BEFE-3DE1-D831-9144830C2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01B4D7E-B6D1-B251-F6C1-D9972496F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7886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4D0C9-1AD6-FCF6-B7F5-CBB5F478A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9996066A-6591-E373-A250-3457E8F63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dit « comment ça va ? ». Le garçon ou le livre rouge ? 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1D483DC-19E6-0542-B94D-88B71E59A4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94BD8AC-40F2-1142-8317-F902AD325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5213" y="2598372"/>
            <a:ext cx="2923458" cy="2966609"/>
          </a:xfrm>
          <a:prstGeom prst="roundRect">
            <a:avLst>
              <a:gd name="adj" fmla="val 17774"/>
            </a:avLst>
          </a:prstGeom>
        </p:spPr>
      </p:pic>
    </p:spTree>
    <p:extLst>
      <p:ext uri="{BB962C8B-B14F-4D97-AF65-F5344CB8AC3E}">
        <p14:creationId xmlns:p14="http://schemas.microsoft.com/office/powerpoint/2010/main" val="2581047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CA91D-1247-4078-31C4-24A2E603D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7D7A6C91-85DB-C8BC-C042-3C5CB20AC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garçon dit : « comment ça va ? ».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78587B7-601B-6700-6AF7-345B997F4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0270" y="2742307"/>
            <a:ext cx="2923458" cy="2966609"/>
          </a:xfrm>
          <a:prstGeom prst="roundRect">
            <a:avLst>
              <a:gd name="adj" fmla="val 17774"/>
            </a:avLst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8926109-DFDA-F890-AFED-31719DF3EC19}"/>
              </a:ext>
            </a:extLst>
          </p:cNvPr>
          <p:cNvSpPr txBox="1">
            <a:spLocks/>
          </p:cNvSpPr>
          <p:nvPr/>
        </p:nvSpPr>
        <p:spPr>
          <a:xfrm>
            <a:off x="977526" y="1613185"/>
            <a:ext cx="736220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" pitchFamily="2" charset="0"/>
              </a:rPr>
              <a:t>Le garçon dit « comment ça va ? 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1DE2C6A-42DD-5D9C-A9DE-5BCCD278878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F17A8C06-D6C0-D964-8119-0061E3AC7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9D21441-322A-1C1E-2A4D-FF6ABC3CBF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3958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2D9AA-7E5C-ED83-E5CD-3A4139882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CEC01871-FAA9-15F5-7377-856DB620A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répond le livre rouge ?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AA3D2AA-2087-6864-D19D-4E09E8DD3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C2FBFF3-2A2A-72DE-A75A-2F315456E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309" y="2742307"/>
            <a:ext cx="3056628" cy="3067929"/>
          </a:xfrm>
          <a:prstGeom prst="roundRect">
            <a:avLst>
              <a:gd name="adj" fmla="val 23526"/>
            </a:avLst>
          </a:prstGeom>
        </p:spPr>
      </p:pic>
    </p:spTree>
    <p:extLst>
      <p:ext uri="{BB962C8B-B14F-4D97-AF65-F5344CB8AC3E}">
        <p14:creationId xmlns:p14="http://schemas.microsoft.com/office/powerpoint/2010/main" val="554983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3BF40-4736-E18F-DA35-03C1A9AEF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BC688EB2-CB5F-25F2-1BD7-7F7853AE0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livre rouge répond : « ça va bien, merci ».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F9A7624-48B7-1EEB-405A-E36EC05C9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0814" y="2781701"/>
            <a:ext cx="2989499" cy="3000552"/>
          </a:xfrm>
          <a:prstGeom prst="roundRect">
            <a:avLst>
              <a:gd name="adj" fmla="val 23526"/>
            </a:avLst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36A9DEE3-9979-6109-FB91-45E5FCBE1876}"/>
              </a:ext>
            </a:extLst>
          </p:cNvPr>
          <p:cNvSpPr txBox="1">
            <a:spLocks/>
          </p:cNvSpPr>
          <p:nvPr/>
        </p:nvSpPr>
        <p:spPr>
          <a:xfrm>
            <a:off x="977526" y="1613185"/>
            <a:ext cx="736220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" pitchFamily="2" charset="0"/>
              </a:rPr>
              <a:t>Le livre rouge répond : « ça va bien, merci ».  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412D6DC-0700-0BF5-F10A-759179C8908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A3F3D752-0AE4-FEA3-1476-49360D23E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EC554E7-946B-2E0B-97CE-87F490B9E9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5101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pic>
        <p:nvPicPr>
          <p:cNvPr id="20" name="Image 19" descr="Une image contenant texte&#10;&#10;Le contenu généré par l’IA peut être incorrect.">
            <a:extLst>
              <a:ext uri="{FF2B5EF4-FFF2-40B4-BE49-F238E27FC236}">
                <a16:creationId xmlns:a16="http://schemas.microsoft.com/office/drawing/2014/main" id="{A6E9F65F-0A36-5F64-9AF2-17E18F19E9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843" y="2658958"/>
            <a:ext cx="3643249" cy="2808000"/>
          </a:xfrm>
          <a:prstGeom prst="rect">
            <a:avLst/>
          </a:prstGeom>
        </p:spPr>
      </p:pic>
      <p:pic>
        <p:nvPicPr>
          <p:cNvPr id="22" name="Image 21" descr="Une image contenant texte, Visage humain, personn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FBD567D-8B83-0EB1-44E3-C97890CD06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76" y="2658958"/>
            <a:ext cx="3643249" cy="280800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5613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8B082-D465-5762-BC57-10F30FCD4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848EE80B-3185-40C5-3BC2-513031AE7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suite de l’histoire, la semaine prochaine.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E693380-08AC-12AE-8C32-9B1B10D051C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BD6F968-D2E9-DA7B-BDCD-11827296C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1601C90-5833-EEAD-F5CA-66ADF09950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B2256BDB-0EA9-44A2-F675-74233EA8A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722" y="2150106"/>
            <a:ext cx="6234855" cy="321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5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F9A64-B087-EB0B-FA82-ACDA2A55D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91C7BE2F-FA70-F13C-C22C-CE2804FDF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la maison, faites un dessin sur l’histoire du livre rouge.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BE635A2-F01C-FD82-461C-37015B3682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19A122D6-0C4D-59A8-4A09-B7D52138C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C07980-40E8-91B6-90A2-22A5E0937E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6C5E1104-7640-1A02-7FFF-70107637F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901" y="1896177"/>
            <a:ext cx="2666197" cy="399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96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9" name="Nada-Wave">
            <a:hlinkClick r:id="" action="ppaction://media"/>
            <a:extLst>
              <a:ext uri="{FF2B5EF4-FFF2-40B4-BE49-F238E27FC236}">
                <a16:creationId xmlns:a16="http://schemas.microsoft.com/office/drawing/2014/main" id="{366B4315-512B-95B5-C6C5-0BE4BCB92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A7E9F1CB-EA6C-1B6A-6840-2B76C6198EE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74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844649" y="3456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81152347-F8B0-43CC-CCD6-E085D45C971C}"/>
              </a:ext>
            </a:extLst>
          </p:cNvPr>
          <p:cNvSpPr/>
          <p:nvPr/>
        </p:nvSpPr>
        <p:spPr>
          <a:xfrm>
            <a:off x="628649" y="5292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844649" y="5040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44649" y="3916605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- Lettre a - A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- Lettre a - A</a:t>
            </a:r>
          </a:p>
        </p:txBody>
      </p:sp>
      <p:sp>
        <p:nvSpPr>
          <p:cNvPr id="45" name="Espace réservé du texte 5">
            <a:extLst>
              <a:ext uri="{FF2B5EF4-FFF2-40B4-BE49-F238E27FC236}">
                <a16:creationId xmlns:a16="http://schemas.microsoft.com/office/drawing/2014/main" id="{3C43C32C-6488-4D2E-922D-D5A4BA7D0488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- Lettre a - A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- Lettre a - A</a:t>
            </a: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54639F0D-A483-F884-1E53-27875C5E1C69}"/>
              </a:ext>
            </a:extLst>
          </p:cNvPr>
          <p:cNvGrpSpPr/>
          <p:nvPr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id="{87D26E65-6890-E560-0F8D-1770B785B23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rganigramme : Terminateur 48">
              <a:extLst>
                <a:ext uri="{FF2B5EF4-FFF2-40B4-BE49-F238E27FC236}">
                  <a16:creationId xmlns:a16="http://schemas.microsoft.com/office/drawing/2014/main" id="{F8E03BE0-12F4-D3D1-EC97-CC64DF167170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Séance 1</a:t>
              </a:r>
            </a:p>
          </p:txBody>
        </p:sp>
        <p:sp>
          <p:nvSpPr>
            <p:cNvPr id="50" name="Espace réservé du texte 5">
              <a:extLst>
                <a:ext uri="{FF2B5EF4-FFF2-40B4-BE49-F238E27FC236}">
                  <a16:creationId xmlns:a16="http://schemas.microsoft.com/office/drawing/2014/main" id="{D3A87A8E-1E69-5C82-79BF-99874AFA0D0B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95639"/>
              <a:ext cx="3420000" cy="792000"/>
            </a:xfrm>
            <a:prstGeom prst="roundRect">
              <a:avLst/>
            </a:prstGeom>
            <a:solidFill>
              <a:schemeClr val="bg2"/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Présentation du vocabulaire 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Exploitation du vocabulaire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Travail sur livret</a:t>
              </a:r>
            </a:p>
          </p:txBody>
        </p:sp>
      </p:grpSp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0D56B172-1195-985E-86B9-D95FAEBDB8BE}"/>
              </a:ext>
            </a:extLst>
          </p:cNvPr>
          <p:cNvSpPr txBox="1">
            <a:spLocks/>
          </p:cNvSpPr>
          <p:nvPr/>
        </p:nvSpPr>
        <p:spPr>
          <a:xfrm>
            <a:off x="864000" y="5508000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 -Lettre a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- Lettre a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58165F27-405E-E043-4852-B4ABA6F9D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219" y="10671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Organisation de la semaine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00233BE5-2E29-E8D8-2823-DACD29ADFF97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E4807B3-E3B0-88EE-3B7B-386C452DA05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3FD4C0-5E8C-8E00-E6E6-226A76969CD1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B355C3AD-229E-428F-1D42-5BCE46FBF9D5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886C4B04-9946-BFA3-945F-68A662C6C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350" y="5016813"/>
            <a:ext cx="3828620" cy="1432684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4360201-2FBD-8B09-4FE3-6BC1DF843DFA}"/>
              </a:ext>
            </a:extLst>
          </p:cNvPr>
          <p:cNvSpPr/>
          <p:nvPr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C4FC2F02-FC8E-9A86-E2CB-1F915E1CD9F9}"/>
              </a:ext>
            </a:extLst>
          </p:cNvPr>
          <p:cNvSpPr/>
          <p:nvPr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FB909E3D-66EB-1438-5E99-AFEFE883788C}"/>
              </a:ext>
            </a:extLst>
          </p:cNvPr>
          <p:cNvSpPr txBox="1">
            <a:spLocks/>
          </p:cNvSpPr>
          <p:nvPr/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Dialogue</a:t>
            </a:r>
          </a:p>
          <a:p>
            <a:r>
              <a:rPr lang="fr-FR" dirty="0"/>
              <a:t>Lecture - Lettre a - A</a:t>
            </a:r>
          </a:p>
          <a:p>
            <a:r>
              <a:rPr lang="fr-FR" dirty="0"/>
              <a:t>Ecriture - Lettre a - A</a:t>
            </a:r>
          </a:p>
        </p:txBody>
      </p:sp>
    </p:spTree>
    <p:extLst>
      <p:ext uri="{BB962C8B-B14F-4D97-AF65-F5344CB8AC3E}">
        <p14:creationId xmlns:p14="http://schemas.microsoft.com/office/powerpoint/2010/main" val="754274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DEC6E-D1C1-BF6E-5268-6A94DAA26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F8BA6E4-2622-3699-410A-E8992F5C8F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71564" y="2400073"/>
            <a:ext cx="6261270" cy="1411531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243C22EC-9EA2-3AFD-D199-6C24A8C128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D93409DE-34D5-7219-782F-93AD7CE6A999}"/>
              </a:ext>
            </a:extLst>
          </p:cNvPr>
          <p:cNvSpPr txBox="1">
            <a:spLocks/>
          </p:cNvSpPr>
          <p:nvPr/>
        </p:nvSpPr>
        <p:spPr>
          <a:xfrm>
            <a:off x="2272851" y="288735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565F88"/>
                </a:solidFill>
              </a:rPr>
              <a:t>Lire la lettre a-A.</a:t>
            </a:r>
          </a:p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565F88"/>
                </a:solidFill>
              </a:rPr>
              <a:t>Écrire la lettre a-A.</a:t>
            </a:r>
          </a:p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565F88"/>
                </a:solidFill>
              </a:rPr>
              <a:t>Questions en rafales.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DEFACC03-860C-9984-9815-3F76CAB91FD7}"/>
              </a:ext>
            </a:extLst>
          </p:cNvPr>
          <p:cNvSpPr txBox="1">
            <a:spLocks/>
          </p:cNvSpPr>
          <p:nvPr/>
        </p:nvSpPr>
        <p:spPr>
          <a:xfrm>
            <a:off x="2337991" y="443341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"/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Histoire du livre magique.</a:t>
            </a:r>
          </a:p>
        </p:txBody>
      </p:sp>
      <p:pic>
        <p:nvPicPr>
          <p:cNvPr id="6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213D2324-B25C-C203-3683-F0E34C67AE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49369" y="2358099"/>
            <a:ext cx="540000" cy="540000"/>
          </a:xfrm>
          <a:prstGeom prst="rect">
            <a:avLst/>
          </a:prstGeom>
          <a:noFill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44F1F40-7A98-66AE-6289-6227E952D07D}"/>
              </a:ext>
            </a:extLst>
          </p:cNvPr>
          <p:cNvSpPr txBox="1"/>
          <p:nvPr/>
        </p:nvSpPr>
        <p:spPr>
          <a:xfrm>
            <a:off x="2192890" y="2515185"/>
            <a:ext cx="1053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Révision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414FA7BF-2D56-D1EE-6935-F8BA50608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882059B-64E2-F8C6-22C9-66CB5FC376E6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F9DF72F-2C3C-3A7E-1A2E-DF74BD04D72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9409FF-B48F-67E2-4880-C215FF64F23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EC957C89-8083-0DDA-22FB-C25C5943F969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09FDD06F-E031-50B1-7D32-43EBBD6FBB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717" y="2090850"/>
            <a:ext cx="7787633" cy="395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957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294077" y="2938782"/>
            <a:ext cx="6801287" cy="21722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627891" y="1810358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fr-FR" sz="2400" kern="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lang="fr-FR" sz="2400" b="1" kern="0" dirty="0">
                <a:solidFill>
                  <a:srgbClr val="2196B1"/>
                </a:solidFill>
                <a:latin typeface="Dosis" pitchFamily="2" charset="0"/>
                <a:cs typeface="Calibri" panose="020F0502020204030204" pitchFamily="34" charset="0"/>
              </a:rPr>
              <a:t>80% des élèves </a:t>
            </a:r>
            <a:r>
              <a:rPr lang="fr-FR" sz="2400" kern="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Calibri" panose="020F0502020204030204" pitchFamily="34" charset="0"/>
              </a:rPr>
              <a:t>sont capables de : </a:t>
            </a:r>
            <a:endParaRPr kumimoji="0" lang="ar-MA" sz="2400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 Medium" pitchFamily="2" charset="0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564352" y="3134487"/>
            <a:ext cx="533071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cs typeface="Calibri" panose="020F0502020204030204" pitchFamily="34" charset="0"/>
              </a:rPr>
              <a:t>Lire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  <a:cs typeface="Calibri" panose="020F0502020204030204" pitchFamily="34" charset="0"/>
              </a:rPr>
              <a:t> la lettre a</a:t>
            </a:r>
            <a:r>
              <a:rPr lang="fr-FR" sz="2200" b="1" kern="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Calibri" panose="020F0502020204030204" pitchFamily="34" charset="0"/>
              </a:rPr>
              <a:t>-A</a:t>
            </a:r>
          </a:p>
          <a:p>
            <a:pPr marL="342900" marR="0" lvl="0" indent="-342900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lang="fr-FR" sz="2200" b="1" kern="0" dirty="0">
                <a:solidFill>
                  <a:srgbClr val="2196B1"/>
                </a:solidFill>
                <a:latin typeface="Dosis Medium" pitchFamily="2" charset="0"/>
                <a:cs typeface="Calibri" panose="020F0502020204030204" pitchFamily="34" charset="0"/>
              </a:rPr>
              <a:t>Ecrire</a:t>
            </a:r>
            <a:r>
              <a:rPr lang="fr-FR" sz="2200" b="1" kern="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Calibri" panose="020F0502020204030204" pitchFamily="34" charset="0"/>
              </a:rPr>
              <a:t> la lettre a-A </a:t>
            </a:r>
          </a:p>
          <a:p>
            <a:pPr marL="342900" lvl="0" indent="-342900">
              <a:spcAft>
                <a:spcPts val="1200"/>
              </a:spcAft>
              <a:buFont typeface="Dosis Medium" pitchFamily="2" charset="0"/>
              <a:buChar char="→"/>
              <a:defRPr/>
            </a:pPr>
            <a:r>
              <a:rPr lang="fr-FR" sz="2200" b="1" kern="0" dirty="0">
                <a:solidFill>
                  <a:srgbClr val="2196B1"/>
                </a:solidFill>
                <a:latin typeface="Dosis Medium" pitchFamily="2" charset="0"/>
                <a:cs typeface="Calibri" panose="020F0502020204030204" pitchFamily="34" charset="0"/>
              </a:rPr>
              <a:t>Répondre spontanément </a:t>
            </a:r>
            <a:r>
              <a:rPr lang="fr-FR" sz="2200" kern="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Calibri" panose="020F0502020204030204" pitchFamily="34" charset="0"/>
              </a:rPr>
              <a:t>à des questions sur le contenu de la semaine.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564352" y="5376221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solidFill>
                  <a:schemeClr val="tx1">
                    <a:lumMod val="85000"/>
                    <a:lumOff val="15000"/>
                  </a:schemeClr>
                </a:solidFill>
                <a:latin typeface="Dosis" pitchFamily="2" charset="0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857111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/>
              <a:t>Bonjour les enfants. Aujourd’hui, nous allons réviser les leçons de la semaine passée. Soyez attentifs.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</p:spTree>
    <p:extLst>
      <p:ext uri="{BB962C8B-B14F-4D97-AF65-F5344CB8AC3E}">
        <p14:creationId xmlns:p14="http://schemas.microsoft.com/office/powerpoint/2010/main" val="2396217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CA1E6F-B0E5-41D4-BC21-E1617035D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lire la lettre a - A ? Ne lisez pas les autres lettres.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ADCB855-57C2-5251-C5EA-B0F1DE916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792" y="3576473"/>
            <a:ext cx="7608282" cy="726019"/>
          </a:xfrm>
          <a:prstGeom prst="rect">
            <a:avLst/>
          </a:prstGeom>
        </p:spPr>
      </p:pic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66462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5563</TotalTime>
  <Words>663</Words>
  <PresentationFormat>Affichage à l'écran (4:3)</PresentationFormat>
  <Paragraphs>117</Paragraphs>
  <Slides>42</Slides>
  <Notes>6</Notes>
  <HiddenSlides>0</HiddenSlides>
  <MMClips>6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10</vt:i4>
      </vt:variant>
      <vt:variant>
        <vt:lpstr>Titres des diapositives</vt:lpstr>
      </vt:variant>
      <vt:variant>
        <vt:i4>42</vt:i4>
      </vt:variant>
    </vt:vector>
  </HeadingPairs>
  <TitlesOfParts>
    <vt:vector size="63" baseType="lpstr">
      <vt:lpstr>Dosis</vt:lpstr>
      <vt:lpstr>Dosis SemiBold</vt:lpstr>
      <vt:lpstr>KG Primary Penmanship</vt:lpstr>
      <vt:lpstr>Mistral</vt:lpstr>
      <vt:lpstr>Wingdings</vt:lpstr>
      <vt:lpstr>Arial</vt:lpstr>
      <vt:lpstr>Aptos Display</vt:lpstr>
      <vt:lpstr>Calibri</vt:lpstr>
      <vt:lpstr>Dosis Medium</vt:lpstr>
      <vt:lpstr>Dosis ExtraBold</vt:lpstr>
      <vt:lpstr>Aptos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6</vt:lpstr>
      <vt:lpstr>Présentation PowerPoint</vt:lpstr>
      <vt:lpstr>Bonjour les enfants. Aujourd’hui, nous allons réviser les leçons de la semaine passée. Soyez attentifs.</vt:lpstr>
      <vt:lpstr>Qui veut passer au tableau pour lire la lettre a - A ? Ne lisez pas les autres lettres.</vt:lpstr>
      <vt:lpstr>On continue. Qui veut passer au tableau pour lire la lettre a - A ? </vt:lpstr>
      <vt:lpstr>Prenez vos ardoises. </vt:lpstr>
      <vt:lpstr>Ecrivez la lettre a minuscule. </vt:lpstr>
      <vt:lpstr>Levez les ardoises. Je vais vérifier votre écriture. </vt:lpstr>
      <vt:lpstr>Corrigez. </vt:lpstr>
      <vt:lpstr>Ecrivez la lettre a majuscule. </vt:lpstr>
      <vt:lpstr>Levez les ardoises. Je vais vérifier votre écriture. </vt:lpstr>
      <vt:lpstr>Corrigez. </vt:lpstr>
      <vt:lpstr>Prenez vos cahiers.</vt:lpstr>
      <vt:lpstr>Écrivez a minuscule et a majuscule, plusieurs fois sur votre cahier. Je vais passer entre les rangs pour vérifier votre écriture. </vt:lpstr>
      <vt:lpstr>Maintenant, c’est l’activité des questions en rafales. Je vais désigner des élèves au hasard pour répondre. Tenez-vous prêts. </vt:lpstr>
      <vt:lpstr>Comment ça va ? </vt:lpstr>
      <vt:lpstr>Qu’est-ce que c’est ? </vt:lpstr>
      <vt:lpstr>Que mange le garçon ? </vt:lpstr>
      <vt:lpstr>c’est quoi ? </vt:lpstr>
      <vt:lpstr>Qu’est-ce que c’est ? </vt:lpstr>
      <vt:lpstr>Le garçon va à …… </vt:lpstr>
      <vt:lpstr>Plan de la séance 6</vt:lpstr>
      <vt:lpstr>Nous allons découvrir une nouvelle histoire. Son titre est : « Le livre magique ».   Est-ce que vous êtes prêts ? Ecoutez bien. </vt:lpstr>
      <vt:lpstr>Lecture de la vidéo.</vt:lpstr>
      <vt:lpstr>Nous allons écouter l’histoire une deuxième fois. Soyez attentifs.</vt:lpstr>
      <vt:lpstr>Lecture de la vidéo.</vt:lpstr>
      <vt:lpstr>Que dit la maman à son fils ?</vt:lpstr>
      <vt:lpstr>Elle lui dit « bonjour ! ». </vt:lpstr>
      <vt:lpstr>Qu’est-ce qu’il y a dans le cartable ? </vt:lpstr>
      <vt:lpstr>Un livre rouge. </vt:lpstr>
      <vt:lpstr>Qui dit « comment ça va ? ». Le garçon ou le livre rouge ?  </vt:lpstr>
      <vt:lpstr>Le garçon dit : « comment ça va ? ». </vt:lpstr>
      <vt:lpstr>Comment répond le livre rouge ? </vt:lpstr>
      <vt:lpstr>Le livre rouge répond : « ça va bien, merci ». </vt:lpstr>
      <vt:lpstr>La suite de l’histoire, la semaine prochaine. </vt:lpstr>
      <vt:lpstr>A la maison, faites un dessin sur l’histoire du livre rouge. </vt:lpstr>
      <vt:lpstr>La séance d’aujourd’hui est terminée.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2025-10-31T15:41:52Z</dcterms:modified>
</cp:coreProperties>
</file>