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Lst>
  <p:sldSz cy="7772400" cx="10058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pos="1258">
          <p15:clr>
            <a:srgbClr val="9AA0A6"/>
          </p15:clr>
        </p15:guide>
        <p15:guide id="3" pos="288">
          <p15:clr>
            <a:srgbClr val="9AA0A6"/>
          </p15:clr>
        </p15:guide>
        <p15:guide id="4" pos="6048">
          <p15:clr>
            <a:srgbClr val="9AA0A6"/>
          </p15:clr>
        </p15:guide>
        <p15:guide id="5" pos="316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1021E8-1089-43C6-96F4-EAD69215F56F}">
  <a:tblStyle styleId="{491021E8-1089-43C6-96F4-EAD69215F56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1258"/>
        <p:guide pos="288"/>
        <p:guide pos="6048"/>
        <p:guide pos="31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821bbc5fb_0_100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6821bbc5fb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6821bbc5fb_0_11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6821bbc5fb_0_1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6821bbc5fb_0_114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6821bbc5fb_0_1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6821bbc5fb_0_117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6821bbc5fb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821bbc5fb_0_119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6821bbc5fb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6821bbc5fb_0_121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6821bbc5fb_0_1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6821bbc5fb_0_122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6821bbc5fb_0_1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6821bbc5fb_0_125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6821bbc5fb_0_1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6821bbc5fb_0_127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6821bbc5fb_0_1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6821bbc5fb_0_129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6821bbc5fb_0_1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6821bbc5fb_0_130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6821bbc5fb_0_1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6821bbc5fb_0_101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6821bbc5fb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6821bbc5fb_0_133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6821bbc5fb_0_1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6821bbc5fb_0_137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6821bbc5fb_0_1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6821bbc5fb_0_138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6821bbc5fb_0_1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6821bbc5fb_0_142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6821bbc5fb_0_1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6821bbc5fb_0_144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36821bbc5fb_0_1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6821bbc5fb_0_146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6821bbc5fb_0_1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6821bbc5fb_0_147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6821bbc5fb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6821bbc5fb_0_149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36821bbc5fb_0_1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6821bbc5fb_0_153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36821bbc5fb_0_1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6821bbc5fb_0_155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36821bbc5fb_0_1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6821bbc5fb_0_101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6821bbc5fb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6821bbc5fb_0_158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36821bbc5fb_0_1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36821bbc5fb_0_160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36821bbc5fb_0_1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6821bbc5fb_0_16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6821bbc5fb_0_1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36821bbc5fb_0_165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36821bbc5fb_0_1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6821bbc5fb_0_168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36821bbc5fb_0_1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36821bbc5fb_0_170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36821bbc5fb_0_1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36821bbc5fb_0_171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36821bbc5fb_0_1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6821bbc5fb_0_173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36821bbc5fb_0_1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6821bbc5fb_0_175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6821bbc5fb_0_1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36821bbc5fb_0_177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36821bbc5fb_0_1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6821bbc5fb_0_103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6821bbc5fb_0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36821bbc5fb_0_180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36821bbc5fb_0_1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36821bbc5fb_0_182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36821bbc5fb_0_1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36821bbc5fb_0_185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36821bbc5fb_0_1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6821bbc5fb_0_104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6821bbc5fb_0_1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6821bbc5fb_0_106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6821bbc5fb_0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6821bbc5fb_0_107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6821bbc5fb_0_10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6821bbc5fb_0_108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6821bbc5fb_0_1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6821bbc5fb_0_110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6821bbc5fb_0_1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p:spPr>
        <p:txBody>
          <a:bodyPr anchorCtr="0" anchor="t" bIns="113100" lIns="113100" spcFirstLastPara="1" rIns="113100" wrap="square" tIns="113100">
            <a:no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p:spPr>
        <p:txBody>
          <a:bodyPr anchorCtr="0" anchor="t" bIns="113100" lIns="113100" spcFirstLastPara="1" rIns="113100" wrap="square" tIns="113100">
            <a:noAutofit/>
          </a:bodyPr>
          <a:lstStyle>
            <a:lvl1pPr indent="-368300" lvl="0" marL="457200" algn="ctr">
              <a:spcBef>
                <a:spcPts val="0"/>
              </a:spcBef>
              <a:spcAft>
                <a:spcPts val="0"/>
              </a:spcAft>
              <a:buSzPts val="2200"/>
              <a:buChar char="●"/>
              <a:defRPr/>
            </a:lvl1pPr>
            <a:lvl2pPr indent="-336550" lvl="1" marL="914400" algn="ctr">
              <a:spcBef>
                <a:spcPts val="2000"/>
              </a:spcBef>
              <a:spcAft>
                <a:spcPts val="0"/>
              </a:spcAft>
              <a:buSzPts val="1700"/>
              <a:buChar char="○"/>
              <a:defRPr/>
            </a:lvl2pPr>
            <a:lvl3pPr indent="-336550" lvl="2" marL="1371600" algn="ctr">
              <a:spcBef>
                <a:spcPts val="2000"/>
              </a:spcBef>
              <a:spcAft>
                <a:spcPts val="0"/>
              </a:spcAft>
              <a:buSzPts val="1700"/>
              <a:buChar char="■"/>
              <a:defRPr/>
            </a:lvl3pPr>
            <a:lvl4pPr indent="-336550" lvl="3" marL="1828800" algn="ctr">
              <a:spcBef>
                <a:spcPts val="2000"/>
              </a:spcBef>
              <a:spcAft>
                <a:spcPts val="0"/>
              </a:spcAft>
              <a:buSzPts val="1700"/>
              <a:buChar char="●"/>
              <a:defRPr/>
            </a:lvl4pPr>
            <a:lvl5pPr indent="-336550" lvl="4" marL="2286000" algn="ctr">
              <a:spcBef>
                <a:spcPts val="2000"/>
              </a:spcBef>
              <a:spcAft>
                <a:spcPts val="0"/>
              </a:spcAft>
              <a:buSzPts val="1700"/>
              <a:buChar char="○"/>
              <a:defRPr/>
            </a:lvl5pPr>
            <a:lvl6pPr indent="-336550" lvl="5" marL="2743200" algn="ctr">
              <a:spcBef>
                <a:spcPts val="2000"/>
              </a:spcBef>
              <a:spcAft>
                <a:spcPts val="0"/>
              </a:spcAft>
              <a:buSzPts val="1700"/>
              <a:buChar char="■"/>
              <a:defRPr/>
            </a:lvl6pPr>
            <a:lvl7pPr indent="-336550" lvl="6" marL="3200400" algn="ctr">
              <a:spcBef>
                <a:spcPts val="2000"/>
              </a:spcBef>
              <a:spcAft>
                <a:spcPts val="0"/>
              </a:spcAft>
              <a:buSzPts val="1700"/>
              <a:buChar char="●"/>
              <a:defRPr/>
            </a:lvl7pPr>
            <a:lvl8pPr indent="-336550" lvl="7" marL="3657600" algn="ctr">
              <a:spcBef>
                <a:spcPts val="2000"/>
              </a:spcBef>
              <a:spcAft>
                <a:spcPts val="0"/>
              </a:spcAft>
              <a:buSzPts val="1700"/>
              <a:buChar char="○"/>
              <a:defRPr/>
            </a:lvl8pPr>
            <a:lvl9pPr indent="-336550" lvl="8" marL="4114800" algn="ctr">
              <a:spcBef>
                <a:spcPts val="2000"/>
              </a:spcBef>
              <a:spcAft>
                <a:spcPts val="200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64" name="Google Shape;64;p1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8" name="Google Shape;68;p17"/>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9" name="Google Shape;69;p1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6" name="Google Shape;76;p1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5" name="Google Shape;85;p2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600" cy="1272000"/>
          </a:xfrm>
          <a:prstGeom prst="rect">
            <a:avLst/>
          </a:prstGeom>
        </p:spPr>
        <p:txBody>
          <a:bodyPr anchorCtr="0" anchor="ctr" bIns="113100" lIns="113100" spcFirstLastPara="1" rIns="113100" wrap="square" tIns="11310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92" name="Google Shape;92;p2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p26"/>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5" name="Google Shape;105;p2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p28"/>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09" name="Google Shape;109;p2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atin typeface="Poppins"/>
                <a:ea typeface="Poppins"/>
                <a:cs typeface="Poppins"/>
                <a:sym typeface="Poppins"/>
              </a:defRPr>
            </a:lvl1pPr>
            <a:lvl2pPr lvl="1">
              <a:buNone/>
              <a:defRPr>
                <a:latin typeface="Poppins"/>
                <a:ea typeface="Poppins"/>
                <a:cs typeface="Poppins"/>
                <a:sym typeface="Poppins"/>
              </a:defRPr>
            </a:lvl2pPr>
            <a:lvl3pPr lvl="2">
              <a:buNone/>
              <a:defRPr>
                <a:latin typeface="Poppins"/>
                <a:ea typeface="Poppins"/>
                <a:cs typeface="Poppins"/>
                <a:sym typeface="Poppins"/>
              </a:defRPr>
            </a:lvl3pPr>
            <a:lvl4pPr lvl="3">
              <a:buNone/>
              <a:defRPr>
                <a:latin typeface="Poppins"/>
                <a:ea typeface="Poppins"/>
                <a:cs typeface="Poppins"/>
                <a:sym typeface="Poppins"/>
              </a:defRPr>
            </a:lvl4pPr>
            <a:lvl5pPr lvl="4">
              <a:buNone/>
              <a:defRPr>
                <a:latin typeface="Poppins"/>
                <a:ea typeface="Poppins"/>
                <a:cs typeface="Poppins"/>
                <a:sym typeface="Poppins"/>
              </a:defRPr>
            </a:lvl5pPr>
            <a:lvl6pPr lvl="5">
              <a:buNone/>
              <a:defRPr>
                <a:latin typeface="Poppins"/>
                <a:ea typeface="Poppins"/>
                <a:cs typeface="Poppins"/>
                <a:sym typeface="Poppins"/>
              </a:defRPr>
            </a:lvl6pPr>
            <a:lvl7pPr lvl="6">
              <a:buNone/>
              <a:defRPr>
                <a:latin typeface="Poppins"/>
                <a:ea typeface="Poppins"/>
                <a:cs typeface="Poppins"/>
                <a:sym typeface="Poppins"/>
              </a:defRPr>
            </a:lvl7pPr>
            <a:lvl8pPr lvl="7">
              <a:buNone/>
              <a:defRPr>
                <a:latin typeface="Poppins"/>
                <a:ea typeface="Poppins"/>
                <a:cs typeface="Poppins"/>
                <a:sym typeface="Poppins"/>
              </a:defRPr>
            </a:lvl8pPr>
            <a:lvl9pPr lvl="8">
              <a:buNone/>
              <a:defRPr>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p29"/>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3" name="Google Shape;113;p29"/>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4" name="Google Shape;114;p2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p3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0" name="Google Shape;120;p31"/>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21" name="Google Shape;121;p3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4" name="Google Shape;124;p3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342870" y="1741518"/>
            <a:ext cx="9372600" cy="5162700"/>
          </a:xfrm>
          <a:prstGeom prst="rect">
            <a:avLst/>
          </a:prstGeom>
        </p:spPr>
        <p:txBody>
          <a:bodyPr anchorCtr="0" anchor="t" bIns="113100" lIns="113100" spcFirstLastPara="1" rIns="113100" wrap="square" tIns="113100">
            <a:noAutofit/>
          </a:bodyPr>
          <a:lstStyle>
            <a:lvl1pPr indent="-368300" lvl="0" marL="457200">
              <a:spcBef>
                <a:spcPts val="0"/>
              </a:spcBef>
              <a:spcAft>
                <a:spcPts val="0"/>
              </a:spcAft>
              <a:buSzPts val="2200"/>
              <a:buChar char="●"/>
              <a:defRPr/>
            </a:lvl1pPr>
            <a:lvl2pPr indent="-336550" lvl="1" marL="914400">
              <a:spcBef>
                <a:spcPts val="2000"/>
              </a:spcBef>
              <a:spcAft>
                <a:spcPts val="0"/>
              </a:spcAft>
              <a:buSzPts val="1700"/>
              <a:buChar char="○"/>
              <a:defRPr/>
            </a:lvl2pPr>
            <a:lvl3pPr indent="-336550" lvl="2" marL="1371600">
              <a:spcBef>
                <a:spcPts val="2000"/>
              </a:spcBef>
              <a:spcAft>
                <a:spcPts val="0"/>
              </a:spcAft>
              <a:buSzPts val="1700"/>
              <a:buChar char="■"/>
              <a:defRPr/>
            </a:lvl3pPr>
            <a:lvl4pPr indent="-336550" lvl="3" marL="1828800">
              <a:spcBef>
                <a:spcPts val="2000"/>
              </a:spcBef>
              <a:spcAft>
                <a:spcPts val="0"/>
              </a:spcAft>
              <a:buSzPts val="1700"/>
              <a:buChar char="●"/>
              <a:defRPr/>
            </a:lvl4pPr>
            <a:lvl5pPr indent="-336550" lvl="4" marL="2286000">
              <a:spcBef>
                <a:spcPts val="2000"/>
              </a:spcBef>
              <a:spcAft>
                <a:spcPts val="0"/>
              </a:spcAft>
              <a:buSzPts val="1700"/>
              <a:buChar char="○"/>
              <a:defRPr/>
            </a:lvl5pPr>
            <a:lvl6pPr indent="-336550" lvl="5" marL="2743200">
              <a:spcBef>
                <a:spcPts val="2000"/>
              </a:spcBef>
              <a:spcAft>
                <a:spcPts val="0"/>
              </a:spcAft>
              <a:buSzPts val="1700"/>
              <a:buChar char="■"/>
              <a:defRPr/>
            </a:lvl6pPr>
            <a:lvl7pPr indent="-336550" lvl="6" marL="3200400">
              <a:spcBef>
                <a:spcPts val="2000"/>
              </a:spcBef>
              <a:spcAft>
                <a:spcPts val="0"/>
              </a:spcAft>
              <a:buSzPts val="1700"/>
              <a:buChar char="●"/>
              <a:defRPr/>
            </a:lvl7pPr>
            <a:lvl8pPr indent="-336550" lvl="7" marL="3657600">
              <a:spcBef>
                <a:spcPts val="2000"/>
              </a:spcBef>
              <a:spcAft>
                <a:spcPts val="0"/>
              </a:spcAft>
              <a:buSzPts val="1700"/>
              <a:buChar char="○"/>
              <a:defRPr/>
            </a:lvl8pPr>
            <a:lvl9pPr indent="-336550" lvl="8" marL="4114800">
              <a:spcBef>
                <a:spcPts val="2000"/>
              </a:spcBef>
              <a:spcAft>
                <a:spcPts val="2000"/>
              </a:spcAft>
              <a:buSzPts val="17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8" name="Google Shape;128;p33"/>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30" name="Google Shape;130;p3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37" name="Google Shape;137;p3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sp>
        <p:nvSpPr>
          <p:cNvPr id="145" name="Google Shape;145;p38"/>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6" name="Google Shape;146;p38"/>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7" name="Google Shape;147;p38"/>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lvl1pPr lvl="0">
              <a:buNone/>
              <a:defRPr sz="800"/>
            </a:lvl1pPr>
            <a:lvl2pPr lvl="1">
              <a:buNone/>
              <a:defRPr sz="800"/>
            </a:lvl2pPr>
            <a:lvl3pPr lvl="2">
              <a:buNone/>
              <a:defRPr sz="800"/>
            </a:lvl3pPr>
            <a:lvl4pPr lvl="3">
              <a:buNone/>
              <a:defRPr sz="800"/>
            </a:lvl4pPr>
            <a:lvl5pPr lvl="4">
              <a:buNone/>
              <a:defRPr sz="800"/>
            </a:lvl5pPr>
            <a:lvl6pPr lvl="5">
              <a:buNone/>
              <a:defRPr sz="800"/>
            </a:lvl6pPr>
            <a:lvl7pPr lvl="6">
              <a:buNone/>
              <a:defRPr sz="800"/>
            </a:lvl7pPr>
            <a:lvl8pPr lvl="7">
              <a:buNone/>
              <a:defRPr sz="800"/>
            </a:lvl8pPr>
            <a:lvl9pPr lvl="8">
              <a:buNone/>
              <a:defRPr sz="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8" name="Shape 148"/>
        <p:cNvGrpSpPr/>
        <p:nvPr/>
      </p:nvGrpSpPr>
      <p:grpSpPr>
        <a:xfrm>
          <a:off x="0" y="0"/>
          <a:ext cx="0" cy="0"/>
          <a:chOff x="0" y="0"/>
          <a:chExt cx="0" cy="0"/>
        </a:xfrm>
      </p:grpSpPr>
      <p:sp>
        <p:nvSpPr>
          <p:cNvPr id="149" name="Google Shape;149;p39"/>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0" name="Google Shape;150;p39"/>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1" name="Shape 151"/>
        <p:cNvGrpSpPr/>
        <p:nvPr/>
      </p:nvGrpSpPr>
      <p:grpSpPr>
        <a:xfrm>
          <a:off x="0" y="0"/>
          <a:ext cx="0" cy="0"/>
          <a:chOff x="0" y="0"/>
          <a:chExt cx="0" cy="0"/>
        </a:xfrm>
      </p:grpSpPr>
      <p:sp>
        <p:nvSpPr>
          <p:cNvPr id="152" name="Google Shape;152;p40"/>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40"/>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54" name="Google Shape;154;p40"/>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5" name="Shape 155"/>
        <p:cNvGrpSpPr/>
        <p:nvPr/>
      </p:nvGrpSpPr>
      <p:grpSpPr>
        <a:xfrm>
          <a:off x="0" y="0"/>
          <a:ext cx="0" cy="0"/>
          <a:chOff x="0" y="0"/>
          <a:chExt cx="0" cy="0"/>
        </a:xfrm>
      </p:grpSpPr>
      <p:sp>
        <p:nvSpPr>
          <p:cNvPr id="156" name="Google Shape;156;p41"/>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 name="Google Shape;157;p41"/>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8" name="Google Shape;158;p41"/>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9" name="Google Shape;159;p41"/>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42"/>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2" name="Google Shape;162;p42"/>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3" name="Shape 163"/>
        <p:cNvGrpSpPr/>
        <p:nvPr/>
      </p:nvGrpSpPr>
      <p:grpSpPr>
        <a:xfrm>
          <a:off x="0" y="0"/>
          <a:ext cx="0" cy="0"/>
          <a:chOff x="0" y="0"/>
          <a:chExt cx="0" cy="0"/>
        </a:xfrm>
      </p:grpSpPr>
      <p:sp>
        <p:nvSpPr>
          <p:cNvPr id="164" name="Google Shape;164;p43"/>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5" name="Google Shape;165;p43"/>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66" name="Google Shape;166;p43"/>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113100" lIns="113100" spcFirstLastPara="1" rIns="113100" wrap="square" tIns="113100">
            <a:noAutofit/>
          </a:bodyPr>
          <a:lstStyle>
            <a:lvl1pPr indent="-336550" lvl="0" marL="457200">
              <a:spcBef>
                <a:spcPts val="0"/>
              </a:spcBef>
              <a:spcAft>
                <a:spcPts val="0"/>
              </a:spcAft>
              <a:buSzPts val="1700"/>
              <a:buChar char="●"/>
              <a:defRPr sz="17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113100" lIns="113100" spcFirstLastPara="1" rIns="113100" wrap="square" tIns="113100">
            <a:noAutofit/>
          </a:bodyPr>
          <a:lstStyle>
            <a:lvl1pPr indent="-336550" lvl="0" marL="457200">
              <a:spcBef>
                <a:spcPts val="0"/>
              </a:spcBef>
              <a:spcAft>
                <a:spcPts val="0"/>
              </a:spcAft>
              <a:buSzPts val="1700"/>
              <a:buChar char="●"/>
              <a:defRPr sz="17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7" name="Shape 167"/>
        <p:cNvGrpSpPr/>
        <p:nvPr/>
      </p:nvGrpSpPr>
      <p:grpSpPr>
        <a:xfrm>
          <a:off x="0" y="0"/>
          <a:ext cx="0" cy="0"/>
          <a:chOff x="0" y="0"/>
          <a:chExt cx="0" cy="0"/>
        </a:xfrm>
      </p:grpSpPr>
      <p:sp>
        <p:nvSpPr>
          <p:cNvPr id="168" name="Google Shape;168;p44"/>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9" name="Google Shape;169;p44"/>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0" name="Shape 170"/>
        <p:cNvGrpSpPr/>
        <p:nvPr/>
      </p:nvGrpSpPr>
      <p:grpSpPr>
        <a:xfrm>
          <a:off x="0" y="0"/>
          <a:ext cx="0" cy="0"/>
          <a:chOff x="0" y="0"/>
          <a:chExt cx="0" cy="0"/>
        </a:xfrm>
      </p:grpSpPr>
      <p:sp>
        <p:nvSpPr>
          <p:cNvPr id="171" name="Google Shape;171;p45"/>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5"/>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3" name="Google Shape;173;p45"/>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4" name="Google Shape;174;p45"/>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5" name="Google Shape;175;p45"/>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6" name="Shape 176"/>
        <p:cNvGrpSpPr/>
        <p:nvPr/>
      </p:nvGrpSpPr>
      <p:grpSpPr>
        <a:xfrm>
          <a:off x="0" y="0"/>
          <a:ext cx="0" cy="0"/>
          <a:chOff x="0" y="0"/>
          <a:chExt cx="0" cy="0"/>
        </a:xfrm>
      </p:grpSpPr>
      <p:sp>
        <p:nvSpPr>
          <p:cNvPr id="177" name="Google Shape;177;p46"/>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78" name="Google Shape;178;p46"/>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9" name="Shape 179"/>
        <p:cNvGrpSpPr/>
        <p:nvPr/>
      </p:nvGrpSpPr>
      <p:grpSpPr>
        <a:xfrm>
          <a:off x="0" y="0"/>
          <a:ext cx="0" cy="0"/>
          <a:chOff x="0" y="0"/>
          <a:chExt cx="0" cy="0"/>
        </a:xfrm>
      </p:grpSpPr>
      <p:sp>
        <p:nvSpPr>
          <p:cNvPr id="180" name="Google Shape;180;p47"/>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1" name="Google Shape;181;p47"/>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82" name="Google Shape;182;p47"/>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48"/>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113100" lIns="113100" spcFirstLastPara="1" rIns="113100" wrap="square" tIns="11310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113100" lIns="113100" spcFirstLastPara="1" rIns="113100" wrap="square" tIns="113100">
            <a:noAutofit/>
          </a:bodyPr>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113100" lIns="113100" spcFirstLastPara="1" rIns="113100" wrap="square" tIns="113100">
            <a:no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113100" lIns="113100" spcFirstLastPara="1" rIns="113100" wrap="square" tIns="11310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p:spPr>
        <p:txBody>
          <a:bodyPr anchorCtr="0" anchor="ctr" bIns="113100" lIns="113100" spcFirstLastPara="1" rIns="113100" wrap="square" tIns="113100">
            <a:noAutofit/>
          </a:bodyPr>
          <a:lstStyle>
            <a:lvl1pPr indent="-368300" lvl="0" marL="457200">
              <a:spcBef>
                <a:spcPts val="0"/>
              </a:spcBef>
              <a:spcAft>
                <a:spcPts val="0"/>
              </a:spcAft>
              <a:buSzPts val="2200"/>
              <a:buChar char="●"/>
              <a:defRPr/>
            </a:lvl1pPr>
            <a:lvl2pPr indent="-336550" lvl="1" marL="914400">
              <a:spcBef>
                <a:spcPts val="2000"/>
              </a:spcBef>
              <a:spcAft>
                <a:spcPts val="0"/>
              </a:spcAft>
              <a:buSzPts val="1700"/>
              <a:buChar char="○"/>
              <a:defRPr/>
            </a:lvl2pPr>
            <a:lvl3pPr indent="-336550" lvl="2" marL="1371600">
              <a:spcBef>
                <a:spcPts val="2000"/>
              </a:spcBef>
              <a:spcAft>
                <a:spcPts val="0"/>
              </a:spcAft>
              <a:buSzPts val="1700"/>
              <a:buChar char="■"/>
              <a:defRPr/>
            </a:lvl3pPr>
            <a:lvl4pPr indent="-336550" lvl="3" marL="1828800">
              <a:spcBef>
                <a:spcPts val="2000"/>
              </a:spcBef>
              <a:spcAft>
                <a:spcPts val="0"/>
              </a:spcAft>
              <a:buSzPts val="1700"/>
              <a:buChar char="●"/>
              <a:defRPr/>
            </a:lvl4pPr>
            <a:lvl5pPr indent="-336550" lvl="4" marL="2286000">
              <a:spcBef>
                <a:spcPts val="2000"/>
              </a:spcBef>
              <a:spcAft>
                <a:spcPts val="0"/>
              </a:spcAft>
              <a:buSzPts val="1700"/>
              <a:buChar char="○"/>
              <a:defRPr/>
            </a:lvl5pPr>
            <a:lvl6pPr indent="-336550" lvl="5" marL="2743200">
              <a:spcBef>
                <a:spcPts val="2000"/>
              </a:spcBef>
              <a:spcAft>
                <a:spcPts val="0"/>
              </a:spcAft>
              <a:buSzPts val="1700"/>
              <a:buChar char="■"/>
              <a:defRPr/>
            </a:lvl6pPr>
            <a:lvl7pPr indent="-336550" lvl="6" marL="3200400">
              <a:spcBef>
                <a:spcPts val="2000"/>
              </a:spcBef>
              <a:spcAft>
                <a:spcPts val="0"/>
              </a:spcAft>
              <a:buSzPts val="1700"/>
              <a:buChar char="●"/>
              <a:defRPr/>
            </a:lvl7pPr>
            <a:lvl8pPr indent="-336550" lvl="7" marL="3657600">
              <a:spcBef>
                <a:spcPts val="2000"/>
              </a:spcBef>
              <a:spcAft>
                <a:spcPts val="0"/>
              </a:spcAft>
              <a:buSzPts val="1700"/>
              <a:buChar char="○"/>
              <a:defRPr/>
            </a:lvl8pPr>
            <a:lvl9pPr indent="-336550" lvl="8" marL="4114800">
              <a:spcBef>
                <a:spcPts val="2000"/>
              </a:spcBef>
              <a:spcAft>
                <a:spcPts val="200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113100" lIns="113100" spcFirstLastPara="1" rIns="113100" wrap="square" tIns="113100">
            <a:no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2.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2000"/>
              </a:spcBef>
              <a:spcAft>
                <a:spcPts val="0"/>
              </a:spcAft>
              <a:buClr>
                <a:schemeClr val="dk2"/>
              </a:buClr>
              <a:buSzPts val="1700"/>
              <a:buChar char="○"/>
              <a:defRPr sz="1700">
                <a:solidFill>
                  <a:schemeClr val="dk2"/>
                </a:solidFill>
              </a:defRPr>
            </a:lvl2pPr>
            <a:lvl3pPr indent="-336550" lvl="2" marL="1371600">
              <a:lnSpc>
                <a:spcPct val="115000"/>
              </a:lnSpc>
              <a:spcBef>
                <a:spcPts val="2000"/>
              </a:spcBef>
              <a:spcAft>
                <a:spcPts val="0"/>
              </a:spcAft>
              <a:buClr>
                <a:schemeClr val="dk2"/>
              </a:buClr>
              <a:buSzPts val="1700"/>
              <a:buChar char="■"/>
              <a:defRPr sz="1700">
                <a:solidFill>
                  <a:schemeClr val="dk2"/>
                </a:solidFill>
              </a:defRPr>
            </a:lvl3pPr>
            <a:lvl4pPr indent="-336550" lvl="3" marL="1828800">
              <a:lnSpc>
                <a:spcPct val="115000"/>
              </a:lnSpc>
              <a:spcBef>
                <a:spcPts val="2000"/>
              </a:spcBef>
              <a:spcAft>
                <a:spcPts val="0"/>
              </a:spcAft>
              <a:buClr>
                <a:schemeClr val="dk2"/>
              </a:buClr>
              <a:buSzPts val="1700"/>
              <a:buChar char="●"/>
              <a:defRPr sz="1700">
                <a:solidFill>
                  <a:schemeClr val="dk2"/>
                </a:solidFill>
              </a:defRPr>
            </a:lvl4pPr>
            <a:lvl5pPr indent="-336550" lvl="4" marL="2286000">
              <a:lnSpc>
                <a:spcPct val="115000"/>
              </a:lnSpc>
              <a:spcBef>
                <a:spcPts val="2000"/>
              </a:spcBef>
              <a:spcAft>
                <a:spcPts val="0"/>
              </a:spcAft>
              <a:buClr>
                <a:schemeClr val="dk2"/>
              </a:buClr>
              <a:buSzPts val="1700"/>
              <a:buChar char="○"/>
              <a:defRPr sz="1700">
                <a:solidFill>
                  <a:schemeClr val="dk2"/>
                </a:solidFill>
              </a:defRPr>
            </a:lvl5pPr>
            <a:lvl6pPr indent="-336550" lvl="5" marL="2743200">
              <a:lnSpc>
                <a:spcPct val="115000"/>
              </a:lnSpc>
              <a:spcBef>
                <a:spcPts val="2000"/>
              </a:spcBef>
              <a:spcAft>
                <a:spcPts val="0"/>
              </a:spcAft>
              <a:buClr>
                <a:schemeClr val="dk2"/>
              </a:buClr>
              <a:buSzPts val="1700"/>
              <a:buChar char="■"/>
              <a:defRPr sz="1700">
                <a:solidFill>
                  <a:schemeClr val="dk2"/>
                </a:solidFill>
              </a:defRPr>
            </a:lvl6pPr>
            <a:lvl7pPr indent="-336550" lvl="6" marL="3200400">
              <a:lnSpc>
                <a:spcPct val="115000"/>
              </a:lnSpc>
              <a:spcBef>
                <a:spcPts val="2000"/>
              </a:spcBef>
              <a:spcAft>
                <a:spcPts val="0"/>
              </a:spcAft>
              <a:buClr>
                <a:schemeClr val="dk2"/>
              </a:buClr>
              <a:buSzPts val="1700"/>
              <a:buChar char="●"/>
              <a:defRPr sz="1700">
                <a:solidFill>
                  <a:schemeClr val="dk2"/>
                </a:solidFill>
              </a:defRPr>
            </a:lvl7pPr>
            <a:lvl8pPr indent="-336550" lvl="7" marL="3657600">
              <a:lnSpc>
                <a:spcPct val="115000"/>
              </a:lnSpc>
              <a:spcBef>
                <a:spcPts val="2000"/>
              </a:spcBef>
              <a:spcAft>
                <a:spcPts val="0"/>
              </a:spcAft>
              <a:buClr>
                <a:schemeClr val="dk2"/>
              </a:buClr>
              <a:buSzPts val="1700"/>
              <a:buChar char="○"/>
              <a:defRPr sz="1700">
                <a:solidFill>
                  <a:schemeClr val="dk2"/>
                </a:solidFill>
              </a:defRPr>
            </a:lvl8pPr>
            <a:lvl9pPr indent="-336550" lvl="8" marL="4114800">
              <a:lnSpc>
                <a:spcPct val="115000"/>
              </a:lnSpc>
              <a:spcBef>
                <a:spcPts val="2000"/>
              </a:spcBef>
              <a:spcAft>
                <a:spcPts val="200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0" name="Shape 140"/>
        <p:cNvGrpSpPr/>
        <p:nvPr/>
      </p:nvGrpSpPr>
      <p:grpSpPr>
        <a:xfrm>
          <a:off x="0" y="0"/>
          <a:ext cx="0" cy="0"/>
          <a:chOff x="0" y="0"/>
          <a:chExt cx="0" cy="0"/>
        </a:xfrm>
      </p:grpSpPr>
      <p:sp>
        <p:nvSpPr>
          <p:cNvPr id="141" name="Google Shape;141;p37"/>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142" name="Google Shape;142;p37"/>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143" name="Google Shape;143;p37"/>
          <p:cNvSpPr txBox="1"/>
          <p:nvPr>
            <p:ph idx="12" type="sldNum"/>
          </p:nvPr>
        </p:nvSpPr>
        <p:spPr>
          <a:xfrm>
            <a:off x="9319704" y="71990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oppins"/>
                <a:ea typeface="Poppins"/>
                <a:cs typeface="Poppins"/>
                <a:sym typeface="Poppins"/>
              </a:defRPr>
            </a:lvl1pPr>
            <a:lvl2pPr lvl="1" algn="r">
              <a:buNone/>
              <a:defRPr sz="1000">
                <a:solidFill>
                  <a:schemeClr val="dk2"/>
                </a:solidFill>
                <a:latin typeface="Poppins"/>
                <a:ea typeface="Poppins"/>
                <a:cs typeface="Poppins"/>
                <a:sym typeface="Poppins"/>
              </a:defRPr>
            </a:lvl2pPr>
            <a:lvl3pPr lvl="2" algn="r">
              <a:buNone/>
              <a:defRPr sz="1000">
                <a:solidFill>
                  <a:schemeClr val="dk2"/>
                </a:solidFill>
                <a:latin typeface="Poppins"/>
                <a:ea typeface="Poppins"/>
                <a:cs typeface="Poppins"/>
                <a:sym typeface="Poppins"/>
              </a:defRPr>
            </a:lvl3pPr>
            <a:lvl4pPr lvl="3" algn="r">
              <a:buNone/>
              <a:defRPr sz="1000">
                <a:solidFill>
                  <a:schemeClr val="dk2"/>
                </a:solidFill>
                <a:latin typeface="Poppins"/>
                <a:ea typeface="Poppins"/>
                <a:cs typeface="Poppins"/>
                <a:sym typeface="Poppins"/>
              </a:defRPr>
            </a:lvl4pPr>
            <a:lvl5pPr lvl="4" algn="r">
              <a:buNone/>
              <a:defRPr sz="1000">
                <a:solidFill>
                  <a:schemeClr val="dk2"/>
                </a:solidFill>
                <a:latin typeface="Poppins"/>
                <a:ea typeface="Poppins"/>
                <a:cs typeface="Poppins"/>
                <a:sym typeface="Poppins"/>
              </a:defRPr>
            </a:lvl5pPr>
            <a:lvl6pPr lvl="5" algn="r">
              <a:buNone/>
              <a:defRPr sz="1000">
                <a:solidFill>
                  <a:schemeClr val="dk2"/>
                </a:solidFill>
                <a:latin typeface="Poppins"/>
                <a:ea typeface="Poppins"/>
                <a:cs typeface="Poppins"/>
                <a:sym typeface="Poppins"/>
              </a:defRPr>
            </a:lvl6pPr>
            <a:lvl7pPr lvl="6" algn="r">
              <a:buNone/>
              <a:defRPr sz="1000">
                <a:solidFill>
                  <a:schemeClr val="dk2"/>
                </a:solidFill>
                <a:latin typeface="Poppins"/>
                <a:ea typeface="Poppins"/>
                <a:cs typeface="Poppins"/>
                <a:sym typeface="Poppins"/>
              </a:defRPr>
            </a:lvl7pPr>
            <a:lvl8pPr lvl="7" algn="r">
              <a:buNone/>
              <a:defRPr sz="1000">
                <a:solidFill>
                  <a:schemeClr val="dk2"/>
                </a:solidFill>
                <a:latin typeface="Poppins"/>
                <a:ea typeface="Poppins"/>
                <a:cs typeface="Poppins"/>
                <a:sym typeface="Poppins"/>
              </a:defRPr>
            </a:lvl8pPr>
            <a:lvl9pPr lvl="8" algn="r">
              <a:buNone/>
              <a:defRPr sz="1000">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mysteryscience.com/anchor" TargetMode="External"/><Relationship Id="rId4" Type="http://schemas.openxmlformats.org/officeDocument/2006/relationships/image" Target="../media/image1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19.png"/><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s://mysteryscience.com/plant-superpowers/mystery-1/plant-traits-offspring/834" TargetMode="External"/><Relationship Id="rId7" Type="http://schemas.openxmlformats.org/officeDocument/2006/relationships/hyperlink" Target="https://mysteryscience.com/plant-superpowers/mystery-2/plant-survival-engineering/133" TargetMode="External"/><Relationship Id="rId8" Type="http://schemas.openxmlformats.org/officeDocument/2006/relationships/hyperlink" Target="https://mysteryscience.com/plant-superpowers/mystery-3/plant-movement-survival/157" TargetMode="External"/><Relationship Id="rId11" Type="http://schemas.openxmlformats.org/officeDocument/2006/relationships/hyperlink" Target="https://mysteryscience.com/docs/minnesota" TargetMode="External"/><Relationship Id="rId10"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hyperlink" Target="https://mysteryscience.com/water/erosion-earth-s-surface" TargetMode="External"/><Relationship Id="rId9" Type="http://schemas.openxmlformats.org/officeDocument/2006/relationships/image" Target="../media/image24.png"/><Relationship Id="rId5" Type="http://schemas.openxmlformats.org/officeDocument/2006/relationships/hyperlink" Target="https://mysteryscience.com/water/erosion-earth-s-surface" TargetMode="External"/><Relationship Id="rId6" Type="http://schemas.openxmlformats.org/officeDocument/2006/relationships/hyperlink" Target="https://mysteryscience.com/docs/minnesota" TargetMode="External"/><Relationship Id="rId7" Type="http://schemas.openxmlformats.org/officeDocument/2006/relationships/image" Target="../media/image20.png"/><Relationship Id="rId8" Type="http://schemas.openxmlformats.org/officeDocument/2006/relationships/image" Target="../media/image10.png"/><Relationship Id="rId11" Type="http://schemas.openxmlformats.org/officeDocument/2006/relationships/image" Target="../media/image36.jpg"/><Relationship Id="rId10" Type="http://schemas.openxmlformats.org/officeDocument/2006/relationships/image" Target="../media/image14.png"/><Relationship Id="rId13" Type="http://schemas.openxmlformats.org/officeDocument/2006/relationships/hyperlink" Target="https://mysteryscience.com/water/mystery-1/mapping-earth-s-surface-features/112" TargetMode="External"/><Relationship Id="rId12" Type="http://schemas.openxmlformats.org/officeDocument/2006/relationships/hyperlink" Target="https://mysteryscience.com/water/mystery-2/rocks-sand-erosion/113" TargetMode="External"/><Relationship Id="rId15" Type="http://schemas.openxmlformats.org/officeDocument/2006/relationships/hyperlink" Target="https://mysteryscience.com/water/mystery-4/erosion-earth-s-surface-landforms/114" TargetMode="External"/><Relationship Id="rId14" Type="http://schemas.openxmlformats.org/officeDocument/2006/relationships/hyperlink" Target="https://mysteryscience.com/water/mystery-3/mapping-severe-weather/802" TargetMode="External"/><Relationship Id="rId17" Type="http://schemas.openxmlformats.org/officeDocument/2006/relationships/hyperlink" Target="https://mysteryscience.com/water/mystery-2/rocks-sand-erosion/113" TargetMode="External"/><Relationship Id="rId16" Type="http://schemas.openxmlformats.org/officeDocument/2006/relationships/hyperlink" Target="https://mysteryscience.com/water/mystery-1/mapping-earth-s-surface-features/112" TargetMode="External"/><Relationship Id="rId19" Type="http://schemas.openxmlformats.org/officeDocument/2006/relationships/hyperlink" Target="https://mysteryscience.com/water/mystery-4/erosion-earth-s-surface-landforms/114" TargetMode="External"/><Relationship Id="rId18" Type="http://schemas.openxmlformats.org/officeDocument/2006/relationships/hyperlink" Target="https://mysteryscience.com/water/mystery-3/mapping-severe-weather/802"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hyperlink" Target="https://mysteryscience.com/water/erosion-earth-s-surface" TargetMode="External"/><Relationship Id="rId9" Type="http://schemas.openxmlformats.org/officeDocument/2006/relationships/hyperlink" Target="https://mysteryscience.com/water/mystery-5/erosion-engineering/152" TargetMode="External"/><Relationship Id="rId5" Type="http://schemas.openxmlformats.org/officeDocument/2006/relationships/hyperlink" Target="https://mysteryscience.com/water/erosion-earth-s-surface" TargetMode="External"/><Relationship Id="rId6" Type="http://schemas.openxmlformats.org/officeDocument/2006/relationships/hyperlink" Target="https://mysteryscience.com/docs/minnesota" TargetMode="External"/><Relationship Id="rId7" Type="http://schemas.openxmlformats.org/officeDocument/2006/relationships/image" Target="../media/image29.png"/><Relationship Id="rId8" Type="http://schemas.openxmlformats.org/officeDocument/2006/relationships/hyperlink" Target="https://mysteryscience.com/water/mystery-5/erosion-engineering/152"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hyperlink" Target="https://mysteryscience.com/light/mystery-1/sounds-vibrations/105" TargetMode="External"/><Relationship Id="rId4" Type="http://schemas.openxmlformats.org/officeDocument/2006/relationships/hyperlink" Target="https://mysteryscience.com/light/mystery-2/sounds-vibrations/144" TargetMode="External"/><Relationship Id="rId9" Type="http://schemas.openxmlformats.org/officeDocument/2006/relationships/hyperlink" Target="https://mysteryscience.com/light/mystery-5/light-communication-engineering/131" TargetMode="External"/><Relationship Id="rId5" Type="http://schemas.openxmlformats.org/officeDocument/2006/relationships/hyperlink" Target="https://mysteryscience.com/light/mystery-2/sounds-vibrations/144" TargetMode="External"/><Relationship Id="rId6" Type="http://schemas.openxmlformats.org/officeDocument/2006/relationships/hyperlink" Target="https://mysteryscience.com/light/mystery-3/light-materials-transparent-opaque/106" TargetMode="External"/><Relationship Id="rId7" Type="http://schemas.openxmlformats.org/officeDocument/2006/relationships/hyperlink" Target="https://mysteryscience.com/light/mystery-4/light-illumination/137" TargetMode="External"/><Relationship Id="rId8" Type="http://schemas.openxmlformats.org/officeDocument/2006/relationships/hyperlink" Target="https://mysteryscience.com/light/mystery-4/light-illumination/137" TargetMode="External"/><Relationship Id="rId20" Type="http://schemas.openxmlformats.org/officeDocument/2006/relationships/hyperlink" Target="https://mysteryscience.com/docs/minnesota" TargetMode="External"/><Relationship Id="rId11" Type="http://schemas.openxmlformats.org/officeDocument/2006/relationships/hyperlink" Target="https://mysteryscience.com/light/mystery-6/lights-sounds-communication/155" TargetMode="External"/><Relationship Id="rId10" Type="http://schemas.openxmlformats.org/officeDocument/2006/relationships/hyperlink" Target="https://mysteryscience.com/light/mystery-6/lights-sounds-communication/155" TargetMode="External"/><Relationship Id="rId13" Type="http://schemas.openxmlformats.org/officeDocument/2006/relationships/hyperlink" Target="https://mysteryscience.com/light/mystery-1/sounds-vibrations/105" TargetMode="External"/><Relationship Id="rId12" Type="http://schemas.openxmlformats.org/officeDocument/2006/relationships/image" Target="../media/image32.png"/><Relationship Id="rId15" Type="http://schemas.openxmlformats.org/officeDocument/2006/relationships/hyperlink" Target="https://mysteryscience.com/light/mystery-3/light-materials-transparent-opaque/106" TargetMode="External"/><Relationship Id="rId14" Type="http://schemas.openxmlformats.org/officeDocument/2006/relationships/hyperlink" Target="https://mysteryscience.com/light/mystery-2/sounds-vibrations/144" TargetMode="External"/><Relationship Id="rId17" Type="http://schemas.openxmlformats.org/officeDocument/2006/relationships/hyperlink" Target="https://mysteryscience.com/light/mystery-5/light-communication-engineering/131" TargetMode="External"/><Relationship Id="rId16" Type="http://schemas.openxmlformats.org/officeDocument/2006/relationships/hyperlink" Target="https://mysteryscience.com/light/mystery-4/light-illumination/137" TargetMode="External"/><Relationship Id="rId19" Type="http://schemas.openxmlformats.org/officeDocument/2006/relationships/image" Target="../media/image13.png"/><Relationship Id="rId18" Type="http://schemas.openxmlformats.org/officeDocument/2006/relationships/hyperlink" Target="https://mysteryscience.com/light/mystery-6/lights-sounds-communication/15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hyperlink" Target="https://mysteryscience.com/biodiversity/animal-biodiversity" TargetMode="External"/><Relationship Id="rId9" Type="http://schemas.openxmlformats.org/officeDocument/2006/relationships/hyperlink" Target="https://mysteryscience.com/biodiversity/mystery-4/biodiversity-engineering/176" TargetMode="External"/><Relationship Id="rId5" Type="http://schemas.openxmlformats.org/officeDocument/2006/relationships/hyperlink" Target="https://mysteryscience.com/biodiversity/animal-biodiversity" TargetMode="External"/><Relationship Id="rId6" Type="http://schemas.openxmlformats.org/officeDocument/2006/relationships/hyperlink" Target="https://mysteryscience.com/biodiversity/mystery-1/biodiversity-classification/174" TargetMode="External"/><Relationship Id="rId7" Type="http://schemas.openxmlformats.org/officeDocument/2006/relationships/hyperlink" Target="https://mysteryscience.com/biodiversity/mystery-2/habitat-diversity/758" TargetMode="External"/><Relationship Id="rId8" Type="http://schemas.openxmlformats.org/officeDocument/2006/relationships/hyperlink" Target="https://mysteryscience.com/biodiversity/mystery-3/biodiversity-habitats-species/175" TargetMode="External"/><Relationship Id="rId11" Type="http://schemas.openxmlformats.org/officeDocument/2006/relationships/hyperlink" Target="https://mysteryscience.com/biodiversity/mystery-1/biodiversity-classification/174" TargetMode="External"/><Relationship Id="rId10" Type="http://schemas.openxmlformats.org/officeDocument/2006/relationships/image" Target="../media/image35.png"/><Relationship Id="rId13" Type="http://schemas.openxmlformats.org/officeDocument/2006/relationships/hyperlink" Target="https://mysteryscience.com/biodiversity/mystery-3/biodiversity-habitats-species/175" TargetMode="External"/><Relationship Id="rId12" Type="http://schemas.openxmlformats.org/officeDocument/2006/relationships/hyperlink" Target="https://mysteryscience.com/biodiversity/mystery-2/habitat-diversity/758" TargetMode="External"/><Relationship Id="rId15" Type="http://schemas.openxmlformats.org/officeDocument/2006/relationships/hyperlink" Target="https://mysteryscience.com/docs/minnesota" TargetMode="External"/><Relationship Id="rId14" Type="http://schemas.openxmlformats.org/officeDocument/2006/relationships/hyperlink" Target="https://mysteryscience.com/biodiversity/mystery-4/biodiversity-engineering/17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89.png"/><Relationship Id="rId4" Type="http://schemas.openxmlformats.org/officeDocument/2006/relationships/image" Target="../media/image75.png"/><Relationship Id="rId9" Type="http://schemas.openxmlformats.org/officeDocument/2006/relationships/hyperlink" Target="https://mysteryscience.com/plants/mystery-1/seed-dispersal/912" TargetMode="External"/><Relationship Id="rId5" Type="http://schemas.openxmlformats.org/officeDocument/2006/relationships/image" Target="../media/image38.png"/><Relationship Id="rId6" Type="http://schemas.openxmlformats.org/officeDocument/2006/relationships/image" Target="../media/image13.png"/><Relationship Id="rId7" Type="http://schemas.openxmlformats.org/officeDocument/2006/relationships/hyperlink" Target="https://mysteryscience.com/plants/plant-adaptations" TargetMode="External"/><Relationship Id="rId8" Type="http://schemas.openxmlformats.org/officeDocument/2006/relationships/hyperlink" Target="https://mysteryscience.com/plants/plant-adaptations" TargetMode="External"/><Relationship Id="rId11" Type="http://schemas.openxmlformats.org/officeDocument/2006/relationships/hyperlink" Target="https://mysteryscience.com/plants/mystery-3/water-sunlight-plant-growth/571" TargetMode="External"/><Relationship Id="rId10" Type="http://schemas.openxmlformats.org/officeDocument/2006/relationships/hyperlink" Target="https://mysteryscience.com/plants/mystery-2/animal-seed-dispersal/1003" TargetMode="External"/><Relationship Id="rId13" Type="http://schemas.openxmlformats.org/officeDocument/2006/relationships/hyperlink" Target="https://mysteryscience.com/plants/mystery-2/animal-seed-dispersal/1003" TargetMode="External"/><Relationship Id="rId12" Type="http://schemas.openxmlformats.org/officeDocument/2006/relationships/hyperlink" Target="https://mysteryscience.com/plants/mystery-4/plant-needs-habitats/1004" TargetMode="External"/><Relationship Id="rId15" Type="http://schemas.openxmlformats.org/officeDocument/2006/relationships/hyperlink" Target="https://mysteryscience.com/plants/mystery-4/plant-needs-habitats/1004" TargetMode="External"/><Relationship Id="rId14" Type="http://schemas.openxmlformats.org/officeDocument/2006/relationships/hyperlink" Target="https://mysteryscience.com/plants/mystery-1/seed-dispersal/912" TargetMode="External"/><Relationship Id="rId17" Type="http://schemas.openxmlformats.org/officeDocument/2006/relationships/image" Target="../media/image37.png"/><Relationship Id="rId16" Type="http://schemas.openxmlformats.org/officeDocument/2006/relationships/hyperlink" Target="https://mysteryscience.com/docs/minnesota" TargetMode="External"/><Relationship Id="rId18" Type="http://schemas.openxmlformats.org/officeDocument/2006/relationships/hyperlink" Target="https://mysteryscience.com/plants/mystery-3/water-sunlight-plant-growth/57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hyperlink" Target="https://mysteryscience.com/weather/weather-climate" TargetMode="External"/><Relationship Id="rId4" Type="http://schemas.openxmlformats.org/officeDocument/2006/relationships/hyperlink" Target="https://mysteryscience.com/weather/weather-climate" TargetMode="External"/><Relationship Id="rId9" Type="http://schemas.openxmlformats.org/officeDocument/2006/relationships/hyperlink" Target="https://mysteryscience.com/weather/mystery-4/natural-hazards-engineering/153" TargetMode="External"/><Relationship Id="rId5" Type="http://schemas.openxmlformats.org/officeDocument/2006/relationships/hyperlink" Target="https://mysteryscience.com/weather/mystery-1/water-cycle-phases-of-matter/46" TargetMode="External"/><Relationship Id="rId6" Type="http://schemas.openxmlformats.org/officeDocument/2006/relationships/hyperlink" Target="https://mysteryscience.com/weather/mystery-2/local-weather-patterns-weather-prediction/47" TargetMode="External"/><Relationship Id="rId7" Type="http://schemas.openxmlformats.org/officeDocument/2006/relationships/hyperlink" Target="https://mysteryscience.com/weather/mystery-3/seasonal-weather-patterns/828" TargetMode="External"/><Relationship Id="rId8" Type="http://schemas.openxmlformats.org/officeDocument/2006/relationships/hyperlink" Target="https://mysteryscience.com/weather/mystery-3/climate-geography-global-weather-patterns/98" TargetMode="External"/><Relationship Id="rId11" Type="http://schemas.openxmlformats.org/officeDocument/2006/relationships/image" Target="../media/image49.png"/><Relationship Id="rId10" Type="http://schemas.openxmlformats.org/officeDocument/2006/relationships/image" Target="../media/image25.png"/><Relationship Id="rId13" Type="http://schemas.openxmlformats.org/officeDocument/2006/relationships/hyperlink" Target="https://mysteryscience.com/weather/mystery-2/local-weather-patterns-weather-prediction/47" TargetMode="External"/><Relationship Id="rId12" Type="http://schemas.openxmlformats.org/officeDocument/2006/relationships/hyperlink" Target="https://mysteryscience.com/weather/mystery-1/water-cycle-phases-of-matter/46" TargetMode="External"/><Relationship Id="rId15" Type="http://schemas.openxmlformats.org/officeDocument/2006/relationships/hyperlink" Target="https://mysteryscience.com/weather/mystery-4/natural-hazards-engineering/153" TargetMode="External"/><Relationship Id="rId14" Type="http://schemas.openxmlformats.org/officeDocument/2006/relationships/hyperlink" Target="https://mysteryscience.com/weather/mystery-3/climate-geography-global-weather-patterns/98" TargetMode="External"/><Relationship Id="rId17" Type="http://schemas.openxmlformats.org/officeDocument/2006/relationships/image" Target="../media/image13.png"/><Relationship Id="rId16" Type="http://schemas.openxmlformats.org/officeDocument/2006/relationships/hyperlink" Target="https://mysteryscience.com/docs/minnesot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hyperlink" Target="https://mysteryscience.com/electricity/electricity-light-heat" TargetMode="External"/><Relationship Id="rId9" Type="http://schemas.openxmlformats.org/officeDocument/2006/relationships/image" Target="../media/image22.png"/><Relationship Id="rId5" Type="http://schemas.openxmlformats.org/officeDocument/2006/relationships/hyperlink" Target="https://mysteryscience.com/materials/material-properties" TargetMode="External"/><Relationship Id="rId6" Type="http://schemas.openxmlformats.org/officeDocument/2006/relationships/hyperlink" Target="https://mysteryscience.com/materials/material-properties" TargetMode="External"/><Relationship Id="rId7" Type="http://schemas.openxmlformats.org/officeDocument/2006/relationships/hyperlink" Target="https://mysteryscience.com/docs/minnesota" TargetMode="External"/><Relationship Id="rId8" Type="http://schemas.openxmlformats.org/officeDocument/2006/relationships/image" Target="../media/image28.png"/><Relationship Id="rId20" Type="http://schemas.openxmlformats.org/officeDocument/2006/relationships/hyperlink" Target="https://mysteryscience.com/materials/mystery-6/soil-properties/805" TargetMode="External"/><Relationship Id="rId11" Type="http://schemas.openxmlformats.org/officeDocument/2006/relationships/image" Target="../media/image30.png"/><Relationship Id="rId10" Type="http://schemas.openxmlformats.org/officeDocument/2006/relationships/image" Target="../media/image33.png"/><Relationship Id="rId13" Type="http://schemas.openxmlformats.org/officeDocument/2006/relationships/hyperlink" Target="https://mysteryscience.com/materials/mystery-1/materials-properties-engineering/64" TargetMode="External"/><Relationship Id="rId12" Type="http://schemas.openxmlformats.org/officeDocument/2006/relationships/hyperlink" Target="https://mysteryscience.com/materials/mystery-2/classify-materials-insulators-properties/65" TargetMode="External"/><Relationship Id="rId15" Type="http://schemas.openxmlformats.org/officeDocument/2006/relationships/hyperlink" Target="https://mysteryscience.com/materials/mystery-6/soil-properties/805" TargetMode="External"/><Relationship Id="rId14" Type="http://schemas.openxmlformats.org/officeDocument/2006/relationships/hyperlink" Target="https://mysteryscience.com/materials/mystery-5/materials-properties-engineering/262" TargetMode="External"/><Relationship Id="rId17" Type="http://schemas.openxmlformats.org/officeDocument/2006/relationships/hyperlink" Target="https://mysteryscience.com/materials/mystery-2/classify-materials-insulators-properties/65" TargetMode="External"/><Relationship Id="rId16" Type="http://schemas.openxmlformats.org/officeDocument/2006/relationships/hyperlink" Target="https://mysteryscience.com/materials/mystery-1/materials-properties-engineering/64" TargetMode="External"/><Relationship Id="rId19" Type="http://schemas.openxmlformats.org/officeDocument/2006/relationships/hyperlink" Target="https://mysteryscience.com/materials/mystery-5/materials-properties-engineering/262" TargetMode="External"/><Relationship Id="rId18" Type="http://schemas.openxmlformats.org/officeDocument/2006/relationships/hyperlink" Target="https://mysteryscience.com/materials/mystery-2/classify-materials-insulators-properties/65"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hyperlink" Target="https://mysteryscience.com/docs/minnesota" TargetMode="External"/><Relationship Id="rId9" Type="http://schemas.openxmlformats.org/officeDocument/2006/relationships/hyperlink" Target="https://mysteryscience.com/materials/mystery-3/heating-cooling-phases-of-matter/66" TargetMode="External"/><Relationship Id="rId5" Type="http://schemas.openxmlformats.org/officeDocument/2006/relationships/image" Target="../media/image34.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hyperlink" Target="https://mysteryscience.com/materials/mystery-1/materials-properties-engineering/64" TargetMode="External"/><Relationship Id="rId11" Type="http://schemas.openxmlformats.org/officeDocument/2006/relationships/hyperlink" Target="https://mysteryscience.com/materials/material-properties" TargetMode="External"/><Relationship Id="rId10" Type="http://schemas.openxmlformats.org/officeDocument/2006/relationships/hyperlink" Target="https://mysteryscience.com/selection/heredity-survival-selection" TargetMode="External"/><Relationship Id="rId13" Type="http://schemas.openxmlformats.org/officeDocument/2006/relationships/hyperlink" Target="https://mysteryscience.com/materials/mystery-3/heating-cooling-phases-of-matter/66" TargetMode="External"/><Relationship Id="rId12" Type="http://schemas.openxmlformats.org/officeDocument/2006/relationships/hyperlink" Target="https://mysteryscience.com/materials/material-properties" TargetMode="External"/><Relationship Id="rId14" Type="http://schemas.openxmlformats.org/officeDocument/2006/relationships/hyperlink" Target="https://mysteryscience.com/materials/mystery-3/heating-cooling-phases-of-matter/66"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mysteryscience.com/forces/forces-motion-magnets" TargetMode="External"/><Relationship Id="rId4" Type="http://schemas.openxmlformats.org/officeDocument/2006/relationships/hyperlink" Target="https://mysteryscience.com/forces/forces-motion-magnets" TargetMode="External"/><Relationship Id="rId9" Type="http://schemas.openxmlformats.org/officeDocument/2006/relationships/hyperlink" Target="https://mysteryscience.com/forces/mystery-5/magnets-engineering/151" TargetMode="External"/><Relationship Id="rId5" Type="http://schemas.openxmlformats.org/officeDocument/2006/relationships/hyperlink" Target="https://mysteryscience.com/forces/mystery-1/balanced-unbalanced-forces/111" TargetMode="External"/><Relationship Id="rId6" Type="http://schemas.openxmlformats.org/officeDocument/2006/relationships/hyperlink" Target="https://mysteryscience.com/forces/mystery-2/balanced-forces-engineering/43" TargetMode="External"/><Relationship Id="rId7" Type="http://schemas.openxmlformats.org/officeDocument/2006/relationships/hyperlink" Target="https://mysteryscience.com/forces/mystery-3/patterns-of-motion-gravity-friction/1000" TargetMode="External"/><Relationship Id="rId8" Type="http://schemas.openxmlformats.org/officeDocument/2006/relationships/hyperlink" Target="https://mysteryscience.com/forces/mystery-4/magnets-forces/45" TargetMode="External"/><Relationship Id="rId11" Type="http://schemas.openxmlformats.org/officeDocument/2006/relationships/hyperlink" Target="https://mysteryscience.com/docs/minnesota" TargetMode="External"/><Relationship Id="rId10" Type="http://schemas.openxmlformats.org/officeDocument/2006/relationships/image" Target="../media/image46.png"/><Relationship Id="rId13" Type="http://schemas.openxmlformats.org/officeDocument/2006/relationships/hyperlink" Target="https://mysteryscience.com/forces/mystery-1/balanced-unbalanced-forces/111" TargetMode="External"/><Relationship Id="rId12" Type="http://schemas.openxmlformats.org/officeDocument/2006/relationships/image" Target="../media/image43.png"/><Relationship Id="rId15" Type="http://schemas.openxmlformats.org/officeDocument/2006/relationships/hyperlink" Target="https://mysteryscience.com/forces/mystery-3/friction-pattern-of-motion/44" TargetMode="External"/><Relationship Id="rId14" Type="http://schemas.openxmlformats.org/officeDocument/2006/relationships/hyperlink" Target="https://mysteryscience.com/forces/mystery-2/balanced-forces-engineering/43" TargetMode="External"/><Relationship Id="rId17" Type="http://schemas.openxmlformats.org/officeDocument/2006/relationships/hyperlink" Target="https://mysteryscience.com/forces/mystery-5/magnets-engineering/151" TargetMode="External"/><Relationship Id="rId16" Type="http://schemas.openxmlformats.org/officeDocument/2006/relationships/hyperlink" Target="https://mysteryscience.com/forces/mystery-4/magnets-forces/45" TargetMode="External"/><Relationship Id="rId18" Type="http://schemas.openxmlformats.org/officeDocument/2006/relationships/image" Target="../media/image13.png"/></Relationships>
</file>

<file path=ppt/slides/_rels/slide2.xml.rels><?xml version="1.0" encoding="UTF-8" standalone="yes"?><Relationships xmlns="http://schemas.openxmlformats.org/package/2006/relationships"><Relationship Id="rId40" Type="http://schemas.openxmlformats.org/officeDocument/2006/relationships/slide" Target="/ppt/slides/slide16.xml"/><Relationship Id="rId84" Type="http://schemas.openxmlformats.org/officeDocument/2006/relationships/slide" Target="/ppt/slides/slide36.xml"/><Relationship Id="rId83" Type="http://schemas.openxmlformats.org/officeDocument/2006/relationships/slide" Target="/ppt/slides/slide34.xml"/><Relationship Id="rId42" Type="http://schemas.openxmlformats.org/officeDocument/2006/relationships/slide" Target="/ppt/slides/slide20.xml"/><Relationship Id="rId41" Type="http://schemas.openxmlformats.org/officeDocument/2006/relationships/slide" Target="/ppt/slides/slide17.xml"/><Relationship Id="rId85" Type="http://schemas.openxmlformats.org/officeDocument/2006/relationships/slide" Target="/ppt/slides/slide38.xml"/><Relationship Id="rId44" Type="http://schemas.openxmlformats.org/officeDocument/2006/relationships/slide" Target="/ppt/slides/slide20.xml"/><Relationship Id="rId43" Type="http://schemas.openxmlformats.org/officeDocument/2006/relationships/slide" Target="/ppt/slides/slide20.xml"/><Relationship Id="rId46" Type="http://schemas.openxmlformats.org/officeDocument/2006/relationships/slide" Target="/ppt/slides/slide22.xml"/><Relationship Id="rId45" Type="http://schemas.openxmlformats.org/officeDocument/2006/relationships/slide" Target="/ppt/slides/slide21.xml"/><Relationship Id="rId80" Type="http://schemas.openxmlformats.org/officeDocument/2006/relationships/slide" Target="/ppt/slides/slide41.xml"/><Relationship Id="rId82" Type="http://schemas.openxmlformats.org/officeDocument/2006/relationships/slide" Target="/ppt/slides/slide42.xml"/><Relationship Id="rId81" Type="http://schemas.openxmlformats.org/officeDocument/2006/relationships/slide" Target="/ppt/slides/slide42.xml"/><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hyperlink" Target="https://mysteryscience.com/docs/minnesota" TargetMode="External"/><Relationship Id="rId9" Type="http://schemas.openxmlformats.org/officeDocument/2006/relationships/slide" Target="/ppt/slides/slide5.xml"/><Relationship Id="rId48" Type="http://schemas.openxmlformats.org/officeDocument/2006/relationships/slide" Target="/ppt/slides/slide24.xml"/><Relationship Id="rId47" Type="http://schemas.openxmlformats.org/officeDocument/2006/relationships/slide" Target="/ppt/slides/slide23.xml"/><Relationship Id="rId49" Type="http://schemas.openxmlformats.org/officeDocument/2006/relationships/slide" Target="/ppt/slides/slide25.xml"/><Relationship Id="rId5" Type="http://schemas.openxmlformats.org/officeDocument/2006/relationships/slide" Target="/ppt/slides/slide3.xml"/><Relationship Id="rId6" Type="http://schemas.openxmlformats.org/officeDocument/2006/relationships/slide" Target="/ppt/slides/slide3.xml"/><Relationship Id="rId7" Type="http://schemas.openxmlformats.org/officeDocument/2006/relationships/slide" Target="/ppt/slides/slide3.xml"/><Relationship Id="rId8" Type="http://schemas.openxmlformats.org/officeDocument/2006/relationships/slide" Target="/ppt/slides/slide4.xml"/><Relationship Id="rId73" Type="http://schemas.openxmlformats.org/officeDocument/2006/relationships/slide" Target="/ppt/slides/slide36.xml"/><Relationship Id="rId72" Type="http://schemas.openxmlformats.org/officeDocument/2006/relationships/slide" Target="/ppt/slides/slide34.xml"/><Relationship Id="rId31" Type="http://schemas.openxmlformats.org/officeDocument/2006/relationships/slide" Target="/ppt/slides/slide14.xml"/><Relationship Id="rId75" Type="http://schemas.openxmlformats.org/officeDocument/2006/relationships/slide" Target="/ppt/slides/slide37.xml"/><Relationship Id="rId30" Type="http://schemas.openxmlformats.org/officeDocument/2006/relationships/slide" Target="/ppt/slides/slide14.xml"/><Relationship Id="rId74" Type="http://schemas.openxmlformats.org/officeDocument/2006/relationships/slide" Target="/ppt/slides/slide36.xml"/><Relationship Id="rId33" Type="http://schemas.openxmlformats.org/officeDocument/2006/relationships/slide" Target="/ppt/slides/slide16.xml"/><Relationship Id="rId77" Type="http://schemas.openxmlformats.org/officeDocument/2006/relationships/slide" Target="/ppt/slides/slide38.xml"/><Relationship Id="rId32" Type="http://schemas.openxmlformats.org/officeDocument/2006/relationships/slide" Target="/ppt/slides/slide15.xml"/><Relationship Id="rId76" Type="http://schemas.openxmlformats.org/officeDocument/2006/relationships/slide" Target="/ppt/slides/slide38.xml"/><Relationship Id="rId35" Type="http://schemas.openxmlformats.org/officeDocument/2006/relationships/slide" Target="/ppt/slides/slide17.xml"/><Relationship Id="rId79" Type="http://schemas.openxmlformats.org/officeDocument/2006/relationships/slide" Target="/ppt/slides/slide40.xml"/><Relationship Id="rId34" Type="http://schemas.openxmlformats.org/officeDocument/2006/relationships/slide" Target="/ppt/slides/slide16.xml"/><Relationship Id="rId78" Type="http://schemas.openxmlformats.org/officeDocument/2006/relationships/slide" Target="/ppt/slides/slide39.xml"/><Relationship Id="rId71" Type="http://schemas.openxmlformats.org/officeDocument/2006/relationships/slide" Target="/ppt/slides/slide34.xml"/><Relationship Id="rId70" Type="http://schemas.openxmlformats.org/officeDocument/2006/relationships/slide" Target="/ppt/slides/slide34.xml"/><Relationship Id="rId37" Type="http://schemas.openxmlformats.org/officeDocument/2006/relationships/slide" Target="/ppt/slides/slide18.xml"/><Relationship Id="rId36" Type="http://schemas.openxmlformats.org/officeDocument/2006/relationships/slide" Target="/ppt/slides/slide17.xml"/><Relationship Id="rId39" Type="http://schemas.openxmlformats.org/officeDocument/2006/relationships/slide" Target="/ppt/slides/slide14.xml"/><Relationship Id="rId38" Type="http://schemas.openxmlformats.org/officeDocument/2006/relationships/slide" Target="/ppt/slides/slide19.xml"/><Relationship Id="rId62" Type="http://schemas.openxmlformats.org/officeDocument/2006/relationships/slide" Target="/ppt/slides/slide30.xml"/><Relationship Id="rId61" Type="http://schemas.openxmlformats.org/officeDocument/2006/relationships/slide" Target="/ppt/slides/slide30.xml"/><Relationship Id="rId20" Type="http://schemas.openxmlformats.org/officeDocument/2006/relationships/slide" Target="/ppt/slides/slide9.xml"/><Relationship Id="rId64" Type="http://schemas.openxmlformats.org/officeDocument/2006/relationships/slide" Target="/ppt/slides/slide32.xml"/><Relationship Id="rId63" Type="http://schemas.openxmlformats.org/officeDocument/2006/relationships/slide" Target="/ppt/slides/slide31.xml"/><Relationship Id="rId22" Type="http://schemas.openxmlformats.org/officeDocument/2006/relationships/slide" Target="/ppt/slides/slide11.xml"/><Relationship Id="rId66" Type="http://schemas.openxmlformats.org/officeDocument/2006/relationships/slide" Target="/ppt/slides/slide33.xml"/><Relationship Id="rId21" Type="http://schemas.openxmlformats.org/officeDocument/2006/relationships/slide" Target="/ppt/slides/slide10.xml"/><Relationship Id="rId65" Type="http://schemas.openxmlformats.org/officeDocument/2006/relationships/slide" Target="/ppt/slides/slide33.xml"/><Relationship Id="rId24" Type="http://schemas.openxmlformats.org/officeDocument/2006/relationships/slide" Target="/ppt/slides/slide13.xml"/><Relationship Id="rId68" Type="http://schemas.openxmlformats.org/officeDocument/2006/relationships/slide" Target="/ppt/slides/slide30.xml"/><Relationship Id="rId23" Type="http://schemas.openxmlformats.org/officeDocument/2006/relationships/slide" Target="/ppt/slides/slide11.xml"/><Relationship Id="rId67" Type="http://schemas.openxmlformats.org/officeDocument/2006/relationships/slide" Target="/ppt/slides/slide28.xml"/><Relationship Id="rId60" Type="http://schemas.openxmlformats.org/officeDocument/2006/relationships/slide" Target="/ppt/slides/slide29.xml"/><Relationship Id="rId26" Type="http://schemas.openxmlformats.org/officeDocument/2006/relationships/slide" Target="/ppt/slides/slide9.xml"/><Relationship Id="rId25" Type="http://schemas.openxmlformats.org/officeDocument/2006/relationships/slide" Target="/ppt/slides/slide13.xml"/><Relationship Id="rId69" Type="http://schemas.openxmlformats.org/officeDocument/2006/relationships/slide" Target="/ppt/slides/slide33.xml"/><Relationship Id="rId28" Type="http://schemas.openxmlformats.org/officeDocument/2006/relationships/slide" Target="/ppt/slides/slide13.xml"/><Relationship Id="rId27" Type="http://schemas.openxmlformats.org/officeDocument/2006/relationships/slide" Target="/ppt/slides/slide11.xml"/><Relationship Id="rId29" Type="http://schemas.openxmlformats.org/officeDocument/2006/relationships/slide" Target="/ppt/slides/slide14.xml"/><Relationship Id="rId51" Type="http://schemas.openxmlformats.org/officeDocument/2006/relationships/slide" Target="/ppt/slides/slide26.xml"/><Relationship Id="rId50" Type="http://schemas.openxmlformats.org/officeDocument/2006/relationships/slide" Target="/ppt/slides/slide25.xml"/><Relationship Id="rId53" Type="http://schemas.openxmlformats.org/officeDocument/2006/relationships/slide" Target="/ppt/slides/slide27.xml"/><Relationship Id="rId52" Type="http://schemas.openxmlformats.org/officeDocument/2006/relationships/slide" Target="/ppt/slides/slide27.xml"/><Relationship Id="rId11" Type="http://schemas.openxmlformats.org/officeDocument/2006/relationships/slide" Target="/ppt/slides/slide6.xml"/><Relationship Id="rId55" Type="http://schemas.openxmlformats.org/officeDocument/2006/relationships/slide" Target="/ppt/slides/slide25.xml"/><Relationship Id="rId10" Type="http://schemas.openxmlformats.org/officeDocument/2006/relationships/slide" Target="/ppt/slides/slide5.xml"/><Relationship Id="rId54" Type="http://schemas.openxmlformats.org/officeDocument/2006/relationships/slide" Target="/ppt/slides/slide20.xml"/><Relationship Id="rId13" Type="http://schemas.openxmlformats.org/officeDocument/2006/relationships/slide" Target="/ppt/slides/slide7.xml"/><Relationship Id="rId57" Type="http://schemas.openxmlformats.org/officeDocument/2006/relationships/slide" Target="/ppt/slides/slide28.xml"/><Relationship Id="rId12" Type="http://schemas.openxmlformats.org/officeDocument/2006/relationships/slide" Target="/ppt/slides/slide7.xml"/><Relationship Id="rId56" Type="http://schemas.openxmlformats.org/officeDocument/2006/relationships/slide" Target="/ppt/slides/slide27.xml"/><Relationship Id="rId15" Type="http://schemas.openxmlformats.org/officeDocument/2006/relationships/slide" Target="/ppt/slides/slide3.xml"/><Relationship Id="rId59" Type="http://schemas.openxmlformats.org/officeDocument/2006/relationships/slide" Target="/ppt/slides/slide28.xml"/><Relationship Id="rId14" Type="http://schemas.openxmlformats.org/officeDocument/2006/relationships/slide" Target="/ppt/slides/slide8.xml"/><Relationship Id="rId58" Type="http://schemas.openxmlformats.org/officeDocument/2006/relationships/slide" Target="/ppt/slides/slide28.xml"/><Relationship Id="rId17" Type="http://schemas.openxmlformats.org/officeDocument/2006/relationships/slide" Target="/ppt/slides/slide7.xml"/><Relationship Id="rId16" Type="http://schemas.openxmlformats.org/officeDocument/2006/relationships/slide" Target="/ppt/slides/slide5.xml"/><Relationship Id="rId19" Type="http://schemas.openxmlformats.org/officeDocument/2006/relationships/slide" Target="/ppt/slides/slide9.xml"/><Relationship Id="rId18" Type="http://schemas.openxmlformats.org/officeDocument/2006/relationships/slide" Target="/ppt/slides/slide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89.png"/><Relationship Id="rId4" Type="http://schemas.openxmlformats.org/officeDocument/2006/relationships/image" Target="../media/image75.png"/><Relationship Id="rId9" Type="http://schemas.openxmlformats.org/officeDocument/2006/relationships/hyperlink" Target="https://mysteryscience.com/plants/mystery-2/animal-seed-dispersal/1003" TargetMode="External"/><Relationship Id="rId5" Type="http://schemas.openxmlformats.org/officeDocument/2006/relationships/image" Target="../media/image38.png"/><Relationship Id="rId6" Type="http://schemas.openxmlformats.org/officeDocument/2006/relationships/hyperlink" Target="https://mysteryscience.com/plants/plant-adaptations" TargetMode="External"/><Relationship Id="rId7" Type="http://schemas.openxmlformats.org/officeDocument/2006/relationships/hyperlink" Target="https://mysteryscience.com/plants/plant-adaptations" TargetMode="External"/><Relationship Id="rId8" Type="http://schemas.openxmlformats.org/officeDocument/2006/relationships/hyperlink" Target="https://mysteryscience.com/plants/mystery-1/seed-dispersal/912" TargetMode="External"/><Relationship Id="rId11" Type="http://schemas.openxmlformats.org/officeDocument/2006/relationships/hyperlink" Target="https://mysteryscience.com/plants/mystery-4/plant-needs-habitats/1004" TargetMode="External"/><Relationship Id="rId10" Type="http://schemas.openxmlformats.org/officeDocument/2006/relationships/hyperlink" Target="https://mysteryscience.com/plants/mystery-3/water-sunlight-plant-growth/571" TargetMode="External"/><Relationship Id="rId13" Type="http://schemas.openxmlformats.org/officeDocument/2006/relationships/hyperlink" Target="https://mysteryscience.com/plants/mystery-1/seed-dispersal/912" TargetMode="External"/><Relationship Id="rId12" Type="http://schemas.openxmlformats.org/officeDocument/2006/relationships/hyperlink" Target="https://mysteryscience.com/plants/mystery-2/animal-seed-dispersal/1003" TargetMode="External"/><Relationship Id="rId15" Type="http://schemas.openxmlformats.org/officeDocument/2006/relationships/hyperlink" Target="https://mysteryscience.com/docs/minnesota" TargetMode="External"/><Relationship Id="rId14" Type="http://schemas.openxmlformats.org/officeDocument/2006/relationships/hyperlink" Target="https://mysteryscience.com/plants/mystery-4/plant-needs-habitats/1004" TargetMode="External"/><Relationship Id="rId17" Type="http://schemas.openxmlformats.org/officeDocument/2006/relationships/hyperlink" Target="https://mysteryscience.com/plants/mystery-3/water-sunlight-plant-growth/571" TargetMode="External"/><Relationship Id="rId16" Type="http://schemas.openxmlformats.org/officeDocument/2006/relationships/image" Target="../media/image37.png"/><Relationship Id="rId18"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hyperlink" Target="https://mysteryscience.com/flowers/plant-life-cycle-heredity" TargetMode="External"/><Relationship Id="rId9" Type="http://schemas.openxmlformats.org/officeDocument/2006/relationships/hyperlink" Target="https://mysteryscience.com/circle-of-life/mystery-3/pollination-plant-reproduction/91" TargetMode="External"/><Relationship Id="rId5" Type="http://schemas.openxmlformats.org/officeDocument/2006/relationships/hyperlink" Target="https://mysteryscience.com/flowers/plant-life-cycle-heredity" TargetMode="External"/><Relationship Id="rId6" Type="http://schemas.openxmlformats.org/officeDocument/2006/relationships/hyperlink" Target="https://mysteryscience.com/docs/minnesota" TargetMode="External"/><Relationship Id="rId7" Type="http://schemas.openxmlformats.org/officeDocument/2006/relationships/hyperlink" Target="https://mysteryscience.com/circle-of-life/mystery-1/animal-life-cycles/822" TargetMode="External"/><Relationship Id="rId8" Type="http://schemas.openxmlformats.org/officeDocument/2006/relationships/hyperlink" Target="https://mysteryscience.com/circle-of-life/mystery-2/environmental-change-engineering/266" TargetMode="External"/><Relationship Id="rId20" Type="http://schemas.openxmlformats.org/officeDocument/2006/relationships/hyperlink" Target="https://mysteryscience.com/circle-of-life/mystery-5/plant-life-cycles/832" TargetMode="External"/><Relationship Id="rId11" Type="http://schemas.openxmlformats.org/officeDocument/2006/relationships/hyperlink" Target="https://mysteryscience.com/circle-of-life/mystery-5/plant-life-cycles/832" TargetMode="External"/><Relationship Id="rId10" Type="http://schemas.openxmlformats.org/officeDocument/2006/relationships/hyperlink" Target="https://mysteryscience.com/circle-of-life/mystery-4/fruit-seeds-plant-reproduction/89" TargetMode="External"/><Relationship Id="rId13" Type="http://schemas.openxmlformats.org/officeDocument/2006/relationships/image" Target="../media/image39.png"/><Relationship Id="rId12" Type="http://schemas.openxmlformats.org/officeDocument/2006/relationships/image" Target="../media/image50.png"/><Relationship Id="rId15" Type="http://schemas.openxmlformats.org/officeDocument/2006/relationships/image" Target="../media/image67.png"/><Relationship Id="rId14" Type="http://schemas.openxmlformats.org/officeDocument/2006/relationships/image" Target="../media/image45.png"/><Relationship Id="rId17" Type="http://schemas.openxmlformats.org/officeDocument/2006/relationships/hyperlink" Target="https://mysteryscience.com/circle-of-life/mystery-2/environmental-change-engineering/266" TargetMode="External"/><Relationship Id="rId16" Type="http://schemas.openxmlformats.org/officeDocument/2006/relationships/hyperlink" Target="https://mysteryscience.com/circle-of-life/mystery-1/animal-life-cycles/822" TargetMode="External"/><Relationship Id="rId19" Type="http://schemas.openxmlformats.org/officeDocument/2006/relationships/hyperlink" Target="https://mysteryscience.com/circle-of-life/mystery-4/fruit-seeds-plant-reproduction/89" TargetMode="External"/><Relationship Id="rId18" Type="http://schemas.openxmlformats.org/officeDocument/2006/relationships/hyperlink" Target="https://mysteryscience.com/circle-of-life/mystery-3/pollination-plant-reproduction/9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hyperlink" Target="https://mysteryscience.com/selection/heredity-survival-selection" TargetMode="External"/><Relationship Id="rId9" Type="http://schemas.openxmlformats.org/officeDocument/2006/relationships/image" Target="../media/image58.png"/><Relationship Id="rId5" Type="http://schemas.openxmlformats.org/officeDocument/2006/relationships/hyperlink" Target="https://mysteryscience.com/selection/heredity-survival-selection" TargetMode="External"/><Relationship Id="rId6" Type="http://schemas.openxmlformats.org/officeDocument/2006/relationships/image" Target="../media/image44.png"/><Relationship Id="rId7" Type="http://schemas.openxmlformats.org/officeDocument/2006/relationships/image" Target="../media/image40.png"/><Relationship Id="rId8" Type="http://schemas.openxmlformats.org/officeDocument/2006/relationships/image" Target="../media/image61.png"/><Relationship Id="rId20" Type="http://schemas.openxmlformats.org/officeDocument/2006/relationships/hyperlink" Target="https://mysteryscience.com/docs/minnesota" TargetMode="External"/><Relationship Id="rId21" Type="http://schemas.openxmlformats.org/officeDocument/2006/relationships/image" Target="../media/image13.png"/><Relationship Id="rId11" Type="http://schemas.openxmlformats.org/officeDocument/2006/relationships/hyperlink" Target="https://mysteryscience.com/selection/mystery-2/trait-variation-inheritance-artificial-selection/1139" TargetMode="External"/><Relationship Id="rId10" Type="http://schemas.openxmlformats.org/officeDocument/2006/relationships/hyperlink" Target="https://mysteryscience.com/selection/mystery-1/traits-inheritance/1137" TargetMode="External"/><Relationship Id="rId13" Type="http://schemas.openxmlformats.org/officeDocument/2006/relationships/hyperlink" Target="https://mysteryscience.com/animals/mystery-6/animal-groups-survival/265" TargetMode="External"/><Relationship Id="rId12" Type="http://schemas.openxmlformats.org/officeDocument/2006/relationships/hyperlink" Target="https://mysteryscience.com/selection/mystery-3/trait-variation-survival-natural-selection/1176" TargetMode="External"/><Relationship Id="rId15" Type="http://schemas.openxmlformats.org/officeDocument/2006/relationships/hyperlink" Target="https://mysteryscience.com/selection/mystery-1/traits-inheritance/1137" TargetMode="External"/><Relationship Id="rId14" Type="http://schemas.openxmlformats.org/officeDocument/2006/relationships/hyperlink" Target="https://mysteryscience.com/animals/mystery-8/traits-environmental-variation/267" TargetMode="External"/><Relationship Id="rId17" Type="http://schemas.openxmlformats.org/officeDocument/2006/relationships/hyperlink" Target="https://mysteryscience.com/selection/mystery-3/trait-variation-survival-natural-selection/1176" TargetMode="External"/><Relationship Id="rId16" Type="http://schemas.openxmlformats.org/officeDocument/2006/relationships/hyperlink" Target="https://mysteryscience.com/selection/mystery-2/trait-variation-inheritance-artificial-selection/1139" TargetMode="External"/><Relationship Id="rId19" Type="http://schemas.openxmlformats.org/officeDocument/2006/relationships/hyperlink" Target="https://mysteryscience.com/animals/mystery-8/traits-environmental-variation/267" TargetMode="External"/><Relationship Id="rId18" Type="http://schemas.openxmlformats.org/officeDocument/2006/relationships/hyperlink" Target="https://mysteryscience.com/animals/mystery-6/animal-groups-survival/265"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hyperlink" Target="https://mysteryscience.com/body/human-body-vision-the-brain" TargetMode="External"/><Relationship Id="rId4" Type="http://schemas.openxmlformats.org/officeDocument/2006/relationships/hyperlink" Target="https://mysteryscience.com/body/human-body-vision-the-brain" TargetMode="External"/><Relationship Id="rId9" Type="http://schemas.openxmlformats.org/officeDocument/2006/relationships/image" Target="../media/image53.png"/><Relationship Id="rId5" Type="http://schemas.openxmlformats.org/officeDocument/2006/relationships/hyperlink" Target="https://mysteryscience.com/body/mystery-1/muscles-skeleton/59" TargetMode="External"/><Relationship Id="rId6" Type="http://schemas.openxmlformats.org/officeDocument/2006/relationships/hyperlink" Target="https://mysteryscience.com/body/mystery-2/light-eyes-vision/60" TargetMode="External"/><Relationship Id="rId7" Type="http://schemas.openxmlformats.org/officeDocument/2006/relationships/hyperlink" Target="https://mysteryscience.com/body/mystery-3/structure-function-of-eyes/61" TargetMode="External"/><Relationship Id="rId8" Type="http://schemas.openxmlformats.org/officeDocument/2006/relationships/hyperlink" Target="https://mysteryscience.com/body/mystery-4/brain-nerves-information-processing/62" TargetMode="External"/><Relationship Id="rId11" Type="http://schemas.openxmlformats.org/officeDocument/2006/relationships/hyperlink" Target="https://mysteryscience.com/body/mystery-2/light-eyes-vision/60" TargetMode="External"/><Relationship Id="rId10" Type="http://schemas.openxmlformats.org/officeDocument/2006/relationships/hyperlink" Target="https://mysteryscience.com/body/mystery-1/muscles-skeleton/59" TargetMode="External"/><Relationship Id="rId13" Type="http://schemas.openxmlformats.org/officeDocument/2006/relationships/hyperlink" Target="https://mysteryscience.com/body/mystery-4/brain-nerves-information-processing/62" TargetMode="External"/><Relationship Id="rId12" Type="http://schemas.openxmlformats.org/officeDocument/2006/relationships/hyperlink" Target="https://mysteryscience.com/body/mystery-3/structure-function-of-eyes/61" TargetMode="External"/><Relationship Id="rId15" Type="http://schemas.openxmlformats.org/officeDocument/2006/relationships/image" Target="../media/image13.png"/><Relationship Id="rId14" Type="http://schemas.openxmlformats.org/officeDocument/2006/relationships/hyperlink" Target="https://mysteryscience.com/docs/minnesot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51.png"/><Relationship Id="rId9" Type="http://schemas.openxmlformats.org/officeDocument/2006/relationships/hyperlink" Target="https://mysteryscience.com/adaptations/mystery-2/learned-behavior-instinct/1091" TargetMode="External"/><Relationship Id="rId5" Type="http://schemas.openxmlformats.org/officeDocument/2006/relationships/image" Target="../media/image48.png"/><Relationship Id="rId6" Type="http://schemas.openxmlformats.org/officeDocument/2006/relationships/hyperlink" Target="https://mysteryscience.com/adaptations/mystery-1/animal-adaptations/1088" TargetMode="External"/><Relationship Id="rId7" Type="http://schemas.openxmlformats.org/officeDocument/2006/relationships/hyperlink" Target="https://mysteryscience.com/adaptations/mystery-2/learned-behavior-instinct/1091" TargetMode="External"/><Relationship Id="rId8" Type="http://schemas.openxmlformats.org/officeDocument/2006/relationships/hyperlink" Target="https://mysteryscience.com/adaptations/mystery-3/plant-adaptations/1090" TargetMode="External"/><Relationship Id="rId11" Type="http://schemas.openxmlformats.org/officeDocument/2006/relationships/hyperlink" Target="https://mysteryscience.com/adaptations/mystery-3/plant-adaptations/1090" TargetMode="External"/><Relationship Id="rId10" Type="http://schemas.openxmlformats.org/officeDocument/2006/relationships/hyperlink" Target="https://mysteryscience.com/adaptations/mystery-1/animal-adaptations/1088" TargetMode="External"/><Relationship Id="rId13" Type="http://schemas.openxmlformats.org/officeDocument/2006/relationships/hyperlink" Target="https://mysteryscience.com/adaptations/animal-plant-adaptations" TargetMode="External"/><Relationship Id="rId12" Type="http://schemas.openxmlformats.org/officeDocument/2006/relationships/hyperlink" Target="https://mysteryscience.com/adaptations/animal-plant-adaptations" TargetMode="External"/><Relationship Id="rId15" Type="http://schemas.openxmlformats.org/officeDocument/2006/relationships/image" Target="../media/image13.png"/><Relationship Id="rId14" Type="http://schemas.openxmlformats.org/officeDocument/2006/relationships/hyperlink" Target="https://mysteryscience.com/docs/minnesot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hyperlink" Target="https://mysteryscience.com/sky/sun-moon-stars" TargetMode="External"/><Relationship Id="rId4" Type="http://schemas.openxmlformats.org/officeDocument/2006/relationships/hyperlink" Target="https://mysteryscience.com/sky/sun-moon-stars" TargetMode="External"/><Relationship Id="rId9" Type="http://schemas.openxmlformats.org/officeDocument/2006/relationships/hyperlink" Target="https://mysteryscience.com/sky/mystery-4/daylight-seasonal-patterns/143" TargetMode="External"/><Relationship Id="rId5" Type="http://schemas.openxmlformats.org/officeDocument/2006/relationships/hyperlink" Target="https://mysteryscience.com/sky/mystery-1/sun-shadows-daily-patterns/82" TargetMode="External"/><Relationship Id="rId6" Type="http://schemas.openxmlformats.org/officeDocument/2006/relationships/hyperlink" Target="https://mysteryscience.com/sky/mystery-2/sun-shadows-daily-patterns/138" TargetMode="External"/><Relationship Id="rId7" Type="http://schemas.openxmlformats.org/officeDocument/2006/relationships/hyperlink" Target="https://mysteryscience.com/sky/mystery-2/sun-shadows-daily-patterns/138" TargetMode="External"/><Relationship Id="rId8" Type="http://schemas.openxmlformats.org/officeDocument/2006/relationships/hyperlink" Target="https://mysteryscience.com/sky/mystery-3/sun-daily-patterns/81" TargetMode="External"/><Relationship Id="rId11" Type="http://schemas.openxmlformats.org/officeDocument/2006/relationships/image" Target="../media/image52.png"/><Relationship Id="rId10" Type="http://schemas.openxmlformats.org/officeDocument/2006/relationships/hyperlink" Target="https://mysteryscience.com/sky/mystery-4/daylight-seasonal-patterns/143" TargetMode="External"/><Relationship Id="rId13" Type="http://schemas.openxmlformats.org/officeDocument/2006/relationships/hyperlink" Target="https://mysteryscience.com/sky/mystery-2/sun-shadows-daily-patterns/138" TargetMode="External"/><Relationship Id="rId12" Type="http://schemas.openxmlformats.org/officeDocument/2006/relationships/hyperlink" Target="https://mysteryscience.com/sky/mystery-1/sun-shadows-daily-patterns/82" TargetMode="External"/><Relationship Id="rId15" Type="http://schemas.openxmlformats.org/officeDocument/2006/relationships/hyperlink" Target="https://mysteryscience.com/sky/mystery-4/daylight-seasonal-patterns/143" TargetMode="External"/><Relationship Id="rId14" Type="http://schemas.openxmlformats.org/officeDocument/2006/relationships/hyperlink" Target="https://mysteryscience.com/sky/mystery-3/sun-daily-patterns/81" TargetMode="External"/><Relationship Id="rId17" Type="http://schemas.openxmlformats.org/officeDocument/2006/relationships/image" Target="../media/image13.png"/><Relationship Id="rId16" Type="http://schemas.openxmlformats.org/officeDocument/2006/relationships/hyperlink" Target="https://mysteryscience.com/docs/minnesota"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hyperlink" Target="https://mysteryscience.com/sky/mystery-5/moon-phases-patterns/812" TargetMode="External"/><Relationship Id="rId4" Type="http://schemas.openxmlformats.org/officeDocument/2006/relationships/hyperlink" Target="https://mysteryscience.com/sky/mystery-6/stars-daily-patterns/128" TargetMode="External"/><Relationship Id="rId9" Type="http://schemas.openxmlformats.org/officeDocument/2006/relationships/hyperlink" Target="https://mysteryscience.com/sky/mystery-6/stars-daily-patterns/128" TargetMode="External"/><Relationship Id="rId5" Type="http://schemas.openxmlformats.org/officeDocument/2006/relationships/hyperlink" Target="https://mysteryscience.com/sky/mystery-7/stars-seasonal-patterns/156" TargetMode="External"/><Relationship Id="rId6" Type="http://schemas.openxmlformats.org/officeDocument/2006/relationships/hyperlink" Target="https://mysteryscience.com/sky/mystery-7/stars-seasonal-patterns/156" TargetMode="External"/><Relationship Id="rId7" Type="http://schemas.openxmlformats.org/officeDocument/2006/relationships/image" Target="../media/image56.png"/><Relationship Id="rId8" Type="http://schemas.openxmlformats.org/officeDocument/2006/relationships/hyperlink" Target="https://mysteryscience.com/sky/mystery-5/moon-phases-patterns/812" TargetMode="External"/><Relationship Id="rId11" Type="http://schemas.openxmlformats.org/officeDocument/2006/relationships/hyperlink" Target="https://mysteryscience.com/docs/minnesota" TargetMode="External"/><Relationship Id="rId10" Type="http://schemas.openxmlformats.org/officeDocument/2006/relationships/hyperlink" Target="https://mysteryscience.com/sky/mystery-7/stars-seasonal-patterns/156" TargetMode="External"/><Relationship Id="rId1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hyperlink" Target="https://mysteryscience.com/light/mystery-1/sounds-vibrations/105" TargetMode="External"/><Relationship Id="rId9" Type="http://schemas.openxmlformats.org/officeDocument/2006/relationships/hyperlink" Target="https://mysteryscience.com/light/mystery-4/light-illumination/137" TargetMode="External"/><Relationship Id="rId5" Type="http://schemas.openxmlformats.org/officeDocument/2006/relationships/hyperlink" Target="https://mysteryscience.com/light/mystery-2/sounds-vibrations/144" TargetMode="External"/><Relationship Id="rId6" Type="http://schemas.openxmlformats.org/officeDocument/2006/relationships/hyperlink" Target="https://mysteryscience.com/light/mystery-2/sounds-vibrations/144" TargetMode="External"/><Relationship Id="rId7" Type="http://schemas.openxmlformats.org/officeDocument/2006/relationships/hyperlink" Target="https://mysteryscience.com/light/mystery-3/light-materials-transparent-opaque/106" TargetMode="External"/><Relationship Id="rId8" Type="http://schemas.openxmlformats.org/officeDocument/2006/relationships/hyperlink" Target="https://mysteryscience.com/light/mystery-4/light-illumination/137" TargetMode="External"/><Relationship Id="rId11" Type="http://schemas.openxmlformats.org/officeDocument/2006/relationships/hyperlink" Target="https://mysteryscience.com/light/mystery-6/lights-sounds-communication/155" TargetMode="External"/><Relationship Id="rId10" Type="http://schemas.openxmlformats.org/officeDocument/2006/relationships/hyperlink" Target="https://mysteryscience.com/light/mystery-5/light-communication-engineering/131" TargetMode="External"/><Relationship Id="rId13" Type="http://schemas.openxmlformats.org/officeDocument/2006/relationships/hyperlink" Target="https://mysteryscience.com/light/mystery-2/sounds-vibrations/144" TargetMode="External"/><Relationship Id="rId12" Type="http://schemas.openxmlformats.org/officeDocument/2006/relationships/hyperlink" Target="https://mysteryscience.com/light/mystery-1/sounds-vibrations/105" TargetMode="External"/><Relationship Id="rId15" Type="http://schemas.openxmlformats.org/officeDocument/2006/relationships/hyperlink" Target="https://mysteryscience.com/light/mystery-4/light-illumination/137" TargetMode="External"/><Relationship Id="rId14" Type="http://schemas.openxmlformats.org/officeDocument/2006/relationships/hyperlink" Target="https://mysteryscience.com/light/mystery-3/light-materials-transparent-opaque/106" TargetMode="External"/><Relationship Id="rId17" Type="http://schemas.openxmlformats.org/officeDocument/2006/relationships/hyperlink" Target="https://mysteryscience.com/light/mystery-6/lights-sounds-communication/155" TargetMode="External"/><Relationship Id="rId16" Type="http://schemas.openxmlformats.org/officeDocument/2006/relationships/hyperlink" Target="https://mysteryscience.com/light/mystery-5/light-communication-engineering/131" TargetMode="External"/><Relationship Id="rId19" Type="http://schemas.openxmlformats.org/officeDocument/2006/relationships/image" Target="../media/image13.png"/><Relationship Id="rId18" Type="http://schemas.openxmlformats.org/officeDocument/2006/relationships/hyperlink" Target="https://mysteryscience.com/docs/minnesota"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hyperlink" Target="https://mysteryscience.com/animals/fossils-animal-survival-heredity" TargetMode="External"/><Relationship Id="rId4" Type="http://schemas.openxmlformats.org/officeDocument/2006/relationships/hyperlink" Target="https://mysteryscience.com/animals/fossils-animal-survival-heredity" TargetMode="External"/><Relationship Id="rId9" Type="http://schemas.openxmlformats.org/officeDocument/2006/relationships/hyperlink" Target="https://mysteryscience.com/docs/minnesota" TargetMode="External"/><Relationship Id="rId5" Type="http://schemas.openxmlformats.org/officeDocument/2006/relationships/hyperlink" Target="https://mysteryscience.com/animals/mystery-1/habitats-fossils-environments-over-time/379" TargetMode="External"/><Relationship Id="rId6" Type="http://schemas.openxmlformats.org/officeDocument/2006/relationships/hyperlink" Target="https://mysteryscience.com/animals/mystery-2/fossil-evidence-classification/32" TargetMode="External"/><Relationship Id="rId7" Type="http://schemas.openxmlformats.org/officeDocument/2006/relationships/hyperlink" Target="https://mysteryscience.com/animals/mystery-3/fossil-evidence-trace-fossils-animal-behavior/417" TargetMode="External"/><Relationship Id="rId8" Type="http://schemas.openxmlformats.org/officeDocument/2006/relationships/hyperlink" Target="https://mysteryscience.com/animals/mystery-4/trait-variation-inheritance-artificial-selection/30" TargetMode="External"/><Relationship Id="rId20" Type="http://schemas.openxmlformats.org/officeDocument/2006/relationships/hyperlink" Target="https://mysteryscience.com/animals/mystery-3/fossil-evidence-trace-fossils-animal-behavior/417" TargetMode="External"/><Relationship Id="rId21" Type="http://schemas.openxmlformats.org/officeDocument/2006/relationships/image" Target="../media/image13.png"/><Relationship Id="rId11" Type="http://schemas.openxmlformats.org/officeDocument/2006/relationships/hyperlink" Target="https://mysteryscience.com/animals/mystery-1/habitats-fossils-environments-over-time/379" TargetMode="External"/><Relationship Id="rId10" Type="http://schemas.openxmlformats.org/officeDocument/2006/relationships/hyperlink" Target="https://mysteryscience.com/animals/mystery-1/habitats-fossils-environments-over-time/379" TargetMode="External"/><Relationship Id="rId13" Type="http://schemas.openxmlformats.org/officeDocument/2006/relationships/hyperlink" Target="https://mysteryscience.com/animals/mystery-3/fossil-evidence-trace-fossils-animal-behavior/417" TargetMode="External"/><Relationship Id="rId12" Type="http://schemas.openxmlformats.org/officeDocument/2006/relationships/hyperlink" Target="https://mysteryscience.com/animals/mystery-2/fossil-evidence-dinosaurs/967" TargetMode="External"/><Relationship Id="rId15" Type="http://schemas.openxmlformats.org/officeDocument/2006/relationships/hyperlink" Target="https://mysteryscience.com/animals/mystery-3/fossil-evidence-trace-fossils-animal-behavior/417" TargetMode="External"/><Relationship Id="rId14" Type="http://schemas.openxmlformats.org/officeDocument/2006/relationships/hyperlink" Target="https://mysteryscience.com/animals/mystery-3/fossil-evidence-trace-fossils-animal-behavior/417" TargetMode="External"/><Relationship Id="rId17" Type="http://schemas.openxmlformats.org/officeDocument/2006/relationships/image" Target="../media/image87.jpg"/><Relationship Id="rId16" Type="http://schemas.openxmlformats.org/officeDocument/2006/relationships/image" Target="../media/image55.png"/><Relationship Id="rId19" Type="http://schemas.openxmlformats.org/officeDocument/2006/relationships/hyperlink" Target="https://mysteryscience.com/animals/mystery-2/fossil-evidence-dinosaurs/967" TargetMode="External"/><Relationship Id="rId18" Type="http://schemas.openxmlformats.org/officeDocument/2006/relationships/hyperlink" Target="https://mysteryscience.com/animals/mystery-1/habitats-fossils-environments-over-time/37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41.png"/><Relationship Id="rId4" Type="http://schemas.openxmlformats.org/officeDocument/2006/relationships/hyperlink" Target="https://mysteryscience.com/selection/heredity-survival-selection" TargetMode="External"/><Relationship Id="rId9" Type="http://schemas.openxmlformats.org/officeDocument/2006/relationships/image" Target="../media/image58.png"/><Relationship Id="rId5" Type="http://schemas.openxmlformats.org/officeDocument/2006/relationships/hyperlink" Target="https://mysteryscience.com/selection/heredity-survival-selection" TargetMode="External"/><Relationship Id="rId6" Type="http://schemas.openxmlformats.org/officeDocument/2006/relationships/image" Target="../media/image44.png"/><Relationship Id="rId7" Type="http://schemas.openxmlformats.org/officeDocument/2006/relationships/image" Target="../media/image40.png"/><Relationship Id="rId8" Type="http://schemas.openxmlformats.org/officeDocument/2006/relationships/image" Target="../media/image61.png"/><Relationship Id="rId20" Type="http://schemas.openxmlformats.org/officeDocument/2006/relationships/hyperlink" Target="https://mysteryscience.com/docs/minnesota" TargetMode="External"/><Relationship Id="rId21" Type="http://schemas.openxmlformats.org/officeDocument/2006/relationships/image" Target="../media/image13.png"/><Relationship Id="rId11" Type="http://schemas.openxmlformats.org/officeDocument/2006/relationships/hyperlink" Target="https://mysteryscience.com/selection/mystery-2/trait-variation-inheritance-artificial-selection/1139" TargetMode="External"/><Relationship Id="rId10" Type="http://schemas.openxmlformats.org/officeDocument/2006/relationships/hyperlink" Target="https://mysteryscience.com/selection/mystery-1/traits-inheritance/1137" TargetMode="External"/><Relationship Id="rId13" Type="http://schemas.openxmlformats.org/officeDocument/2006/relationships/hyperlink" Target="https://mysteryscience.com/animals/mystery-6/animal-groups-survival/265" TargetMode="External"/><Relationship Id="rId12" Type="http://schemas.openxmlformats.org/officeDocument/2006/relationships/hyperlink" Target="https://mysteryscience.com/selection/mystery-3/trait-variation-survival-natural-selection/1176" TargetMode="External"/><Relationship Id="rId15" Type="http://schemas.openxmlformats.org/officeDocument/2006/relationships/hyperlink" Target="https://mysteryscience.com/selection/mystery-1/traits-inheritance/1137" TargetMode="External"/><Relationship Id="rId14" Type="http://schemas.openxmlformats.org/officeDocument/2006/relationships/hyperlink" Target="https://mysteryscience.com/animals/mystery-8/traits-environmental-variation/267" TargetMode="External"/><Relationship Id="rId17" Type="http://schemas.openxmlformats.org/officeDocument/2006/relationships/hyperlink" Target="https://mysteryscience.com/selection/mystery-3/trait-variation-survival-natural-selection/1176" TargetMode="External"/><Relationship Id="rId16" Type="http://schemas.openxmlformats.org/officeDocument/2006/relationships/hyperlink" Target="https://mysteryscience.com/selection/mystery-2/trait-variation-inheritance-artificial-selection/1139" TargetMode="External"/><Relationship Id="rId19" Type="http://schemas.openxmlformats.org/officeDocument/2006/relationships/hyperlink" Target="https://mysteryscience.com/animals/mystery-8/traits-environmental-variation/267" TargetMode="External"/><Relationship Id="rId18" Type="http://schemas.openxmlformats.org/officeDocument/2006/relationships/hyperlink" Target="https://mysteryscience.com/animals/mystery-6/animal-groups-survival/26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hyperlink" Target="https://mysteryscience.com/secrets/plant-animal-needs" TargetMode="External"/><Relationship Id="rId9" Type="http://schemas.openxmlformats.org/officeDocument/2006/relationships/hyperlink" Target="https://mysteryscience.com/animal-secrets/mystery-4/animals-changing-the-environment/142" TargetMode="External"/><Relationship Id="rId5" Type="http://schemas.openxmlformats.org/officeDocument/2006/relationships/hyperlink" Target="https://mysteryscience.com/secrets/plant-animal-needs" TargetMode="External"/><Relationship Id="rId6" Type="http://schemas.openxmlformats.org/officeDocument/2006/relationships/hyperlink" Target="https://mysteryscience.com/animal-secrets/mystery-1/animal-needs-food/115" TargetMode="External"/><Relationship Id="rId7" Type="http://schemas.openxmlformats.org/officeDocument/2006/relationships/hyperlink" Target="https://mysteryscience.com/animal-secrets/mystery-2/animal-needs-shelter/134" TargetMode="External"/><Relationship Id="rId8" Type="http://schemas.openxmlformats.org/officeDocument/2006/relationships/hyperlink" Target="https://mysteryscience.com/animal-secrets/mystery-3/animal-needs-safety/116" TargetMode="External"/><Relationship Id="rId11" Type="http://schemas.openxmlformats.org/officeDocument/2006/relationships/image" Target="../media/image3.png"/><Relationship Id="rId10" Type="http://schemas.openxmlformats.org/officeDocument/2006/relationships/hyperlink" Target="https://mysteryscience.com/animal-secrets/mystery-4/animals-changing-the-environment/142" TargetMode="External"/><Relationship Id="rId12" Type="http://schemas.openxmlformats.org/officeDocument/2006/relationships/hyperlink" Target="https://mysteryscience.com/docs/minnesot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hyperlink" Target="https://mysteryscience.com/rocks/earth-s-features-processes" TargetMode="External"/><Relationship Id="rId9" Type="http://schemas.openxmlformats.org/officeDocument/2006/relationships/hyperlink" Target="https://mysteryscience.com/rocks/mystery-4/sedimentary-rock-fossils/825" TargetMode="External"/><Relationship Id="rId5" Type="http://schemas.openxmlformats.org/officeDocument/2006/relationships/hyperlink" Target="https://mysteryscience.com/rocks/earth-s-features-processes" TargetMode="External"/><Relationship Id="rId6" Type="http://schemas.openxmlformats.org/officeDocument/2006/relationships/hyperlink" Target="https://mysteryscience.com/rocks/mystery-1/volcanoes-patterns-of-earth-s-features/53" TargetMode="External"/><Relationship Id="rId7" Type="http://schemas.openxmlformats.org/officeDocument/2006/relationships/hyperlink" Target="https://mysteryscience.com/rocks/mystery-2/volcanoes-rock-cycle/55" TargetMode="External"/><Relationship Id="rId8" Type="http://schemas.openxmlformats.org/officeDocument/2006/relationships/hyperlink" Target="https://mysteryscience.com/rocks/mystery-3/weathering-erosion/57" TargetMode="External"/><Relationship Id="rId11" Type="http://schemas.openxmlformats.org/officeDocument/2006/relationships/image" Target="../media/image59.png"/><Relationship Id="rId10" Type="http://schemas.openxmlformats.org/officeDocument/2006/relationships/hyperlink" Target="https://mysteryscience.com/rocks/mystery-4/erosion-natural-hazards-engineering/58" TargetMode="External"/><Relationship Id="rId13" Type="http://schemas.openxmlformats.org/officeDocument/2006/relationships/hyperlink" Target="https://mysteryscience.com/rocks/mystery-1/volcanoes-patterns-of-earth-s-features/53" TargetMode="External"/><Relationship Id="rId12" Type="http://schemas.openxmlformats.org/officeDocument/2006/relationships/image" Target="../media/image83.png"/><Relationship Id="rId15" Type="http://schemas.openxmlformats.org/officeDocument/2006/relationships/hyperlink" Target="https://mysteryscience.com/rocks/mystery-3/weathering-erosion/57" TargetMode="External"/><Relationship Id="rId14" Type="http://schemas.openxmlformats.org/officeDocument/2006/relationships/hyperlink" Target="https://mysteryscience.com/rocks/mystery-2/volcanoes-rock-cycle/55" TargetMode="External"/><Relationship Id="rId17" Type="http://schemas.openxmlformats.org/officeDocument/2006/relationships/hyperlink" Target="https://mysteryscience.com/docs/minnesota" TargetMode="External"/><Relationship Id="rId16" Type="http://schemas.openxmlformats.org/officeDocument/2006/relationships/hyperlink" Target="https://mysteryscience.com/rocks/mystery-4/erosion-natural-hazards-engineering/58"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hyperlink" Target="https://mysteryscience.com/earth/water-cycle-earth-s-systems" TargetMode="External"/><Relationship Id="rId4" Type="http://schemas.openxmlformats.org/officeDocument/2006/relationships/hyperlink" Target="https://mysteryscience.com/earth/water-cycle-earth-s-systems" TargetMode="External"/><Relationship Id="rId9" Type="http://schemas.openxmlformats.org/officeDocument/2006/relationships/hyperlink" Target="https://mysteryscience.com/earth/mystery-5/natural-disasters-engineering/154" TargetMode="External"/><Relationship Id="rId5" Type="http://schemas.openxmlformats.org/officeDocument/2006/relationships/hyperlink" Target="https://mysteryscience.com/earth/mystery-1/hydrosphere-the-roles-of-water/122" TargetMode="External"/><Relationship Id="rId6" Type="http://schemas.openxmlformats.org/officeDocument/2006/relationships/hyperlink" Target="https://mysteryscience.com/earth/mystery-2/mixtures-solutions/796" TargetMode="External"/><Relationship Id="rId7" Type="http://schemas.openxmlformats.org/officeDocument/2006/relationships/hyperlink" Target="https://mysteryscience.com/earth/mystery-3/groundwater-as-a-natural-resource/123" TargetMode="External"/><Relationship Id="rId8" Type="http://schemas.openxmlformats.org/officeDocument/2006/relationships/hyperlink" Target="https://mysteryscience.com/earth/mystery-4/water-cycle/124" TargetMode="External"/><Relationship Id="rId11" Type="http://schemas.openxmlformats.org/officeDocument/2006/relationships/hyperlink" Target="https://mysteryscience.com/earth/mystery-1/hydrosphere-the-roles-of-water/122" TargetMode="External"/><Relationship Id="rId10" Type="http://schemas.openxmlformats.org/officeDocument/2006/relationships/image" Target="../media/image60.png"/><Relationship Id="rId13" Type="http://schemas.openxmlformats.org/officeDocument/2006/relationships/hyperlink" Target="https://mysteryscience.com/earth/mystery-3/groundwater-as-a-natural-resource/123" TargetMode="External"/><Relationship Id="rId12" Type="http://schemas.openxmlformats.org/officeDocument/2006/relationships/hyperlink" Target="https://mysteryscience.com/earth/mystery-2/mixtures-solutions/796" TargetMode="External"/><Relationship Id="rId15" Type="http://schemas.openxmlformats.org/officeDocument/2006/relationships/hyperlink" Target="https://mysteryscience.com/earth/mystery-5/natural-disasters-engineering/154" TargetMode="External"/><Relationship Id="rId14" Type="http://schemas.openxmlformats.org/officeDocument/2006/relationships/hyperlink" Target="https://mysteryscience.com/earth/mystery-4/water-cycle/124" TargetMode="External"/><Relationship Id="rId17" Type="http://schemas.openxmlformats.org/officeDocument/2006/relationships/image" Target="../media/image13.png"/><Relationship Id="rId16" Type="http://schemas.openxmlformats.org/officeDocument/2006/relationships/hyperlink" Target="https://mysteryscience.com/docs/minnesot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hyperlink" Target="https://mysteryscience.com/electricity/electricity-light-heat" TargetMode="External"/><Relationship Id="rId9" Type="http://schemas.openxmlformats.org/officeDocument/2006/relationships/image" Target="../media/image63.png"/><Relationship Id="rId5" Type="http://schemas.openxmlformats.org/officeDocument/2006/relationships/hyperlink" Target="https://mysteryscience.com/electricity/electricity-light-heat" TargetMode="External"/><Relationship Id="rId6" Type="http://schemas.openxmlformats.org/officeDocument/2006/relationships/image" Target="../media/image88.png"/><Relationship Id="rId7" Type="http://schemas.openxmlformats.org/officeDocument/2006/relationships/hyperlink" Target="https://mysteryscience.com/energy/mystery-1/renewable-energy-natural-resources/1173" TargetMode="External"/><Relationship Id="rId8" Type="http://schemas.openxmlformats.org/officeDocument/2006/relationships/hyperlink" Target="https://mysteryscience.com/energy/mystery-7/heat-energy-energy-transfer/268" TargetMode="External"/><Relationship Id="rId11" Type="http://schemas.openxmlformats.org/officeDocument/2006/relationships/hyperlink" Target="https://mysteryscience.com/energy/mystery-1/renewable-energy-natural-resources/1173" TargetMode="External"/><Relationship Id="rId10" Type="http://schemas.openxmlformats.org/officeDocument/2006/relationships/hyperlink" Target="https://mysteryscience.com/energy/mystery-6/electrical-energy/37" TargetMode="External"/><Relationship Id="rId13" Type="http://schemas.openxmlformats.org/officeDocument/2006/relationships/hyperlink" Target="https://mysteryscience.com/energy/mystery-6/electrical-energy/37" TargetMode="External"/><Relationship Id="rId12" Type="http://schemas.openxmlformats.org/officeDocument/2006/relationships/hyperlink" Target="https://mysteryscience.com/energy/mystery-6/electrical-energy/37" TargetMode="External"/><Relationship Id="rId15" Type="http://schemas.openxmlformats.org/officeDocument/2006/relationships/hyperlink" Target="https://mysteryscience.com/energy/mystery-7/heat-energy-energy-transfer/268" TargetMode="External"/><Relationship Id="rId14" Type="http://schemas.openxmlformats.org/officeDocument/2006/relationships/hyperlink" Target="https://mysteryscience.com/energy/mystery-7/heat-energy-energy-transfer/268" TargetMode="External"/><Relationship Id="rId17" Type="http://schemas.openxmlformats.org/officeDocument/2006/relationships/image" Target="../media/image13.png"/><Relationship Id="rId16" Type="http://schemas.openxmlformats.org/officeDocument/2006/relationships/hyperlink" Target="https://mysteryscience.com/docs/minnesot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mysteryscience.com/forces/forces-motion-magnets" TargetMode="External"/><Relationship Id="rId4" Type="http://schemas.openxmlformats.org/officeDocument/2006/relationships/hyperlink" Target="https://mysteryscience.com/forces/forces-motion-magnets" TargetMode="External"/><Relationship Id="rId9" Type="http://schemas.openxmlformats.org/officeDocument/2006/relationships/hyperlink" Target="https://mysteryscience.com/forces/mystery-5/magnets-engineering/151" TargetMode="External"/><Relationship Id="rId5" Type="http://schemas.openxmlformats.org/officeDocument/2006/relationships/hyperlink" Target="https://mysteryscience.com/forces/mystery-1/balanced-unbalanced-forces/111" TargetMode="External"/><Relationship Id="rId6" Type="http://schemas.openxmlformats.org/officeDocument/2006/relationships/hyperlink" Target="https://mysteryscience.com/forces/mystery-2/balanced-forces-engineering/43" TargetMode="External"/><Relationship Id="rId7" Type="http://schemas.openxmlformats.org/officeDocument/2006/relationships/hyperlink" Target="https://mysteryscience.com/forces/mystery-3/friction-pattern-of-motion/44" TargetMode="External"/><Relationship Id="rId8" Type="http://schemas.openxmlformats.org/officeDocument/2006/relationships/hyperlink" Target="https://mysteryscience.com/forces/mystery-4/magnets-forces/45" TargetMode="External"/><Relationship Id="rId11" Type="http://schemas.openxmlformats.org/officeDocument/2006/relationships/hyperlink" Target="https://mysteryscience.com/forces/mystery-1/balanced-unbalanced-forces/111" TargetMode="External"/><Relationship Id="rId10" Type="http://schemas.openxmlformats.org/officeDocument/2006/relationships/image" Target="../media/image46.png"/><Relationship Id="rId13" Type="http://schemas.openxmlformats.org/officeDocument/2006/relationships/hyperlink" Target="https://mysteryscience.com/forces/mystery-3/friction-pattern-of-motion/44" TargetMode="External"/><Relationship Id="rId12" Type="http://schemas.openxmlformats.org/officeDocument/2006/relationships/hyperlink" Target="https://mysteryscience.com/forces/mystery-2/balanced-forces-engineering/43" TargetMode="External"/><Relationship Id="rId15" Type="http://schemas.openxmlformats.org/officeDocument/2006/relationships/hyperlink" Target="https://mysteryscience.com/forces/mystery-5/magnets-engineering/151" TargetMode="External"/><Relationship Id="rId14" Type="http://schemas.openxmlformats.org/officeDocument/2006/relationships/hyperlink" Target="https://mysteryscience.com/forces/mystery-4/magnets-forces/45" TargetMode="External"/><Relationship Id="rId17" Type="http://schemas.openxmlformats.org/officeDocument/2006/relationships/image" Target="../media/image13.png"/><Relationship Id="rId16" Type="http://schemas.openxmlformats.org/officeDocument/2006/relationships/hyperlink" Target="https://mysteryscience.com/docs/minnesot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hyperlink" Target="https://mysteryscience.com/ecosystems/ecosystems-the-food-web" TargetMode="External"/><Relationship Id="rId4" Type="http://schemas.openxmlformats.org/officeDocument/2006/relationships/hyperlink" Target="https://mysteryscience.com/ecosystems/ecosystems-the-food-web" TargetMode="External"/><Relationship Id="rId9" Type="http://schemas.openxmlformats.org/officeDocument/2006/relationships/image" Target="../media/image69.png"/><Relationship Id="rId5" Type="http://schemas.openxmlformats.org/officeDocument/2006/relationships/image" Target="../media/image13.png"/><Relationship Id="rId6" Type="http://schemas.openxmlformats.org/officeDocument/2006/relationships/hyperlink" Target="https://mysteryscience.com/docs/minnesota" TargetMode="External"/><Relationship Id="rId7" Type="http://schemas.openxmlformats.org/officeDocument/2006/relationships/image" Target="../media/image74.png"/><Relationship Id="rId8" Type="http://schemas.openxmlformats.org/officeDocument/2006/relationships/image" Target="../media/image68.png"/><Relationship Id="rId11" Type="http://schemas.openxmlformats.org/officeDocument/2006/relationships/hyperlink" Target="https://mysteryscience.com/ecosystems/mystery-2/plant-needs-air-water/94" TargetMode="External"/><Relationship Id="rId10" Type="http://schemas.openxmlformats.org/officeDocument/2006/relationships/image" Target="../media/image79.png"/><Relationship Id="rId13" Type="http://schemas.openxmlformats.org/officeDocument/2006/relationships/hyperlink" Target="https://mysteryscience.com/ecosystems/mystery-3/decomposers-matter-cycle/95" TargetMode="External"/><Relationship Id="rId12" Type="http://schemas.openxmlformats.org/officeDocument/2006/relationships/hyperlink" Target="https://mysteryscience.com/ecosystems/mystery-1/food-chains-predators-herbivores-carnivores/119" TargetMode="External"/><Relationship Id="rId15" Type="http://schemas.openxmlformats.org/officeDocument/2006/relationships/hyperlink" Target="https://mysteryscience.com/ecosystems/mystery-3/decomposers-matter-cycle/95" TargetMode="External"/><Relationship Id="rId14" Type="http://schemas.openxmlformats.org/officeDocument/2006/relationships/hyperlink" Target="https://mysteryscience.com/ecosystems/mystery-4/decomposers-nutrients-matter-cycle/215" TargetMode="External"/><Relationship Id="rId17" Type="http://schemas.openxmlformats.org/officeDocument/2006/relationships/hyperlink" Target="https://mysteryscience.com/ecosystems/mystery-4/decomposers-nutrients-matter-cycle/215" TargetMode="External"/><Relationship Id="rId16" Type="http://schemas.openxmlformats.org/officeDocument/2006/relationships/hyperlink" Target="https://mysteryscience.com/ecosystems/mystery-3/decomposers-matter-cycle/95"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3.png"/><Relationship Id="rId4" Type="http://schemas.openxmlformats.org/officeDocument/2006/relationships/hyperlink" Target="https://mysteryscience.com/ecosystems/ecosystems-the-food-web" TargetMode="External"/><Relationship Id="rId9" Type="http://schemas.openxmlformats.org/officeDocument/2006/relationships/hyperlink" Target="https://mysteryscience.com/ecosystems/mystery-6/food-webs-flow-of-energy/212" TargetMode="External"/><Relationship Id="rId5" Type="http://schemas.openxmlformats.org/officeDocument/2006/relationships/hyperlink" Target="https://mysteryscience.com/ecosystems/ecosystems-the-food-web" TargetMode="External"/><Relationship Id="rId6" Type="http://schemas.openxmlformats.org/officeDocument/2006/relationships/hyperlink" Target="https://mysteryscience.com/ecosystems/mystery-5/ecosystems-matter-cycle/216" TargetMode="External"/><Relationship Id="rId7" Type="http://schemas.openxmlformats.org/officeDocument/2006/relationships/hyperlink" Target="https://mysteryscience.com/lessons?query=How+can+we+protect+Earth%27s+environments%3F" TargetMode="External"/><Relationship Id="rId8" Type="http://schemas.openxmlformats.org/officeDocument/2006/relationships/hyperlink" Target="https://mysteryscience.com/ecosystems/mystery-6/food-webs-flow-of-energy/212" TargetMode="External"/><Relationship Id="rId11" Type="http://schemas.openxmlformats.org/officeDocument/2006/relationships/image" Target="../media/image84.png"/><Relationship Id="rId10" Type="http://schemas.openxmlformats.org/officeDocument/2006/relationships/image" Target="../media/image65.png"/><Relationship Id="rId13" Type="http://schemas.openxmlformats.org/officeDocument/2006/relationships/hyperlink" Target="https://mysteryscience.com/ecosystems/mystery-6/food-webs-flow-of-energy/212" TargetMode="External"/><Relationship Id="rId12" Type="http://schemas.openxmlformats.org/officeDocument/2006/relationships/hyperlink" Target="https://mysteryscience.com/ecosystems/mystery-5/ecosystems-matter-cycle/216" TargetMode="External"/><Relationship Id="rId15" Type="http://schemas.openxmlformats.org/officeDocument/2006/relationships/hyperlink" Target="https://mysteryscience.com/docs/minnesota" TargetMode="External"/><Relationship Id="rId14" Type="http://schemas.openxmlformats.org/officeDocument/2006/relationships/hyperlink" Target="https://mysteryscience.com/ecosystems/mystery-6/food-webs-flow-of-energy/212"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62.png"/><Relationship Id="rId4" Type="http://schemas.openxmlformats.org/officeDocument/2006/relationships/image" Target="../media/image78.png"/><Relationship Id="rId9" Type="http://schemas.openxmlformats.org/officeDocument/2006/relationships/hyperlink" Target="https://mysteryscience.com/astronomy/mystery-2/earth-s-rotation-daily-shadow-patterns/74" TargetMode="External"/><Relationship Id="rId5" Type="http://schemas.openxmlformats.org/officeDocument/2006/relationships/image" Target="../media/image72.png"/><Relationship Id="rId6" Type="http://schemas.openxmlformats.org/officeDocument/2006/relationships/image" Target="../media/image64.png"/><Relationship Id="rId7" Type="http://schemas.openxmlformats.org/officeDocument/2006/relationships/hyperlink" Target="https://mysteryscience.com/astronomy/mystery-1/day-night-earth-s-rotation/378" TargetMode="External"/><Relationship Id="rId8" Type="http://schemas.openxmlformats.org/officeDocument/2006/relationships/hyperlink" Target="https://mysteryscience.com/astronomy/mystery-1/day-night-earth-s-rotation/378" TargetMode="External"/><Relationship Id="rId20" Type="http://schemas.openxmlformats.org/officeDocument/2006/relationships/hyperlink" Target="https://mysteryscience.com/astronomy/earth-space-patterns" TargetMode="External"/><Relationship Id="rId22" Type="http://schemas.openxmlformats.org/officeDocument/2006/relationships/hyperlink" Target="https://mysteryscience.com/astronomy/mystery-5/moon-phases-lunar-cycle/77" TargetMode="External"/><Relationship Id="rId21" Type="http://schemas.openxmlformats.org/officeDocument/2006/relationships/hyperlink" Target="https://mysteryscience.com/astronomy/mystery-4/seasonal-patterns-earth-s-orbit/75" TargetMode="External"/><Relationship Id="rId24" Type="http://schemas.openxmlformats.org/officeDocument/2006/relationships/image" Target="../media/image77.png"/><Relationship Id="rId23" Type="http://schemas.openxmlformats.org/officeDocument/2006/relationships/image" Target="../media/image13.png"/><Relationship Id="rId26" Type="http://schemas.openxmlformats.org/officeDocument/2006/relationships/hyperlink" Target="https://mysteryscience.com/docs/minnesota" TargetMode="External"/><Relationship Id="rId25" Type="http://schemas.openxmlformats.org/officeDocument/2006/relationships/hyperlink" Target="https://mysteryscience.com/astronomy/mystery-2/earth-s-rotation-daily-shadow-patterns/74" TargetMode="External"/><Relationship Id="rId11" Type="http://schemas.openxmlformats.org/officeDocument/2006/relationships/hyperlink" Target="https://mysteryscience.com/astronomy/mystery-3/seasonal-changes-shadow-length/76" TargetMode="External"/><Relationship Id="rId10" Type="http://schemas.openxmlformats.org/officeDocument/2006/relationships/hyperlink" Target="https://mysteryscience.com/astronomy/mystery-2/earth-s-rotation-daily-shadow-patterns/74" TargetMode="External"/><Relationship Id="rId13" Type="http://schemas.openxmlformats.org/officeDocument/2006/relationships/hyperlink" Target="https://mysteryscience.com/astronomy/mystery-4/seasonal-patterns-earth-s-orbit/75" TargetMode="External"/><Relationship Id="rId12" Type="http://schemas.openxmlformats.org/officeDocument/2006/relationships/hyperlink" Target="https://mysteryscience.com/astronomy/mystery-3/seasonal-changes-shadow-length/76" TargetMode="External"/><Relationship Id="rId15" Type="http://schemas.openxmlformats.org/officeDocument/2006/relationships/hyperlink" Target="https://mysteryscience.com/astronomy/mystery-5/moon-phases-lunar-cycle/77" TargetMode="External"/><Relationship Id="rId14" Type="http://schemas.openxmlformats.org/officeDocument/2006/relationships/hyperlink" Target="https://mysteryscience.com/astronomy/mystery-4/seasonal-patterns-earth-s-orbit/75" TargetMode="External"/><Relationship Id="rId17" Type="http://schemas.openxmlformats.org/officeDocument/2006/relationships/hyperlink" Target="https://mysteryscience.com/astronomy/mystery-1/day-night-earth-s-rotation/378" TargetMode="External"/><Relationship Id="rId16" Type="http://schemas.openxmlformats.org/officeDocument/2006/relationships/hyperlink" Target="https://mysteryscience.com/astronomy/mystery-5/moon-phases-lunar-cycle/77" TargetMode="External"/><Relationship Id="rId19" Type="http://schemas.openxmlformats.org/officeDocument/2006/relationships/hyperlink" Target="https://mysteryscience.com/astronomy/earth-space-patterns" TargetMode="External"/><Relationship Id="rId18" Type="http://schemas.openxmlformats.org/officeDocument/2006/relationships/hyperlink" Target="https://mysteryscience.com/astronomy/mystery-3/seasonal-changes-shadow-length/76"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66.png"/><Relationship Id="rId4" Type="http://schemas.openxmlformats.org/officeDocument/2006/relationships/image" Target="../media/image76.png"/><Relationship Id="rId9" Type="http://schemas.openxmlformats.org/officeDocument/2006/relationships/hyperlink" Target="https://mysteryscience.com/astronomy/mystery-7/gravity/290" TargetMode="External"/><Relationship Id="rId5" Type="http://schemas.openxmlformats.org/officeDocument/2006/relationships/image" Target="../media/image70.png"/><Relationship Id="rId6" Type="http://schemas.openxmlformats.org/officeDocument/2006/relationships/hyperlink" Target="https://mysteryscience.com/astronomy/mystery-6/solar-system-sun-brightness/908" TargetMode="External"/><Relationship Id="rId7" Type="http://schemas.openxmlformats.org/officeDocument/2006/relationships/hyperlink" Target="https://mysteryscience.com/astronomy/mystery-6/solar-system-sun-brightness/908" TargetMode="External"/><Relationship Id="rId8" Type="http://schemas.openxmlformats.org/officeDocument/2006/relationships/hyperlink" Target="https://mysteryscience.com/astronomy/mystery-7/gravity/290" TargetMode="External"/><Relationship Id="rId11" Type="http://schemas.openxmlformats.org/officeDocument/2006/relationships/hyperlink" Target="https://mysteryscience.com/astronomy/mystery-8/star-brightness-habitable-planets/294" TargetMode="External"/><Relationship Id="rId10" Type="http://schemas.openxmlformats.org/officeDocument/2006/relationships/hyperlink" Target="https://mysteryscience.com/astronomy/mystery-8/star-brightness-habitable-planets/294" TargetMode="External"/><Relationship Id="rId13" Type="http://schemas.openxmlformats.org/officeDocument/2006/relationships/hyperlink" Target="https://mysteryscience.com/astronomy/mystery-6/solar-system-sun-brightness/908" TargetMode="External"/><Relationship Id="rId12" Type="http://schemas.openxmlformats.org/officeDocument/2006/relationships/hyperlink" Target="https://mysteryscience.com/astronomy/mystery-7/gravity/290" TargetMode="External"/><Relationship Id="rId15" Type="http://schemas.openxmlformats.org/officeDocument/2006/relationships/hyperlink" Target="https://mysteryscience.com/solarsystem/stars-planets" TargetMode="External"/><Relationship Id="rId14" Type="http://schemas.openxmlformats.org/officeDocument/2006/relationships/hyperlink" Target="https://mysteryscience.com/astronomy/mystery-8/star-brightness-habitable-planets/294" TargetMode="External"/><Relationship Id="rId17" Type="http://schemas.openxmlformats.org/officeDocument/2006/relationships/image" Target="../media/image13.png"/><Relationship Id="rId16" Type="http://schemas.openxmlformats.org/officeDocument/2006/relationships/hyperlink" Target="https://mysteryscience.com/solarsystem/stars-planets" TargetMode="External"/><Relationship Id="rId18" Type="http://schemas.openxmlformats.org/officeDocument/2006/relationships/hyperlink" Target="https://mysteryscience.com/docs/minnesota"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hyperlink" Target="https://mysteryscience.com/energy/mystery-1/speed-energy/304" TargetMode="External"/><Relationship Id="rId4" Type="http://schemas.openxmlformats.org/officeDocument/2006/relationships/hyperlink" Target="https://mysteryscience.com/energy/mystery-2/collisions-energy-transfer/380" TargetMode="External"/><Relationship Id="rId9" Type="http://schemas.openxmlformats.org/officeDocument/2006/relationships/image" Target="../media/image63.png"/><Relationship Id="rId5" Type="http://schemas.openxmlformats.org/officeDocument/2006/relationships/hyperlink" Target="https://mysteryscience.com/energy/mystery-3/collisions-energy-transfer/963" TargetMode="External"/><Relationship Id="rId6" Type="http://schemas.openxmlformats.org/officeDocument/2006/relationships/hyperlink" Target="https://mysteryscience.com/energy/mystery-4/energy-transfer-engineering/35" TargetMode="External"/><Relationship Id="rId7" Type="http://schemas.openxmlformats.org/officeDocument/2006/relationships/hyperlink" Target="https://mysteryscience.com/energy/mystery-5/energy-transfer-engineering/36" TargetMode="External"/><Relationship Id="rId8" Type="http://schemas.openxmlformats.org/officeDocument/2006/relationships/image" Target="../media/image80.png"/><Relationship Id="rId11" Type="http://schemas.openxmlformats.org/officeDocument/2006/relationships/hyperlink" Target="https://mysteryscience.com/energy/energy-energy-transfer-electricity" TargetMode="External"/><Relationship Id="rId10" Type="http://schemas.openxmlformats.org/officeDocument/2006/relationships/image" Target="../media/image81.png"/><Relationship Id="rId13" Type="http://schemas.openxmlformats.org/officeDocument/2006/relationships/hyperlink" Target="https://mysteryscience.com/docs/minnesota" TargetMode="External"/><Relationship Id="rId12" Type="http://schemas.openxmlformats.org/officeDocument/2006/relationships/hyperlink" Target="https://mysteryscience.com/energy/energy-energy-transfer-electricity" TargetMode="External"/><Relationship Id="rId15" Type="http://schemas.openxmlformats.org/officeDocument/2006/relationships/hyperlink" Target="https://mysteryscience.com/energy/mystery-2/collisions-energy-transfer/380" TargetMode="External"/><Relationship Id="rId14" Type="http://schemas.openxmlformats.org/officeDocument/2006/relationships/hyperlink" Target="https://mysteryscience.com/energy/mystery-1/speed-energy/304" TargetMode="External"/><Relationship Id="rId17" Type="http://schemas.openxmlformats.org/officeDocument/2006/relationships/hyperlink" Target="https://mysteryscience.com/energy/mystery-4/energy-transfer-engineering/35" TargetMode="External"/><Relationship Id="rId16" Type="http://schemas.openxmlformats.org/officeDocument/2006/relationships/hyperlink" Target="https://mysteryscience.com/energy/mystery-3/energy-transfer-engineering/381" TargetMode="External"/><Relationship Id="rId19" Type="http://schemas.openxmlformats.org/officeDocument/2006/relationships/image" Target="../media/image13.png"/><Relationship Id="rId18" Type="http://schemas.openxmlformats.org/officeDocument/2006/relationships/hyperlink" Target="https://mysteryscience.com/energy/mystery-5/energy-transfer-engineering/36"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54.png"/><Relationship Id="rId4" Type="http://schemas.openxmlformats.org/officeDocument/2006/relationships/hyperlink" Target="https://mysteryscience.com/electricity/electricity-light-heat" TargetMode="External"/><Relationship Id="rId9" Type="http://schemas.openxmlformats.org/officeDocument/2006/relationships/image" Target="../media/image63.png"/><Relationship Id="rId5" Type="http://schemas.openxmlformats.org/officeDocument/2006/relationships/hyperlink" Target="https://mysteryscience.com/electricity/electricity-light-heat" TargetMode="External"/><Relationship Id="rId6" Type="http://schemas.openxmlformats.org/officeDocument/2006/relationships/image" Target="../media/image88.png"/><Relationship Id="rId7" Type="http://schemas.openxmlformats.org/officeDocument/2006/relationships/hyperlink" Target="https://mysteryscience.com/energy/mystery-1/renewable-energy-natural-resources/1173" TargetMode="External"/><Relationship Id="rId8" Type="http://schemas.openxmlformats.org/officeDocument/2006/relationships/hyperlink" Target="https://mysteryscience.com/energy/mystery-7/heat-energy-energy-transfer/268" TargetMode="External"/><Relationship Id="rId11" Type="http://schemas.openxmlformats.org/officeDocument/2006/relationships/hyperlink" Target="https://mysteryscience.com/energy/mystery-1/renewable-energy-natural-resources/1173" TargetMode="External"/><Relationship Id="rId10" Type="http://schemas.openxmlformats.org/officeDocument/2006/relationships/hyperlink" Target="https://mysteryscience.com/energy/mystery-6/electrical-energy/37" TargetMode="External"/><Relationship Id="rId13" Type="http://schemas.openxmlformats.org/officeDocument/2006/relationships/hyperlink" Target="https://mysteryscience.com/energy/mystery-6/electrical-energy/37" TargetMode="External"/><Relationship Id="rId12" Type="http://schemas.openxmlformats.org/officeDocument/2006/relationships/hyperlink" Target="https://mysteryscience.com/energy/mystery-6/electrical-energy/37" TargetMode="External"/><Relationship Id="rId15" Type="http://schemas.openxmlformats.org/officeDocument/2006/relationships/hyperlink" Target="https://mysteryscience.com/energy/mystery-7/heat-energy-energy-transfer/268" TargetMode="External"/><Relationship Id="rId14" Type="http://schemas.openxmlformats.org/officeDocument/2006/relationships/hyperlink" Target="https://mysteryscience.com/energy/mystery-7/heat-energy-energy-transfer/268" TargetMode="External"/><Relationship Id="rId17" Type="http://schemas.openxmlformats.org/officeDocument/2006/relationships/image" Target="../media/image13.png"/><Relationship Id="rId16" Type="http://schemas.openxmlformats.org/officeDocument/2006/relationships/hyperlink" Target="https://mysteryscience.com/docs/minnesot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hyperlink" Target="https://mysteryscience.com/plant-secrets/mystery-1/living-nonliving/833" TargetMode="External"/><Relationship Id="rId9" Type="http://schemas.openxmlformats.org/officeDocument/2006/relationships/hyperlink" Target="https://mysteryscience.com/storms/severe-weather" TargetMode="External"/><Relationship Id="rId5" Type="http://schemas.openxmlformats.org/officeDocument/2006/relationships/hyperlink" Target="https://mysteryscience.com/plant-secrets/mystery-2/plant-needs-water-light/570?r=60189738" TargetMode="External"/><Relationship Id="rId6" Type="http://schemas.openxmlformats.org/officeDocument/2006/relationships/hyperlink" Target="https://mysteryscience.com/plant-secrets/mystery-3/human-impacts-on-the-environment/159?r=60189738" TargetMode="External"/><Relationship Id="rId7" Type="http://schemas.openxmlformats.org/officeDocument/2006/relationships/image" Target="../media/image3.png"/><Relationship Id="rId8" Type="http://schemas.openxmlformats.org/officeDocument/2006/relationships/image" Target="../media/image31.png"/><Relationship Id="rId10" Type="http://schemas.openxmlformats.org/officeDocument/2006/relationships/hyperlink" Target="https://mysteryscience.com/docs/minnesota"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hyperlink" Target="https://mysteryscience.com/waves/sound-waves-communication" TargetMode="External"/><Relationship Id="rId4" Type="http://schemas.openxmlformats.org/officeDocument/2006/relationships/hyperlink" Target="https://mysteryscience.com/waves/sound-waves-communication" TargetMode="External"/><Relationship Id="rId9" Type="http://schemas.openxmlformats.org/officeDocument/2006/relationships/hyperlink" Target="https://mysteryscience.com/waves/mystery-1/pattern-transfer-technology/965" TargetMode="External"/><Relationship Id="rId5" Type="http://schemas.openxmlformats.org/officeDocument/2006/relationships/hyperlink" Target="https://mysteryscience.com/waves/mystery-1/sound-vibration-engineering/50" TargetMode="External"/><Relationship Id="rId6" Type="http://schemas.openxmlformats.org/officeDocument/2006/relationships/hyperlink" Target="https://mysteryscience.com/waves/mystery-2/sound-vibrations/51" TargetMode="External"/><Relationship Id="rId7" Type="http://schemas.openxmlformats.org/officeDocument/2006/relationships/hyperlink" Target="https://mysteryscience.com/waves/mystery-3/sound-waves-wavelength/52" TargetMode="External"/><Relationship Id="rId8" Type="http://schemas.openxmlformats.org/officeDocument/2006/relationships/hyperlink" Target="https://mysteryscience.com/docs/minnesota" TargetMode="External"/><Relationship Id="rId20" Type="http://schemas.openxmlformats.org/officeDocument/2006/relationships/hyperlink" Target="https://mysteryscience.com/waves/mystery-4/sound-waves-wavelength/52" TargetMode="External"/><Relationship Id="rId21" Type="http://schemas.openxmlformats.org/officeDocument/2006/relationships/image" Target="../media/image13.png"/><Relationship Id="rId11" Type="http://schemas.openxmlformats.org/officeDocument/2006/relationships/hyperlink" Target="https://mysteryscience.com/waves/mystery-1/pattern-transfer-technology/965" TargetMode="External"/><Relationship Id="rId10" Type="http://schemas.openxmlformats.org/officeDocument/2006/relationships/hyperlink" Target="https://mysteryscience.com/waves/mystery-1/pattern-transfer-technology/965" TargetMode="External"/><Relationship Id="rId13" Type="http://schemas.openxmlformats.org/officeDocument/2006/relationships/hyperlink" Target="https://mysteryscience.com/waves/mystery-3/sound-vibrations/51" TargetMode="External"/><Relationship Id="rId12" Type="http://schemas.openxmlformats.org/officeDocument/2006/relationships/hyperlink" Target="https://mysteryscience.com/waves/mystery-2/sound-vibration-engineering/50" TargetMode="External"/><Relationship Id="rId15" Type="http://schemas.openxmlformats.org/officeDocument/2006/relationships/image" Target="../media/image86.png"/><Relationship Id="rId14" Type="http://schemas.openxmlformats.org/officeDocument/2006/relationships/hyperlink" Target="https://mysteryscience.com/waves/mystery-4/sound-waves-wavelength/52" TargetMode="External"/><Relationship Id="rId17" Type="http://schemas.openxmlformats.org/officeDocument/2006/relationships/hyperlink" Target="https://mysteryscience.com/waves/mystery-1/pattern-transfer-technology/965" TargetMode="External"/><Relationship Id="rId16" Type="http://schemas.openxmlformats.org/officeDocument/2006/relationships/image" Target="../media/image82.png"/><Relationship Id="rId19" Type="http://schemas.openxmlformats.org/officeDocument/2006/relationships/hyperlink" Target="https://mysteryscience.com/waves/mystery-3/sound-vibrations/51" TargetMode="External"/><Relationship Id="rId18" Type="http://schemas.openxmlformats.org/officeDocument/2006/relationships/hyperlink" Target="https://mysteryscience.com/waves/mystery-2/sound-vibration-engineering/50"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hyperlink" Target="https://mysteryscience.com/earth/water-cycle-earth-s-systems" TargetMode="External"/><Relationship Id="rId4" Type="http://schemas.openxmlformats.org/officeDocument/2006/relationships/hyperlink" Target="https://mysteryscience.com/earth/water-cycle-earth-s-systems" TargetMode="External"/><Relationship Id="rId9" Type="http://schemas.openxmlformats.org/officeDocument/2006/relationships/hyperlink" Target="https://mysteryscience.com/earth/mystery-5/natural-disasters-engineering/154" TargetMode="External"/><Relationship Id="rId5" Type="http://schemas.openxmlformats.org/officeDocument/2006/relationships/hyperlink" Target="https://mysteryscience.com/earth/mystery-1/hydrosphere-the-roles-of-water/122" TargetMode="External"/><Relationship Id="rId6" Type="http://schemas.openxmlformats.org/officeDocument/2006/relationships/hyperlink" Target="https://mysteryscience.com/earth/mystery-2/mixtures-solutions/796" TargetMode="External"/><Relationship Id="rId7" Type="http://schemas.openxmlformats.org/officeDocument/2006/relationships/hyperlink" Target="https://mysteryscience.com/earth/mystery-3/groundwater-as-a-natural-resource/123" TargetMode="External"/><Relationship Id="rId8" Type="http://schemas.openxmlformats.org/officeDocument/2006/relationships/hyperlink" Target="https://mysteryscience.com/earth/mystery-4/water-cycle/124" TargetMode="External"/><Relationship Id="rId11" Type="http://schemas.openxmlformats.org/officeDocument/2006/relationships/hyperlink" Target="https://mysteryscience.com/earth/mystery-1/hydrosphere-the-roles-of-water/122" TargetMode="External"/><Relationship Id="rId10" Type="http://schemas.openxmlformats.org/officeDocument/2006/relationships/image" Target="../media/image60.png"/><Relationship Id="rId13" Type="http://schemas.openxmlformats.org/officeDocument/2006/relationships/hyperlink" Target="https://mysteryscience.com/earth/mystery-3/groundwater-as-a-natural-resource/123" TargetMode="External"/><Relationship Id="rId12" Type="http://schemas.openxmlformats.org/officeDocument/2006/relationships/hyperlink" Target="https://mysteryscience.com/earth/mystery-2/mixtures-solutions/796" TargetMode="External"/><Relationship Id="rId15" Type="http://schemas.openxmlformats.org/officeDocument/2006/relationships/hyperlink" Target="https://mysteryscience.com/earth/mystery-5/natural-disasters-engineering/154" TargetMode="External"/><Relationship Id="rId14" Type="http://schemas.openxmlformats.org/officeDocument/2006/relationships/hyperlink" Target="https://mysteryscience.com/earth/mystery-4/water-cycle/124" TargetMode="External"/><Relationship Id="rId17" Type="http://schemas.openxmlformats.org/officeDocument/2006/relationships/hyperlink" Target="https://mysteryscience.com/docs/minnesota" TargetMode="External"/><Relationship Id="rId16"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3.png"/><Relationship Id="rId4" Type="http://schemas.openxmlformats.org/officeDocument/2006/relationships/hyperlink" Target="https://mysteryscience.com/chemistry/chemical-reactions-properties-of-matter" TargetMode="External"/><Relationship Id="rId9" Type="http://schemas.openxmlformats.org/officeDocument/2006/relationships/hyperlink" Target="https://mysteryscience.com/chemistry/mystery-4/chemical-reactions/110" TargetMode="External"/><Relationship Id="rId5" Type="http://schemas.openxmlformats.org/officeDocument/2006/relationships/hyperlink" Target="https://mysteryscience.com/chemistry/chemical-reactions-properties-of-matter" TargetMode="External"/><Relationship Id="rId6" Type="http://schemas.openxmlformats.org/officeDocument/2006/relationships/hyperlink" Target="https://mysteryscience.com/chemistry/mystery-1/chemistry-conservation-of-matter/166" TargetMode="External"/><Relationship Id="rId7" Type="http://schemas.openxmlformats.org/officeDocument/2006/relationships/hyperlink" Target="https://mysteryscience.com/chemistry/mystery-2/dissolving-particulate-nature-of-matter/167" TargetMode="External"/><Relationship Id="rId8" Type="http://schemas.openxmlformats.org/officeDocument/2006/relationships/hyperlink" Target="https://mysteryscience.com/chemistry/mystery-3/acids-reactions-properties-of-matter/168" TargetMode="External"/><Relationship Id="rId11" Type="http://schemas.openxmlformats.org/officeDocument/2006/relationships/image" Target="../media/image85.png"/><Relationship Id="rId10" Type="http://schemas.openxmlformats.org/officeDocument/2006/relationships/hyperlink" Target="https://mysteryscience.com/chemistry/mystery-5/gases-particle-models/169" TargetMode="External"/><Relationship Id="rId13" Type="http://schemas.openxmlformats.org/officeDocument/2006/relationships/hyperlink" Target="https://mysteryscience.com/chemistry/mystery-2/dissolving-particulate-nature-of-matter/167" TargetMode="External"/><Relationship Id="rId12" Type="http://schemas.openxmlformats.org/officeDocument/2006/relationships/hyperlink" Target="https://mysteryscience.com/chemistry/mystery-1/chemistry-conservation-of-matter/166" TargetMode="External"/><Relationship Id="rId15" Type="http://schemas.openxmlformats.org/officeDocument/2006/relationships/hyperlink" Target="https://mysteryscience.com/chemistry/mystery-4/chemical-reactions/110" TargetMode="External"/><Relationship Id="rId14" Type="http://schemas.openxmlformats.org/officeDocument/2006/relationships/hyperlink" Target="https://mysteryscience.com/chemistry/mystery-3/acids-reactions-properties-of-matter/168" TargetMode="External"/><Relationship Id="rId17" Type="http://schemas.openxmlformats.org/officeDocument/2006/relationships/hyperlink" Target="https://mysteryscience.com/docs/minnesota" TargetMode="External"/><Relationship Id="rId16" Type="http://schemas.openxmlformats.org/officeDocument/2006/relationships/hyperlink" Target="https://mysteryscience.com/chemistry/mystery-5/gases-particle-models/16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hyperlink" Target="https://mysteryscience.com/storms/severe-weather" TargetMode="External"/><Relationship Id="rId9" Type="http://schemas.openxmlformats.org/officeDocument/2006/relationships/hyperlink" Target="https://mysteryscience.com/storms/mystery-3/weather-conditions/704" TargetMode="External"/><Relationship Id="rId5" Type="http://schemas.openxmlformats.org/officeDocument/2006/relationships/hyperlink" Target="https://mysteryscience.com/storms/severe-weather" TargetMode="External"/><Relationship Id="rId6" Type="http://schemas.openxmlformats.org/officeDocument/2006/relationships/hyperlink" Target="https://mysteryscience.com/storms/mystery-1/severe-weather-preparation/717" TargetMode="External"/><Relationship Id="rId7" Type="http://schemas.openxmlformats.org/officeDocument/2006/relationships/hyperlink" Target="https://mysteryscience.com/storms/mystery-1/severe-weather-preparation/717" TargetMode="External"/><Relationship Id="rId8" Type="http://schemas.openxmlformats.org/officeDocument/2006/relationships/hyperlink" Target="https://mysteryscience.com/storms/mystery-2/wind-storms/713" TargetMode="External"/><Relationship Id="rId11" Type="http://schemas.openxmlformats.org/officeDocument/2006/relationships/hyperlink" Target="https://mysteryscience.com/storms/mystery-1/severe-weather-preparation/717" TargetMode="External"/><Relationship Id="rId10" Type="http://schemas.openxmlformats.org/officeDocument/2006/relationships/image" Target="../media/image9.png"/><Relationship Id="rId13" Type="http://schemas.openxmlformats.org/officeDocument/2006/relationships/hyperlink" Target="https://mysteryscience.com/storms/mystery-3/weather-conditions/704" TargetMode="External"/><Relationship Id="rId12" Type="http://schemas.openxmlformats.org/officeDocument/2006/relationships/hyperlink" Target="https://mysteryscience.com/storms/mystery-2/wind-storms/713" TargetMode="External"/><Relationship Id="rId14" Type="http://schemas.openxmlformats.org/officeDocument/2006/relationships/hyperlink" Target="https://mysteryscience.com/docs/minnesot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hyperlink" Target="https://mysteryscience.com/seasons/weather-patterns" TargetMode="External"/><Relationship Id="rId9" Type="http://schemas.openxmlformats.org/officeDocument/2006/relationships/hyperlink" Target="https://mysteryscience.com/seasons/mystery-3/animals-changing-their-environment/719" TargetMode="External"/><Relationship Id="rId5" Type="http://schemas.openxmlformats.org/officeDocument/2006/relationships/hyperlink" Target="https://mysteryscience.com/seasons/weather-patterns" TargetMode="External"/><Relationship Id="rId6" Type="http://schemas.openxmlformats.org/officeDocument/2006/relationships/hyperlink" Target="https://mysteryscience.com/seasons/mystery-1/local-weather-daily-patterns/708" TargetMode="External"/><Relationship Id="rId7" Type="http://schemas.openxmlformats.org/officeDocument/2006/relationships/hyperlink" Target="https://mysteryscience.com/seasons/mystery-1/local-weather-daily-patterns/708" TargetMode="External"/><Relationship Id="rId8" Type="http://schemas.openxmlformats.org/officeDocument/2006/relationships/hyperlink" Target="https://mysteryscience.com/seasons/mystery-2/seasonal-patterns/709" TargetMode="External"/><Relationship Id="rId11" Type="http://schemas.openxmlformats.org/officeDocument/2006/relationships/hyperlink" Target="https://mysteryscience.com/seasons/mystery-1/local-weather-daily-patterns/708" TargetMode="External"/><Relationship Id="rId10" Type="http://schemas.openxmlformats.org/officeDocument/2006/relationships/image" Target="../media/image18.png"/><Relationship Id="rId13" Type="http://schemas.openxmlformats.org/officeDocument/2006/relationships/hyperlink" Target="https://mysteryscience.com/seasons/mystery-3/animals-changing-their-environment/719" TargetMode="External"/><Relationship Id="rId12" Type="http://schemas.openxmlformats.org/officeDocument/2006/relationships/hyperlink" Target="https://mysteryscience.com/seasons/mystery-2/seasonal-patterns/709" TargetMode="External"/><Relationship Id="rId14" Type="http://schemas.openxmlformats.org/officeDocument/2006/relationships/hyperlink" Target="https://mysteryscience.com/docs/minnesot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hyperlink" Target="https://mysteryscience.com/sunlight/sunlight-warmth" TargetMode="External"/><Relationship Id="rId9" Type="http://schemas.openxmlformats.org/officeDocument/2006/relationships/hyperlink" Target="https://mysteryscience.com/sunlight/mystery-3/sunlight-warmth/722" TargetMode="External"/><Relationship Id="rId5" Type="http://schemas.openxmlformats.org/officeDocument/2006/relationships/hyperlink" Target="https://mysteryscience.com/sunlight/sunlight-warmth" TargetMode="External"/><Relationship Id="rId6" Type="http://schemas.openxmlformats.org/officeDocument/2006/relationships/hyperlink" Target="https://mysteryscience.com/sunlight/mystery-1/sunlight-heat-earth-s-surface/716" TargetMode="External"/><Relationship Id="rId7" Type="http://schemas.openxmlformats.org/officeDocument/2006/relationships/hyperlink" Target="https://mysteryscience.com/sunlight/mystery-1/sunlight-heat-earth-s-surface/716" TargetMode="External"/><Relationship Id="rId8" Type="http://schemas.openxmlformats.org/officeDocument/2006/relationships/hyperlink" Target="https://mysteryscience.com/sunlight/mystery-2/sunlight-warming-engineering/718" TargetMode="External"/><Relationship Id="rId11" Type="http://schemas.openxmlformats.org/officeDocument/2006/relationships/hyperlink" Target="https://mysteryscience.com/sunlight/mystery-1/sunlight-heat-earth-s-surface/716" TargetMode="External"/><Relationship Id="rId10" Type="http://schemas.openxmlformats.org/officeDocument/2006/relationships/image" Target="../media/image6.png"/><Relationship Id="rId13" Type="http://schemas.openxmlformats.org/officeDocument/2006/relationships/hyperlink" Target="https://mysteryscience.com/sunlight/mystery-3/sunlight-warmth/722" TargetMode="External"/><Relationship Id="rId12" Type="http://schemas.openxmlformats.org/officeDocument/2006/relationships/hyperlink" Target="https://mysteryscience.com/sunlight/mystery-2/sunlight-warming-engineering/718" TargetMode="External"/><Relationship Id="rId14" Type="http://schemas.openxmlformats.org/officeDocument/2006/relationships/hyperlink" Target="https://mysteryscience.com/docs/minnesot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mysteryscience.com/pushes/pushes-pulls" TargetMode="External"/><Relationship Id="rId9" Type="http://schemas.openxmlformats.org/officeDocument/2006/relationships/hyperlink" Target="https://mysteryscience.com/pushes/mystery-3/motion-speed-strength/104" TargetMode="External"/><Relationship Id="rId5" Type="http://schemas.openxmlformats.org/officeDocument/2006/relationships/hyperlink" Target="https://mysteryscience.com/pushes/pushes-pulls" TargetMode="External"/><Relationship Id="rId6" Type="http://schemas.openxmlformats.org/officeDocument/2006/relationships/hyperlink" Target="https://mysteryscience.com/pushes/mystery-1/pushes-pulls/103" TargetMode="External"/><Relationship Id="rId7" Type="http://schemas.openxmlformats.org/officeDocument/2006/relationships/hyperlink" Target="https://mysteryscience.com/pushes/mystery-2/pushes-pulls-work-words/136" TargetMode="External"/><Relationship Id="rId8" Type="http://schemas.openxmlformats.org/officeDocument/2006/relationships/hyperlink" Target="https://mysteryscience.com/pushes/mystery-2/pushes-pulls-work-words/136" TargetMode="External"/><Relationship Id="rId20" Type="http://schemas.openxmlformats.org/officeDocument/2006/relationships/hyperlink" Target="https://mysteryscience.com/pushes/mystery-5/direction-of-motion-engineering/130" TargetMode="External"/><Relationship Id="rId22" Type="http://schemas.openxmlformats.org/officeDocument/2006/relationships/hyperlink" Target="https://mysteryscience.com/docs/minnesota" TargetMode="External"/><Relationship Id="rId21" Type="http://schemas.openxmlformats.org/officeDocument/2006/relationships/hyperlink" Target="https://mysteryscience.com/pushes/mystery-6/forces-engineering/158" TargetMode="External"/><Relationship Id="rId11" Type="http://schemas.openxmlformats.org/officeDocument/2006/relationships/hyperlink" Target="https://mysteryscience.com/pushes/mystery-4/speed-direction-of-force/141" TargetMode="External"/><Relationship Id="rId10" Type="http://schemas.openxmlformats.org/officeDocument/2006/relationships/hyperlink" Target="https://mysteryscience.com/pushes/mystery-4/speed-direction-of-force/141" TargetMode="External"/><Relationship Id="rId13" Type="http://schemas.openxmlformats.org/officeDocument/2006/relationships/hyperlink" Target="https://mysteryscience.com/pushes/mystery-6/forces-engineering/158" TargetMode="External"/><Relationship Id="rId12" Type="http://schemas.openxmlformats.org/officeDocument/2006/relationships/hyperlink" Target="https://mysteryscience.com/pushes/mystery-5/direction-of-motion-engineering/130" TargetMode="External"/><Relationship Id="rId15" Type="http://schemas.openxmlformats.org/officeDocument/2006/relationships/image" Target="../media/image16.png"/><Relationship Id="rId14" Type="http://schemas.openxmlformats.org/officeDocument/2006/relationships/hyperlink" Target="https://mysteryscience.com/pushes/mystery-6/forces-engineering/158https://mysteryscience.com/pushes/mystery-6/forces-engineering/158" TargetMode="External"/><Relationship Id="rId17" Type="http://schemas.openxmlformats.org/officeDocument/2006/relationships/hyperlink" Target="https://mysteryscience.com/pushes/mystery-2/pushes-pulls-work-words/136" TargetMode="External"/><Relationship Id="rId16" Type="http://schemas.openxmlformats.org/officeDocument/2006/relationships/hyperlink" Target="https://mysteryscience.com/pushes/mystery-1/pushes-pulls/103" TargetMode="External"/><Relationship Id="rId19" Type="http://schemas.openxmlformats.org/officeDocument/2006/relationships/hyperlink" Target="https://mysteryscience.com/pushes/mystery-4/speed-direction-of-force/141" TargetMode="External"/><Relationship Id="rId18" Type="http://schemas.openxmlformats.org/officeDocument/2006/relationships/hyperlink" Target="https://mysteryscience.com/pushes/mystery-3/motion-speed-strength/10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hyperlink" Target="https://mysteryscience.com/selection/heredity-survival-selection" TargetMode="External"/><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7.png"/><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s://mysteryscience.com/docs/minnesota" TargetMode="External"/><Relationship Id="rId7" Type="http://schemas.openxmlformats.org/officeDocument/2006/relationships/image" Target="../media/image13.png"/><Relationship Id="rId8" Type="http://schemas.openxmlformats.org/officeDocument/2006/relationships/image" Target="../media/image1.png"/><Relationship Id="rId20" Type="http://schemas.openxmlformats.org/officeDocument/2006/relationships/hyperlink" Target="https://mysteryscience.com/animal-superpowers/mystery-2/animal-structures-survival/117" TargetMode="External"/><Relationship Id="rId22" Type="http://schemas.openxmlformats.org/officeDocument/2006/relationships/hyperlink" Target="https://mysteryscience.com/animal-superpowers/mystery-4/camouflage-animal-survival/118" TargetMode="External"/><Relationship Id="rId21" Type="http://schemas.openxmlformats.org/officeDocument/2006/relationships/hyperlink" Target="https://mysteryscience.com/animal-superpowers/mystery-2/animal-structures-survival/117" TargetMode="External"/><Relationship Id="rId11" Type="http://schemas.openxmlformats.org/officeDocument/2006/relationships/image" Target="../media/image23.png"/><Relationship Id="rId10" Type="http://schemas.openxmlformats.org/officeDocument/2006/relationships/image" Target="../media/image5.png"/><Relationship Id="rId13" Type="http://schemas.openxmlformats.org/officeDocument/2006/relationships/hyperlink" Target="https://mysteryscience.com/animal-superpowers/mystery-2/animal-structures-survival/117" TargetMode="External"/><Relationship Id="rId12" Type="http://schemas.openxmlformats.org/officeDocument/2006/relationships/image" Target="../media/image8.png"/><Relationship Id="rId15" Type="http://schemas.openxmlformats.org/officeDocument/2006/relationships/hyperlink" Target="https://mysteryscience.com/animal-superpowers/mystery-3/animal-behavior-offspring-survival/139" TargetMode="External"/><Relationship Id="rId14" Type="http://schemas.openxmlformats.org/officeDocument/2006/relationships/hyperlink" Target="https://mysteryscience.com/animal-superpowers/mystery-1/parent-offspring-traits/815" TargetMode="External"/><Relationship Id="rId17" Type="http://schemas.openxmlformats.org/officeDocument/2006/relationships/hyperlink" Target="https://mysteryscience.com/animal-superpowers/mystery-5/inheritance-variation-of-traits/145" TargetMode="External"/><Relationship Id="rId16" Type="http://schemas.openxmlformats.org/officeDocument/2006/relationships/hyperlink" Target="https://mysteryscience.com/animal-superpowers/mystery-4/camouflage-animal-survival/118" TargetMode="External"/><Relationship Id="rId19" Type="http://schemas.openxmlformats.org/officeDocument/2006/relationships/hyperlink" Target="https://mysteryscience.com/animal-superpowers/mystery-3/animal-behavior-offspring-survival/139" TargetMode="External"/><Relationship Id="rId18" Type="http://schemas.openxmlformats.org/officeDocument/2006/relationships/hyperlink" Target="https://mysteryscience.com/animal-superpowers/mystery-1/parent-offspring-traits/815"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9"/>
          <p:cNvSpPr/>
          <p:nvPr/>
        </p:nvSpPr>
        <p:spPr>
          <a:xfrm>
            <a:off x="0" y="3200400"/>
            <a:ext cx="3719400" cy="45720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9"/>
          <p:cNvSpPr/>
          <p:nvPr/>
        </p:nvSpPr>
        <p:spPr>
          <a:xfrm>
            <a:off x="3719400" y="3200400"/>
            <a:ext cx="6355200" cy="45720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9"/>
          <p:cNvSpPr txBox="1"/>
          <p:nvPr/>
        </p:nvSpPr>
        <p:spPr>
          <a:xfrm>
            <a:off x="454425" y="685800"/>
            <a:ext cx="6663000" cy="181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200">
                <a:latin typeface="Poppins"/>
                <a:ea typeface="Poppins"/>
                <a:cs typeface="Poppins"/>
                <a:sym typeface="Poppins"/>
              </a:rPr>
              <a:t>Mystery Science Alignment with Minnesota Science Standards</a:t>
            </a:r>
            <a:endParaRPr b="1" sz="1800">
              <a:latin typeface="Poppins"/>
              <a:ea typeface="Poppins"/>
              <a:cs typeface="Poppins"/>
              <a:sym typeface="Poppins"/>
            </a:endParaRPr>
          </a:p>
        </p:txBody>
      </p:sp>
      <p:sp>
        <p:nvSpPr>
          <p:cNvPr id="192" name="Google Shape;192;p49"/>
          <p:cNvSpPr txBox="1"/>
          <p:nvPr/>
        </p:nvSpPr>
        <p:spPr>
          <a:xfrm>
            <a:off x="4114800" y="3669950"/>
            <a:ext cx="5489100" cy="2959500"/>
          </a:xfrm>
          <a:prstGeom prst="rect">
            <a:avLst/>
          </a:prstGeom>
          <a:noFill/>
          <a:ln>
            <a:noFill/>
          </a:ln>
        </p:spPr>
        <p:txBody>
          <a:bodyPr anchorCtr="0" anchor="t" bIns="0" lIns="0" spcFirstLastPara="1" rIns="0" wrap="square" tIns="0">
            <a:noAutofit/>
          </a:bodyPr>
          <a:lstStyle/>
          <a:p>
            <a:pPr indent="0" lvl="0" marL="0" marR="27310" rtl="0" algn="l">
              <a:spcBef>
                <a:spcPts val="0"/>
              </a:spcBef>
              <a:spcAft>
                <a:spcPts val="0"/>
              </a:spcAft>
              <a:buNone/>
            </a:pPr>
            <a:r>
              <a:rPr b="1" lang="en" sz="1200">
                <a:solidFill>
                  <a:schemeClr val="dk1"/>
                </a:solidFill>
                <a:latin typeface="Poppins"/>
                <a:ea typeface="Poppins"/>
                <a:cs typeface="Poppins"/>
                <a:sym typeface="Poppins"/>
              </a:rPr>
              <a:t>M</a:t>
            </a:r>
            <a:r>
              <a:rPr b="1" lang="en" sz="1200">
                <a:solidFill>
                  <a:schemeClr val="dk1"/>
                </a:solidFill>
                <a:latin typeface="Poppins"/>
                <a:ea typeface="Poppins"/>
                <a:cs typeface="Poppins"/>
                <a:sym typeface="Poppins"/>
              </a:rPr>
              <a:t>ystery Science is a hands-on curriculum that aligns with the Minnesota Academic Standards in Science (2019). </a:t>
            </a:r>
            <a:endParaRPr sz="10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000">
              <a:solidFill>
                <a:schemeClr val="dk1"/>
              </a:solidFill>
              <a:latin typeface="Poppins"/>
              <a:ea typeface="Poppins"/>
              <a:cs typeface="Poppins"/>
              <a:sym typeface="Poppins"/>
            </a:endParaRPr>
          </a:p>
          <a:p>
            <a:pPr indent="0" lvl="0" marL="0" marR="27310" rtl="0" algn="l">
              <a:spcBef>
                <a:spcPts val="0"/>
              </a:spcBef>
              <a:spcAft>
                <a:spcPts val="0"/>
              </a:spcAft>
              <a:buNone/>
            </a:pPr>
            <a:r>
              <a:rPr lang="en" sz="1200">
                <a:solidFill>
                  <a:schemeClr val="dk1"/>
                </a:solidFill>
                <a:latin typeface="Poppins"/>
                <a:ea typeface="Poppins"/>
                <a:cs typeface="Poppins"/>
                <a:sym typeface="Poppins"/>
              </a:rPr>
              <a:t>Mystery Science’s units of study contain: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Hands-on, easy-prep activities with EVERY lesson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Engaging, real-world investigative phenomena</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Thoughtful discussions to build background knowledge</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L</a:t>
            </a:r>
            <a:r>
              <a:rPr lang="en" sz="1200">
                <a:solidFill>
                  <a:schemeClr val="dk1"/>
                </a:solidFill>
                <a:latin typeface="Poppins"/>
                <a:ea typeface="Poppins"/>
                <a:cs typeface="Poppins"/>
                <a:sym typeface="Poppins"/>
              </a:rPr>
              <a:t>esson &amp; unit</a:t>
            </a:r>
            <a:r>
              <a:rPr lang="en" sz="1200">
                <a:solidFill>
                  <a:schemeClr val="dk1"/>
                </a:solidFill>
                <a:latin typeface="Poppins"/>
                <a:ea typeface="Poppins"/>
                <a:cs typeface="Poppins"/>
                <a:sym typeface="Poppins"/>
              </a:rPr>
              <a:t> assessments to evaluate comprehension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Curated, cross-curricular extensions</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rPr b="1" lang="en" sz="1200">
                <a:solidFill>
                  <a:schemeClr val="dk1"/>
                </a:solidFill>
                <a:latin typeface="Poppins"/>
                <a:ea typeface="Poppins"/>
                <a:cs typeface="Poppins"/>
                <a:sym typeface="Poppins"/>
              </a:rPr>
              <a:t>Mystery Science also offers the </a:t>
            </a:r>
            <a:r>
              <a:rPr b="1" lang="en" sz="1200" u="sng">
                <a:solidFill>
                  <a:schemeClr val="dk1"/>
                </a:solidFill>
                <a:latin typeface="Poppins"/>
                <a:ea typeface="Poppins"/>
                <a:cs typeface="Poppins"/>
                <a:sym typeface="Poppins"/>
                <a:hlinkClick r:id="rId3">
                  <a:extLst>
                    <a:ext uri="{A12FA001-AC4F-418D-AE19-62706E023703}">
                      <ahyp:hlinkClr val="tx"/>
                    </a:ext>
                  </a:extLst>
                </a:hlinkClick>
              </a:rPr>
              <a:t>Anchor Layer</a:t>
            </a:r>
            <a:r>
              <a:rPr lang="en" sz="1200">
                <a:solidFill>
                  <a:schemeClr val="dk1"/>
                </a:solidFill>
                <a:latin typeface="Poppins"/>
                <a:ea typeface="Poppins"/>
                <a:cs typeface="Poppins"/>
                <a:sym typeface="Poppins"/>
              </a:rPr>
              <a:t>, which enriches the unit with an anchor phenomenon, incorporates anchor connections after each lesson, &amp; concludes the unit with a performance task.</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100">
              <a:solidFill>
                <a:schemeClr val="dk1"/>
              </a:solidFill>
              <a:latin typeface="Poppins"/>
              <a:ea typeface="Poppins"/>
              <a:cs typeface="Poppins"/>
              <a:sym typeface="Poppins"/>
            </a:endParaRPr>
          </a:p>
        </p:txBody>
      </p:sp>
      <p:pic>
        <p:nvPicPr>
          <p:cNvPr id="193" name="Google Shape;193;p49"/>
          <p:cNvPicPr preferRelativeResize="0"/>
          <p:nvPr/>
        </p:nvPicPr>
        <p:blipFill>
          <a:blip r:embed="rId4">
            <a:alphaModFix/>
          </a:blip>
          <a:stretch>
            <a:fillRect/>
          </a:stretch>
        </p:blipFill>
        <p:spPr>
          <a:xfrm>
            <a:off x="454425" y="3669950"/>
            <a:ext cx="2812425" cy="3661600"/>
          </a:xfrm>
          <a:prstGeom prst="rect">
            <a:avLst/>
          </a:prstGeom>
          <a:noFill/>
          <a:ln>
            <a:noFill/>
          </a:ln>
        </p:spPr>
      </p:pic>
      <p:pic>
        <p:nvPicPr>
          <p:cNvPr id="194" name="Google Shape;194;p49"/>
          <p:cNvPicPr preferRelativeResize="0"/>
          <p:nvPr/>
        </p:nvPicPr>
        <p:blipFill rotWithShape="1">
          <a:blip r:embed="rId5">
            <a:alphaModFix/>
          </a:blip>
          <a:srcRect b="1662" l="0" r="0" t="1662"/>
          <a:stretch/>
        </p:blipFill>
        <p:spPr>
          <a:xfrm>
            <a:off x="7956150" y="6949440"/>
            <a:ext cx="1647825" cy="209550"/>
          </a:xfrm>
          <a:prstGeom prst="rect">
            <a:avLst/>
          </a:prstGeom>
          <a:noFill/>
          <a:ln>
            <a:noFill/>
          </a:ln>
        </p:spPr>
      </p:pic>
      <p:sp>
        <p:nvSpPr>
          <p:cNvPr id="195" name="Google Shape;195;p49"/>
          <p:cNvSpPr txBox="1"/>
          <p:nvPr/>
        </p:nvSpPr>
        <p:spPr>
          <a:xfrm>
            <a:off x="8126700" y="7196350"/>
            <a:ext cx="1477200" cy="246300"/>
          </a:xfrm>
          <a:prstGeom prst="rect">
            <a:avLst/>
          </a:prstGeom>
          <a:noFill/>
          <a:ln>
            <a:noFill/>
          </a:ln>
        </p:spPr>
        <p:txBody>
          <a:bodyPr anchorCtr="0" anchor="t" bIns="0" lIns="91425" spcFirstLastPara="1" rIns="0" wrap="square" tIns="0">
            <a:spAutoFit/>
          </a:bodyPr>
          <a:lstStyle/>
          <a:p>
            <a:pPr indent="0" lvl="0" marL="0" rtl="0" algn="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Updated 06/14/2025</a:t>
            </a:r>
            <a:endParaRPr sz="800">
              <a:solidFill>
                <a:schemeClr val="dk1"/>
              </a:solidFill>
              <a:latin typeface="Poppins"/>
              <a:ea typeface="Poppins"/>
              <a:cs typeface="Poppins"/>
              <a:sym typeface="Poppins"/>
            </a:endParaRPr>
          </a:p>
          <a:p>
            <a:pPr indent="0" lvl="0" marL="0" rtl="0" algn="r">
              <a:spcBef>
                <a:spcPts val="0"/>
              </a:spcBef>
              <a:spcAft>
                <a:spcPts val="0"/>
              </a:spcAft>
              <a:buNone/>
            </a:pPr>
            <a:r>
              <a:t/>
            </a:r>
            <a:endParaRPr sz="800">
              <a:solidFill>
                <a:schemeClr val="dk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8"/>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23" name="Google Shape;323;p58"/>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24" name="Google Shape;324;p5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Life Science</a:t>
            </a:r>
            <a:endParaRPr sz="1200">
              <a:latin typeface="Poppins"/>
              <a:ea typeface="Poppins"/>
              <a:cs typeface="Poppins"/>
              <a:sym typeface="Poppins"/>
            </a:endParaRPr>
          </a:p>
        </p:txBody>
      </p:sp>
      <p:sp>
        <p:nvSpPr>
          <p:cNvPr id="325" name="Google Shape;325;p5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Plant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(Plant Superpowers)</a:t>
            </a:r>
            <a:endParaRPr b="1">
              <a:latin typeface="Poppins"/>
              <a:ea typeface="Poppins"/>
              <a:cs typeface="Poppins"/>
              <a:sym typeface="Poppins"/>
            </a:endParaRPr>
          </a:p>
        </p:txBody>
      </p:sp>
      <p:graphicFrame>
        <p:nvGraphicFramePr>
          <p:cNvPr id="326" name="Google Shape;326;p58"/>
          <p:cNvGraphicFramePr/>
          <p:nvPr/>
        </p:nvGraphicFramePr>
        <p:xfrm>
          <a:off x="451788" y="1951098"/>
          <a:ext cx="3000000" cy="3000000"/>
        </p:xfrm>
        <a:graphic>
          <a:graphicData uri="http://schemas.openxmlformats.org/drawingml/2006/table">
            <a:tbl>
              <a:tblPr>
                <a:noFill/>
                <a:tableStyleId>{491021E8-1089-43C6-96F4-EAD69215F56F}</a:tableStyleId>
              </a:tblPr>
              <a:tblGrid>
                <a:gridCol w="914400"/>
              </a:tblGrid>
              <a:tr h="547375">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06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662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aphicFrame>
        <p:nvGraphicFramePr>
          <p:cNvPr id="327" name="Google Shape;327;p58"/>
          <p:cNvGraphicFramePr/>
          <p:nvPr/>
        </p:nvGraphicFramePr>
        <p:xfrm>
          <a:off x="4625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8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Plant Traits &amp; Offspring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a baby plant look like when it grows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seedlings and adult plants and use their observations to identify the pattern that young plants are similar to their parent plants.</a:t>
                      </a:r>
                      <a:endParaRPr b="1" sz="4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1L.1.1.1.1 </a:t>
                      </a:r>
                      <a:r>
                        <a:rPr lang="en" sz="800">
                          <a:solidFill>
                            <a:schemeClr val="dk1"/>
                          </a:solidFill>
                          <a:latin typeface="Poppins"/>
                          <a:ea typeface="Poppins"/>
                          <a:cs typeface="Poppins"/>
                          <a:sym typeface="Poppins"/>
                        </a:rPr>
                        <a:t>Ask questions based on observations about the similarities and differences between young plants and animals and their parents.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721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Plant Survival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lang="en" sz="800">
                          <a:solidFill>
                            <a:schemeClr val="dk1"/>
                          </a:solidFill>
                          <a:latin typeface="Poppins"/>
                          <a:ea typeface="Poppins"/>
                          <a:cs typeface="Poppins"/>
                          <a:sym typeface="Poppins"/>
                        </a:rPr>
                        <a:t>Why don’t trees blow down in the wind?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1L.3.2.2.2 </a:t>
                      </a:r>
                      <a:r>
                        <a:rPr lang="en" sz="800">
                          <a:solidFill>
                            <a:schemeClr val="dk1"/>
                          </a:solidFill>
                          <a:latin typeface="Poppins"/>
                          <a:ea typeface="Poppins"/>
                          <a:cs typeface="Poppins"/>
                          <a:sym typeface="Poppins"/>
                        </a:rPr>
                        <a:t>Plan and design a solution to a human problem by mimicking how plants and/or animals use their external parts to help them survive, grow, and meet their needs.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r>
              <a:tr h="101992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Plant Movement &amp; Survival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sunflowers do when you’re not looking?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1L.3.1.1.1 </a:t>
                      </a:r>
                      <a:r>
                        <a:rPr lang="en" sz="800">
                          <a:solidFill>
                            <a:schemeClr val="dk1"/>
                          </a:solidFill>
                          <a:latin typeface="Poppins"/>
                          <a:ea typeface="Poppins"/>
                          <a:cs typeface="Poppins"/>
                          <a:sym typeface="Poppins"/>
                        </a:rPr>
                        <a:t>Develop a simple model based on evidence to represent how plants or animals use their external parts to help them survive, grow, and meet their needs.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328" name="Google Shape;328;p58"/>
          <p:cNvPicPr preferRelativeResize="0"/>
          <p:nvPr/>
        </p:nvPicPr>
        <p:blipFill>
          <a:blip r:embed="rId9">
            <a:alphaModFix/>
          </a:blip>
          <a:stretch>
            <a:fillRect/>
          </a:stretch>
        </p:blipFill>
        <p:spPr>
          <a:xfrm>
            <a:off x="451800" y="1939425"/>
            <a:ext cx="914400" cy="3135875"/>
          </a:xfrm>
          <a:prstGeom prst="rect">
            <a:avLst/>
          </a:prstGeom>
          <a:noFill/>
          <a:ln>
            <a:noFill/>
          </a:ln>
        </p:spPr>
      </p:pic>
      <p:pic>
        <p:nvPicPr>
          <p:cNvPr id="329" name="Google Shape;329;p58"/>
          <p:cNvPicPr preferRelativeResize="0"/>
          <p:nvPr/>
        </p:nvPicPr>
        <p:blipFill rotWithShape="1">
          <a:blip r:embed="rId10">
            <a:alphaModFix/>
          </a:blip>
          <a:srcRect b="0" l="40412" r="0" t="0"/>
          <a:stretch/>
        </p:blipFill>
        <p:spPr>
          <a:xfrm>
            <a:off x="462600" y="1939425"/>
            <a:ext cx="903600" cy="1043850"/>
          </a:xfrm>
          <a:prstGeom prst="rect">
            <a:avLst/>
          </a:prstGeom>
          <a:noFill/>
          <a:ln>
            <a:noFill/>
          </a:ln>
        </p:spPr>
      </p:pic>
      <p:sp>
        <p:nvSpPr>
          <p:cNvPr id="330" name="Google Shape;330;p58"/>
          <p:cNvSpPr/>
          <p:nvPr/>
        </p:nvSpPr>
        <p:spPr>
          <a:xfrm>
            <a:off x="457188" y="19394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31" name="Google Shape;331;p58"/>
          <p:cNvGraphicFramePr/>
          <p:nvPr/>
        </p:nvGraphicFramePr>
        <p:xfrm>
          <a:off x="451788" y="1939435"/>
          <a:ext cx="3000000" cy="3000000"/>
        </p:xfrm>
        <a:graphic>
          <a:graphicData uri="http://schemas.openxmlformats.org/drawingml/2006/table">
            <a:tbl>
              <a:tblPr>
                <a:noFill/>
                <a:tableStyleId>{491021E8-1089-43C6-96F4-EAD69215F56F}</a:tableStyleId>
              </a:tblPr>
              <a:tblGrid>
                <a:gridCol w="693475"/>
              </a:tblGrid>
              <a:tr h="10438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2290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32" name="Google Shape;332;p5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pSp>
        <p:nvGrpSpPr>
          <p:cNvPr id="333" name="Google Shape;333;p58"/>
          <p:cNvGrpSpPr/>
          <p:nvPr/>
        </p:nvGrpSpPr>
        <p:grpSpPr>
          <a:xfrm>
            <a:off x="457126" y="6890300"/>
            <a:ext cx="9268060" cy="461555"/>
            <a:chOff x="1485900" y="5127431"/>
            <a:chExt cx="8243405" cy="286200"/>
          </a:xfrm>
        </p:grpSpPr>
        <p:grpSp>
          <p:nvGrpSpPr>
            <p:cNvPr id="334" name="Google Shape;334;p58"/>
            <p:cNvGrpSpPr/>
            <p:nvPr/>
          </p:nvGrpSpPr>
          <p:grpSpPr>
            <a:xfrm>
              <a:off x="1485900" y="5167025"/>
              <a:ext cx="7886700" cy="228600"/>
              <a:chOff x="1485900" y="5233700"/>
              <a:chExt cx="7886700" cy="228600"/>
            </a:xfrm>
          </p:grpSpPr>
          <p:sp>
            <p:nvSpPr>
              <p:cNvPr id="335" name="Google Shape;335;p58"/>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8"/>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 name="Google Shape;337;p58"/>
            <p:cNvSpPr txBox="1"/>
            <p:nvPr/>
          </p:nvSpPr>
          <p:spPr>
            <a:xfrm>
              <a:off x="1638305" y="5127431"/>
              <a:ext cx="8091000" cy="2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Minnesota</a:t>
              </a:r>
              <a:r>
                <a:rPr i="1" lang="en" sz="800">
                  <a:solidFill>
                    <a:srgbClr val="000000"/>
                  </a:solidFill>
                  <a:latin typeface="Poppins"/>
                  <a:ea typeface="Poppins"/>
                  <a:cs typeface="Poppins"/>
                  <a:sym typeface="Poppins"/>
                </a:rPr>
                <a:t> Specific Standard: </a:t>
              </a:r>
              <a:r>
                <a:rPr b="1" lang="en" sz="900">
                  <a:latin typeface="Poppins"/>
                  <a:ea typeface="Poppins"/>
                  <a:cs typeface="Poppins"/>
                  <a:sym typeface="Poppins"/>
                </a:rPr>
                <a:t>1P.4.2.2.1 </a:t>
              </a:r>
              <a:r>
                <a:rPr lang="en" sz="900">
                  <a:latin typeface="Poppins"/>
                  <a:ea typeface="Poppins"/>
                  <a:cs typeface="Poppins"/>
                  <a:sym typeface="Poppins"/>
                </a:rPr>
                <a:t>Communicate solutions that use materials to provide shelter, food, or warmth needs for communities including Minnesota American Indian Tribes and communities.</a:t>
              </a:r>
              <a:endParaRPr i="1" sz="800">
                <a:latin typeface="Poppins"/>
                <a:ea typeface="Poppins"/>
                <a:cs typeface="Poppins"/>
                <a:sym typeface="Poppins"/>
              </a:endParaRPr>
            </a:p>
          </p:txBody>
        </p:sp>
      </p:grpSp>
      <p:sp>
        <p:nvSpPr>
          <p:cNvPr id="338" name="Google Shape;338;p5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9"/>
          <p:cNvSpPr/>
          <p:nvPr/>
        </p:nvSpPr>
        <p:spPr>
          <a:xfrm>
            <a:off x="0" y="0"/>
            <a:ext cx="10080000" cy="9831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44" name="Google Shape;344;p5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45" name="Google Shape;345;p5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Earth &amp; Space Science</a:t>
            </a:r>
            <a:endParaRPr sz="1200">
              <a:latin typeface="Poppins"/>
              <a:ea typeface="Poppins"/>
              <a:cs typeface="Poppins"/>
              <a:sym typeface="Poppins"/>
            </a:endParaRPr>
          </a:p>
        </p:txBody>
      </p:sp>
      <p:sp>
        <p:nvSpPr>
          <p:cNvPr id="346" name="Google Shape;346;p5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(Work of Water)</a:t>
            </a:r>
            <a:r>
              <a:rPr lang="en" sz="1200">
                <a:solidFill>
                  <a:schemeClr val="dk1"/>
                </a:solidFill>
                <a:latin typeface="Poppins"/>
                <a:ea typeface="Poppins"/>
                <a:cs typeface="Poppins"/>
                <a:sym typeface="Poppins"/>
              </a:rPr>
              <a:t> • Page 1 of 2</a:t>
            </a:r>
            <a:endParaRPr b="1">
              <a:latin typeface="Poppins"/>
              <a:ea typeface="Poppins"/>
              <a:cs typeface="Poppins"/>
              <a:sym typeface="Poppins"/>
            </a:endParaRPr>
          </a:p>
        </p:txBody>
      </p:sp>
      <p:sp>
        <p:nvSpPr>
          <p:cNvPr id="347" name="Google Shape;347;p59"/>
          <p:cNvSpPr txBox="1"/>
          <p:nvPr/>
        </p:nvSpPr>
        <p:spPr>
          <a:xfrm>
            <a:off x="379950" y="7312200"/>
            <a:ext cx="5212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p:txBody>
      </p:sp>
      <p:pic>
        <p:nvPicPr>
          <p:cNvPr id="348" name="Google Shape;348;p59" title="treasure.png"/>
          <p:cNvPicPr preferRelativeResize="0"/>
          <p:nvPr/>
        </p:nvPicPr>
        <p:blipFill rotWithShape="1">
          <a:blip r:embed="rId7">
            <a:alphaModFix/>
          </a:blip>
          <a:srcRect b="0" l="7763" r="7763" t="0"/>
          <a:stretch/>
        </p:blipFill>
        <p:spPr>
          <a:xfrm>
            <a:off x="457200" y="1927675"/>
            <a:ext cx="1028699" cy="1079425"/>
          </a:xfrm>
          <a:prstGeom prst="rect">
            <a:avLst/>
          </a:prstGeom>
          <a:noFill/>
          <a:ln>
            <a:noFill/>
          </a:ln>
        </p:spPr>
      </p:pic>
      <p:pic>
        <p:nvPicPr>
          <p:cNvPr id="349" name="Google Shape;349;p59"/>
          <p:cNvPicPr preferRelativeResize="0"/>
          <p:nvPr/>
        </p:nvPicPr>
        <p:blipFill rotWithShape="1">
          <a:blip r:embed="rId8">
            <a:alphaModFix/>
          </a:blip>
          <a:srcRect b="4495" l="0" r="0" t="4504"/>
          <a:stretch/>
        </p:blipFill>
        <p:spPr>
          <a:xfrm>
            <a:off x="457200" y="6078775"/>
            <a:ext cx="1028700" cy="883375"/>
          </a:xfrm>
          <a:prstGeom prst="rect">
            <a:avLst/>
          </a:prstGeom>
          <a:noFill/>
          <a:ln>
            <a:noFill/>
          </a:ln>
        </p:spPr>
      </p:pic>
      <p:pic>
        <p:nvPicPr>
          <p:cNvPr id="350" name="Google Shape;350;p59"/>
          <p:cNvPicPr preferRelativeResize="0"/>
          <p:nvPr/>
        </p:nvPicPr>
        <p:blipFill rotWithShape="1">
          <a:blip r:embed="rId9">
            <a:alphaModFix/>
          </a:blip>
          <a:srcRect b="2390" l="0" r="0" t="2390"/>
          <a:stretch/>
        </p:blipFill>
        <p:spPr>
          <a:xfrm>
            <a:off x="457200" y="5035300"/>
            <a:ext cx="1028700" cy="1037575"/>
          </a:xfrm>
          <a:prstGeom prst="rect">
            <a:avLst/>
          </a:prstGeom>
          <a:noFill/>
          <a:ln>
            <a:noFill/>
          </a:ln>
        </p:spPr>
      </p:pic>
      <p:pic>
        <p:nvPicPr>
          <p:cNvPr id="351" name="Google Shape;351;p59"/>
          <p:cNvPicPr preferRelativeResize="0"/>
          <p:nvPr/>
        </p:nvPicPr>
        <p:blipFill rotWithShape="1">
          <a:blip r:embed="rId10">
            <a:alphaModFix/>
          </a:blip>
          <a:srcRect b="28046" l="0" r="9861" t="514"/>
          <a:stretch/>
        </p:blipFill>
        <p:spPr>
          <a:xfrm>
            <a:off x="459600" y="4000500"/>
            <a:ext cx="1127796" cy="1037575"/>
          </a:xfrm>
          <a:prstGeom prst="rect">
            <a:avLst/>
          </a:prstGeom>
          <a:noFill/>
          <a:ln>
            <a:noFill/>
          </a:ln>
        </p:spPr>
      </p:pic>
      <p:pic>
        <p:nvPicPr>
          <p:cNvPr id="352" name="Google Shape;352;p59" title="WorkOfWaterM1-Thumbnail-1920x1080.jpg"/>
          <p:cNvPicPr preferRelativeResize="0"/>
          <p:nvPr/>
        </p:nvPicPr>
        <p:blipFill rotWithShape="1">
          <a:blip r:embed="rId11">
            <a:alphaModFix/>
          </a:blip>
          <a:srcRect b="0" l="38648" r="5582" t="0"/>
          <a:stretch/>
        </p:blipFill>
        <p:spPr>
          <a:xfrm>
            <a:off x="457200" y="2980950"/>
            <a:ext cx="1028698" cy="1037575"/>
          </a:xfrm>
          <a:prstGeom prst="rect">
            <a:avLst/>
          </a:prstGeom>
          <a:noFill/>
          <a:ln>
            <a:noFill/>
          </a:ln>
        </p:spPr>
      </p:pic>
      <p:sp>
        <p:nvSpPr>
          <p:cNvPr id="353" name="Google Shape;353;p59"/>
          <p:cNvSpPr/>
          <p:nvPr/>
        </p:nvSpPr>
        <p:spPr>
          <a:xfrm>
            <a:off x="459600" y="401290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354" name="Google Shape;354;p59"/>
          <p:cNvSpPr/>
          <p:nvPr/>
        </p:nvSpPr>
        <p:spPr>
          <a:xfrm>
            <a:off x="456151" y="2990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355" name="Google Shape;355;p59"/>
          <p:cNvSpPr/>
          <p:nvPr/>
        </p:nvSpPr>
        <p:spPr>
          <a:xfrm>
            <a:off x="457200" y="504444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356" name="Google Shape;356;p59"/>
          <p:cNvSpPr/>
          <p:nvPr/>
        </p:nvSpPr>
        <p:spPr>
          <a:xfrm>
            <a:off x="459600" y="607771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sp>
        <p:nvSpPr>
          <p:cNvPr id="357" name="Google Shape;357;p59"/>
          <p:cNvSpPr/>
          <p:nvPr/>
        </p:nvSpPr>
        <p:spPr>
          <a:xfrm>
            <a:off x="458551"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p:txBody>
      </p:sp>
      <p:graphicFrame>
        <p:nvGraphicFramePr>
          <p:cNvPr id="358" name="Google Shape;358;p59"/>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Mapping Landforms &amp; Bodies of Water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hide a treasure?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(a map) of different landforms and bodies of water in a given location based on the shape of each feature. </a:t>
                      </a:r>
                      <a:endParaRPr sz="800">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1E.2.2.1.1 </a:t>
                      </a:r>
                      <a:r>
                        <a:rPr lang="en" sz="800">
                          <a:solidFill>
                            <a:schemeClr val="dk1"/>
                          </a:solidFill>
                          <a:latin typeface="Poppins"/>
                          <a:ea typeface="Poppins"/>
                          <a:cs typeface="Poppins"/>
                          <a:sym typeface="Poppins"/>
                        </a:rPr>
                        <a:t>Use quantitative data to identify and describe patterns in the amount of time it takes for Earth processes to occur and determine whether they occur quickly or slowly.</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Mapping</a:t>
                      </a:r>
                      <a:r>
                        <a:rPr b="1" lang="en" sz="800">
                          <a:solidFill>
                            <a:schemeClr val="dk1"/>
                          </a:solidFill>
                          <a:latin typeface="Poppins"/>
                          <a:ea typeface="Poppins"/>
                          <a:cs typeface="Poppins"/>
                          <a:sym typeface="Poppins"/>
                        </a:rPr>
                        <a:t>: Mountains &amp; Rivers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If you floated down a river, where would you end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the Earth’s surface and use it to discover an important principle about how rivers work: rivers flow downhill, from high places to low places.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1E.2.2.1.1 </a:t>
                      </a:r>
                      <a:r>
                        <a:rPr lang="en" sz="800">
                          <a:solidFill>
                            <a:schemeClr val="dk1"/>
                          </a:solidFill>
                          <a:latin typeface="Poppins"/>
                          <a:ea typeface="Poppins"/>
                          <a:cs typeface="Poppins"/>
                          <a:sym typeface="Poppins"/>
                        </a:rPr>
                        <a:t>Use quantitative data to identify and describe patterns in the amount of time it takes for Earth processes to occur and determine whether they occur quickly or slowly.</a:t>
                      </a:r>
                      <a:endParaRPr sz="800" strike="sngStrike">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Rocks, Sand,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is there sand at the beach?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the effects of rocks tumbling in a river. Based on their observations, they construct an explanation for why rocks on the top of mountains are much bigger than the sand at the beach.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1E.2.2.1.1 </a:t>
                      </a:r>
                      <a:r>
                        <a:rPr lang="en" sz="800">
                          <a:solidFill>
                            <a:schemeClr val="dk1"/>
                          </a:solidFill>
                          <a:latin typeface="Poppins"/>
                          <a:ea typeface="Poppins"/>
                          <a:cs typeface="Poppins"/>
                          <a:sym typeface="Poppins"/>
                        </a:rPr>
                        <a:t>Use quantitative data to identify and describe patterns in the amount of time it takes for Earth processes to occur and determine whether they occur quickly or slowly.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Mapping &amp; Severe Weather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flash floods happen?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model (i.e. a map) to examine the different factors, including the shapes and kinds of land, that contribute to flash floods. They use this to predict where flash floods are most likely to happen.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1E.2.2.1.1 </a:t>
                      </a:r>
                      <a:r>
                        <a:rPr lang="en" sz="800">
                          <a:solidFill>
                            <a:schemeClr val="dk1"/>
                          </a:solidFill>
                          <a:latin typeface="Poppins"/>
                          <a:ea typeface="Poppins"/>
                          <a:cs typeface="Poppins"/>
                          <a:sym typeface="Poppins"/>
                        </a:rPr>
                        <a:t>Use quantitative data to identify and describe patterns in the amount of time it takes for Earth processes to occur and determine whether they occur quickly or slowly.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775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Erosion, Earth’s Surface, &amp; Landforms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strong enough to make a canyon?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model landform and investigate how some Earth events can occur quickly, while others occur slowly.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1E.2.2.1.1 </a:t>
                      </a:r>
                      <a:r>
                        <a:rPr lang="en" sz="800">
                          <a:solidFill>
                            <a:schemeClr val="dk1"/>
                          </a:solidFill>
                          <a:latin typeface="Poppins"/>
                          <a:ea typeface="Poppins"/>
                          <a:cs typeface="Poppins"/>
                          <a:sym typeface="Poppins"/>
                        </a:rPr>
                        <a:t>Use quantitative data to identify and describe patterns in the amount of time it takes for Earth processes to occur and determine whether they occur quickly or slowly.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r h="499100">
                <a:tc gridSpan="4">
                  <a:txBody>
                    <a:bodyPr/>
                    <a:lstStyle/>
                    <a:p>
                      <a:pPr indent="0" lvl="0" marL="0" rtl="0" algn="l">
                        <a:spcBef>
                          <a:spcPts val="0"/>
                        </a:spcBef>
                        <a:spcAft>
                          <a:spcPts val="0"/>
                        </a:spcAft>
                        <a:buNone/>
                      </a:pPr>
                      <a:r>
                        <a:rPr b="1" lang="en" sz="800">
                          <a:latin typeface="Poppins"/>
                          <a:ea typeface="Poppins"/>
                          <a:cs typeface="Poppins"/>
                          <a:sym typeface="Poppins"/>
                        </a:rPr>
                        <a:t>Continued on next page</a:t>
                      </a:r>
                      <a:endParaRPr b="1" sz="800">
                        <a:latin typeface="Poppins"/>
                        <a:ea typeface="Poppins"/>
                        <a:cs typeface="Poppins"/>
                        <a:sym typeface="Poppins"/>
                      </a:endParaRPr>
                    </a:p>
                  </a:txBody>
                  <a:tcPr marT="91425" marB="91425" marR="91425" marL="0">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c hMerge="1"/>
                <a:tc hMerge="1"/>
                <a:tc hMerge="1"/>
              </a:tr>
            </a:tbl>
          </a:graphicData>
        </a:graphic>
      </p:graphicFrame>
      <p:grpSp>
        <p:nvGrpSpPr>
          <p:cNvPr id="359" name="Google Shape;359;p59"/>
          <p:cNvGrpSpPr/>
          <p:nvPr/>
        </p:nvGrpSpPr>
        <p:grpSpPr>
          <a:xfrm>
            <a:off x="533400" y="675263"/>
            <a:ext cx="7886700" cy="307800"/>
            <a:chOff x="1485900" y="5127425"/>
            <a:chExt cx="7886700" cy="307800"/>
          </a:xfrm>
        </p:grpSpPr>
        <p:grpSp>
          <p:nvGrpSpPr>
            <p:cNvPr id="360" name="Google Shape;360;p59"/>
            <p:cNvGrpSpPr/>
            <p:nvPr/>
          </p:nvGrpSpPr>
          <p:grpSpPr>
            <a:xfrm>
              <a:off x="1485900" y="5167025"/>
              <a:ext cx="7886700" cy="228600"/>
              <a:chOff x="1485900" y="5233700"/>
              <a:chExt cx="7886700" cy="228600"/>
            </a:xfrm>
          </p:grpSpPr>
          <p:sp>
            <p:nvSpPr>
              <p:cNvPr id="361" name="Google Shape;361;p5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 name="Google Shape;363;p5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lessons in 1st grade if you are following Minnesota Standards.</a:t>
              </a:r>
              <a:endParaRPr i="1" sz="800">
                <a:latin typeface="Poppins"/>
                <a:ea typeface="Poppins"/>
                <a:cs typeface="Poppins"/>
                <a:sym typeface="Poppins"/>
              </a:endParaRPr>
            </a:p>
          </p:txBody>
        </p:sp>
      </p:grpSp>
      <p:sp>
        <p:nvSpPr>
          <p:cNvPr id="364" name="Google Shape;364;p59"/>
          <p:cNvSpPr txBox="1"/>
          <p:nvPr/>
        </p:nvSpPr>
        <p:spPr>
          <a:xfrm>
            <a:off x="5531575" y="69524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p:txBody>
      </p:sp>
      <p:sp>
        <p:nvSpPr>
          <p:cNvPr id="365" name="Google Shape;365;p5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0"/>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71" name="Google Shape;371;p6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72" name="Google Shape;372;p6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1st </a:t>
            </a:r>
            <a:r>
              <a:rPr lang="en" sz="1200">
                <a:latin typeface="Poppins"/>
                <a:ea typeface="Poppins"/>
                <a:cs typeface="Poppins"/>
                <a:sym typeface="Poppins"/>
              </a:rPr>
              <a:t>Grade - Earth &amp; Space Science</a:t>
            </a:r>
            <a:endParaRPr sz="1200">
              <a:latin typeface="Poppins"/>
              <a:ea typeface="Poppins"/>
              <a:cs typeface="Poppins"/>
              <a:sym typeface="Poppins"/>
            </a:endParaRPr>
          </a:p>
        </p:txBody>
      </p:sp>
      <p:sp>
        <p:nvSpPr>
          <p:cNvPr id="373" name="Google Shape;373;p6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(Work of Water)</a:t>
            </a:r>
            <a:r>
              <a:rPr lang="en" sz="1200">
                <a:solidFill>
                  <a:schemeClr val="dk1"/>
                </a:solidFill>
                <a:latin typeface="Poppins"/>
                <a:ea typeface="Poppins"/>
                <a:cs typeface="Poppins"/>
                <a:sym typeface="Poppins"/>
              </a:rPr>
              <a:t> • Page 2 of 2</a:t>
            </a:r>
            <a:endParaRPr b="1">
              <a:latin typeface="Poppins"/>
              <a:ea typeface="Poppins"/>
              <a:cs typeface="Poppins"/>
              <a:sym typeface="Poppins"/>
            </a:endParaRPr>
          </a:p>
        </p:txBody>
      </p:sp>
      <p:sp>
        <p:nvSpPr>
          <p:cNvPr id="374" name="Google Shape;374;p60"/>
          <p:cNvSpPr txBox="1"/>
          <p:nvPr/>
        </p:nvSpPr>
        <p:spPr>
          <a:xfrm>
            <a:off x="381000" y="7312200"/>
            <a:ext cx="5211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p:txBody>
      </p:sp>
      <p:pic>
        <p:nvPicPr>
          <p:cNvPr id="375" name="Google Shape;375;p60"/>
          <p:cNvPicPr preferRelativeResize="0"/>
          <p:nvPr/>
        </p:nvPicPr>
        <p:blipFill rotWithShape="1">
          <a:blip r:embed="rId7">
            <a:alphaModFix/>
          </a:blip>
          <a:srcRect b="0" l="39182" r="39182" t="0"/>
          <a:stretch/>
        </p:blipFill>
        <p:spPr>
          <a:xfrm>
            <a:off x="448050" y="1939400"/>
            <a:ext cx="1037851" cy="1036301"/>
          </a:xfrm>
          <a:prstGeom prst="rect">
            <a:avLst/>
          </a:prstGeom>
          <a:noFill/>
          <a:ln>
            <a:noFill/>
          </a:ln>
        </p:spPr>
      </p:pic>
      <p:sp>
        <p:nvSpPr>
          <p:cNvPr id="376" name="Google Shape;376;p60"/>
          <p:cNvSpPr/>
          <p:nvPr/>
        </p:nvSpPr>
        <p:spPr>
          <a:xfrm>
            <a:off x="457200" y="1939393"/>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6</a:t>
            </a:r>
            <a:endParaRPr b="1" sz="800">
              <a:solidFill>
                <a:schemeClr val="lt1"/>
              </a:solidFill>
              <a:latin typeface="Poppins"/>
              <a:ea typeface="Poppins"/>
              <a:cs typeface="Poppins"/>
              <a:sym typeface="Poppins"/>
            </a:endParaRPr>
          </a:p>
        </p:txBody>
      </p:sp>
      <p:graphicFrame>
        <p:nvGraphicFramePr>
          <p:cNvPr id="377" name="Google Shape;377;p60"/>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Erosion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stop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compare multiple solutions for preventing erosion.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1E.4.1.2.1 </a:t>
                      </a:r>
                      <a:r>
                        <a:rPr lang="en" sz="800">
                          <a:solidFill>
                            <a:schemeClr val="dk1"/>
                          </a:solidFill>
                          <a:latin typeface="Poppins"/>
                          <a:ea typeface="Poppins"/>
                          <a:cs typeface="Poppins"/>
                          <a:sym typeface="Poppins"/>
                        </a:rPr>
                        <a:t>Construct an argument with evidence to evaluate multiple solutions designed to slow or prevent wind or water from changing the shape of the land.</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grpSp>
        <p:nvGrpSpPr>
          <p:cNvPr id="378" name="Google Shape;378;p60"/>
          <p:cNvGrpSpPr/>
          <p:nvPr/>
        </p:nvGrpSpPr>
        <p:grpSpPr>
          <a:xfrm>
            <a:off x="457126" y="3156500"/>
            <a:ext cx="8867023" cy="461555"/>
            <a:chOff x="1485900" y="5127431"/>
            <a:chExt cx="7886705" cy="286200"/>
          </a:xfrm>
        </p:grpSpPr>
        <p:grpSp>
          <p:nvGrpSpPr>
            <p:cNvPr id="379" name="Google Shape;379;p60"/>
            <p:cNvGrpSpPr/>
            <p:nvPr/>
          </p:nvGrpSpPr>
          <p:grpSpPr>
            <a:xfrm>
              <a:off x="1485900" y="5167025"/>
              <a:ext cx="7886700" cy="228600"/>
              <a:chOff x="1485900" y="5233700"/>
              <a:chExt cx="7886700" cy="228600"/>
            </a:xfrm>
          </p:grpSpPr>
          <p:sp>
            <p:nvSpPr>
              <p:cNvPr id="380" name="Google Shape;380;p6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 name="Google Shape;382;p60"/>
            <p:cNvSpPr txBox="1"/>
            <p:nvPr/>
          </p:nvSpPr>
          <p:spPr>
            <a:xfrm>
              <a:off x="1638305" y="5127431"/>
              <a:ext cx="7734300" cy="2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Minnesota</a:t>
              </a:r>
              <a:r>
                <a:rPr i="1" lang="en" sz="800">
                  <a:solidFill>
                    <a:srgbClr val="000000"/>
                  </a:solidFill>
                  <a:latin typeface="Poppins"/>
                  <a:ea typeface="Poppins"/>
                  <a:cs typeface="Poppins"/>
                  <a:sym typeface="Poppins"/>
                </a:rPr>
                <a:t> Specific Standard: </a:t>
              </a:r>
              <a:r>
                <a:rPr b="1" lang="en" sz="900">
                  <a:latin typeface="Poppins"/>
                  <a:ea typeface="Poppins"/>
                  <a:cs typeface="Poppins"/>
                  <a:sym typeface="Poppins"/>
                </a:rPr>
                <a:t>1E.4.1.1.1 </a:t>
              </a:r>
              <a:r>
                <a:rPr lang="en" sz="900">
                  <a:latin typeface="Poppins"/>
                  <a:ea typeface="Poppins"/>
                  <a:cs typeface="Poppins"/>
                  <a:sym typeface="Poppins"/>
                </a:rPr>
                <a:t>Construct an argument based on observational evidence for how plants and animals (including humans) can change the non-living aspects of the environment to meet their needs.</a:t>
              </a:r>
              <a:endParaRPr i="1" sz="800">
                <a:latin typeface="Poppins"/>
                <a:ea typeface="Poppins"/>
                <a:cs typeface="Poppins"/>
                <a:sym typeface="Poppins"/>
              </a:endParaRPr>
            </a:p>
          </p:txBody>
        </p:sp>
      </p:grpSp>
      <p:grpSp>
        <p:nvGrpSpPr>
          <p:cNvPr id="383" name="Google Shape;383;p60"/>
          <p:cNvGrpSpPr/>
          <p:nvPr/>
        </p:nvGrpSpPr>
        <p:grpSpPr>
          <a:xfrm>
            <a:off x="457126" y="3613700"/>
            <a:ext cx="8867023" cy="461555"/>
            <a:chOff x="1485900" y="5127431"/>
            <a:chExt cx="7886705" cy="286200"/>
          </a:xfrm>
        </p:grpSpPr>
        <p:grpSp>
          <p:nvGrpSpPr>
            <p:cNvPr id="384" name="Google Shape;384;p60"/>
            <p:cNvGrpSpPr/>
            <p:nvPr/>
          </p:nvGrpSpPr>
          <p:grpSpPr>
            <a:xfrm>
              <a:off x="1485900" y="5167025"/>
              <a:ext cx="7886700" cy="228600"/>
              <a:chOff x="1485900" y="5233700"/>
              <a:chExt cx="7886700" cy="228600"/>
            </a:xfrm>
          </p:grpSpPr>
          <p:sp>
            <p:nvSpPr>
              <p:cNvPr id="385" name="Google Shape;385;p6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6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7" name="Google Shape;387;p60"/>
            <p:cNvSpPr txBox="1"/>
            <p:nvPr/>
          </p:nvSpPr>
          <p:spPr>
            <a:xfrm>
              <a:off x="1638305" y="5127431"/>
              <a:ext cx="7734300" cy="2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Minnesota</a:t>
              </a:r>
              <a:r>
                <a:rPr i="1" lang="en" sz="800">
                  <a:solidFill>
                    <a:srgbClr val="000000"/>
                  </a:solidFill>
                  <a:latin typeface="Poppins"/>
                  <a:ea typeface="Poppins"/>
                  <a:cs typeface="Poppins"/>
                  <a:sym typeface="Poppins"/>
                </a:rPr>
                <a:t> Specific Standard: </a:t>
              </a:r>
              <a:r>
                <a:rPr b="1" lang="en" sz="900">
                  <a:latin typeface="Poppins"/>
                  <a:ea typeface="Poppins"/>
                  <a:cs typeface="Poppins"/>
                  <a:sym typeface="Poppins"/>
                </a:rPr>
                <a:t>1E.4.2.1.1 </a:t>
              </a:r>
              <a:r>
                <a:rPr lang="en" sz="900">
                  <a:latin typeface="Poppins"/>
                  <a:ea typeface="Poppins"/>
                  <a:cs typeface="Poppins"/>
                  <a:sym typeface="Poppins"/>
                </a:rPr>
                <a:t>Communicate solutions that will reduce the impact of humans on the land, water, air, and/or other living things in the local environment.</a:t>
              </a:r>
              <a:endParaRPr i="1" sz="800">
                <a:latin typeface="Poppins"/>
                <a:ea typeface="Poppins"/>
                <a:cs typeface="Poppins"/>
                <a:sym typeface="Poppins"/>
              </a:endParaRPr>
            </a:p>
          </p:txBody>
        </p:sp>
      </p:grpSp>
      <p:sp>
        <p:nvSpPr>
          <p:cNvPr id="388" name="Google Shape;388;p6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Light, Sound, &amp; Communication </a:t>
            </a:r>
            <a:r>
              <a:rPr lang="en" sz="1200">
                <a:solidFill>
                  <a:schemeClr val="dk1"/>
                </a:solidFill>
                <a:latin typeface="Poppins"/>
                <a:ea typeface="Poppins"/>
                <a:cs typeface="Poppins"/>
                <a:sym typeface="Poppins"/>
              </a:rPr>
              <a:t>(Lights &amp; Sounds)</a:t>
            </a:r>
            <a:endParaRPr b="1">
              <a:latin typeface="Poppins"/>
              <a:ea typeface="Poppins"/>
              <a:cs typeface="Poppins"/>
              <a:sym typeface="Poppins"/>
            </a:endParaRPr>
          </a:p>
        </p:txBody>
      </p:sp>
      <p:graphicFrame>
        <p:nvGraphicFramePr>
          <p:cNvPr id="394" name="Google Shape;394;p61"/>
          <p:cNvGraphicFramePr/>
          <p:nvPr/>
        </p:nvGraphicFramePr>
        <p:xfrm>
          <a:off x="467988" y="1543210"/>
          <a:ext cx="3000000" cy="3000000"/>
        </p:xfrm>
        <a:graphic>
          <a:graphicData uri="http://schemas.openxmlformats.org/drawingml/2006/table">
            <a:tbl>
              <a:tblPr>
                <a:noFill/>
                <a:tableStyleId>{491021E8-1089-43C6-96F4-EAD69215F56F}</a:tableStyleId>
              </a:tblPr>
              <a:tblGrid>
                <a:gridCol w="1028700"/>
                <a:gridCol w="2209200"/>
                <a:gridCol w="3008575"/>
                <a:gridCol w="2897525"/>
              </a:tblGrid>
              <a:tr h="3962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428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they make silly sounds in cartoons?</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explore how to make different sounds with everyday objects. They construct an explanation that objects vibrate when they make a sound, and if the vibration stops, the sound stops.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1P.2.1.1.1 </a:t>
                      </a:r>
                      <a:r>
                        <a:rPr lang="en" sz="800">
                          <a:solidFill>
                            <a:schemeClr val="dk1"/>
                          </a:solidFill>
                          <a:latin typeface="Poppins"/>
                          <a:ea typeface="Poppins"/>
                          <a:cs typeface="Poppins"/>
                          <a:sym typeface="Poppins"/>
                        </a:rPr>
                        <a:t>Identify and describe patterns obtained from testing different materials and determine which materials have the properties that are best suited for producing and/or transmitting sound.</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6533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sounds come from?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create three different sound makers and construct an explanation about where the vibrations are happening in each sound experiment.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1P.1.2.1.1 </a:t>
                      </a:r>
                      <a:r>
                        <a:rPr lang="en" sz="800">
                          <a:solidFill>
                            <a:schemeClr val="dk1"/>
                          </a:solidFill>
                          <a:latin typeface="Poppins"/>
                          <a:ea typeface="Poppins"/>
                          <a:cs typeface="Poppins"/>
                          <a:sym typeface="Poppins"/>
                        </a:rPr>
                        <a:t>Plan and conduct investigations to provide evidence that vibrating materials can make sound and that sounds can make materials vibrate.</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498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t/>
                      </a:r>
                      <a:endParaRPr>
                        <a:solidFill>
                          <a:srgbClr val="9E9E9E"/>
                        </a:solidFill>
                      </a:endParaRPr>
                    </a:p>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6">
                            <a:extLst>
                              <a:ext uri="{A12FA001-AC4F-418D-AE19-62706E023703}">
                                <ahyp:hlinkClr val="tx"/>
                              </a:ext>
                            </a:extLst>
                          </a:hlinkClick>
                        </a:rPr>
                        <a:t>Light, Materials, Transparent &amp; Opaque</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What if there were no windows?</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Students investigate the properties of different materials that they can and cannot see through. Then they create a stained glass window using tissue paper to explore how materials interact with light.</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3P.1.2.1.1 </a:t>
                      </a:r>
                      <a:r>
                        <a:rPr i="1" lang="en" sz="800">
                          <a:solidFill>
                            <a:srgbClr val="9E9E9E"/>
                          </a:solidFill>
                          <a:latin typeface="Poppins"/>
                          <a:ea typeface="Poppins"/>
                          <a:cs typeface="Poppins"/>
                          <a:sym typeface="Poppins"/>
                        </a:rPr>
                        <a:t>Plan and conduct a controlled investigation to determine the effect of placing objects made with different materials in the path of a beam of light.</a:t>
                      </a:r>
                      <a:endParaRPr i="1" sz="600">
                        <a:solidFill>
                          <a:srgbClr val="9E9E9E"/>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153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7">
                            <a:extLst>
                              <a:ext uri="{A12FA001-AC4F-418D-AE19-62706E023703}">
                                <ahyp:hlinkClr val="tx"/>
                              </a:ext>
                            </a:extLst>
                          </a:hlinkClick>
                        </a:rPr>
                        <a:t>Light &amp; Illumination</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8">
                            <a:extLst>
                              <a:ext uri="{A12FA001-AC4F-418D-AE19-62706E023703}">
                                <ahyp:hlinkClr val="tx"/>
                              </a:ext>
                            </a:extLst>
                          </a:hlinkClick>
                        </a:rPr>
                        <a:t>Read-Along </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Can you see in the dark?</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Students look inside a completely dark box to determine if they can see the shape of the object inside. They allow more light into the box to illuminate the object and allow them to see it. Students use their observations explain that objects need light to be seen.</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3P.1.1.1.1 </a:t>
                      </a:r>
                      <a:r>
                        <a:rPr i="1" lang="en" sz="800">
                          <a:solidFill>
                            <a:srgbClr val="9E9E9E"/>
                          </a:solidFill>
                          <a:latin typeface="Poppins"/>
                          <a:ea typeface="Poppins"/>
                          <a:cs typeface="Poppins"/>
                          <a:sym typeface="Poppins"/>
                        </a:rPr>
                        <a:t>Ask questions based on observations about why objects in darkness can be seen only when illuminated.</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258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Light, Communication,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send a secret message to someone far away?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are presented with the problem that they need to send a message at night, without using noise. They design a solution to create a color-coded message system and communicate with light signals.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1P.3.2.2.1 </a:t>
                      </a:r>
                      <a:r>
                        <a:rPr lang="en" sz="800">
                          <a:solidFill>
                            <a:schemeClr val="dk1"/>
                          </a:solidFill>
                          <a:latin typeface="Poppins"/>
                          <a:ea typeface="Poppins"/>
                          <a:cs typeface="Poppins"/>
                          <a:sym typeface="Poppins"/>
                        </a:rPr>
                        <a:t>Design and build a device that uses light or sound to solve the problem of communicating over a distance.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6951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Lights, Sounds, &amp; Communication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boats find their way in the fog?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light and sound signals. They analyze different sounds with eyes closed to determine which type of sound they hear.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1P.3.2.2.1 </a:t>
                      </a:r>
                      <a:r>
                        <a:rPr lang="en" sz="800">
                          <a:solidFill>
                            <a:schemeClr val="dk1"/>
                          </a:solidFill>
                          <a:latin typeface="Poppins"/>
                          <a:ea typeface="Poppins"/>
                          <a:cs typeface="Poppins"/>
                          <a:sym typeface="Poppins"/>
                        </a:rPr>
                        <a:t>Design and build a device that uses light or sound to solve the problem of communicating over a distance. </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395" name="Google Shape;395;p61"/>
          <p:cNvPicPr preferRelativeResize="0"/>
          <p:nvPr/>
        </p:nvPicPr>
        <p:blipFill>
          <a:blip r:embed="rId12">
            <a:alphaModFix/>
          </a:blip>
          <a:stretch>
            <a:fillRect/>
          </a:stretch>
        </p:blipFill>
        <p:spPr>
          <a:xfrm>
            <a:off x="457200" y="2030850"/>
            <a:ext cx="898360" cy="5120475"/>
          </a:xfrm>
          <a:prstGeom prst="rect">
            <a:avLst/>
          </a:prstGeom>
          <a:noFill/>
          <a:ln>
            <a:noFill/>
          </a:ln>
        </p:spPr>
      </p:pic>
      <p:graphicFrame>
        <p:nvGraphicFramePr>
          <p:cNvPr id="396" name="Google Shape;396;p61"/>
          <p:cNvGraphicFramePr/>
          <p:nvPr/>
        </p:nvGraphicFramePr>
        <p:xfrm>
          <a:off x="467988" y="2017510"/>
          <a:ext cx="3000000" cy="3000000"/>
        </p:xfrm>
        <a:graphic>
          <a:graphicData uri="http://schemas.openxmlformats.org/drawingml/2006/table">
            <a:tbl>
              <a:tblPr>
                <a:noFill/>
                <a:tableStyleId>{491021E8-1089-43C6-96F4-EAD69215F56F}</a:tableStyleId>
              </a:tblPr>
              <a:tblGrid>
                <a:gridCol w="657125"/>
              </a:tblGrid>
              <a:tr h="8284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010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559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834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559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833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97" name="Google Shape;397;p61"/>
          <p:cNvSpPr/>
          <p:nvPr/>
        </p:nvSpPr>
        <p:spPr>
          <a:xfrm>
            <a:off x="0" y="0"/>
            <a:ext cx="10080000" cy="9339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98" name="Google Shape;398;p61"/>
          <p:cNvPicPr preferRelativeResize="0"/>
          <p:nvPr/>
        </p:nvPicPr>
        <p:blipFill>
          <a:blip r:embed="rId19">
            <a:alphaModFix/>
          </a:blip>
          <a:stretch>
            <a:fillRect/>
          </a:stretch>
        </p:blipFill>
        <p:spPr>
          <a:xfrm>
            <a:off x="7953375" y="305775"/>
            <a:ext cx="1647825" cy="209550"/>
          </a:xfrm>
          <a:prstGeom prst="rect">
            <a:avLst/>
          </a:prstGeom>
          <a:noFill/>
          <a:ln>
            <a:noFill/>
          </a:ln>
        </p:spPr>
      </p:pic>
      <p:sp>
        <p:nvSpPr>
          <p:cNvPr id="399" name="Google Shape;399;p6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Physical Science</a:t>
            </a:r>
            <a:endParaRPr sz="1200">
              <a:latin typeface="Poppins"/>
              <a:ea typeface="Poppins"/>
              <a:cs typeface="Poppins"/>
              <a:sym typeface="Poppins"/>
            </a:endParaRPr>
          </a:p>
        </p:txBody>
      </p:sp>
      <p:grpSp>
        <p:nvGrpSpPr>
          <p:cNvPr id="400" name="Google Shape;400;p61"/>
          <p:cNvGrpSpPr/>
          <p:nvPr/>
        </p:nvGrpSpPr>
        <p:grpSpPr>
          <a:xfrm>
            <a:off x="1581150" y="3544275"/>
            <a:ext cx="7886700" cy="307800"/>
            <a:chOff x="1485900" y="5127425"/>
            <a:chExt cx="7886700" cy="307800"/>
          </a:xfrm>
        </p:grpSpPr>
        <p:grpSp>
          <p:nvGrpSpPr>
            <p:cNvPr id="401" name="Google Shape;401;p61"/>
            <p:cNvGrpSpPr/>
            <p:nvPr/>
          </p:nvGrpSpPr>
          <p:grpSpPr>
            <a:xfrm>
              <a:off x="1485900" y="5167025"/>
              <a:ext cx="7886700" cy="228600"/>
              <a:chOff x="1485900" y="5233700"/>
              <a:chExt cx="7886700" cy="228600"/>
            </a:xfrm>
          </p:grpSpPr>
          <p:sp>
            <p:nvSpPr>
              <p:cNvPr id="402" name="Google Shape;402;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405" name="Google Shape;405;p61"/>
          <p:cNvGrpSpPr/>
          <p:nvPr/>
        </p:nvGrpSpPr>
        <p:grpSpPr>
          <a:xfrm>
            <a:off x="1581150" y="4476900"/>
            <a:ext cx="7886700" cy="307800"/>
            <a:chOff x="1485900" y="5127425"/>
            <a:chExt cx="7886700" cy="307800"/>
          </a:xfrm>
        </p:grpSpPr>
        <p:grpSp>
          <p:nvGrpSpPr>
            <p:cNvPr id="406" name="Google Shape;406;p61"/>
            <p:cNvGrpSpPr/>
            <p:nvPr/>
          </p:nvGrpSpPr>
          <p:grpSpPr>
            <a:xfrm>
              <a:off x="1485900" y="5167025"/>
              <a:ext cx="7886700" cy="228600"/>
              <a:chOff x="1485900" y="5233700"/>
              <a:chExt cx="7886700" cy="228600"/>
            </a:xfrm>
          </p:grpSpPr>
          <p:sp>
            <p:nvSpPr>
              <p:cNvPr id="407" name="Google Shape;407;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9" name="Google Shape;409;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410" name="Google Shape;410;p6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411" name="Google Shape;411;p6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2"/>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17" name="Google Shape;417;p6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18" name="Google Shape;418;p6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Life Science</a:t>
            </a:r>
            <a:endParaRPr sz="1200">
              <a:latin typeface="Poppins"/>
              <a:ea typeface="Poppins"/>
              <a:cs typeface="Poppins"/>
              <a:sym typeface="Poppins"/>
            </a:endParaRPr>
          </a:p>
        </p:txBody>
      </p:sp>
      <p:sp>
        <p:nvSpPr>
          <p:cNvPr id="419" name="Google Shape;419;p6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Biodiversity &amp; Habitats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Adventures)</a:t>
            </a:r>
            <a:endParaRPr b="1">
              <a:latin typeface="Poppins"/>
              <a:ea typeface="Poppins"/>
              <a:cs typeface="Poppins"/>
              <a:sym typeface="Poppins"/>
            </a:endParaRPr>
          </a:p>
        </p:txBody>
      </p:sp>
      <p:graphicFrame>
        <p:nvGraphicFramePr>
          <p:cNvPr id="420" name="Google Shape;420;p62"/>
          <p:cNvGraphicFramePr/>
          <p:nvPr/>
        </p:nvGraphicFramePr>
        <p:xfrm>
          <a:off x="4733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Biodiversity &amp; Classification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many different kinds of animals are there?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the traits of different animals and use that information to organize them into groups based on their characteristics.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Foundational for 2L.4.1.1.1 </a:t>
                      </a:r>
                      <a:r>
                        <a:rPr lang="en" sz="800">
                          <a:solidFill>
                            <a:schemeClr val="dk1"/>
                          </a:solidFill>
                          <a:latin typeface="Poppins"/>
                          <a:ea typeface="Poppins"/>
                          <a:cs typeface="Poppins"/>
                          <a:sym typeface="Poppins"/>
                        </a:rPr>
                        <a:t>Construct an argument with evidence that evaluates how in a particular habitat some organisms can survive well, some survive less well, and some cannot survive at all.</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Habitat Diversity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would a wild animal visit a playground?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animals, plants, and the physical characteristics of two different habitats. They collect and analyze data to compare the biodiversity between the two habitats.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2L.4.1.1.1 </a:t>
                      </a:r>
                      <a:r>
                        <a:rPr lang="en" sz="800">
                          <a:solidFill>
                            <a:schemeClr val="dk1"/>
                          </a:solidFill>
                          <a:latin typeface="Poppins"/>
                          <a:ea typeface="Poppins"/>
                          <a:cs typeface="Poppins"/>
                          <a:sym typeface="Poppins"/>
                        </a:rPr>
                        <a:t>Construct an argument with evidence that evaluates how in a particular habitat some organisms can survive well, some survive less well, and some cannot survive at all.</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Biodiversity, Habitats, &amp; Species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frogs say “ribbit”?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identify frogs based on their unique calls and use that information to determine the level of frog species diversity within multiple habitats.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2L.4.1.1.1 </a:t>
                      </a:r>
                      <a:r>
                        <a:rPr lang="en" sz="800">
                          <a:solidFill>
                            <a:schemeClr val="dk1"/>
                          </a:solidFill>
                          <a:latin typeface="Poppins"/>
                          <a:ea typeface="Poppins"/>
                          <a:cs typeface="Poppins"/>
                          <a:sym typeface="Poppins"/>
                        </a:rPr>
                        <a:t>Construct an argument with evidence that evaluates how in a particular habitat some organisms can survive well, some survive less well, and some cannot survive at all.</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Biodiversity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get more birds to visit a bird feeder?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which kinds of birds are likely to visit a bird feeder based on what they eat and design and build a prototype bird feeder that attracts a specific type of bird.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2L.4.1.1.1 </a:t>
                      </a:r>
                      <a:r>
                        <a:rPr lang="en" sz="800">
                          <a:solidFill>
                            <a:schemeClr val="dk1"/>
                          </a:solidFill>
                          <a:latin typeface="Poppins"/>
                          <a:ea typeface="Poppins"/>
                          <a:cs typeface="Poppins"/>
                          <a:sym typeface="Poppins"/>
                        </a:rPr>
                        <a:t>Construct an argument with evidence that evaluates how in a particular habitat some organisms can survive well, some survive less well, and some cannot survive at all.</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421" name="Google Shape;421;p62"/>
          <p:cNvPicPr preferRelativeResize="0"/>
          <p:nvPr/>
        </p:nvPicPr>
        <p:blipFill>
          <a:blip r:embed="rId10">
            <a:alphaModFix/>
          </a:blip>
          <a:stretch>
            <a:fillRect/>
          </a:stretch>
        </p:blipFill>
        <p:spPr>
          <a:xfrm>
            <a:off x="462600" y="1939425"/>
            <a:ext cx="914400" cy="4152900"/>
          </a:xfrm>
          <a:prstGeom prst="rect">
            <a:avLst/>
          </a:prstGeom>
          <a:noFill/>
          <a:ln>
            <a:noFill/>
          </a:ln>
        </p:spPr>
      </p:pic>
      <p:graphicFrame>
        <p:nvGraphicFramePr>
          <p:cNvPr id="422" name="Google Shape;422;p62"/>
          <p:cNvGraphicFramePr/>
          <p:nvPr/>
        </p:nvGraphicFramePr>
        <p:xfrm>
          <a:off x="473388" y="193943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23" name="Google Shape;423;p6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424" name="Google Shape;424;p6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63"/>
          <p:cNvPicPr preferRelativeResize="0"/>
          <p:nvPr/>
        </p:nvPicPr>
        <p:blipFill rotWithShape="1">
          <a:blip r:embed="rId3">
            <a:alphaModFix/>
          </a:blip>
          <a:srcRect b="0" l="9361" r="12231" t="0"/>
          <a:stretch/>
        </p:blipFill>
        <p:spPr>
          <a:xfrm>
            <a:off x="479675" y="5202250"/>
            <a:ext cx="1031399" cy="885049"/>
          </a:xfrm>
          <a:prstGeom prst="rect">
            <a:avLst/>
          </a:prstGeom>
          <a:noFill/>
          <a:ln>
            <a:noFill/>
          </a:ln>
        </p:spPr>
      </p:pic>
      <p:pic>
        <p:nvPicPr>
          <p:cNvPr id="430" name="Google Shape;430;p63"/>
          <p:cNvPicPr preferRelativeResize="0"/>
          <p:nvPr/>
        </p:nvPicPr>
        <p:blipFill rotWithShape="1">
          <a:blip r:embed="rId4">
            <a:alphaModFix/>
          </a:blip>
          <a:srcRect b="0" l="0" r="45925" t="0"/>
          <a:stretch/>
        </p:blipFill>
        <p:spPr>
          <a:xfrm>
            <a:off x="479675" y="3316650"/>
            <a:ext cx="1031400" cy="914400"/>
          </a:xfrm>
          <a:prstGeom prst="rect">
            <a:avLst/>
          </a:prstGeom>
          <a:noFill/>
          <a:ln>
            <a:noFill/>
          </a:ln>
        </p:spPr>
      </p:pic>
      <p:pic>
        <p:nvPicPr>
          <p:cNvPr id="431" name="Google Shape;431;p63"/>
          <p:cNvPicPr preferRelativeResize="0"/>
          <p:nvPr/>
        </p:nvPicPr>
        <p:blipFill rotWithShape="1">
          <a:blip r:embed="rId5">
            <a:alphaModFix/>
          </a:blip>
          <a:srcRect b="0" l="29967" r="0" t="0"/>
          <a:stretch/>
        </p:blipFill>
        <p:spPr>
          <a:xfrm>
            <a:off x="465300" y="2118450"/>
            <a:ext cx="1031401" cy="1191350"/>
          </a:xfrm>
          <a:prstGeom prst="rect">
            <a:avLst/>
          </a:prstGeom>
          <a:noFill/>
          <a:ln>
            <a:noFill/>
          </a:ln>
        </p:spPr>
      </p:pic>
      <p:sp>
        <p:nvSpPr>
          <p:cNvPr id="432" name="Google Shape;432;p63"/>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33" name="Google Shape;433;p63"/>
          <p:cNvPicPr preferRelativeResize="0"/>
          <p:nvPr/>
        </p:nvPicPr>
        <p:blipFill>
          <a:blip r:embed="rId6">
            <a:alphaModFix/>
          </a:blip>
          <a:stretch>
            <a:fillRect/>
          </a:stretch>
        </p:blipFill>
        <p:spPr>
          <a:xfrm>
            <a:off x="7953375" y="305775"/>
            <a:ext cx="1647825" cy="209550"/>
          </a:xfrm>
          <a:prstGeom prst="rect">
            <a:avLst/>
          </a:prstGeom>
          <a:noFill/>
          <a:ln>
            <a:noFill/>
          </a:ln>
        </p:spPr>
      </p:pic>
      <p:sp>
        <p:nvSpPr>
          <p:cNvPr id="434" name="Google Shape;434;p63"/>
          <p:cNvSpPr txBox="1"/>
          <p:nvPr/>
        </p:nvSpPr>
        <p:spPr>
          <a:xfrm>
            <a:off x="457200" y="152400"/>
            <a:ext cx="6324300" cy="516300"/>
          </a:xfrm>
          <a:prstGeom prst="rect">
            <a:avLst/>
          </a:prstGeom>
          <a:solidFill>
            <a:srgbClr val="7FAF4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2nd Grade - Life Science</a:t>
            </a:r>
            <a:endParaRPr b="1">
              <a:solidFill>
                <a:schemeClr val="dk1"/>
              </a:solidFill>
              <a:latin typeface="Poppins"/>
              <a:ea typeface="Poppins"/>
              <a:cs typeface="Poppins"/>
              <a:sym typeface="Poppins"/>
            </a:endParaRPr>
          </a:p>
        </p:txBody>
      </p:sp>
      <p:sp>
        <p:nvSpPr>
          <p:cNvPr id="435" name="Google Shape;435;p6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7">
                  <a:extLst>
                    <a:ext uri="{A12FA001-AC4F-418D-AE19-62706E023703}">
                      <ahyp:hlinkClr val="tx"/>
                    </a:ext>
                  </a:extLst>
                </a:hlinkClick>
              </a:rPr>
              <a:t>Plant Growth &amp; Interactions </a:t>
            </a:r>
            <a:r>
              <a:rPr lang="en" sz="1200">
                <a:solidFill>
                  <a:schemeClr val="dk1"/>
                </a:solidFill>
                <a:uFill>
                  <a:noFill/>
                </a:uFill>
                <a:latin typeface="Poppins"/>
                <a:ea typeface="Poppins"/>
                <a:cs typeface="Poppins"/>
                <a:sym typeface="Poppins"/>
                <a:hlinkClick r:id="rId8">
                  <a:extLst>
                    <a:ext uri="{A12FA001-AC4F-418D-AE19-62706E023703}">
                      <ahyp:hlinkClr val="tx"/>
                    </a:ext>
                  </a:extLst>
                </a:hlinkClick>
              </a:rPr>
              <a:t>(Plant Adventures)</a:t>
            </a:r>
            <a:endParaRPr b="1">
              <a:latin typeface="Poppins"/>
              <a:ea typeface="Poppins"/>
              <a:cs typeface="Poppins"/>
              <a:sym typeface="Poppins"/>
            </a:endParaRPr>
          </a:p>
        </p:txBody>
      </p:sp>
      <p:graphicFrame>
        <p:nvGraphicFramePr>
          <p:cNvPr id="436" name="Google Shape;436;p63"/>
          <p:cNvGraphicFramePr/>
          <p:nvPr/>
        </p:nvGraphicFramePr>
        <p:xfrm>
          <a:off x="467988" y="1543210"/>
          <a:ext cx="3000000" cy="3000000"/>
        </p:xfrm>
        <a:graphic>
          <a:graphicData uri="http://schemas.openxmlformats.org/drawingml/2006/table">
            <a:tbl>
              <a:tblPr>
                <a:noFill/>
                <a:tableStyleId>{491021E8-1089-43C6-96F4-EAD69215F56F}</a:tableStyleId>
              </a:tblPr>
              <a:tblGrid>
                <a:gridCol w="1028700"/>
                <a:gridCol w="2116525"/>
                <a:gridCol w="2885100"/>
                <a:gridCol w="3113675"/>
              </a:tblGrid>
              <a:tr h="5752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191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Seed Dispersal</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did a tree travel halfway around the world?</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physical models of seed structures. They observe how structure affects the seed’s function in dispersing away from the tree.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rgbClr val="333333"/>
                          </a:solidFill>
                          <a:latin typeface="Poppins"/>
                          <a:ea typeface="Poppins"/>
                          <a:cs typeface="Poppins"/>
                          <a:sym typeface="Poppins"/>
                        </a:rPr>
                        <a:t>2L.3.2.2.1 </a:t>
                      </a:r>
                      <a:r>
                        <a:rPr lang="en" sz="800">
                          <a:solidFill>
                            <a:srgbClr val="333333"/>
                          </a:solidFill>
                          <a:latin typeface="Poppins"/>
                          <a:ea typeface="Poppins"/>
                          <a:cs typeface="Poppins"/>
                          <a:sym typeface="Poppins"/>
                        </a:rPr>
                        <a:t>Engineer a device the mimics the structures and functions of plants or animals in seed dispersal.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85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Animal Seed Dispersal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seeds have so many different shapes?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a furry animal and then use it to test how far seed models with different structures can travel.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rgbClr val="333333"/>
                          </a:solidFill>
                          <a:latin typeface="Poppins"/>
                          <a:ea typeface="Poppins"/>
                          <a:cs typeface="Poppins"/>
                          <a:sym typeface="Poppins"/>
                        </a:rPr>
                        <a:t>2L.3.2.2.1 </a:t>
                      </a:r>
                      <a:r>
                        <a:rPr lang="en" sz="800">
                          <a:solidFill>
                            <a:srgbClr val="333333"/>
                          </a:solidFill>
                          <a:latin typeface="Poppins"/>
                          <a:ea typeface="Poppins"/>
                          <a:cs typeface="Poppins"/>
                          <a:sym typeface="Poppins"/>
                        </a:rPr>
                        <a:t>Engineer a device the mimics the structures and functions of plants or animals in seed dispersal.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781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1">
                            <a:extLst>
                              <a:ext uri="{A12FA001-AC4F-418D-AE19-62706E023703}">
                                <ahyp:hlinkClr val="tx"/>
                              </a:ext>
                            </a:extLst>
                          </a:hlinkClick>
                        </a:rPr>
                        <a:t>Water, Sunlight, &amp; Plant Growth</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Could a plant survive without light?</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conduct an investigation to determine that plants need water and light to grow.</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3L.1.2.1.2 </a:t>
                      </a:r>
                      <a:r>
                        <a:rPr i="1" lang="en" sz="800">
                          <a:solidFill>
                            <a:srgbClr val="9E9E9E"/>
                          </a:solidFill>
                          <a:latin typeface="Poppins"/>
                          <a:ea typeface="Poppins"/>
                          <a:cs typeface="Poppins"/>
                          <a:sym typeface="Poppins"/>
                        </a:rPr>
                        <a:t>Plan and conduct an investigation to determine how amounts of sunlight and water impact the growth of a plant.</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0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a:t>
                      </a:r>
                      <a:r>
                        <a:rPr b="1" i="1" lang="en" sz="800">
                          <a:solidFill>
                            <a:srgbClr val="9E9E9E"/>
                          </a:solidFill>
                          <a:latin typeface="Poppins"/>
                          <a:ea typeface="Poppins"/>
                          <a:cs typeface="Poppins"/>
                          <a:sym typeface="Poppins"/>
                        </a:rPr>
                        <a:t>Coming soon! August 2023</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2">
                            <a:extLst>
                              <a:ext uri="{A12FA001-AC4F-418D-AE19-62706E023703}">
                                <ahyp:hlinkClr val="tx"/>
                              </a:ext>
                            </a:extLst>
                          </a:hlinkClick>
                        </a:rPr>
                        <a:t>Plant Needs &amp; Habitats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much water should you give a plant?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0" rtl="0" algn="l">
                        <a:lnSpc>
                          <a:spcPct val="100000"/>
                        </a:lnSpc>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plan and conduct a series of virtual experiments in order to determine how much water and sunlight a set of mystery plants need in order to stay healthy and survive.</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3L.1.2.1.2 </a:t>
                      </a:r>
                      <a:r>
                        <a:rPr i="1" lang="en" sz="800">
                          <a:solidFill>
                            <a:srgbClr val="9E9E9E"/>
                          </a:solidFill>
                          <a:latin typeface="Poppins"/>
                          <a:ea typeface="Poppins"/>
                          <a:cs typeface="Poppins"/>
                          <a:sym typeface="Poppins"/>
                        </a:rPr>
                        <a:t>Plan and conduct an investigation to determine how amounts of sunlight and water impact the growth of a plant.</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sp>
        <p:nvSpPr>
          <p:cNvPr id="437" name="Google Shape;437;p63"/>
          <p:cNvSpPr/>
          <p:nvPr/>
        </p:nvSpPr>
        <p:spPr>
          <a:xfrm>
            <a:off x="467400" y="3309803"/>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438" name="Google Shape;438;p63"/>
          <p:cNvSpPr/>
          <p:nvPr/>
        </p:nvSpPr>
        <p:spPr>
          <a:xfrm>
            <a:off x="466344" y="2121408"/>
            <a:ext cx="6879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439" name="Google Shape;439;p63"/>
          <p:cNvSpPr/>
          <p:nvPr/>
        </p:nvSpPr>
        <p:spPr>
          <a:xfrm>
            <a:off x="467400" y="5202936"/>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grpSp>
        <p:nvGrpSpPr>
          <p:cNvPr id="440" name="Google Shape;440;p63"/>
          <p:cNvGrpSpPr/>
          <p:nvPr/>
        </p:nvGrpSpPr>
        <p:grpSpPr>
          <a:xfrm>
            <a:off x="1628775" y="4224175"/>
            <a:ext cx="7886700" cy="307800"/>
            <a:chOff x="1485900" y="5127425"/>
            <a:chExt cx="7886700" cy="307800"/>
          </a:xfrm>
        </p:grpSpPr>
        <p:grpSp>
          <p:nvGrpSpPr>
            <p:cNvPr id="441" name="Google Shape;441;p63"/>
            <p:cNvGrpSpPr/>
            <p:nvPr/>
          </p:nvGrpSpPr>
          <p:grpSpPr>
            <a:xfrm>
              <a:off x="1485900" y="5167025"/>
              <a:ext cx="7886700" cy="228600"/>
              <a:chOff x="1485900" y="5233700"/>
              <a:chExt cx="7886700" cy="228600"/>
            </a:xfrm>
          </p:grpSpPr>
          <p:sp>
            <p:nvSpPr>
              <p:cNvPr id="442" name="Google Shape;442;p6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6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the following lessons appear on our site, we </a:t>
              </a:r>
              <a:r>
                <a:rPr b="1" i="1" lang="en" sz="800">
                  <a:latin typeface="Poppins"/>
                  <a:ea typeface="Poppins"/>
                  <a:cs typeface="Poppins"/>
                  <a:sym typeface="Poppins"/>
                </a:rPr>
                <a:t>recommend teaching these in 3rd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445" name="Google Shape;445;p63"/>
          <p:cNvGrpSpPr/>
          <p:nvPr/>
        </p:nvGrpSpPr>
        <p:grpSpPr>
          <a:xfrm>
            <a:off x="1628775" y="5186125"/>
            <a:ext cx="7886700" cy="307800"/>
            <a:chOff x="1485900" y="5127425"/>
            <a:chExt cx="7886700" cy="307800"/>
          </a:xfrm>
        </p:grpSpPr>
        <p:grpSp>
          <p:nvGrpSpPr>
            <p:cNvPr id="446" name="Google Shape;446;p63"/>
            <p:cNvGrpSpPr/>
            <p:nvPr/>
          </p:nvGrpSpPr>
          <p:grpSpPr>
            <a:xfrm>
              <a:off x="1485900" y="5167025"/>
              <a:ext cx="7886700" cy="228600"/>
              <a:chOff x="1485900" y="5233700"/>
              <a:chExt cx="7886700" cy="228600"/>
            </a:xfrm>
          </p:grpSpPr>
          <p:sp>
            <p:nvSpPr>
              <p:cNvPr id="447" name="Google Shape;447;p6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9" name="Google Shape;449;p6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the following lessons appear on our site, we </a:t>
              </a:r>
              <a:r>
                <a:rPr b="1" i="1" lang="en" sz="800">
                  <a:latin typeface="Poppins"/>
                  <a:ea typeface="Poppins"/>
                  <a:cs typeface="Poppins"/>
                  <a:sym typeface="Poppins"/>
                </a:rPr>
                <a:t>recommend teaching these in 3rd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450" name="Google Shape;450;p6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pic>
        <p:nvPicPr>
          <p:cNvPr id="451" name="Google Shape;451;p63"/>
          <p:cNvPicPr preferRelativeResize="0"/>
          <p:nvPr/>
        </p:nvPicPr>
        <p:blipFill rotWithShape="1">
          <a:blip r:embed="rId17">
            <a:alphaModFix/>
          </a:blip>
          <a:srcRect b="8976" l="0" r="0" t="8968"/>
          <a:stretch/>
        </p:blipFill>
        <p:spPr>
          <a:xfrm>
            <a:off x="468000" y="4194850"/>
            <a:ext cx="1031400" cy="1007425"/>
          </a:xfrm>
          <a:prstGeom prst="rect">
            <a:avLst/>
          </a:prstGeom>
          <a:noFill/>
          <a:ln>
            <a:noFill/>
          </a:ln>
        </p:spPr>
      </p:pic>
      <p:sp>
        <p:nvSpPr>
          <p:cNvPr id="452" name="Google Shape;452;p63"/>
          <p:cNvSpPr/>
          <p:nvPr/>
        </p:nvSpPr>
        <p:spPr>
          <a:xfrm>
            <a:off x="467400" y="4179835"/>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453" name="Google Shape;453;p6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4"/>
          <p:cNvSpPr txBox="1"/>
          <p:nvPr/>
        </p:nvSpPr>
        <p:spPr>
          <a:xfrm>
            <a:off x="457200" y="12192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Weather &amp; Climate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(Stormy Skies)</a:t>
            </a:r>
            <a:endParaRPr b="1">
              <a:latin typeface="Poppins"/>
              <a:ea typeface="Poppins"/>
              <a:cs typeface="Poppins"/>
              <a:sym typeface="Poppins"/>
            </a:endParaRPr>
          </a:p>
        </p:txBody>
      </p:sp>
      <p:graphicFrame>
        <p:nvGraphicFramePr>
          <p:cNvPr id="459" name="Google Shape;459;p64"/>
          <p:cNvGraphicFramePr/>
          <p:nvPr/>
        </p:nvGraphicFramePr>
        <p:xfrm>
          <a:off x="467988" y="16194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Water Cycle &amp; States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Where do clouds come from?</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obtain and combine information that water can change from liquid to gas, but that it is always made of tiny drops. Clouds are made of water that has evaporated.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2E.4.2.1.1 </a:t>
                      </a:r>
                      <a:r>
                        <a:rPr lang="en" sz="800">
                          <a:solidFill>
                            <a:schemeClr val="dk1"/>
                          </a:solidFill>
                          <a:latin typeface="Poppins"/>
                          <a:ea typeface="Poppins"/>
                          <a:cs typeface="Poppins"/>
                          <a:sym typeface="Poppins"/>
                        </a:rPr>
                        <a:t>Obtain and use information from multiple sources to identify where water is found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Local Weather Patterns &amp; Weather Prediction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predict when it’s going to storm?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clouds and develop a tool to make predictions about what kind of weather might happen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2E.2.1.1.1 </a:t>
                      </a:r>
                      <a:r>
                        <a:rPr lang="en" sz="800">
                          <a:solidFill>
                            <a:schemeClr val="dk1"/>
                          </a:solidFill>
                          <a:latin typeface="Poppins"/>
                          <a:ea typeface="Poppins"/>
                          <a:cs typeface="Poppins"/>
                          <a:sym typeface="Poppins"/>
                        </a:rPr>
                        <a:t>Represent data to describe typical weather conditions expected during a particular season.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build a snow fort?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gather winter temperature data from three different towns. They represent the data in a table to compare the weather and decide which town is the best candidate to host a snow fort festival in future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2E.2.1.1.1 </a:t>
                      </a:r>
                      <a:r>
                        <a:rPr lang="en" sz="800">
                          <a:solidFill>
                            <a:schemeClr val="dk1"/>
                          </a:solidFill>
                          <a:latin typeface="Poppins"/>
                          <a:ea typeface="Poppins"/>
                          <a:cs typeface="Poppins"/>
                          <a:sym typeface="Poppins"/>
                        </a:rPr>
                        <a:t>Represent data to describe typical weather conditions expected during a particular season.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Climate &amp; Global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some places always hot?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obtain and combine information to describe the different climate regions of the world.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2E.4.2.1.2 </a:t>
                      </a:r>
                      <a:r>
                        <a:rPr lang="en" sz="800">
                          <a:solidFill>
                            <a:schemeClr val="dk1"/>
                          </a:solidFill>
                          <a:latin typeface="Poppins"/>
                          <a:ea typeface="Poppins"/>
                          <a:cs typeface="Poppins"/>
                          <a:sym typeface="Poppins"/>
                        </a:rPr>
                        <a:t>Obtain and use information from multiple sources, including electronic sources, to describe climates in different regions of the world</a:t>
                      </a:r>
                      <a:r>
                        <a:rPr lang="en" sz="900">
                          <a:solidFill>
                            <a:schemeClr val="dk1"/>
                          </a:solidFill>
                        </a:rPr>
                        <a: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keep a house from blowing away in a windstorm?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design and build solutions that reduce the hazards associated with strong winds that could damage buildings.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2E.2.1.1.2 </a:t>
                      </a:r>
                      <a:r>
                        <a:rPr lang="en" sz="800">
                          <a:solidFill>
                            <a:schemeClr val="dk1"/>
                          </a:solidFill>
                          <a:latin typeface="Poppins"/>
                          <a:ea typeface="Poppins"/>
                          <a:cs typeface="Poppins"/>
                          <a:sym typeface="Poppins"/>
                        </a:rPr>
                        <a:t>Analyze data from tests of objects designed to reduce the impacts of weather-related hazards and compare the strengths and weaknesses of how each performs.</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460" name="Google Shape;460;p64"/>
          <p:cNvPicPr preferRelativeResize="0"/>
          <p:nvPr/>
        </p:nvPicPr>
        <p:blipFill>
          <a:blip r:embed="rId10">
            <a:alphaModFix/>
          </a:blip>
          <a:stretch>
            <a:fillRect/>
          </a:stretch>
        </p:blipFill>
        <p:spPr>
          <a:xfrm>
            <a:off x="468000" y="2015625"/>
            <a:ext cx="914400" cy="5181600"/>
          </a:xfrm>
          <a:prstGeom prst="rect">
            <a:avLst/>
          </a:prstGeom>
          <a:noFill/>
          <a:ln>
            <a:noFill/>
          </a:ln>
        </p:spPr>
      </p:pic>
      <p:pic>
        <p:nvPicPr>
          <p:cNvPr id="461" name="Google Shape;461;p64"/>
          <p:cNvPicPr preferRelativeResize="0"/>
          <p:nvPr/>
        </p:nvPicPr>
        <p:blipFill rotWithShape="1">
          <a:blip r:embed="rId11">
            <a:alphaModFix/>
          </a:blip>
          <a:srcRect b="0" l="54214" r="0" t="2562"/>
          <a:stretch/>
        </p:blipFill>
        <p:spPr>
          <a:xfrm>
            <a:off x="468000" y="4038600"/>
            <a:ext cx="914400" cy="1009800"/>
          </a:xfrm>
          <a:prstGeom prst="rect">
            <a:avLst/>
          </a:prstGeom>
          <a:noFill/>
          <a:ln>
            <a:noFill/>
          </a:ln>
        </p:spPr>
      </p:pic>
      <p:sp>
        <p:nvSpPr>
          <p:cNvPr id="462" name="Google Shape;462;p64"/>
          <p:cNvSpPr/>
          <p:nvPr/>
        </p:nvSpPr>
        <p:spPr>
          <a:xfrm>
            <a:off x="457200" y="4038600"/>
            <a:ext cx="632100" cy="281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63" name="Google Shape;463;p64"/>
          <p:cNvGraphicFramePr/>
          <p:nvPr/>
        </p:nvGraphicFramePr>
        <p:xfrm>
          <a:off x="467988" y="193943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64" name="Google Shape;464;p6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465" name="Google Shape;465;p64"/>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66" name="Google Shape;466;p64"/>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467" name="Google Shape;467;p6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1200">
                <a:latin typeface="Poppins"/>
                <a:ea typeface="Poppins"/>
                <a:cs typeface="Poppins"/>
                <a:sym typeface="Poppins"/>
              </a:rPr>
              <a:t>2nd</a:t>
            </a:r>
            <a:r>
              <a:rPr lang="en" sz="1200">
                <a:solidFill>
                  <a:srgbClr val="000000"/>
                </a:solidFill>
                <a:latin typeface="Poppins"/>
                <a:ea typeface="Poppins"/>
                <a:cs typeface="Poppins"/>
                <a:sym typeface="Poppins"/>
              </a:rPr>
              <a:t> Grade - Earth &amp; Space Science</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468" name="Google Shape;468;p64"/>
          <p:cNvGrpSpPr/>
          <p:nvPr/>
        </p:nvGrpSpPr>
        <p:grpSpPr>
          <a:xfrm>
            <a:off x="533400" y="675263"/>
            <a:ext cx="7886700" cy="307800"/>
            <a:chOff x="1485900" y="5127425"/>
            <a:chExt cx="7886700" cy="307800"/>
          </a:xfrm>
        </p:grpSpPr>
        <p:grpSp>
          <p:nvGrpSpPr>
            <p:cNvPr id="469" name="Google Shape;469;p64"/>
            <p:cNvGrpSpPr/>
            <p:nvPr/>
          </p:nvGrpSpPr>
          <p:grpSpPr>
            <a:xfrm>
              <a:off x="1485900" y="5167025"/>
              <a:ext cx="7886700" cy="228600"/>
              <a:chOff x="1485900" y="5233700"/>
              <a:chExt cx="7886700" cy="228600"/>
            </a:xfrm>
          </p:grpSpPr>
          <p:sp>
            <p:nvSpPr>
              <p:cNvPr id="470" name="Google Shape;470;p6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2" name="Google Shape;472;p64"/>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2nd grade if you are following Minnesota Standards.</a:t>
              </a:r>
              <a:endParaRPr i="1" sz="800">
                <a:latin typeface="Poppins"/>
                <a:ea typeface="Poppins"/>
                <a:cs typeface="Poppins"/>
                <a:sym typeface="Poppins"/>
              </a:endParaRPr>
            </a:p>
          </p:txBody>
        </p:sp>
      </p:grpSp>
      <p:sp>
        <p:nvSpPr>
          <p:cNvPr id="473" name="Google Shape;473;p6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5"/>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79" name="Google Shape;479;p65"/>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80" name="Google Shape;480;p6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Physical Science</a:t>
            </a:r>
            <a:endParaRPr sz="1200">
              <a:latin typeface="Poppins"/>
              <a:ea typeface="Poppins"/>
              <a:cs typeface="Poppins"/>
              <a:sym typeface="Poppins"/>
            </a:endParaRPr>
          </a:p>
        </p:txBody>
      </p:sp>
      <p:sp>
        <p:nvSpPr>
          <p:cNvPr id="481" name="Google Shape;481;p6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5">
                  <a:extLst>
                    <a:ext uri="{A12FA001-AC4F-418D-AE19-62706E023703}">
                      <ahyp:hlinkClr val="tx"/>
                    </a:ext>
                  </a:extLst>
                </a:hlinkClick>
              </a:rPr>
              <a:t>Material Properties </a:t>
            </a:r>
            <a:r>
              <a:rPr lang="en" sz="1200">
                <a:solidFill>
                  <a:schemeClr val="dk1"/>
                </a:solidFill>
                <a:uFill>
                  <a:noFill/>
                </a:uFill>
                <a:latin typeface="Poppins"/>
                <a:ea typeface="Poppins"/>
                <a:cs typeface="Poppins"/>
                <a:sym typeface="Poppins"/>
                <a:hlinkClick r:id="rId6">
                  <a:extLst>
                    <a:ext uri="{A12FA001-AC4F-418D-AE19-62706E023703}">
                      <ahyp:hlinkClr val="tx"/>
                    </a:ext>
                  </a:extLst>
                </a:hlinkClick>
              </a:rPr>
              <a:t>(Material Magic)</a:t>
            </a:r>
            <a:endParaRPr b="1">
              <a:latin typeface="Poppins"/>
              <a:ea typeface="Poppins"/>
              <a:cs typeface="Poppins"/>
              <a:sym typeface="Poppins"/>
            </a:endParaRPr>
          </a:p>
        </p:txBody>
      </p:sp>
      <p:sp>
        <p:nvSpPr>
          <p:cNvPr id="482" name="Google Shape;482;p6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pic>
        <p:nvPicPr>
          <p:cNvPr id="483" name="Google Shape;483;p65" title="2_Material_6.png"/>
          <p:cNvPicPr preferRelativeResize="0"/>
          <p:nvPr/>
        </p:nvPicPr>
        <p:blipFill rotWithShape="1">
          <a:blip r:embed="rId8">
            <a:alphaModFix/>
          </a:blip>
          <a:srcRect b="3357" l="0" r="0" t="3367"/>
          <a:stretch/>
        </p:blipFill>
        <p:spPr>
          <a:xfrm>
            <a:off x="443475" y="4630425"/>
            <a:ext cx="1035800" cy="967700"/>
          </a:xfrm>
          <a:prstGeom prst="rect">
            <a:avLst/>
          </a:prstGeom>
          <a:noFill/>
          <a:ln>
            <a:noFill/>
          </a:ln>
        </p:spPr>
      </p:pic>
      <p:pic>
        <p:nvPicPr>
          <p:cNvPr id="484" name="Google Shape;484;p65"/>
          <p:cNvPicPr preferRelativeResize="0"/>
          <p:nvPr/>
        </p:nvPicPr>
        <p:blipFill rotWithShape="1">
          <a:blip r:embed="rId9">
            <a:alphaModFix/>
          </a:blip>
          <a:srcRect b="0" l="8629" r="8629" t="0"/>
          <a:stretch/>
        </p:blipFill>
        <p:spPr>
          <a:xfrm>
            <a:off x="448050" y="2930225"/>
            <a:ext cx="1035800" cy="1036300"/>
          </a:xfrm>
          <a:prstGeom prst="rect">
            <a:avLst/>
          </a:prstGeom>
          <a:noFill/>
          <a:ln>
            <a:noFill/>
          </a:ln>
        </p:spPr>
      </p:pic>
      <p:pic>
        <p:nvPicPr>
          <p:cNvPr id="485" name="Google Shape;485;p65"/>
          <p:cNvPicPr preferRelativeResize="0"/>
          <p:nvPr/>
        </p:nvPicPr>
        <p:blipFill rotWithShape="1">
          <a:blip r:embed="rId10">
            <a:alphaModFix/>
          </a:blip>
          <a:srcRect b="14490" l="3698" r="34557" t="7893"/>
          <a:stretch/>
        </p:blipFill>
        <p:spPr>
          <a:xfrm>
            <a:off x="448050" y="3844575"/>
            <a:ext cx="1035800" cy="785850"/>
          </a:xfrm>
          <a:prstGeom prst="rect">
            <a:avLst/>
          </a:prstGeom>
          <a:noFill/>
          <a:ln>
            <a:noFill/>
          </a:ln>
        </p:spPr>
      </p:pic>
      <p:pic>
        <p:nvPicPr>
          <p:cNvPr id="486" name="Google Shape;486;p65" title="2_Material_1.png"/>
          <p:cNvPicPr preferRelativeResize="0"/>
          <p:nvPr/>
        </p:nvPicPr>
        <p:blipFill rotWithShape="1">
          <a:blip r:embed="rId11">
            <a:alphaModFix/>
          </a:blip>
          <a:srcRect b="22600" l="25652" r="25652" t="0"/>
          <a:stretch/>
        </p:blipFill>
        <p:spPr>
          <a:xfrm>
            <a:off x="443475" y="1962525"/>
            <a:ext cx="1035800" cy="967700"/>
          </a:xfrm>
          <a:prstGeom prst="rect">
            <a:avLst/>
          </a:prstGeom>
          <a:noFill/>
          <a:ln>
            <a:noFill/>
          </a:ln>
        </p:spPr>
      </p:pic>
      <p:sp>
        <p:nvSpPr>
          <p:cNvPr id="487" name="Google Shape;487;p65"/>
          <p:cNvSpPr/>
          <p:nvPr/>
        </p:nvSpPr>
        <p:spPr>
          <a:xfrm>
            <a:off x="459600" y="293854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488" name="Google Shape;488;p65"/>
          <p:cNvSpPr/>
          <p:nvPr/>
        </p:nvSpPr>
        <p:spPr>
          <a:xfrm>
            <a:off x="458551" y="1962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489" name="Google Shape;489;p65"/>
          <p:cNvSpPr/>
          <p:nvPr/>
        </p:nvSpPr>
        <p:spPr>
          <a:xfrm>
            <a:off x="459600" y="3848559"/>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490" name="Google Shape;490;p65"/>
          <p:cNvSpPr/>
          <p:nvPr/>
        </p:nvSpPr>
        <p:spPr>
          <a:xfrm>
            <a:off x="445875" y="4630496"/>
            <a:ext cx="685800" cy="2559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graphicFrame>
        <p:nvGraphicFramePr>
          <p:cNvPr id="491" name="Google Shape;491;p65"/>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114550"/>
                <a:gridCol w="2180175"/>
                <a:gridCol w="3820575"/>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Material Properties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we wear clothes?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different material properties, such as flexibility and absorbency, and use those properties to design and build a hat that protects them from the sun.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2P.1.2.1.1 </a:t>
                      </a:r>
                      <a:r>
                        <a:rPr lang="en" sz="800">
                          <a:solidFill>
                            <a:schemeClr val="dk1"/>
                          </a:solidFill>
                          <a:latin typeface="Poppins"/>
                          <a:ea typeface="Poppins"/>
                          <a:cs typeface="Poppins"/>
                          <a:sym typeface="Poppins"/>
                        </a:rPr>
                        <a:t>Plan and conduct an investigation to describe how heating and cooling affects different kinds of materials based upon their observable properties.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Classify Materials: </a:t>
                      </a:r>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Insulator</a:t>
                      </a:r>
                      <a:r>
                        <a:rPr b="1" lang="en" sz="800">
                          <a:solidFill>
                            <a:schemeClr val="dk1"/>
                          </a:solidFill>
                          <a:latin typeface="Poppins"/>
                          <a:ea typeface="Poppins"/>
                          <a:cs typeface="Poppins"/>
                          <a:sym typeface="Poppins"/>
                        </a:rPr>
                        <a:t>s &amp; Conductors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really fry an egg on a hot sidewalk?</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Students conduct an investigation of conductors and insulators in order to determine which are best suited for allowing people to handle hot items.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2P.1.2.1.1 </a:t>
                      </a:r>
                      <a:r>
                        <a:rPr lang="en" sz="800">
                          <a:solidFill>
                            <a:schemeClr val="dk1"/>
                          </a:solidFill>
                          <a:latin typeface="Poppins"/>
                          <a:ea typeface="Poppins"/>
                          <a:cs typeface="Poppins"/>
                          <a:sym typeface="Poppins"/>
                        </a:rPr>
                        <a:t>Plan and conduct an investigation to describe how heating and cooling affects different kinds of materials based upon their observable properties.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7096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Material Building Blocks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build a house out of paper?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an evidence- based account of how a structure built of paper can be disassembled and rebuilt in new ways.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2P.1.2.1.1 </a:t>
                      </a:r>
                      <a:r>
                        <a:rPr lang="en" sz="800">
                          <a:solidFill>
                            <a:schemeClr val="dk1"/>
                          </a:solidFill>
                          <a:latin typeface="Poppins"/>
                          <a:ea typeface="Poppins"/>
                          <a:cs typeface="Poppins"/>
                          <a:sym typeface="Poppins"/>
                        </a:rPr>
                        <a:t>Plan and conduct an investigation to describe how heating and cooling affects different kinds of materials based upon their observable properties.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77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Soil Properties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build a city out of mud?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where they examine three different soil models. They use this information to determine which type of soil has the properties that will result in the best mud that can be used to build a house.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700">
                          <a:solidFill>
                            <a:schemeClr val="dk1"/>
                          </a:solidFill>
                          <a:latin typeface="Poppins"/>
                          <a:ea typeface="Poppins"/>
                          <a:cs typeface="Poppins"/>
                          <a:sym typeface="Poppins"/>
                        </a:rPr>
                        <a:t>2P.1.2.1.1 </a:t>
                      </a:r>
                      <a:r>
                        <a:rPr lang="en" sz="700">
                          <a:solidFill>
                            <a:schemeClr val="dk1"/>
                          </a:solidFill>
                          <a:latin typeface="Poppins"/>
                          <a:ea typeface="Poppins"/>
                          <a:cs typeface="Poppins"/>
                          <a:sym typeface="Poppins"/>
                        </a:rPr>
                        <a:t>Plan and conduct an investigation to describe how heating and cooling affects different kinds of materials based upon their observable properties. </a:t>
                      </a:r>
                      <a:endParaRPr sz="7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7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700">
                          <a:solidFill>
                            <a:schemeClr val="dk1"/>
                          </a:solidFill>
                          <a:latin typeface="Poppins"/>
                          <a:ea typeface="Poppins"/>
                          <a:cs typeface="Poppins"/>
                          <a:sym typeface="Poppins"/>
                        </a:rPr>
                        <a:t>2P.4.2.2.1 </a:t>
                      </a:r>
                      <a:r>
                        <a:rPr lang="en" sz="700">
                          <a:solidFill>
                            <a:schemeClr val="dk1"/>
                          </a:solidFill>
                          <a:latin typeface="Poppins"/>
                          <a:ea typeface="Poppins"/>
                          <a:cs typeface="Poppins"/>
                          <a:sym typeface="Poppins"/>
                        </a:rPr>
                        <a:t>Obtain information and communicate how Minnesota American Indian Tribes and communities and other cultures apply knowledge of the natural world in determining which materials have the properties that are best suited for an intended purpose.</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sp>
        <p:nvSpPr>
          <p:cNvPr id="492" name="Google Shape;492;p65"/>
          <p:cNvSpPr txBox="1"/>
          <p:nvPr/>
        </p:nvSpPr>
        <p:spPr>
          <a:xfrm>
            <a:off x="5564275" y="5640297"/>
            <a:ext cx="4100100" cy="274200"/>
          </a:xfrm>
          <a:prstGeom prst="rect">
            <a:avLst/>
          </a:prstGeom>
          <a:noFill/>
          <a:ln>
            <a:noFill/>
          </a:ln>
        </p:spPr>
        <p:txBody>
          <a:bodyPr anchorCtr="0" anchor="b" bIns="91425" lIns="91425" spcFirstLastPara="1" rIns="91425" wrap="square" tIns="91425">
            <a:no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493" name="Google Shape;493;p6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6"/>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99" name="Google Shape;499;p66"/>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00" name="Google Shape;500;p6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Physical Science</a:t>
            </a:r>
            <a:endParaRPr sz="1200">
              <a:latin typeface="Poppins"/>
              <a:ea typeface="Poppins"/>
              <a:cs typeface="Poppins"/>
              <a:sym typeface="Poppins"/>
            </a:endParaRPr>
          </a:p>
        </p:txBody>
      </p:sp>
      <p:sp>
        <p:nvSpPr>
          <p:cNvPr id="501" name="Google Shape;501;p6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pic>
        <p:nvPicPr>
          <p:cNvPr id="502" name="Google Shape;502;p66" title="image2.png"/>
          <p:cNvPicPr preferRelativeResize="0"/>
          <p:nvPr/>
        </p:nvPicPr>
        <p:blipFill rotWithShape="1">
          <a:blip r:embed="rId5">
            <a:alphaModFix/>
          </a:blip>
          <a:srcRect b="0" l="12428" r="12428" t="0"/>
          <a:stretch/>
        </p:blipFill>
        <p:spPr>
          <a:xfrm>
            <a:off x="462350" y="1964025"/>
            <a:ext cx="1023550" cy="966200"/>
          </a:xfrm>
          <a:prstGeom prst="rect">
            <a:avLst/>
          </a:prstGeom>
          <a:noFill/>
          <a:ln>
            <a:noFill/>
          </a:ln>
        </p:spPr>
      </p:pic>
      <p:pic>
        <p:nvPicPr>
          <p:cNvPr id="503" name="Google Shape;503;p66" title="image.png"/>
          <p:cNvPicPr preferRelativeResize="0"/>
          <p:nvPr/>
        </p:nvPicPr>
        <p:blipFill rotWithShape="1">
          <a:blip r:embed="rId6">
            <a:alphaModFix/>
          </a:blip>
          <a:srcRect b="0" l="6852" r="6843" t="0"/>
          <a:stretch/>
        </p:blipFill>
        <p:spPr>
          <a:xfrm>
            <a:off x="458550" y="2930000"/>
            <a:ext cx="1023550" cy="1008075"/>
          </a:xfrm>
          <a:prstGeom prst="rect">
            <a:avLst/>
          </a:prstGeom>
          <a:noFill/>
          <a:ln>
            <a:noFill/>
          </a:ln>
        </p:spPr>
      </p:pic>
      <p:pic>
        <p:nvPicPr>
          <p:cNvPr id="504" name="Google Shape;504;p66"/>
          <p:cNvPicPr preferRelativeResize="0"/>
          <p:nvPr/>
        </p:nvPicPr>
        <p:blipFill rotWithShape="1">
          <a:blip r:embed="rId7">
            <a:alphaModFix/>
          </a:blip>
          <a:srcRect b="1304" l="0" r="0" t="1314"/>
          <a:stretch/>
        </p:blipFill>
        <p:spPr>
          <a:xfrm>
            <a:off x="448050" y="3932100"/>
            <a:ext cx="1023550" cy="966200"/>
          </a:xfrm>
          <a:prstGeom prst="rect">
            <a:avLst/>
          </a:prstGeom>
          <a:noFill/>
          <a:ln>
            <a:noFill/>
          </a:ln>
        </p:spPr>
      </p:pic>
      <p:sp>
        <p:nvSpPr>
          <p:cNvPr id="505" name="Google Shape;505;p66"/>
          <p:cNvSpPr/>
          <p:nvPr/>
        </p:nvSpPr>
        <p:spPr>
          <a:xfrm>
            <a:off x="459568" y="2927700"/>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p:txBody>
      </p:sp>
      <p:sp>
        <p:nvSpPr>
          <p:cNvPr id="506" name="Google Shape;506;p66"/>
          <p:cNvSpPr/>
          <p:nvPr/>
        </p:nvSpPr>
        <p:spPr>
          <a:xfrm>
            <a:off x="462350" y="1962523"/>
            <a:ext cx="687900" cy="2094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07" name="Google Shape;507;p66"/>
          <p:cNvSpPr/>
          <p:nvPr/>
        </p:nvSpPr>
        <p:spPr>
          <a:xfrm>
            <a:off x="460075" y="3938075"/>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508" name="Google Shape;508;p6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uFill>
                  <a:noFill/>
                </a:uFill>
                <a:latin typeface="Poppins"/>
                <a:ea typeface="Poppins"/>
                <a:cs typeface="Poppins"/>
                <a:sym typeface="Poppins"/>
                <a:hlinkClick r:id="rId10">
                  <a:extLst>
                    <a:ext uri="{A12FA001-AC4F-418D-AE19-62706E023703}">
                      <ahyp:hlinkClr val="tx"/>
                    </a:ext>
                  </a:extLst>
                </a:hlinkClick>
              </a:rPr>
              <a:t>⭐</a:t>
            </a:r>
            <a:r>
              <a:rPr b="1" lang="en">
                <a:solidFill>
                  <a:schemeClr val="dk1"/>
                </a:solidFill>
                <a:latin typeface="Poppins"/>
                <a:ea typeface="Poppins"/>
                <a:cs typeface="Poppins"/>
                <a:sym typeface="Poppins"/>
              </a:rPr>
              <a:t>  </a:t>
            </a:r>
            <a:r>
              <a:rPr b="1" lang="en">
                <a:latin typeface="Poppins"/>
                <a:ea typeface="Poppins"/>
                <a:cs typeface="Poppins"/>
                <a:sym typeface="Poppins"/>
              </a:rPr>
              <a:t>States of Matter</a:t>
            </a:r>
            <a:r>
              <a:rPr b="1" lang="en">
                <a:solidFill>
                  <a:schemeClr val="dk1"/>
                </a:solidFill>
                <a:uFill>
                  <a:noFill/>
                </a:uFill>
                <a:latin typeface="Poppins"/>
                <a:ea typeface="Poppins"/>
                <a:cs typeface="Poppins"/>
                <a:sym typeface="Poppins"/>
                <a:hlinkClick r:id="rId11">
                  <a:extLst>
                    <a:ext uri="{A12FA001-AC4F-418D-AE19-62706E023703}">
                      <ahyp:hlinkClr val="tx"/>
                    </a:ext>
                  </a:extLst>
                </a:hlinkClick>
              </a:rPr>
              <a:t> </a:t>
            </a:r>
            <a:r>
              <a:rPr lang="en" sz="1200">
                <a:solidFill>
                  <a:schemeClr val="dk1"/>
                </a:solidFill>
                <a:uFill>
                  <a:noFill/>
                </a:uFill>
                <a:latin typeface="Poppins"/>
                <a:ea typeface="Poppins"/>
                <a:cs typeface="Poppins"/>
                <a:sym typeface="Poppins"/>
                <a:hlinkClick r:id="rId12">
                  <a:extLst>
                    <a:ext uri="{A12FA001-AC4F-418D-AE19-62706E023703}">
                      <ahyp:hlinkClr val="tx"/>
                    </a:ext>
                  </a:extLst>
                </a:hlinkClick>
              </a:rPr>
              <a:t>(States of Matter) </a:t>
            </a:r>
            <a:endParaRPr sz="1200">
              <a:latin typeface="Poppins"/>
              <a:ea typeface="Poppins"/>
              <a:cs typeface="Poppins"/>
              <a:sym typeface="Poppins"/>
            </a:endParaRPr>
          </a:p>
        </p:txBody>
      </p:sp>
      <p:graphicFrame>
        <p:nvGraphicFramePr>
          <p:cNvPr id="509" name="Google Shape;509;p66"/>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Liquid Water &amp; Solid Ice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Where do animals find the water they need?</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the liquid water and solid ice that different animals utilize for their survival in the Arctic.</a:t>
                      </a:r>
                      <a:endParaRPr sz="800">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2E.4.2.1.1 </a:t>
                      </a:r>
                      <a:r>
                        <a:rPr lang="en" sz="800">
                          <a:solidFill>
                            <a:schemeClr val="dk1"/>
                          </a:solidFill>
                          <a:latin typeface="Poppins"/>
                          <a:ea typeface="Poppins"/>
                          <a:cs typeface="Poppins"/>
                          <a:sym typeface="Poppins"/>
                        </a:rPr>
                        <a:t>Obtain and use information from multiple sources to identify where water is found on Earth.</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Reversible &amp; Irreversible Changes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is an ice cube like a crayon?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observe the properties of different materials after being heated up and then cooled down. They use these observations to support the explanation that some changes are reversible and others are not.</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2P.3.1.1.1 </a:t>
                      </a:r>
                      <a:r>
                        <a:rPr lang="en" sz="800">
                          <a:solidFill>
                            <a:schemeClr val="dk1"/>
                          </a:solidFill>
                          <a:latin typeface="Poppins"/>
                          <a:ea typeface="Poppins"/>
                          <a:cs typeface="Poppins"/>
                          <a:sym typeface="Poppins"/>
                        </a:rPr>
                        <a:t>Develop a simple diagram or physical model to illustrate how some changes caused by heating or cooling can be reversed and some cannot.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700">
                          <a:solidFill>
                            <a:schemeClr val="dk1"/>
                          </a:solidFill>
                          <a:latin typeface="Poppins"/>
                          <a:ea typeface="Poppins"/>
                          <a:cs typeface="Poppins"/>
                          <a:sym typeface="Poppins"/>
                        </a:rPr>
                        <a:t>2P.1.2.1.1 </a:t>
                      </a:r>
                      <a:r>
                        <a:rPr lang="en" sz="700">
                          <a:solidFill>
                            <a:schemeClr val="dk1"/>
                          </a:solidFill>
                          <a:latin typeface="Poppins"/>
                          <a:ea typeface="Poppins"/>
                          <a:cs typeface="Poppins"/>
                          <a:sym typeface="Poppins"/>
                        </a:rPr>
                        <a:t>Plan and conduct an investigation to describe how heating and cooling affects different kinds of materials based upon their observable properties.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977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Heating, Cooling, &amp; States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Why are so many toys made out of plastic?</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 conduct an investigation of different materials in order to determine which are most and least easily melted.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2P.3.1.1.1 </a:t>
                      </a:r>
                      <a:r>
                        <a:rPr lang="en" sz="800">
                          <a:solidFill>
                            <a:schemeClr val="dk1"/>
                          </a:solidFill>
                          <a:latin typeface="Poppins"/>
                          <a:ea typeface="Poppins"/>
                          <a:cs typeface="Poppins"/>
                          <a:sym typeface="Poppins"/>
                        </a:rPr>
                        <a:t>Develop a simple diagram or physical model to illustrate how some changes caused by heating or cooling can be reversed and some cannot.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700">
                          <a:solidFill>
                            <a:schemeClr val="dk1"/>
                          </a:solidFill>
                          <a:latin typeface="Poppins"/>
                          <a:ea typeface="Poppins"/>
                          <a:cs typeface="Poppins"/>
                          <a:sym typeface="Poppins"/>
                        </a:rPr>
                        <a:t>2P.1.2.1.1 </a:t>
                      </a:r>
                      <a:r>
                        <a:rPr lang="en" sz="700">
                          <a:solidFill>
                            <a:schemeClr val="dk1"/>
                          </a:solidFill>
                          <a:latin typeface="Poppins"/>
                          <a:ea typeface="Poppins"/>
                          <a:cs typeface="Poppins"/>
                          <a:sym typeface="Poppins"/>
                        </a:rPr>
                        <a:t>Plan and conduct an investigation to describe how heating and cooling affects different kinds of materials based upon their observable properties.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510" name="Google Shape;510;p66"/>
          <p:cNvSpPr txBox="1"/>
          <p:nvPr/>
        </p:nvSpPr>
        <p:spPr>
          <a:xfrm>
            <a:off x="5568263" y="4950004"/>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Unit or Lesson</a:t>
            </a:r>
            <a:endParaRPr sz="800">
              <a:latin typeface="Poppins"/>
              <a:ea typeface="Poppins"/>
              <a:cs typeface="Poppins"/>
              <a:sym typeface="Poppins"/>
            </a:endParaRPr>
          </a:p>
        </p:txBody>
      </p:sp>
      <p:sp>
        <p:nvSpPr>
          <p:cNvPr id="511" name="Google Shape;511;p6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7"/>
          <p:cNvSpPr txBox="1"/>
          <p:nvPr/>
        </p:nvSpPr>
        <p:spPr>
          <a:xfrm>
            <a:off x="457200" y="12954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Forces, Motion, &amp; Magnets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(Invisible Forces)</a:t>
            </a:r>
            <a:endParaRPr b="1">
              <a:latin typeface="Poppins"/>
              <a:ea typeface="Poppins"/>
              <a:cs typeface="Poppins"/>
              <a:sym typeface="Poppins"/>
            </a:endParaRPr>
          </a:p>
        </p:txBody>
      </p:sp>
      <p:graphicFrame>
        <p:nvGraphicFramePr>
          <p:cNvPr id="517" name="Google Shape;517;p67"/>
          <p:cNvGraphicFramePr/>
          <p:nvPr/>
        </p:nvGraphicFramePr>
        <p:xfrm>
          <a:off x="457188" y="16956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Balanced &amp; Unbalanced Forces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could you win a tug-of-war against a bunch of adults?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develop a mental model of the nature of forces and motion and use that model to explain the behavior of an elastic jumper.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2P.2.2.1.1 </a:t>
                      </a:r>
                      <a:r>
                        <a:rPr lang="en" sz="800">
                          <a:solidFill>
                            <a:schemeClr val="dk1"/>
                          </a:solidFill>
                          <a:latin typeface="Poppins"/>
                          <a:ea typeface="Poppins"/>
                          <a:cs typeface="Poppins"/>
                          <a:sym typeface="Poppins"/>
                        </a:rPr>
                        <a:t>Identify and predict quantitative patterns of the effects of balanced and unbalanced forces on the motion or an object.</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Balanced 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bridges so strong?</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design a bridge to be as strong as possible while working with limited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2P.2.2.1.1 </a:t>
                      </a:r>
                      <a:r>
                        <a:rPr lang="en" sz="800">
                          <a:solidFill>
                            <a:schemeClr val="dk1"/>
                          </a:solidFill>
                          <a:latin typeface="Poppins"/>
                          <a:ea typeface="Poppins"/>
                          <a:cs typeface="Poppins"/>
                          <a:sym typeface="Poppins"/>
                        </a:rPr>
                        <a:t>Identify and predict quantitative patterns of the effects of balanced and unbalanced forces on the motion or an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126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t/>
                      </a:r>
                      <a:endParaRPr>
                        <a:solidFill>
                          <a:schemeClr val="dk1"/>
                        </a:solidFill>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Pattern of Motion, Gravity, &amp; Friction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high can you swing on a flying trapeze?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and measurements of a trapeze model. Then, using that information they predict the motion of a real trapeze.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2P.1.1.1.1 </a:t>
                      </a:r>
                      <a:r>
                        <a:rPr lang="en" sz="800">
                          <a:solidFill>
                            <a:schemeClr val="dk1"/>
                          </a:solidFill>
                          <a:latin typeface="Poppins"/>
                          <a:ea typeface="Poppins"/>
                          <a:cs typeface="Poppins"/>
                          <a:sym typeface="Poppins"/>
                        </a:rPr>
                        <a:t>Ask questions about an object’s motion based on observation, that can be answered by an investigation.</a:t>
                      </a:r>
                      <a:endParaRPr b="1" sz="700">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465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a:solidFill>
                          <a:srgbClr val="9E9E9E"/>
                        </a:solidFill>
                      </a:endParaRPr>
                    </a:p>
                    <a:p>
                      <a:pPr indent="0" lvl="0" marL="0" rtl="0" algn="l">
                        <a:spcBef>
                          <a:spcPts val="0"/>
                        </a:spcBef>
                        <a:spcAft>
                          <a:spcPts val="0"/>
                        </a:spcAft>
                        <a:buClr>
                          <a:schemeClr val="dk1"/>
                        </a:buClr>
                        <a:buSzPts val="1100"/>
                        <a:buFont typeface="Arial"/>
                        <a:buNone/>
                      </a:pPr>
                      <a:r>
                        <a:rPr b="1" lang="en" sz="800">
                          <a:solidFill>
                            <a:srgbClr val="9E9E9E"/>
                          </a:solidFill>
                          <a:uFill>
                            <a:noFill/>
                          </a:uFill>
                          <a:latin typeface="Poppins"/>
                          <a:ea typeface="Poppins"/>
                          <a:cs typeface="Poppins"/>
                          <a:sym typeface="Poppins"/>
                          <a:hlinkClick r:id="rId8">
                            <a:extLst>
                              <a:ext uri="{A12FA001-AC4F-418D-AE19-62706E023703}">
                                <ahyp:hlinkClr val="tx"/>
                              </a:ext>
                            </a:extLst>
                          </a:hlinkClick>
                        </a:rPr>
                        <a:t>Magnets &amp; Forces</a:t>
                      </a:r>
                      <a:endParaRPr b="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rgbClr val="9E9E9E"/>
                          </a:solidFill>
                          <a:latin typeface="Poppins"/>
                          <a:ea typeface="Poppins"/>
                          <a:cs typeface="Poppins"/>
                          <a:sym typeface="Poppins"/>
                        </a:rPr>
                        <a:t>What can magnets do?</a:t>
                      </a:r>
                      <a:endParaRPr b="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t/>
                      </a:r>
                      <a:endParaRPr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Clr>
                          <a:srgbClr val="000000"/>
                        </a:buClr>
                        <a:buSzPts val="1100"/>
                        <a:buFont typeface="Arial"/>
                        <a:buNone/>
                      </a:pPr>
                      <a:r>
                        <a:t/>
                      </a:r>
                      <a:endParaRPr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Clr>
                          <a:srgbClr val="000000"/>
                        </a:buClr>
                        <a:buSzPts val="1100"/>
                        <a:buFont typeface="Arial"/>
                        <a:buNone/>
                      </a:pPr>
                      <a:r>
                        <a:rPr i="1" lang="en" sz="800">
                          <a:solidFill>
                            <a:srgbClr val="9E9E9E"/>
                          </a:solidFill>
                          <a:latin typeface="Poppins"/>
                          <a:ea typeface="Poppins"/>
                          <a:cs typeface="Poppins"/>
                          <a:sym typeface="Poppins"/>
                        </a:rPr>
                        <a:t>Students investigate the properties of magnets and the fact that they exert forces that act at a distance.</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4P.1.1.1.1 </a:t>
                      </a:r>
                      <a:r>
                        <a:rPr i="1" lang="en" sz="800">
                          <a:solidFill>
                            <a:srgbClr val="9E9E9E"/>
                          </a:solidFill>
                          <a:latin typeface="Poppins"/>
                          <a:ea typeface="Poppins"/>
                          <a:cs typeface="Poppins"/>
                          <a:sym typeface="Poppins"/>
                        </a:rPr>
                        <a:t>Ask questions to determine cause and effect relationships of electric and magnetic interactions between two objects not in contact with each other.</a:t>
                      </a:r>
                      <a:endParaRPr i="1" sz="700">
                        <a:solidFill>
                          <a:srgbClr val="9E9E9E"/>
                        </a:solidFill>
                        <a:highlight>
                          <a:srgbClr val="FFDF41"/>
                        </a:highlight>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t/>
                      </a:r>
                      <a:endParaRPr>
                        <a:solidFill>
                          <a:srgbClr val="9E9E9E"/>
                        </a:solidFill>
                      </a:endParaRPr>
                    </a:p>
                    <a:p>
                      <a:pPr indent="0" lvl="0" marL="0" marR="28575" rtl="0" algn="l">
                        <a:spcBef>
                          <a:spcPts val="0"/>
                        </a:spcBef>
                        <a:spcAft>
                          <a:spcPts val="0"/>
                        </a:spcAft>
                        <a:buNone/>
                      </a:pPr>
                      <a:r>
                        <a:rPr b="1" lang="en" sz="800">
                          <a:solidFill>
                            <a:srgbClr val="9E9E9E"/>
                          </a:solidFill>
                          <a:uFill>
                            <a:noFill/>
                          </a:uFill>
                          <a:latin typeface="Poppins"/>
                          <a:ea typeface="Poppins"/>
                          <a:cs typeface="Poppins"/>
                          <a:sym typeface="Poppins"/>
                          <a:hlinkClick r:id="rId9">
                            <a:extLst>
                              <a:ext uri="{A12FA001-AC4F-418D-AE19-62706E023703}">
                                <ahyp:hlinkClr val="tx"/>
                              </a:ext>
                            </a:extLst>
                          </a:hlinkClick>
                        </a:rPr>
                        <a:t>Magnets &amp; Engineering</a:t>
                      </a:r>
                      <a:endParaRPr b="1" sz="800">
                        <a:solidFill>
                          <a:srgbClr val="9E9E9E"/>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9E9E9E"/>
                        </a:solidFill>
                        <a:latin typeface="Poppins"/>
                        <a:ea typeface="Poppins"/>
                        <a:cs typeface="Poppins"/>
                        <a:sym typeface="Poppins"/>
                      </a:endParaRPr>
                    </a:p>
                    <a:p>
                      <a:pPr indent="0" lvl="0" marL="0" rtl="0" algn="l">
                        <a:spcBef>
                          <a:spcPts val="0"/>
                        </a:spcBef>
                        <a:spcAft>
                          <a:spcPts val="0"/>
                        </a:spcAft>
                        <a:buNone/>
                      </a:pPr>
                      <a:r>
                        <a:rPr lang="en" sz="800">
                          <a:solidFill>
                            <a:srgbClr val="9E9E9E"/>
                          </a:solidFill>
                          <a:latin typeface="Poppins"/>
                          <a:ea typeface="Poppins"/>
                          <a:cs typeface="Poppins"/>
                          <a:sym typeface="Poppins"/>
                        </a:rPr>
                        <a:t>How can you unlock a door using a magnet?</a:t>
                      </a:r>
                      <a:endParaRPr b="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investigate magnetic attraction and repulsion, and design a magnetic lock in the hands-on activity.</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4P.1.1.2.1 </a:t>
                      </a:r>
                      <a:r>
                        <a:rPr i="1" lang="en" sz="800">
                          <a:solidFill>
                            <a:srgbClr val="9E9E9E"/>
                          </a:solidFill>
                          <a:latin typeface="Poppins"/>
                          <a:ea typeface="Poppins"/>
                          <a:cs typeface="Poppins"/>
                          <a:sym typeface="Poppins"/>
                        </a:rPr>
                        <a:t>Define a simple design problem that can be solved by applying scientific ideas about magnets.</a:t>
                      </a:r>
                      <a:endParaRPr i="1" sz="7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518" name="Google Shape;518;p67"/>
          <p:cNvPicPr preferRelativeResize="0"/>
          <p:nvPr/>
        </p:nvPicPr>
        <p:blipFill>
          <a:blip r:embed="rId10">
            <a:alphaModFix/>
          </a:blip>
          <a:stretch>
            <a:fillRect/>
          </a:stretch>
        </p:blipFill>
        <p:spPr>
          <a:xfrm>
            <a:off x="457200" y="2091825"/>
            <a:ext cx="914400" cy="5181600"/>
          </a:xfrm>
          <a:prstGeom prst="rect">
            <a:avLst/>
          </a:prstGeom>
          <a:noFill/>
          <a:ln>
            <a:noFill/>
          </a:ln>
        </p:spPr>
      </p:pic>
      <p:grpSp>
        <p:nvGrpSpPr>
          <p:cNvPr id="519" name="Google Shape;519;p67"/>
          <p:cNvGrpSpPr/>
          <p:nvPr/>
        </p:nvGrpSpPr>
        <p:grpSpPr>
          <a:xfrm>
            <a:off x="1581150" y="5315100"/>
            <a:ext cx="7886700" cy="307800"/>
            <a:chOff x="1485900" y="5127425"/>
            <a:chExt cx="7886700" cy="307800"/>
          </a:xfrm>
        </p:grpSpPr>
        <p:grpSp>
          <p:nvGrpSpPr>
            <p:cNvPr id="520" name="Google Shape;520;p67"/>
            <p:cNvGrpSpPr/>
            <p:nvPr/>
          </p:nvGrpSpPr>
          <p:grpSpPr>
            <a:xfrm>
              <a:off x="1485900" y="5167025"/>
              <a:ext cx="7886700" cy="228600"/>
              <a:chOff x="1485900" y="5233700"/>
              <a:chExt cx="7886700" cy="228600"/>
            </a:xfrm>
          </p:grpSpPr>
          <p:sp>
            <p:nvSpPr>
              <p:cNvPr id="521" name="Google Shape;521;p6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6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3" name="Google Shape;523;p6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524" name="Google Shape;524;p67"/>
          <p:cNvGrpSpPr/>
          <p:nvPr/>
        </p:nvGrpSpPr>
        <p:grpSpPr>
          <a:xfrm>
            <a:off x="1581150" y="6305700"/>
            <a:ext cx="7886700" cy="307800"/>
            <a:chOff x="1485900" y="5127425"/>
            <a:chExt cx="7886700" cy="307800"/>
          </a:xfrm>
        </p:grpSpPr>
        <p:grpSp>
          <p:nvGrpSpPr>
            <p:cNvPr id="525" name="Google Shape;525;p67"/>
            <p:cNvGrpSpPr/>
            <p:nvPr/>
          </p:nvGrpSpPr>
          <p:grpSpPr>
            <a:xfrm>
              <a:off x="1485900" y="5167025"/>
              <a:ext cx="7886700" cy="228600"/>
              <a:chOff x="1485900" y="5233700"/>
              <a:chExt cx="7886700" cy="228600"/>
            </a:xfrm>
          </p:grpSpPr>
          <p:sp>
            <p:nvSpPr>
              <p:cNvPr id="526" name="Google Shape;526;p6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 name="Google Shape;528;p6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529" name="Google Shape;529;p6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pic>
        <p:nvPicPr>
          <p:cNvPr id="530" name="Google Shape;530;p67"/>
          <p:cNvPicPr preferRelativeResize="0"/>
          <p:nvPr/>
        </p:nvPicPr>
        <p:blipFill rotWithShape="1">
          <a:blip r:embed="rId12">
            <a:alphaModFix/>
          </a:blip>
          <a:srcRect b="0" l="14864" r="0" t="0"/>
          <a:stretch/>
        </p:blipFill>
        <p:spPr>
          <a:xfrm>
            <a:off x="481025" y="4088225"/>
            <a:ext cx="866775" cy="1126050"/>
          </a:xfrm>
          <a:prstGeom prst="rect">
            <a:avLst/>
          </a:prstGeom>
          <a:noFill/>
          <a:ln cap="flat" cmpd="sng" w="19050">
            <a:solidFill>
              <a:srgbClr val="000000"/>
            </a:solidFill>
            <a:prstDash val="solid"/>
            <a:round/>
            <a:headEnd len="sm" w="sm" type="none"/>
            <a:tailEnd len="sm" w="sm" type="none"/>
          </a:ln>
        </p:spPr>
      </p:pic>
      <p:sp>
        <p:nvSpPr>
          <p:cNvPr id="531" name="Google Shape;531;p67"/>
          <p:cNvSpPr/>
          <p:nvPr/>
        </p:nvSpPr>
        <p:spPr>
          <a:xfrm>
            <a:off x="457200" y="40882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32" name="Google Shape;532;p67"/>
          <p:cNvGraphicFramePr/>
          <p:nvPr/>
        </p:nvGraphicFramePr>
        <p:xfrm>
          <a:off x="457188" y="201563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533" name="Google Shape;533;p67"/>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34" name="Google Shape;534;p67"/>
          <p:cNvPicPr preferRelativeResize="0"/>
          <p:nvPr/>
        </p:nvPicPr>
        <p:blipFill>
          <a:blip r:embed="rId18">
            <a:alphaModFix/>
          </a:blip>
          <a:stretch>
            <a:fillRect/>
          </a:stretch>
        </p:blipFill>
        <p:spPr>
          <a:xfrm>
            <a:off x="7953375" y="305775"/>
            <a:ext cx="1647825" cy="209550"/>
          </a:xfrm>
          <a:prstGeom prst="rect">
            <a:avLst/>
          </a:prstGeom>
          <a:noFill/>
          <a:ln>
            <a:noFill/>
          </a:ln>
        </p:spPr>
      </p:pic>
      <p:sp>
        <p:nvSpPr>
          <p:cNvPr id="535" name="Google Shape;535;p6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1200">
                <a:latin typeface="Poppins"/>
                <a:ea typeface="Poppins"/>
                <a:cs typeface="Poppins"/>
                <a:sym typeface="Poppins"/>
              </a:rPr>
              <a:t>2nd</a:t>
            </a:r>
            <a:r>
              <a:rPr lang="en" sz="1200">
                <a:solidFill>
                  <a:srgbClr val="000000"/>
                </a:solidFill>
                <a:latin typeface="Poppins"/>
                <a:ea typeface="Poppins"/>
                <a:cs typeface="Poppins"/>
                <a:sym typeface="Poppins"/>
              </a:rPr>
              <a:t> Grade - </a:t>
            </a:r>
            <a:r>
              <a:rPr lang="en" sz="1200">
                <a:latin typeface="Poppins"/>
                <a:ea typeface="Poppins"/>
                <a:cs typeface="Poppins"/>
                <a:sym typeface="Poppins"/>
              </a:rPr>
              <a:t>Physical</a:t>
            </a:r>
            <a:r>
              <a:rPr lang="en" sz="1200">
                <a:solidFill>
                  <a:srgbClr val="000000"/>
                </a:solidFill>
                <a:latin typeface="Poppins"/>
                <a:ea typeface="Poppins"/>
                <a:cs typeface="Poppins"/>
                <a:sym typeface="Poppins"/>
              </a:rPr>
              <a:t> Science</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536" name="Google Shape;536;p67"/>
          <p:cNvGrpSpPr/>
          <p:nvPr/>
        </p:nvGrpSpPr>
        <p:grpSpPr>
          <a:xfrm>
            <a:off x="533400" y="675263"/>
            <a:ext cx="7886700" cy="307800"/>
            <a:chOff x="1485900" y="5127425"/>
            <a:chExt cx="7886700" cy="307800"/>
          </a:xfrm>
        </p:grpSpPr>
        <p:grpSp>
          <p:nvGrpSpPr>
            <p:cNvPr id="537" name="Google Shape;537;p67"/>
            <p:cNvGrpSpPr/>
            <p:nvPr/>
          </p:nvGrpSpPr>
          <p:grpSpPr>
            <a:xfrm>
              <a:off x="1485900" y="5167025"/>
              <a:ext cx="7886700" cy="228600"/>
              <a:chOff x="1485900" y="5233700"/>
              <a:chExt cx="7886700" cy="228600"/>
            </a:xfrm>
          </p:grpSpPr>
          <p:sp>
            <p:nvSpPr>
              <p:cNvPr id="538" name="Google Shape;538;p6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 name="Google Shape;540;p6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2nd grade if you are following Minnesota Standards.</a:t>
              </a:r>
              <a:endParaRPr i="1" sz="800">
                <a:latin typeface="Poppins"/>
                <a:ea typeface="Poppins"/>
                <a:cs typeface="Poppins"/>
                <a:sym typeface="Poppins"/>
              </a:endParaRPr>
            </a:p>
          </p:txBody>
        </p:sp>
      </p:grpSp>
      <p:sp>
        <p:nvSpPr>
          <p:cNvPr id="541" name="Google Shape;541;p6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50"/>
          <p:cNvSpPr/>
          <p:nvPr/>
        </p:nvSpPr>
        <p:spPr>
          <a:xfrm>
            <a:off x="-10800" y="0"/>
            <a:ext cx="100800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01" name="Google Shape;201;p5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02" name="Google Shape;202;p5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Table of Contents</a:t>
            </a:r>
            <a:endParaRPr sz="1200">
              <a:latin typeface="Poppins"/>
              <a:ea typeface="Poppins"/>
              <a:cs typeface="Poppins"/>
              <a:sym typeface="Poppins"/>
            </a:endParaRPr>
          </a:p>
        </p:txBody>
      </p:sp>
      <p:sp>
        <p:nvSpPr>
          <p:cNvPr id="203" name="Google Shape;203;p5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aphicFrame>
        <p:nvGraphicFramePr>
          <p:cNvPr id="204" name="Google Shape;204;p50"/>
          <p:cNvGraphicFramePr/>
          <p:nvPr/>
        </p:nvGraphicFramePr>
        <p:xfrm>
          <a:off x="457200" y="1170650"/>
          <a:ext cx="3000000" cy="3000000"/>
        </p:xfrm>
        <a:graphic>
          <a:graphicData uri="http://schemas.openxmlformats.org/drawingml/2006/table">
            <a:tbl>
              <a:tblPr>
                <a:noFill/>
                <a:tableStyleId>{491021E8-1089-43C6-96F4-EAD69215F56F}</a:tableStyleId>
              </a:tblPr>
              <a:tblGrid>
                <a:gridCol w="3539900"/>
                <a:gridCol w="744075"/>
              </a:tblGrid>
              <a:tr h="281075">
                <a:tc gridSpan="2">
                  <a:txBody>
                    <a:bodyPr/>
                    <a:lstStyle/>
                    <a:p>
                      <a:pPr indent="0" lvl="0" marL="0" rtl="0" algn="l">
                        <a:spcBef>
                          <a:spcPts val="0"/>
                        </a:spcBef>
                        <a:spcAft>
                          <a:spcPts val="0"/>
                        </a:spcAft>
                        <a:buNone/>
                      </a:pPr>
                      <a:r>
                        <a:rPr lang="en" sz="11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Kindergarten</a:t>
                      </a:r>
                      <a:endParaRPr sz="9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6">
                            <a:extLst>
                              <a:ext uri="{A12FA001-AC4F-418D-AE19-62706E023703}">
                                <ahyp:hlinkClr val="tx"/>
                              </a:ext>
                            </a:extLst>
                          </a:hlinkClick>
                        </a:rPr>
                        <a:t>Life Science</a:t>
                      </a:r>
                      <a:endParaRPr b="1"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7">
                            <a:extLst>
                              <a:ext uri="{A12FA001-AC4F-418D-AE19-62706E023703}">
                                <ahyp:hlinkClr val="tx"/>
                              </a:ext>
                            </a:extLst>
                          </a:hlinkClick>
                        </a:rPr>
                        <a:t>Animal Needs</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8">
                            <a:extLst>
                              <a:ext uri="{A12FA001-AC4F-418D-AE19-62706E023703}">
                                <ahyp:hlinkClr val="tx"/>
                              </a:ext>
                            </a:extLst>
                          </a:hlinkClick>
                        </a:rPr>
                        <a:t>Plant Needs</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9">
                            <a:extLst>
                              <a:ext uri="{A12FA001-AC4F-418D-AE19-62706E023703}">
                                <ahyp:hlinkClr val="tx"/>
                              </a:ext>
                            </a:extLst>
                          </a:hlinkClick>
                        </a:rPr>
                        <a:t>Earth &amp; Space Science</a:t>
                      </a:r>
                      <a:endParaRPr b="1"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10">
                            <a:extLst>
                              <a:ext uri="{A12FA001-AC4F-418D-AE19-62706E023703}">
                                <ahyp:hlinkClr val="tx"/>
                              </a:ext>
                            </a:extLst>
                          </a:hlinkClick>
                        </a:rPr>
                        <a:t>Severe Weather</a:t>
                      </a:r>
                      <a:endParaRPr b="1"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11">
                            <a:extLst>
                              <a:ext uri="{A12FA001-AC4F-418D-AE19-62706E023703}">
                                <ahyp:hlinkClr val="tx"/>
                              </a:ext>
                            </a:extLst>
                          </a:hlinkClick>
                        </a:rPr>
                        <a:t>Weather Patterns</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12">
                            <a:extLst>
                              <a:ext uri="{A12FA001-AC4F-418D-AE19-62706E023703}">
                                <ahyp:hlinkClr val="tx"/>
                              </a:ext>
                            </a:extLst>
                          </a:hlinkClick>
                        </a:rPr>
                        <a:t>Physical Science</a:t>
                      </a:r>
                      <a:endParaRPr b="1"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13">
                            <a:extLst>
                              <a:ext uri="{A12FA001-AC4F-418D-AE19-62706E023703}">
                                <ahyp:hlinkClr val="tx"/>
                              </a:ext>
                            </a:extLst>
                          </a:hlinkClick>
                        </a:rPr>
                        <a:t>Sunlight &amp; Warmth</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14">
                            <a:extLst>
                              <a:ext uri="{A12FA001-AC4F-418D-AE19-62706E023703}">
                                <ahyp:hlinkClr val="tx"/>
                              </a:ext>
                            </a:extLst>
                          </a:hlinkClick>
                        </a:rPr>
                        <a:t>Pushes &amp; Pulls</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5">
                            <a:extLst>
                              <a:ext uri="{A12FA001-AC4F-418D-AE19-62706E023703}">
                                <ahyp:hlinkClr val="tx"/>
                              </a:ext>
                            </a:extLst>
                          </a:hlinkClick>
                        </a:rPr>
                        <a:t>Page 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6">
                            <a:extLst>
                              <a:ext uri="{A12FA001-AC4F-418D-AE19-62706E023703}">
                                <ahyp:hlinkClr val="tx"/>
                              </a:ext>
                            </a:extLst>
                          </a:hlinkClick>
                        </a:rPr>
                        <a:t>Page 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7">
                            <a:extLst>
                              <a:ext uri="{A12FA001-AC4F-418D-AE19-62706E023703}">
                                <ahyp:hlinkClr val="tx"/>
                              </a:ext>
                            </a:extLst>
                          </a:hlinkClick>
                        </a:rPr>
                        <a:t>Page 7</a:t>
                      </a:r>
                      <a:endParaRPr>
                        <a:solidFill>
                          <a:schemeClr val="dk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00000">
                <a:tc gridSpan="2">
                  <a:txBody>
                    <a:bodyPr/>
                    <a:lstStyle/>
                    <a:p>
                      <a:pPr indent="0" lvl="0" marL="0" rtl="0" algn="l">
                        <a:spcBef>
                          <a:spcPts val="0"/>
                        </a:spcBef>
                        <a:spcAft>
                          <a:spcPts val="0"/>
                        </a:spcAft>
                        <a:buNone/>
                      </a:pPr>
                      <a:r>
                        <a:rPr lang="en" sz="1100">
                          <a:solidFill>
                            <a:schemeClr val="dk1"/>
                          </a:solidFill>
                          <a:uFill>
                            <a:noFill/>
                          </a:uFill>
                          <a:latin typeface="Poppins"/>
                          <a:ea typeface="Poppins"/>
                          <a:cs typeface="Poppins"/>
                          <a:sym typeface="Poppins"/>
                          <a:hlinkClick action="ppaction://hlinksldjump" r:id="rId18">
                            <a:extLst>
                              <a:ext uri="{A12FA001-AC4F-418D-AE19-62706E023703}">
                                <ahyp:hlinkClr val="tx"/>
                              </a:ext>
                            </a:extLst>
                          </a:hlinkClick>
                        </a:rPr>
                        <a:t>1st Grade</a:t>
                      </a:r>
                      <a:endParaRPr sz="11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19">
                            <a:extLst>
                              <a:ext uri="{A12FA001-AC4F-418D-AE19-62706E023703}">
                                <ahyp:hlinkClr val="tx"/>
                              </a:ext>
                            </a:extLst>
                          </a:hlinkClick>
                        </a:rPr>
                        <a:t>Life Science</a:t>
                      </a:r>
                      <a:r>
                        <a:rPr b="1"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20">
                            <a:extLst>
                              <a:ext uri="{A12FA001-AC4F-418D-AE19-62706E023703}">
                                <ahyp:hlinkClr val="tx"/>
                              </a:ext>
                            </a:extLst>
                          </a:hlinkClick>
                        </a:rPr>
                        <a:t>Animal Traits &amp; Survival</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21">
                            <a:extLst>
                              <a:ext uri="{A12FA001-AC4F-418D-AE19-62706E023703}">
                                <ahyp:hlinkClr val="tx"/>
                              </a:ext>
                            </a:extLst>
                          </a:hlinkClick>
                        </a:rPr>
                        <a:t> Plant Traits &amp; Survival</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22">
                            <a:extLst>
                              <a:ext uri="{A12FA001-AC4F-418D-AE19-62706E023703}">
                                <ahyp:hlinkClr val="tx"/>
                              </a:ext>
                            </a:extLst>
                          </a:hlinkClick>
                        </a:rPr>
                        <a:t>Earth &amp; Space Science</a:t>
                      </a:r>
                      <a:r>
                        <a:rPr b="1" lang="en" sz="950">
                          <a:solidFill>
                            <a:schemeClr val="dk1"/>
                          </a:solidFill>
                          <a:latin typeface="Poppins"/>
                          <a:ea typeface="Poppins"/>
                          <a:cs typeface="Poppins"/>
                          <a:sym typeface="Poppins"/>
                        </a:rPr>
                        <a:t>			</a:t>
                      </a:r>
                      <a:endParaRPr b="1"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23">
                            <a:extLst>
                              <a:ext uri="{A12FA001-AC4F-418D-AE19-62706E023703}">
                                <ahyp:hlinkClr val="tx"/>
                              </a:ext>
                            </a:extLst>
                          </a:hlinkClick>
                        </a:rPr>
                        <a:t>Erosion &amp; Earth’s Surface</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24">
                            <a:extLst>
                              <a:ext uri="{A12FA001-AC4F-418D-AE19-62706E023703}">
                                <ahyp:hlinkClr val="tx"/>
                              </a:ext>
                            </a:extLst>
                          </a:hlinkClick>
                        </a:rPr>
                        <a:t>Physical Science</a:t>
                      </a:r>
                      <a:r>
                        <a:rPr b="1" lang="en" sz="950">
                          <a:solidFill>
                            <a:schemeClr val="dk1"/>
                          </a:solidFill>
                          <a:latin typeface="Poppins"/>
                          <a:ea typeface="Poppins"/>
                          <a:cs typeface="Poppins"/>
                          <a:sym typeface="Poppins"/>
                        </a:rPr>
                        <a:t>				</a:t>
                      </a:r>
                      <a:endParaRPr b="1"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25">
                            <a:extLst>
                              <a:ext uri="{A12FA001-AC4F-418D-AE19-62706E023703}">
                                <ahyp:hlinkClr val="tx"/>
                              </a:ext>
                            </a:extLst>
                          </a:hlinkClick>
                        </a:rPr>
                        <a:t>Light, Sound, &amp; Communication</a:t>
                      </a:r>
                      <a:endParaRPr sz="95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6">
                            <a:extLst>
                              <a:ext uri="{A12FA001-AC4F-418D-AE19-62706E023703}">
                                <ahyp:hlinkClr val="tx"/>
                              </a:ext>
                            </a:extLst>
                          </a:hlinkClick>
                        </a:rPr>
                        <a:t>Page 9</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7">
                            <a:extLst>
                              <a:ext uri="{A12FA001-AC4F-418D-AE19-62706E023703}">
                                <ahyp:hlinkClr val="tx"/>
                              </a:ext>
                            </a:extLst>
                          </a:hlinkClick>
                        </a:rPr>
                        <a:t>Page 11</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8">
                            <a:extLst>
                              <a:ext uri="{A12FA001-AC4F-418D-AE19-62706E023703}">
                                <ahyp:hlinkClr val="tx"/>
                              </a:ext>
                            </a:extLst>
                          </a:hlinkClick>
                        </a:rPr>
                        <a:t>Page 13</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00000">
                <a:tc gridSpan="2">
                  <a:txBody>
                    <a:bodyPr/>
                    <a:lstStyle/>
                    <a:p>
                      <a:pPr indent="0" lvl="0" marL="0" rtl="0" algn="l">
                        <a:spcBef>
                          <a:spcPts val="0"/>
                        </a:spcBef>
                        <a:spcAft>
                          <a:spcPts val="0"/>
                        </a:spcAft>
                        <a:buNone/>
                      </a:pPr>
                      <a:r>
                        <a:rPr lang="en" sz="1100">
                          <a:solidFill>
                            <a:schemeClr val="dk1"/>
                          </a:solidFill>
                          <a:uFill>
                            <a:noFill/>
                          </a:uFill>
                          <a:latin typeface="Poppins"/>
                          <a:ea typeface="Poppins"/>
                          <a:cs typeface="Poppins"/>
                          <a:sym typeface="Poppins"/>
                          <a:hlinkClick action="ppaction://hlinksldjump" r:id="rId29">
                            <a:extLst>
                              <a:ext uri="{A12FA001-AC4F-418D-AE19-62706E023703}">
                                <ahyp:hlinkClr val="tx"/>
                              </a:ext>
                            </a:extLst>
                          </a:hlinkClick>
                        </a:rPr>
                        <a:t>2nd Grade</a:t>
                      </a:r>
                      <a:endParaRPr sz="11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270675">
                <a:tc>
                  <a:txBody>
                    <a:bodyPr/>
                    <a:lstStyle/>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30">
                            <a:extLst>
                              <a:ext uri="{A12FA001-AC4F-418D-AE19-62706E023703}">
                                <ahyp:hlinkClr val="tx"/>
                              </a:ext>
                            </a:extLst>
                          </a:hlinkClick>
                        </a:rPr>
                        <a:t>Life Science</a:t>
                      </a:r>
                      <a:r>
                        <a:rPr b="1"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31">
                            <a:extLst>
                              <a:ext uri="{A12FA001-AC4F-418D-AE19-62706E023703}">
                                <ahyp:hlinkClr val="tx"/>
                              </a:ext>
                            </a:extLst>
                          </a:hlinkClick>
                        </a:rPr>
                        <a:t>Animal Biodiversity</a:t>
                      </a:r>
                      <a:r>
                        <a:rPr lang="en" sz="950">
                          <a:solidFill>
                            <a:schemeClr val="dk1"/>
                          </a:solidFill>
                          <a:latin typeface="Poppins"/>
                          <a:ea typeface="Poppins"/>
                          <a:cs typeface="Poppins"/>
                          <a:sym typeface="Poppins"/>
                        </a:rPr>
                        <a:t> &amp; Habitats</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32">
                            <a:extLst>
                              <a:ext uri="{A12FA001-AC4F-418D-AE19-62706E023703}">
                                <ahyp:hlinkClr val="tx"/>
                              </a:ext>
                            </a:extLst>
                          </a:hlinkClick>
                        </a:rPr>
                        <a:t>Plant </a:t>
                      </a:r>
                      <a:r>
                        <a:rPr lang="en" sz="950">
                          <a:solidFill>
                            <a:schemeClr val="dk1"/>
                          </a:solidFill>
                          <a:latin typeface="Poppins"/>
                          <a:ea typeface="Poppins"/>
                          <a:cs typeface="Poppins"/>
                          <a:sym typeface="Poppins"/>
                        </a:rPr>
                        <a:t>Growth &amp; Interactions</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33">
                            <a:extLst>
                              <a:ext uri="{A12FA001-AC4F-418D-AE19-62706E023703}">
                                <ahyp:hlinkClr val="tx"/>
                              </a:ext>
                            </a:extLst>
                          </a:hlinkClick>
                        </a:rPr>
                        <a:t>Earth &amp; Space Science</a:t>
                      </a:r>
                      <a:r>
                        <a:rPr b="1" lang="en" sz="950">
                          <a:solidFill>
                            <a:schemeClr val="dk1"/>
                          </a:solidFill>
                          <a:latin typeface="Poppins"/>
                          <a:ea typeface="Poppins"/>
                          <a:cs typeface="Poppins"/>
                          <a:sym typeface="Poppins"/>
                        </a:rPr>
                        <a:t>			</a:t>
                      </a:r>
                      <a:endParaRPr b="1"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34">
                            <a:extLst>
                              <a:ext uri="{A12FA001-AC4F-418D-AE19-62706E023703}">
                                <ahyp:hlinkClr val="tx"/>
                              </a:ext>
                            </a:extLst>
                          </a:hlinkClick>
                        </a:rPr>
                        <a:t>Weather &amp; Climate</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35">
                            <a:extLst>
                              <a:ext uri="{A12FA001-AC4F-418D-AE19-62706E023703}">
                                <ahyp:hlinkClr val="tx"/>
                              </a:ext>
                            </a:extLst>
                          </a:hlinkClick>
                        </a:rPr>
                        <a:t>Physical Science</a:t>
                      </a:r>
                      <a:r>
                        <a:rPr b="1" lang="en" sz="950">
                          <a:solidFill>
                            <a:schemeClr val="dk1"/>
                          </a:solidFill>
                          <a:latin typeface="Poppins"/>
                          <a:ea typeface="Poppins"/>
                          <a:cs typeface="Poppins"/>
                          <a:sym typeface="Poppins"/>
                        </a:rPr>
                        <a:t>				</a:t>
                      </a:r>
                      <a:endParaRPr b="1"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36">
                            <a:extLst>
                              <a:ext uri="{A12FA001-AC4F-418D-AE19-62706E023703}">
                                <ahyp:hlinkClr val="tx"/>
                              </a:ext>
                            </a:extLst>
                          </a:hlinkClick>
                        </a:rPr>
                        <a:t>Material Properties</a:t>
                      </a:r>
                      <a:endParaRPr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37">
                            <a:extLst>
                              <a:ext uri="{A12FA001-AC4F-418D-AE19-62706E023703}">
                                <ahyp:hlinkClr val="tx"/>
                              </a:ext>
                            </a:extLst>
                          </a:hlinkClick>
                        </a:rPr>
                        <a:t>States of Matter</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38">
                            <a:extLst>
                              <a:ext uri="{A12FA001-AC4F-418D-AE19-62706E023703}">
                                <ahyp:hlinkClr val="tx"/>
                              </a:ext>
                            </a:extLst>
                          </a:hlinkClick>
                        </a:rPr>
                        <a:t>Forces, Motion, &amp; Magnets</a:t>
                      </a:r>
                      <a:endParaRPr sz="95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9">
                            <a:extLst>
                              <a:ext uri="{A12FA001-AC4F-418D-AE19-62706E023703}">
                                <ahyp:hlinkClr val="tx"/>
                              </a:ext>
                            </a:extLst>
                          </a:hlinkClick>
                        </a:rPr>
                        <a:t>Page 14</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0">
                            <a:extLst>
                              <a:ext uri="{A12FA001-AC4F-418D-AE19-62706E023703}">
                                <ahyp:hlinkClr val="tx"/>
                              </a:ext>
                            </a:extLst>
                          </a:hlinkClick>
                        </a:rPr>
                        <a:t>Page 16</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1">
                            <a:extLst>
                              <a:ext uri="{A12FA001-AC4F-418D-AE19-62706E023703}">
                                <ahyp:hlinkClr val="tx"/>
                              </a:ext>
                            </a:extLst>
                          </a:hlinkClick>
                        </a:rPr>
                        <a:t>Page 17</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graphicFrame>
        <p:nvGraphicFramePr>
          <p:cNvPr id="205" name="Google Shape;205;p50"/>
          <p:cNvGraphicFramePr/>
          <p:nvPr/>
        </p:nvGraphicFramePr>
        <p:xfrm>
          <a:off x="5203025" y="1170650"/>
          <a:ext cx="3000000" cy="3000000"/>
        </p:xfrm>
        <a:graphic>
          <a:graphicData uri="http://schemas.openxmlformats.org/drawingml/2006/table">
            <a:tbl>
              <a:tblPr>
                <a:noFill/>
                <a:tableStyleId>{491021E8-1089-43C6-96F4-EAD69215F56F}</a:tableStyleId>
              </a:tblPr>
              <a:tblGrid>
                <a:gridCol w="3539900"/>
                <a:gridCol w="744075"/>
              </a:tblGrid>
              <a:tr h="334800">
                <a:tc gridSpan="2">
                  <a:txBody>
                    <a:bodyPr/>
                    <a:lstStyle/>
                    <a:p>
                      <a:pPr indent="0" lvl="0" marL="0" rtl="0" algn="l">
                        <a:spcBef>
                          <a:spcPts val="0"/>
                        </a:spcBef>
                        <a:spcAft>
                          <a:spcPts val="0"/>
                        </a:spcAft>
                        <a:buNone/>
                      </a:pPr>
                      <a:r>
                        <a:rPr lang="en" sz="1100">
                          <a:solidFill>
                            <a:schemeClr val="dk1"/>
                          </a:solidFill>
                          <a:uFill>
                            <a:noFill/>
                          </a:uFill>
                          <a:latin typeface="Poppins"/>
                          <a:ea typeface="Poppins"/>
                          <a:cs typeface="Poppins"/>
                          <a:sym typeface="Poppins"/>
                          <a:hlinkClick action="ppaction://hlinksldjump" r:id="rId42">
                            <a:extLst>
                              <a:ext uri="{A12FA001-AC4F-418D-AE19-62706E023703}">
                                <ahyp:hlinkClr val="tx"/>
                              </a:ext>
                            </a:extLst>
                          </a:hlinkClick>
                        </a:rPr>
                        <a:t>3rd Grade</a:t>
                      </a:r>
                      <a:endParaRPr sz="9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562500">
                <a:tc>
                  <a:txBody>
                    <a:bodyPr/>
                    <a:lstStyle/>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43">
                            <a:extLst>
                              <a:ext uri="{A12FA001-AC4F-418D-AE19-62706E023703}">
                                <ahyp:hlinkClr val="tx"/>
                              </a:ext>
                            </a:extLst>
                          </a:hlinkClick>
                        </a:rPr>
                        <a:t>Life Science</a:t>
                      </a:r>
                      <a:endParaRPr b="1"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44">
                            <a:extLst>
                              <a:ext uri="{A12FA001-AC4F-418D-AE19-62706E023703}">
                                <ahyp:hlinkClr val="tx"/>
                              </a:ext>
                            </a:extLst>
                          </a:hlinkClick>
                        </a:rPr>
                        <a:t>Plant </a:t>
                      </a:r>
                      <a:r>
                        <a:rPr lang="en" sz="950">
                          <a:solidFill>
                            <a:schemeClr val="dk1"/>
                          </a:solidFill>
                          <a:latin typeface="Poppins"/>
                          <a:ea typeface="Poppins"/>
                          <a:cs typeface="Poppins"/>
                          <a:sym typeface="Poppins"/>
                        </a:rPr>
                        <a:t>Growth &amp; Interactions</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45">
                            <a:extLst>
                              <a:ext uri="{A12FA001-AC4F-418D-AE19-62706E023703}">
                                <ahyp:hlinkClr val="tx"/>
                              </a:ext>
                            </a:extLst>
                          </a:hlinkClick>
                        </a:rPr>
                        <a:t>Life Cycles</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46">
                            <a:extLst>
                              <a:ext uri="{A12FA001-AC4F-418D-AE19-62706E023703}">
                                <ahyp:hlinkClr val="tx"/>
                              </a:ext>
                            </a:extLst>
                          </a:hlinkClick>
                        </a:rPr>
                        <a:t>Heredity, Survival, &amp; Selection</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47">
                            <a:extLst>
                              <a:ext uri="{A12FA001-AC4F-418D-AE19-62706E023703}">
                                <ahyp:hlinkClr val="tx"/>
                              </a:ext>
                            </a:extLst>
                          </a:hlinkClick>
                        </a:rPr>
                        <a:t>Human Body, Vision, &amp; The Brain</a:t>
                      </a:r>
                      <a:endParaRPr sz="95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950">
                          <a:solidFill>
                            <a:schemeClr val="dk1"/>
                          </a:solidFill>
                          <a:uFill>
                            <a:noFill/>
                          </a:uFill>
                          <a:latin typeface="Poppins"/>
                          <a:ea typeface="Poppins"/>
                          <a:cs typeface="Poppins"/>
                          <a:sym typeface="Poppins"/>
                          <a:hlinkClick action="ppaction://hlinksldjump" r:id="rId48">
                            <a:extLst>
                              <a:ext uri="{A12FA001-AC4F-418D-AE19-62706E023703}">
                                <ahyp:hlinkClr val="tx"/>
                              </a:ext>
                            </a:extLst>
                          </a:hlinkClick>
                        </a:rPr>
                        <a:t>Animal &amp; Plant Adaptations</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49">
                            <a:extLst>
                              <a:ext uri="{A12FA001-AC4F-418D-AE19-62706E023703}">
                                <ahyp:hlinkClr val="tx"/>
                              </a:ext>
                            </a:extLst>
                          </a:hlinkClick>
                        </a:rPr>
                        <a:t>Earth &amp; Space Science</a:t>
                      </a:r>
                      <a:endParaRPr b="1"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50">
                            <a:extLst>
                              <a:ext uri="{A12FA001-AC4F-418D-AE19-62706E023703}">
                                <ahyp:hlinkClr val="tx"/>
                              </a:ext>
                            </a:extLst>
                          </a:hlinkClick>
                        </a:rPr>
                        <a:t>Day Patterns</a:t>
                      </a:r>
                      <a:endParaRPr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51">
                            <a:extLst>
                              <a:ext uri="{A12FA001-AC4F-418D-AE19-62706E023703}">
                                <ahyp:hlinkClr val="tx"/>
                              </a:ext>
                            </a:extLst>
                          </a:hlinkClick>
                        </a:rPr>
                        <a:t>Night Patterns</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52">
                            <a:extLst>
                              <a:ext uri="{A12FA001-AC4F-418D-AE19-62706E023703}">
                                <ahyp:hlinkClr val="tx"/>
                              </a:ext>
                            </a:extLst>
                          </a:hlinkClick>
                        </a:rPr>
                        <a:t>Physical Science</a:t>
                      </a:r>
                      <a:endParaRPr b="1"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53">
                            <a:extLst>
                              <a:ext uri="{A12FA001-AC4F-418D-AE19-62706E023703}">
                                <ahyp:hlinkClr val="tx"/>
                              </a:ext>
                            </a:extLst>
                          </a:hlinkClick>
                        </a:rPr>
                        <a:t>Light, Sound, &amp; Communication</a:t>
                      </a:r>
                      <a:endParaRPr sz="95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4">
                            <a:extLst>
                              <a:ext uri="{A12FA001-AC4F-418D-AE19-62706E023703}">
                                <ahyp:hlinkClr val="tx"/>
                              </a:ext>
                            </a:extLst>
                          </a:hlinkClick>
                        </a:rPr>
                        <a:t>Page 20</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5">
                            <a:extLst>
                              <a:ext uri="{A12FA001-AC4F-418D-AE19-62706E023703}">
                                <ahyp:hlinkClr val="tx"/>
                              </a:ext>
                            </a:extLst>
                          </a:hlinkClick>
                        </a:rPr>
                        <a:t>Page 25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6">
                            <a:extLst>
                              <a:ext uri="{A12FA001-AC4F-418D-AE19-62706E023703}">
                                <ahyp:hlinkClr val="tx"/>
                              </a:ext>
                            </a:extLst>
                          </a:hlinkClick>
                        </a:rPr>
                        <a:t>Page 27</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34800">
                <a:tc gridSpan="2">
                  <a:txBody>
                    <a:bodyPr/>
                    <a:lstStyle/>
                    <a:p>
                      <a:pPr indent="0" lvl="0" marL="0" rtl="0" algn="l">
                        <a:spcBef>
                          <a:spcPts val="0"/>
                        </a:spcBef>
                        <a:spcAft>
                          <a:spcPts val="0"/>
                        </a:spcAft>
                        <a:buClr>
                          <a:schemeClr val="dk1"/>
                        </a:buClr>
                        <a:buSzPts val="1100"/>
                        <a:buFont typeface="Arial"/>
                        <a:buNone/>
                      </a:pPr>
                      <a:r>
                        <a:rPr lang="en" sz="1100">
                          <a:solidFill>
                            <a:schemeClr val="dk1"/>
                          </a:solidFill>
                          <a:uFill>
                            <a:noFill/>
                          </a:uFill>
                          <a:latin typeface="Poppins"/>
                          <a:ea typeface="Poppins"/>
                          <a:cs typeface="Poppins"/>
                          <a:sym typeface="Poppins"/>
                          <a:hlinkClick action="ppaction://hlinksldjump" r:id="rId57">
                            <a:extLst>
                              <a:ext uri="{A12FA001-AC4F-418D-AE19-62706E023703}">
                                <ahyp:hlinkClr val="tx"/>
                              </a:ext>
                            </a:extLst>
                          </a:hlinkClick>
                        </a:rPr>
                        <a:t>4th Grade</a:t>
                      </a:r>
                      <a:endParaRPr b="1" sz="9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469750">
                <a:tc>
                  <a:txBody>
                    <a:bodyPr/>
                    <a:lstStyle/>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58">
                            <a:extLst>
                              <a:ext uri="{A12FA001-AC4F-418D-AE19-62706E023703}">
                                <ahyp:hlinkClr val="tx"/>
                              </a:ext>
                            </a:extLst>
                          </a:hlinkClick>
                        </a:rPr>
                        <a:t>Life Science</a:t>
                      </a:r>
                      <a:r>
                        <a:rPr b="1" lang="en" sz="950">
                          <a:solidFill>
                            <a:schemeClr val="dk1"/>
                          </a:solidFill>
                          <a:latin typeface="Poppins"/>
                          <a:ea typeface="Poppins"/>
                          <a:cs typeface="Poppins"/>
                          <a:sym typeface="Poppins"/>
                        </a:rPr>
                        <a:t>					</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59">
                            <a:extLst>
                              <a:ext uri="{A12FA001-AC4F-418D-AE19-62706E023703}">
                                <ahyp:hlinkClr val="tx"/>
                              </a:ext>
                            </a:extLst>
                          </a:hlinkClick>
                        </a:rPr>
                        <a:t>Fossils &amp; Changing Environments</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60">
                            <a:extLst>
                              <a:ext uri="{A12FA001-AC4F-418D-AE19-62706E023703}">
                                <ahyp:hlinkClr val="tx"/>
                              </a:ext>
                            </a:extLst>
                          </a:hlinkClick>
                        </a:rPr>
                        <a:t>Heredity, Survival, &amp; Selection</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61">
                            <a:extLst>
                              <a:ext uri="{A12FA001-AC4F-418D-AE19-62706E023703}">
                                <ahyp:hlinkClr val="tx"/>
                              </a:ext>
                            </a:extLst>
                          </a:hlinkClick>
                        </a:rPr>
                        <a:t>Earth &amp; Space Science</a:t>
                      </a:r>
                      <a:r>
                        <a:rPr b="1" lang="en" sz="950">
                          <a:solidFill>
                            <a:schemeClr val="dk1"/>
                          </a:solidFill>
                          <a:latin typeface="Poppins"/>
                          <a:ea typeface="Poppins"/>
                          <a:cs typeface="Poppins"/>
                          <a:sym typeface="Poppins"/>
                        </a:rPr>
                        <a:t>			</a:t>
                      </a:r>
                      <a:endParaRPr b="1"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62">
                            <a:extLst>
                              <a:ext uri="{A12FA001-AC4F-418D-AE19-62706E023703}">
                                <ahyp:hlinkClr val="tx"/>
                              </a:ext>
                            </a:extLst>
                          </a:hlinkClick>
                        </a:rPr>
                        <a:t>Earth’s Features &amp; Processes</a:t>
                      </a:r>
                      <a:endParaRPr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63">
                            <a:extLst>
                              <a:ext uri="{A12FA001-AC4F-418D-AE19-62706E023703}">
                                <ahyp:hlinkClr val="tx"/>
                              </a:ext>
                            </a:extLst>
                          </a:hlinkClick>
                        </a:rPr>
                        <a:t>Water Cycle &amp; Earth’s Systems</a:t>
                      </a:r>
                      <a:r>
                        <a:rPr lang="en" sz="950">
                          <a:solidFill>
                            <a:schemeClr val="dk1"/>
                          </a:solidFill>
                          <a:latin typeface="Poppins"/>
                          <a:ea typeface="Poppins"/>
                          <a:cs typeface="Poppins"/>
                          <a:sym typeface="Poppins"/>
                        </a:rPr>
                        <a:t> </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64">
                            <a:extLst>
                              <a:ext uri="{A12FA001-AC4F-418D-AE19-62706E023703}">
                                <ahyp:hlinkClr val="tx"/>
                              </a:ext>
                            </a:extLst>
                          </a:hlinkClick>
                        </a:rPr>
                        <a:t>Electricity, Light, &amp; Heat</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65">
                            <a:extLst>
                              <a:ext uri="{A12FA001-AC4F-418D-AE19-62706E023703}">
                                <ahyp:hlinkClr val="tx"/>
                              </a:ext>
                            </a:extLst>
                          </a:hlinkClick>
                        </a:rPr>
                        <a:t>Physical Science</a:t>
                      </a:r>
                      <a:r>
                        <a:rPr b="1" lang="en" sz="950">
                          <a:solidFill>
                            <a:schemeClr val="dk1"/>
                          </a:solidFill>
                          <a:latin typeface="Poppins"/>
                          <a:ea typeface="Poppins"/>
                          <a:cs typeface="Poppins"/>
                          <a:sym typeface="Poppins"/>
                        </a:rPr>
                        <a:t>				</a:t>
                      </a:r>
                      <a:endParaRPr b="1"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66">
                            <a:extLst>
                              <a:ext uri="{A12FA001-AC4F-418D-AE19-62706E023703}">
                                <ahyp:hlinkClr val="tx"/>
                              </a:ext>
                            </a:extLst>
                          </a:hlinkClick>
                        </a:rPr>
                        <a:t>Forces, Motion, &amp; Magnets</a:t>
                      </a:r>
                      <a:endParaRPr sz="95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7">
                            <a:extLst>
                              <a:ext uri="{A12FA001-AC4F-418D-AE19-62706E023703}">
                                <ahyp:hlinkClr val="tx"/>
                              </a:ext>
                            </a:extLst>
                          </a:hlinkClick>
                        </a:rPr>
                        <a:t>Page 28</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8">
                            <a:extLst>
                              <a:ext uri="{A12FA001-AC4F-418D-AE19-62706E023703}">
                                <ahyp:hlinkClr val="tx"/>
                              </a:ext>
                            </a:extLst>
                          </a:hlinkClick>
                        </a:rPr>
                        <a:t>Page 30</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9">
                            <a:extLst>
                              <a:ext uri="{A12FA001-AC4F-418D-AE19-62706E023703}">
                                <ahyp:hlinkClr val="tx"/>
                              </a:ext>
                            </a:extLst>
                          </a:hlinkClick>
                        </a:rPr>
                        <a:t>Page 33</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70550">
                <a:tc gridSpan="2">
                  <a:txBody>
                    <a:bodyPr/>
                    <a:lstStyle/>
                    <a:p>
                      <a:pPr indent="0" lvl="0" marL="0" rtl="0" algn="l">
                        <a:spcBef>
                          <a:spcPts val="0"/>
                        </a:spcBef>
                        <a:spcAft>
                          <a:spcPts val="0"/>
                        </a:spcAft>
                        <a:buNone/>
                      </a:pPr>
                      <a:r>
                        <a:rPr lang="en" sz="1100">
                          <a:solidFill>
                            <a:schemeClr val="dk1"/>
                          </a:solidFill>
                          <a:uFill>
                            <a:noFill/>
                          </a:uFill>
                          <a:latin typeface="Poppins"/>
                          <a:ea typeface="Poppins"/>
                          <a:cs typeface="Poppins"/>
                          <a:sym typeface="Poppins"/>
                          <a:hlinkClick action="ppaction://hlinksldjump" r:id="rId70">
                            <a:extLst>
                              <a:ext uri="{A12FA001-AC4F-418D-AE19-62706E023703}">
                                <ahyp:hlinkClr val="tx"/>
                              </a:ext>
                            </a:extLst>
                          </a:hlinkClick>
                        </a:rPr>
                        <a:t>5th Grade</a:t>
                      </a:r>
                      <a:endParaRPr sz="11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562500">
                <a:tc>
                  <a:txBody>
                    <a:bodyPr/>
                    <a:lstStyle/>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71">
                            <a:extLst>
                              <a:ext uri="{A12FA001-AC4F-418D-AE19-62706E023703}">
                                <ahyp:hlinkClr val="tx"/>
                              </a:ext>
                            </a:extLst>
                          </a:hlinkClick>
                        </a:rPr>
                        <a:t>Life Science</a:t>
                      </a:r>
                      <a:r>
                        <a:rPr b="1"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72">
                            <a:extLst>
                              <a:ext uri="{A12FA001-AC4F-418D-AE19-62706E023703}">
                                <ahyp:hlinkClr val="tx"/>
                              </a:ext>
                            </a:extLst>
                          </a:hlinkClick>
                        </a:rPr>
                        <a:t>Ecosystems &amp; The Food Web</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73">
                            <a:extLst>
                              <a:ext uri="{A12FA001-AC4F-418D-AE19-62706E023703}">
                                <ahyp:hlinkClr val="tx"/>
                              </a:ext>
                            </a:extLst>
                          </a:hlinkClick>
                        </a:rPr>
                        <a:t>Earth &amp; Space Science</a:t>
                      </a:r>
                      <a:r>
                        <a:rPr b="1" lang="en" sz="950">
                          <a:solidFill>
                            <a:schemeClr val="dk1"/>
                          </a:solidFill>
                          <a:latin typeface="Poppins"/>
                          <a:ea typeface="Poppins"/>
                          <a:cs typeface="Poppins"/>
                          <a:sym typeface="Poppins"/>
                        </a:rPr>
                        <a:t>			</a:t>
                      </a:r>
                      <a:endParaRPr b="1"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74">
                            <a:extLst>
                              <a:ext uri="{A12FA001-AC4F-418D-AE19-62706E023703}">
                                <ahyp:hlinkClr val="tx"/>
                              </a:ext>
                            </a:extLst>
                          </a:hlinkClick>
                        </a:rPr>
                        <a:t>Earth  &amp; Space Patterns</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75">
                            <a:extLst>
                              <a:ext uri="{A12FA001-AC4F-418D-AE19-62706E023703}">
                                <ahyp:hlinkClr val="tx"/>
                              </a:ext>
                            </a:extLst>
                          </a:hlinkClick>
                        </a:rPr>
                        <a:t>Stars &amp; Planets</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uFill>
                            <a:noFill/>
                          </a:uFill>
                          <a:latin typeface="Poppins"/>
                          <a:ea typeface="Poppins"/>
                          <a:cs typeface="Poppins"/>
                          <a:sym typeface="Poppins"/>
                          <a:hlinkClick action="ppaction://hlinksldjump" r:id="rId76">
                            <a:extLst>
                              <a:ext uri="{A12FA001-AC4F-418D-AE19-62706E023703}">
                                <ahyp:hlinkClr val="tx"/>
                              </a:ext>
                            </a:extLst>
                          </a:hlinkClick>
                        </a:rPr>
                        <a:t>Physical Science</a:t>
                      </a:r>
                      <a:endParaRPr b="1"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uFill>
                            <a:noFill/>
                          </a:uFill>
                          <a:latin typeface="Poppins"/>
                          <a:ea typeface="Poppins"/>
                          <a:cs typeface="Poppins"/>
                          <a:sym typeface="Poppins"/>
                          <a:hlinkClick action="ppaction://hlinksldjump" r:id="rId77">
                            <a:extLst>
                              <a:ext uri="{A12FA001-AC4F-418D-AE19-62706E023703}">
                                <ahyp:hlinkClr val="tx"/>
                              </a:ext>
                            </a:extLst>
                          </a:hlinkClick>
                        </a:rPr>
                        <a:t>Energy &amp; Energy Transfer</a:t>
                      </a:r>
                      <a:endParaRPr sz="95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950">
                          <a:solidFill>
                            <a:schemeClr val="dk1"/>
                          </a:solidFill>
                          <a:uFill>
                            <a:noFill/>
                          </a:uFill>
                          <a:latin typeface="Poppins"/>
                          <a:ea typeface="Poppins"/>
                          <a:cs typeface="Poppins"/>
                          <a:sym typeface="Poppins"/>
                          <a:hlinkClick action="ppaction://hlinksldjump" r:id="rId78">
                            <a:extLst>
                              <a:ext uri="{A12FA001-AC4F-418D-AE19-62706E023703}">
                                <ahyp:hlinkClr val="tx"/>
                              </a:ext>
                            </a:extLst>
                          </a:hlinkClick>
                        </a:rPr>
                        <a:t>Electricity, Light, &amp; Heat</a:t>
                      </a:r>
                      <a:endParaRPr sz="950">
                        <a:solidFill>
                          <a:schemeClr val="dk1"/>
                        </a:solidFill>
                        <a:latin typeface="Poppins"/>
                        <a:ea typeface="Poppins"/>
                        <a:cs typeface="Poppins"/>
                        <a:sym typeface="Poppins"/>
                      </a:endParaRPr>
                    </a:p>
                    <a:p>
                      <a:pPr indent="0" lvl="0" marL="0" rtl="0" algn="l">
                        <a:spcBef>
                          <a:spcPts val="0"/>
                        </a:spcBef>
                        <a:spcAft>
                          <a:spcPts val="0"/>
                        </a:spcAft>
                        <a:buNone/>
                      </a:pPr>
                      <a:r>
                        <a:rPr b="1"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79">
                            <a:extLst>
                              <a:ext uri="{A12FA001-AC4F-418D-AE19-62706E023703}">
                                <ahyp:hlinkClr val="tx"/>
                              </a:ext>
                            </a:extLst>
                          </a:hlinkClick>
                        </a:rPr>
                        <a:t>Sound, Waves, &amp; Communication</a:t>
                      </a:r>
                      <a:endParaRPr sz="950">
                        <a:solidFill>
                          <a:schemeClr val="dk1"/>
                        </a:solidFill>
                        <a:latin typeface="Poppins"/>
                        <a:ea typeface="Poppins"/>
                        <a:cs typeface="Poppins"/>
                        <a:sym typeface="Poppins"/>
                      </a:endParaRPr>
                    </a:p>
                    <a:p>
                      <a:pPr indent="0" lvl="0" marL="457200" rtl="0" algn="l">
                        <a:spcBef>
                          <a:spcPts val="0"/>
                        </a:spcBef>
                        <a:spcAft>
                          <a:spcPts val="0"/>
                        </a:spcAft>
                        <a:buNone/>
                      </a:pPr>
                      <a:r>
                        <a:rPr b="1"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80">
                            <a:extLst>
                              <a:ext uri="{A12FA001-AC4F-418D-AE19-62706E023703}">
                                <ahyp:hlinkClr val="tx"/>
                              </a:ext>
                            </a:extLst>
                          </a:hlinkClick>
                        </a:rPr>
                        <a:t>Water Cycle &amp; Earth’s Systems</a:t>
                      </a:r>
                      <a:endParaRPr b="1" sz="950">
                        <a:solidFill>
                          <a:schemeClr val="dk1"/>
                        </a:solidFill>
                        <a:latin typeface="Poppins"/>
                        <a:ea typeface="Poppins"/>
                        <a:cs typeface="Poppins"/>
                        <a:sym typeface="Poppins"/>
                      </a:endParaRPr>
                    </a:p>
                    <a:p>
                      <a:pPr indent="0" lvl="0" marL="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81">
                            <a:extLst>
                              <a:ext uri="{A12FA001-AC4F-418D-AE19-62706E023703}">
                                <ahyp:hlinkClr val="tx"/>
                              </a:ext>
                            </a:extLst>
                          </a:hlinkClick>
                        </a:rPr>
                        <a:t>Chemical Reactions &amp; </a:t>
                      </a:r>
                      <a:endParaRPr sz="950">
                        <a:solidFill>
                          <a:schemeClr val="dk1"/>
                        </a:solidFill>
                        <a:latin typeface="Poppins"/>
                        <a:ea typeface="Poppins"/>
                        <a:cs typeface="Poppins"/>
                        <a:sym typeface="Poppins"/>
                      </a:endParaRPr>
                    </a:p>
                    <a:p>
                      <a:pPr indent="0" lvl="0" marL="914400" rtl="0" algn="l">
                        <a:spcBef>
                          <a:spcPts val="0"/>
                        </a:spcBef>
                        <a:spcAft>
                          <a:spcPts val="0"/>
                        </a:spcAft>
                        <a:buNone/>
                      </a:pPr>
                      <a:r>
                        <a:rPr lang="en" sz="950">
                          <a:solidFill>
                            <a:schemeClr val="dk1"/>
                          </a:solidFill>
                          <a:latin typeface="Poppins"/>
                          <a:ea typeface="Poppins"/>
                          <a:cs typeface="Poppins"/>
                          <a:sym typeface="Poppins"/>
                        </a:rPr>
                        <a:t>     </a:t>
                      </a:r>
                      <a:r>
                        <a:rPr lang="en" sz="950">
                          <a:solidFill>
                            <a:schemeClr val="dk1"/>
                          </a:solidFill>
                          <a:uFill>
                            <a:noFill/>
                          </a:uFill>
                          <a:latin typeface="Poppins"/>
                          <a:ea typeface="Poppins"/>
                          <a:cs typeface="Poppins"/>
                          <a:sym typeface="Poppins"/>
                          <a:hlinkClick action="ppaction://hlinksldjump" r:id="rId82">
                            <a:extLst>
                              <a:ext uri="{A12FA001-AC4F-418D-AE19-62706E023703}">
                                <ahyp:hlinkClr val="tx"/>
                              </a:ext>
                            </a:extLst>
                          </a:hlinkClick>
                        </a:rPr>
                        <a:t>Properties of Matter</a:t>
                      </a:r>
                      <a:endParaRPr sz="95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83">
                            <a:extLst>
                              <a:ext uri="{A12FA001-AC4F-418D-AE19-62706E023703}">
                                <ahyp:hlinkClr val="tx"/>
                              </a:ext>
                            </a:extLst>
                          </a:hlinkClick>
                        </a:rPr>
                        <a:t>Page 32</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84">
                            <a:extLst>
                              <a:ext uri="{A12FA001-AC4F-418D-AE19-62706E023703}">
                                <ahyp:hlinkClr val="tx"/>
                              </a:ext>
                            </a:extLst>
                          </a:hlinkClick>
                        </a:rPr>
                        <a:t>Page 36</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85">
                            <a:extLst>
                              <a:ext uri="{A12FA001-AC4F-418D-AE19-62706E023703}">
                                <ahyp:hlinkClr val="tx"/>
                              </a:ext>
                            </a:extLst>
                          </a:hlinkClick>
                        </a:rPr>
                        <a:t>Page 38</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68"/>
          <p:cNvPicPr preferRelativeResize="0"/>
          <p:nvPr/>
        </p:nvPicPr>
        <p:blipFill rotWithShape="1">
          <a:blip r:embed="rId3">
            <a:alphaModFix/>
          </a:blip>
          <a:srcRect b="0" l="9361" r="12231" t="0"/>
          <a:stretch/>
        </p:blipFill>
        <p:spPr>
          <a:xfrm>
            <a:off x="479675" y="5401500"/>
            <a:ext cx="1031399" cy="914399"/>
          </a:xfrm>
          <a:prstGeom prst="rect">
            <a:avLst/>
          </a:prstGeom>
          <a:noFill/>
          <a:ln>
            <a:noFill/>
          </a:ln>
        </p:spPr>
      </p:pic>
      <p:pic>
        <p:nvPicPr>
          <p:cNvPr id="547" name="Google Shape;547;p68"/>
          <p:cNvPicPr preferRelativeResize="0"/>
          <p:nvPr/>
        </p:nvPicPr>
        <p:blipFill rotWithShape="1">
          <a:blip r:embed="rId4">
            <a:alphaModFix/>
          </a:blip>
          <a:srcRect b="0" l="0" r="45925" t="0"/>
          <a:stretch/>
        </p:blipFill>
        <p:spPr>
          <a:xfrm>
            <a:off x="479675" y="3469050"/>
            <a:ext cx="1031400" cy="983925"/>
          </a:xfrm>
          <a:prstGeom prst="rect">
            <a:avLst/>
          </a:prstGeom>
          <a:noFill/>
          <a:ln>
            <a:noFill/>
          </a:ln>
        </p:spPr>
      </p:pic>
      <p:pic>
        <p:nvPicPr>
          <p:cNvPr id="548" name="Google Shape;548;p68"/>
          <p:cNvPicPr preferRelativeResize="0"/>
          <p:nvPr/>
        </p:nvPicPr>
        <p:blipFill rotWithShape="1">
          <a:blip r:embed="rId5">
            <a:alphaModFix/>
          </a:blip>
          <a:srcRect b="0" l="29967" r="0" t="0"/>
          <a:stretch/>
        </p:blipFill>
        <p:spPr>
          <a:xfrm>
            <a:off x="465300" y="2347050"/>
            <a:ext cx="1031401" cy="1191350"/>
          </a:xfrm>
          <a:prstGeom prst="rect">
            <a:avLst/>
          </a:prstGeom>
          <a:noFill/>
          <a:ln>
            <a:noFill/>
          </a:ln>
        </p:spPr>
      </p:pic>
      <p:sp>
        <p:nvSpPr>
          <p:cNvPr id="549" name="Google Shape;549;p68"/>
          <p:cNvSpPr txBox="1"/>
          <p:nvPr/>
        </p:nvSpPr>
        <p:spPr>
          <a:xfrm>
            <a:off x="457200" y="14478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6">
                  <a:extLst>
                    <a:ext uri="{A12FA001-AC4F-418D-AE19-62706E023703}">
                      <ahyp:hlinkClr val="tx"/>
                    </a:ext>
                  </a:extLst>
                </a:hlinkClick>
              </a:rPr>
              <a:t>Plant Growth &amp; Interactions </a:t>
            </a:r>
            <a:r>
              <a:rPr lang="en" sz="1200">
                <a:solidFill>
                  <a:schemeClr val="dk1"/>
                </a:solidFill>
                <a:uFill>
                  <a:noFill/>
                </a:uFill>
                <a:latin typeface="Poppins"/>
                <a:ea typeface="Poppins"/>
                <a:cs typeface="Poppins"/>
                <a:sym typeface="Poppins"/>
                <a:hlinkClick r:id="rId7">
                  <a:extLst>
                    <a:ext uri="{A12FA001-AC4F-418D-AE19-62706E023703}">
                      <ahyp:hlinkClr val="tx"/>
                    </a:ext>
                  </a:extLst>
                </a:hlinkClick>
              </a:rPr>
              <a:t>(Plant Adventures)</a:t>
            </a:r>
            <a:endParaRPr b="1">
              <a:latin typeface="Poppins"/>
              <a:ea typeface="Poppins"/>
              <a:cs typeface="Poppins"/>
              <a:sym typeface="Poppins"/>
            </a:endParaRPr>
          </a:p>
        </p:txBody>
      </p:sp>
      <p:graphicFrame>
        <p:nvGraphicFramePr>
          <p:cNvPr id="550" name="Google Shape;550;p68"/>
          <p:cNvGraphicFramePr/>
          <p:nvPr/>
        </p:nvGraphicFramePr>
        <p:xfrm>
          <a:off x="467988" y="1771810"/>
          <a:ext cx="3000000" cy="3000000"/>
        </p:xfrm>
        <a:graphic>
          <a:graphicData uri="http://schemas.openxmlformats.org/drawingml/2006/table">
            <a:tbl>
              <a:tblPr>
                <a:noFill/>
                <a:tableStyleId>{491021E8-1089-43C6-96F4-EAD69215F56F}</a:tableStyleId>
              </a:tblPr>
              <a:tblGrid>
                <a:gridCol w="1028700"/>
                <a:gridCol w="2116525"/>
                <a:gridCol w="2885100"/>
                <a:gridCol w="3113675"/>
              </a:tblGrid>
              <a:tr h="5752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191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rPr b="1" i="1" lang="en" sz="800">
                          <a:solidFill>
                            <a:srgbClr val="9E9E9E"/>
                          </a:solidFill>
                          <a:uFill>
                            <a:noFill/>
                          </a:uFill>
                          <a:latin typeface="Poppins"/>
                          <a:ea typeface="Poppins"/>
                          <a:cs typeface="Poppins"/>
                          <a:sym typeface="Poppins"/>
                          <a:hlinkClick r:id="rId8">
                            <a:extLst>
                              <a:ext uri="{A12FA001-AC4F-418D-AE19-62706E023703}">
                                <ahyp:hlinkClr val="tx"/>
                              </a:ext>
                            </a:extLst>
                          </a:hlinkClick>
                        </a:rPr>
                        <a:t>Seed Dispersal</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How did a tree travel halfway around the world?</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develop physical models of seed structures. They observe how structure affects the seed’s function in dispersing away from the tree.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2L.3.2.2.1 </a:t>
                      </a:r>
                      <a:r>
                        <a:rPr i="1" lang="en" sz="800">
                          <a:solidFill>
                            <a:srgbClr val="9E9E9E"/>
                          </a:solidFill>
                          <a:latin typeface="Poppins"/>
                          <a:ea typeface="Poppins"/>
                          <a:cs typeface="Poppins"/>
                          <a:sym typeface="Poppins"/>
                        </a:rPr>
                        <a:t>Engineer a device the mimics the structures and functions of plants or animals in seed dispersal.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85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9">
                            <a:extLst>
                              <a:ext uri="{A12FA001-AC4F-418D-AE19-62706E023703}">
                                <ahyp:hlinkClr val="tx"/>
                              </a:ext>
                            </a:extLst>
                          </a:hlinkClick>
                        </a:rPr>
                        <a:t>Animal Seed Dispersal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Why do seeds have so many different shapes?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develop a model of a furry animal and then use it to test how far seed models with different structures can travel.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2L.3.2.2.1 </a:t>
                      </a:r>
                      <a:r>
                        <a:rPr i="1" lang="en" sz="800">
                          <a:solidFill>
                            <a:srgbClr val="9E9E9E"/>
                          </a:solidFill>
                          <a:latin typeface="Poppins"/>
                          <a:ea typeface="Poppins"/>
                          <a:cs typeface="Poppins"/>
                          <a:sym typeface="Poppins"/>
                        </a:rPr>
                        <a:t>Engineer a device the mimics the structures and functions of plants or animals in seed dispersal.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781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Water, Sunlight, &amp; Plant Growth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a plant survive without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determine that plants need water and light to grow.</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3L.1.2.1.2 </a:t>
                      </a:r>
                      <a:r>
                        <a:rPr lang="en" sz="800">
                          <a:solidFill>
                            <a:schemeClr val="dk1"/>
                          </a:solidFill>
                          <a:latin typeface="Poppins"/>
                          <a:ea typeface="Poppins"/>
                          <a:cs typeface="Poppins"/>
                          <a:sym typeface="Poppins"/>
                        </a:rPr>
                        <a:t>Plan and conduct an investigation to determine how amounts of sunlight and water impact the growth of a plant.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0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Plant Needs &amp; Habitats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much water should you give a plant?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plan and conduct a series of virtual experiments in order to determine how much water and sunlight a set of mystery plants need in order to stay healthy and survive.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3L.1.2.1.2 </a:t>
                      </a:r>
                      <a:r>
                        <a:rPr lang="en" sz="800">
                          <a:solidFill>
                            <a:schemeClr val="dk1"/>
                          </a:solidFill>
                          <a:latin typeface="Poppins"/>
                          <a:ea typeface="Poppins"/>
                          <a:cs typeface="Poppins"/>
                          <a:sym typeface="Poppins"/>
                        </a:rPr>
                        <a:t>Plan and conduct an investigation to determine how amounts of sunlight and water impact the growth of a plant.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sp>
        <p:nvSpPr>
          <p:cNvPr id="551" name="Google Shape;551;p68"/>
          <p:cNvSpPr/>
          <p:nvPr/>
        </p:nvSpPr>
        <p:spPr>
          <a:xfrm>
            <a:off x="467400" y="3538403"/>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552" name="Google Shape;552;p68"/>
          <p:cNvSpPr/>
          <p:nvPr/>
        </p:nvSpPr>
        <p:spPr>
          <a:xfrm>
            <a:off x="466344" y="2350008"/>
            <a:ext cx="6879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53" name="Google Shape;553;p68"/>
          <p:cNvSpPr/>
          <p:nvPr/>
        </p:nvSpPr>
        <p:spPr>
          <a:xfrm>
            <a:off x="467400" y="5397923"/>
            <a:ext cx="685800" cy="3078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grpSp>
        <p:nvGrpSpPr>
          <p:cNvPr id="554" name="Google Shape;554;p68"/>
          <p:cNvGrpSpPr/>
          <p:nvPr/>
        </p:nvGrpSpPr>
        <p:grpSpPr>
          <a:xfrm>
            <a:off x="1657350" y="2409400"/>
            <a:ext cx="7886700" cy="307800"/>
            <a:chOff x="1485900" y="5127425"/>
            <a:chExt cx="7886700" cy="307800"/>
          </a:xfrm>
        </p:grpSpPr>
        <p:grpSp>
          <p:nvGrpSpPr>
            <p:cNvPr id="555" name="Google Shape;555;p68"/>
            <p:cNvGrpSpPr/>
            <p:nvPr/>
          </p:nvGrpSpPr>
          <p:grpSpPr>
            <a:xfrm>
              <a:off x="1485900" y="5167025"/>
              <a:ext cx="7886700" cy="228600"/>
              <a:chOff x="1485900" y="5233700"/>
              <a:chExt cx="7886700" cy="228600"/>
            </a:xfrm>
          </p:grpSpPr>
          <p:sp>
            <p:nvSpPr>
              <p:cNvPr id="556" name="Google Shape;556;p68"/>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8"/>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8" name="Google Shape;558;p68"/>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2nd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559" name="Google Shape;559;p68"/>
          <p:cNvGrpSpPr/>
          <p:nvPr/>
        </p:nvGrpSpPr>
        <p:grpSpPr>
          <a:xfrm>
            <a:off x="1657350" y="3581000"/>
            <a:ext cx="7886700" cy="307800"/>
            <a:chOff x="1485900" y="5127425"/>
            <a:chExt cx="7886700" cy="307800"/>
          </a:xfrm>
        </p:grpSpPr>
        <p:grpSp>
          <p:nvGrpSpPr>
            <p:cNvPr id="560" name="Google Shape;560;p68"/>
            <p:cNvGrpSpPr/>
            <p:nvPr/>
          </p:nvGrpSpPr>
          <p:grpSpPr>
            <a:xfrm>
              <a:off x="1485900" y="5167025"/>
              <a:ext cx="7886700" cy="228600"/>
              <a:chOff x="1485900" y="5233700"/>
              <a:chExt cx="7886700" cy="228600"/>
            </a:xfrm>
          </p:grpSpPr>
          <p:sp>
            <p:nvSpPr>
              <p:cNvPr id="561" name="Google Shape;561;p68"/>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8"/>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3" name="Google Shape;563;p68"/>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2nd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564" name="Google Shape;564;p6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pic>
        <p:nvPicPr>
          <p:cNvPr id="565" name="Google Shape;565;p68"/>
          <p:cNvPicPr preferRelativeResize="0"/>
          <p:nvPr/>
        </p:nvPicPr>
        <p:blipFill rotWithShape="1">
          <a:blip r:embed="rId16">
            <a:alphaModFix/>
          </a:blip>
          <a:srcRect b="8976" l="0" r="0" t="8968"/>
          <a:stretch/>
        </p:blipFill>
        <p:spPr>
          <a:xfrm>
            <a:off x="468000" y="4423450"/>
            <a:ext cx="1031400" cy="983925"/>
          </a:xfrm>
          <a:prstGeom prst="rect">
            <a:avLst/>
          </a:prstGeom>
          <a:noFill/>
          <a:ln>
            <a:noFill/>
          </a:ln>
        </p:spPr>
      </p:pic>
      <p:sp>
        <p:nvSpPr>
          <p:cNvPr id="566" name="Google Shape;566;p68"/>
          <p:cNvSpPr/>
          <p:nvPr/>
        </p:nvSpPr>
        <p:spPr>
          <a:xfrm>
            <a:off x="467400" y="4408435"/>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567" name="Google Shape;567;p68"/>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68" name="Google Shape;568;p68"/>
          <p:cNvPicPr preferRelativeResize="0"/>
          <p:nvPr/>
        </p:nvPicPr>
        <p:blipFill>
          <a:blip r:embed="rId18">
            <a:alphaModFix/>
          </a:blip>
          <a:stretch>
            <a:fillRect/>
          </a:stretch>
        </p:blipFill>
        <p:spPr>
          <a:xfrm>
            <a:off x="7953375" y="305775"/>
            <a:ext cx="1647825" cy="209550"/>
          </a:xfrm>
          <a:prstGeom prst="rect">
            <a:avLst/>
          </a:prstGeom>
          <a:noFill/>
          <a:ln>
            <a:noFill/>
          </a:ln>
        </p:spPr>
      </p:pic>
      <p:sp>
        <p:nvSpPr>
          <p:cNvPr id="569" name="Google Shape;569;p6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1200">
                <a:latin typeface="Poppins"/>
                <a:ea typeface="Poppins"/>
                <a:cs typeface="Poppins"/>
                <a:sym typeface="Poppins"/>
              </a:rPr>
              <a:t>3rd</a:t>
            </a:r>
            <a:r>
              <a:rPr lang="en" sz="1200">
                <a:solidFill>
                  <a:srgbClr val="000000"/>
                </a:solidFill>
                <a:latin typeface="Poppins"/>
                <a:ea typeface="Poppins"/>
                <a:cs typeface="Poppins"/>
                <a:sym typeface="Poppins"/>
              </a:rPr>
              <a:t> Grade - Earth &amp; Space Science</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570" name="Google Shape;570;p68"/>
          <p:cNvGrpSpPr/>
          <p:nvPr/>
        </p:nvGrpSpPr>
        <p:grpSpPr>
          <a:xfrm>
            <a:off x="533400" y="675263"/>
            <a:ext cx="7886700" cy="307800"/>
            <a:chOff x="1485900" y="5127425"/>
            <a:chExt cx="7886700" cy="307800"/>
          </a:xfrm>
        </p:grpSpPr>
        <p:grpSp>
          <p:nvGrpSpPr>
            <p:cNvPr id="571" name="Google Shape;571;p68"/>
            <p:cNvGrpSpPr/>
            <p:nvPr/>
          </p:nvGrpSpPr>
          <p:grpSpPr>
            <a:xfrm>
              <a:off x="1485900" y="5167025"/>
              <a:ext cx="7886700" cy="228600"/>
              <a:chOff x="1485900" y="5233700"/>
              <a:chExt cx="7886700" cy="228600"/>
            </a:xfrm>
          </p:grpSpPr>
          <p:sp>
            <p:nvSpPr>
              <p:cNvPr id="572" name="Google Shape;572;p68"/>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68"/>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 name="Google Shape;574;p68"/>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lessons in 3rd grade if you are following Minnesota Standards.</a:t>
              </a:r>
              <a:endParaRPr i="1" sz="800">
                <a:latin typeface="Poppins"/>
                <a:ea typeface="Poppins"/>
                <a:cs typeface="Poppins"/>
                <a:sym typeface="Poppins"/>
              </a:endParaRPr>
            </a:p>
          </p:txBody>
        </p:sp>
      </p:grpSp>
      <p:sp>
        <p:nvSpPr>
          <p:cNvPr id="575" name="Google Shape;575;p6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9"/>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81" name="Google Shape;581;p6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82" name="Google Shape;582;p6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sp>
        <p:nvSpPr>
          <p:cNvPr id="583" name="Google Shape;583;p6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Life Cycles</a:t>
            </a: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(Circle of Life)</a:t>
            </a:r>
            <a:endParaRPr b="1">
              <a:latin typeface="Poppins"/>
              <a:ea typeface="Poppins"/>
              <a:cs typeface="Poppins"/>
              <a:sym typeface="Poppins"/>
            </a:endParaRPr>
          </a:p>
        </p:txBody>
      </p:sp>
      <p:sp>
        <p:nvSpPr>
          <p:cNvPr id="584" name="Google Shape;584;p6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aphicFrame>
        <p:nvGraphicFramePr>
          <p:cNvPr id="585" name="Google Shape;585;p69"/>
          <p:cNvGraphicFramePr/>
          <p:nvPr/>
        </p:nvGraphicFramePr>
        <p:xfrm>
          <a:off x="467988" y="1589560"/>
          <a:ext cx="3000000" cy="3000000"/>
        </p:xfrm>
        <a:graphic>
          <a:graphicData uri="http://schemas.openxmlformats.org/drawingml/2006/table">
            <a:tbl>
              <a:tblPr>
                <a:noFill/>
                <a:tableStyleId>{491021E8-1089-43C6-96F4-EAD69215F56F}</a:tableStyleId>
              </a:tblPr>
              <a:tblGrid>
                <a:gridCol w="1028700"/>
                <a:gridCol w="2314575"/>
                <a:gridCol w="2295525"/>
                <a:gridCol w="35052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914375">
                <a:tc>
                  <a:txBody>
                    <a:bodyPr/>
                    <a:lstStyle/>
                    <a:p>
                      <a:pPr indent="0" lvl="0" marL="0" rtl="0" algn="l">
                        <a:lnSpc>
                          <a:spcPct val="100000"/>
                        </a:lnSpc>
                        <a:spcBef>
                          <a:spcPts val="0"/>
                        </a:spcBef>
                        <a:spcAft>
                          <a:spcPts val="0"/>
                        </a:spcAft>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Animal Life Cycles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is your life like an alligator’s life?</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create models of several different animal life cycles and compare them to one another. They use these models to discover the pattern that all animals are born, grow, can have babies, and eventually die.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3L.3.1.1.2 </a:t>
                      </a:r>
                      <a:r>
                        <a:rPr lang="en" sz="800">
                          <a:solidFill>
                            <a:schemeClr val="dk1"/>
                          </a:solidFill>
                          <a:latin typeface="Poppins"/>
                          <a:ea typeface="Poppins"/>
                          <a:cs typeface="Poppins"/>
                          <a:sym typeface="Poppins"/>
                        </a:rPr>
                        <a:t>Develop multiple models to describe how organisms have unique and diverse life cycles but all have birth, growth, reproduction, and death in common.</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191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Environmental Change &amp; Engineering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What’s the best way to get rid of mosquitoes?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and evaluate information about mosquitoes from different sources. They analyze and interpret information about the mosquito life cycle to reduce the number of mosquitoes that live in a certain area.</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3L.4.1.1.1 </a:t>
                      </a:r>
                      <a:r>
                        <a:rPr lang="en" sz="800">
                          <a:solidFill>
                            <a:schemeClr val="dk1"/>
                          </a:solidFill>
                          <a:latin typeface="Poppins"/>
                          <a:ea typeface="Poppins"/>
                          <a:cs typeface="Poppins"/>
                          <a:sym typeface="Poppins"/>
                        </a:rPr>
                        <a:t>Construct an argument about strategies animals use to survive.</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Pollination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 plants grow flowers?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model the structure and function of flower parts that are responsible for creating seeds.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3L.3.1.1.2 </a:t>
                      </a:r>
                      <a:r>
                        <a:rPr lang="en" sz="800">
                          <a:solidFill>
                            <a:schemeClr val="dk1"/>
                          </a:solidFill>
                          <a:latin typeface="Poppins"/>
                          <a:ea typeface="Poppins"/>
                          <a:cs typeface="Poppins"/>
                          <a:sym typeface="Poppins"/>
                        </a:rPr>
                        <a:t>Develop multiple models to describe how organisms have unique and diverse life cycles but all have birth, growth, reproduction, and death in common.</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Fruit, Seeds,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 plants give us fruit?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explore the function of fruits in plants and practice classification.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3L.3.1.1.2 </a:t>
                      </a:r>
                      <a:r>
                        <a:rPr lang="en" sz="800">
                          <a:solidFill>
                            <a:schemeClr val="dk1"/>
                          </a:solidFill>
                          <a:latin typeface="Poppins"/>
                          <a:ea typeface="Poppins"/>
                          <a:cs typeface="Poppins"/>
                          <a:sym typeface="Poppins"/>
                        </a:rPr>
                        <a:t>Develop multiple models to describe how organisms have unique and diverse life cycles but all have birth, growth, reproduction, and death in common.</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r>
              <a:tr h="918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Plant Life Cycles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are there so many different kinds of flowers?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play a game that models the stages of the plant life cycle. After playing the game students use the model to show how changes to one part of the life cycle affect all other stages.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3L.3.1.1.2 </a:t>
                      </a:r>
                      <a:r>
                        <a:rPr lang="en" sz="800">
                          <a:solidFill>
                            <a:schemeClr val="dk1"/>
                          </a:solidFill>
                          <a:latin typeface="Poppins"/>
                          <a:ea typeface="Poppins"/>
                          <a:cs typeface="Poppins"/>
                          <a:sym typeface="Poppins"/>
                        </a:rPr>
                        <a:t>Develop multiple models to describe how organisms have unique and diverse life cycles but all have birth, growth, reproduction, and death in common.</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586" name="Google Shape;586;p69"/>
          <p:cNvPicPr preferRelativeResize="0"/>
          <p:nvPr/>
        </p:nvPicPr>
        <p:blipFill rotWithShape="1">
          <a:blip r:embed="rId12">
            <a:alphaModFix/>
          </a:blip>
          <a:srcRect b="0" l="37949" r="0" t="0"/>
          <a:stretch/>
        </p:blipFill>
        <p:spPr>
          <a:xfrm>
            <a:off x="468000" y="1965475"/>
            <a:ext cx="914400" cy="932200"/>
          </a:xfrm>
          <a:prstGeom prst="rect">
            <a:avLst/>
          </a:prstGeom>
          <a:noFill/>
          <a:ln>
            <a:noFill/>
          </a:ln>
        </p:spPr>
      </p:pic>
      <p:pic>
        <p:nvPicPr>
          <p:cNvPr id="587" name="Google Shape;587;p69"/>
          <p:cNvPicPr preferRelativeResize="0"/>
          <p:nvPr/>
        </p:nvPicPr>
        <p:blipFill rotWithShape="1">
          <a:blip r:embed="rId13">
            <a:alphaModFix/>
          </a:blip>
          <a:srcRect b="39551" l="0" r="0" t="39914"/>
          <a:stretch/>
        </p:blipFill>
        <p:spPr>
          <a:xfrm>
            <a:off x="468000" y="2900175"/>
            <a:ext cx="914400" cy="1062225"/>
          </a:xfrm>
          <a:prstGeom prst="rect">
            <a:avLst/>
          </a:prstGeom>
          <a:noFill/>
          <a:ln>
            <a:noFill/>
          </a:ln>
        </p:spPr>
      </p:pic>
      <p:pic>
        <p:nvPicPr>
          <p:cNvPr id="588" name="Google Shape;588;p69"/>
          <p:cNvPicPr preferRelativeResize="0"/>
          <p:nvPr/>
        </p:nvPicPr>
        <p:blipFill rotWithShape="1">
          <a:blip r:embed="rId14">
            <a:alphaModFix/>
          </a:blip>
          <a:srcRect b="49683" l="0" r="0" t="0"/>
          <a:stretch/>
        </p:blipFill>
        <p:spPr>
          <a:xfrm>
            <a:off x="468000" y="3919275"/>
            <a:ext cx="914400" cy="1874375"/>
          </a:xfrm>
          <a:prstGeom prst="rect">
            <a:avLst/>
          </a:prstGeom>
          <a:noFill/>
          <a:ln>
            <a:noFill/>
          </a:ln>
        </p:spPr>
      </p:pic>
      <p:pic>
        <p:nvPicPr>
          <p:cNvPr id="589" name="Google Shape;589;p69"/>
          <p:cNvPicPr preferRelativeResize="0"/>
          <p:nvPr/>
        </p:nvPicPr>
        <p:blipFill rotWithShape="1">
          <a:blip r:embed="rId15">
            <a:alphaModFix/>
          </a:blip>
          <a:srcRect b="0" l="51006" r="0" t="4616"/>
          <a:stretch/>
        </p:blipFill>
        <p:spPr>
          <a:xfrm>
            <a:off x="488163" y="5752013"/>
            <a:ext cx="872924" cy="914400"/>
          </a:xfrm>
          <a:prstGeom prst="rect">
            <a:avLst/>
          </a:prstGeom>
          <a:noFill/>
          <a:ln cap="flat" cmpd="sng" w="19050">
            <a:solidFill>
              <a:srgbClr val="000000"/>
            </a:solidFill>
            <a:prstDash val="solid"/>
            <a:round/>
            <a:headEnd len="sm" w="sm" type="none"/>
            <a:tailEnd len="sm" w="sm" type="none"/>
          </a:ln>
        </p:spPr>
      </p:pic>
      <p:sp>
        <p:nvSpPr>
          <p:cNvPr id="590" name="Google Shape;590;p69"/>
          <p:cNvSpPr/>
          <p:nvPr/>
        </p:nvSpPr>
        <p:spPr>
          <a:xfrm>
            <a:off x="457200" y="198577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9"/>
          <p:cNvSpPr/>
          <p:nvPr/>
        </p:nvSpPr>
        <p:spPr>
          <a:xfrm>
            <a:off x="488175" y="5745975"/>
            <a:ext cx="642900" cy="262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92" name="Google Shape;592;p69"/>
          <p:cNvGraphicFramePr/>
          <p:nvPr/>
        </p:nvGraphicFramePr>
        <p:xfrm>
          <a:off x="479825" y="1972723"/>
          <a:ext cx="3000000" cy="3000000"/>
        </p:xfrm>
        <a:graphic>
          <a:graphicData uri="http://schemas.openxmlformats.org/drawingml/2006/table">
            <a:tbl>
              <a:tblPr>
                <a:noFill/>
                <a:tableStyleId>{491021E8-1089-43C6-96F4-EAD69215F56F}</a:tableStyleId>
              </a:tblPr>
              <a:tblGrid>
                <a:gridCol w="696475"/>
              </a:tblGrid>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2130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9">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5</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593" name="Google Shape;593;p6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70"/>
          <p:cNvPicPr preferRelativeResize="0"/>
          <p:nvPr/>
        </p:nvPicPr>
        <p:blipFill rotWithShape="1">
          <a:blip r:embed="rId3">
            <a:alphaModFix/>
          </a:blip>
          <a:srcRect b="25624" l="0" r="0" t="3957"/>
          <a:stretch/>
        </p:blipFill>
        <p:spPr>
          <a:xfrm>
            <a:off x="457200" y="6284900"/>
            <a:ext cx="1057958" cy="853225"/>
          </a:xfrm>
          <a:prstGeom prst="rect">
            <a:avLst/>
          </a:prstGeom>
          <a:noFill/>
          <a:ln>
            <a:noFill/>
          </a:ln>
        </p:spPr>
      </p:pic>
      <p:sp>
        <p:nvSpPr>
          <p:cNvPr id="599" name="Google Shape;599;p70"/>
          <p:cNvSpPr txBox="1"/>
          <p:nvPr/>
        </p:nvSpPr>
        <p:spPr>
          <a:xfrm>
            <a:off x="457200" y="1143000"/>
            <a:ext cx="67833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hlink"/>
                </a:solidFill>
                <a:uFill>
                  <a:noFill/>
                </a:uFill>
                <a:latin typeface="Poppins"/>
                <a:ea typeface="Poppins"/>
                <a:cs typeface="Poppins"/>
                <a:sym typeface="Poppins"/>
                <a:hlinkClick r:id="rId4"/>
              </a:rPr>
              <a:t>Heredity, Survival, &amp; Selection </a:t>
            </a:r>
            <a:r>
              <a:rPr lang="en" sz="1200">
                <a:solidFill>
                  <a:schemeClr val="hlink"/>
                </a:solidFill>
                <a:uFill>
                  <a:noFill/>
                </a:uFill>
                <a:latin typeface="Poppins"/>
                <a:ea typeface="Poppins"/>
                <a:cs typeface="Poppins"/>
                <a:sym typeface="Poppins"/>
                <a:hlinkClick r:id="rId5"/>
              </a:rPr>
              <a:t>(Fates of Traits)</a:t>
            </a:r>
            <a:endParaRPr>
              <a:latin typeface="Poppins"/>
              <a:ea typeface="Poppins"/>
              <a:cs typeface="Poppins"/>
              <a:sym typeface="Poppins"/>
            </a:endParaRPr>
          </a:p>
        </p:txBody>
      </p:sp>
      <p:pic>
        <p:nvPicPr>
          <p:cNvPr id="600" name="Google Shape;600;p70"/>
          <p:cNvPicPr preferRelativeResize="0"/>
          <p:nvPr/>
        </p:nvPicPr>
        <p:blipFill rotWithShape="1">
          <a:blip r:embed="rId6">
            <a:alphaModFix/>
          </a:blip>
          <a:srcRect b="0" l="26207" r="34547" t="0"/>
          <a:stretch/>
        </p:blipFill>
        <p:spPr>
          <a:xfrm>
            <a:off x="465225" y="3922625"/>
            <a:ext cx="914400" cy="1862849"/>
          </a:xfrm>
          <a:prstGeom prst="rect">
            <a:avLst/>
          </a:prstGeom>
          <a:noFill/>
          <a:ln>
            <a:noFill/>
          </a:ln>
        </p:spPr>
      </p:pic>
      <p:pic>
        <p:nvPicPr>
          <p:cNvPr id="601" name="Google Shape;601;p70"/>
          <p:cNvPicPr preferRelativeResize="0"/>
          <p:nvPr/>
        </p:nvPicPr>
        <p:blipFill rotWithShape="1">
          <a:blip r:embed="rId7">
            <a:alphaModFix/>
          </a:blip>
          <a:srcRect b="53854" l="38080" r="0" t="-287"/>
          <a:stretch/>
        </p:blipFill>
        <p:spPr>
          <a:xfrm>
            <a:off x="457200" y="5492450"/>
            <a:ext cx="914400" cy="792450"/>
          </a:xfrm>
          <a:prstGeom prst="rect">
            <a:avLst/>
          </a:prstGeom>
          <a:noFill/>
          <a:ln>
            <a:noFill/>
          </a:ln>
        </p:spPr>
      </p:pic>
      <p:pic>
        <p:nvPicPr>
          <p:cNvPr id="602" name="Google Shape;602;p70"/>
          <p:cNvPicPr preferRelativeResize="0"/>
          <p:nvPr/>
        </p:nvPicPr>
        <p:blipFill rotWithShape="1">
          <a:blip r:embed="rId8">
            <a:alphaModFix/>
          </a:blip>
          <a:srcRect b="6515" l="28483" r="16274" t="0"/>
          <a:stretch/>
        </p:blipFill>
        <p:spPr>
          <a:xfrm>
            <a:off x="457200" y="2960700"/>
            <a:ext cx="982598" cy="1027982"/>
          </a:xfrm>
          <a:prstGeom prst="rect">
            <a:avLst/>
          </a:prstGeom>
          <a:noFill/>
          <a:ln>
            <a:noFill/>
          </a:ln>
        </p:spPr>
      </p:pic>
      <p:pic>
        <p:nvPicPr>
          <p:cNvPr id="603" name="Google Shape;603;p70"/>
          <p:cNvPicPr preferRelativeResize="0"/>
          <p:nvPr/>
        </p:nvPicPr>
        <p:blipFill rotWithShape="1">
          <a:blip r:embed="rId9">
            <a:alphaModFix/>
          </a:blip>
          <a:srcRect b="0" l="29368" r="13393" t="0"/>
          <a:stretch/>
        </p:blipFill>
        <p:spPr>
          <a:xfrm>
            <a:off x="457200" y="1987250"/>
            <a:ext cx="982598" cy="1027982"/>
          </a:xfrm>
          <a:prstGeom prst="rect">
            <a:avLst/>
          </a:prstGeom>
          <a:noFill/>
          <a:ln>
            <a:noFill/>
          </a:ln>
        </p:spPr>
      </p:pic>
      <p:graphicFrame>
        <p:nvGraphicFramePr>
          <p:cNvPr id="604" name="Google Shape;604;p70"/>
          <p:cNvGraphicFramePr/>
          <p:nvPr/>
        </p:nvGraphicFramePr>
        <p:xfrm>
          <a:off x="457188" y="1591056"/>
          <a:ext cx="3000000" cy="3000000"/>
        </p:xfrm>
        <a:graphic>
          <a:graphicData uri="http://schemas.openxmlformats.org/drawingml/2006/table">
            <a:tbl>
              <a:tblPr>
                <a:noFill/>
                <a:tableStyleId>{491021E8-1089-43C6-96F4-EAD69215F56F}</a:tableStyleId>
              </a:tblPr>
              <a:tblGrid>
                <a:gridCol w="922450"/>
                <a:gridCol w="2046500"/>
                <a:gridCol w="2716725"/>
                <a:gridCol w="3458300"/>
              </a:tblGrid>
              <a:tr h="3721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73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✨New!✨</a:t>
                      </a:r>
                      <a:endParaRPr i="1" sz="800">
                        <a:solidFill>
                          <a:srgbClr val="9E9E9E"/>
                        </a:solidFill>
                        <a:latin typeface="Poppins"/>
                        <a:ea typeface="Poppins"/>
                        <a:cs typeface="Poppins"/>
                        <a:sym typeface="Poppins"/>
                      </a:endParaRPr>
                    </a:p>
                    <a:p>
                      <a:pPr indent="0" lvl="0" marL="0" marR="28575"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marR="28575" rtl="0" algn="l">
                        <a:spcBef>
                          <a:spcPts val="0"/>
                        </a:spcBef>
                        <a:spcAft>
                          <a:spcPts val="0"/>
                        </a:spcAft>
                        <a:buNone/>
                      </a:pPr>
                      <a:r>
                        <a:rPr b="1" i="1" lang="en" sz="800">
                          <a:solidFill>
                            <a:srgbClr val="9E9E9E"/>
                          </a:solidFill>
                          <a:uFill>
                            <a:noFill/>
                          </a:uFill>
                          <a:latin typeface="Poppins"/>
                          <a:ea typeface="Poppins"/>
                          <a:cs typeface="Poppins"/>
                          <a:sym typeface="Poppins"/>
                          <a:hlinkClick r:id="rId10">
                            <a:extLst>
                              <a:ext uri="{A12FA001-AC4F-418D-AE19-62706E023703}">
                                <ahyp:hlinkClr val="tx"/>
                              </a:ext>
                            </a:extLst>
                          </a:hlinkClick>
                        </a:rPr>
                        <a:t>Traits &amp; Inheritance</a:t>
                      </a:r>
                      <a:endParaRPr b="1" i="1" sz="800">
                        <a:solidFill>
                          <a:srgbClr val="9E9E9E"/>
                        </a:solidFill>
                        <a:latin typeface="Poppins"/>
                        <a:ea typeface="Poppins"/>
                        <a:cs typeface="Poppins"/>
                        <a:sym typeface="Poppins"/>
                      </a:endParaRPr>
                    </a:p>
                    <a:p>
                      <a:pPr indent="0" lvl="0" marL="0" marR="28575" rtl="0" algn="l">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How do you identify a mysterious fruit?</a:t>
                      </a:r>
                      <a:endParaRPr b="1" i="1" sz="800">
                        <a:solidFill>
                          <a:srgbClr val="9E9E9E"/>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examine plant traits and use that information as evidence to help them identify an unknown fruit. They look for similarities and differences in the leaves, flowers, and fruits of plants to sort them into groups and identify patterns of inheritance.</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4L.4.2.1.2 </a:t>
                      </a:r>
                      <a:r>
                        <a:rPr i="1" lang="en" sz="800">
                          <a:solidFill>
                            <a:srgbClr val="9E9E9E"/>
                          </a:solidFill>
                          <a:latin typeface="Poppins"/>
                          <a:ea typeface="Poppins"/>
                          <a:cs typeface="Poppins"/>
                          <a:sym typeface="Poppins"/>
                        </a:rPr>
                        <a:t>Obtain information from various media sources to determine that plants and animals have traits inherited from parents and that variation of these traits exists in a group of similar organisms.</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290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✨New!✨</a:t>
                      </a:r>
                      <a:endParaRPr i="1" sz="800">
                        <a:solidFill>
                          <a:srgbClr val="9E9E9E"/>
                        </a:solidFill>
                        <a:latin typeface="Poppins"/>
                        <a:ea typeface="Poppins"/>
                        <a:cs typeface="Poppins"/>
                        <a:sym typeface="Poppins"/>
                      </a:endParaRPr>
                    </a:p>
                    <a:p>
                      <a:pPr indent="0" lvl="0" marL="0" marR="28575"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marR="28575" rtl="0" algn="l">
                        <a:spcBef>
                          <a:spcPts val="0"/>
                        </a:spcBef>
                        <a:spcAft>
                          <a:spcPts val="0"/>
                        </a:spcAft>
                        <a:buNone/>
                      </a:pPr>
                      <a:r>
                        <a:rPr b="1" i="1" lang="en" sz="800">
                          <a:solidFill>
                            <a:srgbClr val="9E9E9E"/>
                          </a:solidFill>
                          <a:uFill>
                            <a:noFill/>
                          </a:uFill>
                          <a:latin typeface="Poppins"/>
                          <a:ea typeface="Poppins"/>
                          <a:cs typeface="Poppins"/>
                          <a:sym typeface="Poppins"/>
                          <a:hlinkClick r:id="rId11">
                            <a:extLst>
                              <a:ext uri="{A12FA001-AC4F-418D-AE19-62706E023703}">
                                <ahyp:hlinkClr val="tx"/>
                              </a:ext>
                            </a:extLst>
                          </a:hlinkClick>
                        </a:rPr>
                        <a:t>Trait Variation, Inheritance, &amp; Artificial Selection</a:t>
                      </a:r>
                      <a:endParaRPr b="1" i="1" sz="800">
                        <a:solidFill>
                          <a:srgbClr val="9E9E9E"/>
                        </a:solidFill>
                        <a:latin typeface="Poppins"/>
                        <a:ea typeface="Poppins"/>
                        <a:cs typeface="Poppins"/>
                        <a:sym typeface="Poppins"/>
                      </a:endParaRPr>
                    </a:p>
                    <a:p>
                      <a:pPr indent="0" lvl="0" marL="0" marR="28575" rtl="0" algn="l">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What do dogs and pigeons have in common?</a:t>
                      </a:r>
                      <a:endParaRPr b="1" i="1" sz="800">
                        <a:solidFill>
                          <a:srgbClr val="9E9E9E"/>
                        </a:solidFill>
                        <a:latin typeface="Poppins"/>
                        <a:ea typeface="Poppins"/>
                        <a:cs typeface="Poppins"/>
                        <a:sym typeface="Poppins"/>
                      </a:endParaRPr>
                    </a:p>
                  </a:txBody>
                  <a:tcPr marT="45700" marB="45700"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analyze trait similarities and differences among parent, offspring, and sibling pigeons. They interpret this data to discover that the variation and inheritance of traits creates a pattern that explains why we see such extreme traits in artificially selected animal breeds.</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t/>
                      </a:r>
                      <a:endParaRPr b="1" i="1" sz="800">
                        <a:solidFill>
                          <a:srgbClr val="9E9E9E"/>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4L.4.2.1.2 </a:t>
                      </a:r>
                      <a:r>
                        <a:rPr i="1" lang="en" sz="800">
                          <a:solidFill>
                            <a:srgbClr val="9E9E9E"/>
                          </a:solidFill>
                          <a:latin typeface="Poppins"/>
                          <a:ea typeface="Poppins"/>
                          <a:cs typeface="Poppins"/>
                          <a:sym typeface="Poppins"/>
                        </a:rPr>
                        <a:t>Obtain information from various media sources to determine that plants and animals have traits inherited from parents and that variation of these traits exists in a group of similar organisms.</a:t>
                      </a:r>
                      <a:endParaRPr b="1" i="1" sz="800">
                        <a:solidFill>
                          <a:srgbClr val="9E9E9E"/>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5369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Trait Variation, Survival, &amp; Natural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a lizard’s toes help it survive?</a:t>
                      </a:r>
                      <a:endParaRPr b="1" sz="800">
                        <a:solidFill>
                          <a:schemeClr val="dk1"/>
                        </a:solidFill>
                        <a:latin typeface="Poppins"/>
                        <a:ea typeface="Poppins"/>
                        <a:cs typeface="Poppins"/>
                        <a:sym typeface="Poppins"/>
                      </a:endParaRPr>
                    </a:p>
                  </a:txBody>
                  <a:tcPr marT="45700" marB="45700"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compare the structures of lizards that live on an island. They simulate multiple generations of these lizards, and analyze and interpret the data to understand how these structures aid in their survival.</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3L.3.2.1.1 </a:t>
                      </a:r>
                      <a:r>
                        <a:rPr lang="en" sz="800">
                          <a:solidFill>
                            <a:schemeClr val="dk1"/>
                          </a:solidFill>
                          <a:latin typeface="Poppins"/>
                          <a:ea typeface="Poppins"/>
                          <a:cs typeface="Poppins"/>
                          <a:sym typeface="Poppins"/>
                        </a:rPr>
                        <a:t>Construct an explanation using evidence from various sources for how the variations in characteristics among individuals of the same species may provide advantages in surviving, finding mates, and reproducing.</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7188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Animal Groups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dogs wag their tails?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animals that live in groups in order to obtain, evaluate, and communicate information about animal social behavior. Students use evidence to show how animals form groups to help them survive.</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3L.4.1.1.1 </a:t>
                      </a:r>
                      <a:r>
                        <a:rPr lang="en" sz="800">
                          <a:solidFill>
                            <a:schemeClr val="dk1"/>
                          </a:solidFill>
                          <a:latin typeface="Poppins"/>
                          <a:ea typeface="Poppins"/>
                          <a:cs typeface="Poppins"/>
                          <a:sym typeface="Poppins"/>
                        </a:rPr>
                        <a:t>Construct an argument about strategies animals use to survive.</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404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4">
                            <a:extLst>
                              <a:ext uri="{A12FA001-AC4F-418D-AE19-62706E023703}">
                                <ahyp:hlinkClr val="tx"/>
                              </a:ext>
                            </a:extLst>
                          </a:hlinkClick>
                        </a:rPr>
                        <a:t>Traits &amp; Environmental Variation</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long can people (and animals) survive in outer space?</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measure and compare their own physical traits (arm strength, balance, and height) and analyze the information to construct an explanation for how the environment can influence traits.</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4L.4.1.1.1 </a:t>
                      </a:r>
                      <a:r>
                        <a:rPr i="1" lang="en" sz="800">
                          <a:solidFill>
                            <a:srgbClr val="9E9E9E"/>
                          </a:solidFill>
                          <a:latin typeface="Poppins"/>
                          <a:ea typeface="Poppins"/>
                          <a:cs typeface="Poppins"/>
                          <a:sym typeface="Poppins"/>
                        </a:rPr>
                        <a:t>Construct or support an argument that traits can be influenced by different environments.</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605" name="Google Shape;605;p70"/>
          <p:cNvSpPr/>
          <p:nvPr/>
        </p:nvSpPr>
        <p:spPr>
          <a:xfrm>
            <a:off x="457200" y="198724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606" name="Google Shape;606;p70"/>
          <p:cNvSpPr/>
          <p:nvPr/>
        </p:nvSpPr>
        <p:spPr>
          <a:xfrm>
            <a:off x="465225" y="301522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607" name="Google Shape;607;p70"/>
          <p:cNvSpPr/>
          <p:nvPr/>
        </p:nvSpPr>
        <p:spPr>
          <a:xfrm>
            <a:off x="465225" y="397619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608" name="Google Shape;608;p70"/>
          <p:cNvSpPr/>
          <p:nvPr/>
        </p:nvSpPr>
        <p:spPr>
          <a:xfrm>
            <a:off x="457200" y="5492446"/>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sp>
        <p:nvSpPr>
          <p:cNvPr id="609" name="Google Shape;609;p70"/>
          <p:cNvSpPr/>
          <p:nvPr/>
        </p:nvSpPr>
        <p:spPr>
          <a:xfrm>
            <a:off x="457200" y="628489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a:t>
            </a:r>
            <a:r>
              <a:rPr b="1" lang="en" sz="800">
                <a:solidFill>
                  <a:schemeClr val="lt1"/>
                </a:solidFill>
                <a:latin typeface="Poppins"/>
                <a:ea typeface="Poppins"/>
                <a:cs typeface="Poppins"/>
                <a:sym typeface="Poppins"/>
              </a:rPr>
              <a:t>5</a:t>
            </a:r>
            <a:endParaRPr b="1" sz="800">
              <a:solidFill>
                <a:schemeClr val="lt1"/>
              </a:solidFill>
              <a:latin typeface="Poppins"/>
              <a:ea typeface="Poppins"/>
              <a:cs typeface="Poppins"/>
              <a:sym typeface="Poppins"/>
            </a:endParaRPr>
          </a:p>
        </p:txBody>
      </p:sp>
      <p:sp>
        <p:nvSpPr>
          <p:cNvPr id="610" name="Google Shape;610;p7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611" name="Google Shape;611;p70"/>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12" name="Google Shape;612;p70"/>
          <p:cNvPicPr preferRelativeResize="0"/>
          <p:nvPr/>
        </p:nvPicPr>
        <p:blipFill>
          <a:blip r:embed="rId21">
            <a:alphaModFix/>
          </a:blip>
          <a:stretch>
            <a:fillRect/>
          </a:stretch>
        </p:blipFill>
        <p:spPr>
          <a:xfrm>
            <a:off x="7953375" y="305775"/>
            <a:ext cx="1647825" cy="209550"/>
          </a:xfrm>
          <a:prstGeom prst="rect">
            <a:avLst/>
          </a:prstGeom>
          <a:noFill/>
          <a:ln>
            <a:noFill/>
          </a:ln>
        </p:spPr>
      </p:pic>
      <p:sp>
        <p:nvSpPr>
          <p:cNvPr id="613" name="Google Shape;613;p7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grpSp>
        <p:nvGrpSpPr>
          <p:cNvPr id="614" name="Google Shape;614;p70"/>
          <p:cNvGrpSpPr/>
          <p:nvPr/>
        </p:nvGrpSpPr>
        <p:grpSpPr>
          <a:xfrm>
            <a:off x="1428750" y="6305700"/>
            <a:ext cx="7886700" cy="307800"/>
            <a:chOff x="1485900" y="5127425"/>
            <a:chExt cx="7886700" cy="307800"/>
          </a:xfrm>
        </p:grpSpPr>
        <p:grpSp>
          <p:nvGrpSpPr>
            <p:cNvPr id="615" name="Google Shape;615;p70"/>
            <p:cNvGrpSpPr/>
            <p:nvPr/>
          </p:nvGrpSpPr>
          <p:grpSpPr>
            <a:xfrm>
              <a:off x="1485900" y="5167025"/>
              <a:ext cx="7886700" cy="228600"/>
              <a:chOff x="1485900" y="5233700"/>
              <a:chExt cx="7886700" cy="228600"/>
            </a:xfrm>
          </p:grpSpPr>
          <p:sp>
            <p:nvSpPr>
              <p:cNvPr id="616" name="Google Shape;616;p7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 name="Google Shape;618;p7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619" name="Google Shape;619;p70"/>
          <p:cNvGrpSpPr/>
          <p:nvPr/>
        </p:nvGrpSpPr>
        <p:grpSpPr>
          <a:xfrm>
            <a:off x="1428750" y="2038500"/>
            <a:ext cx="7886700" cy="307800"/>
            <a:chOff x="1485900" y="5127425"/>
            <a:chExt cx="7886700" cy="307800"/>
          </a:xfrm>
        </p:grpSpPr>
        <p:grpSp>
          <p:nvGrpSpPr>
            <p:cNvPr id="620" name="Google Shape;620;p70"/>
            <p:cNvGrpSpPr/>
            <p:nvPr/>
          </p:nvGrpSpPr>
          <p:grpSpPr>
            <a:xfrm>
              <a:off x="1485900" y="5167025"/>
              <a:ext cx="7886700" cy="228600"/>
              <a:chOff x="1485900" y="5233700"/>
              <a:chExt cx="7886700" cy="228600"/>
            </a:xfrm>
          </p:grpSpPr>
          <p:sp>
            <p:nvSpPr>
              <p:cNvPr id="621" name="Google Shape;621;p7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7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3" name="Google Shape;623;p7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624" name="Google Shape;624;p70"/>
          <p:cNvGrpSpPr/>
          <p:nvPr/>
        </p:nvGrpSpPr>
        <p:grpSpPr>
          <a:xfrm>
            <a:off x="1428750" y="3029100"/>
            <a:ext cx="7886700" cy="307800"/>
            <a:chOff x="1485900" y="5127425"/>
            <a:chExt cx="7886700" cy="307800"/>
          </a:xfrm>
        </p:grpSpPr>
        <p:grpSp>
          <p:nvGrpSpPr>
            <p:cNvPr id="625" name="Google Shape;625;p70"/>
            <p:cNvGrpSpPr/>
            <p:nvPr/>
          </p:nvGrpSpPr>
          <p:grpSpPr>
            <a:xfrm>
              <a:off x="1485900" y="5167025"/>
              <a:ext cx="7886700" cy="228600"/>
              <a:chOff x="1485900" y="5233700"/>
              <a:chExt cx="7886700" cy="228600"/>
            </a:xfrm>
          </p:grpSpPr>
          <p:sp>
            <p:nvSpPr>
              <p:cNvPr id="626" name="Google Shape;626;p7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7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8" name="Google Shape;628;p7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629" name="Google Shape;629;p7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7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Human Body, Vision, &amp; The Brain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(Human Machine)</a:t>
            </a:r>
            <a:endParaRPr b="1">
              <a:latin typeface="Poppins"/>
              <a:ea typeface="Poppins"/>
              <a:cs typeface="Poppins"/>
              <a:sym typeface="Poppins"/>
            </a:endParaRPr>
          </a:p>
        </p:txBody>
      </p:sp>
      <p:graphicFrame>
        <p:nvGraphicFramePr>
          <p:cNvPr id="635" name="Google Shape;635;p71"/>
          <p:cNvGraphicFramePr/>
          <p:nvPr/>
        </p:nvGraphicFramePr>
        <p:xfrm>
          <a:off x="4625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Muscles &amp; Skeleton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your biceps bulge?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construct a model of the human hand to explain how muscles pull on bones to create movement.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3L.4.2.1.1 </a:t>
                      </a:r>
                      <a:r>
                        <a:rPr lang="en" sz="800">
                          <a:solidFill>
                            <a:schemeClr val="dk1"/>
                          </a:solidFill>
                          <a:latin typeface="Poppins"/>
                          <a:ea typeface="Poppins"/>
                          <a:cs typeface="Poppins"/>
                          <a:sym typeface="Poppins"/>
                        </a:rPr>
                        <a:t>Obtain information from various types of media to support an argument that plants and animals have internal and external structures that function to support survival, growth, behavior, and reproduction.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Light, Eyes, &amp; Vision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people who are blind see?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working model of an eye. They use the model to reason about how light reflects off an object and into the eye, helping an organism process information from the environment.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3P.3.1.1.1 </a:t>
                      </a:r>
                      <a:r>
                        <a:rPr lang="en" sz="800">
                          <a:solidFill>
                            <a:schemeClr val="dk1"/>
                          </a:solidFill>
                          <a:latin typeface="Poppins"/>
                          <a:ea typeface="Poppins"/>
                          <a:cs typeface="Poppins"/>
                          <a:sym typeface="Poppins"/>
                        </a:rPr>
                        <a:t>Develop a model to describe that light reflecting from objects and entering the eye allows objects to be seen.</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Structure &amp; Function of Eyes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some animals see in the dark?</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use their eye model to discover that the pupil controls the amount of light let into the eye. In the dark, pupils get larger to let in more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3P.3.1.1.1 </a:t>
                      </a:r>
                      <a:r>
                        <a:rPr lang="en" sz="800">
                          <a:solidFill>
                            <a:schemeClr val="dk1"/>
                          </a:solidFill>
                          <a:latin typeface="Poppins"/>
                          <a:ea typeface="Poppins"/>
                          <a:cs typeface="Poppins"/>
                          <a:sym typeface="Poppins"/>
                        </a:rPr>
                        <a:t>Develop a model to describe that light reflecting from objects and entering the eye allows objects to be seen.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Brain, Nerves, &amp; Information Processing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does your brain control your body?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how their own brain works by testing their reflexes. They discover that the brain receives information from the senses, processes the information, and sends signals to the muscles to enable movement.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3L.4.2.1.1 </a:t>
                      </a:r>
                      <a:r>
                        <a:rPr lang="en" sz="800">
                          <a:solidFill>
                            <a:schemeClr val="dk1"/>
                          </a:solidFill>
                          <a:latin typeface="Poppins"/>
                          <a:ea typeface="Poppins"/>
                          <a:cs typeface="Poppins"/>
                          <a:sym typeface="Poppins"/>
                        </a:rPr>
                        <a:t>Obtain information from various types of media to support an argument that plants and animals have internal and external structures that function to support survival, growth, behavior, and reproduction.</a:t>
                      </a:r>
                      <a:endParaRPr sz="800">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636" name="Google Shape;636;p71"/>
          <p:cNvPicPr preferRelativeResize="0"/>
          <p:nvPr/>
        </p:nvPicPr>
        <p:blipFill>
          <a:blip r:embed="rId9">
            <a:alphaModFix/>
          </a:blip>
          <a:stretch>
            <a:fillRect/>
          </a:stretch>
        </p:blipFill>
        <p:spPr>
          <a:xfrm>
            <a:off x="451800" y="1939425"/>
            <a:ext cx="914400" cy="4152900"/>
          </a:xfrm>
          <a:prstGeom prst="rect">
            <a:avLst/>
          </a:prstGeom>
          <a:noFill/>
          <a:ln>
            <a:noFill/>
          </a:ln>
        </p:spPr>
      </p:pic>
      <p:graphicFrame>
        <p:nvGraphicFramePr>
          <p:cNvPr id="637" name="Google Shape;637;p71"/>
          <p:cNvGraphicFramePr/>
          <p:nvPr/>
        </p:nvGraphicFramePr>
        <p:xfrm>
          <a:off x="462588" y="193943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38" name="Google Shape;638;p7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639" name="Google Shape;639;p71"/>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40" name="Google Shape;640;p71"/>
          <p:cNvPicPr preferRelativeResize="0"/>
          <p:nvPr/>
        </p:nvPicPr>
        <p:blipFill>
          <a:blip r:embed="rId15">
            <a:alphaModFix/>
          </a:blip>
          <a:stretch>
            <a:fillRect/>
          </a:stretch>
        </p:blipFill>
        <p:spPr>
          <a:xfrm>
            <a:off x="7953375" y="305775"/>
            <a:ext cx="1647825" cy="209550"/>
          </a:xfrm>
          <a:prstGeom prst="rect">
            <a:avLst/>
          </a:prstGeom>
          <a:noFill/>
          <a:ln>
            <a:noFill/>
          </a:ln>
        </p:spPr>
      </p:pic>
      <p:sp>
        <p:nvSpPr>
          <p:cNvPr id="641" name="Google Shape;641;p7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1200">
                <a:latin typeface="Poppins"/>
                <a:ea typeface="Poppins"/>
                <a:cs typeface="Poppins"/>
                <a:sym typeface="Poppins"/>
              </a:rPr>
              <a:t>3rd </a:t>
            </a:r>
            <a:r>
              <a:rPr lang="en" sz="1200">
                <a:solidFill>
                  <a:srgbClr val="000000"/>
                </a:solidFill>
                <a:latin typeface="Poppins"/>
                <a:ea typeface="Poppins"/>
                <a:cs typeface="Poppins"/>
                <a:sym typeface="Poppins"/>
              </a:rPr>
              <a:t>Grade - </a:t>
            </a:r>
            <a:r>
              <a:rPr lang="en" sz="1200">
                <a:latin typeface="Poppins"/>
                <a:ea typeface="Poppins"/>
                <a:cs typeface="Poppins"/>
                <a:sym typeface="Poppins"/>
              </a:rPr>
              <a:t>Life</a:t>
            </a:r>
            <a:r>
              <a:rPr lang="en" sz="1200">
                <a:solidFill>
                  <a:srgbClr val="000000"/>
                </a:solidFill>
                <a:latin typeface="Poppins"/>
                <a:ea typeface="Poppins"/>
                <a:cs typeface="Poppins"/>
                <a:sym typeface="Poppins"/>
              </a:rPr>
              <a:t> Science</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642" name="Google Shape;642;p71"/>
          <p:cNvGrpSpPr/>
          <p:nvPr/>
        </p:nvGrpSpPr>
        <p:grpSpPr>
          <a:xfrm>
            <a:off x="533400" y="675263"/>
            <a:ext cx="7886700" cy="307800"/>
            <a:chOff x="1485900" y="5127425"/>
            <a:chExt cx="7886700" cy="307800"/>
          </a:xfrm>
        </p:grpSpPr>
        <p:grpSp>
          <p:nvGrpSpPr>
            <p:cNvPr id="643" name="Google Shape;643;p71"/>
            <p:cNvGrpSpPr/>
            <p:nvPr/>
          </p:nvGrpSpPr>
          <p:grpSpPr>
            <a:xfrm>
              <a:off x="1485900" y="5167025"/>
              <a:ext cx="7886700" cy="228600"/>
              <a:chOff x="1485900" y="5233700"/>
              <a:chExt cx="7886700" cy="228600"/>
            </a:xfrm>
          </p:grpSpPr>
          <p:sp>
            <p:nvSpPr>
              <p:cNvPr id="644" name="Google Shape;644;p7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7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6" name="Google Shape;646;p7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3rd grade if you are following Minnesota Standards.</a:t>
              </a:r>
              <a:endParaRPr i="1" sz="800">
                <a:latin typeface="Poppins"/>
                <a:ea typeface="Poppins"/>
                <a:cs typeface="Poppins"/>
                <a:sym typeface="Poppins"/>
              </a:endParaRPr>
            </a:p>
          </p:txBody>
        </p:sp>
      </p:grpSp>
      <p:sp>
        <p:nvSpPr>
          <p:cNvPr id="647" name="Google Shape;647;p7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72"/>
          <p:cNvPicPr preferRelativeResize="0"/>
          <p:nvPr/>
        </p:nvPicPr>
        <p:blipFill rotWithShape="1">
          <a:blip r:embed="rId3">
            <a:alphaModFix/>
          </a:blip>
          <a:srcRect b="0" l="13279" r="16716" t="0"/>
          <a:stretch/>
        </p:blipFill>
        <p:spPr>
          <a:xfrm>
            <a:off x="457200" y="3947325"/>
            <a:ext cx="1126725" cy="1044849"/>
          </a:xfrm>
          <a:prstGeom prst="rect">
            <a:avLst/>
          </a:prstGeom>
          <a:noFill/>
          <a:ln>
            <a:noFill/>
          </a:ln>
        </p:spPr>
      </p:pic>
      <p:pic>
        <p:nvPicPr>
          <p:cNvPr id="653" name="Google Shape;653;p72"/>
          <p:cNvPicPr preferRelativeResize="0"/>
          <p:nvPr/>
        </p:nvPicPr>
        <p:blipFill rotWithShape="1">
          <a:blip r:embed="rId4">
            <a:alphaModFix/>
          </a:blip>
          <a:srcRect b="0" l="44839" r="0" t="0"/>
          <a:stretch/>
        </p:blipFill>
        <p:spPr>
          <a:xfrm>
            <a:off x="457200" y="2965875"/>
            <a:ext cx="961706" cy="981450"/>
          </a:xfrm>
          <a:prstGeom prst="rect">
            <a:avLst/>
          </a:prstGeom>
          <a:noFill/>
          <a:ln>
            <a:noFill/>
          </a:ln>
        </p:spPr>
      </p:pic>
      <p:pic>
        <p:nvPicPr>
          <p:cNvPr id="654" name="Google Shape;654;p72"/>
          <p:cNvPicPr preferRelativeResize="0"/>
          <p:nvPr/>
        </p:nvPicPr>
        <p:blipFill rotWithShape="1">
          <a:blip r:embed="rId5">
            <a:alphaModFix/>
          </a:blip>
          <a:srcRect b="0" l="25573" r="0" t="0"/>
          <a:stretch/>
        </p:blipFill>
        <p:spPr>
          <a:xfrm>
            <a:off x="457200" y="2017500"/>
            <a:ext cx="1126733" cy="948375"/>
          </a:xfrm>
          <a:prstGeom prst="rect">
            <a:avLst/>
          </a:prstGeom>
          <a:noFill/>
          <a:ln>
            <a:noFill/>
          </a:ln>
        </p:spPr>
      </p:pic>
      <p:graphicFrame>
        <p:nvGraphicFramePr>
          <p:cNvPr id="655" name="Google Shape;655;p72"/>
          <p:cNvGraphicFramePr/>
          <p:nvPr/>
        </p:nvGraphicFramePr>
        <p:xfrm>
          <a:off x="467988" y="1606185"/>
          <a:ext cx="3000000" cy="3000000"/>
        </p:xfrm>
        <a:graphic>
          <a:graphicData uri="http://schemas.openxmlformats.org/drawingml/2006/table">
            <a:tbl>
              <a:tblPr>
                <a:noFill/>
                <a:tableStyleId>{491021E8-1089-43C6-96F4-EAD69215F56F}</a:tableStyleId>
              </a:tblPr>
              <a:tblGrid>
                <a:gridCol w="929125"/>
                <a:gridCol w="2115625"/>
                <a:gridCol w="2687600"/>
                <a:gridCol w="3400875"/>
              </a:tblGrid>
              <a:tr h="4174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4837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6"/>
                        </a:rPr>
                        <a:t>Animal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sea creatures look so strange?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of underwater animals in order to collect evidence that external structures serve specific functions. They use their observations to construct an argument that an animal’s structures work together as part of a system to support their growth and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3L.4.2.1.1 </a:t>
                      </a:r>
                      <a:r>
                        <a:rPr lang="en" sz="800">
                          <a:solidFill>
                            <a:schemeClr val="dk1"/>
                          </a:solidFill>
                          <a:latin typeface="Poppins"/>
                          <a:ea typeface="Poppins"/>
                          <a:cs typeface="Poppins"/>
                          <a:sym typeface="Poppins"/>
                        </a:rPr>
                        <a:t>Obtain information from various types of media to support an argument that plants and animals have internal and external structures that function to support survival, growth, behavior, and reproduction.</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4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7"/>
                        </a:rPr>
                        <a:t>Learned Behavior &amp; Instinct</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would a sea turtle eat a plastic bag?</a:t>
                      </a:r>
                      <a:endParaRPr>
                        <a:solidFill>
                          <a:schemeClr val="dk1"/>
                        </a:solidFill>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models to understand how an animal’s senses, brain, and memories all work together as a system to influence their behavior and support their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3L.4.1.1.1 </a:t>
                      </a:r>
                      <a:r>
                        <a:rPr lang="en" sz="800">
                          <a:solidFill>
                            <a:schemeClr val="dk1"/>
                          </a:solidFill>
                          <a:latin typeface="Poppins"/>
                          <a:ea typeface="Poppins"/>
                          <a:cs typeface="Poppins"/>
                          <a:sym typeface="Poppins"/>
                        </a:rPr>
                        <a:t>Construct an argument about strategies animals use to survive.</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7792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8"/>
                        </a:rPr>
                        <a:t>Plant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don’t the same trees grow everywhere?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use models of roots and branches to explore their functions and then construct an argument about how these structures must work together in order to support the survival of trees in the unique environment of the frozen taiga.</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3L.4.2.1.1 </a:t>
                      </a:r>
                      <a:r>
                        <a:rPr lang="en" sz="800">
                          <a:solidFill>
                            <a:schemeClr val="dk1"/>
                          </a:solidFill>
                          <a:latin typeface="Poppins"/>
                          <a:ea typeface="Poppins"/>
                          <a:cs typeface="Poppins"/>
                          <a:sym typeface="Poppins"/>
                        </a:rPr>
                        <a:t>Obtain information from various types of media to support an argument that plants and animals have internal and external structures that function to support survival, growth, behavior, and reproduction.</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656" name="Google Shape;656;p72"/>
          <p:cNvSpPr/>
          <p:nvPr/>
        </p:nvSpPr>
        <p:spPr>
          <a:xfrm>
            <a:off x="457200" y="296587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657" name="Google Shape;657;p72"/>
          <p:cNvSpPr/>
          <p:nvPr/>
        </p:nvSpPr>
        <p:spPr>
          <a:xfrm>
            <a:off x="457201" y="2017506"/>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658" name="Google Shape;658;p72"/>
          <p:cNvSpPr/>
          <p:nvPr/>
        </p:nvSpPr>
        <p:spPr>
          <a:xfrm>
            <a:off x="457200" y="3913725"/>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659" name="Google Shape;659;p7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2">
                  <a:extLst>
                    <a:ext uri="{A12FA001-AC4F-418D-AE19-62706E023703}">
                      <ahyp:hlinkClr val="tx"/>
                    </a:ext>
                  </a:extLst>
                </a:hlinkClick>
              </a:rPr>
              <a:t>Animal &amp; Plant Adaptations </a:t>
            </a:r>
            <a:r>
              <a:rPr lang="en" sz="1200">
                <a:solidFill>
                  <a:schemeClr val="dk1"/>
                </a:solidFill>
                <a:uFill>
                  <a:noFill/>
                </a:uFill>
                <a:latin typeface="Poppins"/>
                <a:ea typeface="Poppins"/>
                <a:cs typeface="Poppins"/>
                <a:sym typeface="Poppins"/>
                <a:hlinkClick r:id="rId13">
                  <a:extLst>
                    <a:ext uri="{A12FA001-AC4F-418D-AE19-62706E023703}">
                      <ahyp:hlinkClr val="tx"/>
                    </a:ext>
                  </a:extLst>
                </a:hlinkClick>
              </a:rPr>
              <a:t>(Animal &amp; Plant Adaptations) </a:t>
            </a:r>
            <a:endParaRPr sz="1200">
              <a:solidFill>
                <a:schemeClr val="dk1"/>
              </a:solidFill>
              <a:latin typeface="Poppins"/>
              <a:ea typeface="Poppins"/>
              <a:cs typeface="Poppins"/>
              <a:sym typeface="Poppins"/>
            </a:endParaRPr>
          </a:p>
        </p:txBody>
      </p:sp>
      <p:sp>
        <p:nvSpPr>
          <p:cNvPr id="660" name="Google Shape;660;p7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661" name="Google Shape;661;p72"/>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62" name="Google Shape;662;p72"/>
          <p:cNvPicPr preferRelativeResize="0"/>
          <p:nvPr/>
        </p:nvPicPr>
        <p:blipFill>
          <a:blip r:embed="rId15">
            <a:alphaModFix/>
          </a:blip>
          <a:stretch>
            <a:fillRect/>
          </a:stretch>
        </p:blipFill>
        <p:spPr>
          <a:xfrm>
            <a:off x="7953375" y="305775"/>
            <a:ext cx="1647825" cy="209550"/>
          </a:xfrm>
          <a:prstGeom prst="rect">
            <a:avLst/>
          </a:prstGeom>
          <a:noFill/>
          <a:ln>
            <a:noFill/>
          </a:ln>
        </p:spPr>
      </p:pic>
      <p:sp>
        <p:nvSpPr>
          <p:cNvPr id="663" name="Google Shape;663;p7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1200">
                <a:latin typeface="Poppins"/>
                <a:ea typeface="Poppins"/>
                <a:cs typeface="Poppins"/>
                <a:sym typeface="Poppins"/>
              </a:rPr>
              <a:t>3rd </a:t>
            </a:r>
            <a:r>
              <a:rPr lang="en" sz="1200">
                <a:solidFill>
                  <a:srgbClr val="000000"/>
                </a:solidFill>
                <a:latin typeface="Poppins"/>
                <a:ea typeface="Poppins"/>
                <a:cs typeface="Poppins"/>
                <a:sym typeface="Poppins"/>
              </a:rPr>
              <a:t>Grade - </a:t>
            </a:r>
            <a:r>
              <a:rPr lang="en" sz="1200">
                <a:latin typeface="Poppins"/>
                <a:ea typeface="Poppins"/>
                <a:cs typeface="Poppins"/>
                <a:sym typeface="Poppins"/>
              </a:rPr>
              <a:t>Life</a:t>
            </a:r>
            <a:r>
              <a:rPr lang="en" sz="1200">
                <a:solidFill>
                  <a:srgbClr val="000000"/>
                </a:solidFill>
                <a:latin typeface="Poppins"/>
                <a:ea typeface="Poppins"/>
                <a:cs typeface="Poppins"/>
                <a:sym typeface="Poppins"/>
              </a:rPr>
              <a:t> Science</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664" name="Google Shape;664;p72"/>
          <p:cNvGrpSpPr/>
          <p:nvPr/>
        </p:nvGrpSpPr>
        <p:grpSpPr>
          <a:xfrm>
            <a:off x="533400" y="675263"/>
            <a:ext cx="7886700" cy="307800"/>
            <a:chOff x="1485900" y="5127425"/>
            <a:chExt cx="7886700" cy="307800"/>
          </a:xfrm>
        </p:grpSpPr>
        <p:grpSp>
          <p:nvGrpSpPr>
            <p:cNvPr id="665" name="Google Shape;665;p72"/>
            <p:cNvGrpSpPr/>
            <p:nvPr/>
          </p:nvGrpSpPr>
          <p:grpSpPr>
            <a:xfrm>
              <a:off x="1485900" y="5167025"/>
              <a:ext cx="7886700" cy="228600"/>
              <a:chOff x="1485900" y="5233700"/>
              <a:chExt cx="7886700" cy="228600"/>
            </a:xfrm>
          </p:grpSpPr>
          <p:sp>
            <p:nvSpPr>
              <p:cNvPr id="666" name="Google Shape;666;p7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7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 name="Google Shape;668;p7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3rd grade if you are following Minnesota Standards.</a:t>
              </a:r>
              <a:endParaRPr i="1" sz="800">
                <a:latin typeface="Poppins"/>
                <a:ea typeface="Poppins"/>
                <a:cs typeface="Poppins"/>
                <a:sym typeface="Poppins"/>
              </a:endParaRPr>
            </a:p>
          </p:txBody>
        </p:sp>
      </p:grpSp>
      <p:sp>
        <p:nvSpPr>
          <p:cNvPr id="669" name="Google Shape;669;p72"/>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Day Patterns</a:t>
            </a: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(Sun &amp; Shadows)</a:t>
            </a:r>
            <a:endParaRPr b="1">
              <a:latin typeface="Poppins"/>
              <a:ea typeface="Poppins"/>
              <a:cs typeface="Poppins"/>
              <a:sym typeface="Poppins"/>
            </a:endParaRPr>
          </a:p>
        </p:txBody>
      </p:sp>
      <p:graphicFrame>
        <p:nvGraphicFramePr>
          <p:cNvPr id="675" name="Google Shape;675;p73"/>
          <p:cNvGraphicFramePr/>
          <p:nvPr/>
        </p:nvGraphicFramePr>
        <p:xfrm>
          <a:off x="4679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Sun, Shadows, &amp; Daily Patterns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Could a statue’s shadow move?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how shadows change as time passes, or as the Sun moves across the sky. They analyze how to move a light source to change the shape and direction of shadows, constructing an explanation of what causes a shadow to move.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3E.2.1.1.1 </a:t>
                      </a:r>
                      <a:r>
                        <a:rPr lang="en" sz="800">
                          <a:solidFill>
                            <a:schemeClr val="dk1"/>
                          </a:solidFill>
                          <a:latin typeface="Poppins"/>
                          <a:ea typeface="Poppins"/>
                          <a:cs typeface="Poppins"/>
                          <a:sym typeface="Poppins"/>
                        </a:rPr>
                        <a:t>Record observations of the sun, moon, and stars and use them to describe patterns that can be predicted.</a:t>
                      </a:r>
                      <a:endParaRPr b="1" sz="7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Sun, Shadows, &amp; Daily Patterns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does your shadow do when you’re not looking?</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gather information about how their shadow changes throughout the day.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3E.2.1.1.1 </a:t>
                      </a:r>
                      <a:r>
                        <a:rPr lang="en" sz="800">
                          <a:solidFill>
                            <a:schemeClr val="dk1"/>
                          </a:solidFill>
                          <a:latin typeface="Poppins"/>
                          <a:ea typeface="Poppins"/>
                          <a:cs typeface="Poppins"/>
                          <a:sym typeface="Poppins"/>
                        </a:rPr>
                        <a:t>Record observations of the sun, moon, and stars and use them to describe patterns that can be predicted.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Sun &amp; Daily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the Sun help you if you’re lost?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Sun Finder, a model of the Sun’s movement across the sky. They use this model to reason about how the Sun can help guide them during the day.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3E.2.1.1.1 </a:t>
                      </a:r>
                      <a:r>
                        <a:rPr lang="en" sz="800">
                          <a:solidFill>
                            <a:schemeClr val="dk1"/>
                          </a:solidFill>
                          <a:latin typeface="Poppins"/>
                          <a:ea typeface="Poppins"/>
                          <a:cs typeface="Poppins"/>
                          <a:sym typeface="Poppins"/>
                        </a:rPr>
                        <a:t>Record observations of the sun, moon, and stars and use them to describe patterns that can be predicted.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Daylight &amp; Seasonal Patterns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you have to go to bed early in the summer?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obtain information about the seasonal patterns of sunrise and sunset.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3E.2.2.1.1 </a:t>
                      </a:r>
                      <a:r>
                        <a:rPr lang="en" sz="800">
                          <a:solidFill>
                            <a:schemeClr val="dk1"/>
                          </a:solidFill>
                          <a:latin typeface="Poppins"/>
                          <a:ea typeface="Poppins"/>
                          <a:cs typeface="Poppins"/>
                          <a:sym typeface="Poppins"/>
                        </a:rPr>
                        <a:t>Organize and electronically present collected data to identify and describe patterns in the amount of daylight in the different times of the year.</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676" name="Google Shape;676;p73"/>
          <p:cNvPicPr preferRelativeResize="0"/>
          <p:nvPr/>
        </p:nvPicPr>
        <p:blipFill>
          <a:blip r:embed="rId11">
            <a:alphaModFix/>
          </a:blip>
          <a:stretch>
            <a:fillRect/>
          </a:stretch>
        </p:blipFill>
        <p:spPr>
          <a:xfrm>
            <a:off x="457200" y="1939425"/>
            <a:ext cx="914400" cy="4152900"/>
          </a:xfrm>
          <a:prstGeom prst="rect">
            <a:avLst/>
          </a:prstGeom>
          <a:noFill/>
          <a:ln>
            <a:noFill/>
          </a:ln>
        </p:spPr>
      </p:pic>
      <p:graphicFrame>
        <p:nvGraphicFramePr>
          <p:cNvPr id="677" name="Google Shape;677;p73"/>
          <p:cNvGraphicFramePr/>
          <p:nvPr/>
        </p:nvGraphicFramePr>
        <p:xfrm>
          <a:off x="467988" y="193943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78" name="Google Shape;678;p7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679" name="Google Shape;679;p73"/>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80" name="Google Shape;680;p73"/>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681" name="Google Shape;681;p7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3rd Grade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682" name="Google Shape;682;p73"/>
          <p:cNvGrpSpPr/>
          <p:nvPr/>
        </p:nvGrpSpPr>
        <p:grpSpPr>
          <a:xfrm>
            <a:off x="533400" y="675263"/>
            <a:ext cx="7886700" cy="307800"/>
            <a:chOff x="1485900" y="5127425"/>
            <a:chExt cx="7886700" cy="307800"/>
          </a:xfrm>
        </p:grpSpPr>
        <p:grpSp>
          <p:nvGrpSpPr>
            <p:cNvPr id="683" name="Google Shape;683;p73"/>
            <p:cNvGrpSpPr/>
            <p:nvPr/>
          </p:nvGrpSpPr>
          <p:grpSpPr>
            <a:xfrm>
              <a:off x="1485900" y="5167025"/>
              <a:ext cx="7886700" cy="228600"/>
              <a:chOff x="1485900" y="5233700"/>
              <a:chExt cx="7886700" cy="228600"/>
            </a:xfrm>
          </p:grpSpPr>
          <p:sp>
            <p:nvSpPr>
              <p:cNvPr id="684" name="Google Shape;684;p7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6" name="Google Shape;686;p7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lessons in 3rd grade if you are following Minnesota Standards.</a:t>
              </a:r>
              <a:endParaRPr i="1" sz="800">
                <a:latin typeface="Poppins"/>
                <a:ea typeface="Poppins"/>
                <a:cs typeface="Poppins"/>
                <a:sym typeface="Poppins"/>
              </a:endParaRPr>
            </a:p>
          </p:txBody>
        </p:sp>
      </p:grpSp>
      <p:sp>
        <p:nvSpPr>
          <p:cNvPr id="687" name="Google Shape;687;p7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7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Night Patterns </a:t>
            </a:r>
            <a:r>
              <a:rPr lang="en" sz="1200">
                <a:solidFill>
                  <a:schemeClr val="dk1"/>
                </a:solidFill>
                <a:latin typeface="Poppins"/>
                <a:ea typeface="Poppins"/>
                <a:cs typeface="Poppins"/>
                <a:sym typeface="Poppins"/>
              </a:rPr>
              <a:t>(Moon &amp; Stars)</a:t>
            </a:r>
            <a:endParaRPr b="1">
              <a:latin typeface="Poppins"/>
              <a:ea typeface="Poppins"/>
              <a:cs typeface="Poppins"/>
              <a:sym typeface="Poppins"/>
            </a:endParaRPr>
          </a:p>
        </p:txBody>
      </p:sp>
      <p:graphicFrame>
        <p:nvGraphicFramePr>
          <p:cNvPr id="693" name="Google Shape;693;p74"/>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Moon Phases &amp; Patterns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When can you see the full moon?</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record observations of the Moon’s shape using a series of photos collected over the course of four weeks. Using this information, students discover that the Moon follows a cyclical pattern, which they can use to predict when a full moon will appear.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3E.2.1.1.1 </a:t>
                      </a:r>
                      <a:r>
                        <a:rPr lang="en" sz="800">
                          <a:solidFill>
                            <a:schemeClr val="dk1"/>
                          </a:solidFill>
                          <a:latin typeface="Poppins"/>
                          <a:ea typeface="Poppins"/>
                          <a:cs typeface="Poppins"/>
                          <a:sym typeface="Poppins"/>
                        </a:rPr>
                        <a:t>Record observations of the sun, moon, and stars and use them to describe patterns that can be predicted.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95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Stars &amp; Daily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stars come out at night?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use a model of the Big Dipper in the night sky. After conducting a simple investigation, students construct an explanation for why stars are only visible in the night sky.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3E.2.1.1.1 </a:t>
                      </a:r>
                      <a:r>
                        <a:rPr lang="en" sz="800">
                          <a:solidFill>
                            <a:schemeClr val="dk1"/>
                          </a:solidFill>
                          <a:latin typeface="Poppins"/>
                          <a:ea typeface="Poppins"/>
                          <a:cs typeface="Poppins"/>
                          <a:sym typeface="Poppins"/>
                        </a:rPr>
                        <a:t>Record observations of the sun, moon, and stars and use them to describe patterns that can be predicted.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Stars &amp; Seasonal Patterns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stars help you if you get lost?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that groups of stars in the sky form a pattern: constellations. Even though the Big Dipper changes its spot in the sky in different seasons, it always points to the North Star.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3E.2.1.1.1 </a:t>
                      </a:r>
                      <a:r>
                        <a:rPr lang="en" sz="800">
                          <a:solidFill>
                            <a:schemeClr val="dk1"/>
                          </a:solidFill>
                          <a:latin typeface="Poppins"/>
                          <a:ea typeface="Poppins"/>
                          <a:cs typeface="Poppins"/>
                          <a:sym typeface="Poppins"/>
                        </a:rPr>
                        <a:t>Record observations of the sun, moon, and stars and use them to describe patterns that can be predicted.</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3E.4.2.2.1 </a:t>
                      </a:r>
                      <a:r>
                        <a:rPr lang="en" sz="800">
                          <a:solidFill>
                            <a:schemeClr val="dk1"/>
                          </a:solidFill>
                          <a:latin typeface="Poppins"/>
                          <a:ea typeface="Poppins"/>
                          <a:cs typeface="Poppins"/>
                          <a:sym typeface="Poppins"/>
                        </a:rPr>
                        <a:t>Gather information and communicate how Minnesota American Indian Tribes and communities and other cultures use patterns in stars to make predictions and plans.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694" name="Google Shape;694;p74"/>
          <p:cNvPicPr preferRelativeResize="0"/>
          <p:nvPr/>
        </p:nvPicPr>
        <p:blipFill>
          <a:blip r:embed="rId7">
            <a:alphaModFix/>
          </a:blip>
          <a:stretch>
            <a:fillRect/>
          </a:stretch>
        </p:blipFill>
        <p:spPr>
          <a:xfrm>
            <a:off x="457200" y="1939425"/>
            <a:ext cx="914400" cy="3124200"/>
          </a:xfrm>
          <a:prstGeom prst="rect">
            <a:avLst/>
          </a:prstGeom>
          <a:noFill/>
          <a:ln>
            <a:noFill/>
          </a:ln>
        </p:spPr>
      </p:pic>
      <p:graphicFrame>
        <p:nvGraphicFramePr>
          <p:cNvPr id="695" name="Google Shape;695;p74"/>
          <p:cNvGraphicFramePr/>
          <p:nvPr/>
        </p:nvGraphicFramePr>
        <p:xfrm>
          <a:off x="457188" y="194708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a:t>
                      </a:r>
                      <a:r>
                        <a:rPr b="1" lang="en" sz="800">
                          <a:solidFill>
                            <a:schemeClr val="lt1"/>
                          </a:solidFill>
                          <a:latin typeface="Poppins"/>
                          <a:ea typeface="Poppins"/>
                          <a:cs typeface="Poppins"/>
                          <a:sym typeface="Poppins"/>
                        </a:rPr>
                        <a:t>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a:t>
                      </a:r>
                      <a:r>
                        <a:rPr b="1" lang="en" sz="800">
                          <a:solidFill>
                            <a:schemeClr val="lt1"/>
                          </a:solidFill>
                          <a:latin typeface="Poppins"/>
                          <a:ea typeface="Poppins"/>
                          <a:cs typeface="Poppins"/>
                          <a:sym typeface="Poppins"/>
                        </a:rPr>
                        <a:t>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a:t>
                      </a:r>
                      <a:r>
                        <a:rPr b="1" lang="en" sz="800">
                          <a:solidFill>
                            <a:schemeClr val="lt1"/>
                          </a:solidFill>
                          <a:latin typeface="Poppins"/>
                          <a:ea typeface="Poppins"/>
                          <a:cs typeface="Poppins"/>
                          <a:sym typeface="Poppins"/>
                        </a:rPr>
                        <a:t>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96" name="Google Shape;696;p7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697" name="Google Shape;697;p74"/>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98" name="Google Shape;698;p74"/>
          <p:cNvPicPr preferRelativeResize="0"/>
          <p:nvPr/>
        </p:nvPicPr>
        <p:blipFill>
          <a:blip r:embed="rId12">
            <a:alphaModFix/>
          </a:blip>
          <a:stretch>
            <a:fillRect/>
          </a:stretch>
        </p:blipFill>
        <p:spPr>
          <a:xfrm>
            <a:off x="7953375" y="305775"/>
            <a:ext cx="1647825" cy="209550"/>
          </a:xfrm>
          <a:prstGeom prst="rect">
            <a:avLst/>
          </a:prstGeom>
          <a:noFill/>
          <a:ln>
            <a:noFill/>
          </a:ln>
        </p:spPr>
      </p:pic>
      <p:sp>
        <p:nvSpPr>
          <p:cNvPr id="699" name="Google Shape;699;p7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3rd Grade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700" name="Google Shape;700;p74"/>
          <p:cNvGrpSpPr/>
          <p:nvPr/>
        </p:nvGrpSpPr>
        <p:grpSpPr>
          <a:xfrm>
            <a:off x="533400" y="675263"/>
            <a:ext cx="7886700" cy="307800"/>
            <a:chOff x="1485900" y="5127425"/>
            <a:chExt cx="7886700" cy="307800"/>
          </a:xfrm>
        </p:grpSpPr>
        <p:grpSp>
          <p:nvGrpSpPr>
            <p:cNvPr id="701" name="Google Shape;701;p74"/>
            <p:cNvGrpSpPr/>
            <p:nvPr/>
          </p:nvGrpSpPr>
          <p:grpSpPr>
            <a:xfrm>
              <a:off x="1485900" y="5167025"/>
              <a:ext cx="7886700" cy="228600"/>
              <a:chOff x="1485900" y="5233700"/>
              <a:chExt cx="7886700" cy="228600"/>
            </a:xfrm>
          </p:grpSpPr>
          <p:sp>
            <p:nvSpPr>
              <p:cNvPr id="702" name="Google Shape;702;p7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4" name="Google Shape;704;p74"/>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lessons in 3rd grade if you are following Minnesota Standards.</a:t>
              </a:r>
              <a:endParaRPr i="1" sz="800">
                <a:latin typeface="Poppins"/>
                <a:ea typeface="Poppins"/>
                <a:cs typeface="Poppins"/>
                <a:sym typeface="Poppins"/>
              </a:endParaRPr>
            </a:p>
          </p:txBody>
        </p:sp>
      </p:grpSp>
      <p:sp>
        <p:nvSpPr>
          <p:cNvPr id="705" name="Google Shape;705;p7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75"/>
          <p:cNvPicPr preferRelativeResize="0"/>
          <p:nvPr/>
        </p:nvPicPr>
        <p:blipFill rotWithShape="1">
          <a:blip r:embed="rId3">
            <a:alphaModFix/>
          </a:blip>
          <a:srcRect b="0" l="0" r="0" t="86653"/>
          <a:stretch/>
        </p:blipFill>
        <p:spPr>
          <a:xfrm>
            <a:off x="457200" y="6267425"/>
            <a:ext cx="914400" cy="1033501"/>
          </a:xfrm>
          <a:prstGeom prst="rect">
            <a:avLst/>
          </a:prstGeom>
          <a:noFill/>
          <a:ln>
            <a:noFill/>
          </a:ln>
        </p:spPr>
      </p:pic>
      <p:sp>
        <p:nvSpPr>
          <p:cNvPr id="711" name="Google Shape;711;p7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Light, Sound, &amp; Communication  </a:t>
            </a:r>
            <a:r>
              <a:rPr lang="en" sz="1200">
                <a:solidFill>
                  <a:schemeClr val="dk1"/>
                </a:solidFill>
                <a:latin typeface="Poppins"/>
                <a:ea typeface="Poppins"/>
                <a:cs typeface="Poppins"/>
                <a:sym typeface="Poppins"/>
              </a:rPr>
              <a:t>(Lights &amp; Sounds)</a:t>
            </a:r>
            <a:endParaRPr b="1">
              <a:latin typeface="Poppins"/>
              <a:ea typeface="Poppins"/>
              <a:cs typeface="Poppins"/>
              <a:sym typeface="Poppins"/>
            </a:endParaRPr>
          </a:p>
        </p:txBody>
      </p:sp>
      <p:graphicFrame>
        <p:nvGraphicFramePr>
          <p:cNvPr id="712" name="Google Shape;712;p75"/>
          <p:cNvGraphicFramePr/>
          <p:nvPr/>
        </p:nvGraphicFramePr>
        <p:xfrm>
          <a:off x="467988" y="1543210"/>
          <a:ext cx="3000000" cy="3000000"/>
        </p:xfrm>
        <a:graphic>
          <a:graphicData uri="http://schemas.openxmlformats.org/drawingml/2006/table">
            <a:tbl>
              <a:tblPr>
                <a:noFill/>
                <a:tableStyleId>{491021E8-1089-43C6-96F4-EAD69215F56F}</a:tableStyleId>
              </a:tblPr>
              <a:tblGrid>
                <a:gridCol w="1028700"/>
                <a:gridCol w="1902600"/>
                <a:gridCol w="3059925"/>
                <a:gridCol w="3152775"/>
              </a:tblGrid>
              <a:tr h="2255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7886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i="1" lang="en" sz="800">
                          <a:solidFill>
                            <a:srgbClr val="9E9E9E"/>
                          </a:solidFill>
                          <a:uFill>
                            <a:noFill/>
                          </a:uFill>
                          <a:latin typeface="Poppins"/>
                          <a:ea typeface="Poppins"/>
                          <a:cs typeface="Poppins"/>
                          <a:sym typeface="Poppins"/>
                          <a:hlinkClick r:id="rId4">
                            <a:extLst>
                              <a:ext uri="{A12FA001-AC4F-418D-AE19-62706E023703}">
                                <ahyp:hlinkClr val="tx"/>
                              </a:ext>
                            </a:extLst>
                          </a:hlinkClick>
                        </a:rPr>
                        <a:t>Sounds &amp; Vibrations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How do they make silly sounds in cartoons?</a:t>
                      </a:r>
                      <a:endParaRPr b="1" i="1" sz="800">
                        <a:solidFill>
                          <a:srgbClr val="9E9E9E"/>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Students explore how to make different sounds with everyday objects. They construct an explanation that objects vibrate when they make a sound, and if the vibration stops, the sound stops.</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1P.2.1.1.1 </a:t>
                      </a:r>
                      <a:r>
                        <a:rPr i="1" lang="en" sz="800">
                          <a:solidFill>
                            <a:srgbClr val="9E9E9E"/>
                          </a:solidFill>
                          <a:latin typeface="Poppins"/>
                          <a:ea typeface="Poppins"/>
                          <a:cs typeface="Poppins"/>
                          <a:sym typeface="Poppins"/>
                        </a:rPr>
                        <a:t>Identify and describe patterns obtained from testing different materials and determine which materials have the properties that are best suited for producing and/or transmitting sound.</a:t>
                      </a:r>
                      <a:endParaRPr b="1" i="1" sz="7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695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5">
                            <a:extLst>
                              <a:ext uri="{A12FA001-AC4F-418D-AE19-62706E023703}">
                                <ahyp:hlinkClr val="tx"/>
                              </a:ext>
                            </a:extLst>
                          </a:hlinkClick>
                        </a:rPr>
                        <a:t>Sounds &amp; Vibrations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6">
                            <a:extLst>
                              <a:ext uri="{A12FA001-AC4F-418D-AE19-62706E023703}">
                                <ahyp:hlinkClr val="tx"/>
                              </a:ext>
                            </a:extLst>
                          </a:hlinkClick>
                        </a:rPr>
                        <a:t>Read-Along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Where do sounds come from?</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Students create three different sound makers and construct an explanation about where the vibrations are happening in each sound experiment.</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1P.1.2.1.1 </a:t>
                      </a:r>
                      <a:r>
                        <a:rPr i="1" lang="en" sz="800">
                          <a:solidFill>
                            <a:srgbClr val="9E9E9E"/>
                          </a:solidFill>
                          <a:latin typeface="Poppins"/>
                          <a:ea typeface="Poppins"/>
                          <a:cs typeface="Poppins"/>
                          <a:sym typeface="Poppins"/>
                        </a:rPr>
                        <a:t>Plan and conduct investigations to provide evidence that vibrating materials can make sound and that sounds can make materials vibrate.</a:t>
                      </a:r>
                      <a:endParaRPr b="1" i="1" sz="7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81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Light, Materials, Transparent &amp; Opaque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if there were no windows?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the properties of different materials that they can and cannot see through. Then they create a stained glass window using tissue paper to explore how materials interact with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3P.1.2.1.1 </a:t>
                      </a:r>
                      <a:r>
                        <a:rPr lang="en" sz="800">
                          <a:solidFill>
                            <a:schemeClr val="dk1"/>
                          </a:solidFill>
                          <a:latin typeface="Poppins"/>
                          <a:ea typeface="Poppins"/>
                          <a:cs typeface="Poppins"/>
                          <a:sym typeface="Poppins"/>
                        </a:rPr>
                        <a:t>Plan and conduct a controlled investigation to determine the effect of placing objects made with different materials in the path of a beam of light.</a:t>
                      </a:r>
                      <a:endParaRPr sz="6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020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Light &amp; Illumination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Read-Along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see in the dark?</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look inside a completely dark box to determine if they can see the shape of the object inside. They allow more light into the box to illuminate the object and allow them to see it. Students use their observations explain that objects need light to be seen.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3P.1.1.1.1 </a:t>
                      </a:r>
                      <a:r>
                        <a:rPr lang="en" sz="800">
                          <a:solidFill>
                            <a:schemeClr val="dk1"/>
                          </a:solidFill>
                          <a:latin typeface="Poppins"/>
                          <a:ea typeface="Poppins"/>
                          <a:cs typeface="Poppins"/>
                          <a:sym typeface="Poppins"/>
                        </a:rPr>
                        <a:t>Ask questions based on observations about why objects in darkness can be seen only when illuminated.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277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0">
                            <a:extLst>
                              <a:ext uri="{A12FA001-AC4F-418D-AE19-62706E023703}">
                                <ahyp:hlinkClr val="tx"/>
                              </a:ext>
                            </a:extLst>
                          </a:hlinkClick>
                        </a:rPr>
                        <a:t>Light, Communication, &amp; Engineering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could you send a secret message to someone far away?</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Students are presented with the problem that they need to send a message at night, without using noise. They design a solution to create a color-coded message system and communicate with light signals.</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None/>
                      </a:pPr>
                      <a:r>
                        <a:rPr b="1" i="1" lang="en" sz="800">
                          <a:solidFill>
                            <a:srgbClr val="9E9E9E"/>
                          </a:solidFill>
                          <a:latin typeface="Poppins"/>
                          <a:ea typeface="Poppins"/>
                          <a:cs typeface="Poppins"/>
                          <a:sym typeface="Poppins"/>
                        </a:rPr>
                        <a:t>1P.3.2.2.1 </a:t>
                      </a:r>
                      <a:r>
                        <a:rPr i="1" lang="en" sz="800">
                          <a:solidFill>
                            <a:srgbClr val="9E9E9E"/>
                          </a:solidFill>
                          <a:latin typeface="Poppins"/>
                          <a:ea typeface="Poppins"/>
                          <a:cs typeface="Poppins"/>
                          <a:sym typeface="Poppins"/>
                        </a:rPr>
                        <a:t>Design and build a device that uses light or sound to solve the problem of communicating over a distance. </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344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1">
                            <a:extLst>
                              <a:ext uri="{A12FA001-AC4F-418D-AE19-62706E023703}">
                                <ahyp:hlinkClr val="tx"/>
                              </a:ext>
                            </a:extLst>
                          </a:hlinkClick>
                        </a:rPr>
                        <a:t>Lights, Sounds, &amp; Communication, Read-Along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do boats find their way in the fog? </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obtain information about light and sound signals. They analyze different sounds with eyes closed to determine which type of sound they hear.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1P.3.2.2.1 </a:t>
                      </a:r>
                      <a:r>
                        <a:rPr i="1" lang="en" sz="800">
                          <a:solidFill>
                            <a:srgbClr val="9E9E9E"/>
                          </a:solidFill>
                          <a:latin typeface="Poppins"/>
                          <a:ea typeface="Poppins"/>
                          <a:cs typeface="Poppins"/>
                          <a:sym typeface="Poppins"/>
                        </a:rPr>
                        <a:t>Design and build a device that uses light or sound to solve the problem of communicating over a distance. </a:t>
                      </a:r>
                      <a:endParaRPr b="1" i="1" sz="800">
                        <a:solidFill>
                          <a:srgbClr val="9E9E9E"/>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713" name="Google Shape;713;p75"/>
          <p:cNvPicPr preferRelativeResize="0"/>
          <p:nvPr/>
        </p:nvPicPr>
        <p:blipFill rotWithShape="1">
          <a:blip r:embed="rId3">
            <a:alphaModFix/>
          </a:blip>
          <a:srcRect b="13614" l="0" r="0" t="0"/>
          <a:stretch/>
        </p:blipFill>
        <p:spPr>
          <a:xfrm>
            <a:off x="457200" y="2038500"/>
            <a:ext cx="914400" cy="4328000"/>
          </a:xfrm>
          <a:prstGeom prst="rect">
            <a:avLst/>
          </a:prstGeom>
          <a:noFill/>
          <a:ln>
            <a:noFill/>
          </a:ln>
        </p:spPr>
      </p:pic>
      <p:graphicFrame>
        <p:nvGraphicFramePr>
          <p:cNvPr id="714" name="Google Shape;714;p75"/>
          <p:cNvGraphicFramePr/>
          <p:nvPr/>
        </p:nvGraphicFramePr>
        <p:xfrm>
          <a:off x="467988" y="2017510"/>
          <a:ext cx="3000000" cy="3000000"/>
        </p:xfrm>
        <a:graphic>
          <a:graphicData uri="http://schemas.openxmlformats.org/drawingml/2006/table">
            <a:tbl>
              <a:tblPr>
                <a:noFill/>
                <a:tableStyleId>{491021E8-1089-43C6-96F4-EAD69215F56F}</a:tableStyleId>
              </a:tblPr>
              <a:tblGrid>
                <a:gridCol w="657125"/>
              </a:tblGrid>
              <a:tr h="7924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705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2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pSp>
        <p:nvGrpSpPr>
          <p:cNvPr id="715" name="Google Shape;715;p75"/>
          <p:cNvGrpSpPr/>
          <p:nvPr/>
        </p:nvGrpSpPr>
        <p:grpSpPr>
          <a:xfrm>
            <a:off x="1581150" y="2038500"/>
            <a:ext cx="7886700" cy="307800"/>
            <a:chOff x="1485900" y="5127425"/>
            <a:chExt cx="7886700" cy="307800"/>
          </a:xfrm>
        </p:grpSpPr>
        <p:grpSp>
          <p:nvGrpSpPr>
            <p:cNvPr id="716" name="Google Shape;716;p75"/>
            <p:cNvGrpSpPr/>
            <p:nvPr/>
          </p:nvGrpSpPr>
          <p:grpSpPr>
            <a:xfrm>
              <a:off x="1485900" y="5167025"/>
              <a:ext cx="7886700" cy="228600"/>
              <a:chOff x="1485900" y="5233700"/>
              <a:chExt cx="7886700" cy="228600"/>
            </a:xfrm>
          </p:grpSpPr>
          <p:sp>
            <p:nvSpPr>
              <p:cNvPr id="717" name="Google Shape;717;p7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9" name="Google Shape;719;p7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1st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720" name="Google Shape;720;p75"/>
          <p:cNvGrpSpPr/>
          <p:nvPr/>
        </p:nvGrpSpPr>
        <p:grpSpPr>
          <a:xfrm>
            <a:off x="1581150" y="2841600"/>
            <a:ext cx="7886700" cy="307800"/>
            <a:chOff x="1485900" y="5127425"/>
            <a:chExt cx="7886700" cy="307800"/>
          </a:xfrm>
        </p:grpSpPr>
        <p:grpSp>
          <p:nvGrpSpPr>
            <p:cNvPr id="721" name="Google Shape;721;p75"/>
            <p:cNvGrpSpPr/>
            <p:nvPr/>
          </p:nvGrpSpPr>
          <p:grpSpPr>
            <a:xfrm>
              <a:off x="1485900" y="5167025"/>
              <a:ext cx="7886700" cy="228600"/>
              <a:chOff x="1485900" y="5233700"/>
              <a:chExt cx="7886700" cy="228600"/>
            </a:xfrm>
          </p:grpSpPr>
          <p:sp>
            <p:nvSpPr>
              <p:cNvPr id="722" name="Google Shape;722;p7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7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4" name="Google Shape;724;p7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1st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725" name="Google Shape;725;p75"/>
          <p:cNvGrpSpPr/>
          <p:nvPr/>
        </p:nvGrpSpPr>
        <p:grpSpPr>
          <a:xfrm>
            <a:off x="1581150" y="5475675"/>
            <a:ext cx="7886700" cy="307800"/>
            <a:chOff x="1485900" y="5127425"/>
            <a:chExt cx="7886700" cy="307800"/>
          </a:xfrm>
        </p:grpSpPr>
        <p:grpSp>
          <p:nvGrpSpPr>
            <p:cNvPr id="726" name="Google Shape;726;p75"/>
            <p:cNvGrpSpPr/>
            <p:nvPr/>
          </p:nvGrpSpPr>
          <p:grpSpPr>
            <a:xfrm>
              <a:off x="1485900" y="5167025"/>
              <a:ext cx="7886700" cy="228600"/>
              <a:chOff x="1485900" y="5233700"/>
              <a:chExt cx="7886700" cy="228600"/>
            </a:xfrm>
          </p:grpSpPr>
          <p:sp>
            <p:nvSpPr>
              <p:cNvPr id="727" name="Google Shape;727;p7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7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1st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730" name="Google Shape;730;p75"/>
          <p:cNvGrpSpPr/>
          <p:nvPr/>
        </p:nvGrpSpPr>
        <p:grpSpPr>
          <a:xfrm>
            <a:off x="1581150" y="6393938"/>
            <a:ext cx="7886700" cy="307800"/>
            <a:chOff x="1485900" y="5127425"/>
            <a:chExt cx="7886700" cy="307800"/>
          </a:xfrm>
        </p:grpSpPr>
        <p:grpSp>
          <p:nvGrpSpPr>
            <p:cNvPr id="731" name="Google Shape;731;p75"/>
            <p:cNvGrpSpPr/>
            <p:nvPr/>
          </p:nvGrpSpPr>
          <p:grpSpPr>
            <a:xfrm>
              <a:off x="1485900" y="5167025"/>
              <a:ext cx="7886700" cy="228600"/>
              <a:chOff x="1485900" y="5233700"/>
              <a:chExt cx="7886700" cy="228600"/>
            </a:xfrm>
          </p:grpSpPr>
          <p:sp>
            <p:nvSpPr>
              <p:cNvPr id="732" name="Google Shape;732;p7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7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4" name="Google Shape;734;p7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1st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735" name="Google Shape;735;p7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736" name="Google Shape;736;p75"/>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37" name="Google Shape;737;p75"/>
          <p:cNvPicPr preferRelativeResize="0"/>
          <p:nvPr/>
        </p:nvPicPr>
        <p:blipFill>
          <a:blip r:embed="rId19">
            <a:alphaModFix/>
          </a:blip>
          <a:stretch>
            <a:fillRect/>
          </a:stretch>
        </p:blipFill>
        <p:spPr>
          <a:xfrm>
            <a:off x="7953375" y="305775"/>
            <a:ext cx="1647825" cy="209550"/>
          </a:xfrm>
          <a:prstGeom prst="rect">
            <a:avLst/>
          </a:prstGeom>
          <a:noFill/>
          <a:ln>
            <a:noFill/>
          </a:ln>
        </p:spPr>
      </p:pic>
      <p:sp>
        <p:nvSpPr>
          <p:cNvPr id="738" name="Google Shape;738;p7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3rd Grade - Physical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739" name="Google Shape;739;p75"/>
          <p:cNvGrpSpPr/>
          <p:nvPr/>
        </p:nvGrpSpPr>
        <p:grpSpPr>
          <a:xfrm>
            <a:off x="533400" y="675263"/>
            <a:ext cx="7886700" cy="307800"/>
            <a:chOff x="1485900" y="5127425"/>
            <a:chExt cx="7886700" cy="307800"/>
          </a:xfrm>
        </p:grpSpPr>
        <p:grpSp>
          <p:nvGrpSpPr>
            <p:cNvPr id="740" name="Google Shape;740;p75"/>
            <p:cNvGrpSpPr/>
            <p:nvPr/>
          </p:nvGrpSpPr>
          <p:grpSpPr>
            <a:xfrm>
              <a:off x="1485900" y="5167025"/>
              <a:ext cx="7886700" cy="228600"/>
              <a:chOff x="1485900" y="5233700"/>
              <a:chExt cx="7886700" cy="228600"/>
            </a:xfrm>
          </p:grpSpPr>
          <p:sp>
            <p:nvSpPr>
              <p:cNvPr id="741" name="Google Shape;741;p7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3" name="Google Shape;743;p7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lessons in 3rd grade if you are following Minnesota Standards.</a:t>
              </a:r>
              <a:endParaRPr i="1" sz="800">
                <a:latin typeface="Poppins"/>
                <a:ea typeface="Poppins"/>
                <a:cs typeface="Poppins"/>
                <a:sym typeface="Poppins"/>
              </a:endParaRPr>
            </a:p>
          </p:txBody>
        </p:sp>
      </p:grpSp>
      <p:sp>
        <p:nvSpPr>
          <p:cNvPr id="744" name="Google Shape;744;p7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7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Fossils &amp; Changing Environments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(Animals Through Time)</a:t>
            </a:r>
            <a:endParaRPr b="1">
              <a:latin typeface="Poppins"/>
              <a:ea typeface="Poppins"/>
              <a:cs typeface="Poppins"/>
              <a:sym typeface="Poppins"/>
            </a:endParaRPr>
          </a:p>
        </p:txBody>
      </p:sp>
      <p:graphicFrame>
        <p:nvGraphicFramePr>
          <p:cNvPr id="750" name="Google Shape;750;p76"/>
          <p:cNvGraphicFramePr/>
          <p:nvPr/>
        </p:nvGraphicFramePr>
        <p:xfrm>
          <a:off x="462588" y="193943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5">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6">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751" name="Google Shape;751;p7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aphicFrame>
        <p:nvGraphicFramePr>
          <p:cNvPr id="752" name="Google Shape;752;p76"/>
          <p:cNvGraphicFramePr/>
          <p:nvPr/>
        </p:nvGraphicFramePr>
        <p:xfrm>
          <a:off x="4625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Habitats, Fossils, &amp; Environments Over Time</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Where can you find whales in a desert?</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explore the idea that the rock under our feet sometimes contains fossils, and investigate how these fossils reveal changes in habitats through time.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4E.3.2.1.1 </a:t>
                      </a:r>
                      <a:r>
                        <a:rPr lang="en" sz="800">
                          <a:solidFill>
                            <a:schemeClr val="dk1"/>
                          </a:solidFill>
                          <a:latin typeface="Poppins"/>
                          <a:ea typeface="Poppins"/>
                          <a:cs typeface="Poppins"/>
                          <a:sym typeface="Poppins"/>
                        </a:rPr>
                        <a:t>Identify evidence from patterns in rock formations and fossils in rock layers to support an explanation for changes in landscape over time.</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t/>
                      </a:r>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2">
                            <a:extLst>
                              <a:ext uri="{A12FA001-AC4F-418D-AE19-62706E023703}">
                                <ahyp:hlinkClr val="tx"/>
                              </a:ext>
                            </a:extLst>
                          </a:hlinkClick>
                        </a:rPr>
                        <a:t>Fossil Evidence &amp; Dinosaurs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we know what dinosaurs looked like?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learn how we can infer what the outside of an animal looked like by using clues about their skeleton.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4L.4.2.1.2 </a:t>
                      </a:r>
                      <a:r>
                        <a:rPr lang="en" sz="800">
                          <a:solidFill>
                            <a:schemeClr val="dk1"/>
                          </a:solidFill>
                          <a:latin typeface="Poppins"/>
                          <a:ea typeface="Poppins"/>
                          <a:cs typeface="Poppins"/>
                          <a:sym typeface="Poppins"/>
                        </a:rPr>
                        <a:t>Obtain information from various media sources to determine that plants and animals have traits inherited from parents and that variation of these traits exists in a group of similar organisms.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3">
                            <a:extLst>
                              <a:ext uri="{A12FA001-AC4F-418D-AE19-62706E023703}">
                                <ahyp:hlinkClr val="tx"/>
                              </a:ext>
                            </a:extLst>
                          </a:hlinkClick>
                        </a:rPr>
                        <a:t>Trace Fossil</a:t>
                      </a:r>
                      <a:r>
                        <a:rPr b="1" lang="en" sz="800">
                          <a:uFill>
                            <a:noFill/>
                          </a:uFill>
                          <a:latin typeface="Poppins"/>
                          <a:ea typeface="Poppins"/>
                          <a:cs typeface="Poppins"/>
                          <a:sym typeface="Poppins"/>
                          <a:hlinkClick r:id="rId14"/>
                        </a:rPr>
                        <a:t> Evidence</a:t>
                      </a:r>
                      <a:r>
                        <a:rPr b="1" lang="en" sz="800">
                          <a:solidFill>
                            <a:srgbClr val="000000"/>
                          </a:solidFill>
                          <a:uFill>
                            <a:noFill/>
                          </a:uFill>
                          <a:latin typeface="Poppins"/>
                          <a:ea typeface="Poppins"/>
                          <a:cs typeface="Poppins"/>
                          <a:sym typeface="Poppins"/>
                          <a:hlinkClick r:id="rId15">
                            <a:extLst>
                              <a:ext uri="{A12FA001-AC4F-418D-AE19-62706E023703}">
                                <ahyp:hlinkClr val="tx"/>
                              </a:ext>
                            </a:extLst>
                          </a:hlinkClick>
                        </a:rPr>
                        <a:t> &amp; Animal Movement</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Can you outrun a dinosaur?</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learn how fossilized animal tracks can tell us a great deal about the animals that left them.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4L.4.2.1.2 </a:t>
                      </a:r>
                      <a:r>
                        <a:rPr lang="en" sz="800">
                          <a:solidFill>
                            <a:schemeClr val="dk1"/>
                          </a:solidFill>
                          <a:latin typeface="Poppins"/>
                          <a:ea typeface="Poppins"/>
                          <a:cs typeface="Poppins"/>
                          <a:sym typeface="Poppins"/>
                        </a:rPr>
                        <a:t>Obtain information from various media sources to determine that plants and animals have traits inherited from parents and that variation of these traits exists in a group of similar organisms.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753" name="Google Shape;753;p76"/>
          <p:cNvPicPr preferRelativeResize="0"/>
          <p:nvPr/>
        </p:nvPicPr>
        <p:blipFill rotWithShape="1">
          <a:blip r:embed="rId16">
            <a:alphaModFix/>
          </a:blip>
          <a:srcRect b="25138" l="0" r="0" t="0"/>
          <a:stretch/>
        </p:blipFill>
        <p:spPr>
          <a:xfrm>
            <a:off x="451800" y="1939425"/>
            <a:ext cx="914400" cy="3108900"/>
          </a:xfrm>
          <a:prstGeom prst="rect">
            <a:avLst/>
          </a:prstGeom>
          <a:noFill/>
          <a:ln>
            <a:noFill/>
          </a:ln>
        </p:spPr>
      </p:pic>
      <p:pic>
        <p:nvPicPr>
          <p:cNvPr id="754" name="Google Shape;754;p76"/>
          <p:cNvPicPr preferRelativeResize="0"/>
          <p:nvPr/>
        </p:nvPicPr>
        <p:blipFill rotWithShape="1">
          <a:blip r:embed="rId17">
            <a:alphaModFix/>
          </a:blip>
          <a:srcRect b="19181" l="61407" r="12339" t="27655"/>
          <a:stretch/>
        </p:blipFill>
        <p:spPr>
          <a:xfrm>
            <a:off x="462600" y="2973125"/>
            <a:ext cx="880426" cy="1041501"/>
          </a:xfrm>
          <a:prstGeom prst="rect">
            <a:avLst/>
          </a:prstGeom>
          <a:noFill/>
          <a:ln cap="flat" cmpd="sng" w="19050">
            <a:solidFill>
              <a:srgbClr val="000000"/>
            </a:solidFill>
            <a:prstDash val="solid"/>
            <a:round/>
            <a:headEnd len="sm" w="sm" type="none"/>
            <a:tailEnd len="sm" w="sm" type="none"/>
          </a:ln>
        </p:spPr>
      </p:pic>
      <p:sp>
        <p:nvSpPr>
          <p:cNvPr id="755" name="Google Shape;755;p76"/>
          <p:cNvSpPr/>
          <p:nvPr/>
        </p:nvSpPr>
        <p:spPr>
          <a:xfrm>
            <a:off x="462600" y="29705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56" name="Google Shape;756;p76"/>
          <p:cNvGraphicFramePr/>
          <p:nvPr/>
        </p:nvGraphicFramePr>
        <p:xfrm>
          <a:off x="462588" y="1872760"/>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8">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9">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57" name="Google Shape;757;p76"/>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58" name="Google Shape;758;p76"/>
          <p:cNvPicPr preferRelativeResize="0"/>
          <p:nvPr/>
        </p:nvPicPr>
        <p:blipFill>
          <a:blip r:embed="rId21">
            <a:alphaModFix/>
          </a:blip>
          <a:stretch>
            <a:fillRect/>
          </a:stretch>
        </p:blipFill>
        <p:spPr>
          <a:xfrm>
            <a:off x="7953375" y="305775"/>
            <a:ext cx="1647825" cy="209550"/>
          </a:xfrm>
          <a:prstGeom prst="rect">
            <a:avLst/>
          </a:prstGeom>
          <a:noFill/>
          <a:ln>
            <a:noFill/>
          </a:ln>
        </p:spPr>
      </p:pic>
      <p:sp>
        <p:nvSpPr>
          <p:cNvPr id="759" name="Google Shape;759;p7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4th Grade - Life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760" name="Google Shape;760;p76"/>
          <p:cNvGrpSpPr/>
          <p:nvPr/>
        </p:nvGrpSpPr>
        <p:grpSpPr>
          <a:xfrm>
            <a:off x="533400" y="675263"/>
            <a:ext cx="7886700" cy="307800"/>
            <a:chOff x="1485900" y="5127425"/>
            <a:chExt cx="7886700" cy="307800"/>
          </a:xfrm>
        </p:grpSpPr>
        <p:grpSp>
          <p:nvGrpSpPr>
            <p:cNvPr id="761" name="Google Shape;761;p76"/>
            <p:cNvGrpSpPr/>
            <p:nvPr/>
          </p:nvGrpSpPr>
          <p:grpSpPr>
            <a:xfrm>
              <a:off x="1485900" y="5167025"/>
              <a:ext cx="7886700" cy="228600"/>
              <a:chOff x="1485900" y="5233700"/>
              <a:chExt cx="7886700" cy="228600"/>
            </a:xfrm>
          </p:grpSpPr>
          <p:sp>
            <p:nvSpPr>
              <p:cNvPr id="762" name="Google Shape;762;p7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7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4" name="Google Shape;764;p76"/>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4th grade if you are following Minnesota Standards.</a:t>
              </a:r>
              <a:endParaRPr i="1" sz="800">
                <a:latin typeface="Poppins"/>
                <a:ea typeface="Poppins"/>
                <a:cs typeface="Poppins"/>
                <a:sym typeface="Poppins"/>
              </a:endParaRPr>
            </a:p>
          </p:txBody>
        </p:sp>
      </p:grpSp>
      <p:sp>
        <p:nvSpPr>
          <p:cNvPr id="765" name="Google Shape;765;p7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77"/>
          <p:cNvPicPr preferRelativeResize="0"/>
          <p:nvPr/>
        </p:nvPicPr>
        <p:blipFill rotWithShape="1">
          <a:blip r:embed="rId3">
            <a:alphaModFix/>
          </a:blip>
          <a:srcRect b="25624" l="0" r="0" t="3957"/>
          <a:stretch/>
        </p:blipFill>
        <p:spPr>
          <a:xfrm>
            <a:off x="457200" y="6284900"/>
            <a:ext cx="1057958" cy="853225"/>
          </a:xfrm>
          <a:prstGeom prst="rect">
            <a:avLst/>
          </a:prstGeom>
          <a:noFill/>
          <a:ln>
            <a:noFill/>
          </a:ln>
        </p:spPr>
      </p:pic>
      <p:sp>
        <p:nvSpPr>
          <p:cNvPr id="771" name="Google Shape;771;p77"/>
          <p:cNvSpPr txBox="1"/>
          <p:nvPr/>
        </p:nvSpPr>
        <p:spPr>
          <a:xfrm>
            <a:off x="457200" y="1143000"/>
            <a:ext cx="67833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hlink"/>
                </a:solidFill>
                <a:uFill>
                  <a:noFill/>
                </a:uFill>
                <a:latin typeface="Poppins"/>
                <a:ea typeface="Poppins"/>
                <a:cs typeface="Poppins"/>
                <a:sym typeface="Poppins"/>
                <a:hlinkClick r:id="rId4"/>
              </a:rPr>
              <a:t>Heredity, Survival, &amp; Selection </a:t>
            </a:r>
            <a:r>
              <a:rPr lang="en" sz="1200">
                <a:solidFill>
                  <a:schemeClr val="hlink"/>
                </a:solidFill>
                <a:uFill>
                  <a:noFill/>
                </a:uFill>
                <a:latin typeface="Poppins"/>
                <a:ea typeface="Poppins"/>
                <a:cs typeface="Poppins"/>
                <a:sym typeface="Poppins"/>
                <a:hlinkClick r:id="rId5"/>
              </a:rPr>
              <a:t>(Fates of Traits)</a:t>
            </a:r>
            <a:endParaRPr>
              <a:latin typeface="Poppins"/>
              <a:ea typeface="Poppins"/>
              <a:cs typeface="Poppins"/>
              <a:sym typeface="Poppins"/>
            </a:endParaRPr>
          </a:p>
        </p:txBody>
      </p:sp>
      <p:pic>
        <p:nvPicPr>
          <p:cNvPr id="772" name="Google Shape;772;p77"/>
          <p:cNvPicPr preferRelativeResize="0"/>
          <p:nvPr/>
        </p:nvPicPr>
        <p:blipFill rotWithShape="1">
          <a:blip r:embed="rId6">
            <a:alphaModFix/>
          </a:blip>
          <a:srcRect b="0" l="26207" r="34547" t="0"/>
          <a:stretch/>
        </p:blipFill>
        <p:spPr>
          <a:xfrm>
            <a:off x="465225" y="3922625"/>
            <a:ext cx="914400" cy="1862849"/>
          </a:xfrm>
          <a:prstGeom prst="rect">
            <a:avLst/>
          </a:prstGeom>
          <a:noFill/>
          <a:ln>
            <a:noFill/>
          </a:ln>
        </p:spPr>
      </p:pic>
      <p:pic>
        <p:nvPicPr>
          <p:cNvPr id="773" name="Google Shape;773;p77"/>
          <p:cNvPicPr preferRelativeResize="0"/>
          <p:nvPr/>
        </p:nvPicPr>
        <p:blipFill rotWithShape="1">
          <a:blip r:embed="rId7">
            <a:alphaModFix/>
          </a:blip>
          <a:srcRect b="53854" l="38080" r="0" t="-287"/>
          <a:stretch/>
        </p:blipFill>
        <p:spPr>
          <a:xfrm>
            <a:off x="457200" y="5492450"/>
            <a:ext cx="914400" cy="792450"/>
          </a:xfrm>
          <a:prstGeom prst="rect">
            <a:avLst/>
          </a:prstGeom>
          <a:noFill/>
          <a:ln>
            <a:noFill/>
          </a:ln>
        </p:spPr>
      </p:pic>
      <p:pic>
        <p:nvPicPr>
          <p:cNvPr id="774" name="Google Shape;774;p77"/>
          <p:cNvPicPr preferRelativeResize="0"/>
          <p:nvPr/>
        </p:nvPicPr>
        <p:blipFill rotWithShape="1">
          <a:blip r:embed="rId8">
            <a:alphaModFix/>
          </a:blip>
          <a:srcRect b="6515" l="28483" r="16274" t="0"/>
          <a:stretch/>
        </p:blipFill>
        <p:spPr>
          <a:xfrm>
            <a:off x="457200" y="2960700"/>
            <a:ext cx="982598" cy="1027982"/>
          </a:xfrm>
          <a:prstGeom prst="rect">
            <a:avLst/>
          </a:prstGeom>
          <a:noFill/>
          <a:ln>
            <a:noFill/>
          </a:ln>
        </p:spPr>
      </p:pic>
      <p:pic>
        <p:nvPicPr>
          <p:cNvPr id="775" name="Google Shape;775;p77"/>
          <p:cNvPicPr preferRelativeResize="0"/>
          <p:nvPr/>
        </p:nvPicPr>
        <p:blipFill rotWithShape="1">
          <a:blip r:embed="rId9">
            <a:alphaModFix/>
          </a:blip>
          <a:srcRect b="0" l="29368" r="13393" t="0"/>
          <a:stretch/>
        </p:blipFill>
        <p:spPr>
          <a:xfrm>
            <a:off x="457200" y="1987250"/>
            <a:ext cx="982598" cy="1027982"/>
          </a:xfrm>
          <a:prstGeom prst="rect">
            <a:avLst/>
          </a:prstGeom>
          <a:noFill/>
          <a:ln>
            <a:noFill/>
          </a:ln>
        </p:spPr>
      </p:pic>
      <p:graphicFrame>
        <p:nvGraphicFramePr>
          <p:cNvPr id="776" name="Google Shape;776;p77"/>
          <p:cNvGraphicFramePr/>
          <p:nvPr/>
        </p:nvGraphicFramePr>
        <p:xfrm>
          <a:off x="457188" y="1591056"/>
          <a:ext cx="3000000" cy="3000000"/>
        </p:xfrm>
        <a:graphic>
          <a:graphicData uri="http://schemas.openxmlformats.org/drawingml/2006/table">
            <a:tbl>
              <a:tblPr>
                <a:noFill/>
                <a:tableStyleId>{491021E8-1089-43C6-96F4-EAD69215F56F}</a:tableStyleId>
              </a:tblPr>
              <a:tblGrid>
                <a:gridCol w="922450"/>
                <a:gridCol w="2046500"/>
                <a:gridCol w="2716725"/>
                <a:gridCol w="3458300"/>
              </a:tblGrid>
              <a:tr h="3721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73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0"/>
                        </a:rPr>
                        <a:t>Traits &amp; Inheritance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you identify a mysterious fruit?</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examine plant traits and use that information as evidence to help them identify an unknown fruit. They look for similarities and differences in the leaves, flowers, and fruits of plants to sort them into groups and identify patterns of inheritance.</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4L.4.2.1.2 </a:t>
                      </a:r>
                      <a:r>
                        <a:rPr lang="en" sz="800">
                          <a:solidFill>
                            <a:schemeClr val="dk1"/>
                          </a:solidFill>
                          <a:latin typeface="Poppins"/>
                          <a:ea typeface="Poppins"/>
                          <a:cs typeface="Poppins"/>
                          <a:sym typeface="Poppins"/>
                        </a:rPr>
                        <a:t>Obtain information from various media sources to determine that plants and animals have traits inherited from parents and that variation of these traits exists in a group of similar organisms.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290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1"/>
                        </a:rPr>
                        <a:t>Trait Variation, Inheritance, &amp; Artificial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do dogs and pigeons have in common?</a:t>
                      </a:r>
                      <a:endParaRPr b="1" sz="800">
                        <a:solidFill>
                          <a:schemeClr val="dk1"/>
                        </a:solidFill>
                        <a:latin typeface="Poppins"/>
                        <a:ea typeface="Poppins"/>
                        <a:cs typeface="Poppins"/>
                        <a:sym typeface="Poppins"/>
                      </a:endParaRPr>
                    </a:p>
                  </a:txBody>
                  <a:tcPr marT="45700" marB="45700"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analyze trait similarities and differences among parent, offspring, and sibling pigeons. They interpret this data to discover that the variation and inheritance of traits creates a pattern that explains why we see such extreme traits in artificially selected animal breeds.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4L.4.2.1.2 </a:t>
                      </a:r>
                      <a:r>
                        <a:rPr lang="en" sz="800">
                          <a:solidFill>
                            <a:schemeClr val="dk1"/>
                          </a:solidFill>
                          <a:latin typeface="Poppins"/>
                          <a:ea typeface="Poppins"/>
                          <a:cs typeface="Poppins"/>
                          <a:sym typeface="Poppins"/>
                        </a:rPr>
                        <a:t>Obtain information from various media sources to determine that plants and animals have traits inherited from parents and that variation of these traits exists in a group of similar organisms.</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5369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2">
                            <a:extLst>
                              <a:ext uri="{A12FA001-AC4F-418D-AE19-62706E023703}">
                                <ahyp:hlinkClr val="tx"/>
                              </a:ext>
                            </a:extLst>
                          </a:hlinkClick>
                        </a:rPr>
                        <a:t>Trait Variation, Survival, &amp; Natural Selection</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could a lizard’s toes help it survive?</a:t>
                      </a:r>
                      <a:endParaRPr b="1" i="1" sz="800">
                        <a:solidFill>
                          <a:srgbClr val="9E9E9E"/>
                        </a:solidFill>
                        <a:latin typeface="Poppins"/>
                        <a:ea typeface="Poppins"/>
                        <a:cs typeface="Poppins"/>
                        <a:sym typeface="Poppins"/>
                      </a:endParaRPr>
                    </a:p>
                  </a:txBody>
                  <a:tcPr marT="45700" marB="45700"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compare the structures of lizards that live on an island. They simulate multiple generations of these lizards, and analyze and interpret the data to understand how these structures aid in their survival.</a:t>
                      </a:r>
                      <a:endParaRPr b="1" i="1" sz="800">
                        <a:solidFill>
                          <a:srgbClr val="9E9E9E"/>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3L.3.2.1.1 </a:t>
                      </a:r>
                      <a:r>
                        <a:rPr i="1" lang="en" sz="800">
                          <a:solidFill>
                            <a:srgbClr val="9E9E9E"/>
                          </a:solidFill>
                          <a:latin typeface="Poppins"/>
                          <a:ea typeface="Poppins"/>
                          <a:cs typeface="Poppins"/>
                          <a:sym typeface="Poppins"/>
                        </a:rPr>
                        <a:t>Construct an explanation using evidence from various sources for how the variations in characteristics among individuals of the same species may provide advantages in surviving, finding mates, and reproducing.</a:t>
                      </a:r>
                      <a:endParaRPr b="1" i="1" sz="800">
                        <a:solidFill>
                          <a:srgbClr val="9E9E9E"/>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7188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3">
                            <a:extLst>
                              <a:ext uri="{A12FA001-AC4F-418D-AE19-62706E023703}">
                                <ahyp:hlinkClr val="tx"/>
                              </a:ext>
                            </a:extLst>
                          </a:hlinkClick>
                        </a:rPr>
                        <a:t>Animal Groups &amp; Survival</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Why do dogs wag their tails?</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observe animals that live in groups in order to obtain, evaluate, and communicate information about animal social behavior. Students use evidence to show how animals form groups to help them survive.</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3L.4.1.1.1 </a:t>
                      </a:r>
                      <a:r>
                        <a:rPr i="1" lang="en" sz="800">
                          <a:solidFill>
                            <a:srgbClr val="9E9E9E"/>
                          </a:solidFill>
                          <a:latin typeface="Poppins"/>
                          <a:ea typeface="Poppins"/>
                          <a:cs typeface="Poppins"/>
                          <a:sym typeface="Poppins"/>
                        </a:rPr>
                        <a:t>Construct an argument about strategies animals use to survive.</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404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Traits &amp; Environmental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long can people (and animals) survive in outer space?</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measure and compare their own physical traits (arm strength, balance, and height) and analyze the information to construct an explanation for how the environment can influence traits.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4L.4.1.1.1 </a:t>
                      </a:r>
                      <a:r>
                        <a:rPr lang="en" sz="800">
                          <a:solidFill>
                            <a:schemeClr val="dk1"/>
                          </a:solidFill>
                          <a:latin typeface="Poppins"/>
                          <a:ea typeface="Poppins"/>
                          <a:cs typeface="Poppins"/>
                          <a:sym typeface="Poppins"/>
                        </a:rPr>
                        <a:t>Construct or support an argument that traits can be influenced by different environments.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777" name="Google Shape;777;p77"/>
          <p:cNvSpPr/>
          <p:nvPr/>
        </p:nvSpPr>
        <p:spPr>
          <a:xfrm>
            <a:off x="457200" y="198724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778" name="Google Shape;778;p77"/>
          <p:cNvSpPr/>
          <p:nvPr/>
        </p:nvSpPr>
        <p:spPr>
          <a:xfrm>
            <a:off x="465225" y="301522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779" name="Google Shape;779;p77"/>
          <p:cNvSpPr/>
          <p:nvPr/>
        </p:nvSpPr>
        <p:spPr>
          <a:xfrm>
            <a:off x="465225" y="397619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780" name="Google Shape;780;p77"/>
          <p:cNvSpPr/>
          <p:nvPr/>
        </p:nvSpPr>
        <p:spPr>
          <a:xfrm>
            <a:off x="457200" y="5492446"/>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sp>
        <p:nvSpPr>
          <p:cNvPr id="781" name="Google Shape;781;p77"/>
          <p:cNvSpPr/>
          <p:nvPr/>
        </p:nvSpPr>
        <p:spPr>
          <a:xfrm>
            <a:off x="457200" y="628489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a:t>
            </a:r>
            <a:r>
              <a:rPr b="1" lang="en" sz="800">
                <a:solidFill>
                  <a:schemeClr val="lt1"/>
                </a:solidFill>
                <a:latin typeface="Poppins"/>
                <a:ea typeface="Poppins"/>
                <a:cs typeface="Poppins"/>
                <a:sym typeface="Poppins"/>
              </a:rPr>
              <a:t>5</a:t>
            </a:r>
            <a:endParaRPr b="1" sz="800">
              <a:solidFill>
                <a:schemeClr val="lt1"/>
              </a:solidFill>
              <a:latin typeface="Poppins"/>
              <a:ea typeface="Poppins"/>
              <a:cs typeface="Poppins"/>
              <a:sym typeface="Poppins"/>
            </a:endParaRPr>
          </a:p>
        </p:txBody>
      </p:sp>
      <p:sp>
        <p:nvSpPr>
          <p:cNvPr id="782" name="Google Shape;782;p7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pSp>
        <p:nvGrpSpPr>
          <p:cNvPr id="783" name="Google Shape;783;p77"/>
          <p:cNvGrpSpPr/>
          <p:nvPr/>
        </p:nvGrpSpPr>
        <p:grpSpPr>
          <a:xfrm>
            <a:off x="1439800" y="4095900"/>
            <a:ext cx="7886700" cy="307800"/>
            <a:chOff x="1485900" y="5127425"/>
            <a:chExt cx="7886700" cy="307800"/>
          </a:xfrm>
        </p:grpSpPr>
        <p:grpSp>
          <p:nvGrpSpPr>
            <p:cNvPr id="784" name="Google Shape;784;p77"/>
            <p:cNvGrpSpPr/>
            <p:nvPr/>
          </p:nvGrpSpPr>
          <p:grpSpPr>
            <a:xfrm>
              <a:off x="1485900" y="5167025"/>
              <a:ext cx="7886700" cy="228600"/>
              <a:chOff x="1485900" y="5233700"/>
              <a:chExt cx="7886700" cy="228600"/>
            </a:xfrm>
          </p:grpSpPr>
          <p:sp>
            <p:nvSpPr>
              <p:cNvPr id="785" name="Google Shape;785;p7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7" name="Google Shape;787;p7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788" name="Google Shape;788;p77"/>
          <p:cNvGrpSpPr/>
          <p:nvPr/>
        </p:nvGrpSpPr>
        <p:grpSpPr>
          <a:xfrm>
            <a:off x="1439800" y="5589425"/>
            <a:ext cx="7886700" cy="307800"/>
            <a:chOff x="1485900" y="5127425"/>
            <a:chExt cx="7886700" cy="307800"/>
          </a:xfrm>
        </p:grpSpPr>
        <p:grpSp>
          <p:nvGrpSpPr>
            <p:cNvPr id="789" name="Google Shape;789;p77"/>
            <p:cNvGrpSpPr/>
            <p:nvPr/>
          </p:nvGrpSpPr>
          <p:grpSpPr>
            <a:xfrm>
              <a:off x="1485900" y="5167025"/>
              <a:ext cx="7886700" cy="228600"/>
              <a:chOff x="1485900" y="5233700"/>
              <a:chExt cx="7886700" cy="228600"/>
            </a:xfrm>
          </p:grpSpPr>
          <p:sp>
            <p:nvSpPr>
              <p:cNvPr id="790" name="Google Shape;790;p7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7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2" name="Google Shape;792;p7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793" name="Google Shape;793;p77"/>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94" name="Google Shape;794;p77"/>
          <p:cNvPicPr preferRelativeResize="0"/>
          <p:nvPr/>
        </p:nvPicPr>
        <p:blipFill>
          <a:blip r:embed="rId21">
            <a:alphaModFix/>
          </a:blip>
          <a:stretch>
            <a:fillRect/>
          </a:stretch>
        </p:blipFill>
        <p:spPr>
          <a:xfrm>
            <a:off x="7953375" y="305775"/>
            <a:ext cx="1647825" cy="209550"/>
          </a:xfrm>
          <a:prstGeom prst="rect">
            <a:avLst/>
          </a:prstGeom>
          <a:noFill/>
          <a:ln>
            <a:noFill/>
          </a:ln>
        </p:spPr>
      </p:pic>
      <p:sp>
        <p:nvSpPr>
          <p:cNvPr id="795" name="Google Shape;795;p7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4th Grade - Life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796" name="Google Shape;796;p77"/>
          <p:cNvGrpSpPr/>
          <p:nvPr/>
        </p:nvGrpSpPr>
        <p:grpSpPr>
          <a:xfrm>
            <a:off x="533400" y="675263"/>
            <a:ext cx="7886700" cy="307800"/>
            <a:chOff x="1485900" y="5127425"/>
            <a:chExt cx="7886700" cy="307800"/>
          </a:xfrm>
        </p:grpSpPr>
        <p:grpSp>
          <p:nvGrpSpPr>
            <p:cNvPr id="797" name="Google Shape;797;p77"/>
            <p:cNvGrpSpPr/>
            <p:nvPr/>
          </p:nvGrpSpPr>
          <p:grpSpPr>
            <a:xfrm>
              <a:off x="1485900" y="5167025"/>
              <a:ext cx="7886700" cy="228600"/>
              <a:chOff x="1485900" y="5233700"/>
              <a:chExt cx="7886700" cy="228600"/>
            </a:xfrm>
          </p:grpSpPr>
          <p:sp>
            <p:nvSpPr>
              <p:cNvPr id="798" name="Google Shape;798;p7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0" name="Google Shape;800;p7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4th grade if you are following Minnesota Standards.</a:t>
              </a:r>
              <a:endParaRPr i="1" sz="800">
                <a:latin typeface="Poppins"/>
                <a:ea typeface="Poppins"/>
                <a:cs typeface="Poppins"/>
                <a:sym typeface="Poppins"/>
              </a:endParaRPr>
            </a:p>
          </p:txBody>
        </p:sp>
      </p:grpSp>
      <p:sp>
        <p:nvSpPr>
          <p:cNvPr id="801" name="Google Shape;801;p7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51"/>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11" name="Google Shape;211;p5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12" name="Google Shape;212;p5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sp>
        <p:nvSpPr>
          <p:cNvPr id="213" name="Google Shape;213;p5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Needs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Secrets)</a:t>
            </a:r>
            <a:endParaRPr/>
          </a:p>
        </p:txBody>
      </p:sp>
      <p:graphicFrame>
        <p:nvGraphicFramePr>
          <p:cNvPr id="214" name="Google Shape;214;p51"/>
          <p:cNvGraphicFramePr/>
          <p:nvPr/>
        </p:nvGraphicFramePr>
        <p:xfrm>
          <a:off x="457188" y="158956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uFill>
                            <a:noFill/>
                          </a:uFill>
                          <a:latin typeface="Poppins"/>
                          <a:ea typeface="Poppins"/>
                          <a:cs typeface="Poppins"/>
                          <a:sym typeface="Poppins"/>
                          <a:hlinkClick r:id="rId6"/>
                        </a:rPr>
                        <a:t>Animal Needs: Food</a:t>
                      </a:r>
                      <a:endParaRPr b="1" sz="800">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latin typeface="Poppins"/>
                        <a:ea typeface="Poppins"/>
                        <a:cs typeface="Poppins"/>
                        <a:sym typeface="Poppins"/>
                      </a:endParaRPr>
                    </a:p>
                    <a:p>
                      <a:pPr indent="0" lvl="0" marL="0" rtl="0" algn="l">
                        <a:lnSpc>
                          <a:spcPct val="100000"/>
                        </a:lnSpc>
                        <a:spcBef>
                          <a:spcPts val="0"/>
                        </a:spcBef>
                        <a:spcAft>
                          <a:spcPts val="0"/>
                        </a:spcAft>
                        <a:buNone/>
                      </a:pPr>
                      <a:r>
                        <a:rPr lang="en" sz="800">
                          <a:latin typeface="Poppins"/>
                          <a:ea typeface="Poppins"/>
                          <a:cs typeface="Poppins"/>
                          <a:sym typeface="Poppins"/>
                        </a:rPr>
                        <a:t>Why do woodpeckers peck wood?</a:t>
                      </a:r>
                      <a:endParaRPr sz="800">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food.</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0L.2.1.1.3 </a:t>
                      </a:r>
                      <a:r>
                        <a:rPr lang="en" sz="800">
                          <a:solidFill>
                            <a:schemeClr val="dk1"/>
                          </a:solidFill>
                          <a:latin typeface="Poppins"/>
                          <a:ea typeface="Poppins"/>
                          <a:cs typeface="Poppins"/>
                          <a:sym typeface="Poppins"/>
                        </a:rPr>
                        <a:t>Record and use observations to describe patterns of what plants and animals (including humans) need to survive.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2</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7"/>
                        </a:rPr>
                        <a:t>Animal Needs: Shelter</a:t>
                      </a:r>
                      <a:r>
                        <a:rPr b="1" lang="en" sz="800">
                          <a:solidFill>
                            <a:srgbClr val="000000"/>
                          </a:solidFill>
                          <a:latin typeface="Poppins"/>
                          <a:ea typeface="Poppins"/>
                          <a:cs typeface="Poppins"/>
                          <a:sym typeface="Poppins"/>
                        </a:rPr>
                        <a:t>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Where do animals live?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media about how different animal homes are built. They use this evidence to explain that animals need shelter.</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0L.3.1.1.1 </a:t>
                      </a:r>
                      <a:r>
                        <a:rPr lang="en" sz="800">
                          <a:solidFill>
                            <a:schemeClr val="dk1"/>
                          </a:solidFill>
                          <a:latin typeface="Poppins"/>
                          <a:ea typeface="Poppins"/>
                          <a:cs typeface="Poppins"/>
                          <a:sym typeface="Poppins"/>
                        </a:rPr>
                        <a:t>Develop a simple model to represent the relationship between the needs of different plants and animals (including humans) and the places they live.</a:t>
                      </a:r>
                      <a:endParaRPr sz="7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3</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8"/>
                        </a:rPr>
                        <a:t>Animal Needs: Safety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you find animals in the woods?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shelter.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0L.2.1.1.3 </a:t>
                      </a:r>
                      <a:r>
                        <a:rPr lang="en" sz="800">
                          <a:solidFill>
                            <a:schemeClr val="dk1"/>
                          </a:solidFill>
                          <a:latin typeface="Poppins"/>
                          <a:ea typeface="Poppins"/>
                          <a:cs typeface="Poppins"/>
                          <a:sym typeface="Poppins"/>
                        </a:rPr>
                        <a:t>Record and use observations to describe patterns of what plants and animals (including humans) need to survive.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9"/>
                        </a:rPr>
                        <a:t>Animals &amp; Changing the Environment</a:t>
                      </a:r>
                      <a:r>
                        <a:rPr b="1" lang="en" sz="800" u="sng">
                          <a:solidFill>
                            <a:schemeClr val="hlink"/>
                          </a:solidFill>
                          <a:latin typeface="Poppins"/>
                          <a:ea typeface="Poppins"/>
                          <a:cs typeface="Poppins"/>
                          <a:sym typeface="Poppins"/>
                          <a:hlinkClick r:id="rId10"/>
                        </a:rPr>
                        <a:t> </a:t>
                      </a: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animals make their homes in the forest?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take a nature walk to look for evidence of animal homes.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0L.3.1.1.1 </a:t>
                      </a:r>
                      <a:r>
                        <a:rPr lang="en" sz="800">
                          <a:solidFill>
                            <a:schemeClr val="dk1"/>
                          </a:solidFill>
                          <a:latin typeface="Poppins"/>
                          <a:ea typeface="Poppins"/>
                          <a:cs typeface="Poppins"/>
                          <a:sym typeface="Poppins"/>
                        </a:rPr>
                        <a:t>Develop a simple model to represent the relationship between the needs of different plants and animals (including humans) and the places they live.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pic>
        <p:nvPicPr>
          <p:cNvPr id="215" name="Google Shape;215;p51"/>
          <p:cNvPicPr preferRelativeResize="0"/>
          <p:nvPr/>
        </p:nvPicPr>
        <p:blipFill rotWithShape="1">
          <a:blip r:embed="rId11">
            <a:alphaModFix/>
          </a:blip>
          <a:srcRect b="42889" l="0" r="0" t="0"/>
          <a:stretch/>
        </p:blipFill>
        <p:spPr>
          <a:xfrm>
            <a:off x="457200" y="1973275"/>
            <a:ext cx="914400" cy="3182301"/>
          </a:xfrm>
          <a:prstGeom prst="rect">
            <a:avLst/>
          </a:prstGeom>
          <a:noFill/>
          <a:ln>
            <a:noFill/>
          </a:ln>
        </p:spPr>
      </p:pic>
      <p:graphicFrame>
        <p:nvGraphicFramePr>
          <p:cNvPr id="216" name="Google Shape;216;p51"/>
          <p:cNvGraphicFramePr/>
          <p:nvPr/>
        </p:nvGraphicFramePr>
        <p:xfrm>
          <a:off x="457188" y="1985785"/>
          <a:ext cx="3000000" cy="3000000"/>
        </p:xfrm>
        <a:graphic>
          <a:graphicData uri="http://schemas.openxmlformats.org/drawingml/2006/table">
            <a:tbl>
              <a:tblPr>
                <a:noFill/>
                <a:tableStyleId>{491021E8-1089-43C6-96F4-EAD69215F56F}</a:tableStyleId>
              </a:tblPr>
              <a:tblGrid>
                <a:gridCol w="793000"/>
              </a:tblGrid>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rgbClr val="FFFFFF"/>
                          </a:solidFill>
                          <a:latin typeface="Poppins"/>
                          <a:ea typeface="Poppins"/>
                          <a:cs typeface="Poppins"/>
                          <a:sym typeface="Poppins"/>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17" name="Google Shape;217;p5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218" name="Google Shape;218;p5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78"/>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07" name="Google Shape;807;p78"/>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808" name="Google Shape;808;p7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Earth &amp; Space Science</a:t>
            </a:r>
            <a:endParaRPr sz="1200">
              <a:latin typeface="Poppins"/>
              <a:ea typeface="Poppins"/>
              <a:cs typeface="Poppins"/>
              <a:sym typeface="Poppins"/>
            </a:endParaRPr>
          </a:p>
        </p:txBody>
      </p:sp>
      <p:sp>
        <p:nvSpPr>
          <p:cNvPr id="809" name="Google Shape;809;p7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Earth’s Features &amp; Processes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(The Birth of Rocks)</a:t>
            </a:r>
            <a:endParaRPr b="1">
              <a:latin typeface="Poppins"/>
              <a:ea typeface="Poppins"/>
              <a:cs typeface="Poppins"/>
              <a:sym typeface="Poppins"/>
            </a:endParaRPr>
          </a:p>
        </p:txBody>
      </p:sp>
      <p:graphicFrame>
        <p:nvGraphicFramePr>
          <p:cNvPr id="810" name="Google Shape;810;p78"/>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Volcanoes &amp; Patterns of Earth’s Features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Could a volcano pop up where you live?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use coordinates to develop a map of volcanoes to discover a pattern of where volcanoes exist on Earth. Students identify the pattern of volcanoes in the “Ring of Fire.”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4E.3.2.1.1 </a:t>
                      </a:r>
                      <a:r>
                        <a:rPr lang="en" sz="800">
                          <a:solidFill>
                            <a:schemeClr val="dk1"/>
                          </a:solidFill>
                          <a:latin typeface="Poppins"/>
                          <a:ea typeface="Poppins"/>
                          <a:cs typeface="Poppins"/>
                          <a:sym typeface="Poppins"/>
                        </a:rPr>
                        <a:t>Identify evidence from patterns in rock formations and fossils in rock layers to support an explanation for changes in landscape over time.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Volcanoes &amp; Rock Cycle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volcanoes explode?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the properties of thin and thick lava by attempting to create air bubbles. Students realize that thick lava will cause a volcano to explode, while thin lava will not.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4E.3.2.1.1 </a:t>
                      </a:r>
                      <a:r>
                        <a:rPr lang="en" sz="800">
                          <a:solidFill>
                            <a:schemeClr val="dk1"/>
                          </a:solidFill>
                          <a:latin typeface="Poppins"/>
                          <a:ea typeface="Poppins"/>
                          <a:cs typeface="Poppins"/>
                          <a:sym typeface="Poppins"/>
                        </a:rPr>
                        <a:t>Identify evidence from patterns in rock formations and fossils in rock layers to support an explanation for changes in landscape over time.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Weathering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Will a mountain last forever?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the effects of weathering to discover that rocks will become rounded and break into small pieces when they tumble down a mountain.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4E.1.2.1.1 </a:t>
                      </a:r>
                      <a:r>
                        <a:rPr lang="en" sz="800">
                          <a:solidFill>
                            <a:schemeClr val="dk1"/>
                          </a:solidFill>
                          <a:latin typeface="Poppins"/>
                          <a:ea typeface="Poppins"/>
                          <a:cs typeface="Poppins"/>
                          <a:sym typeface="Poppins"/>
                        </a:rPr>
                        <a:t>Make observations and measurements to provide evidence of the effects of weathering or the rate of erosion by the forces of water, ice, wind, or vegetation.</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Sedimentary Rock &amp; Fossils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did your town look like 100 million years ago?</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create a model canyon and use the pattern of fossils found in each rock layer to support the explanation that the landscape has changed many times over millions of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4E.3.2.1.1 </a:t>
                      </a:r>
                      <a:r>
                        <a:rPr lang="en" sz="800">
                          <a:solidFill>
                            <a:schemeClr val="dk1"/>
                          </a:solidFill>
                          <a:latin typeface="Poppins"/>
                          <a:ea typeface="Poppins"/>
                          <a:cs typeface="Poppins"/>
                          <a:sym typeface="Poppins"/>
                        </a:rPr>
                        <a:t>Identify evidence from patterns in rock formations and fossils in rock layers to support an explanation for changes in landscape over time.</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Erosion, 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could you survive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generate multiple possible solutions to protect homes from a landslide. Students realize that there are many causes for the erosion that causes rocks to fall in landslides.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4E.1.2.1.2 </a:t>
                      </a:r>
                      <a:r>
                        <a:rPr lang="en" sz="800">
                          <a:solidFill>
                            <a:schemeClr val="dk1"/>
                          </a:solidFill>
                          <a:latin typeface="Poppins"/>
                          <a:ea typeface="Poppins"/>
                          <a:cs typeface="Poppins"/>
                          <a:sym typeface="Poppins"/>
                        </a:rPr>
                        <a:t>Plan and carry out fair tests in which variables are controlled and failure points are considered to improve a model or prototype to prevent erosion.</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4E.3.2.2.1 </a:t>
                      </a:r>
                      <a:r>
                        <a:rPr lang="en" sz="800">
                          <a:solidFill>
                            <a:schemeClr val="dk1"/>
                          </a:solidFill>
                          <a:latin typeface="Poppins"/>
                          <a:ea typeface="Poppins"/>
                          <a:cs typeface="Poppins"/>
                          <a:sym typeface="Poppins"/>
                        </a:rPr>
                        <a:t>Generate and compare multiple solutions to reduce the impacts of natural Earth processes on humans.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11" name="Google Shape;811;p78"/>
          <p:cNvPicPr preferRelativeResize="0"/>
          <p:nvPr/>
        </p:nvPicPr>
        <p:blipFill>
          <a:blip r:embed="rId11">
            <a:alphaModFix/>
          </a:blip>
          <a:stretch>
            <a:fillRect/>
          </a:stretch>
        </p:blipFill>
        <p:spPr>
          <a:xfrm>
            <a:off x="457200" y="1939425"/>
            <a:ext cx="914400" cy="5181600"/>
          </a:xfrm>
          <a:prstGeom prst="rect">
            <a:avLst/>
          </a:prstGeom>
          <a:noFill/>
          <a:ln>
            <a:noFill/>
          </a:ln>
        </p:spPr>
      </p:pic>
      <p:pic>
        <p:nvPicPr>
          <p:cNvPr id="812" name="Google Shape;812;p78"/>
          <p:cNvPicPr preferRelativeResize="0"/>
          <p:nvPr/>
        </p:nvPicPr>
        <p:blipFill rotWithShape="1">
          <a:blip r:embed="rId12">
            <a:alphaModFix/>
          </a:blip>
          <a:srcRect b="0" l="56242" r="0" t="0"/>
          <a:stretch/>
        </p:blipFill>
        <p:spPr>
          <a:xfrm>
            <a:off x="457199" y="5048325"/>
            <a:ext cx="900100" cy="1036300"/>
          </a:xfrm>
          <a:prstGeom prst="rect">
            <a:avLst/>
          </a:prstGeom>
          <a:noFill/>
          <a:ln>
            <a:noFill/>
          </a:ln>
        </p:spPr>
      </p:pic>
      <p:sp>
        <p:nvSpPr>
          <p:cNvPr id="813" name="Google Shape;813;p78"/>
          <p:cNvSpPr/>
          <p:nvPr/>
        </p:nvSpPr>
        <p:spPr>
          <a:xfrm>
            <a:off x="457200" y="50483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14" name="Google Shape;814;p78"/>
          <p:cNvGraphicFramePr/>
          <p:nvPr/>
        </p:nvGraphicFramePr>
        <p:xfrm>
          <a:off x="457188" y="193943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15" name="Google Shape;815;p7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816" name="Google Shape;816;p7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7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Water Cycle &amp; Earth’s Systems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(Watery Planet)</a:t>
            </a:r>
            <a:endParaRPr b="1">
              <a:solidFill>
                <a:schemeClr val="dk1"/>
              </a:solidFill>
              <a:latin typeface="Poppins"/>
              <a:ea typeface="Poppins"/>
              <a:cs typeface="Poppins"/>
              <a:sym typeface="Poppins"/>
            </a:endParaRPr>
          </a:p>
        </p:txBody>
      </p:sp>
      <p:graphicFrame>
        <p:nvGraphicFramePr>
          <p:cNvPr id="822" name="Google Shape;822;p79"/>
          <p:cNvGraphicFramePr/>
          <p:nvPr/>
        </p:nvGraphicFramePr>
        <p:xfrm>
          <a:off x="467988" y="1543210"/>
          <a:ext cx="3000000" cy="3000000"/>
        </p:xfrm>
        <a:graphic>
          <a:graphicData uri="http://schemas.openxmlformats.org/drawingml/2006/table">
            <a:tbl>
              <a:tblPr>
                <a:noFill/>
                <a:tableStyleId>{491021E8-1089-43C6-96F4-EAD69215F56F}</a:tableStyleId>
              </a:tblPr>
              <a:tblGrid>
                <a:gridCol w="1028700"/>
                <a:gridCol w="2196875"/>
                <a:gridCol w="2584375"/>
                <a:gridCol w="333405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44875">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Hydrosphere &amp; Water Distribution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much water is in the world?</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analyze and interpret data from world maps to determine the relative amounts of fresh, salt, and frozen water. Students figure out that while the Earth has a lot of water, most of Earth’s water is not fresh or accessible.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4E.2.2.1.1 </a:t>
                      </a:r>
                      <a:r>
                        <a:rPr lang="en" sz="800">
                          <a:solidFill>
                            <a:schemeClr val="dk1"/>
                          </a:solidFill>
                          <a:latin typeface="Poppins"/>
                          <a:ea typeface="Poppins"/>
                          <a:cs typeface="Poppins"/>
                          <a:sym typeface="Poppins"/>
                        </a:rPr>
                        <a:t>Interpret charts, maps, and/or graphs of the amounts of salt water and fresh water in various reservoirs to provide evidence about the distribution of water on Earth.</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0065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6">
                            <a:extLst>
                              <a:ext uri="{A12FA001-AC4F-418D-AE19-62706E023703}">
                                <ahyp:hlinkClr val="tx"/>
                              </a:ext>
                            </a:extLst>
                          </a:hlinkClick>
                        </a:rPr>
                        <a:t>Mixtures &amp; Solutions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much salt is in the ocean?</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create a model ocean to observe how salt seems to completely vanish when dissolved in water. Students measure and graph quantities to provide evidence that the salt is still in the solution, even though we can’t see it. </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5P.2.2.1.1 </a:t>
                      </a:r>
                      <a:r>
                        <a:rPr i="1" lang="en" sz="800">
                          <a:solidFill>
                            <a:srgbClr val="9E9E9E"/>
                          </a:solidFill>
                          <a:latin typeface="Poppins"/>
                          <a:ea typeface="Poppins"/>
                          <a:cs typeface="Poppins"/>
                          <a:sym typeface="Poppins"/>
                        </a:rPr>
                        <a:t>Measure and graph quantities to provide evidence that regardless of the type of change that occurs when heating, cooling, or mixing substances, the total weight of matter is conserved.</a:t>
                      </a:r>
                      <a:endParaRPr b="1" i="1" sz="700">
                        <a:solidFill>
                          <a:srgbClr val="9E9E9E"/>
                        </a:solidFill>
                        <a:highlight>
                          <a:srgbClr val="FFDF41"/>
                        </a:highlight>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68475">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Groundwater as a Natural Resource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When you turn on the faucet, where does the water come from?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learn most people get fresh water from underground sources. Students determine the best place to settle a town by considering features of the landscape &amp; the characteristics of the plants that thrive there.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4E.2.2.1.1 </a:t>
                      </a:r>
                      <a:r>
                        <a:rPr lang="en" sz="800">
                          <a:solidFill>
                            <a:schemeClr val="dk1"/>
                          </a:solidFill>
                          <a:latin typeface="Poppins"/>
                          <a:ea typeface="Poppins"/>
                          <a:cs typeface="Poppins"/>
                          <a:sym typeface="Poppins"/>
                        </a:rPr>
                        <a:t>Interpret charts, maps, and/or graphs of the amounts of salt water and fresh water in various reservoirs to provide evidence about the distribution of water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4135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Water Cycle</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we make it rain?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create a model of the ocean and sky to investigate how temperature influences evaporation and condensation. Students figure out that higher ocean temperatures lead to more evaporation, thus leading to more rain.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4E.3.1.1.1 </a:t>
                      </a:r>
                      <a:r>
                        <a:rPr lang="en" sz="800">
                          <a:solidFill>
                            <a:schemeClr val="dk1"/>
                          </a:solidFill>
                          <a:latin typeface="Poppins"/>
                          <a:ea typeface="Poppins"/>
                          <a:cs typeface="Poppins"/>
                          <a:sym typeface="Poppins"/>
                        </a:rPr>
                        <a:t>Develop a model based in part on student observations or data to describe ways the geosphere, biosphere, hydrosphere, and atmosphere interact. </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4E.1.1.1.2 </a:t>
                      </a:r>
                      <a:r>
                        <a:rPr lang="en" sz="800">
                          <a:solidFill>
                            <a:schemeClr val="dk1"/>
                          </a:solidFill>
                          <a:latin typeface="Poppins"/>
                          <a:ea typeface="Poppins"/>
                          <a:cs typeface="Poppins"/>
                          <a:sym typeface="Poppins"/>
                        </a:rPr>
                        <a:t>Ask questions about how water moves through the Earth system and identify the type of question.</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5492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Natural Disasters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save a town from a hurricane?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define the problem that a town needs protection from flooding. They design solutions using different types of flood protection. They realize flooding is caused by severe rainfall generated by hurricanes. Hurricanes are created where ocean temperatures are warm.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4E.3.2.2.1 </a:t>
                      </a:r>
                      <a:r>
                        <a:rPr lang="en" sz="800">
                          <a:solidFill>
                            <a:schemeClr val="dk1"/>
                          </a:solidFill>
                          <a:latin typeface="Poppins"/>
                          <a:ea typeface="Poppins"/>
                          <a:cs typeface="Poppins"/>
                          <a:sym typeface="Poppins"/>
                        </a:rPr>
                        <a:t>Generate and compare multiple solutions to reduce the impacts of natural Earth processes on humans.</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23" name="Google Shape;823;p79"/>
          <p:cNvPicPr preferRelativeResize="0"/>
          <p:nvPr/>
        </p:nvPicPr>
        <p:blipFill>
          <a:blip r:embed="rId10">
            <a:alphaModFix/>
          </a:blip>
          <a:stretch>
            <a:fillRect/>
          </a:stretch>
        </p:blipFill>
        <p:spPr>
          <a:xfrm>
            <a:off x="468000" y="1939425"/>
            <a:ext cx="914400" cy="4725500"/>
          </a:xfrm>
          <a:prstGeom prst="rect">
            <a:avLst/>
          </a:prstGeom>
          <a:noFill/>
          <a:ln>
            <a:noFill/>
          </a:ln>
        </p:spPr>
      </p:pic>
      <p:grpSp>
        <p:nvGrpSpPr>
          <p:cNvPr id="824" name="Google Shape;824;p79"/>
          <p:cNvGrpSpPr/>
          <p:nvPr/>
        </p:nvGrpSpPr>
        <p:grpSpPr>
          <a:xfrm>
            <a:off x="1581150" y="2952900"/>
            <a:ext cx="7886700" cy="307800"/>
            <a:chOff x="1485900" y="5127425"/>
            <a:chExt cx="7886700" cy="307800"/>
          </a:xfrm>
        </p:grpSpPr>
        <p:grpSp>
          <p:nvGrpSpPr>
            <p:cNvPr id="825" name="Google Shape;825;p79"/>
            <p:cNvGrpSpPr/>
            <p:nvPr/>
          </p:nvGrpSpPr>
          <p:grpSpPr>
            <a:xfrm>
              <a:off x="1485900" y="5167025"/>
              <a:ext cx="7886700" cy="228600"/>
              <a:chOff x="1485900" y="5233700"/>
              <a:chExt cx="7886700" cy="228600"/>
            </a:xfrm>
          </p:grpSpPr>
          <p:sp>
            <p:nvSpPr>
              <p:cNvPr id="826" name="Google Shape;826;p7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7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8" name="Google Shape;828;p7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5th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aphicFrame>
        <p:nvGraphicFramePr>
          <p:cNvPr id="829" name="Google Shape;829;p79"/>
          <p:cNvGraphicFramePr/>
          <p:nvPr/>
        </p:nvGraphicFramePr>
        <p:xfrm>
          <a:off x="467988" y="1863235"/>
          <a:ext cx="3000000" cy="3000000"/>
        </p:xfrm>
        <a:graphic>
          <a:graphicData uri="http://schemas.openxmlformats.org/drawingml/2006/table">
            <a:tbl>
              <a:tblPr>
                <a:noFill/>
                <a:tableStyleId>{491021E8-1089-43C6-96F4-EAD69215F56F}</a:tableStyleId>
              </a:tblPr>
              <a:tblGrid>
                <a:gridCol w="696475"/>
              </a:tblGrid>
              <a:tr h="9527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527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527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5272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3772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30" name="Google Shape;830;p7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831" name="Google Shape;831;p79"/>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32" name="Google Shape;832;p79"/>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833" name="Google Shape;833;p7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4th Grade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834" name="Google Shape;834;p79"/>
          <p:cNvGrpSpPr/>
          <p:nvPr/>
        </p:nvGrpSpPr>
        <p:grpSpPr>
          <a:xfrm>
            <a:off x="533400" y="675263"/>
            <a:ext cx="7886700" cy="307800"/>
            <a:chOff x="1485900" y="5127425"/>
            <a:chExt cx="7886700" cy="307800"/>
          </a:xfrm>
        </p:grpSpPr>
        <p:grpSp>
          <p:nvGrpSpPr>
            <p:cNvPr id="835" name="Google Shape;835;p79"/>
            <p:cNvGrpSpPr/>
            <p:nvPr/>
          </p:nvGrpSpPr>
          <p:grpSpPr>
            <a:xfrm>
              <a:off x="1485900" y="5167025"/>
              <a:ext cx="7886700" cy="228600"/>
              <a:chOff x="1485900" y="5233700"/>
              <a:chExt cx="7886700" cy="228600"/>
            </a:xfrm>
          </p:grpSpPr>
          <p:sp>
            <p:nvSpPr>
              <p:cNvPr id="836" name="Google Shape;836;p7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7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8" name="Google Shape;838;p7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5th Grade on our site</a:t>
              </a:r>
              <a:r>
                <a:rPr i="1" lang="en" sz="800">
                  <a:latin typeface="Poppins"/>
                  <a:ea typeface="Poppins"/>
                  <a:cs typeface="Poppins"/>
                  <a:sym typeface="Poppins"/>
                </a:rPr>
                <a:t>, but we recommend teaching lessons in 4th grade if you are following Minnesota Standards.</a:t>
              </a:r>
              <a:endParaRPr i="1" sz="800">
                <a:latin typeface="Poppins"/>
                <a:ea typeface="Poppins"/>
                <a:cs typeface="Poppins"/>
                <a:sym typeface="Poppins"/>
              </a:endParaRPr>
            </a:p>
          </p:txBody>
        </p:sp>
      </p:grpSp>
      <p:sp>
        <p:nvSpPr>
          <p:cNvPr id="839" name="Google Shape;839;p7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id="844" name="Google Shape;844;p80"/>
          <p:cNvPicPr preferRelativeResize="0"/>
          <p:nvPr/>
        </p:nvPicPr>
        <p:blipFill rotWithShape="1">
          <a:blip r:embed="rId3">
            <a:alphaModFix/>
          </a:blip>
          <a:srcRect b="4111" l="0" r="0" t="4120"/>
          <a:stretch/>
        </p:blipFill>
        <p:spPr>
          <a:xfrm>
            <a:off x="456150" y="4382800"/>
            <a:ext cx="997011" cy="1051500"/>
          </a:xfrm>
          <a:prstGeom prst="rect">
            <a:avLst/>
          </a:prstGeom>
          <a:noFill/>
          <a:ln>
            <a:noFill/>
          </a:ln>
        </p:spPr>
      </p:pic>
      <p:sp>
        <p:nvSpPr>
          <p:cNvPr id="845" name="Google Shape;845;p8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Electricity, Light, &amp; Heat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(Electricity, Light &amp; Heat)</a:t>
            </a:r>
            <a:endParaRPr sz="1200">
              <a:latin typeface="Poppins"/>
              <a:ea typeface="Poppins"/>
              <a:cs typeface="Poppins"/>
              <a:sym typeface="Poppins"/>
            </a:endParaRPr>
          </a:p>
        </p:txBody>
      </p:sp>
      <p:pic>
        <p:nvPicPr>
          <p:cNvPr id="846" name="Google Shape;846;p80"/>
          <p:cNvPicPr preferRelativeResize="0"/>
          <p:nvPr/>
        </p:nvPicPr>
        <p:blipFill rotWithShape="1">
          <a:blip r:embed="rId6">
            <a:alphaModFix/>
          </a:blip>
          <a:srcRect b="17156" l="0" r="0" t="0"/>
          <a:stretch/>
        </p:blipFill>
        <p:spPr>
          <a:xfrm>
            <a:off x="457200" y="1985750"/>
            <a:ext cx="1800350" cy="1402025"/>
          </a:xfrm>
          <a:prstGeom prst="rect">
            <a:avLst/>
          </a:prstGeom>
          <a:noFill/>
          <a:ln>
            <a:noFill/>
          </a:ln>
        </p:spPr>
      </p:pic>
      <p:sp>
        <p:nvSpPr>
          <p:cNvPr id="847" name="Google Shape;847;p80"/>
          <p:cNvSpPr/>
          <p:nvPr/>
        </p:nvSpPr>
        <p:spPr>
          <a:xfrm>
            <a:off x="456151" y="1985744"/>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848" name="Google Shape;848;p80"/>
          <p:cNvSpPr/>
          <p:nvPr/>
        </p:nvSpPr>
        <p:spPr>
          <a:xfrm>
            <a:off x="457200" y="437470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a:t>
            </a:r>
            <a:r>
              <a:rPr b="1" lang="en" sz="800">
                <a:solidFill>
                  <a:schemeClr val="lt1"/>
                </a:solidFill>
                <a:latin typeface="Poppins"/>
                <a:ea typeface="Poppins"/>
                <a:cs typeface="Poppins"/>
                <a:sym typeface="Poppins"/>
              </a:rPr>
              <a:t>3</a:t>
            </a:r>
            <a:endParaRPr b="1" sz="800">
              <a:solidFill>
                <a:schemeClr val="lt1"/>
              </a:solidFill>
              <a:latin typeface="Poppins"/>
              <a:ea typeface="Poppins"/>
              <a:cs typeface="Poppins"/>
              <a:sym typeface="Poppins"/>
            </a:endParaRPr>
          </a:p>
        </p:txBody>
      </p:sp>
      <p:pic>
        <p:nvPicPr>
          <p:cNvPr id="849" name="Google Shape;849;p80"/>
          <p:cNvPicPr preferRelativeResize="0"/>
          <p:nvPr/>
        </p:nvPicPr>
        <p:blipFill rotWithShape="1">
          <a:blip r:embed="rId9">
            <a:alphaModFix/>
          </a:blip>
          <a:srcRect b="49494" l="0" r="0" t="24954"/>
          <a:stretch/>
        </p:blipFill>
        <p:spPr>
          <a:xfrm>
            <a:off x="456150" y="3387775"/>
            <a:ext cx="1098550" cy="999375"/>
          </a:xfrm>
          <a:prstGeom prst="rect">
            <a:avLst/>
          </a:prstGeom>
          <a:noFill/>
          <a:ln>
            <a:noFill/>
          </a:ln>
        </p:spPr>
      </p:pic>
      <p:sp>
        <p:nvSpPr>
          <p:cNvPr id="850" name="Google Shape;850;p80"/>
          <p:cNvSpPr/>
          <p:nvPr/>
        </p:nvSpPr>
        <p:spPr>
          <a:xfrm>
            <a:off x="457200" y="3400259"/>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a:t>
            </a:r>
            <a:r>
              <a:rPr b="1" lang="en" sz="800">
                <a:solidFill>
                  <a:schemeClr val="lt1"/>
                </a:solidFill>
                <a:latin typeface="Poppins"/>
                <a:ea typeface="Poppins"/>
                <a:cs typeface="Poppins"/>
                <a:sym typeface="Poppins"/>
              </a:rPr>
              <a:t>2</a:t>
            </a:r>
            <a:endParaRPr b="1" sz="800">
              <a:solidFill>
                <a:schemeClr val="lt1"/>
              </a:solidFill>
              <a:latin typeface="Poppins"/>
              <a:ea typeface="Poppins"/>
              <a:cs typeface="Poppins"/>
              <a:sym typeface="Poppins"/>
            </a:endParaRPr>
          </a:p>
        </p:txBody>
      </p:sp>
      <p:graphicFrame>
        <p:nvGraphicFramePr>
          <p:cNvPr id="851" name="Google Shape;851;p80"/>
          <p:cNvGraphicFramePr/>
          <p:nvPr/>
        </p:nvGraphicFramePr>
        <p:xfrm>
          <a:off x="457188" y="1589560"/>
          <a:ext cx="3000000" cy="3000000"/>
        </p:xfrm>
        <a:graphic>
          <a:graphicData uri="http://schemas.openxmlformats.org/drawingml/2006/table">
            <a:tbl>
              <a:tblPr>
                <a:noFill/>
                <a:tableStyleId>{491021E8-1089-43C6-96F4-EAD69215F56F}</a:tableStyleId>
              </a:tblPr>
              <a:tblGrid>
                <a:gridCol w="914400"/>
                <a:gridCol w="2076975"/>
                <a:gridCol w="2750400"/>
                <a:gridCol w="3402225"/>
              </a:tblGrid>
              <a:tr h="601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28062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Renewable Energy &amp; Natural Resources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the best way to light up a city?</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the advantages and disadvantages of wind, water, and solar energy to power a town. Students obtain and evaluate information about the needs of each source of energy and analyze and interpret data about the town’s resources.</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4E.4.2.1.1 </a:t>
                      </a:r>
                      <a:r>
                        <a:rPr lang="en" sz="800">
                          <a:solidFill>
                            <a:schemeClr val="dk1"/>
                          </a:solidFill>
                          <a:latin typeface="Poppins"/>
                          <a:ea typeface="Poppins"/>
                          <a:cs typeface="Poppins"/>
                          <a:sym typeface="Poppins"/>
                        </a:rPr>
                        <a:t>Read and comprehend grade appropriate complex texts and/or other reliable media to describe that energy and fuels are derived from natural resources and their uses affect the environment.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4E.4.2.2.1</a:t>
                      </a:r>
                      <a:r>
                        <a:rPr lang="en" sz="800">
                          <a:solidFill>
                            <a:schemeClr val="dk1"/>
                          </a:solidFill>
                          <a:latin typeface="Poppins"/>
                          <a:ea typeface="Poppins"/>
                          <a:cs typeface="Poppins"/>
                          <a:sym typeface="Poppins"/>
                        </a:rPr>
                        <a:t> Obtain and combine multiple sources of information about ways individual communities, including Minnesota American Indian Tribes and communities and other cultures, use evidence and scientific principles to make decisions about the uses of Earth’s resources.</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021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2">
                            <a:extLst>
                              <a:ext uri="{A12FA001-AC4F-418D-AE19-62706E023703}">
                                <ahyp:hlinkClr val="tx"/>
                              </a:ext>
                            </a:extLst>
                          </a:hlinkClick>
                        </a:rPr>
                        <a:t>Electrical Energy</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uFill>
                            <a:noFill/>
                          </a:uFill>
                          <a:latin typeface="Poppins"/>
                          <a:ea typeface="Poppins"/>
                          <a:cs typeface="Poppins"/>
                          <a:sym typeface="Poppins"/>
                          <a:hlinkClick r:id="rId13">
                            <a:extLst>
                              <a:ext uri="{A12FA001-AC4F-418D-AE19-62706E023703}">
                                <ahyp:hlinkClr val="tx"/>
                              </a:ext>
                            </a:extLst>
                          </a:hlinkClick>
                        </a:rPr>
                        <a:t>What if there were no electricity?</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t/>
                      </a:r>
                      <a:endParaRPr b="1" i="1" sz="800">
                        <a:solidFill>
                          <a:srgbClr val="9E9E9E"/>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design a flashlight with an on/off switch, using batteries, flights, and tin foil. Students figure out that electricity can be transformed to other forms of energy, such as movement, light, and heat.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5P.2.1.1.1 </a:t>
                      </a:r>
                      <a:r>
                        <a:rPr i="1" lang="en" sz="800">
                          <a:solidFill>
                            <a:srgbClr val="9E9E9E"/>
                          </a:solidFill>
                          <a:latin typeface="Poppins"/>
                          <a:ea typeface="Poppins"/>
                          <a:cs typeface="Poppins"/>
                          <a:sym typeface="Poppins"/>
                        </a:rPr>
                        <a:t>Analyze and interpret data to show that energy can be transferred from place to place by sound, light, heat, and electric currents.</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443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4">
                            <a:extLst>
                              <a:ext uri="{A12FA001-AC4F-418D-AE19-62706E023703}">
                                <ahyp:hlinkClr val="tx"/>
                              </a:ext>
                            </a:extLst>
                          </a:hlinkClick>
                        </a:rPr>
                        <a:t>Heat Energy &amp; Energy Transfer</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uFill>
                            <a:noFill/>
                          </a:uFill>
                          <a:latin typeface="Poppins"/>
                          <a:ea typeface="Poppins"/>
                          <a:cs typeface="Poppins"/>
                          <a:sym typeface="Poppins"/>
                          <a:hlinkClick r:id="rId15">
                            <a:extLst>
                              <a:ext uri="{A12FA001-AC4F-418D-AE19-62706E023703}">
                                <ahyp:hlinkClr val="tx"/>
                              </a:ext>
                            </a:extLst>
                          </a:hlinkClick>
                        </a:rPr>
                        <a:t>How long did it take to travel across the country before cars and planes?</a:t>
                      </a:r>
                      <a:endParaRPr b="1" i="1" sz="800">
                        <a:solidFill>
                          <a:srgbClr val="9E9E9E"/>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build a paper spinner and conduct an investigation to explain how heat makes things move. Students realize that heat energy can be transformed into motion energy using a turbine. </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5P.2.1.1.1 </a:t>
                      </a:r>
                      <a:r>
                        <a:rPr i="1" lang="en" sz="800">
                          <a:solidFill>
                            <a:srgbClr val="9E9E9E"/>
                          </a:solidFill>
                          <a:latin typeface="Poppins"/>
                          <a:ea typeface="Poppins"/>
                          <a:cs typeface="Poppins"/>
                          <a:sym typeface="Poppins"/>
                        </a:rPr>
                        <a:t>Analyze and interpret data to show that energy can be transferred from place to place by sound, light, heat, and electric currents.</a:t>
                      </a:r>
                      <a:endParaRPr i="1" sz="800">
                        <a:solidFill>
                          <a:srgbClr val="9E9E9E"/>
                        </a:solidFill>
                        <a:highlight>
                          <a:srgbClr val="FFDF41"/>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highlight>
                          <a:srgbClr val="FFDF41"/>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5P.3.2.2.1 </a:t>
                      </a:r>
                      <a:r>
                        <a:rPr i="1" lang="en" sz="800">
                          <a:solidFill>
                            <a:srgbClr val="9E9E9E"/>
                          </a:solidFill>
                          <a:latin typeface="Poppins"/>
                          <a:ea typeface="Poppins"/>
                          <a:cs typeface="Poppins"/>
                          <a:sym typeface="Poppins"/>
                        </a:rPr>
                        <a:t>Apply scientific ideas to design, test, and refine a device that converts energy from one form to another.</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852" name="Google Shape;852;p8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pSp>
        <p:nvGrpSpPr>
          <p:cNvPr id="853" name="Google Shape;853;p80"/>
          <p:cNvGrpSpPr/>
          <p:nvPr/>
        </p:nvGrpSpPr>
        <p:grpSpPr>
          <a:xfrm>
            <a:off x="1428750" y="3410100"/>
            <a:ext cx="7886700" cy="307800"/>
            <a:chOff x="1485900" y="5127425"/>
            <a:chExt cx="7886700" cy="307800"/>
          </a:xfrm>
        </p:grpSpPr>
        <p:grpSp>
          <p:nvGrpSpPr>
            <p:cNvPr id="854" name="Google Shape;854;p80"/>
            <p:cNvGrpSpPr/>
            <p:nvPr/>
          </p:nvGrpSpPr>
          <p:grpSpPr>
            <a:xfrm>
              <a:off x="1485900" y="5167025"/>
              <a:ext cx="7886700" cy="228600"/>
              <a:chOff x="1485900" y="5233700"/>
              <a:chExt cx="7886700" cy="228600"/>
            </a:xfrm>
          </p:grpSpPr>
          <p:sp>
            <p:nvSpPr>
              <p:cNvPr id="855" name="Google Shape;855;p8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8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7" name="Google Shape;857;p8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We</a:t>
              </a:r>
              <a:r>
                <a:rPr i="1" lang="en" sz="800">
                  <a:latin typeface="Poppins"/>
                  <a:ea typeface="Poppins"/>
                  <a:cs typeface="Poppins"/>
                  <a:sym typeface="Poppins"/>
                </a:rPr>
                <a:t> </a:t>
              </a:r>
              <a:r>
                <a:rPr b="1" i="1" lang="en" sz="800">
                  <a:latin typeface="Poppins"/>
                  <a:ea typeface="Poppins"/>
                  <a:cs typeface="Poppins"/>
                  <a:sym typeface="Poppins"/>
                </a:rPr>
                <a:t>recommend teaching this in 5th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858" name="Google Shape;858;p80"/>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59" name="Google Shape;859;p80"/>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860" name="Google Shape;860;p8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4th Grade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p:txBody>
      </p:sp>
      <p:grpSp>
        <p:nvGrpSpPr>
          <p:cNvPr id="861" name="Google Shape;861;p80"/>
          <p:cNvGrpSpPr/>
          <p:nvPr/>
        </p:nvGrpSpPr>
        <p:grpSpPr>
          <a:xfrm>
            <a:off x="1428750" y="4476900"/>
            <a:ext cx="7886700" cy="307800"/>
            <a:chOff x="1485900" y="5127425"/>
            <a:chExt cx="7886700" cy="307800"/>
          </a:xfrm>
        </p:grpSpPr>
        <p:grpSp>
          <p:nvGrpSpPr>
            <p:cNvPr id="862" name="Google Shape;862;p80"/>
            <p:cNvGrpSpPr/>
            <p:nvPr/>
          </p:nvGrpSpPr>
          <p:grpSpPr>
            <a:xfrm>
              <a:off x="1485900" y="5167025"/>
              <a:ext cx="7886700" cy="228600"/>
              <a:chOff x="1485900" y="5233700"/>
              <a:chExt cx="7886700" cy="228600"/>
            </a:xfrm>
          </p:grpSpPr>
          <p:sp>
            <p:nvSpPr>
              <p:cNvPr id="863" name="Google Shape;863;p8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8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5" name="Google Shape;865;p8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We</a:t>
              </a:r>
              <a:r>
                <a:rPr i="1" lang="en" sz="800">
                  <a:latin typeface="Poppins"/>
                  <a:ea typeface="Poppins"/>
                  <a:cs typeface="Poppins"/>
                  <a:sym typeface="Poppins"/>
                </a:rPr>
                <a:t> </a:t>
              </a:r>
              <a:r>
                <a:rPr b="1" i="1" lang="en" sz="800">
                  <a:latin typeface="Poppins"/>
                  <a:ea typeface="Poppins"/>
                  <a:cs typeface="Poppins"/>
                  <a:sym typeface="Poppins"/>
                </a:rPr>
                <a:t>recommend teaching this in 5th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866" name="Google Shape;866;p80"/>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8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Forces, Motion, &amp; Magnets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(Invisible Forces)</a:t>
            </a:r>
            <a:endParaRPr b="1">
              <a:latin typeface="Poppins"/>
              <a:ea typeface="Poppins"/>
              <a:cs typeface="Poppins"/>
              <a:sym typeface="Poppins"/>
            </a:endParaRPr>
          </a:p>
        </p:txBody>
      </p:sp>
      <p:graphicFrame>
        <p:nvGraphicFramePr>
          <p:cNvPr id="872" name="Google Shape;872;p81"/>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i="1" lang="en" sz="800">
                          <a:solidFill>
                            <a:srgbClr val="9E9E9E"/>
                          </a:solidFill>
                          <a:uFill>
                            <a:noFill/>
                          </a:uFill>
                          <a:latin typeface="Poppins"/>
                          <a:ea typeface="Poppins"/>
                          <a:cs typeface="Poppins"/>
                          <a:sym typeface="Poppins"/>
                          <a:hlinkClick r:id="rId5">
                            <a:extLst>
                              <a:ext uri="{A12FA001-AC4F-418D-AE19-62706E023703}">
                                <ahyp:hlinkClr val="tx"/>
                              </a:ext>
                            </a:extLst>
                          </a:hlinkClick>
                        </a:rPr>
                        <a:t>Balanced &amp; Unbalanced Forces</a:t>
                      </a:r>
                      <a:endParaRPr b="1" i="1" sz="800">
                        <a:solidFill>
                          <a:srgbClr val="9E9E9E"/>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How could you win a tug-of-war against a bunch of adults?</a:t>
                      </a:r>
                      <a:endParaRPr i="1" sz="800">
                        <a:solidFill>
                          <a:srgbClr val="9E9E9E"/>
                        </a:solidFill>
                        <a:latin typeface="Poppins"/>
                        <a:ea typeface="Poppins"/>
                        <a:cs typeface="Poppins"/>
                        <a:sym typeface="Poppins"/>
                      </a:endParaRPr>
                    </a:p>
                  </a:txBody>
                  <a:tcPr marT="91425" marB="91425" marR="91425" marL="57150"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develop a mental model of the nature of forces and motion and use that model to explain the behavior of an elastic jumper.</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2P.2.2.1.1 </a:t>
                      </a:r>
                      <a:r>
                        <a:rPr i="1" lang="en" sz="800">
                          <a:solidFill>
                            <a:srgbClr val="9E9E9E"/>
                          </a:solidFill>
                          <a:latin typeface="Poppins"/>
                          <a:ea typeface="Poppins"/>
                          <a:cs typeface="Poppins"/>
                          <a:sym typeface="Poppins"/>
                        </a:rPr>
                        <a:t>Identify and predict quantitative patterns of the effects of balanced and unbalanced forces on the motion or an object.</a:t>
                      </a:r>
                      <a:endParaRPr b="1" i="1" sz="7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6">
                            <a:extLst>
                              <a:ext uri="{A12FA001-AC4F-418D-AE19-62706E023703}">
                                <ahyp:hlinkClr val="tx"/>
                              </a:ext>
                            </a:extLst>
                          </a:hlinkClick>
                        </a:rPr>
                        <a:t>Balanced Forces &amp; Engineering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What makes bridges so strong?</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develop and design a bridge to be as strong as possible while working with limited materials.</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Foundational for 2P.2.2.1.1 </a:t>
                      </a:r>
                      <a:r>
                        <a:rPr i="1" lang="en" sz="800">
                          <a:solidFill>
                            <a:srgbClr val="9E9E9E"/>
                          </a:solidFill>
                          <a:latin typeface="Poppins"/>
                          <a:ea typeface="Poppins"/>
                          <a:cs typeface="Poppins"/>
                          <a:sym typeface="Poppins"/>
                        </a:rPr>
                        <a:t>Identify and predict quantitative patterns of the effects of balanced and unbalanced forces on the motion or an object.</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7">
                            <a:extLst>
                              <a:ext uri="{A12FA001-AC4F-418D-AE19-62706E023703}">
                                <ahyp:hlinkClr val="tx"/>
                              </a:ext>
                            </a:extLst>
                          </a:hlinkClick>
                        </a:rPr>
                        <a:t>Friction &amp; Pattern of Motion</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can you go faster down a slide?</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plan and carry out investigations of the behaviors of different materials as they slide past one another. </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2P.1.1.1.1 </a:t>
                      </a:r>
                      <a:r>
                        <a:rPr i="1" lang="en" sz="800">
                          <a:solidFill>
                            <a:srgbClr val="9E9E9E"/>
                          </a:solidFill>
                          <a:latin typeface="Poppins"/>
                          <a:ea typeface="Poppins"/>
                          <a:cs typeface="Poppins"/>
                          <a:sym typeface="Poppins"/>
                        </a:rPr>
                        <a:t>Ask questions about an object’s motion based on observation, that can be answered by an investigation.</a:t>
                      </a:r>
                      <a:endParaRPr b="1" i="1" sz="700">
                        <a:solidFill>
                          <a:srgbClr val="9E9E9E"/>
                        </a:solidFill>
                        <a:highlight>
                          <a:srgbClr val="FFDF41"/>
                        </a:highlight>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Magnets &amp; Forces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can magnets do?</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investigate the properties of magnets and the fact that they exert forces that act at a distance.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4P.1.1.1.1 </a:t>
                      </a:r>
                      <a:r>
                        <a:rPr lang="en" sz="800">
                          <a:solidFill>
                            <a:schemeClr val="dk1"/>
                          </a:solidFill>
                          <a:latin typeface="Poppins"/>
                          <a:ea typeface="Poppins"/>
                          <a:cs typeface="Poppins"/>
                          <a:sym typeface="Poppins"/>
                        </a:rPr>
                        <a:t>Ask questions to determine cause and effect relationships of electric and magnetic interactions between two objects not in contact with each other.</a:t>
                      </a:r>
                      <a:endParaRPr sz="7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Magnets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unlock a door using a magnet?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magnetic attraction and repulsion, and design a magnetic lock in the hands-on activity.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4P.1.1.2.1 </a:t>
                      </a:r>
                      <a:r>
                        <a:rPr lang="en" sz="800">
                          <a:solidFill>
                            <a:schemeClr val="dk1"/>
                          </a:solidFill>
                          <a:latin typeface="Poppins"/>
                          <a:ea typeface="Poppins"/>
                          <a:cs typeface="Poppins"/>
                          <a:sym typeface="Poppins"/>
                        </a:rPr>
                        <a:t>Define a simple design problem that can be solved by applying scientific ideas about magnets.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73" name="Google Shape;873;p81"/>
          <p:cNvPicPr preferRelativeResize="0"/>
          <p:nvPr/>
        </p:nvPicPr>
        <p:blipFill>
          <a:blip r:embed="rId10">
            <a:alphaModFix/>
          </a:blip>
          <a:stretch>
            <a:fillRect/>
          </a:stretch>
        </p:blipFill>
        <p:spPr>
          <a:xfrm>
            <a:off x="457200" y="1939425"/>
            <a:ext cx="914400" cy="5181600"/>
          </a:xfrm>
          <a:prstGeom prst="rect">
            <a:avLst/>
          </a:prstGeom>
          <a:noFill/>
          <a:ln>
            <a:noFill/>
          </a:ln>
        </p:spPr>
      </p:pic>
      <p:graphicFrame>
        <p:nvGraphicFramePr>
          <p:cNvPr id="874" name="Google Shape;874;p81"/>
          <p:cNvGraphicFramePr/>
          <p:nvPr/>
        </p:nvGraphicFramePr>
        <p:xfrm>
          <a:off x="457188" y="193943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pSp>
        <p:nvGrpSpPr>
          <p:cNvPr id="875" name="Google Shape;875;p81"/>
          <p:cNvGrpSpPr/>
          <p:nvPr/>
        </p:nvGrpSpPr>
        <p:grpSpPr>
          <a:xfrm>
            <a:off x="1581150" y="2038500"/>
            <a:ext cx="7886700" cy="307800"/>
            <a:chOff x="1485900" y="5127425"/>
            <a:chExt cx="7886700" cy="307800"/>
          </a:xfrm>
        </p:grpSpPr>
        <p:grpSp>
          <p:nvGrpSpPr>
            <p:cNvPr id="876" name="Google Shape;876;p81"/>
            <p:cNvGrpSpPr/>
            <p:nvPr/>
          </p:nvGrpSpPr>
          <p:grpSpPr>
            <a:xfrm>
              <a:off x="1485900" y="5167025"/>
              <a:ext cx="7886700" cy="228600"/>
              <a:chOff x="1485900" y="5233700"/>
              <a:chExt cx="7886700" cy="228600"/>
            </a:xfrm>
          </p:grpSpPr>
          <p:sp>
            <p:nvSpPr>
              <p:cNvPr id="877" name="Google Shape;877;p8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8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9" name="Google Shape;879;p8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2nd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880" name="Google Shape;880;p81"/>
          <p:cNvGrpSpPr/>
          <p:nvPr/>
        </p:nvGrpSpPr>
        <p:grpSpPr>
          <a:xfrm>
            <a:off x="1581150" y="3105300"/>
            <a:ext cx="7886700" cy="307800"/>
            <a:chOff x="1485900" y="5127425"/>
            <a:chExt cx="7886700" cy="307800"/>
          </a:xfrm>
        </p:grpSpPr>
        <p:grpSp>
          <p:nvGrpSpPr>
            <p:cNvPr id="881" name="Google Shape;881;p81"/>
            <p:cNvGrpSpPr/>
            <p:nvPr/>
          </p:nvGrpSpPr>
          <p:grpSpPr>
            <a:xfrm>
              <a:off x="1485900" y="5167025"/>
              <a:ext cx="7886700" cy="228600"/>
              <a:chOff x="1485900" y="5233700"/>
              <a:chExt cx="7886700" cy="228600"/>
            </a:xfrm>
          </p:grpSpPr>
          <p:sp>
            <p:nvSpPr>
              <p:cNvPr id="882" name="Google Shape;882;p8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8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4" name="Google Shape;884;p8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2nd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885" name="Google Shape;885;p81"/>
          <p:cNvGrpSpPr/>
          <p:nvPr/>
        </p:nvGrpSpPr>
        <p:grpSpPr>
          <a:xfrm>
            <a:off x="1581150" y="4095900"/>
            <a:ext cx="7886700" cy="307800"/>
            <a:chOff x="1485900" y="5127425"/>
            <a:chExt cx="7886700" cy="307800"/>
          </a:xfrm>
        </p:grpSpPr>
        <p:grpSp>
          <p:nvGrpSpPr>
            <p:cNvPr id="886" name="Google Shape;886;p81"/>
            <p:cNvGrpSpPr/>
            <p:nvPr/>
          </p:nvGrpSpPr>
          <p:grpSpPr>
            <a:xfrm>
              <a:off x="1485900" y="5167025"/>
              <a:ext cx="7886700" cy="228600"/>
              <a:chOff x="1485900" y="5233700"/>
              <a:chExt cx="7886700" cy="228600"/>
            </a:xfrm>
          </p:grpSpPr>
          <p:sp>
            <p:nvSpPr>
              <p:cNvPr id="887" name="Google Shape;887;p8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8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9" name="Google Shape;889;p8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2nd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890" name="Google Shape;890;p8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891" name="Google Shape;891;p81"/>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92" name="Google Shape;892;p81"/>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893" name="Google Shape;893;p8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4th Grade - Physical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894" name="Google Shape;894;p81"/>
          <p:cNvGrpSpPr/>
          <p:nvPr/>
        </p:nvGrpSpPr>
        <p:grpSpPr>
          <a:xfrm>
            <a:off x="533400" y="675263"/>
            <a:ext cx="7886700" cy="307800"/>
            <a:chOff x="1485900" y="5127425"/>
            <a:chExt cx="7886700" cy="307800"/>
          </a:xfrm>
        </p:grpSpPr>
        <p:grpSp>
          <p:nvGrpSpPr>
            <p:cNvPr id="895" name="Google Shape;895;p81"/>
            <p:cNvGrpSpPr/>
            <p:nvPr/>
          </p:nvGrpSpPr>
          <p:grpSpPr>
            <a:xfrm>
              <a:off x="1485900" y="5167025"/>
              <a:ext cx="7886700" cy="228600"/>
              <a:chOff x="1485900" y="5233700"/>
              <a:chExt cx="7886700" cy="228600"/>
            </a:xfrm>
          </p:grpSpPr>
          <p:sp>
            <p:nvSpPr>
              <p:cNvPr id="896" name="Google Shape;896;p8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8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8" name="Google Shape;898;p8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4th grade if you are following Minnesota Standards.</a:t>
              </a:r>
              <a:endParaRPr i="1" sz="800">
                <a:latin typeface="Poppins"/>
                <a:ea typeface="Poppins"/>
                <a:cs typeface="Poppins"/>
                <a:sym typeface="Poppins"/>
              </a:endParaRPr>
            </a:p>
          </p:txBody>
        </p:sp>
      </p:grpSp>
      <p:sp>
        <p:nvSpPr>
          <p:cNvPr id="899" name="Google Shape;899;p8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8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Ecosystems &amp; The Food Web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(Web of Life)</a:t>
            </a:r>
            <a:r>
              <a:rPr lang="en" sz="1200">
                <a:solidFill>
                  <a:schemeClr val="dk1"/>
                </a:solidFill>
                <a:latin typeface="Poppins"/>
                <a:ea typeface="Poppins"/>
                <a:cs typeface="Poppins"/>
                <a:sym typeface="Poppins"/>
              </a:rPr>
              <a:t>• Page 1 of 2</a:t>
            </a:r>
            <a:endParaRPr b="1" sz="1200">
              <a:solidFill>
                <a:schemeClr val="dk1"/>
              </a:solidFill>
              <a:latin typeface="Poppins"/>
              <a:ea typeface="Poppins"/>
              <a:cs typeface="Poppins"/>
              <a:sym typeface="Poppins"/>
            </a:endParaRPr>
          </a:p>
        </p:txBody>
      </p:sp>
      <p:sp>
        <p:nvSpPr>
          <p:cNvPr id="905" name="Google Shape;905;p82"/>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06" name="Google Shape;906;p82"/>
          <p:cNvPicPr preferRelativeResize="0"/>
          <p:nvPr/>
        </p:nvPicPr>
        <p:blipFill>
          <a:blip r:embed="rId5">
            <a:alphaModFix/>
          </a:blip>
          <a:stretch>
            <a:fillRect/>
          </a:stretch>
        </p:blipFill>
        <p:spPr>
          <a:xfrm>
            <a:off x="7953375" y="305775"/>
            <a:ext cx="1647825" cy="209550"/>
          </a:xfrm>
          <a:prstGeom prst="rect">
            <a:avLst/>
          </a:prstGeom>
          <a:noFill/>
          <a:ln>
            <a:noFill/>
          </a:ln>
        </p:spPr>
      </p:pic>
      <p:sp>
        <p:nvSpPr>
          <p:cNvPr id="907" name="Google Shape;907;p8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Life Science</a:t>
            </a:r>
            <a:endParaRPr sz="1200">
              <a:latin typeface="Poppins"/>
              <a:ea typeface="Poppins"/>
              <a:cs typeface="Poppins"/>
              <a:sym typeface="Poppins"/>
            </a:endParaRPr>
          </a:p>
        </p:txBody>
      </p:sp>
      <p:sp>
        <p:nvSpPr>
          <p:cNvPr id="908" name="Google Shape;908;p8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pic>
        <p:nvPicPr>
          <p:cNvPr id="909" name="Google Shape;909;p82" title="5_Life_4.png"/>
          <p:cNvPicPr preferRelativeResize="0"/>
          <p:nvPr/>
        </p:nvPicPr>
        <p:blipFill rotWithShape="1">
          <a:blip r:embed="rId7">
            <a:alphaModFix/>
          </a:blip>
          <a:srcRect b="0" l="20944" r="10293" t="0"/>
          <a:stretch/>
        </p:blipFill>
        <p:spPr>
          <a:xfrm>
            <a:off x="460875" y="5119825"/>
            <a:ext cx="1025025" cy="1044900"/>
          </a:xfrm>
          <a:prstGeom prst="rect">
            <a:avLst/>
          </a:prstGeom>
          <a:noFill/>
          <a:ln>
            <a:noFill/>
          </a:ln>
        </p:spPr>
      </p:pic>
      <p:pic>
        <p:nvPicPr>
          <p:cNvPr id="910" name="Google Shape;910;p82" title="image (11).png"/>
          <p:cNvPicPr preferRelativeResize="0"/>
          <p:nvPr/>
        </p:nvPicPr>
        <p:blipFill rotWithShape="1">
          <a:blip r:embed="rId8">
            <a:alphaModFix/>
          </a:blip>
          <a:srcRect b="0" l="28433" r="-19624" t="0"/>
          <a:stretch/>
        </p:blipFill>
        <p:spPr>
          <a:xfrm>
            <a:off x="457200" y="4034000"/>
            <a:ext cx="1301750" cy="1085825"/>
          </a:xfrm>
          <a:prstGeom prst="rect">
            <a:avLst/>
          </a:prstGeom>
          <a:noFill/>
          <a:ln>
            <a:noFill/>
          </a:ln>
        </p:spPr>
      </p:pic>
      <p:pic>
        <p:nvPicPr>
          <p:cNvPr id="911" name="Google Shape;911;p82" title="image (10).png"/>
          <p:cNvPicPr preferRelativeResize="0"/>
          <p:nvPr/>
        </p:nvPicPr>
        <p:blipFill rotWithShape="1">
          <a:blip r:embed="rId9">
            <a:alphaModFix/>
          </a:blip>
          <a:srcRect b="0" l="3140" r="32887" t="0"/>
          <a:stretch/>
        </p:blipFill>
        <p:spPr>
          <a:xfrm>
            <a:off x="460875" y="3053550"/>
            <a:ext cx="1025025" cy="980450"/>
          </a:xfrm>
          <a:prstGeom prst="rect">
            <a:avLst/>
          </a:prstGeom>
          <a:noFill/>
          <a:ln>
            <a:noFill/>
          </a:ln>
        </p:spPr>
      </p:pic>
      <p:pic>
        <p:nvPicPr>
          <p:cNvPr id="912" name="Google Shape;912;p82" title="image (9).png"/>
          <p:cNvPicPr preferRelativeResize="0"/>
          <p:nvPr/>
        </p:nvPicPr>
        <p:blipFill rotWithShape="1">
          <a:blip r:embed="rId10">
            <a:alphaModFix/>
          </a:blip>
          <a:srcRect b="0" l="26312" r="-13931" t="0"/>
          <a:stretch/>
        </p:blipFill>
        <p:spPr>
          <a:xfrm>
            <a:off x="448050" y="2008650"/>
            <a:ext cx="1253750" cy="1044900"/>
          </a:xfrm>
          <a:prstGeom prst="rect">
            <a:avLst/>
          </a:prstGeom>
          <a:noFill/>
          <a:ln>
            <a:noFill/>
          </a:ln>
        </p:spPr>
      </p:pic>
      <p:sp>
        <p:nvSpPr>
          <p:cNvPr id="913" name="Google Shape;913;p82"/>
          <p:cNvSpPr/>
          <p:nvPr/>
        </p:nvSpPr>
        <p:spPr>
          <a:xfrm>
            <a:off x="459600" y="305354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914" name="Google Shape;914;p82"/>
          <p:cNvSpPr/>
          <p:nvPr/>
        </p:nvSpPr>
        <p:spPr>
          <a:xfrm>
            <a:off x="458551" y="20174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915" name="Google Shape;915;p82"/>
          <p:cNvSpPr/>
          <p:nvPr/>
        </p:nvSpPr>
        <p:spPr>
          <a:xfrm>
            <a:off x="459600" y="4034008"/>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916" name="Google Shape;916;p82"/>
          <p:cNvSpPr/>
          <p:nvPr/>
        </p:nvSpPr>
        <p:spPr>
          <a:xfrm>
            <a:off x="459600" y="511983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graphicFrame>
        <p:nvGraphicFramePr>
          <p:cNvPr id="917" name="Google Shape;917;p82"/>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305350"/>
                <a:gridCol w="2109900"/>
                <a:gridCol w="3700050"/>
              </a:tblGrid>
              <a:tr h="4740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2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Food Chains &amp; Matter Flow</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if all the ants disappeared?</a:t>
                      </a:r>
                      <a:endParaRPr b="1" sz="800">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models of food chains by linking cards discovering that different interrelationships exist between organisms. </a:t>
                      </a:r>
                      <a:endParaRPr sz="800">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5L.3.1.1.3 </a:t>
                      </a:r>
                      <a:r>
                        <a:rPr lang="en" sz="800">
                          <a:solidFill>
                            <a:schemeClr val="dk1"/>
                          </a:solidFill>
                          <a:latin typeface="Poppins"/>
                          <a:ea typeface="Poppins"/>
                          <a:cs typeface="Poppins"/>
                          <a:sym typeface="Poppins"/>
                        </a:rPr>
                        <a:t>Create an electronic visualization of the movement of matter among plants, animals, decomposers, and the environment.*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*Visualization is paper-based</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804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Plant Growth &amp;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does a tiny seed become one of the heaviest trees on Earth?</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gather evidence through a series of virtual experiments to construct an argument that plants use mostly air and water as the materials for their growth.</a:t>
                      </a:r>
                      <a:endParaRPr sz="800">
                        <a:solidFill>
                          <a:srgbClr val="000000"/>
                        </a:solidFill>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5L.1.2.1.4 </a:t>
                      </a:r>
                      <a:r>
                        <a:rPr lang="en" sz="800">
                          <a:solidFill>
                            <a:schemeClr val="dk1"/>
                          </a:solidFill>
                          <a:latin typeface="Poppins"/>
                          <a:ea typeface="Poppins"/>
                          <a:cs typeface="Poppins"/>
                          <a:sym typeface="Poppins"/>
                        </a:rPr>
                        <a:t>Plan and conduct an investigation to obtain evidence that plants get the materials they need for growth chiefly from air and water.</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858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Decomposers &amp; Matter </a:t>
                      </a:r>
                      <a:r>
                        <a:rPr b="1" lang="en" sz="800">
                          <a:solidFill>
                            <a:schemeClr val="dk1"/>
                          </a:solidFill>
                          <a:latin typeface="Poppins"/>
                          <a:ea typeface="Poppins"/>
                          <a:cs typeface="Poppins"/>
                          <a:sym typeface="Poppins"/>
                        </a:rPr>
                        <a:t>Flow</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Where do fallen leaves go?</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to gain an understanding of the important role that decomposers play in recycling matter from dead leaves back into the environment. </a:t>
                      </a:r>
                      <a:endParaRPr sz="800">
                        <a:solidFill>
                          <a:srgbClr val="000000"/>
                        </a:solidFill>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5L.3.1.1.3 </a:t>
                      </a:r>
                      <a:r>
                        <a:rPr lang="en" sz="800">
                          <a:solidFill>
                            <a:schemeClr val="dk1"/>
                          </a:solidFill>
                          <a:latin typeface="Poppins"/>
                          <a:ea typeface="Poppins"/>
                          <a:cs typeface="Poppins"/>
                          <a:sym typeface="Poppins"/>
                        </a:rPr>
                        <a:t>Create an electronic visualization of the movement of matter among plants, animals, decomposers, and the environment.*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*Visualization is paper-based</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533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Decomposers</a:t>
                      </a:r>
                      <a:r>
                        <a:rPr b="1" lang="en" sz="800">
                          <a:latin typeface="Poppins"/>
                          <a:ea typeface="Poppins"/>
                          <a:cs typeface="Poppins"/>
                          <a:sym typeface="Poppins"/>
                        </a:rPr>
                        <a:t> &amp; Soil Nutrients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Do worms really eat dirt?</a:t>
                      </a:r>
                      <a:endParaRPr sz="800">
                        <a:solidFill>
                          <a:srgbClr val="000000"/>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worms to realize that worms act as decomposers to eat dead matter in an ecosystem and cycle nutrients into the soil.</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5L.3.1.1.3 </a:t>
                      </a:r>
                      <a:r>
                        <a:rPr lang="en" sz="800">
                          <a:solidFill>
                            <a:schemeClr val="dk1"/>
                          </a:solidFill>
                          <a:latin typeface="Poppins"/>
                          <a:ea typeface="Poppins"/>
                          <a:cs typeface="Poppins"/>
                          <a:sym typeface="Poppins"/>
                        </a:rPr>
                        <a:t>Create an electronic visualization of the movement of matter among plants, animals, decomposers, and the environment.*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*Visualization is paper-based</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sp>
        <p:nvSpPr>
          <p:cNvPr id="918" name="Google Shape;918;p82"/>
          <p:cNvSpPr txBox="1"/>
          <p:nvPr/>
        </p:nvSpPr>
        <p:spPr>
          <a:xfrm>
            <a:off x="443100" y="6173150"/>
            <a:ext cx="30000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Continued on next page</a:t>
            </a:r>
            <a:endParaRPr/>
          </a:p>
        </p:txBody>
      </p:sp>
      <p:sp>
        <p:nvSpPr>
          <p:cNvPr id="919" name="Google Shape;919;p82"/>
          <p:cNvSpPr txBox="1"/>
          <p:nvPr/>
        </p:nvSpPr>
        <p:spPr>
          <a:xfrm>
            <a:off x="5531575" y="61904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p:txBody>
      </p:sp>
      <p:sp>
        <p:nvSpPr>
          <p:cNvPr id="920" name="Google Shape;920;p8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83"/>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26" name="Google Shape;926;p83"/>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927" name="Google Shape;927;p8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Life Science</a:t>
            </a:r>
            <a:endParaRPr sz="1200">
              <a:latin typeface="Poppins"/>
              <a:ea typeface="Poppins"/>
              <a:cs typeface="Poppins"/>
              <a:sym typeface="Poppins"/>
            </a:endParaRPr>
          </a:p>
        </p:txBody>
      </p:sp>
      <p:sp>
        <p:nvSpPr>
          <p:cNvPr id="928" name="Google Shape;928;p8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4">
                  <a:extLst>
                    <a:ext uri="{A12FA001-AC4F-418D-AE19-62706E023703}">
                      <ahyp:hlinkClr val="tx"/>
                    </a:ext>
                  </a:extLst>
                </a:hlinkClick>
              </a:rPr>
              <a:t>Ecosystems &amp; The Food Web </a:t>
            </a:r>
            <a:r>
              <a:rPr lang="en" sz="1200">
                <a:solidFill>
                  <a:srgbClr val="000000"/>
                </a:solidFill>
                <a:uFill>
                  <a:noFill/>
                </a:uFill>
                <a:latin typeface="Poppins"/>
                <a:ea typeface="Poppins"/>
                <a:cs typeface="Poppins"/>
                <a:sym typeface="Poppins"/>
                <a:hlinkClick r:id="rId5">
                  <a:extLst>
                    <a:ext uri="{A12FA001-AC4F-418D-AE19-62706E023703}">
                      <ahyp:hlinkClr val="tx"/>
                    </a:ext>
                  </a:extLst>
                </a:hlinkClick>
              </a:rPr>
              <a:t>(Web of Life)</a:t>
            </a:r>
            <a:r>
              <a:rPr lang="en" sz="1200">
                <a:solidFill>
                  <a:schemeClr val="dk1"/>
                </a:solidFill>
                <a:latin typeface="Poppins"/>
                <a:ea typeface="Poppins"/>
                <a:cs typeface="Poppins"/>
                <a:sym typeface="Poppins"/>
              </a:rPr>
              <a:t>• Page 2 of 2</a:t>
            </a:r>
            <a:endParaRPr b="1">
              <a:solidFill>
                <a:srgbClr val="000000"/>
              </a:solidFill>
              <a:latin typeface="Poppins"/>
              <a:ea typeface="Poppins"/>
              <a:cs typeface="Poppins"/>
              <a:sym typeface="Poppins"/>
            </a:endParaRPr>
          </a:p>
        </p:txBody>
      </p:sp>
      <p:graphicFrame>
        <p:nvGraphicFramePr>
          <p:cNvPr id="929" name="Google Shape;929;p83"/>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009775"/>
                <a:gridCol w="2762250"/>
                <a:gridCol w="3343275"/>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275">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Ecosystems &amp; Matter Cycle</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you have to clean a fish tank but not a pond?</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develop a model of a pond ecosystem and realize that interrelationships exist between decomposers, plants, and animals. Students discover that each organism must be in balance for the pond ecosystem to function.</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5L.3.1.1.3 </a:t>
                      </a:r>
                      <a:r>
                        <a:rPr lang="en" sz="800">
                          <a:solidFill>
                            <a:schemeClr val="dk1"/>
                          </a:solidFill>
                          <a:latin typeface="Poppins"/>
                          <a:ea typeface="Poppins"/>
                          <a:cs typeface="Poppins"/>
                          <a:sym typeface="Poppins"/>
                        </a:rPr>
                        <a:t>Create an electronic visualization of the movement of matter among plants, animals, decomposers, and the environment.*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*Visualization is paper-based</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743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7"/>
                        </a:rPr>
                        <a:t>Protecting Environments</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we protect Earth’s environments?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In this lesson, students learn about what happens in unbalanced ecosystems and how that can lead to an overabundance of algae and harmful algal blooms. In the activity, Bloom Busters, students play a game in which they obtain and combine science ideas in order to help a community respond to and prevent harmful algal blooms.</a:t>
                      </a:r>
                      <a:endParaRPr sz="4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5L.4.1.2.1 </a:t>
                      </a:r>
                      <a:r>
                        <a:rPr lang="en" sz="800">
                          <a:solidFill>
                            <a:schemeClr val="dk1"/>
                          </a:solidFill>
                          <a:latin typeface="Poppins"/>
                          <a:ea typeface="Poppins"/>
                          <a:cs typeface="Poppins"/>
                          <a:sym typeface="Poppins"/>
                        </a:rPr>
                        <a:t>Evaluate the merit of a solution to a problem caused by changes in plant and animal populations as a result of environmental changes.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040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8"/>
                        </a:rPr>
                        <a:t>Food Webs &amp; Flow of Energ</a:t>
                      </a: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did the dinosaurs go extinct?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develop a model of a dinosaur food web. Students realize that blocking the sun’s energy would have disastrous effects on the organisms that rely on this energy in the food web and cause the extinction of some entire species.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5P.3.1.1.2 </a:t>
                      </a:r>
                      <a:r>
                        <a:rPr lang="en" sz="800">
                          <a:solidFill>
                            <a:schemeClr val="dk1"/>
                          </a:solidFill>
                          <a:latin typeface="Poppins"/>
                          <a:ea typeface="Poppins"/>
                          <a:cs typeface="Poppins"/>
                          <a:sym typeface="Poppins"/>
                        </a:rPr>
                        <a:t>Use models to describe that energy in animals’ food (used for body repair, growth, and motion and to maintain body warmth) was once energy from the sun.</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930" name="Google Shape;930;p83"/>
          <p:cNvPicPr preferRelativeResize="0"/>
          <p:nvPr/>
        </p:nvPicPr>
        <p:blipFill rotWithShape="1">
          <a:blip r:embed="rId10">
            <a:alphaModFix/>
          </a:blip>
          <a:srcRect b="18023" l="0" r="0" t="62855"/>
          <a:stretch/>
        </p:blipFill>
        <p:spPr>
          <a:xfrm>
            <a:off x="457200" y="1939425"/>
            <a:ext cx="914400" cy="1036275"/>
          </a:xfrm>
          <a:prstGeom prst="rect">
            <a:avLst/>
          </a:prstGeom>
          <a:noFill/>
          <a:ln>
            <a:noFill/>
          </a:ln>
        </p:spPr>
      </p:pic>
      <p:sp>
        <p:nvSpPr>
          <p:cNvPr id="931" name="Google Shape;931;p83"/>
          <p:cNvSpPr/>
          <p:nvPr/>
        </p:nvSpPr>
        <p:spPr>
          <a:xfrm>
            <a:off x="462600" y="2984025"/>
            <a:ext cx="903600" cy="9660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2" name="Google Shape;932;p83"/>
          <p:cNvPicPr preferRelativeResize="0"/>
          <p:nvPr/>
        </p:nvPicPr>
        <p:blipFill rotWithShape="1">
          <a:blip r:embed="rId10">
            <a:alphaModFix/>
          </a:blip>
          <a:srcRect b="0" l="0" r="0" t="81760"/>
          <a:stretch/>
        </p:blipFill>
        <p:spPr>
          <a:xfrm>
            <a:off x="462600" y="3949975"/>
            <a:ext cx="914400" cy="966000"/>
          </a:xfrm>
          <a:prstGeom prst="rect">
            <a:avLst/>
          </a:prstGeom>
          <a:noFill/>
          <a:ln>
            <a:noFill/>
          </a:ln>
        </p:spPr>
      </p:pic>
      <p:pic>
        <p:nvPicPr>
          <p:cNvPr id="933" name="Google Shape;933;p83"/>
          <p:cNvPicPr preferRelativeResize="0"/>
          <p:nvPr/>
        </p:nvPicPr>
        <p:blipFill rotWithShape="1">
          <a:blip r:embed="rId11">
            <a:alphaModFix/>
          </a:blip>
          <a:srcRect b="3906" l="39848" r="-6" t="3749"/>
          <a:stretch/>
        </p:blipFill>
        <p:spPr>
          <a:xfrm>
            <a:off x="451800" y="2984025"/>
            <a:ext cx="914400" cy="995825"/>
          </a:xfrm>
          <a:prstGeom prst="rect">
            <a:avLst/>
          </a:prstGeom>
          <a:noFill/>
          <a:ln>
            <a:noFill/>
          </a:ln>
        </p:spPr>
      </p:pic>
      <p:sp>
        <p:nvSpPr>
          <p:cNvPr id="934" name="Google Shape;934;p83"/>
          <p:cNvSpPr/>
          <p:nvPr/>
        </p:nvSpPr>
        <p:spPr>
          <a:xfrm>
            <a:off x="469712" y="2975688"/>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35" name="Google Shape;935;p83"/>
          <p:cNvGraphicFramePr/>
          <p:nvPr/>
        </p:nvGraphicFramePr>
        <p:xfrm>
          <a:off x="457188" y="1939435"/>
          <a:ext cx="3000000" cy="3000000"/>
        </p:xfrm>
        <a:graphic>
          <a:graphicData uri="http://schemas.openxmlformats.org/drawingml/2006/table">
            <a:tbl>
              <a:tblPr>
                <a:noFill/>
                <a:tableStyleId>{491021E8-1089-43C6-96F4-EAD69215F56F}</a:tableStyleId>
              </a:tblPr>
              <a:tblGrid>
                <a:gridCol w="657125"/>
              </a:tblGrid>
              <a:tr h="204042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2">
                            <a:extLst>
                              <a:ext uri="{A12FA001-AC4F-418D-AE19-62706E023703}">
                                <ahyp:hlinkClr val="tx"/>
                              </a:ext>
                            </a:extLst>
                          </a:hlinkClick>
                        </a:rPr>
                        <a:t>Lesson 5</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6</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19610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a:t>
                      </a:r>
                      <a:r>
                        <a:rPr b="1" lang="en" sz="800">
                          <a:solidFill>
                            <a:srgbClr val="FFFFFF"/>
                          </a:solidFill>
                          <a:latin typeface="Poppins"/>
                          <a:ea typeface="Poppins"/>
                          <a:cs typeface="Poppins"/>
                          <a:sym typeface="Poppins"/>
                        </a:rPr>
                        <a:t>7</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936" name="Google Shape;936;p8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937" name="Google Shape;937;p8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id="942" name="Google Shape;942;p84"/>
          <p:cNvPicPr preferRelativeResize="0"/>
          <p:nvPr/>
        </p:nvPicPr>
        <p:blipFill rotWithShape="1">
          <a:blip r:embed="rId3">
            <a:alphaModFix/>
          </a:blip>
          <a:srcRect b="9762" l="0" r="0" t="9754"/>
          <a:stretch/>
        </p:blipFill>
        <p:spPr>
          <a:xfrm>
            <a:off x="458550" y="5775925"/>
            <a:ext cx="1028100" cy="940921"/>
          </a:xfrm>
          <a:prstGeom prst="rect">
            <a:avLst/>
          </a:prstGeom>
          <a:noFill/>
          <a:ln>
            <a:noFill/>
          </a:ln>
        </p:spPr>
      </p:pic>
      <p:pic>
        <p:nvPicPr>
          <p:cNvPr id="943" name="Google Shape;943;p84"/>
          <p:cNvPicPr preferRelativeResize="0"/>
          <p:nvPr/>
        </p:nvPicPr>
        <p:blipFill rotWithShape="1">
          <a:blip r:embed="rId4">
            <a:alphaModFix/>
          </a:blip>
          <a:srcRect b="-4127" l="2669" r="2669" t="1457"/>
          <a:stretch/>
        </p:blipFill>
        <p:spPr>
          <a:xfrm>
            <a:off x="458550" y="4838650"/>
            <a:ext cx="1017600" cy="988259"/>
          </a:xfrm>
          <a:prstGeom prst="rect">
            <a:avLst/>
          </a:prstGeom>
          <a:noFill/>
          <a:ln>
            <a:noFill/>
          </a:ln>
        </p:spPr>
      </p:pic>
      <p:pic>
        <p:nvPicPr>
          <p:cNvPr id="944" name="Google Shape;944;p84"/>
          <p:cNvPicPr preferRelativeResize="0"/>
          <p:nvPr/>
        </p:nvPicPr>
        <p:blipFill rotWithShape="1">
          <a:blip r:embed="rId5">
            <a:alphaModFix/>
          </a:blip>
          <a:srcRect b="13365" l="0" r="0" t="13358"/>
          <a:stretch/>
        </p:blipFill>
        <p:spPr>
          <a:xfrm>
            <a:off x="458550" y="3938400"/>
            <a:ext cx="1017600" cy="1036275"/>
          </a:xfrm>
          <a:prstGeom prst="rect">
            <a:avLst/>
          </a:prstGeom>
          <a:noFill/>
          <a:ln>
            <a:noFill/>
          </a:ln>
        </p:spPr>
      </p:pic>
      <p:pic>
        <p:nvPicPr>
          <p:cNvPr id="945" name="Google Shape;945;p84"/>
          <p:cNvPicPr preferRelativeResize="0"/>
          <p:nvPr/>
        </p:nvPicPr>
        <p:blipFill rotWithShape="1">
          <a:blip r:embed="rId6">
            <a:alphaModFix/>
          </a:blip>
          <a:srcRect b="13563" l="0" r="0" t="13555"/>
          <a:stretch/>
        </p:blipFill>
        <p:spPr>
          <a:xfrm>
            <a:off x="448050" y="2044075"/>
            <a:ext cx="1028089" cy="967825"/>
          </a:xfrm>
          <a:prstGeom prst="rect">
            <a:avLst/>
          </a:prstGeom>
          <a:noFill/>
          <a:ln>
            <a:noFill/>
          </a:ln>
        </p:spPr>
      </p:pic>
      <p:graphicFrame>
        <p:nvGraphicFramePr>
          <p:cNvPr id="946" name="Google Shape;946;p84"/>
          <p:cNvGraphicFramePr/>
          <p:nvPr/>
        </p:nvGraphicFramePr>
        <p:xfrm>
          <a:off x="457188" y="1589560"/>
          <a:ext cx="3000000" cy="3000000"/>
        </p:xfrm>
        <a:graphic>
          <a:graphicData uri="http://schemas.openxmlformats.org/drawingml/2006/table">
            <a:tbl>
              <a:tblPr>
                <a:noFill/>
                <a:tableStyleId>{491021E8-1089-43C6-96F4-EAD69215F56F}</a:tableStyleId>
              </a:tblPr>
              <a:tblGrid>
                <a:gridCol w="905250"/>
                <a:gridCol w="1997525"/>
                <a:gridCol w="2830800"/>
                <a:gridCol w="3410400"/>
              </a:tblGrid>
              <a:tr h="45452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28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7"/>
                        </a:rPr>
                        <a:t>Day, Night, &amp; Earth’s Rotation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8"/>
                        </a:rPr>
                        <a:t>How fast does the Earth spin?</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model the rotation of the Earth and investigate why the Sun looks like it’s moving across the sky. Using evidence they gathered in the investigation, students build a model that explains how the Earth’s rotation around its own axis causes the Sun to appear to rise and set.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5E.2.2.1.2 </a:t>
                      </a:r>
                      <a:r>
                        <a:rPr lang="en" sz="800">
                          <a:solidFill>
                            <a:schemeClr val="dk1"/>
                          </a:solidFill>
                          <a:latin typeface="Poppins"/>
                          <a:ea typeface="Poppins"/>
                          <a:cs typeface="Poppins"/>
                          <a:sym typeface="Poppins"/>
                        </a:rPr>
                        <a:t>Use data to describe patterns in the daily changes in length and direction of shadows, day and night, and the seasonal appearance of some stars in the night sky.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658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9"/>
                        </a:rPr>
                        <a:t>Earth’s Rotation &amp; Daily Shadow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0"/>
                        </a:rPr>
                        <a:t>Who set the first clock?</a:t>
                      </a:r>
                      <a:endParaRPr sz="800">
                        <a:latin typeface="Poppins"/>
                        <a:ea typeface="Poppins"/>
                        <a:cs typeface="Poppins"/>
                        <a:sym typeface="Poppins"/>
                      </a:endParaRPr>
                    </a:p>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a shadow clock (sundial) and investigate how the direction and length of shadows change with the position of the light shining on the sundial. Students realize that the Sun’s position in the sky can be used to tell the time of day.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5E.2.2.1.2 </a:t>
                      </a:r>
                      <a:r>
                        <a:rPr lang="en" sz="800">
                          <a:solidFill>
                            <a:schemeClr val="dk1"/>
                          </a:solidFill>
                          <a:latin typeface="Poppins"/>
                          <a:ea typeface="Poppins"/>
                          <a:cs typeface="Poppins"/>
                          <a:sym typeface="Poppins"/>
                        </a:rPr>
                        <a:t>Use data to describe patterns in the daily changes in length and direction of shadows, day and night, and the seasonal appearance of some stars in the night sky.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11"/>
                        </a:rPr>
                        <a:t>Seasonal Changes &amp; Shadow Length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12"/>
                        </a:rPr>
                        <a:t>How can the Sun tell you the season?</a:t>
                      </a:r>
                      <a:endParaRPr b="1"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examine photos taken at different times of year and figure out the time of year that each photo was taken. Students discover that the Sun’s path changes with the seasons, as does the time of sunrise and sunset. The Sun is always highest in the sky at noon, but that height changes with the season.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5E.2.2.1.2 </a:t>
                      </a:r>
                      <a:r>
                        <a:rPr lang="en" sz="800">
                          <a:solidFill>
                            <a:schemeClr val="dk1"/>
                          </a:solidFill>
                          <a:latin typeface="Poppins"/>
                          <a:ea typeface="Poppins"/>
                          <a:cs typeface="Poppins"/>
                          <a:sym typeface="Poppins"/>
                        </a:rPr>
                        <a:t>Use data to describe patterns in the daily changes in length and direction of shadows, day and night, and the seasonal appearance of some stars in the night sky.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3"/>
                        </a:rPr>
                        <a:t>Seasonal Patterns &amp; Earth’s Orbit</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4"/>
                        </a:rPr>
                        <a:t>Why do the stars change with the seasons?</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build a model of the universe and use it to explain why different stars are visible at different times of year. Using evidence from this model, students make an argument that supports the claim that the Earth orbits the Sun.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5E.2.2.1.2 </a:t>
                      </a:r>
                      <a:r>
                        <a:rPr lang="en" sz="800">
                          <a:solidFill>
                            <a:schemeClr val="dk1"/>
                          </a:solidFill>
                          <a:latin typeface="Poppins"/>
                          <a:ea typeface="Poppins"/>
                          <a:cs typeface="Poppins"/>
                          <a:sym typeface="Poppins"/>
                        </a:rPr>
                        <a:t>Use data to describe patterns in the daily changes in length and direction of shadows, day and night, and the seasonal appearance of some stars in the night sky.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88025">
                <a:tc>
                  <a:txBody>
                    <a:bodyPr/>
                    <a:lstStyle/>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5">
                            <a:extLst>
                              <a:ext uri="{A12FA001-AC4F-418D-AE19-62706E023703}">
                                <ahyp:hlinkClr val="tx"/>
                              </a:ext>
                            </a:extLst>
                          </a:hlinkClick>
                        </a:rPr>
                        <a:t>Moon Phases, Lunar Cycle</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uFill>
                            <a:noFill/>
                          </a:uFill>
                          <a:latin typeface="Poppins"/>
                          <a:ea typeface="Poppins"/>
                          <a:cs typeface="Poppins"/>
                          <a:sym typeface="Poppins"/>
                          <a:hlinkClick r:id="rId16">
                            <a:extLst>
                              <a:ext uri="{A12FA001-AC4F-418D-AE19-62706E023703}">
                                <ahyp:hlinkClr val="tx"/>
                              </a:ext>
                            </a:extLst>
                          </a:hlinkClick>
                        </a:rPr>
                        <a:t>Why does the Moon change shape?</a:t>
                      </a:r>
                      <a:endParaRPr b="1" sz="800">
                        <a:solidFill>
                          <a:srgbClr val="000000"/>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physical model of the Sun and Moon to investigate how the Moon’s phase relates to its position relative to the Sun. Students notice that the Moon’s phases repeat in a predictable pattern.</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5E.2.2.1.2 </a:t>
                      </a:r>
                      <a:r>
                        <a:rPr lang="en" sz="800">
                          <a:solidFill>
                            <a:schemeClr val="dk1"/>
                          </a:solidFill>
                          <a:latin typeface="Poppins"/>
                          <a:ea typeface="Poppins"/>
                          <a:cs typeface="Poppins"/>
                          <a:sym typeface="Poppins"/>
                        </a:rPr>
                        <a:t>Use data to describe patterns in the daily changes in length and direction of shadows, day and night, and the seasonal appearance of some stars in the night sky.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947" name="Google Shape;947;p84"/>
          <p:cNvSpPr/>
          <p:nvPr/>
        </p:nvSpPr>
        <p:spPr>
          <a:xfrm>
            <a:off x="456151" y="2044081"/>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948" name="Google Shape;948;p84"/>
          <p:cNvSpPr/>
          <p:nvPr/>
        </p:nvSpPr>
        <p:spPr>
          <a:xfrm>
            <a:off x="457200" y="3943360"/>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949" name="Google Shape;949;p8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9">
                  <a:extLst>
                    <a:ext uri="{A12FA001-AC4F-418D-AE19-62706E023703}">
                      <ahyp:hlinkClr val="tx"/>
                    </a:ext>
                  </a:extLst>
                </a:hlinkClick>
              </a:rPr>
              <a:t>Earth &amp; Space Patterns </a:t>
            </a:r>
            <a:r>
              <a:rPr lang="en" sz="1200">
                <a:solidFill>
                  <a:schemeClr val="dk1"/>
                </a:solidFill>
                <a:uFill>
                  <a:noFill/>
                </a:uFill>
                <a:latin typeface="Poppins"/>
                <a:ea typeface="Poppins"/>
                <a:cs typeface="Poppins"/>
                <a:sym typeface="Poppins"/>
                <a:hlinkClick r:id="rId20">
                  <a:extLst>
                    <a:ext uri="{A12FA001-AC4F-418D-AE19-62706E023703}">
                      <ahyp:hlinkClr val="tx"/>
                    </a:ext>
                  </a:extLst>
                </a:hlinkClick>
              </a:rPr>
              <a:t>(Spaceship Earth)</a:t>
            </a:r>
            <a:endParaRPr sz="1200">
              <a:solidFill>
                <a:schemeClr val="dk1"/>
              </a:solidFill>
              <a:latin typeface="Poppins"/>
              <a:ea typeface="Poppins"/>
              <a:cs typeface="Poppins"/>
              <a:sym typeface="Poppins"/>
            </a:endParaRPr>
          </a:p>
        </p:txBody>
      </p:sp>
      <p:sp>
        <p:nvSpPr>
          <p:cNvPr id="950" name="Google Shape;950;p84"/>
          <p:cNvSpPr/>
          <p:nvPr/>
        </p:nvSpPr>
        <p:spPr>
          <a:xfrm>
            <a:off x="459600" y="499106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1">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951" name="Google Shape;951;p84"/>
          <p:cNvSpPr/>
          <p:nvPr/>
        </p:nvSpPr>
        <p:spPr>
          <a:xfrm>
            <a:off x="458551" y="5767100"/>
            <a:ext cx="722700" cy="28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2">
                  <a:extLst>
                    <a:ext uri="{A12FA001-AC4F-418D-AE19-62706E023703}">
                      <ahyp:hlinkClr val="tx"/>
                    </a:ext>
                  </a:extLst>
                </a:hlinkClick>
              </a:rPr>
              <a:t>Lesson 5</a:t>
            </a:r>
            <a:endParaRPr b="1" sz="800">
              <a:solidFill>
                <a:srgbClr val="FFFFFF"/>
              </a:solidFill>
              <a:latin typeface="Poppins"/>
              <a:ea typeface="Poppins"/>
              <a:cs typeface="Poppins"/>
              <a:sym typeface="Poppins"/>
            </a:endParaRPr>
          </a:p>
        </p:txBody>
      </p:sp>
      <p:sp>
        <p:nvSpPr>
          <p:cNvPr id="952" name="Google Shape;952;p84"/>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53" name="Google Shape;953;p84"/>
          <p:cNvPicPr preferRelativeResize="0"/>
          <p:nvPr/>
        </p:nvPicPr>
        <p:blipFill>
          <a:blip r:embed="rId23">
            <a:alphaModFix/>
          </a:blip>
          <a:stretch>
            <a:fillRect/>
          </a:stretch>
        </p:blipFill>
        <p:spPr>
          <a:xfrm>
            <a:off x="7953375" y="305775"/>
            <a:ext cx="1647825" cy="209550"/>
          </a:xfrm>
          <a:prstGeom prst="rect">
            <a:avLst/>
          </a:prstGeom>
          <a:noFill/>
          <a:ln>
            <a:noFill/>
          </a:ln>
        </p:spPr>
      </p:pic>
      <p:sp>
        <p:nvSpPr>
          <p:cNvPr id="954" name="Google Shape;954;p8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pic>
        <p:nvPicPr>
          <p:cNvPr id="955" name="Google Shape;955;p84"/>
          <p:cNvPicPr preferRelativeResize="0"/>
          <p:nvPr/>
        </p:nvPicPr>
        <p:blipFill rotWithShape="1">
          <a:blip r:embed="rId24">
            <a:alphaModFix/>
          </a:blip>
          <a:srcRect b="12160" l="0" r="0" t="6113"/>
          <a:stretch/>
        </p:blipFill>
        <p:spPr>
          <a:xfrm>
            <a:off x="458550" y="2971200"/>
            <a:ext cx="914400" cy="967825"/>
          </a:xfrm>
          <a:prstGeom prst="rect">
            <a:avLst/>
          </a:prstGeom>
          <a:noFill/>
          <a:ln>
            <a:noFill/>
          </a:ln>
        </p:spPr>
      </p:pic>
      <p:sp>
        <p:nvSpPr>
          <p:cNvPr id="956" name="Google Shape;956;p84"/>
          <p:cNvSpPr/>
          <p:nvPr/>
        </p:nvSpPr>
        <p:spPr>
          <a:xfrm>
            <a:off x="457200" y="29725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5">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957" name="Google Shape;957;p8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958" name="Google Shape;958;p84"/>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p85"/>
          <p:cNvPicPr preferRelativeResize="0"/>
          <p:nvPr/>
        </p:nvPicPr>
        <p:blipFill rotWithShape="1">
          <a:blip r:embed="rId3">
            <a:alphaModFix/>
          </a:blip>
          <a:srcRect b="28361" l="0" r="0" t="6304"/>
          <a:stretch/>
        </p:blipFill>
        <p:spPr>
          <a:xfrm>
            <a:off x="457200" y="4090775"/>
            <a:ext cx="1023299" cy="940200"/>
          </a:xfrm>
          <a:prstGeom prst="rect">
            <a:avLst/>
          </a:prstGeom>
          <a:noFill/>
          <a:ln>
            <a:noFill/>
          </a:ln>
        </p:spPr>
      </p:pic>
      <p:pic>
        <p:nvPicPr>
          <p:cNvPr id="964" name="Google Shape;964;p85"/>
          <p:cNvPicPr preferRelativeResize="0"/>
          <p:nvPr/>
        </p:nvPicPr>
        <p:blipFill rotWithShape="1">
          <a:blip r:embed="rId4">
            <a:alphaModFix/>
          </a:blip>
          <a:srcRect b="25979" l="0" r="0" t="1974"/>
          <a:stretch/>
        </p:blipFill>
        <p:spPr>
          <a:xfrm>
            <a:off x="457200" y="3048725"/>
            <a:ext cx="1147532" cy="1067900"/>
          </a:xfrm>
          <a:prstGeom prst="rect">
            <a:avLst/>
          </a:prstGeom>
          <a:noFill/>
          <a:ln>
            <a:noFill/>
          </a:ln>
        </p:spPr>
      </p:pic>
      <p:pic>
        <p:nvPicPr>
          <p:cNvPr id="965" name="Google Shape;965;p85"/>
          <p:cNvPicPr preferRelativeResize="0"/>
          <p:nvPr/>
        </p:nvPicPr>
        <p:blipFill rotWithShape="1">
          <a:blip r:embed="rId5">
            <a:alphaModFix/>
          </a:blip>
          <a:srcRect b="16279" l="0" r="0" t="10976"/>
          <a:stretch/>
        </p:blipFill>
        <p:spPr>
          <a:xfrm>
            <a:off x="456150" y="2044075"/>
            <a:ext cx="1077906" cy="1004650"/>
          </a:xfrm>
          <a:prstGeom prst="rect">
            <a:avLst/>
          </a:prstGeom>
          <a:noFill/>
          <a:ln>
            <a:noFill/>
          </a:ln>
        </p:spPr>
      </p:pic>
      <p:graphicFrame>
        <p:nvGraphicFramePr>
          <p:cNvPr id="966" name="Google Shape;966;p85"/>
          <p:cNvGraphicFramePr/>
          <p:nvPr/>
        </p:nvGraphicFramePr>
        <p:xfrm>
          <a:off x="457188" y="1589560"/>
          <a:ext cx="3000000" cy="3000000"/>
        </p:xfrm>
        <a:graphic>
          <a:graphicData uri="http://schemas.openxmlformats.org/drawingml/2006/table">
            <a:tbl>
              <a:tblPr>
                <a:noFill/>
                <a:tableStyleId>{491021E8-1089-43C6-96F4-EAD69215F56F}</a:tableStyleId>
              </a:tblPr>
              <a:tblGrid>
                <a:gridCol w="914400"/>
                <a:gridCol w="2219600"/>
                <a:gridCol w="2569000"/>
                <a:gridCol w="3440975"/>
              </a:tblGrid>
              <a:tr h="45452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522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Solar System &amp; Sun Brightness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How can the Sun help us explore other planets?</a:t>
                      </a:r>
                      <a:endParaRPr b="1" sz="800">
                        <a:solidFill>
                          <a:schemeClr val="dk1"/>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gather evidence to support an argument that the apparent brightness of the Sun is dependent upon an observer’s distance from the Sun. They construct a model of the solar system and gather observations of the Sun’s apparent brightness from each planet within their model.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5E.4.1.1.1 </a:t>
                      </a:r>
                      <a:r>
                        <a:rPr lang="en" sz="800">
                          <a:solidFill>
                            <a:schemeClr val="dk1"/>
                          </a:solidFill>
                          <a:latin typeface="Poppins"/>
                          <a:ea typeface="Poppins"/>
                          <a:cs typeface="Poppins"/>
                          <a:sym typeface="Poppins"/>
                        </a:rPr>
                        <a:t>Use evidence to support an argument that the apparent brightness of the sun and stars is due to their relative distances from Earth.</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a:solidFill>
                          <a:schemeClr val="dk1"/>
                        </a:solidFill>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658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Gravity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Why is gravity different on other planets?</a:t>
                      </a:r>
                      <a:endParaRPr b="1" sz="800">
                        <a:solidFill>
                          <a:schemeClr val="dk1"/>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Using mathematics and computational thinking, students calculate how high they could jump on planets and moons that have stronger or weaker gravity than Earth. Students analyze and interpret this data to construct an explanation for why the amount of gravity is different on other planets.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5E.2.2.1.2 </a:t>
                      </a:r>
                      <a:r>
                        <a:rPr lang="en" sz="800">
                          <a:solidFill>
                            <a:schemeClr val="dk1"/>
                          </a:solidFill>
                          <a:latin typeface="Poppins"/>
                          <a:ea typeface="Poppins"/>
                          <a:cs typeface="Poppins"/>
                          <a:sym typeface="Poppins"/>
                        </a:rPr>
                        <a:t>Use data to describe patterns in the daily changes in length and direction of shadows, day and night, and the seasonal appearance of some stars in the night sky.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Star Brightness &amp; Habitable Planets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Could there be life on other planets?</a:t>
                      </a:r>
                      <a:endParaRPr b="1" sz="800">
                        <a:solidFill>
                          <a:schemeClr val="dk1"/>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Sun with the right amount of light and heat for life to exist. Students evaluate other solar systems, comparing their stars to our Sun. Based on their analysis, students plan a space mission to a planet with conditions similar to those on Earth.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5E.4.1.1.1 </a:t>
                      </a:r>
                      <a:r>
                        <a:rPr lang="en" sz="800">
                          <a:solidFill>
                            <a:schemeClr val="dk1"/>
                          </a:solidFill>
                          <a:latin typeface="Poppins"/>
                          <a:ea typeface="Poppins"/>
                          <a:cs typeface="Poppins"/>
                          <a:sym typeface="Poppins"/>
                        </a:rPr>
                        <a:t>Use evidence to support an argument that the apparent brightness of the sun and stars is due to their relative distances from Earth.</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sp>
        <p:nvSpPr>
          <p:cNvPr id="967" name="Google Shape;967;p85"/>
          <p:cNvSpPr/>
          <p:nvPr/>
        </p:nvSpPr>
        <p:spPr>
          <a:xfrm>
            <a:off x="457200" y="30487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968" name="Google Shape;968;p85"/>
          <p:cNvSpPr/>
          <p:nvPr/>
        </p:nvSpPr>
        <p:spPr>
          <a:xfrm>
            <a:off x="456151" y="2044069"/>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969" name="Google Shape;969;p85"/>
          <p:cNvSpPr/>
          <p:nvPr/>
        </p:nvSpPr>
        <p:spPr>
          <a:xfrm>
            <a:off x="458250" y="4090785"/>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970" name="Google Shape;970;p8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5">
                  <a:extLst>
                    <a:ext uri="{A12FA001-AC4F-418D-AE19-62706E023703}">
                      <ahyp:hlinkClr val="tx"/>
                    </a:ext>
                  </a:extLst>
                </a:hlinkClick>
              </a:rPr>
              <a:t> Stars &amp; Planets </a:t>
            </a:r>
            <a:r>
              <a:rPr lang="en" sz="1200">
                <a:solidFill>
                  <a:schemeClr val="dk1"/>
                </a:solidFill>
                <a:uFill>
                  <a:noFill/>
                </a:uFill>
                <a:latin typeface="Poppins"/>
                <a:ea typeface="Poppins"/>
                <a:cs typeface="Poppins"/>
                <a:sym typeface="Poppins"/>
                <a:hlinkClick r:id="rId16">
                  <a:extLst>
                    <a:ext uri="{A12FA001-AC4F-418D-AE19-62706E023703}">
                      <ahyp:hlinkClr val="tx"/>
                    </a:ext>
                  </a:extLst>
                </a:hlinkClick>
              </a:rPr>
              <a:t>(Stars &amp; Planets)</a:t>
            </a:r>
            <a:endParaRPr sz="1200">
              <a:solidFill>
                <a:schemeClr val="dk1"/>
              </a:solidFill>
              <a:latin typeface="Poppins"/>
              <a:ea typeface="Poppins"/>
              <a:cs typeface="Poppins"/>
              <a:sym typeface="Poppins"/>
            </a:endParaRPr>
          </a:p>
        </p:txBody>
      </p:sp>
      <p:sp>
        <p:nvSpPr>
          <p:cNvPr id="971" name="Google Shape;971;p85"/>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72" name="Google Shape;972;p85"/>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973" name="Google Shape;973;p8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sp>
        <p:nvSpPr>
          <p:cNvPr id="974" name="Google Shape;974;p8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975" name="Google Shape;975;p85"/>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graphicFrame>
        <p:nvGraphicFramePr>
          <p:cNvPr id="980" name="Google Shape;980;p86"/>
          <p:cNvGraphicFramePr/>
          <p:nvPr/>
        </p:nvGraphicFramePr>
        <p:xfrm>
          <a:off x="467988" y="1771810"/>
          <a:ext cx="3000000" cy="3000000"/>
        </p:xfrm>
        <a:graphic>
          <a:graphicData uri="http://schemas.openxmlformats.org/drawingml/2006/table">
            <a:tbl>
              <a:tblPr>
                <a:noFill/>
                <a:tableStyleId>{491021E8-1089-43C6-96F4-EAD69215F56F}</a:tableStyleId>
              </a:tblPr>
              <a:tblGrid>
                <a:gridCol w="1028700"/>
                <a:gridCol w="1973475"/>
                <a:gridCol w="2767275"/>
                <a:gridCol w="337455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965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Speed &amp; Energy</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is your body similar to a car?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learn about stored energy and about the relationship between motion and energy. Students build models of an amusement park ride and discover how energy can be stored in materials. Stored energy can be converted to speed.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5P.3.2.1.1</a:t>
                      </a:r>
                      <a:r>
                        <a:rPr lang="en" sz="800">
                          <a:solidFill>
                            <a:schemeClr val="dk1"/>
                          </a:solidFill>
                          <a:latin typeface="Poppins"/>
                          <a:ea typeface="Poppins"/>
                          <a:cs typeface="Poppins"/>
                          <a:sym typeface="Poppins"/>
                        </a:rPr>
                        <a:t> Construct an explanation based on evidence relating the speed of an object to the energy of that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142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Gravitational Energy, Speed, &amp; Collisions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roller coasters go so fast?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build a model of a roller coaster and carry out an investigation using marbles. Students learn that lifting an object up stores energy in the object. When the object falls, that stored energy is released. They realize that energy is transferred when objects collide.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5P.1.1.1.1 </a:t>
                      </a:r>
                      <a:r>
                        <a:rPr lang="en" sz="800">
                          <a:solidFill>
                            <a:schemeClr val="dk1"/>
                          </a:solidFill>
                          <a:latin typeface="Poppins"/>
                          <a:ea typeface="Poppins"/>
                          <a:cs typeface="Poppins"/>
                          <a:sym typeface="Poppins"/>
                        </a:rPr>
                        <a:t>Ask investigatable questions and predict reasonable outcomes about the changes in energy, related to speed, that occur when objects interact.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815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Collisions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marbles save the world?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how energy transfers when objects collide. In the activity, Bumper Jumper, students ask questions and make predictions about how far a marble will launch over a jump after colliding with other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5P.1.1.1.1 </a:t>
                      </a:r>
                      <a:r>
                        <a:rPr lang="en" sz="800">
                          <a:solidFill>
                            <a:schemeClr val="dk1"/>
                          </a:solidFill>
                          <a:latin typeface="Poppins"/>
                          <a:ea typeface="Poppins"/>
                          <a:cs typeface="Poppins"/>
                          <a:sym typeface="Poppins"/>
                        </a:rPr>
                        <a:t>Ask investigatable questions and predict reasonable outcomes about the changes in energy, related to speed, that occur when objects interact.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532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knock down a building using only dominoes?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experiment with ways to store and release energy, creating the beginning of a chain reaction machine with a lever and a ramp. Students figure out that a domino standing on end is storing energy, only requiring a small amount of energy (a tiny push) to release the stored energy.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5P.1.1.1.1 </a:t>
                      </a:r>
                      <a:r>
                        <a:rPr lang="en" sz="800">
                          <a:solidFill>
                            <a:schemeClr val="dk1"/>
                          </a:solidFill>
                          <a:latin typeface="Poppins"/>
                          <a:ea typeface="Poppins"/>
                          <a:cs typeface="Poppins"/>
                          <a:sym typeface="Poppins"/>
                        </a:rPr>
                        <a:t>Ask investigatable questions and predict reasonable outcomes about the changes in energy, related to speed, that occur when objects interact.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35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Can you build a chain reaction machine?</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continue to build a chain reaction machine — identifying a goal, brainstorming and testing multiple ideas, and determining an optimal solution. The chain reaction machine uses multiple components to transfer energy from one part to the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5P.1.1.1.1 </a:t>
                      </a:r>
                      <a:r>
                        <a:rPr lang="en" sz="800">
                          <a:solidFill>
                            <a:schemeClr val="dk1"/>
                          </a:solidFill>
                          <a:latin typeface="Poppins"/>
                          <a:ea typeface="Poppins"/>
                          <a:cs typeface="Poppins"/>
                          <a:sym typeface="Poppins"/>
                        </a:rPr>
                        <a:t>Ask investigatable questions and predict reasonable outcomes about the changes in energy, related to speed, that occur when objects interact.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981" name="Google Shape;981;p86"/>
          <p:cNvPicPr preferRelativeResize="0"/>
          <p:nvPr/>
        </p:nvPicPr>
        <p:blipFill>
          <a:blip r:embed="rId8">
            <a:alphaModFix/>
          </a:blip>
          <a:stretch>
            <a:fillRect/>
          </a:stretch>
        </p:blipFill>
        <p:spPr>
          <a:xfrm>
            <a:off x="468000" y="2168023"/>
            <a:ext cx="914400" cy="3855075"/>
          </a:xfrm>
          <a:prstGeom prst="rect">
            <a:avLst/>
          </a:prstGeom>
          <a:noFill/>
          <a:ln>
            <a:noFill/>
          </a:ln>
        </p:spPr>
      </p:pic>
      <p:pic>
        <p:nvPicPr>
          <p:cNvPr id="982" name="Google Shape;982;p86"/>
          <p:cNvPicPr preferRelativeResize="0"/>
          <p:nvPr/>
        </p:nvPicPr>
        <p:blipFill rotWithShape="1">
          <a:blip r:embed="rId9">
            <a:alphaModFix/>
          </a:blip>
          <a:srcRect b="75113" l="0" r="0" t="0"/>
          <a:stretch/>
        </p:blipFill>
        <p:spPr>
          <a:xfrm>
            <a:off x="468000" y="6023100"/>
            <a:ext cx="914400" cy="981576"/>
          </a:xfrm>
          <a:prstGeom prst="rect">
            <a:avLst/>
          </a:prstGeom>
          <a:noFill/>
          <a:ln>
            <a:noFill/>
          </a:ln>
        </p:spPr>
      </p:pic>
      <p:pic>
        <p:nvPicPr>
          <p:cNvPr id="983" name="Google Shape;983;p86"/>
          <p:cNvPicPr preferRelativeResize="0"/>
          <p:nvPr/>
        </p:nvPicPr>
        <p:blipFill rotWithShape="1">
          <a:blip r:embed="rId10">
            <a:alphaModFix/>
          </a:blip>
          <a:srcRect b="0" l="0" r="46082" t="0"/>
          <a:stretch/>
        </p:blipFill>
        <p:spPr>
          <a:xfrm>
            <a:off x="457200" y="4103475"/>
            <a:ext cx="914401" cy="981575"/>
          </a:xfrm>
          <a:prstGeom prst="rect">
            <a:avLst/>
          </a:prstGeom>
          <a:noFill/>
          <a:ln>
            <a:noFill/>
          </a:ln>
        </p:spPr>
      </p:pic>
      <p:sp>
        <p:nvSpPr>
          <p:cNvPr id="984" name="Google Shape;984;p86"/>
          <p:cNvSpPr/>
          <p:nvPr/>
        </p:nvSpPr>
        <p:spPr>
          <a:xfrm>
            <a:off x="468000" y="4103475"/>
            <a:ext cx="632100" cy="2097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86"/>
          <p:cNvSpPr txBox="1"/>
          <p:nvPr/>
        </p:nvSpPr>
        <p:spPr>
          <a:xfrm>
            <a:off x="457200" y="12954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1">
                  <a:extLst>
                    <a:ext uri="{A12FA001-AC4F-418D-AE19-62706E023703}">
                      <ahyp:hlinkClr val="tx"/>
                    </a:ext>
                  </a:extLst>
                </a:hlinkClick>
              </a:rPr>
              <a:t>Energy &amp; Energy Transfer </a:t>
            </a:r>
            <a:r>
              <a:rPr lang="en" sz="1200">
                <a:solidFill>
                  <a:schemeClr val="dk1"/>
                </a:solidFill>
                <a:uFill>
                  <a:noFill/>
                </a:uFill>
                <a:latin typeface="Poppins"/>
                <a:ea typeface="Poppins"/>
                <a:cs typeface="Poppins"/>
                <a:sym typeface="Poppins"/>
                <a:hlinkClick r:id="rId12">
                  <a:extLst>
                    <a:ext uri="{A12FA001-AC4F-418D-AE19-62706E023703}">
                      <ahyp:hlinkClr val="tx"/>
                    </a:ext>
                  </a:extLst>
                </a:hlinkClick>
              </a:rPr>
              <a:t>(Energizing Everything)</a:t>
            </a:r>
            <a:endParaRPr sz="1200">
              <a:solidFill>
                <a:schemeClr val="dk1"/>
              </a:solidFill>
              <a:latin typeface="Poppins"/>
              <a:ea typeface="Poppins"/>
              <a:cs typeface="Poppins"/>
              <a:sym typeface="Poppins"/>
            </a:endParaRPr>
          </a:p>
        </p:txBody>
      </p:sp>
      <p:sp>
        <p:nvSpPr>
          <p:cNvPr id="986" name="Google Shape;986;p8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987" name="Google Shape;987;p86"/>
          <p:cNvSpPr/>
          <p:nvPr/>
        </p:nvSpPr>
        <p:spPr>
          <a:xfrm>
            <a:off x="468000" y="5085050"/>
            <a:ext cx="632100" cy="2097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88" name="Google Shape;988;p86"/>
          <p:cNvGraphicFramePr/>
          <p:nvPr/>
        </p:nvGraphicFramePr>
        <p:xfrm>
          <a:off x="435800" y="2069135"/>
          <a:ext cx="3000000" cy="3000000"/>
        </p:xfrm>
        <a:graphic>
          <a:graphicData uri="http://schemas.openxmlformats.org/drawingml/2006/table">
            <a:tbl>
              <a:tblPr>
                <a:noFill/>
                <a:tableStyleId>{491021E8-1089-43C6-96F4-EAD69215F56F}</a:tableStyleId>
              </a:tblPr>
              <a:tblGrid>
                <a:gridCol w="696475"/>
              </a:tblGrid>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a:t>
                      </a:r>
                      <a:r>
                        <a:rPr b="1" lang="en" sz="800">
                          <a:solidFill>
                            <a:schemeClr val="lt1"/>
                          </a:solidFill>
                          <a:latin typeface="Poppins"/>
                          <a:ea typeface="Poppins"/>
                          <a:cs typeface="Poppins"/>
                          <a:sym typeface="Poppins"/>
                        </a:rPr>
                        <a:t>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675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4</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5</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989" name="Google Shape;989;p86"/>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90" name="Google Shape;990;p86"/>
          <p:cNvPicPr preferRelativeResize="0"/>
          <p:nvPr/>
        </p:nvPicPr>
        <p:blipFill>
          <a:blip r:embed="rId19">
            <a:alphaModFix/>
          </a:blip>
          <a:stretch>
            <a:fillRect/>
          </a:stretch>
        </p:blipFill>
        <p:spPr>
          <a:xfrm>
            <a:off x="7953375" y="305775"/>
            <a:ext cx="1647825" cy="209550"/>
          </a:xfrm>
          <a:prstGeom prst="rect">
            <a:avLst/>
          </a:prstGeom>
          <a:noFill/>
          <a:ln>
            <a:noFill/>
          </a:ln>
        </p:spPr>
      </p:pic>
      <p:sp>
        <p:nvSpPr>
          <p:cNvPr id="991" name="Google Shape;991;p8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5th Grade - Physical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992" name="Google Shape;992;p86"/>
          <p:cNvGrpSpPr/>
          <p:nvPr/>
        </p:nvGrpSpPr>
        <p:grpSpPr>
          <a:xfrm>
            <a:off x="533400" y="675263"/>
            <a:ext cx="7886700" cy="307800"/>
            <a:chOff x="1485900" y="5127425"/>
            <a:chExt cx="7886700" cy="307800"/>
          </a:xfrm>
        </p:grpSpPr>
        <p:grpSp>
          <p:nvGrpSpPr>
            <p:cNvPr id="993" name="Google Shape;993;p86"/>
            <p:cNvGrpSpPr/>
            <p:nvPr/>
          </p:nvGrpSpPr>
          <p:grpSpPr>
            <a:xfrm>
              <a:off x="1485900" y="5167025"/>
              <a:ext cx="7886700" cy="228600"/>
              <a:chOff x="1485900" y="5233700"/>
              <a:chExt cx="7886700" cy="228600"/>
            </a:xfrm>
          </p:grpSpPr>
          <p:sp>
            <p:nvSpPr>
              <p:cNvPr id="994" name="Google Shape;994;p8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8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6" name="Google Shape;996;p86"/>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5th grade if you are following Minnesota Standards.</a:t>
              </a:r>
              <a:endParaRPr i="1" sz="800">
                <a:latin typeface="Poppins"/>
                <a:ea typeface="Poppins"/>
                <a:cs typeface="Poppins"/>
                <a:sym typeface="Poppins"/>
              </a:endParaRPr>
            </a:p>
          </p:txBody>
        </p:sp>
      </p:grpSp>
      <p:sp>
        <p:nvSpPr>
          <p:cNvPr id="997" name="Google Shape;997;p8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pic>
        <p:nvPicPr>
          <p:cNvPr id="1002" name="Google Shape;1002;p87"/>
          <p:cNvPicPr preferRelativeResize="0"/>
          <p:nvPr/>
        </p:nvPicPr>
        <p:blipFill rotWithShape="1">
          <a:blip r:embed="rId3">
            <a:alphaModFix/>
          </a:blip>
          <a:srcRect b="4111" l="0" r="0" t="4120"/>
          <a:stretch/>
        </p:blipFill>
        <p:spPr>
          <a:xfrm>
            <a:off x="456150" y="4611400"/>
            <a:ext cx="997011" cy="1051500"/>
          </a:xfrm>
          <a:prstGeom prst="rect">
            <a:avLst/>
          </a:prstGeom>
          <a:noFill/>
          <a:ln>
            <a:noFill/>
          </a:ln>
        </p:spPr>
      </p:pic>
      <p:sp>
        <p:nvSpPr>
          <p:cNvPr id="1003" name="Google Shape;1003;p87"/>
          <p:cNvSpPr txBox="1"/>
          <p:nvPr/>
        </p:nvSpPr>
        <p:spPr>
          <a:xfrm>
            <a:off x="457200" y="13716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Electricity, Light, &amp; Heat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(Electricity, Light &amp; Heat)</a:t>
            </a:r>
            <a:endParaRPr sz="1200">
              <a:latin typeface="Poppins"/>
              <a:ea typeface="Poppins"/>
              <a:cs typeface="Poppins"/>
              <a:sym typeface="Poppins"/>
            </a:endParaRPr>
          </a:p>
        </p:txBody>
      </p:sp>
      <p:pic>
        <p:nvPicPr>
          <p:cNvPr id="1004" name="Google Shape;1004;p87"/>
          <p:cNvPicPr preferRelativeResize="0"/>
          <p:nvPr/>
        </p:nvPicPr>
        <p:blipFill rotWithShape="1">
          <a:blip r:embed="rId6">
            <a:alphaModFix/>
          </a:blip>
          <a:srcRect b="17156" l="0" r="0" t="0"/>
          <a:stretch/>
        </p:blipFill>
        <p:spPr>
          <a:xfrm>
            <a:off x="457200" y="2214350"/>
            <a:ext cx="1327137" cy="1033500"/>
          </a:xfrm>
          <a:prstGeom prst="rect">
            <a:avLst/>
          </a:prstGeom>
          <a:noFill/>
          <a:ln>
            <a:noFill/>
          </a:ln>
        </p:spPr>
      </p:pic>
      <p:sp>
        <p:nvSpPr>
          <p:cNvPr id="1005" name="Google Shape;1005;p87"/>
          <p:cNvSpPr/>
          <p:nvPr/>
        </p:nvSpPr>
        <p:spPr>
          <a:xfrm>
            <a:off x="456151" y="2214344"/>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1006" name="Google Shape;1006;p87"/>
          <p:cNvSpPr/>
          <p:nvPr/>
        </p:nvSpPr>
        <p:spPr>
          <a:xfrm>
            <a:off x="457200" y="460330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a:t>
            </a:r>
            <a:r>
              <a:rPr b="1" lang="en" sz="800">
                <a:solidFill>
                  <a:schemeClr val="lt1"/>
                </a:solidFill>
                <a:latin typeface="Poppins"/>
                <a:ea typeface="Poppins"/>
                <a:cs typeface="Poppins"/>
                <a:sym typeface="Poppins"/>
              </a:rPr>
              <a:t>3</a:t>
            </a:r>
            <a:endParaRPr b="1" sz="800">
              <a:solidFill>
                <a:schemeClr val="lt1"/>
              </a:solidFill>
              <a:latin typeface="Poppins"/>
              <a:ea typeface="Poppins"/>
              <a:cs typeface="Poppins"/>
              <a:sym typeface="Poppins"/>
            </a:endParaRPr>
          </a:p>
        </p:txBody>
      </p:sp>
      <p:pic>
        <p:nvPicPr>
          <p:cNvPr id="1007" name="Google Shape;1007;p87"/>
          <p:cNvPicPr preferRelativeResize="0"/>
          <p:nvPr/>
        </p:nvPicPr>
        <p:blipFill rotWithShape="1">
          <a:blip r:embed="rId9">
            <a:alphaModFix/>
          </a:blip>
          <a:srcRect b="49494" l="0" r="0" t="24954"/>
          <a:stretch/>
        </p:blipFill>
        <p:spPr>
          <a:xfrm>
            <a:off x="456150" y="3236475"/>
            <a:ext cx="1110787" cy="1382050"/>
          </a:xfrm>
          <a:prstGeom prst="rect">
            <a:avLst/>
          </a:prstGeom>
          <a:noFill/>
          <a:ln>
            <a:noFill/>
          </a:ln>
        </p:spPr>
      </p:pic>
      <p:sp>
        <p:nvSpPr>
          <p:cNvPr id="1008" name="Google Shape;1008;p87"/>
          <p:cNvSpPr/>
          <p:nvPr/>
        </p:nvSpPr>
        <p:spPr>
          <a:xfrm>
            <a:off x="457200" y="3235409"/>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a:t>
            </a:r>
            <a:r>
              <a:rPr b="1" lang="en" sz="800">
                <a:solidFill>
                  <a:schemeClr val="lt1"/>
                </a:solidFill>
                <a:latin typeface="Poppins"/>
                <a:ea typeface="Poppins"/>
                <a:cs typeface="Poppins"/>
                <a:sym typeface="Poppins"/>
              </a:rPr>
              <a:t>2</a:t>
            </a:r>
            <a:endParaRPr b="1" sz="800">
              <a:solidFill>
                <a:schemeClr val="lt1"/>
              </a:solidFill>
              <a:latin typeface="Poppins"/>
              <a:ea typeface="Poppins"/>
              <a:cs typeface="Poppins"/>
              <a:sym typeface="Poppins"/>
            </a:endParaRPr>
          </a:p>
        </p:txBody>
      </p:sp>
      <p:graphicFrame>
        <p:nvGraphicFramePr>
          <p:cNvPr id="1009" name="Google Shape;1009;p87"/>
          <p:cNvGraphicFramePr/>
          <p:nvPr/>
        </p:nvGraphicFramePr>
        <p:xfrm>
          <a:off x="457188" y="1818160"/>
          <a:ext cx="3000000" cy="3000000"/>
        </p:xfrm>
        <a:graphic>
          <a:graphicData uri="http://schemas.openxmlformats.org/drawingml/2006/table">
            <a:tbl>
              <a:tblPr>
                <a:noFill/>
                <a:tableStyleId>{491021E8-1089-43C6-96F4-EAD69215F56F}</a:tableStyleId>
              </a:tblPr>
              <a:tblGrid>
                <a:gridCol w="914400"/>
                <a:gridCol w="2076975"/>
                <a:gridCol w="2750400"/>
                <a:gridCol w="3402225"/>
              </a:tblGrid>
              <a:tr h="601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28062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✨New!✨</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1">
                            <a:extLst>
                              <a:ext uri="{A12FA001-AC4F-418D-AE19-62706E023703}">
                                <ahyp:hlinkClr val="tx"/>
                              </a:ext>
                            </a:extLst>
                          </a:hlinkClick>
                        </a:rPr>
                        <a:t>Renewable Energy &amp; Natural Resources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What’s the best way to light up a city?</a:t>
                      </a:r>
                      <a:endParaRPr b="1" i="1" sz="800">
                        <a:solidFill>
                          <a:srgbClr val="9E9E9E"/>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evaluate the advantages and disadvantages of wind, water, and solar energy to power a town. Students obtain and evaluate information about the needs of each source of energy and analyze and interpret data about the town’s resources.</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4E.4.2.1.1 </a:t>
                      </a:r>
                      <a:r>
                        <a:rPr i="1" lang="en" sz="800">
                          <a:solidFill>
                            <a:srgbClr val="9E9E9E"/>
                          </a:solidFill>
                          <a:latin typeface="Poppins"/>
                          <a:ea typeface="Poppins"/>
                          <a:cs typeface="Poppins"/>
                          <a:sym typeface="Poppins"/>
                        </a:rPr>
                        <a:t>Read and comprehend grade appropriate complex texts and/or other reliable media to describe that energy and fuels are derived from natural resources and their uses affect the environment. </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3679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Electrical Energy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What if there were no electricity?</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design a flashlight with an on/off switch, using batteries, flights, and tin foil. Students figure out that electricity can be transformed to other forms of energy, such as movement, light, and heat.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5P.2.1.1.1 </a:t>
                      </a:r>
                      <a:r>
                        <a:rPr lang="en" sz="800">
                          <a:solidFill>
                            <a:schemeClr val="dk1"/>
                          </a:solidFill>
                          <a:latin typeface="Poppins"/>
                          <a:ea typeface="Poppins"/>
                          <a:cs typeface="Poppins"/>
                          <a:sym typeface="Poppins"/>
                        </a:rPr>
                        <a:t>Analyze and interpret data to show that energy can be transferred from place to place by sound, light, heat, and electric currents.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443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Heat Energy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How long did it take to travel across the country before cars and planes?</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build a paper spinner and conduct an investigation to explain how heat makes things move. Students realize that heat energy can be transformed into motion energy using a turbine.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5P.2.1.1.1 </a:t>
                      </a:r>
                      <a:r>
                        <a:rPr lang="en" sz="800">
                          <a:solidFill>
                            <a:schemeClr val="dk1"/>
                          </a:solidFill>
                          <a:latin typeface="Poppins"/>
                          <a:ea typeface="Poppins"/>
                          <a:cs typeface="Poppins"/>
                          <a:sym typeface="Poppins"/>
                        </a:rPr>
                        <a:t>Analyze and interpret data to show that energy can be transferred from place to place by sound, light, heat, and electric currents.</a:t>
                      </a:r>
                      <a:endParaRPr sz="800">
                        <a:solidFill>
                          <a:schemeClr val="dk1"/>
                        </a:solidFill>
                        <a:highlight>
                          <a:srgbClr val="FFDF41"/>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highlight>
                          <a:srgbClr val="FFDF41"/>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5P.3.2.2.1 </a:t>
                      </a:r>
                      <a:r>
                        <a:rPr lang="en" sz="800">
                          <a:solidFill>
                            <a:schemeClr val="dk1"/>
                          </a:solidFill>
                          <a:latin typeface="Poppins"/>
                          <a:ea typeface="Poppins"/>
                          <a:cs typeface="Poppins"/>
                          <a:sym typeface="Poppins"/>
                        </a:rPr>
                        <a:t>Apply scientific ideas to design, test, and refine a device that converts energy from one form to another.</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1010" name="Google Shape;1010;p8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pSp>
        <p:nvGrpSpPr>
          <p:cNvPr id="1011" name="Google Shape;1011;p87"/>
          <p:cNvGrpSpPr/>
          <p:nvPr/>
        </p:nvGrpSpPr>
        <p:grpSpPr>
          <a:xfrm>
            <a:off x="1428750" y="2267100"/>
            <a:ext cx="7886700" cy="307800"/>
            <a:chOff x="1485900" y="5127425"/>
            <a:chExt cx="7886700" cy="307800"/>
          </a:xfrm>
        </p:grpSpPr>
        <p:grpSp>
          <p:nvGrpSpPr>
            <p:cNvPr id="1012" name="Google Shape;1012;p87"/>
            <p:cNvGrpSpPr/>
            <p:nvPr/>
          </p:nvGrpSpPr>
          <p:grpSpPr>
            <a:xfrm>
              <a:off x="1485900" y="5167025"/>
              <a:ext cx="7886700" cy="228600"/>
              <a:chOff x="1485900" y="5233700"/>
              <a:chExt cx="7886700" cy="228600"/>
            </a:xfrm>
          </p:grpSpPr>
          <p:sp>
            <p:nvSpPr>
              <p:cNvPr id="1013" name="Google Shape;1013;p8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8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5" name="Google Shape;1015;p8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We</a:t>
              </a:r>
              <a:r>
                <a:rPr i="1" lang="en" sz="800">
                  <a:latin typeface="Poppins"/>
                  <a:ea typeface="Poppins"/>
                  <a:cs typeface="Poppins"/>
                  <a:sym typeface="Poppins"/>
                </a:rPr>
                <a:t>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1016" name="Google Shape;1016;p87"/>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17" name="Google Shape;1017;p87"/>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1018" name="Google Shape;1018;p8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5th Grade - Physical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1019" name="Google Shape;1019;p87"/>
          <p:cNvGrpSpPr/>
          <p:nvPr/>
        </p:nvGrpSpPr>
        <p:grpSpPr>
          <a:xfrm>
            <a:off x="533400" y="675263"/>
            <a:ext cx="7886700" cy="307800"/>
            <a:chOff x="1485900" y="5127425"/>
            <a:chExt cx="7886700" cy="307800"/>
          </a:xfrm>
        </p:grpSpPr>
        <p:grpSp>
          <p:nvGrpSpPr>
            <p:cNvPr id="1020" name="Google Shape;1020;p87"/>
            <p:cNvGrpSpPr/>
            <p:nvPr/>
          </p:nvGrpSpPr>
          <p:grpSpPr>
            <a:xfrm>
              <a:off x="1485900" y="5167025"/>
              <a:ext cx="7886700" cy="228600"/>
              <a:chOff x="1485900" y="5233700"/>
              <a:chExt cx="7886700" cy="228600"/>
            </a:xfrm>
          </p:grpSpPr>
          <p:sp>
            <p:nvSpPr>
              <p:cNvPr id="1021" name="Google Shape;1021;p8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8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3" name="Google Shape;1023;p8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5th grade if you are following Minnesota Standards.</a:t>
              </a:r>
              <a:endParaRPr i="1" sz="800">
                <a:latin typeface="Poppins"/>
                <a:ea typeface="Poppins"/>
                <a:cs typeface="Poppins"/>
                <a:sym typeface="Poppins"/>
              </a:endParaRPr>
            </a:p>
          </p:txBody>
        </p:sp>
      </p:grpSp>
      <p:sp>
        <p:nvSpPr>
          <p:cNvPr id="1024" name="Google Shape;1024;p87"/>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52"/>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24" name="Google Shape;224;p5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25" name="Google Shape;225;p5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graphicFrame>
        <p:nvGraphicFramePr>
          <p:cNvPr id="226" name="Google Shape;226;p52"/>
          <p:cNvGraphicFramePr/>
          <p:nvPr/>
        </p:nvGraphicFramePr>
        <p:xfrm>
          <a:off x="457188" y="151336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5</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uFill>
                            <a:noFill/>
                          </a:uFill>
                          <a:latin typeface="Poppins"/>
                          <a:ea typeface="Poppins"/>
                          <a:cs typeface="Poppins"/>
                          <a:sym typeface="Poppins"/>
                          <a:hlinkClick r:id="rId4"/>
                        </a:rPr>
                        <a:t>Living &amp; Nonliving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Are plants alive?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plants in order to identify their needs and that they are, in fact, living things.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0L.2.1.1.3 </a:t>
                      </a:r>
                      <a:r>
                        <a:rPr lang="en" sz="800">
                          <a:solidFill>
                            <a:schemeClr val="dk1"/>
                          </a:solidFill>
                          <a:latin typeface="Poppins"/>
                          <a:ea typeface="Poppins"/>
                          <a:cs typeface="Poppins"/>
                          <a:sym typeface="Poppins"/>
                        </a:rPr>
                        <a:t>Record and use observations to describe patterns of what plants and animals (including humans) need to survive.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6</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5"/>
                        </a:rPr>
                        <a:t>Plant Needs: Water &amp; Light</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plants and trees grow?</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investigate to determine the basic needs of plants. They observe to identify ways young plants resemble the parent plant and how the plant changes as it proceeds through its life cycle.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0L.2.1.1.3 </a:t>
                      </a:r>
                      <a:r>
                        <a:rPr lang="en" sz="800">
                          <a:solidFill>
                            <a:schemeClr val="dk1"/>
                          </a:solidFill>
                          <a:latin typeface="Poppins"/>
                          <a:ea typeface="Poppins"/>
                          <a:cs typeface="Poppins"/>
                          <a:sym typeface="Poppins"/>
                        </a:rPr>
                        <a:t>Record and use observations to describe patterns of what plants and animals (including humans) need to survive.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7</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6"/>
                        </a:rPr>
                        <a:t>Human Impacts on the Environment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would you want an old log in your backyard?</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evidence of living organisms by virtually keeping watch of a log and the living things that visit it.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0L.1.2.1.2 </a:t>
                      </a:r>
                      <a:r>
                        <a:rPr lang="en" sz="800">
                          <a:solidFill>
                            <a:schemeClr val="dk1"/>
                          </a:solidFill>
                          <a:latin typeface="Poppins"/>
                          <a:ea typeface="Poppins"/>
                          <a:cs typeface="Poppins"/>
                          <a:sym typeface="Poppins"/>
                        </a:rPr>
                        <a:t>Make observations of plants and animals to compare the diversity of life in different habitats. </a:t>
                      </a:r>
                      <a:endParaRPr sz="7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227" name="Google Shape;227;p52"/>
          <p:cNvPicPr preferRelativeResize="0"/>
          <p:nvPr/>
        </p:nvPicPr>
        <p:blipFill rotWithShape="1">
          <a:blip r:embed="rId7">
            <a:alphaModFix/>
          </a:blip>
          <a:srcRect b="449" l="0" r="0" t="57108"/>
          <a:stretch/>
        </p:blipFill>
        <p:spPr>
          <a:xfrm>
            <a:off x="457200" y="1909575"/>
            <a:ext cx="914400" cy="2364849"/>
          </a:xfrm>
          <a:prstGeom prst="rect">
            <a:avLst/>
          </a:prstGeom>
          <a:noFill/>
          <a:ln>
            <a:noFill/>
          </a:ln>
        </p:spPr>
      </p:pic>
      <p:pic>
        <p:nvPicPr>
          <p:cNvPr id="228" name="Google Shape;228;p52"/>
          <p:cNvPicPr preferRelativeResize="0"/>
          <p:nvPr/>
        </p:nvPicPr>
        <p:blipFill rotWithShape="1">
          <a:blip r:embed="rId8">
            <a:alphaModFix/>
          </a:blip>
          <a:srcRect b="0" l="18091" r="8" t="0"/>
          <a:stretch/>
        </p:blipFill>
        <p:spPr>
          <a:xfrm>
            <a:off x="457200" y="1909575"/>
            <a:ext cx="897725" cy="779950"/>
          </a:xfrm>
          <a:prstGeom prst="rect">
            <a:avLst/>
          </a:prstGeom>
          <a:noFill/>
          <a:ln>
            <a:noFill/>
          </a:ln>
        </p:spPr>
      </p:pic>
      <p:sp>
        <p:nvSpPr>
          <p:cNvPr id="229" name="Google Shape;229;p52"/>
          <p:cNvSpPr/>
          <p:nvPr/>
        </p:nvSpPr>
        <p:spPr>
          <a:xfrm>
            <a:off x="457188" y="190957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30" name="Google Shape;230;p52"/>
          <p:cNvGraphicFramePr/>
          <p:nvPr/>
        </p:nvGraphicFramePr>
        <p:xfrm>
          <a:off x="457188" y="1909585"/>
          <a:ext cx="3000000" cy="3000000"/>
        </p:xfrm>
        <a:graphic>
          <a:graphicData uri="http://schemas.openxmlformats.org/drawingml/2006/table">
            <a:tbl>
              <a:tblPr>
                <a:noFill/>
                <a:tableStyleId>{491021E8-1089-43C6-96F4-EAD69215F56F}</a:tableStyleId>
              </a:tblPr>
              <a:tblGrid>
                <a:gridCol w="693475"/>
              </a:tblGrid>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31" name="Google Shape;231;p5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Plant Needs </a:t>
            </a:r>
            <a:r>
              <a:rPr lang="en" sz="1200">
                <a:solidFill>
                  <a:schemeClr val="dk1"/>
                </a:solidFill>
                <a:uFill>
                  <a:noFill/>
                </a:uFill>
                <a:latin typeface="Poppins"/>
                <a:ea typeface="Poppins"/>
                <a:cs typeface="Poppins"/>
                <a:sym typeface="Poppins"/>
                <a:hlinkClick r:id="rId9">
                  <a:extLst>
                    <a:ext uri="{A12FA001-AC4F-418D-AE19-62706E023703}">
                      <ahyp:hlinkClr val="tx"/>
                    </a:ext>
                  </a:extLst>
                </a:hlinkClick>
              </a:rPr>
              <a:t>(Plant Secrets)</a:t>
            </a:r>
            <a:endParaRPr b="1">
              <a:latin typeface="Poppins"/>
              <a:ea typeface="Poppins"/>
              <a:cs typeface="Poppins"/>
              <a:sym typeface="Poppins"/>
            </a:endParaRPr>
          </a:p>
        </p:txBody>
      </p:sp>
      <p:sp>
        <p:nvSpPr>
          <p:cNvPr id="232" name="Google Shape;232;p5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233" name="Google Shape;233;p5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88"/>
          <p:cNvSpPr txBox="1"/>
          <p:nvPr/>
        </p:nvSpPr>
        <p:spPr>
          <a:xfrm>
            <a:off x="457200" y="12954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Sound, Waves, &amp; Communication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(Waves of Sound)</a:t>
            </a:r>
            <a:endParaRPr b="1">
              <a:latin typeface="Poppins"/>
              <a:ea typeface="Poppins"/>
              <a:cs typeface="Poppins"/>
              <a:sym typeface="Poppins"/>
            </a:endParaRPr>
          </a:p>
        </p:txBody>
      </p:sp>
      <p:graphicFrame>
        <p:nvGraphicFramePr>
          <p:cNvPr id="1030" name="Google Shape;1030;p88"/>
          <p:cNvGraphicFramePr/>
          <p:nvPr/>
        </p:nvGraphicFramePr>
        <p:xfrm>
          <a:off x="467988" y="194708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5">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6">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439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1031" name="Google Shape;1031;p8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aphicFrame>
        <p:nvGraphicFramePr>
          <p:cNvPr id="1032" name="Google Shape;1032;p88"/>
          <p:cNvGraphicFramePr/>
          <p:nvPr/>
        </p:nvGraphicFramePr>
        <p:xfrm>
          <a:off x="467988" y="16956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 </a:t>
                      </a:r>
                      <a:endParaRPr>
                        <a:solidFill>
                          <a:srgbClr val="000000"/>
                        </a:solidFill>
                      </a:endParaRPr>
                    </a:p>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Pattern Transfer &amp; Technology</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How do you send a secret code?</a:t>
                      </a:r>
                      <a:endParaRPr b="1"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explore how digital devices encode complex information. Students generate their own codes in order to transfer information across the classroom. Then, they compare their codes and evaluate which worked best given the criteria and constraints.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5P.2.1.1.1 </a:t>
                      </a:r>
                      <a:r>
                        <a:rPr lang="en" sz="800">
                          <a:solidFill>
                            <a:schemeClr val="dk1"/>
                          </a:solidFill>
                          <a:latin typeface="Poppins"/>
                          <a:ea typeface="Poppins"/>
                          <a:cs typeface="Poppins"/>
                          <a:sym typeface="Poppins"/>
                        </a:rPr>
                        <a:t>Analyze and interpret data to show that energy can be transferred from place to place by sound, light, heat, and electric currents.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12">
                            <a:extLst>
                              <a:ext uri="{A12FA001-AC4F-418D-AE19-62706E023703}">
                                <ahyp:hlinkClr val="tx"/>
                              </a:ext>
                            </a:extLst>
                          </a:hlinkClick>
                        </a:rPr>
                        <a:t>Sound, Vibration, &amp; Engineering</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How far can a whisper travel?</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investigate sound energy using paper cup telephones. Students figure out that sound is a vibration that can travel through a medium.</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5P.2.1.1.1 </a:t>
                      </a:r>
                      <a:r>
                        <a:rPr lang="en" sz="800">
                          <a:solidFill>
                            <a:schemeClr val="dk1"/>
                          </a:solidFill>
                          <a:latin typeface="Poppins"/>
                          <a:ea typeface="Poppins"/>
                          <a:cs typeface="Poppins"/>
                          <a:sym typeface="Poppins"/>
                        </a:rPr>
                        <a:t>Analyze and interpret data to show that energy can be transferred from place to place by sound, light, heat, and electric currents.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3">
                            <a:extLst>
                              <a:ext uri="{A12FA001-AC4F-418D-AE19-62706E023703}">
                                <ahyp:hlinkClr val="tx"/>
                              </a:ext>
                            </a:extLst>
                          </a:hlinkClick>
                        </a:rPr>
                        <a:t>Sound &amp; Vibrations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 would happen if you screamed in outer space?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construct a model of sound vibrations to explain how air is a medium that sound vibrations travel through.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5P.2.1.1.1 </a:t>
                      </a:r>
                      <a:r>
                        <a:rPr lang="en" sz="800">
                          <a:solidFill>
                            <a:schemeClr val="dk1"/>
                          </a:solidFill>
                          <a:latin typeface="Poppins"/>
                          <a:ea typeface="Poppins"/>
                          <a:cs typeface="Poppins"/>
                          <a:sym typeface="Poppins"/>
                        </a:rPr>
                        <a:t>Analyze and interpret data to show that energy can be transferred from place to place by sound, light, heat, and electric currents.</a:t>
                      </a:r>
                      <a:endParaRPr sz="800">
                        <a:solidFill>
                          <a:srgbClr val="000000"/>
                        </a:solidFill>
                        <a:highlight>
                          <a:srgbClr val="FFDF41"/>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4">
                            <a:extLst>
                              <a:ext uri="{A12FA001-AC4F-418D-AE19-62706E023703}">
                                <ahyp:hlinkClr val="tx"/>
                              </a:ext>
                            </a:extLst>
                          </a:hlinkClick>
                        </a:rPr>
                        <a:t>Sound Waves &amp; Wavelength</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are some sounds high and some sounds low?</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make observations of vibrations and sound waves to discover that high pitch sounds vibrate faster and have short wavelengths and low pitch sounds vibrate slower and have long wavelengths.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5P.2.1.1.1 </a:t>
                      </a:r>
                      <a:r>
                        <a:rPr lang="en" sz="800">
                          <a:solidFill>
                            <a:schemeClr val="dk1"/>
                          </a:solidFill>
                          <a:latin typeface="Poppins"/>
                          <a:ea typeface="Poppins"/>
                          <a:cs typeface="Poppins"/>
                          <a:sym typeface="Poppins"/>
                        </a:rPr>
                        <a:t>Analyze and interpret data to show that energy can be transferred from place to place by sound, light, heat, and electric currents.</a:t>
                      </a:r>
                      <a:endParaRPr sz="800">
                        <a:highlight>
                          <a:srgbClr val="FFDF41"/>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bl>
          </a:graphicData>
        </a:graphic>
      </p:graphicFrame>
      <p:pic>
        <p:nvPicPr>
          <p:cNvPr id="1033" name="Google Shape;1033;p88"/>
          <p:cNvPicPr preferRelativeResize="0"/>
          <p:nvPr/>
        </p:nvPicPr>
        <p:blipFill rotWithShape="1">
          <a:blip r:embed="rId15">
            <a:alphaModFix/>
          </a:blip>
          <a:srcRect b="0" l="38755" r="0" t="0"/>
          <a:stretch/>
        </p:blipFill>
        <p:spPr>
          <a:xfrm>
            <a:off x="457204" y="2077725"/>
            <a:ext cx="914400" cy="1064925"/>
          </a:xfrm>
          <a:prstGeom prst="rect">
            <a:avLst/>
          </a:prstGeom>
          <a:noFill/>
          <a:ln>
            <a:noFill/>
          </a:ln>
        </p:spPr>
      </p:pic>
      <p:pic>
        <p:nvPicPr>
          <p:cNvPr id="1034" name="Google Shape;1034;p88"/>
          <p:cNvPicPr preferRelativeResize="0"/>
          <p:nvPr/>
        </p:nvPicPr>
        <p:blipFill>
          <a:blip r:embed="rId16">
            <a:alphaModFix/>
          </a:blip>
          <a:stretch>
            <a:fillRect/>
          </a:stretch>
        </p:blipFill>
        <p:spPr>
          <a:xfrm>
            <a:off x="468000" y="3135775"/>
            <a:ext cx="914400" cy="3124200"/>
          </a:xfrm>
          <a:prstGeom prst="rect">
            <a:avLst/>
          </a:prstGeom>
          <a:noFill/>
          <a:ln>
            <a:noFill/>
          </a:ln>
        </p:spPr>
      </p:pic>
      <p:sp>
        <p:nvSpPr>
          <p:cNvPr id="1035" name="Google Shape;1035;p88"/>
          <p:cNvSpPr/>
          <p:nvPr/>
        </p:nvSpPr>
        <p:spPr>
          <a:xfrm>
            <a:off x="457200" y="2092250"/>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36" name="Google Shape;1036;p88"/>
          <p:cNvGraphicFramePr/>
          <p:nvPr/>
        </p:nvGraphicFramePr>
        <p:xfrm>
          <a:off x="425000" y="2077735"/>
          <a:ext cx="3000000" cy="3000000"/>
        </p:xfrm>
        <a:graphic>
          <a:graphicData uri="http://schemas.openxmlformats.org/drawingml/2006/table">
            <a:tbl>
              <a:tblPr>
                <a:noFill/>
                <a:tableStyleId>{491021E8-1089-43C6-96F4-EAD69215F56F}</a:tableStyleId>
              </a:tblPr>
              <a:tblGrid>
                <a:gridCol w="696475"/>
              </a:tblGrid>
              <a:tr h="10087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087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8">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483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9">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1037" name="Google Shape;1037;p88"/>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38" name="Google Shape;1038;p88"/>
          <p:cNvPicPr preferRelativeResize="0"/>
          <p:nvPr/>
        </p:nvPicPr>
        <p:blipFill>
          <a:blip r:embed="rId21">
            <a:alphaModFix/>
          </a:blip>
          <a:stretch>
            <a:fillRect/>
          </a:stretch>
        </p:blipFill>
        <p:spPr>
          <a:xfrm>
            <a:off x="7953375" y="305775"/>
            <a:ext cx="1647825" cy="209550"/>
          </a:xfrm>
          <a:prstGeom prst="rect">
            <a:avLst/>
          </a:prstGeom>
          <a:noFill/>
          <a:ln>
            <a:noFill/>
          </a:ln>
        </p:spPr>
      </p:pic>
      <p:sp>
        <p:nvSpPr>
          <p:cNvPr id="1039" name="Google Shape;1039;p8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Minnesota</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5th Grade - Physical Science</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1040" name="Google Shape;1040;p88"/>
          <p:cNvGrpSpPr/>
          <p:nvPr/>
        </p:nvGrpSpPr>
        <p:grpSpPr>
          <a:xfrm>
            <a:off x="533400" y="675263"/>
            <a:ext cx="7886700" cy="307800"/>
            <a:chOff x="1485900" y="5127425"/>
            <a:chExt cx="7886700" cy="307800"/>
          </a:xfrm>
        </p:grpSpPr>
        <p:grpSp>
          <p:nvGrpSpPr>
            <p:cNvPr id="1041" name="Google Shape;1041;p88"/>
            <p:cNvGrpSpPr/>
            <p:nvPr/>
          </p:nvGrpSpPr>
          <p:grpSpPr>
            <a:xfrm>
              <a:off x="1485900" y="5167025"/>
              <a:ext cx="7886700" cy="228600"/>
              <a:chOff x="1485900" y="5233700"/>
              <a:chExt cx="7886700" cy="228600"/>
            </a:xfrm>
          </p:grpSpPr>
          <p:sp>
            <p:nvSpPr>
              <p:cNvPr id="1042" name="Google Shape;1042;p88"/>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88"/>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4" name="Google Shape;1044;p88"/>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5th grade if you are following Minnesota Standards.</a:t>
              </a:r>
              <a:endParaRPr i="1" sz="800">
                <a:latin typeface="Poppins"/>
                <a:ea typeface="Poppins"/>
                <a:cs typeface="Poppins"/>
                <a:sym typeface="Poppins"/>
              </a:endParaRPr>
            </a:p>
          </p:txBody>
        </p:sp>
      </p:grpSp>
      <p:sp>
        <p:nvSpPr>
          <p:cNvPr id="1045" name="Google Shape;1045;p8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8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Water Cycle &amp; Earth’s Systems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(Watery Planet)</a:t>
            </a:r>
            <a:endParaRPr b="1">
              <a:solidFill>
                <a:schemeClr val="dk1"/>
              </a:solidFill>
              <a:latin typeface="Poppins"/>
              <a:ea typeface="Poppins"/>
              <a:cs typeface="Poppins"/>
              <a:sym typeface="Poppins"/>
            </a:endParaRPr>
          </a:p>
        </p:txBody>
      </p:sp>
      <p:graphicFrame>
        <p:nvGraphicFramePr>
          <p:cNvPr id="1051" name="Google Shape;1051;p89"/>
          <p:cNvGraphicFramePr/>
          <p:nvPr/>
        </p:nvGraphicFramePr>
        <p:xfrm>
          <a:off x="467988" y="1451810"/>
          <a:ext cx="3000000" cy="3000000"/>
        </p:xfrm>
        <a:graphic>
          <a:graphicData uri="http://schemas.openxmlformats.org/drawingml/2006/table">
            <a:tbl>
              <a:tblPr>
                <a:noFill/>
                <a:tableStyleId>{491021E8-1089-43C6-96F4-EAD69215F56F}</a:tableStyleId>
              </a:tblPr>
              <a:tblGrid>
                <a:gridCol w="1028700"/>
                <a:gridCol w="1852925"/>
                <a:gridCol w="3137475"/>
                <a:gridCol w="31249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101475">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i="1" lang="en" sz="800">
                          <a:solidFill>
                            <a:srgbClr val="9E9E9E"/>
                          </a:solidFill>
                          <a:uFill>
                            <a:noFill/>
                          </a:uFill>
                          <a:latin typeface="Poppins"/>
                          <a:ea typeface="Poppins"/>
                          <a:cs typeface="Poppins"/>
                          <a:sym typeface="Poppins"/>
                          <a:hlinkClick r:id="rId5">
                            <a:extLst>
                              <a:ext uri="{A12FA001-AC4F-418D-AE19-62706E023703}">
                                <ahyp:hlinkClr val="tx"/>
                              </a:ext>
                            </a:extLst>
                          </a:hlinkClick>
                        </a:rPr>
                        <a:t>Hydrosphere &amp; Water</a:t>
                      </a:r>
                      <a:r>
                        <a:rPr b="1" i="1" lang="en" sz="800">
                          <a:solidFill>
                            <a:srgbClr val="9E9E9E"/>
                          </a:solidFill>
                          <a:latin typeface="Poppins"/>
                          <a:ea typeface="Poppins"/>
                          <a:cs typeface="Poppins"/>
                          <a:sym typeface="Poppins"/>
                        </a:rPr>
                        <a:t> Distribution</a:t>
                      </a:r>
                      <a:endParaRPr b="1" i="1" sz="800">
                        <a:solidFill>
                          <a:srgbClr val="9E9E9E"/>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How much water is in the world?</a:t>
                      </a:r>
                      <a:endParaRPr i="1" sz="800">
                        <a:solidFill>
                          <a:srgbClr val="9E9E9E"/>
                        </a:solidFill>
                        <a:latin typeface="Poppins"/>
                        <a:ea typeface="Poppins"/>
                        <a:cs typeface="Poppins"/>
                        <a:sym typeface="Poppins"/>
                      </a:endParaRPr>
                    </a:p>
                  </a:txBody>
                  <a:tcPr marT="91425" marB="91425" marR="91425" marL="57150"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analyze and interpret data from world maps to determine the relative amounts of fresh, salt, and frozen water. Students figure out that while the Earth has a lot of water, most of Earth’s water is not fresh or accessible. </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4E.2.2.1.1 </a:t>
                      </a:r>
                      <a:r>
                        <a:rPr i="1" lang="en" sz="800">
                          <a:solidFill>
                            <a:srgbClr val="9E9E9E"/>
                          </a:solidFill>
                          <a:latin typeface="Poppins"/>
                          <a:ea typeface="Poppins"/>
                          <a:cs typeface="Poppins"/>
                          <a:sym typeface="Poppins"/>
                        </a:rPr>
                        <a:t>Interpret charts, maps, and/or graphs of the amounts of salt water and fresh water in various reservoirs to provide evidence about the distribution of water on Earth.</a:t>
                      </a:r>
                      <a:endParaRPr i="1" sz="7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Mixtures &amp; Solutions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much salt is in the ocean?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create a model ocean to observe how salt seems to completely vanish when dissolved in water. Students measure and graph quantities to provide evidence that the salt is still in the solution, even though we can’t see it.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5P.2.2.1.1 </a:t>
                      </a:r>
                      <a:r>
                        <a:rPr lang="en" sz="800">
                          <a:solidFill>
                            <a:schemeClr val="dk1"/>
                          </a:solidFill>
                          <a:latin typeface="Poppins"/>
                          <a:ea typeface="Poppins"/>
                          <a:cs typeface="Poppins"/>
                          <a:sym typeface="Poppins"/>
                        </a:rPr>
                        <a:t>Measure and graph quantities to provide evidence that regardless of the type of change that occurs when heating, cooling, or mixing substances, the total weight of matter is conserved.</a:t>
                      </a:r>
                      <a:endParaRPr b="1" sz="7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a:solidFill>
                          <a:srgbClr val="9E9E9E"/>
                        </a:solidFill>
                      </a:endParaRPr>
                    </a:p>
                    <a:p>
                      <a:pPr indent="0" lvl="0" marL="0"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7">
                            <a:extLst>
                              <a:ext uri="{A12FA001-AC4F-418D-AE19-62706E023703}">
                                <ahyp:hlinkClr val="tx"/>
                              </a:ext>
                            </a:extLst>
                          </a:hlinkClick>
                        </a:rPr>
                        <a:t>Groundwater as a Natural Resource</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When you turn on the faucet, where does the water come from?</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learn most people get fresh water from underground sources. Students determine the best place to settle a town by considering features of the landscape &amp; the characteristics of the plants that thrive there. </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4E.2.2.1.1 </a:t>
                      </a:r>
                      <a:r>
                        <a:rPr i="1" lang="en" sz="800">
                          <a:solidFill>
                            <a:srgbClr val="9E9E9E"/>
                          </a:solidFill>
                          <a:latin typeface="Poppins"/>
                          <a:ea typeface="Poppins"/>
                          <a:cs typeface="Poppins"/>
                          <a:sym typeface="Poppins"/>
                        </a:rPr>
                        <a:t>Interpret charts, maps, and/or graphs of the amounts of salt water and fresh water in various reservoirs to provide evidence about the distribution of water on Earth.</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8">
                            <a:extLst>
                              <a:ext uri="{A12FA001-AC4F-418D-AE19-62706E023703}">
                                <ahyp:hlinkClr val="tx"/>
                              </a:ext>
                            </a:extLst>
                          </a:hlinkClick>
                        </a:rPr>
                        <a:t>Water Cycle</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Can we make it rain?</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create a model of the ocean and sky to investigate how temperature influences evaporation and condensation. Students figure out that higher ocean temperatures lead to more evaporation, thus leading to more rain. </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4E.3.1.1.1 </a:t>
                      </a:r>
                      <a:r>
                        <a:rPr i="1" lang="en" sz="800">
                          <a:solidFill>
                            <a:srgbClr val="9E9E9E"/>
                          </a:solidFill>
                          <a:latin typeface="Poppins"/>
                          <a:ea typeface="Poppins"/>
                          <a:cs typeface="Poppins"/>
                          <a:sym typeface="Poppins"/>
                        </a:rPr>
                        <a:t>Develop a model based in part on student observations or data to describe ways the geosphere, biosphere, hydrosphere, and atmosphere interact. </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4E.1.1.1.2 </a:t>
                      </a:r>
                      <a:r>
                        <a:rPr i="1" lang="en" sz="800">
                          <a:solidFill>
                            <a:srgbClr val="9E9E9E"/>
                          </a:solidFill>
                          <a:latin typeface="Poppins"/>
                          <a:ea typeface="Poppins"/>
                          <a:cs typeface="Poppins"/>
                          <a:sym typeface="Poppins"/>
                        </a:rPr>
                        <a:t>Ask questions about how water moves through the Earth system and identify the type of question.</a:t>
                      </a:r>
                      <a:endParaRPr i="1" sz="7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7092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i="1" lang="en" sz="800">
                          <a:solidFill>
                            <a:srgbClr val="9E9E9E"/>
                          </a:solidFill>
                          <a:uFill>
                            <a:noFill/>
                          </a:uFill>
                          <a:latin typeface="Poppins"/>
                          <a:ea typeface="Poppins"/>
                          <a:cs typeface="Poppins"/>
                          <a:sym typeface="Poppins"/>
                          <a:hlinkClick r:id="rId9">
                            <a:extLst>
                              <a:ext uri="{A12FA001-AC4F-418D-AE19-62706E023703}">
                                <ahyp:hlinkClr val="tx"/>
                              </a:ext>
                            </a:extLst>
                          </a:hlinkClick>
                        </a:rPr>
                        <a:t>Natural Disasters &amp; Engineering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How can you save a town from a hurricane?</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Students define the problem that a town needs protection from flooding. They design solutions using different types of flood protection. They realize flooding is caused by severe rainfall generated by hurricanes. Hurricanes are created where ocean temperatures are warm.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4E.3.2.2.1 </a:t>
                      </a:r>
                      <a:r>
                        <a:rPr i="1" lang="en" sz="800">
                          <a:solidFill>
                            <a:srgbClr val="9E9E9E"/>
                          </a:solidFill>
                          <a:latin typeface="Poppins"/>
                          <a:ea typeface="Poppins"/>
                          <a:cs typeface="Poppins"/>
                          <a:sym typeface="Poppins"/>
                        </a:rPr>
                        <a:t>Generate and compare multiple solutions to reduce the impacts of natural Earth processes on humans.</a:t>
                      </a:r>
                      <a:endParaRPr b="1" i="1" sz="7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1052" name="Google Shape;1052;p89"/>
          <p:cNvPicPr preferRelativeResize="0"/>
          <p:nvPr/>
        </p:nvPicPr>
        <p:blipFill>
          <a:blip r:embed="rId10">
            <a:alphaModFix/>
          </a:blip>
          <a:stretch>
            <a:fillRect/>
          </a:stretch>
        </p:blipFill>
        <p:spPr>
          <a:xfrm>
            <a:off x="468000" y="1939438"/>
            <a:ext cx="914400" cy="5394849"/>
          </a:xfrm>
          <a:prstGeom prst="rect">
            <a:avLst/>
          </a:prstGeom>
          <a:noFill/>
          <a:ln>
            <a:noFill/>
          </a:ln>
        </p:spPr>
      </p:pic>
      <p:graphicFrame>
        <p:nvGraphicFramePr>
          <p:cNvPr id="1053" name="Google Shape;1053;p89"/>
          <p:cNvGraphicFramePr/>
          <p:nvPr/>
        </p:nvGraphicFramePr>
        <p:xfrm>
          <a:off x="467988" y="1876422"/>
          <a:ext cx="3000000" cy="3000000"/>
        </p:xfrm>
        <a:graphic>
          <a:graphicData uri="http://schemas.openxmlformats.org/drawingml/2006/table">
            <a:tbl>
              <a:tblPr>
                <a:noFill/>
                <a:tableStyleId>{491021E8-1089-43C6-96F4-EAD69215F56F}</a:tableStyleId>
              </a:tblPr>
              <a:tblGrid>
                <a:gridCol w="696475"/>
              </a:tblGrid>
              <a:tr h="11015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1015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1015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1015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888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1054" name="Google Shape;1054;p89"/>
          <p:cNvSpPr/>
          <p:nvPr/>
        </p:nvSpPr>
        <p:spPr>
          <a:xfrm>
            <a:off x="0" y="0"/>
            <a:ext cx="10080000" cy="9087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55" name="Google Shape;1055;p89"/>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1056" name="Google Shape;1056;p8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Physical Science</a:t>
            </a:r>
            <a:endParaRPr sz="1200">
              <a:latin typeface="Poppins"/>
              <a:ea typeface="Poppins"/>
              <a:cs typeface="Poppins"/>
              <a:sym typeface="Poppins"/>
            </a:endParaRPr>
          </a:p>
        </p:txBody>
      </p:sp>
      <p:grpSp>
        <p:nvGrpSpPr>
          <p:cNvPr id="1057" name="Google Shape;1057;p89"/>
          <p:cNvGrpSpPr/>
          <p:nvPr/>
        </p:nvGrpSpPr>
        <p:grpSpPr>
          <a:xfrm>
            <a:off x="1581150" y="2099300"/>
            <a:ext cx="7886700" cy="307800"/>
            <a:chOff x="1485900" y="5127425"/>
            <a:chExt cx="7886700" cy="307800"/>
          </a:xfrm>
        </p:grpSpPr>
        <p:grpSp>
          <p:nvGrpSpPr>
            <p:cNvPr id="1058" name="Google Shape;1058;p89"/>
            <p:cNvGrpSpPr/>
            <p:nvPr/>
          </p:nvGrpSpPr>
          <p:grpSpPr>
            <a:xfrm>
              <a:off x="1485900" y="5167025"/>
              <a:ext cx="7886700" cy="228600"/>
              <a:chOff x="1485900" y="5233700"/>
              <a:chExt cx="7886700" cy="228600"/>
            </a:xfrm>
          </p:grpSpPr>
          <p:sp>
            <p:nvSpPr>
              <p:cNvPr id="1059" name="Google Shape;1059;p8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8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1" name="Google Shape;1061;p8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1062" name="Google Shape;1062;p89"/>
          <p:cNvGrpSpPr/>
          <p:nvPr/>
        </p:nvGrpSpPr>
        <p:grpSpPr>
          <a:xfrm>
            <a:off x="1581150" y="4095900"/>
            <a:ext cx="7886700" cy="307800"/>
            <a:chOff x="1485900" y="5127425"/>
            <a:chExt cx="7886700" cy="307800"/>
          </a:xfrm>
        </p:grpSpPr>
        <p:grpSp>
          <p:nvGrpSpPr>
            <p:cNvPr id="1063" name="Google Shape;1063;p89"/>
            <p:cNvGrpSpPr/>
            <p:nvPr/>
          </p:nvGrpSpPr>
          <p:grpSpPr>
            <a:xfrm>
              <a:off x="1485900" y="5167025"/>
              <a:ext cx="7886700" cy="228600"/>
              <a:chOff x="1485900" y="5233700"/>
              <a:chExt cx="7886700" cy="228600"/>
            </a:xfrm>
          </p:grpSpPr>
          <p:sp>
            <p:nvSpPr>
              <p:cNvPr id="1064" name="Google Shape;1064;p8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8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6" name="Google Shape;1066;p8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1067" name="Google Shape;1067;p89"/>
          <p:cNvGrpSpPr/>
          <p:nvPr/>
        </p:nvGrpSpPr>
        <p:grpSpPr>
          <a:xfrm>
            <a:off x="1581150" y="5315100"/>
            <a:ext cx="7886700" cy="307800"/>
            <a:chOff x="1485900" y="5127425"/>
            <a:chExt cx="7886700" cy="307800"/>
          </a:xfrm>
        </p:grpSpPr>
        <p:grpSp>
          <p:nvGrpSpPr>
            <p:cNvPr id="1068" name="Google Shape;1068;p89"/>
            <p:cNvGrpSpPr/>
            <p:nvPr/>
          </p:nvGrpSpPr>
          <p:grpSpPr>
            <a:xfrm>
              <a:off x="1485900" y="5167025"/>
              <a:ext cx="7886700" cy="228600"/>
              <a:chOff x="1485900" y="5233700"/>
              <a:chExt cx="7886700" cy="228600"/>
            </a:xfrm>
          </p:grpSpPr>
          <p:sp>
            <p:nvSpPr>
              <p:cNvPr id="1069" name="Google Shape;1069;p8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8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1" name="Google Shape;1071;p8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grpSp>
        <p:nvGrpSpPr>
          <p:cNvPr id="1072" name="Google Shape;1072;p89"/>
          <p:cNvGrpSpPr/>
          <p:nvPr/>
        </p:nvGrpSpPr>
        <p:grpSpPr>
          <a:xfrm>
            <a:off x="1581150" y="6305700"/>
            <a:ext cx="7886700" cy="307800"/>
            <a:chOff x="1485900" y="5127425"/>
            <a:chExt cx="7886700" cy="307800"/>
          </a:xfrm>
        </p:grpSpPr>
        <p:grpSp>
          <p:nvGrpSpPr>
            <p:cNvPr id="1073" name="Google Shape;1073;p89"/>
            <p:cNvGrpSpPr/>
            <p:nvPr/>
          </p:nvGrpSpPr>
          <p:grpSpPr>
            <a:xfrm>
              <a:off x="1485900" y="5167025"/>
              <a:ext cx="7886700" cy="228600"/>
              <a:chOff x="1485900" y="5233700"/>
              <a:chExt cx="7886700" cy="228600"/>
            </a:xfrm>
          </p:grpSpPr>
          <p:sp>
            <p:nvSpPr>
              <p:cNvPr id="1074" name="Google Shape;1074;p8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8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6" name="Google Shape;1076;p8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next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MN Standards.</a:t>
              </a:r>
              <a:endParaRPr i="1" sz="800">
                <a:latin typeface="Poppins"/>
                <a:ea typeface="Poppins"/>
                <a:cs typeface="Poppins"/>
                <a:sym typeface="Poppins"/>
              </a:endParaRPr>
            </a:p>
          </p:txBody>
        </p:sp>
      </p:grpSp>
      <p:sp>
        <p:nvSpPr>
          <p:cNvPr id="1077" name="Google Shape;1077;p8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1078" name="Google Shape;1078;p8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90"/>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84" name="Google Shape;1084;p9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1085" name="Google Shape;1085;p9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Physical Science</a:t>
            </a:r>
            <a:endParaRPr sz="1200">
              <a:latin typeface="Poppins"/>
              <a:ea typeface="Poppins"/>
              <a:cs typeface="Poppins"/>
              <a:sym typeface="Poppins"/>
            </a:endParaRPr>
          </a:p>
        </p:txBody>
      </p:sp>
      <p:sp>
        <p:nvSpPr>
          <p:cNvPr id="1086" name="Google Shape;1086;p9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Chemical Reactions &amp; Properties of Matter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(Chemical Magic)</a:t>
            </a:r>
            <a:endParaRPr b="1">
              <a:solidFill>
                <a:schemeClr val="dk1"/>
              </a:solidFill>
              <a:latin typeface="Poppins"/>
              <a:ea typeface="Poppins"/>
              <a:cs typeface="Poppins"/>
              <a:sym typeface="Poppins"/>
            </a:endParaRPr>
          </a:p>
        </p:txBody>
      </p:sp>
      <p:graphicFrame>
        <p:nvGraphicFramePr>
          <p:cNvPr id="1087" name="Google Shape;1087;p90"/>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Conservation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Are magic potions real?</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that a salt and vinegar solution will turn a dull penny shiny again indicating that substances can change other substances.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5P.3.1.1.1 </a:t>
                      </a:r>
                      <a:r>
                        <a:rPr lang="en" sz="800">
                          <a:solidFill>
                            <a:schemeClr val="dk1"/>
                          </a:solidFill>
                          <a:latin typeface="Poppins"/>
                          <a:ea typeface="Poppins"/>
                          <a:cs typeface="Poppins"/>
                          <a:sym typeface="Poppins"/>
                        </a:rPr>
                        <a:t>Develop and refine a model to describe the matter is made of particles too small to be seen.</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5P.2.2.1.1 </a:t>
                      </a:r>
                      <a:r>
                        <a:rPr lang="en" sz="800">
                          <a:solidFill>
                            <a:schemeClr val="dk1"/>
                          </a:solidFill>
                          <a:latin typeface="Poppins"/>
                          <a:ea typeface="Poppins"/>
                          <a:cs typeface="Poppins"/>
                          <a:sym typeface="Poppins"/>
                        </a:rPr>
                        <a:t>Measure and graph quantities to provide evidence that regardless of the type of change that occurs when heating, cooling, or mixing substances, the total weight of matter is conserved.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Dissolving &amp; Particulate Nature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transform something worthless into gold?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coat a steel nail in copper by placing it into the solution that dissolved bits of the penny. Students realize that substances can change to become particles too small to be seen, but they still exist.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5P.3.1.1.1 </a:t>
                      </a:r>
                      <a:r>
                        <a:rPr lang="en" sz="800">
                          <a:solidFill>
                            <a:schemeClr val="dk1"/>
                          </a:solidFill>
                          <a:latin typeface="Poppins"/>
                          <a:ea typeface="Poppins"/>
                          <a:cs typeface="Poppins"/>
                          <a:sym typeface="Poppins"/>
                        </a:rPr>
                        <a:t>Develop and refine a model to describe the matter is made of particles too small to be seen.</a:t>
                      </a:r>
                      <a:endParaRPr sz="7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5P.2.2.1.1 </a:t>
                      </a:r>
                      <a:r>
                        <a:rPr lang="en" sz="800">
                          <a:solidFill>
                            <a:schemeClr val="dk1"/>
                          </a:solidFill>
                          <a:latin typeface="Poppins"/>
                          <a:ea typeface="Poppins"/>
                          <a:cs typeface="Poppins"/>
                          <a:sym typeface="Poppins"/>
                        </a:rPr>
                        <a:t>Measure and graph quantities to provide evidence that regardless of the type of change that occurs when heating, cooling, or mixing substances, the total weight of matter is conserved.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Properties of Matter</a:t>
                      </a:r>
                      <a:r>
                        <a:rPr b="1" lang="en" sz="800">
                          <a:solidFill>
                            <a:schemeClr val="dk1"/>
                          </a:solidFill>
                          <a:latin typeface="Poppins"/>
                          <a:ea typeface="Poppins"/>
                          <a:cs typeface="Poppins"/>
                          <a:sym typeface="Poppins"/>
                        </a:rPr>
                        <a:t>: Acids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would happen if you drank a glass of acid?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figure out that acids are very reactive substances. Students investigate reactions between different substances to determine how known acids react with other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5P.1.2.1.3 </a:t>
                      </a:r>
                      <a:r>
                        <a:rPr lang="en" sz="800">
                          <a:solidFill>
                            <a:schemeClr val="dk1"/>
                          </a:solidFill>
                          <a:latin typeface="Poppins"/>
                          <a:ea typeface="Poppins"/>
                          <a:cs typeface="Poppins"/>
                          <a:sym typeface="Poppins"/>
                        </a:rPr>
                        <a:t>Evaluate appropriate methods and tools to identify materials based on their properties prior to investigation. </a:t>
                      </a:r>
                      <a:endParaRPr sz="7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Chemical Reactions</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fireworks, rubber, and Silly Putty have in common?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combine different substances together to discover that chemical reactions can create new substances.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5P.1.2.1.2 </a:t>
                      </a:r>
                      <a:r>
                        <a:rPr lang="en" sz="800">
                          <a:solidFill>
                            <a:schemeClr val="dk1"/>
                          </a:solidFill>
                          <a:latin typeface="Poppins"/>
                          <a:ea typeface="Poppins"/>
                          <a:cs typeface="Poppins"/>
                          <a:sym typeface="Poppins"/>
                        </a:rPr>
                        <a:t>Conduct an investigation to determine whether the mixing of two or more substances results in new substances.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Gases &amp; Particle Models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do some things explode?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and model the reaction between baking soda and vinegar. They figure out that gases are made of particles too small to be seen.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5P.3.1.1.1 </a:t>
                      </a:r>
                      <a:r>
                        <a:rPr lang="en" sz="800">
                          <a:solidFill>
                            <a:schemeClr val="dk1"/>
                          </a:solidFill>
                          <a:latin typeface="Poppins"/>
                          <a:ea typeface="Poppins"/>
                          <a:cs typeface="Poppins"/>
                          <a:sym typeface="Poppins"/>
                        </a:rPr>
                        <a:t>Develop and refine a model to describe the matter is made of particles too small to be seen.</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1088" name="Google Shape;1088;p90"/>
          <p:cNvPicPr preferRelativeResize="0"/>
          <p:nvPr/>
        </p:nvPicPr>
        <p:blipFill>
          <a:blip r:embed="rId11">
            <a:alphaModFix/>
          </a:blip>
          <a:stretch>
            <a:fillRect/>
          </a:stretch>
        </p:blipFill>
        <p:spPr>
          <a:xfrm>
            <a:off x="457200" y="1939425"/>
            <a:ext cx="914400" cy="5181600"/>
          </a:xfrm>
          <a:prstGeom prst="rect">
            <a:avLst/>
          </a:prstGeom>
          <a:noFill/>
          <a:ln>
            <a:noFill/>
          </a:ln>
        </p:spPr>
      </p:pic>
      <p:graphicFrame>
        <p:nvGraphicFramePr>
          <p:cNvPr id="1089" name="Google Shape;1089;p90"/>
          <p:cNvGraphicFramePr/>
          <p:nvPr/>
        </p:nvGraphicFramePr>
        <p:xfrm>
          <a:off x="457188" y="1939435"/>
          <a:ext cx="3000000" cy="3000000"/>
        </p:xfrm>
        <a:graphic>
          <a:graphicData uri="http://schemas.openxmlformats.org/drawingml/2006/table">
            <a:tbl>
              <a:tblPr>
                <a:noFill/>
                <a:tableStyleId>{491021E8-1089-43C6-96F4-EAD69215F56F}</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1090" name="Google Shape;1090;p9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1091" name="Google Shape;1091;p9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53"/>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39" name="Google Shape;239;p53"/>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40" name="Google Shape;240;p5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Earth &amp; Space Science</a:t>
            </a:r>
            <a:endParaRPr sz="1200">
              <a:latin typeface="Poppins"/>
              <a:ea typeface="Poppins"/>
              <a:cs typeface="Poppins"/>
              <a:sym typeface="Poppins"/>
            </a:endParaRPr>
          </a:p>
        </p:txBody>
      </p:sp>
      <p:sp>
        <p:nvSpPr>
          <p:cNvPr id="241" name="Google Shape;241;p5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Severe Weather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(Wild Weather)</a:t>
            </a:r>
            <a:endParaRPr b="1">
              <a:latin typeface="Poppins"/>
              <a:ea typeface="Poppins"/>
              <a:cs typeface="Poppins"/>
              <a:sym typeface="Poppins"/>
            </a:endParaRPr>
          </a:p>
        </p:txBody>
      </p:sp>
      <p:graphicFrame>
        <p:nvGraphicFramePr>
          <p:cNvPr id="242" name="Google Shape;242;p53"/>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Severe Weather &amp; Preparation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get ready for a big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obtain information of different types of severe weather to observe and describe how the weather changes during these events and what students can do to prepare and stay safe.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0E.1.1.1.1</a:t>
                      </a:r>
                      <a:r>
                        <a:rPr lang="en" sz="800">
                          <a:solidFill>
                            <a:schemeClr val="dk1"/>
                          </a:solidFill>
                          <a:latin typeface="Poppins"/>
                          <a:ea typeface="Poppins"/>
                          <a:cs typeface="Poppins"/>
                          <a:sym typeface="Poppins"/>
                        </a:rPr>
                        <a:t> Ask questions to obtain information from weather forecasts to prepare for and respond to severe weather.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Wind &amp; Storms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Have you ever watched a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simple tool that allows them to observe how hard the wind is blowing. They use this tool to observe weather changes and describe the pattern of  faster wind speeds right before a storm.</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0E.1.1.1.1</a:t>
                      </a:r>
                      <a:r>
                        <a:rPr lang="en" sz="800">
                          <a:solidFill>
                            <a:schemeClr val="dk1"/>
                          </a:solidFill>
                          <a:latin typeface="Poppins"/>
                          <a:ea typeface="Poppins"/>
                          <a:cs typeface="Poppins"/>
                          <a:sym typeface="Poppins"/>
                        </a:rPr>
                        <a:t> Ask questions to obtain information from weather forecasts to prepare for and respond to severe weather.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Weather Conditions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many different kinds of weather are there?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through observations of the weather. They communicate the information by acting as weather watchers and creating drawings of the weather conditions.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0E.2.1.1.2 </a:t>
                      </a:r>
                      <a:r>
                        <a:rPr lang="en" sz="800">
                          <a:solidFill>
                            <a:schemeClr val="dk1"/>
                          </a:solidFill>
                          <a:latin typeface="Poppins"/>
                          <a:ea typeface="Poppins"/>
                          <a:cs typeface="Poppins"/>
                          <a:sym typeface="Poppins"/>
                        </a:rPr>
                        <a:t>Make daily and seasonal observations of local weather conditions to describe patterns over time.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43" name="Google Shape;243;p53"/>
          <p:cNvPicPr preferRelativeResize="0"/>
          <p:nvPr/>
        </p:nvPicPr>
        <p:blipFill>
          <a:blip r:embed="rId10">
            <a:alphaModFix/>
          </a:blip>
          <a:stretch>
            <a:fillRect/>
          </a:stretch>
        </p:blipFill>
        <p:spPr>
          <a:xfrm>
            <a:off x="457200" y="1939425"/>
            <a:ext cx="914400" cy="2743125"/>
          </a:xfrm>
          <a:prstGeom prst="rect">
            <a:avLst/>
          </a:prstGeom>
          <a:noFill/>
          <a:ln>
            <a:noFill/>
          </a:ln>
        </p:spPr>
      </p:pic>
      <p:graphicFrame>
        <p:nvGraphicFramePr>
          <p:cNvPr id="244" name="Google Shape;244;p53"/>
          <p:cNvGraphicFramePr/>
          <p:nvPr/>
        </p:nvGraphicFramePr>
        <p:xfrm>
          <a:off x="457188" y="1939435"/>
          <a:ext cx="3000000" cy="3000000"/>
        </p:xfrm>
        <a:graphic>
          <a:graphicData uri="http://schemas.openxmlformats.org/drawingml/2006/table">
            <a:tbl>
              <a:tblPr>
                <a:noFill/>
                <a:tableStyleId>{491021E8-1089-43C6-96F4-EAD69215F56F}</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12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45" name="Google Shape;245;p5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pSp>
        <p:nvGrpSpPr>
          <p:cNvPr id="246" name="Google Shape;246;p53"/>
          <p:cNvGrpSpPr/>
          <p:nvPr/>
        </p:nvGrpSpPr>
        <p:grpSpPr>
          <a:xfrm>
            <a:off x="457127" y="6738012"/>
            <a:ext cx="9268060" cy="323307"/>
            <a:chOff x="1485900" y="5127431"/>
            <a:chExt cx="8243405" cy="281700"/>
          </a:xfrm>
        </p:grpSpPr>
        <p:grpSp>
          <p:nvGrpSpPr>
            <p:cNvPr id="247" name="Google Shape;247;p53"/>
            <p:cNvGrpSpPr/>
            <p:nvPr/>
          </p:nvGrpSpPr>
          <p:grpSpPr>
            <a:xfrm>
              <a:off x="1485900" y="5167025"/>
              <a:ext cx="7886700" cy="228600"/>
              <a:chOff x="1485900" y="5233700"/>
              <a:chExt cx="7886700" cy="228600"/>
            </a:xfrm>
          </p:grpSpPr>
          <p:sp>
            <p:nvSpPr>
              <p:cNvPr id="248" name="Google Shape;248;p5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0" name="Google Shape;250;p53"/>
            <p:cNvSpPr txBox="1"/>
            <p:nvPr/>
          </p:nvSpPr>
          <p:spPr>
            <a:xfrm>
              <a:off x="1638305" y="5127431"/>
              <a:ext cx="8091000" cy="28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Minnesota</a:t>
              </a:r>
              <a:r>
                <a:rPr i="1" lang="en" sz="800">
                  <a:solidFill>
                    <a:srgbClr val="000000"/>
                  </a:solidFill>
                  <a:latin typeface="Poppins"/>
                  <a:ea typeface="Poppins"/>
                  <a:cs typeface="Poppins"/>
                  <a:sym typeface="Poppins"/>
                </a:rPr>
                <a:t> Specific Standard: </a:t>
              </a:r>
              <a:r>
                <a:rPr b="1" lang="en" sz="800">
                  <a:solidFill>
                    <a:schemeClr val="dk1"/>
                  </a:solidFill>
                  <a:latin typeface="Poppins"/>
                  <a:ea typeface="Poppins"/>
                  <a:cs typeface="Poppins"/>
                  <a:sym typeface="Poppins"/>
                </a:rPr>
                <a:t>0</a:t>
              </a:r>
              <a:r>
                <a:rPr b="1" lang="en" sz="900">
                  <a:latin typeface="Poppins"/>
                  <a:ea typeface="Poppins"/>
                  <a:cs typeface="Poppins"/>
                  <a:sym typeface="Poppins"/>
                </a:rPr>
                <a:t>E.1.1.1.2</a:t>
              </a:r>
              <a:r>
                <a:rPr lang="en" sz="900">
                  <a:latin typeface="Poppins"/>
                  <a:ea typeface="Poppins"/>
                  <a:cs typeface="Poppins"/>
                  <a:sym typeface="Poppins"/>
                </a:rPr>
                <a:t> Ask questions about how a person may reduce the amount of natural resources the individual uses.</a:t>
              </a:r>
              <a:endParaRPr i="1" sz="800">
                <a:latin typeface="Poppins"/>
                <a:ea typeface="Poppins"/>
                <a:cs typeface="Poppins"/>
                <a:sym typeface="Poppins"/>
              </a:endParaRPr>
            </a:p>
          </p:txBody>
        </p:sp>
      </p:grpSp>
      <p:sp>
        <p:nvSpPr>
          <p:cNvPr id="251" name="Google Shape;251;p5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54"/>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57" name="Google Shape;257;p54"/>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58" name="Google Shape;258;p5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Earth &amp; Space Science</a:t>
            </a:r>
            <a:endParaRPr sz="1200">
              <a:latin typeface="Poppins"/>
              <a:ea typeface="Poppins"/>
              <a:cs typeface="Poppins"/>
              <a:sym typeface="Poppins"/>
            </a:endParaRPr>
          </a:p>
        </p:txBody>
      </p:sp>
      <p:sp>
        <p:nvSpPr>
          <p:cNvPr id="259" name="Google Shape;259;p5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Weather Patterns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(Circle of Seasons)</a:t>
            </a:r>
            <a:endParaRPr b="1">
              <a:latin typeface="Poppins"/>
              <a:ea typeface="Poppins"/>
              <a:cs typeface="Poppins"/>
              <a:sym typeface="Poppins"/>
            </a:endParaRPr>
          </a:p>
        </p:txBody>
      </p:sp>
      <p:graphicFrame>
        <p:nvGraphicFramePr>
          <p:cNvPr id="260" name="Google Shape;260;p54"/>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Daily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know what to wear for the weather?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track the weather daily and analyze the data by collecting, recording, and sharing their observations to observe patterns of weather changing throughout the day and from day-to-day.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0E.2.1.1.2 </a:t>
                      </a:r>
                      <a:r>
                        <a:rPr lang="en" sz="800">
                          <a:solidFill>
                            <a:schemeClr val="dk1"/>
                          </a:solidFill>
                          <a:latin typeface="Poppins"/>
                          <a:ea typeface="Poppins"/>
                          <a:cs typeface="Poppins"/>
                          <a:sym typeface="Poppins"/>
                        </a:rPr>
                        <a:t>Make daily and seasonal observations of local weather conditions to describe patterns over time.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the weather be like on your birthday?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information in a series of unnamed drawings of each season. They use these clues to identify characteristics of each season and describe the yearly cyclical pattern.</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0E.2.1.1.2 </a:t>
                      </a:r>
                      <a:r>
                        <a:rPr lang="en" sz="800">
                          <a:solidFill>
                            <a:schemeClr val="dk1"/>
                          </a:solidFill>
                          <a:latin typeface="Poppins"/>
                          <a:ea typeface="Poppins"/>
                          <a:cs typeface="Poppins"/>
                          <a:sym typeface="Poppins"/>
                        </a:rPr>
                        <a:t>Make daily and seasonal observations of local weather conditions to describe patterns over time.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Animals Changing Their Environment</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birds lay eggs in the spring?</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identify the reasons why birds lay eggs in the spring. Then, they develop a bird nest model and use this model as evidence for how animals can change the environment to meet their needs.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0E.2.1.1.2 </a:t>
                      </a:r>
                      <a:r>
                        <a:rPr lang="en" sz="800">
                          <a:solidFill>
                            <a:schemeClr val="dk1"/>
                          </a:solidFill>
                          <a:latin typeface="Poppins"/>
                          <a:ea typeface="Poppins"/>
                          <a:cs typeface="Poppins"/>
                          <a:sym typeface="Poppins"/>
                        </a:rPr>
                        <a:t>Make daily and seasonal observations of local weather conditions to describe patterns over time.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61" name="Google Shape;261;p54"/>
          <p:cNvPicPr preferRelativeResize="0"/>
          <p:nvPr/>
        </p:nvPicPr>
        <p:blipFill>
          <a:blip r:embed="rId10">
            <a:alphaModFix/>
          </a:blip>
          <a:stretch>
            <a:fillRect/>
          </a:stretch>
        </p:blipFill>
        <p:spPr>
          <a:xfrm>
            <a:off x="457200" y="1939425"/>
            <a:ext cx="914400" cy="2743125"/>
          </a:xfrm>
          <a:prstGeom prst="rect">
            <a:avLst/>
          </a:prstGeom>
          <a:noFill/>
          <a:ln>
            <a:noFill/>
          </a:ln>
        </p:spPr>
      </p:pic>
      <p:graphicFrame>
        <p:nvGraphicFramePr>
          <p:cNvPr id="262" name="Google Shape;262;p54"/>
          <p:cNvGraphicFramePr/>
          <p:nvPr/>
        </p:nvGraphicFramePr>
        <p:xfrm>
          <a:off x="457188" y="1939435"/>
          <a:ext cx="3000000" cy="3000000"/>
        </p:xfrm>
        <a:graphic>
          <a:graphicData uri="http://schemas.openxmlformats.org/drawingml/2006/table">
            <a:tbl>
              <a:tblPr>
                <a:noFill/>
                <a:tableStyleId>{491021E8-1089-43C6-96F4-EAD69215F56F}</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63" name="Google Shape;263;p5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264" name="Google Shape;264;p5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55"/>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70" name="Google Shape;270;p55"/>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71" name="Google Shape;271;p5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Physical Science</a:t>
            </a:r>
            <a:endParaRPr sz="1200">
              <a:latin typeface="Poppins"/>
              <a:ea typeface="Poppins"/>
              <a:cs typeface="Poppins"/>
              <a:sym typeface="Poppins"/>
            </a:endParaRPr>
          </a:p>
        </p:txBody>
      </p:sp>
      <p:sp>
        <p:nvSpPr>
          <p:cNvPr id="272" name="Google Shape;272;p5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Sunlight &amp; Warmth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(Sunny Skies)</a:t>
            </a:r>
            <a:endParaRPr b="1">
              <a:latin typeface="Poppins"/>
              <a:ea typeface="Poppins"/>
              <a:cs typeface="Poppins"/>
              <a:sym typeface="Poppins"/>
            </a:endParaRPr>
          </a:p>
        </p:txBody>
      </p:sp>
      <p:graphicFrame>
        <p:nvGraphicFramePr>
          <p:cNvPr id="273" name="Google Shape;273;p55"/>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209800"/>
                <a:gridCol w="2324100"/>
                <a:gridCol w="35814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550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Sunlight, Heat, &amp; Earth’s Surface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walk barefoot across hot pavement without burning your feet?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the pavement heating up after being warmed by the Sun. Then, they design a solution to build a shade structure that can reduce the warming effect of sunlight.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0P.3.2.2.1 </a:t>
                      </a:r>
                      <a:r>
                        <a:rPr lang="en" sz="800">
                          <a:solidFill>
                            <a:schemeClr val="dk1"/>
                          </a:solidFill>
                          <a:latin typeface="Poppins"/>
                          <a:ea typeface="Poppins"/>
                          <a:cs typeface="Poppins"/>
                          <a:sym typeface="Poppins"/>
                        </a:rPr>
                        <a:t>Design and build a structure to reduce the warming effect of sunlight on Earth’s surface.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0P.4.2.2.1 </a:t>
                      </a:r>
                      <a:r>
                        <a:rPr lang="en" sz="800">
                          <a:solidFill>
                            <a:schemeClr val="dk1"/>
                          </a:solidFill>
                          <a:latin typeface="Poppins"/>
                          <a:ea typeface="Poppins"/>
                          <a:cs typeface="Poppins"/>
                          <a:sym typeface="Poppins"/>
                        </a:rPr>
                        <a:t>Communicate design ideas for a structure that reduces the warming effect of sunlight on Earth’s surface.</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550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Sunlight, Warming,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warm up a frozen playground?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carry out an investigation to test which materials can redirect the light and heat of sunlight. (*This lesson has students increase the warming effect of sunlight on an area.)</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0P.3.2.2.1 </a:t>
                      </a:r>
                      <a:r>
                        <a:rPr lang="en" sz="800">
                          <a:solidFill>
                            <a:schemeClr val="dk1"/>
                          </a:solidFill>
                          <a:latin typeface="Poppins"/>
                          <a:ea typeface="Poppins"/>
                          <a:cs typeface="Poppins"/>
                          <a:sym typeface="Poppins"/>
                        </a:rPr>
                        <a:t>Design and build a structure to reduce the warming effect of sunlight on Earth’s surface.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5502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Sunlight &amp; Warmth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does it get cold in winter?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an explanation for why marshmallows melt in one car and not in another car. Then, they conduct a virtual investigation to determine that the warmth of the Sun is the cause of the melted marshmallows.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0P.1.2.1.1</a:t>
                      </a:r>
                      <a:r>
                        <a:rPr lang="en" sz="800">
                          <a:solidFill>
                            <a:schemeClr val="dk1"/>
                          </a:solidFill>
                          <a:latin typeface="Poppins"/>
                          <a:ea typeface="Poppins"/>
                          <a:cs typeface="Poppins"/>
                          <a:sym typeface="Poppins"/>
                        </a:rPr>
                        <a:t> Collect and organize observational data to determine the effect of sunlight on Earth’s surface.</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74" name="Google Shape;274;p55"/>
          <p:cNvPicPr preferRelativeResize="0"/>
          <p:nvPr/>
        </p:nvPicPr>
        <p:blipFill>
          <a:blip r:embed="rId10">
            <a:alphaModFix/>
          </a:blip>
          <a:stretch>
            <a:fillRect/>
          </a:stretch>
        </p:blipFill>
        <p:spPr>
          <a:xfrm>
            <a:off x="457200" y="1939425"/>
            <a:ext cx="914400" cy="2865025"/>
          </a:xfrm>
          <a:prstGeom prst="rect">
            <a:avLst/>
          </a:prstGeom>
          <a:noFill/>
          <a:ln>
            <a:noFill/>
          </a:ln>
        </p:spPr>
      </p:pic>
      <p:graphicFrame>
        <p:nvGraphicFramePr>
          <p:cNvPr id="275" name="Google Shape;275;p55"/>
          <p:cNvGraphicFramePr/>
          <p:nvPr/>
        </p:nvGraphicFramePr>
        <p:xfrm>
          <a:off x="457188" y="1939435"/>
          <a:ext cx="3000000" cy="3000000"/>
        </p:xfrm>
        <a:graphic>
          <a:graphicData uri="http://schemas.openxmlformats.org/drawingml/2006/table">
            <a:tbl>
              <a:tblPr>
                <a:noFill/>
                <a:tableStyleId>{491021E8-1089-43C6-96F4-EAD69215F56F}</a:tableStyleId>
              </a:tblPr>
              <a:tblGrid>
                <a:gridCol w="693475"/>
              </a:tblGrid>
              <a:tr h="9550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550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550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76" name="Google Shape;276;p5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277" name="Google Shape;277;p5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6"/>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83" name="Google Shape;283;p56"/>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84" name="Google Shape;284;p5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Physical Science</a:t>
            </a:r>
            <a:endParaRPr sz="1200">
              <a:latin typeface="Poppins"/>
              <a:ea typeface="Poppins"/>
              <a:cs typeface="Poppins"/>
              <a:sym typeface="Poppins"/>
            </a:endParaRPr>
          </a:p>
        </p:txBody>
      </p:sp>
      <p:sp>
        <p:nvSpPr>
          <p:cNvPr id="285" name="Google Shape;285;p5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Pushes &amp; Pulls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(Force Olympics)</a:t>
            </a:r>
            <a:endParaRPr b="1">
              <a:latin typeface="Poppins"/>
              <a:ea typeface="Poppins"/>
              <a:cs typeface="Poppins"/>
              <a:sym typeface="Poppins"/>
            </a:endParaRPr>
          </a:p>
        </p:txBody>
      </p:sp>
      <p:graphicFrame>
        <p:nvGraphicFramePr>
          <p:cNvPr id="286" name="Google Shape;286;p56"/>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Pushes &amp; Pulls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What’s the biggest excavator?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different machines and use those observations as evidence for why machines make work easier.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0P.2.2.1.1 </a:t>
                      </a:r>
                      <a:r>
                        <a:rPr lang="en" sz="800">
                          <a:solidFill>
                            <a:schemeClr val="dk1"/>
                          </a:solidFill>
                          <a:latin typeface="Poppins"/>
                          <a:ea typeface="Poppins"/>
                          <a:cs typeface="Poppins"/>
                          <a:sym typeface="Poppins"/>
                        </a:rPr>
                        <a:t>Identify and describe patterns that emerge from the effects of different strengths or different directions of pushes.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Pushes, Pulls, &amp; “Work Words”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builders need so many big machines?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construction equipment being used in different ways to move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0P.2.2.1.1 </a:t>
                      </a:r>
                      <a:r>
                        <a:rPr lang="en" sz="800">
                          <a:solidFill>
                            <a:schemeClr val="dk1"/>
                          </a:solidFill>
                          <a:latin typeface="Poppins"/>
                          <a:ea typeface="Poppins"/>
                          <a:cs typeface="Poppins"/>
                          <a:sym typeface="Poppins"/>
                        </a:rPr>
                        <a:t>Identify and describe patterns that emerge from the effects of different strengths or different directions of pushes.</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Motion, Speed, &amp; Strength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a wall made of concrete?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carry out an investigation to determine how far back they should pull a model wrecking ball to knock down a wall, but not the houses behind 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0P.4.1.1.1 </a:t>
                      </a:r>
                      <a:r>
                        <a:rPr lang="en" sz="800">
                          <a:solidFill>
                            <a:schemeClr val="dk1"/>
                          </a:solidFill>
                          <a:latin typeface="Poppins"/>
                          <a:ea typeface="Poppins"/>
                          <a:cs typeface="Poppins"/>
                          <a:sym typeface="Poppins"/>
                        </a:rPr>
                        <a:t>Construct an argument supported by evidence for whether a design solution works as intended to change the speed or direction of an object with a push or a pull.</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Speed &amp; Direction of Force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the most bowling pins?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play a game of bumper bowling to observe the way that objects can move in straight lines, zigzags, and back and forth.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0P.2.2.1.1 </a:t>
                      </a:r>
                      <a:r>
                        <a:rPr lang="en" sz="800">
                          <a:solidFill>
                            <a:schemeClr val="dk1"/>
                          </a:solidFill>
                          <a:latin typeface="Poppins"/>
                          <a:ea typeface="Poppins"/>
                          <a:cs typeface="Poppins"/>
                          <a:sym typeface="Poppins"/>
                        </a:rPr>
                        <a:t>Identify and describe patterns that emerge from the effects of different strengths or different directions of pushes.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Direction of Motion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protect a mountain town from falling rocks?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conduct an investigation of how to protect a town from a falling boulder. They design a solution to safely guide the direction of the boulder away from the town.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0P.4.1.1.1 </a:t>
                      </a:r>
                      <a:r>
                        <a:rPr lang="en" sz="800">
                          <a:solidFill>
                            <a:schemeClr val="dk1"/>
                          </a:solidFill>
                          <a:latin typeface="Poppins"/>
                          <a:ea typeface="Poppins"/>
                          <a:cs typeface="Poppins"/>
                          <a:sym typeface="Poppins"/>
                        </a:rPr>
                        <a:t>Construct an argument supported by evidence for whether a design solution works as intended to change the speed or direction of an object with a push or a pull.</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invent a trap?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define a problem they would like to solve and then design a solution using what they know about the locations of objects and how they can move.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0P.2.2.1.1 </a:t>
                      </a:r>
                      <a:r>
                        <a:rPr lang="en" sz="800">
                          <a:solidFill>
                            <a:schemeClr val="dk1"/>
                          </a:solidFill>
                          <a:latin typeface="Poppins"/>
                          <a:ea typeface="Poppins"/>
                          <a:cs typeface="Poppins"/>
                          <a:sym typeface="Poppins"/>
                        </a:rPr>
                        <a:t>Identify and describe patterns that emerge from the effects of different strengths or different directions of pushes.</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287" name="Google Shape;287;p56"/>
          <p:cNvPicPr preferRelativeResize="0"/>
          <p:nvPr/>
        </p:nvPicPr>
        <p:blipFill>
          <a:blip r:embed="rId15">
            <a:alphaModFix/>
          </a:blip>
          <a:stretch>
            <a:fillRect/>
          </a:stretch>
        </p:blipFill>
        <p:spPr>
          <a:xfrm>
            <a:off x="457200" y="1939425"/>
            <a:ext cx="914400" cy="4914900"/>
          </a:xfrm>
          <a:prstGeom prst="rect">
            <a:avLst/>
          </a:prstGeom>
          <a:noFill/>
          <a:ln>
            <a:noFill/>
          </a:ln>
        </p:spPr>
      </p:pic>
      <p:graphicFrame>
        <p:nvGraphicFramePr>
          <p:cNvPr id="288" name="Google Shape;288;p56"/>
          <p:cNvGraphicFramePr/>
          <p:nvPr/>
        </p:nvGraphicFramePr>
        <p:xfrm>
          <a:off x="457188" y="1939435"/>
          <a:ext cx="3000000" cy="3000000"/>
        </p:xfrm>
        <a:graphic>
          <a:graphicData uri="http://schemas.openxmlformats.org/drawingml/2006/table">
            <a:tbl>
              <a:tblPr>
                <a:noFill/>
                <a:tableStyleId>{491021E8-1089-43C6-96F4-EAD69215F56F}</a:tableStyleId>
              </a:tblPr>
              <a:tblGrid>
                <a:gridCol w="657125"/>
              </a:tblGrid>
              <a:tr h="819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048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283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1">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89" name="Google Shape;289;p5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grpSp>
        <p:nvGrpSpPr>
          <p:cNvPr id="290" name="Google Shape;290;p56"/>
          <p:cNvGrpSpPr/>
          <p:nvPr/>
        </p:nvGrpSpPr>
        <p:grpSpPr>
          <a:xfrm>
            <a:off x="457126" y="6890300"/>
            <a:ext cx="8867023" cy="461555"/>
            <a:chOff x="1485900" y="5127431"/>
            <a:chExt cx="7886705" cy="286200"/>
          </a:xfrm>
        </p:grpSpPr>
        <p:grpSp>
          <p:nvGrpSpPr>
            <p:cNvPr id="291" name="Google Shape;291;p56"/>
            <p:cNvGrpSpPr/>
            <p:nvPr/>
          </p:nvGrpSpPr>
          <p:grpSpPr>
            <a:xfrm>
              <a:off x="1485900" y="5167025"/>
              <a:ext cx="7886700" cy="228600"/>
              <a:chOff x="1485900" y="5233700"/>
              <a:chExt cx="7886700" cy="228600"/>
            </a:xfrm>
          </p:grpSpPr>
          <p:sp>
            <p:nvSpPr>
              <p:cNvPr id="292" name="Google Shape;292;p5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5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56"/>
            <p:cNvSpPr txBox="1"/>
            <p:nvPr/>
          </p:nvSpPr>
          <p:spPr>
            <a:xfrm>
              <a:off x="1638305" y="5127431"/>
              <a:ext cx="7734300" cy="2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Minnesota</a:t>
              </a:r>
              <a:r>
                <a:rPr i="1" lang="en" sz="800">
                  <a:solidFill>
                    <a:srgbClr val="000000"/>
                  </a:solidFill>
                  <a:latin typeface="Poppins"/>
                  <a:ea typeface="Poppins"/>
                  <a:cs typeface="Poppins"/>
                  <a:sym typeface="Poppins"/>
                </a:rPr>
                <a:t> Specific Standard: </a:t>
              </a:r>
              <a:r>
                <a:rPr b="1" lang="en" sz="900">
                  <a:latin typeface="Poppins"/>
                  <a:ea typeface="Poppins"/>
                  <a:cs typeface="Poppins"/>
                  <a:sym typeface="Poppins"/>
                </a:rPr>
                <a:t>0P.2.1.1.1 </a:t>
              </a:r>
              <a:r>
                <a:rPr lang="en" sz="900">
                  <a:latin typeface="Poppins"/>
                  <a:ea typeface="Poppins"/>
                  <a:cs typeface="Poppins"/>
                  <a:sym typeface="Poppins"/>
                </a:rPr>
                <a:t>Sort objects in terms of natural/human-made, color, size, shape, and texture, then communicate the reasoning for the sorting system. </a:t>
              </a:r>
              <a:endParaRPr i="1" sz="800">
                <a:latin typeface="Poppins"/>
                <a:ea typeface="Poppins"/>
                <a:cs typeface="Poppins"/>
                <a:sym typeface="Poppins"/>
              </a:endParaRPr>
            </a:p>
          </p:txBody>
        </p:sp>
      </p:grpSp>
      <p:sp>
        <p:nvSpPr>
          <p:cNvPr id="295" name="Google Shape;295;p5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3">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Superpowers)</a:t>
            </a:r>
            <a:endParaRPr b="1">
              <a:latin typeface="Poppins"/>
              <a:ea typeface="Poppins"/>
              <a:cs typeface="Poppins"/>
              <a:sym typeface="Poppins"/>
            </a:endParaRPr>
          </a:p>
        </p:txBody>
      </p:sp>
      <p:sp>
        <p:nvSpPr>
          <p:cNvPr id="301" name="Google Shape;301;p5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www.mysteryscience.com/docs/minnesota</a:t>
            </a:r>
            <a:endParaRPr sz="800">
              <a:solidFill>
                <a:schemeClr val="dk1"/>
              </a:solidFill>
              <a:latin typeface="Poppins"/>
              <a:ea typeface="Poppins"/>
              <a:cs typeface="Poppins"/>
              <a:sym typeface="Poppins"/>
            </a:endParaRPr>
          </a:p>
        </p:txBody>
      </p:sp>
      <p:sp>
        <p:nvSpPr>
          <p:cNvPr id="302" name="Google Shape;302;p57"/>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03" name="Google Shape;303;p57"/>
          <p:cNvPicPr preferRelativeResize="0"/>
          <p:nvPr/>
        </p:nvPicPr>
        <p:blipFill>
          <a:blip r:embed="rId7">
            <a:alphaModFix/>
          </a:blip>
          <a:stretch>
            <a:fillRect/>
          </a:stretch>
        </p:blipFill>
        <p:spPr>
          <a:xfrm>
            <a:off x="7953375" y="305775"/>
            <a:ext cx="1647825" cy="209550"/>
          </a:xfrm>
          <a:prstGeom prst="rect">
            <a:avLst/>
          </a:prstGeom>
          <a:noFill/>
          <a:ln>
            <a:noFill/>
          </a:ln>
        </p:spPr>
      </p:pic>
      <p:sp>
        <p:nvSpPr>
          <p:cNvPr id="304" name="Google Shape;304;p5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Minnesota</a:t>
            </a:r>
            <a:r>
              <a:rPr b="1" lang="en">
                <a:latin typeface="Poppins"/>
                <a:ea typeface="Poppins"/>
                <a:cs typeface="Poppins"/>
                <a:sym typeface="Poppins"/>
              </a:rPr>
              <a:t> </a:t>
            </a:r>
            <a:r>
              <a:rPr b="1" lang="en">
                <a:solidFill>
                  <a:srgbClr val="000000"/>
                </a:solidFill>
                <a:latin typeface="Poppins"/>
                <a:ea typeface="Poppins"/>
                <a:cs typeface="Poppins"/>
                <a:sym typeface="Poppins"/>
              </a:rPr>
              <a:t>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Life Science</a:t>
            </a:r>
            <a:endParaRPr sz="1200">
              <a:latin typeface="Poppins"/>
              <a:ea typeface="Poppins"/>
              <a:cs typeface="Poppins"/>
              <a:sym typeface="Poppins"/>
            </a:endParaRPr>
          </a:p>
        </p:txBody>
      </p:sp>
      <p:pic>
        <p:nvPicPr>
          <p:cNvPr id="305" name="Google Shape;305;p57"/>
          <p:cNvPicPr preferRelativeResize="0"/>
          <p:nvPr/>
        </p:nvPicPr>
        <p:blipFill rotWithShape="1">
          <a:blip r:embed="rId8">
            <a:alphaModFix/>
          </a:blip>
          <a:srcRect b="0" l="5285" r="5285" t="0"/>
          <a:stretch/>
        </p:blipFill>
        <p:spPr>
          <a:xfrm>
            <a:off x="457200" y="5071125"/>
            <a:ext cx="1032650" cy="1036300"/>
          </a:xfrm>
          <a:prstGeom prst="rect">
            <a:avLst/>
          </a:prstGeom>
          <a:noFill/>
          <a:ln>
            <a:noFill/>
          </a:ln>
        </p:spPr>
      </p:pic>
      <p:pic>
        <p:nvPicPr>
          <p:cNvPr id="306" name="Google Shape;306;p57"/>
          <p:cNvPicPr preferRelativeResize="0"/>
          <p:nvPr/>
        </p:nvPicPr>
        <p:blipFill rotWithShape="1">
          <a:blip r:embed="rId9">
            <a:alphaModFix/>
          </a:blip>
          <a:srcRect b="0" l="3781" r="3771" t="0"/>
          <a:stretch/>
        </p:blipFill>
        <p:spPr>
          <a:xfrm>
            <a:off x="446387" y="6116350"/>
            <a:ext cx="1032650" cy="1023954"/>
          </a:xfrm>
          <a:prstGeom prst="rect">
            <a:avLst/>
          </a:prstGeom>
          <a:noFill/>
          <a:ln>
            <a:noFill/>
          </a:ln>
        </p:spPr>
      </p:pic>
      <p:pic>
        <p:nvPicPr>
          <p:cNvPr id="307" name="Google Shape;307;p57"/>
          <p:cNvPicPr preferRelativeResize="0"/>
          <p:nvPr/>
        </p:nvPicPr>
        <p:blipFill rotWithShape="1">
          <a:blip r:embed="rId10">
            <a:alphaModFix/>
          </a:blip>
          <a:srcRect b="0" l="893" r="893" t="0"/>
          <a:stretch/>
        </p:blipFill>
        <p:spPr>
          <a:xfrm>
            <a:off x="457200" y="4061975"/>
            <a:ext cx="1032650" cy="952884"/>
          </a:xfrm>
          <a:prstGeom prst="rect">
            <a:avLst/>
          </a:prstGeom>
          <a:noFill/>
          <a:ln>
            <a:noFill/>
          </a:ln>
        </p:spPr>
      </p:pic>
      <p:pic>
        <p:nvPicPr>
          <p:cNvPr id="308" name="Google Shape;308;p57" title="ZOGMfwFY.png"/>
          <p:cNvPicPr preferRelativeResize="0"/>
          <p:nvPr/>
        </p:nvPicPr>
        <p:blipFill rotWithShape="1">
          <a:blip r:embed="rId11">
            <a:alphaModFix/>
          </a:blip>
          <a:srcRect b="0" l="22559" r="22564" t="0"/>
          <a:stretch/>
        </p:blipFill>
        <p:spPr>
          <a:xfrm>
            <a:off x="457200" y="2991575"/>
            <a:ext cx="1032650" cy="1036300"/>
          </a:xfrm>
          <a:prstGeom prst="rect">
            <a:avLst/>
          </a:prstGeom>
          <a:noFill/>
          <a:ln>
            <a:noFill/>
          </a:ln>
        </p:spPr>
      </p:pic>
      <p:pic>
        <p:nvPicPr>
          <p:cNvPr id="309" name="Google Shape;309;p57"/>
          <p:cNvPicPr preferRelativeResize="0"/>
          <p:nvPr/>
        </p:nvPicPr>
        <p:blipFill rotWithShape="1">
          <a:blip r:embed="rId12">
            <a:alphaModFix/>
          </a:blip>
          <a:srcRect b="23751" l="10815" r="14075" t="0"/>
          <a:stretch/>
        </p:blipFill>
        <p:spPr>
          <a:xfrm>
            <a:off x="457200" y="1939400"/>
            <a:ext cx="1137425" cy="1058486"/>
          </a:xfrm>
          <a:prstGeom prst="rect">
            <a:avLst/>
          </a:prstGeom>
          <a:noFill/>
          <a:ln>
            <a:noFill/>
          </a:ln>
        </p:spPr>
      </p:pic>
      <p:sp>
        <p:nvSpPr>
          <p:cNvPr id="310" name="Google Shape;310;p57"/>
          <p:cNvSpPr/>
          <p:nvPr/>
        </p:nvSpPr>
        <p:spPr>
          <a:xfrm>
            <a:off x="457200" y="299157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311" name="Google Shape;311;p57"/>
          <p:cNvSpPr/>
          <p:nvPr/>
        </p:nvSpPr>
        <p:spPr>
          <a:xfrm>
            <a:off x="456150"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312" name="Google Shape;312;p57"/>
          <p:cNvSpPr/>
          <p:nvPr/>
        </p:nvSpPr>
        <p:spPr>
          <a:xfrm>
            <a:off x="457200" y="402788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313" name="Google Shape;313;p57"/>
          <p:cNvSpPr/>
          <p:nvPr/>
        </p:nvSpPr>
        <p:spPr>
          <a:xfrm>
            <a:off x="456151" y="5064170"/>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314" name="Google Shape;314;p57"/>
          <p:cNvSpPr/>
          <p:nvPr/>
        </p:nvSpPr>
        <p:spPr>
          <a:xfrm>
            <a:off x="456151" y="6116357"/>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graphicFrame>
        <p:nvGraphicFramePr>
          <p:cNvPr id="315" name="Google Shape;315;p57"/>
          <p:cNvGraphicFramePr/>
          <p:nvPr/>
        </p:nvGraphicFramePr>
        <p:xfrm>
          <a:off x="457188" y="1543210"/>
          <a:ext cx="3000000" cy="3000000"/>
        </p:xfrm>
        <a:graphic>
          <a:graphicData uri="http://schemas.openxmlformats.org/drawingml/2006/table">
            <a:tbl>
              <a:tblPr>
                <a:noFill/>
                <a:tableStyleId>{491021E8-1089-43C6-96F4-EAD69215F56F}</a:tableStyleId>
              </a:tblPr>
              <a:tblGrid>
                <a:gridCol w="912725"/>
                <a:gridCol w="2356200"/>
                <a:gridCol w="2446075"/>
                <a:gridCol w="3429000"/>
              </a:tblGrid>
              <a:tr h="3736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Minnesota Academic Standards in Science (2019)</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Parent &amp; Offspring Traits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help a lost baby animal find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its parents?</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observe the traits of adult and baby animals in order to construct an explanation that most young animals are like, but not exactly like, their parents.</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1L.1.1.1.1 </a:t>
                      </a:r>
                      <a:r>
                        <a:rPr lang="en" sz="800">
                          <a:solidFill>
                            <a:schemeClr val="dk1"/>
                          </a:solidFill>
                          <a:latin typeface="Poppins"/>
                          <a:ea typeface="Poppins"/>
                          <a:cs typeface="Poppins"/>
                          <a:sym typeface="Poppins"/>
                        </a:rPr>
                        <a:t>Ask questions based on observations about the similarities and differences between young plants and animals and their parents.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Offspring Trait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predict what an animal’s babies will look like?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the traits of parent and baby animals to construct an explanation that offspring look similar to their parents, but can also vary in many ways. They predict what a puppy might look like based on the traits of the parent dogs.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1L.1.1.1.1 </a:t>
                      </a:r>
                      <a:r>
                        <a:rPr lang="en" sz="800">
                          <a:solidFill>
                            <a:schemeClr val="dk1"/>
                          </a:solidFill>
                          <a:latin typeface="Poppins"/>
                          <a:ea typeface="Poppins"/>
                          <a:cs typeface="Poppins"/>
                          <a:sym typeface="Poppins"/>
                        </a:rPr>
                        <a:t>Ask questions based on observations about the similarities and differences between young plants and animals and their parents.</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Animal Behavior &amp; Offspring Survival </a:t>
                      </a: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baby ducks follow their mother?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the behaviors of animal parents that help their offspring survive. </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1L.4.2.1.2 </a:t>
                      </a:r>
                      <a:r>
                        <a:rPr lang="en" sz="800">
                          <a:solidFill>
                            <a:schemeClr val="dk1"/>
                          </a:solidFill>
                          <a:latin typeface="Poppins"/>
                          <a:ea typeface="Poppins"/>
                          <a:cs typeface="Poppins"/>
                          <a:sym typeface="Poppins"/>
                        </a:rPr>
                        <a:t>Obtain information using various features of texts and other media to determine patterns in the behavior of parents and offspring that help offspring survive.</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Animal Structures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1">
                            <a:extLst>
                              <a:ext uri="{A12FA001-AC4F-418D-AE19-62706E023703}">
                                <ahyp:hlinkClr val="tx"/>
                              </a:ext>
                            </a:extLst>
                          </a:hlinkClick>
                        </a:rPr>
                        <a:t>Why do birds have beaks?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how different bird beaks are well suited for eating different kinds of food. They explain which beak would help a particular bird survive in a particular environment.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1L.3.1.1.1 </a:t>
                      </a:r>
                      <a:r>
                        <a:rPr lang="en" sz="800">
                          <a:solidFill>
                            <a:schemeClr val="dk1"/>
                          </a:solidFill>
                          <a:latin typeface="Poppins"/>
                          <a:ea typeface="Poppins"/>
                          <a:cs typeface="Poppins"/>
                          <a:sym typeface="Poppins"/>
                        </a:rPr>
                        <a:t>Develop a simple model based on evidence to represent how plants or animals use their external parts to help them survive, grow, and meet their needs.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205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Camouflage &amp; Animal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polar bears white?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observations of animal parents and their offspring to construct an explanation about young plants and animals being similar, but not identical, to their parents.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1L.3.1.1.1 </a:t>
                      </a:r>
                      <a:r>
                        <a:rPr lang="en" sz="800">
                          <a:solidFill>
                            <a:schemeClr val="dk1"/>
                          </a:solidFill>
                          <a:latin typeface="Poppins"/>
                          <a:ea typeface="Poppins"/>
                          <a:cs typeface="Poppins"/>
                          <a:sym typeface="Poppins"/>
                        </a:rPr>
                        <a:t>Develop a simple model based on evidence to represent how plants or animals use their external parts to help them survive, grow, and meet their needs.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316" name="Google Shape;316;p57"/>
          <p:cNvSpPr txBox="1"/>
          <p:nvPr/>
        </p:nvSpPr>
        <p:spPr>
          <a:xfrm>
            <a:off x="5564275" y="7083592"/>
            <a:ext cx="4100100" cy="4311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317" name="Google Shape;317;p5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