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16EE672-48D1-4331-9132-2E8AFE432A4B}">
  <a:tblStyle styleId="{D16EE672-48D1-4331-9132-2E8AFE432A4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80" name="Google Shape;380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87" name="Google Shape;387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94" name="Google Shape;394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3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01" name="Google Shape;401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07" name="Google Shape;40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19" name="Google Shape;419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3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35" name="Google Shape;435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3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52" name="Google Shape;452;p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65" name="Google Shape;465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4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72" name="Google Shape;472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4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79" name="Google Shape;479;p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4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86" name="Google Shape;486;p4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2" name="Google Shape;492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5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33" name="Google Shape;533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5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40" name="Google Shape;540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5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47" name="Google Shape;547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6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65" name="Google Shape;565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2" name="Google Shape;572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6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88" name="Google Shape;588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6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2" name="Google Shape;12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20" name="Google Shape;320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Bridging the Research to Practice Gap: Perspectives from the Practice Side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Not a Practice to Research Gap</a:t>
            </a:r>
            <a:endParaRPr/>
          </a:p>
        </p:txBody>
      </p:sp>
      <p:sp>
        <p:nvSpPr>
          <p:cNvPr id="345" name="Google Shape;345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Out of necessity, practitioners are innovating in almost every case/project.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These innovations rarely are communicated to researchers.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Creating a Practice to Research Gap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is There a Gap?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Technical challenges getting research to practitioners.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Cultural differences between research and practice.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Technical Challenges</a:t>
            </a:r>
            <a:endParaRPr/>
          </a:p>
        </p:txBody>
      </p:sp>
      <p:sp>
        <p:nvSpPr>
          <p:cNvPr id="357" name="Google Shape;357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Dissemination problem.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Researchers primary form of dissemination is professional journals and conferences.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Research published in diverse journals.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Journals are mechanisms for researchers talking to each other.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 don’t read professional journals often enough to keep informed.	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Data suggest practitioners read very infrequently.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Often a problem of access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Certainly a problem of time.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Cultural Differences: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Assumptions, Values, Goals</a:t>
            </a:r>
            <a:r>
              <a:rPr b="0" i="0" lang="en-US" sz="288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br>
              <a:rPr b="0" i="0" lang="en-US" sz="288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88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</a:t>
            </a:r>
            <a:endParaRPr/>
          </a:p>
        </p:txBody>
      </p:sp>
      <p:sp>
        <p:nvSpPr>
          <p:cNvPr id="364" name="Google Shape;364;p2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Knowledge creation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Identify relations among variables.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will lead to social benefit someday.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Place high value on “formal” knowledge.</a:t>
            </a:r>
            <a:endParaRPr/>
          </a:p>
          <a:p>
            <a:pPr indent="-342900" lvl="1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value on rigor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</a:t>
            </a:r>
            <a:endParaRPr/>
          </a:p>
        </p:txBody>
      </p:sp>
      <p:sp>
        <p:nvSpPr>
          <p:cNvPr id="366" name="Google Shape;366;p2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“Doing good’ helping others.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results in benefit now.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“Craft” skills highly valued.</a:t>
            </a:r>
            <a:endParaRPr/>
          </a:p>
          <a:p>
            <a:pPr indent="-342900" lvl="1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value on relevance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Clash of Cultures for Researchers and Practitioners</a:t>
            </a:r>
            <a:endParaRPr/>
          </a:p>
        </p:txBody>
      </p:sp>
      <p:sp>
        <p:nvSpPr>
          <p:cNvPr id="372" name="Google Shape;372;p26"/>
          <p:cNvSpPr txBox="1"/>
          <p:nvPr>
            <p:ph idx="1" type="body"/>
          </p:nvPr>
        </p:nvSpPr>
        <p:spPr>
          <a:xfrm>
            <a:off x="457200" y="1417638"/>
            <a:ext cx="4040188" cy="7572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1" i="0" sz="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225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1" i="0" sz="112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</a:t>
            </a:r>
            <a:endParaRPr b="1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2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Publication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Promotion and tenure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cycles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2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</a:t>
            </a:r>
            <a:endParaRPr/>
          </a:p>
        </p:txBody>
      </p:sp>
      <p:sp>
        <p:nvSpPr>
          <p:cNvPr id="375" name="Google Shape;375;p2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Legal</a:t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Regulatory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Policy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Budget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26"/>
          <p:cNvSpPr/>
          <p:nvPr/>
        </p:nvSpPr>
        <p:spPr>
          <a:xfrm>
            <a:off x="2286000" y="2582863"/>
            <a:ext cx="45720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Researchers</a:t>
            </a:r>
            <a:endParaRPr/>
          </a:p>
        </p:txBody>
      </p:sp>
      <p:sp>
        <p:nvSpPr>
          <p:cNvPr id="383" name="Google Shape;383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Original research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Experimentally well controlled</a:t>
            </a:r>
            <a:endParaRPr/>
          </a:p>
          <a:p>
            <a:pPr indent="-285750" lvl="1" marL="74295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level of productivity: publication rates is one of the primary measures.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Cycles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Typically three year cycles.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Researchers</a:t>
            </a:r>
            <a:endParaRPr/>
          </a:p>
        </p:txBody>
      </p:sp>
      <p:sp>
        <p:nvSpPr>
          <p:cNvPr id="390" name="Google Shape;390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Greater emphasis on efficacy than effectiveness</a:t>
            </a:r>
            <a:r>
              <a:rPr b="0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Journals and promotion and tenure rules place greater value on original research. 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 is essentially replication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Short funding cycles encourage efficacy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Typically efficacy requires less time and resources than effectiveness research, resulting in higher rates of published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Questions related to generality (external validity, relevance) are slow to be answered.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Dissemination of Research and the Practitioner</a:t>
            </a:r>
            <a:endParaRPr/>
          </a:p>
        </p:txBody>
      </p:sp>
      <p:sp>
        <p:nvSpPr>
          <p:cNvPr id="397" name="Google Shape;397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sources of influence associated with promotion and tenure encourage dissemination through professional journals.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Studies published across a large number of journals make it difficult for practitioners to have breadth of knowledge in a particular area.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are no direct requirements on researchers to make results available to practitioners.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Interaction largely between researchers rather than researchers and practitioners.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0"/>
          <p:cNvSpPr txBox="1"/>
          <p:nvPr>
            <p:ph type="title"/>
          </p:nvPr>
        </p:nvSpPr>
        <p:spPr>
          <a:xfrm>
            <a:off x="685800" y="2286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Dissemination of Research and the Practitioner</a:t>
            </a:r>
            <a:endParaRPr/>
          </a:p>
        </p:txBody>
      </p:sp>
      <p:sp>
        <p:nvSpPr>
          <p:cNvPr id="404" name="Google Shape;404;p30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1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Works Clearinghouse</a:t>
            </a: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b="0" i="1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Campbell Collaboration</a:t>
            </a: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are recent attempts to make evidence available to practitioners in usable form.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Current limitations with clearinghouse approach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Standards for quantity and quality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 is necessary for practitioners to have data now or will use other criteria to determine interventions.</a:t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is not always a large body of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High quality data not always available.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Must address issue between most rigorous evidence and best available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" name="Google Shape;410;p31"/>
          <p:cNvGraphicFramePr/>
          <p:nvPr/>
        </p:nvGraphicFramePr>
        <p:xfrm>
          <a:off x="2224088" y="1939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{D16EE672-48D1-4331-9132-2E8AFE432A4B}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11" name="Google Shape;411;p31"/>
          <p:cNvSpPr/>
          <p:nvPr/>
        </p:nvSpPr>
        <p:spPr>
          <a:xfrm rot="-5400000">
            <a:off x="-419894" y="3912394"/>
            <a:ext cx="2043113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412" name="Google Shape;412;p31"/>
          <p:cNvSpPr txBox="1"/>
          <p:nvPr/>
        </p:nvSpPr>
        <p:spPr>
          <a:xfrm>
            <a:off x="2736850" y="476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  <p:sp>
        <p:nvSpPr>
          <p:cNvPr id="413" name="Google Shape;413;p31"/>
          <p:cNvSpPr txBox="1"/>
          <p:nvPr/>
        </p:nvSpPr>
        <p:spPr>
          <a:xfrm>
            <a:off x="1419225" y="638175"/>
            <a:ext cx="63658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 Concerns</a:t>
            </a:r>
            <a:endParaRPr/>
          </a:p>
        </p:txBody>
      </p:sp>
      <p:sp>
        <p:nvSpPr>
          <p:cNvPr id="414" name="Google Shape;414;p31"/>
          <p:cNvSpPr txBox="1"/>
          <p:nvPr/>
        </p:nvSpPr>
        <p:spPr>
          <a:xfrm>
            <a:off x="1419225" y="1196975"/>
            <a:ext cx="63658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Internal Validity</a:t>
            </a:r>
            <a:endParaRPr/>
          </a:p>
        </p:txBody>
      </p:sp>
      <p:sp>
        <p:nvSpPr>
          <p:cNvPr id="415" name="Google Shape;415;p31"/>
          <p:cNvSpPr/>
          <p:nvPr/>
        </p:nvSpPr>
        <p:spPr>
          <a:xfrm rot="-5400000">
            <a:off x="-1012824" y="3927475"/>
            <a:ext cx="45339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 Concerns</a:t>
            </a:r>
            <a:endParaRPr/>
          </a:p>
        </p:txBody>
      </p:sp>
      <p:sp>
        <p:nvSpPr>
          <p:cNvPr id="416" name="Google Shape;416;p31"/>
          <p:cNvSpPr/>
          <p:nvPr/>
        </p:nvSpPr>
        <p:spPr>
          <a:xfrm rot="-5400000">
            <a:off x="71438" y="3927475"/>
            <a:ext cx="34829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External Validity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do you think when you hear the phrase “research to practice” gap?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How often do you interact with researcher/practitioner in collaborative relationship?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 practitioner what keeps you from being more research-based?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 practitioner how often do you give feedback to researchers about practices?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2" name="Google Shape;422;p32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{D16EE672-48D1-4331-9132-2E8AFE432A4B}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23" name="Google Shape;423;p32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32"/>
          <p:cNvSpPr/>
          <p:nvPr/>
        </p:nvSpPr>
        <p:spPr>
          <a:xfrm rot="-5400000">
            <a:off x="215107" y="3237706"/>
            <a:ext cx="20431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425" name="Google Shape;425;p32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32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32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428" name="Google Shape;428;p32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429" name="Google Shape;429;p32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32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431" name="Google Shape;431;p32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432" name="Google Shape;432;p32"/>
          <p:cNvSpPr txBox="1"/>
          <p:nvPr/>
        </p:nvSpPr>
        <p:spPr>
          <a:xfrm>
            <a:off x="2778125" y="1111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8" name="Google Shape;438;p33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{D16EE672-48D1-4331-9132-2E8AFE432A4B}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9" name="Google Shape;439;p33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33"/>
          <p:cNvSpPr/>
          <p:nvPr/>
        </p:nvSpPr>
        <p:spPr>
          <a:xfrm rot="-5400000">
            <a:off x="215107" y="3237706"/>
            <a:ext cx="20431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441" name="Google Shape;441;p33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33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33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444" name="Google Shape;444;p33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445" name="Google Shape;445;p33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33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447" name="Google Shape;447;p33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448" name="Google Shape;448;p33"/>
          <p:cNvSpPr txBox="1"/>
          <p:nvPr/>
        </p:nvSpPr>
        <p:spPr>
          <a:xfrm>
            <a:off x="2778125" y="1111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(What Works?)</a:t>
            </a:r>
            <a:endParaRPr/>
          </a:p>
        </p:txBody>
      </p:sp>
      <p:sp>
        <p:nvSpPr>
          <p:cNvPr id="455" name="Google Shape;455;p3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Largely concerned with integrity of independent variable (internal validity).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is often conducted in analog settings where all relevant variables can be controlled.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Studies conducted by well trained graduate students and research assistants.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Very close oversight to assure integrity.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Funded by research grants.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(When Does it Work)</a:t>
            </a:r>
            <a:endParaRPr/>
          </a:p>
        </p:txBody>
      </p:sp>
      <p:sp>
        <p:nvSpPr>
          <p:cNvPr id="461" name="Google Shape;461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Concerned with “robustness” of an intervention when implemented in typical practice settings by usual care staff.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Answers questions related to external validity or generalizability of effects.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Typically smaller magnitude of effect.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Likely a function of poor treatment integrity.</a:t>
            </a:r>
            <a:endParaRPr/>
          </a:p>
          <a:p>
            <a:pPr indent="0" lvl="2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Impact of Efficacy Research on Practitioners</a:t>
            </a:r>
            <a:endParaRPr/>
          </a:p>
        </p:txBody>
      </p:sp>
      <p:sp>
        <p:nvSpPr>
          <p:cNvPr id="468" name="Google Shape;468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seen as: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Irrelevant because of the analog nature of the work (“not the real world”).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Impractical because of the level of training required.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Impossible because of the resources required.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 are engaged in behavior that is not always highly valued by practitioners.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Practitioners</a:t>
            </a:r>
            <a:endParaRPr/>
          </a:p>
        </p:txBody>
      </p:sp>
      <p:sp>
        <p:nvSpPr>
          <p:cNvPr id="475" name="Google Shape;475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 responsible to provide educational services for all children (ESEA/IDEIA).</a:t>
            </a:r>
            <a:endParaRPr b="0" i="0" sz="18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910" lvl="0" marL="342900" marR="0" rtl="0" algn="l">
              <a:lnSpc>
                <a:spcPct val="80000"/>
              </a:lnSpc>
              <a:spcBef>
                <a:spcPts val="148"/>
              </a:spcBef>
              <a:spcAft>
                <a:spcPts val="0"/>
              </a:spcAft>
              <a:buClr>
                <a:srgbClr val="FFFFFF"/>
              </a:buClr>
              <a:buSzPts val="740"/>
              <a:buFont typeface="Arial"/>
              <a:buNone/>
            </a:pPr>
            <a:r>
              <a:t/>
            </a:r>
            <a:endParaRPr b="0" i="0" sz="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Eligibility categories for special education are very broad and are not diagnostic categories.</a:t>
            </a:r>
            <a:endParaRPr b="0" i="0" sz="832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ts val="2220"/>
              <a:buFont typeface="Noto Sans Symbols"/>
              <a:buChar char="➢"/>
            </a:pPr>
            <a:r>
              <a:rPr b="0" i="0" lang="en-US" sz="222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 often narrow characteristics of students for the purpose of research.</a:t>
            </a:r>
            <a:endParaRPr b="0" i="0" sz="166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rgbClr val="FFFFFF"/>
              </a:buClr>
              <a:buSzPts val="1850"/>
              <a:buFont typeface="Noto Sans Symbols"/>
              <a:buChar char="✓"/>
            </a:pPr>
            <a:r>
              <a:rPr b="0" i="0" lang="en-US" sz="1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 an example, Learning Disabilities includes a very broad range of characteristics and is not particularly meaningful when developing an intervention for a specific student.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ts val="2220"/>
              <a:buFont typeface="Noto Sans Symbols"/>
              <a:buChar char="➢"/>
            </a:pPr>
            <a:r>
              <a:rPr b="0" i="0" lang="en-US" sz="222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Students in special education programs often have co-morbid conditions which may limit effects of a particular intervention.</a:t>
            </a:r>
            <a:r>
              <a:rPr b="0" i="0" lang="en-US" sz="1665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rgbClr val="FFFFFF"/>
              </a:buClr>
              <a:buSzPts val="1850"/>
              <a:buFont typeface="Noto Sans Symbols"/>
              <a:buChar char="✓"/>
            </a:pPr>
            <a:r>
              <a:rPr b="0" i="0" lang="en-US" sz="1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are not readily available on effective interventions for students with co-morbid conditions because researchers exclude these students from studies.</a:t>
            </a:r>
            <a:endParaRPr b="0" i="0" sz="55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6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38"/>
          <p:cNvSpPr txBox="1"/>
          <p:nvPr>
            <p:ph type="title"/>
          </p:nvPr>
        </p:nvSpPr>
        <p:spPr>
          <a:xfrm>
            <a:off x="685800" y="533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Practitioners	</a:t>
            </a:r>
            <a:endParaRPr/>
          </a:p>
        </p:txBody>
      </p:sp>
      <p:sp>
        <p:nvSpPr>
          <p:cNvPr id="482" name="Google Shape;482;p38"/>
          <p:cNvSpPr txBox="1"/>
          <p:nvPr>
            <p:ph idx="1" type="body"/>
          </p:nvPr>
        </p:nvSpPr>
        <p:spPr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 insufficient number of practitioners have necessary training to implement evidence-based interventions. 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ts val="2220"/>
              <a:buFont typeface="Noto Sans Symbols"/>
              <a:buChar char="➢"/>
            </a:pPr>
            <a:r>
              <a:rPr b="0" i="0" lang="en-US" sz="222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Failure to have well trained, qualified staff will result in something other than evidence-based interventions being implemented.</a:t>
            </a:r>
            <a:endParaRPr b="0" i="0" sz="148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0667" lvl="0" marL="342900" marR="0" rtl="0" algn="l">
              <a:lnSpc>
                <a:spcPct val="80000"/>
              </a:lnSpc>
              <a:spcBef>
                <a:spcPts val="259"/>
              </a:spcBef>
              <a:spcAft>
                <a:spcPts val="0"/>
              </a:spcAft>
              <a:buClr>
                <a:srgbClr val="FFFFFF"/>
              </a:buClr>
              <a:buSzPts val="1295"/>
              <a:buFont typeface="Arial"/>
              <a:buNone/>
            </a:pPr>
            <a:r>
              <a:t/>
            </a:r>
            <a:endParaRPr b="0" i="0" sz="129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Even if well trained, necessary resources may not be in place to support evidence-based interventions.</a:t>
            </a:r>
            <a:endParaRPr/>
          </a:p>
          <a:p>
            <a:pPr indent="-301815" lvl="0" marL="342900" marR="0" rtl="0" algn="l">
              <a:lnSpc>
                <a:spcPct val="80000"/>
              </a:lnSpc>
              <a:spcBef>
                <a:spcPts val="129"/>
              </a:spcBef>
              <a:spcAft>
                <a:spcPts val="0"/>
              </a:spcAft>
              <a:buClr>
                <a:srgbClr val="FFFFFF"/>
              </a:buClr>
              <a:buSzPts val="647"/>
              <a:buFont typeface="Arial"/>
              <a:buNone/>
            </a:pPr>
            <a:r>
              <a:t/>
            </a:r>
            <a:endParaRPr b="0" i="0" sz="647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 insufficient number of decision makers have necessary skills to evaluate research and translate research to practice.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222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11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815" lvl="0" marL="342900" marR="0" rtl="0" algn="l">
              <a:lnSpc>
                <a:spcPct val="80000"/>
              </a:lnSpc>
              <a:spcBef>
                <a:spcPts val="129"/>
              </a:spcBef>
              <a:spcAft>
                <a:spcPts val="0"/>
              </a:spcAft>
              <a:buClr>
                <a:srgbClr val="FFFFFF"/>
              </a:buClr>
              <a:buSzPts val="647"/>
              <a:buFont typeface="Arial"/>
              <a:buNone/>
            </a:pPr>
            <a:r>
              <a:t/>
            </a:r>
            <a:endParaRPr b="0" i="0" sz="647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259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29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Practitioners	</a:t>
            </a:r>
            <a:endParaRPr/>
          </a:p>
        </p:txBody>
      </p:sp>
      <p:sp>
        <p:nvSpPr>
          <p:cNvPr id="489" name="Google Shape;489;p3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Empirically-supported interventions may be more costly than categorical, “generic” services, i.e., early intensive behavioral interventions for children with autism, resulting in decisions to provide more costly services only following litigation.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may be seen as a fad and discounted without examination.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Direction of Influence</a:t>
            </a:r>
            <a:endParaRPr/>
          </a:p>
        </p:txBody>
      </p:sp>
      <p:grpSp>
        <p:nvGrpSpPr>
          <p:cNvPr id="495" name="Google Shape;495;p40"/>
          <p:cNvGrpSpPr/>
          <p:nvPr/>
        </p:nvGrpSpPr>
        <p:grpSpPr>
          <a:xfrm>
            <a:off x="1847850" y="2036763"/>
            <a:ext cx="5238750" cy="508000"/>
            <a:chOff x="766529" y="2036662"/>
            <a:chExt cx="5238428" cy="507431"/>
          </a:xfrm>
        </p:grpSpPr>
        <p:sp>
          <p:nvSpPr>
            <p:cNvPr id="496" name="Google Shape;496;p40"/>
            <p:cNvSpPr txBox="1"/>
            <p:nvPr/>
          </p:nvSpPr>
          <p:spPr>
            <a:xfrm>
              <a:off x="766529" y="2036662"/>
              <a:ext cx="1338565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Research</a:t>
              </a:r>
              <a:endParaRPr/>
            </a:p>
          </p:txBody>
        </p:sp>
        <p:cxnSp>
          <p:nvCxnSpPr>
            <p:cNvPr id="497" name="Google Shape;497;p40"/>
            <p:cNvCxnSpPr/>
            <p:nvPr/>
          </p:nvCxnSpPr>
          <p:spPr>
            <a:xfrm>
              <a:off x="2104710" y="2345877"/>
              <a:ext cx="2700171" cy="1586"/>
            </a:xfrm>
            <a:prstGeom prst="straightConnector1">
              <a:avLst/>
            </a:prstGeom>
            <a:noFill/>
            <a:ln cap="flat" cmpd="sng" w="38100">
              <a:solidFill>
                <a:srgbClr val="FFFF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498" name="Google Shape;498;p40"/>
            <p:cNvSpPr txBox="1"/>
            <p:nvPr/>
          </p:nvSpPr>
          <p:spPr>
            <a:xfrm>
              <a:off x="4827982" y="2082428"/>
              <a:ext cx="1176975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Practice</a:t>
              </a:r>
              <a:endParaRPr/>
            </a:p>
          </p:txBody>
        </p:sp>
      </p:grpSp>
      <p:grpSp>
        <p:nvGrpSpPr>
          <p:cNvPr id="499" name="Google Shape;499;p40"/>
          <p:cNvGrpSpPr/>
          <p:nvPr/>
        </p:nvGrpSpPr>
        <p:grpSpPr>
          <a:xfrm>
            <a:off x="1863725" y="2986088"/>
            <a:ext cx="5375275" cy="508000"/>
            <a:chOff x="781637" y="2986009"/>
            <a:chExt cx="5376537" cy="507431"/>
          </a:xfrm>
        </p:grpSpPr>
        <p:sp>
          <p:nvSpPr>
            <p:cNvPr id="500" name="Google Shape;500;p40"/>
            <p:cNvSpPr txBox="1"/>
            <p:nvPr/>
          </p:nvSpPr>
          <p:spPr>
            <a:xfrm>
              <a:off x="781637" y="2986009"/>
              <a:ext cx="1338565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Practice</a:t>
              </a:r>
              <a:endParaRPr/>
            </a:p>
          </p:txBody>
        </p:sp>
        <p:cxnSp>
          <p:nvCxnSpPr>
            <p:cNvPr id="501" name="Google Shape;501;p40"/>
            <p:cNvCxnSpPr/>
            <p:nvPr/>
          </p:nvCxnSpPr>
          <p:spPr>
            <a:xfrm>
              <a:off x="2120214" y="3295224"/>
              <a:ext cx="2697795" cy="1586"/>
            </a:xfrm>
            <a:prstGeom prst="straightConnector1">
              <a:avLst/>
            </a:prstGeom>
            <a:noFill/>
            <a:ln cap="flat" cmpd="sng" w="38100">
              <a:solidFill>
                <a:srgbClr val="FFFF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02" name="Google Shape;502;p40"/>
            <p:cNvSpPr txBox="1"/>
            <p:nvPr/>
          </p:nvSpPr>
          <p:spPr>
            <a:xfrm>
              <a:off x="4843090" y="3031775"/>
              <a:ext cx="13150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Research</a:t>
              </a:r>
              <a:endParaRPr/>
            </a:p>
          </p:txBody>
        </p:sp>
      </p:grpSp>
      <p:grpSp>
        <p:nvGrpSpPr>
          <p:cNvPr id="503" name="Google Shape;503;p40"/>
          <p:cNvGrpSpPr/>
          <p:nvPr/>
        </p:nvGrpSpPr>
        <p:grpSpPr>
          <a:xfrm>
            <a:off x="1916113" y="4484688"/>
            <a:ext cx="5232400" cy="868362"/>
            <a:chOff x="835166" y="4485234"/>
            <a:chExt cx="5231480" cy="867858"/>
          </a:xfrm>
        </p:grpSpPr>
        <p:sp>
          <p:nvSpPr>
            <p:cNvPr id="504" name="Google Shape;504;p40"/>
            <p:cNvSpPr txBox="1"/>
            <p:nvPr/>
          </p:nvSpPr>
          <p:spPr>
            <a:xfrm>
              <a:off x="835166" y="4599649"/>
              <a:ext cx="13150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Research</a:t>
              </a:r>
              <a:endParaRPr/>
            </a:p>
          </p:txBody>
        </p:sp>
        <p:sp>
          <p:nvSpPr>
            <p:cNvPr id="505" name="Google Shape;505;p40"/>
            <p:cNvSpPr txBox="1"/>
            <p:nvPr/>
          </p:nvSpPr>
          <p:spPr>
            <a:xfrm>
              <a:off x="4888854" y="4671974"/>
              <a:ext cx="11777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Practice</a:t>
              </a:r>
              <a:endParaRPr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1784324" y="4485234"/>
              <a:ext cx="3493473" cy="218948"/>
            </a:xfrm>
            <a:prstGeom prst="uturnArrow">
              <a:avLst>
                <a:gd fmla="val 25000" name="adj1"/>
                <a:gd fmla="val 25000" name="adj2"/>
                <a:gd fmla="val 25000" name="adj3"/>
                <a:gd fmla="val 43750" name="adj4"/>
                <a:gd fmla="val 75000" name="adj5"/>
              </a:avLst>
            </a:prstGeom>
            <a:solidFill>
              <a:srgbClr val="FFFF00"/>
            </a:solidFill>
            <a:ln cap="flat" cmpd="sng" w="9525">
              <a:solidFill>
                <a:srgbClr val="FF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40"/>
            <p:cNvSpPr/>
            <p:nvPr/>
          </p:nvSpPr>
          <p:spPr>
            <a:xfrm rot="10800000">
              <a:off x="1716073" y="5134144"/>
              <a:ext cx="3556962" cy="218948"/>
            </a:xfrm>
            <a:prstGeom prst="uturnArrow">
              <a:avLst>
                <a:gd fmla="val 25000" name="adj1"/>
                <a:gd fmla="val 25000" name="adj2"/>
                <a:gd fmla="val 25000" name="adj3"/>
                <a:gd fmla="val 43750" name="adj4"/>
                <a:gd fmla="val 75000" name="adj5"/>
              </a:avLst>
            </a:prstGeom>
            <a:solidFill>
              <a:srgbClr val="FFFF00"/>
            </a:solidFill>
            <a:ln cap="flat" cmpd="sng" w="9525">
              <a:solidFill>
                <a:srgbClr val="FF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8" name="Google Shape;508;p40"/>
          <p:cNvSpPr txBox="1"/>
          <p:nvPr/>
        </p:nvSpPr>
        <p:spPr>
          <a:xfrm>
            <a:off x="7967663" y="-94615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40"/>
          <p:cNvSpPr txBox="1"/>
          <p:nvPr/>
        </p:nvSpPr>
        <p:spPr>
          <a:xfrm>
            <a:off x="3419475" y="2570163"/>
            <a:ext cx="2740025" cy="460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Unidirectional</a:t>
            </a:r>
            <a:endParaRPr/>
          </a:p>
        </p:txBody>
      </p:sp>
      <p:sp>
        <p:nvSpPr>
          <p:cNvPr id="510" name="Google Shape;510;p40"/>
          <p:cNvSpPr txBox="1"/>
          <p:nvPr/>
        </p:nvSpPr>
        <p:spPr>
          <a:xfrm>
            <a:off x="3403600" y="4673600"/>
            <a:ext cx="2054225" cy="460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Loop</a:t>
            </a:r>
            <a:endParaRPr/>
          </a:p>
        </p:txBody>
      </p:sp>
      <p:sp>
        <p:nvSpPr>
          <p:cNvPr id="511" name="Google Shape;511;p40"/>
          <p:cNvSpPr txBox="1"/>
          <p:nvPr/>
        </p:nvSpPr>
        <p:spPr>
          <a:xfrm>
            <a:off x="2797175" y="5715000"/>
            <a:ext cx="3362325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Bidirectional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the Gap</a:t>
            </a:r>
            <a:endParaRPr/>
          </a:p>
        </p:txBody>
      </p:sp>
      <p:sp>
        <p:nvSpPr>
          <p:cNvPr id="517" name="Google Shape;517;p4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Requiring practitioners to be researchers will not be effective,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 should be consumers of research but not primary source journals.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Works Clearinghouse and Best Evidence Encyclopedia.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Will be useful only to the extent it solves a problem for the practitioner.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rand-canyon-couple.jpg" id="100" name="Google Shape;100;p15"/>
          <p:cNvPicPr preferRelativeResize="0"/>
          <p:nvPr/>
        </p:nvPicPr>
        <p:blipFill rotWithShape="1">
          <a:blip r:embed="rId3">
            <a:alphaModFix/>
          </a:blip>
          <a:srcRect b="-24286" l="0" r="0" t="-24287"/>
          <a:stretch/>
        </p:blipFill>
        <p:spPr>
          <a:xfrm>
            <a:off x="0" y="-1787525"/>
            <a:ext cx="9144000" cy="1073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the Gap</a:t>
            </a:r>
            <a:endParaRPr/>
          </a:p>
        </p:txBody>
      </p:sp>
      <p:sp>
        <p:nvSpPr>
          <p:cNvPr id="523" name="Google Shape;523;p4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Create occasions for researchers and practitioners to interact.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Communities of Practice.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Create context for learning difference in values and assumptions.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Context for collaboration once common ground is found.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4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the Gap</a:t>
            </a:r>
            <a:endParaRPr/>
          </a:p>
        </p:txBody>
      </p:sp>
      <p:sp>
        <p:nvSpPr>
          <p:cNvPr id="529" name="Google Shape;529;p4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Universities teach interventions that have empirical support.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4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 We Have the Necessary Conditions for Closing the Gap? </a:t>
            </a:r>
            <a:endParaRPr/>
          </a:p>
        </p:txBody>
      </p:sp>
      <p:sp>
        <p:nvSpPr>
          <p:cNvPr id="536" name="Google Shape;536;p4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yet.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Shared perspective between researchers and practitioners not readily apparent.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Very little research on bridging research and practice (Schoenwald &amp; Hoagwood, 2001; Ringeisen, Henderson, &amp; Hoagwood, 2003).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Where to Start?</a:t>
            </a:r>
            <a:endParaRPr/>
          </a:p>
        </p:txBody>
      </p:sp>
      <p:sp>
        <p:nvSpPr>
          <p:cNvPr id="543" name="Google Shape;543;p45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Addressing motivation of practitioners to implement empirically-supported interventions.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Child Left Behind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Programmatic research related to“Goodness of fit” between an intervention and the setting in which it is to occur (</a:t>
            </a:r>
            <a:r>
              <a:rPr b="0" i="1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size does not fit all).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Identify practices that promote sustainability.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Establish empirically supported interventions for assuring treatment integrity and necessary levels of integrity to have an effect.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Conditions to support effectiveness research (funding, publication guidelines, etc.)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Where to Start?</a:t>
            </a:r>
            <a:endParaRPr/>
          </a:p>
        </p:txBody>
      </p:sp>
      <p:sp>
        <p:nvSpPr>
          <p:cNvPr id="550" name="Google Shape;550;p46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Pre-service training emphasizing evidence-based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Multiple methods and multiple groups evaluating research with transparent standards.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Distinguish between best evidence and best available evidence. 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Establish a continuum of rigor that reflects current contingencies influencing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Increase interaction between researchers and practitioners.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/>
          </a:p>
        </p:txBody>
      </p:sp>
      <p:sp>
        <p:nvSpPr>
          <p:cNvPr id="556" name="Google Shape;556;p4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 and Practitioners responding to different assumptions, values, goals, and pressures.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will not be important to practitioners until it solves problems that are important to them.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Gap will not be bridged until direct contact with variables that influence each groups behavior.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Continuous feedback loop between researchers and practitioners increases chance of success.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48"/>
          <p:cNvSpPr txBox="1"/>
          <p:nvPr/>
        </p:nvSpPr>
        <p:spPr>
          <a:xfrm>
            <a:off x="1643063" y="2827338"/>
            <a:ext cx="6415087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Copies available at winginstitute.org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Researchers and Practitioners</a:t>
            </a:r>
            <a:endParaRPr/>
          </a:p>
        </p:txBody>
      </p:sp>
      <p:sp>
        <p:nvSpPr>
          <p:cNvPr id="568" name="Google Shape;568;p4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cycles</a:t>
            </a:r>
            <a:endParaRPr/>
          </a:p>
        </p:txBody>
      </p:sp>
      <p:sp>
        <p:nvSpPr>
          <p:cNvPr id="569" name="Google Shape;569;p4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Legal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Regulatory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Policy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Budget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5" name="Google Shape;575;p50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{D16EE672-48D1-4331-9132-2E8AFE432A4B}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6" name="Google Shape;576;p50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50"/>
          <p:cNvSpPr/>
          <p:nvPr/>
        </p:nvSpPr>
        <p:spPr>
          <a:xfrm rot="-5400000">
            <a:off x="-1954212" y="3427412"/>
            <a:ext cx="61531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578" name="Google Shape;578;p50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50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50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581" name="Google Shape;581;p50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582" name="Google Shape;582;p50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50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584" name="Google Shape;584;p50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585" name="Google Shape;585;p50"/>
          <p:cNvSpPr txBox="1"/>
          <p:nvPr/>
        </p:nvSpPr>
        <p:spPr>
          <a:xfrm>
            <a:off x="1709738" y="-3175"/>
            <a:ext cx="618966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 sz="4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1" name="Google Shape;591;p51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{D16EE672-48D1-4331-9132-2E8AFE432A4B}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2" name="Google Shape;592;p51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51"/>
          <p:cNvSpPr/>
          <p:nvPr/>
        </p:nvSpPr>
        <p:spPr>
          <a:xfrm rot="-5400000">
            <a:off x="215107" y="3237706"/>
            <a:ext cx="20431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594" name="Google Shape;594;p51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51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51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597" name="Google Shape;597;p51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598" name="Google Shape;598;p51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51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600" name="Google Shape;600;p51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601" name="Google Shape;601;p51"/>
          <p:cNvSpPr txBox="1"/>
          <p:nvPr/>
        </p:nvSpPr>
        <p:spPr>
          <a:xfrm>
            <a:off x="2778125" y="1111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rand-canyon-couple.jpg" id="105" name="Google Shape;105;p16"/>
          <p:cNvPicPr preferRelativeResize="0"/>
          <p:nvPr/>
        </p:nvPicPr>
        <p:blipFill rotWithShape="1">
          <a:blip r:embed="rId3">
            <a:alphaModFix/>
          </a:blip>
          <a:srcRect b="-24286" l="0" r="0" t="-24287"/>
          <a:stretch/>
        </p:blipFill>
        <p:spPr>
          <a:xfrm>
            <a:off x="495300" y="161925"/>
            <a:ext cx="7643813" cy="65928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ansp.psd" id="106" name="Google Shape;106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83388" y="4225925"/>
            <a:ext cx="1179512" cy="98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nlarge.jpg" id="111" name="Google Shape;11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7579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ansp.psd" id="112" name="Google Shape;112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88050" y="3630613"/>
            <a:ext cx="2849563" cy="2389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457200" y="1354138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Is There a Research to Practice Gap?</a:t>
            </a:r>
            <a:endParaRPr/>
          </a:p>
        </p:txBody>
      </p:sp>
      <p:sp>
        <p:nvSpPr>
          <p:cNvPr id="118" name="Google Shape;118;p18"/>
          <p:cNvSpPr txBox="1"/>
          <p:nvPr/>
        </p:nvSpPr>
        <p:spPr>
          <a:xfrm>
            <a:off x="0" y="3556000"/>
            <a:ext cx="9580563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Concern is that research based practices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are not showing up in practice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/>
          <p:nvPr/>
        </p:nvSpPr>
        <p:spPr>
          <a:xfrm>
            <a:off x="723900" y="2547938"/>
            <a:ext cx="7696200" cy="35052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9"/>
          <p:cNvSpPr txBox="1"/>
          <p:nvPr>
            <p:ph type="title"/>
          </p:nvPr>
        </p:nvSpPr>
        <p:spPr>
          <a:xfrm>
            <a:off x="660400" y="22066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Scope of the Problem</a:t>
            </a:r>
            <a:endParaRPr/>
          </a:p>
        </p:txBody>
      </p:sp>
      <p:sp>
        <p:nvSpPr>
          <p:cNvPr id="126" name="Google Shape;126;p19"/>
          <p:cNvSpPr/>
          <p:nvPr/>
        </p:nvSpPr>
        <p:spPr>
          <a:xfrm>
            <a:off x="26670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9"/>
          <p:cNvSpPr/>
          <p:nvPr/>
        </p:nvSpPr>
        <p:spPr>
          <a:xfrm>
            <a:off x="29718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9"/>
          <p:cNvSpPr/>
          <p:nvPr/>
        </p:nvSpPr>
        <p:spPr>
          <a:xfrm>
            <a:off x="29718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9"/>
          <p:cNvSpPr/>
          <p:nvPr/>
        </p:nvSpPr>
        <p:spPr>
          <a:xfrm>
            <a:off x="33528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9"/>
          <p:cNvSpPr/>
          <p:nvPr/>
        </p:nvSpPr>
        <p:spPr>
          <a:xfrm>
            <a:off x="4343400" y="2971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9"/>
          <p:cNvSpPr/>
          <p:nvPr/>
        </p:nvSpPr>
        <p:spPr>
          <a:xfrm>
            <a:off x="35814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9"/>
          <p:cNvSpPr/>
          <p:nvPr/>
        </p:nvSpPr>
        <p:spPr>
          <a:xfrm>
            <a:off x="33528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9"/>
          <p:cNvSpPr/>
          <p:nvPr/>
        </p:nvSpPr>
        <p:spPr>
          <a:xfrm>
            <a:off x="26670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9"/>
          <p:cNvSpPr/>
          <p:nvPr/>
        </p:nvSpPr>
        <p:spPr>
          <a:xfrm>
            <a:off x="23622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9"/>
          <p:cNvSpPr/>
          <p:nvPr/>
        </p:nvSpPr>
        <p:spPr>
          <a:xfrm>
            <a:off x="22098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9"/>
          <p:cNvSpPr/>
          <p:nvPr/>
        </p:nvSpPr>
        <p:spPr>
          <a:xfrm>
            <a:off x="35814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9"/>
          <p:cNvSpPr/>
          <p:nvPr/>
        </p:nvSpPr>
        <p:spPr>
          <a:xfrm>
            <a:off x="40386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3581400" y="3429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9"/>
          <p:cNvSpPr/>
          <p:nvPr/>
        </p:nvSpPr>
        <p:spPr>
          <a:xfrm>
            <a:off x="41148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9"/>
          <p:cNvSpPr/>
          <p:nvPr/>
        </p:nvSpPr>
        <p:spPr>
          <a:xfrm>
            <a:off x="50292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9"/>
          <p:cNvSpPr/>
          <p:nvPr/>
        </p:nvSpPr>
        <p:spPr>
          <a:xfrm>
            <a:off x="42672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9"/>
          <p:cNvSpPr/>
          <p:nvPr/>
        </p:nvSpPr>
        <p:spPr>
          <a:xfrm>
            <a:off x="2971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9"/>
          <p:cNvSpPr/>
          <p:nvPr/>
        </p:nvSpPr>
        <p:spPr>
          <a:xfrm>
            <a:off x="3124200" y="3429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9"/>
          <p:cNvSpPr/>
          <p:nvPr/>
        </p:nvSpPr>
        <p:spPr>
          <a:xfrm>
            <a:off x="4495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45720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9"/>
          <p:cNvSpPr/>
          <p:nvPr/>
        </p:nvSpPr>
        <p:spPr>
          <a:xfrm>
            <a:off x="45720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9"/>
          <p:cNvSpPr/>
          <p:nvPr/>
        </p:nvSpPr>
        <p:spPr>
          <a:xfrm>
            <a:off x="44958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9"/>
          <p:cNvSpPr/>
          <p:nvPr/>
        </p:nvSpPr>
        <p:spPr>
          <a:xfrm>
            <a:off x="48006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9"/>
          <p:cNvSpPr/>
          <p:nvPr/>
        </p:nvSpPr>
        <p:spPr>
          <a:xfrm>
            <a:off x="52578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9"/>
          <p:cNvSpPr/>
          <p:nvPr/>
        </p:nvSpPr>
        <p:spPr>
          <a:xfrm>
            <a:off x="48006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9"/>
          <p:cNvSpPr/>
          <p:nvPr/>
        </p:nvSpPr>
        <p:spPr>
          <a:xfrm>
            <a:off x="53340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9"/>
          <p:cNvSpPr/>
          <p:nvPr/>
        </p:nvSpPr>
        <p:spPr>
          <a:xfrm>
            <a:off x="54864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9"/>
          <p:cNvSpPr/>
          <p:nvPr/>
        </p:nvSpPr>
        <p:spPr>
          <a:xfrm>
            <a:off x="5715000" y="3429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9"/>
          <p:cNvSpPr/>
          <p:nvPr/>
        </p:nvSpPr>
        <p:spPr>
          <a:xfrm>
            <a:off x="2514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9"/>
          <p:cNvSpPr/>
          <p:nvPr/>
        </p:nvSpPr>
        <p:spPr>
          <a:xfrm>
            <a:off x="28956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9"/>
          <p:cNvSpPr/>
          <p:nvPr/>
        </p:nvSpPr>
        <p:spPr>
          <a:xfrm>
            <a:off x="2895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9"/>
          <p:cNvSpPr/>
          <p:nvPr/>
        </p:nvSpPr>
        <p:spPr>
          <a:xfrm>
            <a:off x="33528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9"/>
          <p:cNvSpPr/>
          <p:nvPr/>
        </p:nvSpPr>
        <p:spPr>
          <a:xfrm>
            <a:off x="35814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9"/>
          <p:cNvSpPr/>
          <p:nvPr/>
        </p:nvSpPr>
        <p:spPr>
          <a:xfrm>
            <a:off x="40386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9"/>
          <p:cNvSpPr/>
          <p:nvPr/>
        </p:nvSpPr>
        <p:spPr>
          <a:xfrm>
            <a:off x="45720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9"/>
          <p:cNvSpPr/>
          <p:nvPr/>
        </p:nvSpPr>
        <p:spPr>
          <a:xfrm>
            <a:off x="4800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9"/>
          <p:cNvSpPr/>
          <p:nvPr/>
        </p:nvSpPr>
        <p:spPr>
          <a:xfrm>
            <a:off x="52578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9"/>
          <p:cNvSpPr/>
          <p:nvPr/>
        </p:nvSpPr>
        <p:spPr>
          <a:xfrm>
            <a:off x="22860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32004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9"/>
          <p:cNvSpPr/>
          <p:nvPr/>
        </p:nvSpPr>
        <p:spPr>
          <a:xfrm>
            <a:off x="38100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23622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9"/>
          <p:cNvSpPr/>
          <p:nvPr/>
        </p:nvSpPr>
        <p:spPr>
          <a:xfrm>
            <a:off x="40386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9"/>
          <p:cNvSpPr/>
          <p:nvPr/>
        </p:nvSpPr>
        <p:spPr>
          <a:xfrm>
            <a:off x="39624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9"/>
          <p:cNvSpPr/>
          <p:nvPr/>
        </p:nvSpPr>
        <p:spPr>
          <a:xfrm>
            <a:off x="3733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/>
          <p:nvPr/>
        </p:nvSpPr>
        <p:spPr>
          <a:xfrm>
            <a:off x="48006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9"/>
          <p:cNvSpPr/>
          <p:nvPr/>
        </p:nvSpPr>
        <p:spPr>
          <a:xfrm>
            <a:off x="50292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9"/>
          <p:cNvSpPr/>
          <p:nvPr/>
        </p:nvSpPr>
        <p:spPr>
          <a:xfrm>
            <a:off x="51054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9"/>
          <p:cNvSpPr/>
          <p:nvPr/>
        </p:nvSpPr>
        <p:spPr>
          <a:xfrm>
            <a:off x="5257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9"/>
          <p:cNvSpPr/>
          <p:nvPr/>
        </p:nvSpPr>
        <p:spPr>
          <a:xfrm>
            <a:off x="64770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9"/>
          <p:cNvSpPr/>
          <p:nvPr/>
        </p:nvSpPr>
        <p:spPr>
          <a:xfrm>
            <a:off x="59436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9"/>
          <p:cNvSpPr/>
          <p:nvPr/>
        </p:nvSpPr>
        <p:spPr>
          <a:xfrm>
            <a:off x="64008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9"/>
          <p:cNvSpPr/>
          <p:nvPr/>
        </p:nvSpPr>
        <p:spPr>
          <a:xfrm>
            <a:off x="6019800" y="2971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9"/>
          <p:cNvSpPr/>
          <p:nvPr/>
        </p:nvSpPr>
        <p:spPr>
          <a:xfrm>
            <a:off x="59436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9"/>
          <p:cNvSpPr/>
          <p:nvPr/>
        </p:nvSpPr>
        <p:spPr>
          <a:xfrm>
            <a:off x="62484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9"/>
          <p:cNvSpPr/>
          <p:nvPr/>
        </p:nvSpPr>
        <p:spPr>
          <a:xfrm>
            <a:off x="67056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9"/>
          <p:cNvSpPr/>
          <p:nvPr/>
        </p:nvSpPr>
        <p:spPr>
          <a:xfrm>
            <a:off x="62484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9"/>
          <p:cNvSpPr/>
          <p:nvPr/>
        </p:nvSpPr>
        <p:spPr>
          <a:xfrm>
            <a:off x="67818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9"/>
          <p:cNvSpPr/>
          <p:nvPr/>
        </p:nvSpPr>
        <p:spPr>
          <a:xfrm>
            <a:off x="69342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9"/>
          <p:cNvSpPr/>
          <p:nvPr/>
        </p:nvSpPr>
        <p:spPr>
          <a:xfrm>
            <a:off x="71628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9"/>
          <p:cNvSpPr/>
          <p:nvPr/>
        </p:nvSpPr>
        <p:spPr>
          <a:xfrm>
            <a:off x="3886200" y="4114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9"/>
          <p:cNvSpPr/>
          <p:nvPr/>
        </p:nvSpPr>
        <p:spPr>
          <a:xfrm>
            <a:off x="60960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9"/>
          <p:cNvSpPr/>
          <p:nvPr/>
        </p:nvSpPr>
        <p:spPr>
          <a:xfrm>
            <a:off x="67056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9"/>
          <p:cNvSpPr/>
          <p:nvPr/>
        </p:nvSpPr>
        <p:spPr>
          <a:xfrm>
            <a:off x="62484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9"/>
          <p:cNvSpPr/>
          <p:nvPr/>
        </p:nvSpPr>
        <p:spPr>
          <a:xfrm>
            <a:off x="64770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9"/>
          <p:cNvSpPr/>
          <p:nvPr/>
        </p:nvSpPr>
        <p:spPr>
          <a:xfrm>
            <a:off x="65532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9"/>
          <p:cNvSpPr/>
          <p:nvPr/>
        </p:nvSpPr>
        <p:spPr>
          <a:xfrm>
            <a:off x="67056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66294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9"/>
          <p:cNvSpPr/>
          <p:nvPr/>
        </p:nvSpPr>
        <p:spPr>
          <a:xfrm>
            <a:off x="60960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9"/>
          <p:cNvSpPr/>
          <p:nvPr/>
        </p:nvSpPr>
        <p:spPr>
          <a:xfrm>
            <a:off x="6172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9"/>
          <p:cNvSpPr/>
          <p:nvPr/>
        </p:nvSpPr>
        <p:spPr>
          <a:xfrm>
            <a:off x="56388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9"/>
          <p:cNvSpPr/>
          <p:nvPr/>
        </p:nvSpPr>
        <p:spPr>
          <a:xfrm>
            <a:off x="55626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9"/>
          <p:cNvSpPr/>
          <p:nvPr/>
        </p:nvSpPr>
        <p:spPr>
          <a:xfrm>
            <a:off x="58674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9"/>
          <p:cNvSpPr/>
          <p:nvPr/>
        </p:nvSpPr>
        <p:spPr>
          <a:xfrm>
            <a:off x="6324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9"/>
          <p:cNvSpPr/>
          <p:nvPr/>
        </p:nvSpPr>
        <p:spPr>
          <a:xfrm>
            <a:off x="64008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9"/>
          <p:cNvSpPr/>
          <p:nvPr/>
        </p:nvSpPr>
        <p:spPr>
          <a:xfrm>
            <a:off x="6934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9"/>
          <p:cNvSpPr/>
          <p:nvPr/>
        </p:nvSpPr>
        <p:spPr>
          <a:xfrm>
            <a:off x="7086600" y="5486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9"/>
          <p:cNvSpPr/>
          <p:nvPr/>
        </p:nvSpPr>
        <p:spPr>
          <a:xfrm>
            <a:off x="58674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9"/>
          <p:cNvSpPr/>
          <p:nvPr/>
        </p:nvSpPr>
        <p:spPr>
          <a:xfrm>
            <a:off x="55626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9"/>
          <p:cNvSpPr/>
          <p:nvPr/>
        </p:nvSpPr>
        <p:spPr>
          <a:xfrm>
            <a:off x="49530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9"/>
          <p:cNvSpPr/>
          <p:nvPr/>
        </p:nvSpPr>
        <p:spPr>
          <a:xfrm>
            <a:off x="6400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9"/>
          <p:cNvSpPr/>
          <p:nvPr/>
        </p:nvSpPr>
        <p:spPr>
          <a:xfrm>
            <a:off x="66294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9"/>
          <p:cNvSpPr/>
          <p:nvPr/>
        </p:nvSpPr>
        <p:spPr>
          <a:xfrm>
            <a:off x="67056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9"/>
          <p:cNvSpPr/>
          <p:nvPr/>
        </p:nvSpPr>
        <p:spPr>
          <a:xfrm>
            <a:off x="68580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9"/>
          <p:cNvSpPr/>
          <p:nvPr/>
        </p:nvSpPr>
        <p:spPr>
          <a:xfrm>
            <a:off x="54102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9"/>
          <p:cNvSpPr/>
          <p:nvPr/>
        </p:nvSpPr>
        <p:spPr>
          <a:xfrm>
            <a:off x="40386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5334000" y="5334000"/>
            <a:ext cx="152400" cy="76200"/>
          </a:xfrm>
          <a:prstGeom prst="ellipse">
            <a:avLst/>
          </a:prstGeom>
          <a:solidFill>
            <a:srgbClr val="33333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9"/>
          <p:cNvSpPr/>
          <p:nvPr/>
        </p:nvSpPr>
        <p:spPr>
          <a:xfrm>
            <a:off x="2895600" y="43434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9"/>
          <p:cNvSpPr/>
          <p:nvPr/>
        </p:nvSpPr>
        <p:spPr>
          <a:xfrm>
            <a:off x="43434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9"/>
          <p:cNvSpPr/>
          <p:nvPr/>
        </p:nvSpPr>
        <p:spPr>
          <a:xfrm>
            <a:off x="43434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9"/>
          <p:cNvSpPr/>
          <p:nvPr/>
        </p:nvSpPr>
        <p:spPr>
          <a:xfrm>
            <a:off x="4267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9"/>
          <p:cNvSpPr/>
          <p:nvPr/>
        </p:nvSpPr>
        <p:spPr>
          <a:xfrm>
            <a:off x="4572000" y="4267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9"/>
          <p:cNvSpPr/>
          <p:nvPr/>
        </p:nvSpPr>
        <p:spPr>
          <a:xfrm>
            <a:off x="52578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9"/>
          <p:cNvSpPr/>
          <p:nvPr/>
        </p:nvSpPr>
        <p:spPr>
          <a:xfrm>
            <a:off x="3200400" y="4267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9"/>
          <p:cNvSpPr/>
          <p:nvPr/>
        </p:nvSpPr>
        <p:spPr>
          <a:xfrm>
            <a:off x="56388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9"/>
          <p:cNvSpPr/>
          <p:nvPr/>
        </p:nvSpPr>
        <p:spPr>
          <a:xfrm>
            <a:off x="5334000" y="5715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9"/>
          <p:cNvSpPr/>
          <p:nvPr/>
        </p:nvSpPr>
        <p:spPr>
          <a:xfrm>
            <a:off x="6019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9"/>
          <p:cNvSpPr/>
          <p:nvPr/>
        </p:nvSpPr>
        <p:spPr>
          <a:xfrm>
            <a:off x="36576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9"/>
          <p:cNvSpPr/>
          <p:nvPr/>
        </p:nvSpPr>
        <p:spPr>
          <a:xfrm>
            <a:off x="3200400" y="4648200"/>
            <a:ext cx="152400" cy="76200"/>
          </a:xfrm>
          <a:prstGeom prst="ellipse">
            <a:avLst/>
          </a:prstGeom>
          <a:solidFill>
            <a:srgbClr val="33333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9"/>
          <p:cNvSpPr/>
          <p:nvPr/>
        </p:nvSpPr>
        <p:spPr>
          <a:xfrm>
            <a:off x="36576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9"/>
          <p:cNvSpPr/>
          <p:nvPr/>
        </p:nvSpPr>
        <p:spPr>
          <a:xfrm>
            <a:off x="32004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9"/>
          <p:cNvSpPr/>
          <p:nvPr/>
        </p:nvSpPr>
        <p:spPr>
          <a:xfrm>
            <a:off x="34290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9"/>
          <p:cNvSpPr/>
          <p:nvPr/>
        </p:nvSpPr>
        <p:spPr>
          <a:xfrm>
            <a:off x="3505200" y="4267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36576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30480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25146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25908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9"/>
          <p:cNvSpPr/>
          <p:nvPr/>
        </p:nvSpPr>
        <p:spPr>
          <a:xfrm>
            <a:off x="25908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9"/>
          <p:cNvSpPr/>
          <p:nvPr/>
        </p:nvSpPr>
        <p:spPr>
          <a:xfrm>
            <a:off x="25146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9"/>
          <p:cNvSpPr/>
          <p:nvPr/>
        </p:nvSpPr>
        <p:spPr>
          <a:xfrm>
            <a:off x="28194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9"/>
          <p:cNvSpPr/>
          <p:nvPr/>
        </p:nvSpPr>
        <p:spPr>
          <a:xfrm>
            <a:off x="3962400" y="4419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9"/>
          <p:cNvSpPr/>
          <p:nvPr/>
        </p:nvSpPr>
        <p:spPr>
          <a:xfrm>
            <a:off x="28194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9"/>
          <p:cNvSpPr/>
          <p:nvPr/>
        </p:nvSpPr>
        <p:spPr>
          <a:xfrm>
            <a:off x="33528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9"/>
          <p:cNvSpPr/>
          <p:nvPr/>
        </p:nvSpPr>
        <p:spPr>
          <a:xfrm>
            <a:off x="3505200" y="5257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9"/>
          <p:cNvSpPr/>
          <p:nvPr/>
        </p:nvSpPr>
        <p:spPr>
          <a:xfrm>
            <a:off x="2590800" y="5486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9"/>
          <p:cNvSpPr/>
          <p:nvPr/>
        </p:nvSpPr>
        <p:spPr>
          <a:xfrm>
            <a:off x="28194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9"/>
          <p:cNvSpPr/>
          <p:nvPr/>
        </p:nvSpPr>
        <p:spPr>
          <a:xfrm>
            <a:off x="32766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9"/>
          <p:cNvSpPr/>
          <p:nvPr/>
        </p:nvSpPr>
        <p:spPr>
          <a:xfrm>
            <a:off x="28194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9"/>
          <p:cNvSpPr/>
          <p:nvPr/>
        </p:nvSpPr>
        <p:spPr>
          <a:xfrm>
            <a:off x="30480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9"/>
          <p:cNvSpPr/>
          <p:nvPr/>
        </p:nvSpPr>
        <p:spPr>
          <a:xfrm>
            <a:off x="3124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9"/>
          <p:cNvSpPr/>
          <p:nvPr/>
        </p:nvSpPr>
        <p:spPr>
          <a:xfrm>
            <a:off x="32766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41910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9"/>
          <p:cNvSpPr/>
          <p:nvPr/>
        </p:nvSpPr>
        <p:spPr>
          <a:xfrm>
            <a:off x="44958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9"/>
          <p:cNvSpPr/>
          <p:nvPr/>
        </p:nvSpPr>
        <p:spPr>
          <a:xfrm>
            <a:off x="4267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9"/>
          <p:cNvSpPr/>
          <p:nvPr/>
        </p:nvSpPr>
        <p:spPr>
          <a:xfrm>
            <a:off x="44958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9"/>
          <p:cNvSpPr/>
          <p:nvPr/>
        </p:nvSpPr>
        <p:spPr>
          <a:xfrm>
            <a:off x="49530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9"/>
          <p:cNvSpPr/>
          <p:nvPr/>
        </p:nvSpPr>
        <p:spPr>
          <a:xfrm>
            <a:off x="44958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9"/>
          <p:cNvSpPr/>
          <p:nvPr/>
        </p:nvSpPr>
        <p:spPr>
          <a:xfrm>
            <a:off x="47244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9"/>
          <p:cNvSpPr/>
          <p:nvPr/>
        </p:nvSpPr>
        <p:spPr>
          <a:xfrm>
            <a:off x="4876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9"/>
          <p:cNvSpPr/>
          <p:nvPr/>
        </p:nvSpPr>
        <p:spPr>
          <a:xfrm>
            <a:off x="5029200" y="5638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43434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9"/>
          <p:cNvSpPr/>
          <p:nvPr/>
        </p:nvSpPr>
        <p:spPr>
          <a:xfrm>
            <a:off x="3810000" y="5638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9"/>
          <p:cNvSpPr/>
          <p:nvPr/>
        </p:nvSpPr>
        <p:spPr>
          <a:xfrm>
            <a:off x="38862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9"/>
          <p:cNvSpPr/>
          <p:nvPr/>
        </p:nvSpPr>
        <p:spPr>
          <a:xfrm>
            <a:off x="3886200" y="5029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9"/>
          <p:cNvSpPr/>
          <p:nvPr/>
        </p:nvSpPr>
        <p:spPr>
          <a:xfrm>
            <a:off x="38100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9"/>
          <p:cNvSpPr/>
          <p:nvPr/>
        </p:nvSpPr>
        <p:spPr>
          <a:xfrm>
            <a:off x="45720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9"/>
          <p:cNvSpPr/>
          <p:nvPr/>
        </p:nvSpPr>
        <p:spPr>
          <a:xfrm>
            <a:off x="4114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9"/>
          <p:cNvSpPr/>
          <p:nvPr/>
        </p:nvSpPr>
        <p:spPr>
          <a:xfrm>
            <a:off x="46482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9"/>
          <p:cNvSpPr/>
          <p:nvPr/>
        </p:nvSpPr>
        <p:spPr>
          <a:xfrm>
            <a:off x="26670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9"/>
          <p:cNvSpPr/>
          <p:nvPr/>
        </p:nvSpPr>
        <p:spPr>
          <a:xfrm>
            <a:off x="22860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9"/>
          <p:cNvSpPr/>
          <p:nvPr/>
        </p:nvSpPr>
        <p:spPr>
          <a:xfrm>
            <a:off x="25146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9"/>
          <p:cNvSpPr/>
          <p:nvPr/>
        </p:nvSpPr>
        <p:spPr>
          <a:xfrm>
            <a:off x="2438400" y="4419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9"/>
          <p:cNvSpPr/>
          <p:nvPr/>
        </p:nvSpPr>
        <p:spPr>
          <a:xfrm>
            <a:off x="26670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9"/>
          <p:cNvSpPr/>
          <p:nvPr/>
        </p:nvSpPr>
        <p:spPr>
          <a:xfrm>
            <a:off x="24384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9"/>
          <p:cNvSpPr/>
          <p:nvPr/>
        </p:nvSpPr>
        <p:spPr>
          <a:xfrm>
            <a:off x="44196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9"/>
          <p:cNvSpPr/>
          <p:nvPr/>
        </p:nvSpPr>
        <p:spPr>
          <a:xfrm>
            <a:off x="4572000" y="5638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9"/>
          <p:cNvSpPr/>
          <p:nvPr/>
        </p:nvSpPr>
        <p:spPr>
          <a:xfrm>
            <a:off x="62484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9"/>
          <p:cNvSpPr/>
          <p:nvPr/>
        </p:nvSpPr>
        <p:spPr>
          <a:xfrm>
            <a:off x="57150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5791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9"/>
          <p:cNvSpPr/>
          <p:nvPr/>
        </p:nvSpPr>
        <p:spPr>
          <a:xfrm>
            <a:off x="6019800" y="4495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9"/>
          <p:cNvSpPr/>
          <p:nvPr/>
        </p:nvSpPr>
        <p:spPr>
          <a:xfrm>
            <a:off x="6553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9"/>
          <p:cNvSpPr/>
          <p:nvPr/>
        </p:nvSpPr>
        <p:spPr>
          <a:xfrm>
            <a:off x="67056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57912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9"/>
          <p:cNvSpPr/>
          <p:nvPr/>
        </p:nvSpPr>
        <p:spPr>
          <a:xfrm>
            <a:off x="6019800" y="5029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9"/>
          <p:cNvSpPr/>
          <p:nvPr/>
        </p:nvSpPr>
        <p:spPr>
          <a:xfrm>
            <a:off x="6477000" y="5029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9"/>
          <p:cNvSpPr/>
          <p:nvPr/>
        </p:nvSpPr>
        <p:spPr>
          <a:xfrm>
            <a:off x="60198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62484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63246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64770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51054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49530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4876800" y="4419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9"/>
          <p:cNvSpPr/>
          <p:nvPr/>
        </p:nvSpPr>
        <p:spPr>
          <a:xfrm>
            <a:off x="52578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5410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56388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49530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51054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55626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49530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55626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56388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60960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32004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3352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37338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41148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9"/>
          <p:cNvSpPr/>
          <p:nvPr/>
        </p:nvSpPr>
        <p:spPr>
          <a:xfrm>
            <a:off x="42672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9"/>
          <p:cNvSpPr/>
          <p:nvPr/>
        </p:nvSpPr>
        <p:spPr>
          <a:xfrm>
            <a:off x="3810000" y="3733800"/>
            <a:ext cx="152400" cy="76200"/>
          </a:xfrm>
          <a:prstGeom prst="ellipse">
            <a:avLst/>
          </a:prstGeom>
          <a:solidFill>
            <a:srgbClr val="33333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9"/>
          <p:cNvSpPr/>
          <p:nvPr/>
        </p:nvSpPr>
        <p:spPr>
          <a:xfrm>
            <a:off x="45720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9"/>
          <p:cNvSpPr/>
          <p:nvPr/>
        </p:nvSpPr>
        <p:spPr>
          <a:xfrm>
            <a:off x="47244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9"/>
          <p:cNvSpPr/>
          <p:nvPr/>
        </p:nvSpPr>
        <p:spPr>
          <a:xfrm>
            <a:off x="52578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9"/>
          <p:cNvSpPr/>
          <p:nvPr/>
        </p:nvSpPr>
        <p:spPr>
          <a:xfrm>
            <a:off x="52578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9"/>
          <p:cNvSpPr/>
          <p:nvPr/>
        </p:nvSpPr>
        <p:spPr>
          <a:xfrm>
            <a:off x="55626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9"/>
          <p:cNvSpPr/>
          <p:nvPr/>
        </p:nvSpPr>
        <p:spPr>
          <a:xfrm>
            <a:off x="57912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9"/>
          <p:cNvSpPr/>
          <p:nvPr/>
        </p:nvSpPr>
        <p:spPr>
          <a:xfrm>
            <a:off x="67818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9"/>
          <p:cNvSpPr/>
          <p:nvPr/>
        </p:nvSpPr>
        <p:spPr>
          <a:xfrm>
            <a:off x="66294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9"/>
          <p:cNvSpPr txBox="1"/>
          <p:nvPr/>
        </p:nvSpPr>
        <p:spPr>
          <a:xfrm>
            <a:off x="685800" y="1541463"/>
            <a:ext cx="77724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550</a:t>
            </a:r>
            <a:r>
              <a:rPr b="0" lang="en-US" sz="1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named interventions for children and adolescents</a:t>
            </a:r>
            <a:endParaRPr/>
          </a:p>
        </p:txBody>
      </p:sp>
      <p:sp>
        <p:nvSpPr>
          <p:cNvPr id="312" name="Google Shape;312;p19"/>
          <p:cNvSpPr txBox="1"/>
          <p:nvPr/>
        </p:nvSpPr>
        <p:spPr>
          <a:xfrm>
            <a:off x="762000" y="4191000"/>
            <a:ext cx="16764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Behavioral</a:t>
            </a:r>
            <a:endParaRPr/>
          </a:p>
        </p:txBody>
      </p:sp>
      <p:sp>
        <p:nvSpPr>
          <p:cNvPr id="313" name="Google Shape;313;p19"/>
          <p:cNvSpPr txBox="1"/>
          <p:nvPr/>
        </p:nvSpPr>
        <p:spPr>
          <a:xfrm>
            <a:off x="6934200" y="3962400"/>
            <a:ext cx="1828800" cy="7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Font typeface="Noto Sans Symbols"/>
              <a:buNone/>
            </a:pPr>
            <a:r>
              <a:rPr b="0" lang="en-US" sz="1800" u="non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Cognitive-behavioral</a:t>
            </a:r>
            <a:endParaRPr/>
          </a:p>
        </p:txBody>
      </p:sp>
      <p:sp>
        <p:nvSpPr>
          <p:cNvPr id="314" name="Google Shape;314;p19"/>
          <p:cNvSpPr txBox="1"/>
          <p:nvPr/>
        </p:nvSpPr>
        <p:spPr>
          <a:xfrm>
            <a:off x="3048000" y="2560638"/>
            <a:ext cx="350520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Empirically evaluated?</a:t>
            </a:r>
            <a:endParaRPr/>
          </a:p>
        </p:txBody>
      </p:sp>
      <p:sp>
        <p:nvSpPr>
          <p:cNvPr id="315" name="Google Shape;315;p19"/>
          <p:cNvSpPr/>
          <p:nvPr/>
        </p:nvSpPr>
        <p:spPr>
          <a:xfrm>
            <a:off x="152400" y="6096000"/>
            <a:ext cx="8763000" cy="65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interventions are less likely to be used than interventions for which there is no evidence or there is evidence about lack of impact.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9"/>
          <p:cNvSpPr txBox="1"/>
          <p:nvPr/>
        </p:nvSpPr>
        <p:spPr>
          <a:xfrm>
            <a:off x="7010400" y="2024063"/>
            <a:ext cx="20574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Kazdin (2000)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Are We Training Educators to be Evidence-based?</a:t>
            </a:r>
            <a:endParaRPr/>
          </a:p>
        </p:txBody>
      </p:sp>
      <p:sp>
        <p:nvSpPr>
          <p:cNvPr id="323" name="Google Shape;323;p20"/>
          <p:cNvSpPr/>
          <p:nvPr/>
        </p:nvSpPr>
        <p:spPr>
          <a:xfrm>
            <a:off x="685800" y="1905000"/>
            <a:ext cx="80899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Survey of School Psychology Directors of Training</a:t>
            </a:r>
            <a:endParaRPr/>
          </a:p>
        </p:txBody>
      </p:sp>
      <p:sp>
        <p:nvSpPr>
          <p:cNvPr id="324" name="Google Shape;324;p20"/>
          <p:cNvSpPr/>
          <p:nvPr/>
        </p:nvSpPr>
        <p:spPr>
          <a:xfrm>
            <a:off x="2438400" y="3886200"/>
            <a:ext cx="13033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29%</a:t>
            </a:r>
            <a:endParaRPr/>
          </a:p>
        </p:txBody>
      </p:sp>
      <p:sp>
        <p:nvSpPr>
          <p:cNvPr id="325" name="Google Shape;325;p20"/>
          <p:cNvSpPr/>
          <p:nvPr/>
        </p:nvSpPr>
        <p:spPr>
          <a:xfrm>
            <a:off x="5295900" y="3810000"/>
            <a:ext cx="1371600" cy="914400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6" name="Google Shape;326;p20"/>
          <p:cNvCxnSpPr/>
          <p:nvPr/>
        </p:nvCxnSpPr>
        <p:spPr>
          <a:xfrm flipH="1">
            <a:off x="5534025" y="3641725"/>
            <a:ext cx="790575" cy="13716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7" name="Google Shape;327;p20"/>
          <p:cNvSpPr/>
          <p:nvPr/>
        </p:nvSpPr>
        <p:spPr>
          <a:xfrm>
            <a:off x="1676400" y="2909888"/>
            <a:ext cx="60198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Evidence-based interventions</a:t>
            </a:r>
            <a:endParaRPr/>
          </a:p>
        </p:txBody>
      </p:sp>
      <p:sp>
        <p:nvSpPr>
          <p:cNvPr id="328" name="Google Shape;328;p20"/>
          <p:cNvSpPr/>
          <p:nvPr/>
        </p:nvSpPr>
        <p:spPr>
          <a:xfrm>
            <a:off x="4991100" y="4006850"/>
            <a:ext cx="19431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Knowledge</a:t>
            </a:r>
            <a:endParaRPr/>
          </a:p>
        </p:txBody>
      </p:sp>
      <p:sp>
        <p:nvSpPr>
          <p:cNvPr id="329" name="Google Shape;329;p20"/>
          <p:cNvSpPr/>
          <p:nvPr/>
        </p:nvSpPr>
        <p:spPr>
          <a:xfrm>
            <a:off x="4953000" y="2438400"/>
            <a:ext cx="3697288" cy="31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(Shernoff, Kratochwill, &amp; Stoiber, 2003)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20"/>
          <p:cNvSpPr/>
          <p:nvPr/>
        </p:nvSpPr>
        <p:spPr>
          <a:xfrm>
            <a:off x="5322888" y="5486400"/>
            <a:ext cx="1371600" cy="914400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1" name="Google Shape;331;p20"/>
          <p:cNvCxnSpPr/>
          <p:nvPr/>
        </p:nvCxnSpPr>
        <p:spPr>
          <a:xfrm flipH="1">
            <a:off x="5613400" y="5257800"/>
            <a:ext cx="790575" cy="13716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2" name="Google Shape;332;p20"/>
          <p:cNvSpPr/>
          <p:nvPr/>
        </p:nvSpPr>
        <p:spPr>
          <a:xfrm>
            <a:off x="5334000" y="5683250"/>
            <a:ext cx="1350963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training</a:t>
            </a:r>
            <a:endParaRPr/>
          </a:p>
        </p:txBody>
      </p:sp>
      <p:sp>
        <p:nvSpPr>
          <p:cNvPr id="333" name="Google Shape;333;p20"/>
          <p:cNvSpPr/>
          <p:nvPr/>
        </p:nvSpPr>
        <p:spPr>
          <a:xfrm>
            <a:off x="2362200" y="5562600"/>
            <a:ext cx="13033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41%</a:t>
            </a:r>
            <a:endParaRPr/>
          </a:p>
        </p:txBody>
      </p:sp>
      <p:sp>
        <p:nvSpPr>
          <p:cNvPr id="334" name="Google Shape;334;p20"/>
          <p:cNvSpPr/>
          <p:nvPr/>
        </p:nvSpPr>
        <p:spPr>
          <a:xfrm>
            <a:off x="3581400" y="5683250"/>
            <a:ext cx="1838325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programs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1"/>
          <p:cNvSpPr txBox="1"/>
          <p:nvPr>
            <p:ph type="title"/>
          </p:nvPr>
        </p:nvSpPr>
        <p:spPr>
          <a:xfrm>
            <a:off x="457200" y="13287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Changing the Conversation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