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92" r:id="rId5"/>
    <p:sldMasterId id="2147483693" r:id="rId6"/>
    <p:sldMasterId id="2147483694" r:id="rId7"/>
    <p:sldMasterId id="2147483695"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Lst>
  <p:sldSz cy="7772400" cx="10058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152">
          <p15:clr>
            <a:srgbClr val="9AA0A6"/>
          </p15:clr>
        </p15:guide>
        <p15:guide id="2" pos="1258">
          <p15:clr>
            <a:srgbClr val="9AA0A6"/>
          </p15:clr>
        </p15:guide>
        <p15:guide id="3" pos="288">
          <p15:clr>
            <a:srgbClr val="9AA0A6"/>
          </p15:clr>
        </p15:guide>
        <p15:guide id="4" pos="6048">
          <p15:clr>
            <a:srgbClr val="9AA0A6"/>
          </p15:clr>
        </p15:guide>
        <p15:guide id="5" pos="3168">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D8FE570-EC49-4AF3-A5A0-70E66406ED82}">
  <a:tblStyle styleId="{6D8FE570-EC49-4AF3-A5A0-70E66406ED8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152" orient="horz"/>
        <p:guide pos="1258"/>
        <p:guide pos="288"/>
        <p:guide pos="6048"/>
        <p:guide pos="3168"/>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47" Type="http://schemas.openxmlformats.org/officeDocument/2006/relationships/slide" Target="slides/slide38.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11" Type="http://schemas.openxmlformats.org/officeDocument/2006/relationships/slide" Target="slides/slide2.xml"/><Relationship Id="rId10" Type="http://schemas.openxmlformats.org/officeDocument/2006/relationships/slide" Target="slides/slide1.xml"/><Relationship Id="rId13" Type="http://schemas.openxmlformats.org/officeDocument/2006/relationships/slide" Target="slides/slide4.xml"/><Relationship Id="rId12" Type="http://schemas.openxmlformats.org/officeDocument/2006/relationships/slide" Target="slides/slide3.xml"/><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68223a5941_0_970: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368223a5941_0_9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68223a5941_0_1186: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368223a5941_0_1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368223a5941_0_1203: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368223a5941_0_1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368223a5941_0_1238: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368223a5941_0_1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368223a5941_0_1250: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368223a5941_0_1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368223a5941_0_1291: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368223a5941_0_1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368223a5941_0_1308: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368223a5941_0_1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368223a5941_0_1325: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368223a5941_0_1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368223a5941_0_1342: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368223a5941_0_1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368223a5941_0_1361: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368223a5941_0_1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368223a5941_0_1378: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368223a5941_0_1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68223a5941_0_980: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368223a5941_0_9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368223a5941_0_1392: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368223a5941_0_13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368223a5941_0_1412: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649" name="Google Shape;649;g368223a5941_0_1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368223a5941_0_1433: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368223a5941_0_1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368223a5941_0_1452: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691" name="Google Shape;691;g368223a5941_0_14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368223a5941_0_1471: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368223a5941_0_1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368223a5941_0_1493: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734" name="Google Shape;734;g368223a5941_0_14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368223a5941_0_1508: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750" name="Google Shape;750;g368223a5941_0_15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368223a5941_0_1548: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368223a5941_0_15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368223a5941_0_1570: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814" name="Google Shape;814;g368223a5941_0_15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368223a5941_0_1589: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834" name="Google Shape;834;g368223a5941_0_15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68223a5941_0_989: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368223a5941_0_9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368223a5941_0_1611: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857" name="Google Shape;857;g368223a5941_0_16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368223a5941_0_1638: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885" name="Google Shape;885;g368223a5941_0_16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368223a5941_0_1666: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914" name="Google Shape;914;g368223a5941_0_16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g368223a5941_0_1686: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935" name="Google Shape;935;g368223a5941_0_16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g368223a5941_0_1702: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952" name="Google Shape;952;g368223a5941_0_17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g368223a5941_0_173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985" name="Google Shape;985;g368223a5941_0_17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g368223a5941_0_175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006" name="Google Shape;1006;g368223a5941_0_17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g368223a5941_0_1770: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023" name="Google Shape;1023;g368223a5941_0_17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g368223a5941_0_1782: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036" name="Google Shape;1036;g368223a5941_0_17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68223a5941_0_1022: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368223a5941_0_10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368223a5941_0_1041: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368223a5941_0_10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368223a5941_0_1077: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368223a5941_0_10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68223a5941_0_109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368223a5941_0_10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368223a5941_0_1111: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368223a5941_0_1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68223a5941_0_1146: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368223a5941_0_1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42879" y="1125136"/>
            <a:ext cx="9372600" cy="3101700"/>
          </a:xfrm>
          <a:prstGeom prst="rect">
            <a:avLst/>
          </a:prstGeom>
        </p:spPr>
        <p:txBody>
          <a:bodyPr anchorCtr="0" anchor="b" bIns="113100" lIns="113100" spcFirstLastPara="1" rIns="113100" wrap="square" tIns="113100">
            <a:noAutofit/>
          </a:bodyPr>
          <a:lstStyle>
            <a:lvl1pPr lvl="0" algn="ctr">
              <a:spcBef>
                <a:spcPts val="0"/>
              </a:spcBef>
              <a:spcAft>
                <a:spcPts val="0"/>
              </a:spcAft>
              <a:buSzPts val="6400"/>
              <a:buNone/>
              <a:defRPr sz="6400"/>
            </a:lvl1pPr>
            <a:lvl2pPr lvl="1" algn="ctr">
              <a:spcBef>
                <a:spcPts val="0"/>
              </a:spcBef>
              <a:spcAft>
                <a:spcPts val="0"/>
              </a:spcAft>
              <a:buSzPts val="6400"/>
              <a:buNone/>
              <a:defRPr sz="6400"/>
            </a:lvl2pPr>
            <a:lvl3pPr lvl="2" algn="ctr">
              <a:spcBef>
                <a:spcPts val="0"/>
              </a:spcBef>
              <a:spcAft>
                <a:spcPts val="0"/>
              </a:spcAft>
              <a:buSzPts val="6400"/>
              <a:buNone/>
              <a:defRPr sz="6400"/>
            </a:lvl3pPr>
            <a:lvl4pPr lvl="3" algn="ctr">
              <a:spcBef>
                <a:spcPts val="0"/>
              </a:spcBef>
              <a:spcAft>
                <a:spcPts val="0"/>
              </a:spcAft>
              <a:buSzPts val="6400"/>
              <a:buNone/>
              <a:defRPr sz="6400"/>
            </a:lvl4pPr>
            <a:lvl5pPr lvl="4" algn="ctr">
              <a:spcBef>
                <a:spcPts val="0"/>
              </a:spcBef>
              <a:spcAft>
                <a:spcPts val="0"/>
              </a:spcAft>
              <a:buSzPts val="6400"/>
              <a:buNone/>
              <a:defRPr sz="6400"/>
            </a:lvl5pPr>
            <a:lvl6pPr lvl="5" algn="ctr">
              <a:spcBef>
                <a:spcPts val="0"/>
              </a:spcBef>
              <a:spcAft>
                <a:spcPts val="0"/>
              </a:spcAft>
              <a:buSzPts val="6400"/>
              <a:buNone/>
              <a:defRPr sz="6400"/>
            </a:lvl6pPr>
            <a:lvl7pPr lvl="6" algn="ctr">
              <a:spcBef>
                <a:spcPts val="0"/>
              </a:spcBef>
              <a:spcAft>
                <a:spcPts val="0"/>
              </a:spcAft>
              <a:buSzPts val="6400"/>
              <a:buNone/>
              <a:defRPr sz="6400"/>
            </a:lvl7pPr>
            <a:lvl8pPr lvl="7" algn="ctr">
              <a:spcBef>
                <a:spcPts val="0"/>
              </a:spcBef>
              <a:spcAft>
                <a:spcPts val="0"/>
              </a:spcAft>
              <a:buSzPts val="6400"/>
              <a:buNone/>
              <a:defRPr sz="6400"/>
            </a:lvl8pPr>
            <a:lvl9pPr lvl="8" algn="ctr">
              <a:spcBef>
                <a:spcPts val="0"/>
              </a:spcBef>
              <a:spcAft>
                <a:spcPts val="0"/>
              </a:spcAft>
              <a:buSzPts val="6400"/>
              <a:buNone/>
              <a:defRPr sz="6400"/>
            </a:lvl9pPr>
          </a:lstStyle>
          <a:p/>
        </p:txBody>
      </p:sp>
      <p:sp>
        <p:nvSpPr>
          <p:cNvPr id="11" name="Google Shape;11;p2"/>
          <p:cNvSpPr txBox="1"/>
          <p:nvPr>
            <p:ph idx="1" type="subTitle"/>
          </p:nvPr>
        </p:nvSpPr>
        <p:spPr>
          <a:xfrm>
            <a:off x="342870" y="4282678"/>
            <a:ext cx="9372600" cy="1197600"/>
          </a:xfrm>
          <a:prstGeom prst="rect">
            <a:avLst/>
          </a:prstGeom>
        </p:spPr>
        <p:txBody>
          <a:bodyPr anchorCtr="0" anchor="t" bIns="113100" lIns="113100" spcFirstLastPara="1" rIns="113100" wrap="square" tIns="113100">
            <a:no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3500"/>
              <a:buNone/>
              <a:defRPr sz="3500"/>
            </a:lvl2pPr>
            <a:lvl3pPr lvl="2" algn="ctr">
              <a:lnSpc>
                <a:spcPct val="100000"/>
              </a:lnSpc>
              <a:spcBef>
                <a:spcPts val="0"/>
              </a:spcBef>
              <a:spcAft>
                <a:spcPts val="0"/>
              </a:spcAft>
              <a:buSzPts val="3500"/>
              <a:buNone/>
              <a:defRPr sz="3500"/>
            </a:lvl3pPr>
            <a:lvl4pPr lvl="3" algn="ctr">
              <a:lnSpc>
                <a:spcPct val="100000"/>
              </a:lnSpc>
              <a:spcBef>
                <a:spcPts val="0"/>
              </a:spcBef>
              <a:spcAft>
                <a:spcPts val="0"/>
              </a:spcAft>
              <a:buSzPts val="3500"/>
              <a:buNone/>
              <a:defRPr sz="3500"/>
            </a:lvl4pPr>
            <a:lvl5pPr lvl="4" algn="ctr">
              <a:lnSpc>
                <a:spcPct val="100000"/>
              </a:lnSpc>
              <a:spcBef>
                <a:spcPts val="0"/>
              </a:spcBef>
              <a:spcAft>
                <a:spcPts val="0"/>
              </a:spcAft>
              <a:buSzPts val="3500"/>
              <a:buNone/>
              <a:defRPr sz="3500"/>
            </a:lvl5pPr>
            <a:lvl6pPr lvl="5" algn="ctr">
              <a:lnSpc>
                <a:spcPct val="100000"/>
              </a:lnSpc>
              <a:spcBef>
                <a:spcPts val="0"/>
              </a:spcBef>
              <a:spcAft>
                <a:spcPts val="0"/>
              </a:spcAft>
              <a:buSzPts val="3500"/>
              <a:buNone/>
              <a:defRPr sz="3500"/>
            </a:lvl6pPr>
            <a:lvl7pPr lvl="6" algn="ctr">
              <a:lnSpc>
                <a:spcPct val="100000"/>
              </a:lnSpc>
              <a:spcBef>
                <a:spcPts val="0"/>
              </a:spcBef>
              <a:spcAft>
                <a:spcPts val="0"/>
              </a:spcAft>
              <a:buSzPts val="3500"/>
              <a:buNone/>
              <a:defRPr sz="3500"/>
            </a:lvl7pPr>
            <a:lvl8pPr lvl="7" algn="ctr">
              <a:lnSpc>
                <a:spcPct val="100000"/>
              </a:lnSpc>
              <a:spcBef>
                <a:spcPts val="0"/>
              </a:spcBef>
              <a:spcAft>
                <a:spcPts val="0"/>
              </a:spcAft>
              <a:buSzPts val="3500"/>
              <a:buNone/>
              <a:defRPr sz="3500"/>
            </a:lvl8pPr>
            <a:lvl9pPr lvl="8" algn="ctr">
              <a:lnSpc>
                <a:spcPct val="100000"/>
              </a:lnSpc>
              <a:spcBef>
                <a:spcPts val="0"/>
              </a:spcBef>
              <a:spcAft>
                <a:spcPts val="0"/>
              </a:spcAft>
              <a:buSzPts val="3500"/>
              <a:buNone/>
              <a:defRPr sz="3500"/>
            </a:lvl9pPr>
          </a:lstStyle>
          <a:p/>
        </p:txBody>
      </p:sp>
      <p:sp>
        <p:nvSpPr>
          <p:cNvPr id="12" name="Google Shape;12;p2"/>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42870" y="1671478"/>
            <a:ext cx="9372600" cy="2967000"/>
          </a:xfrm>
          <a:prstGeom prst="rect">
            <a:avLst/>
          </a:prstGeom>
        </p:spPr>
        <p:txBody>
          <a:bodyPr anchorCtr="0" anchor="b" bIns="113100" lIns="113100" spcFirstLastPara="1" rIns="113100" wrap="square" tIns="113100">
            <a:noAutofit/>
          </a:bodyPr>
          <a:lstStyle>
            <a:lvl1pPr lvl="0" algn="ctr">
              <a:spcBef>
                <a:spcPts val="0"/>
              </a:spcBef>
              <a:spcAft>
                <a:spcPts val="0"/>
              </a:spcAft>
              <a:buSzPts val="14800"/>
              <a:buNone/>
              <a:defRPr sz="14800"/>
            </a:lvl1pPr>
            <a:lvl2pPr lvl="1" algn="ctr">
              <a:spcBef>
                <a:spcPts val="0"/>
              </a:spcBef>
              <a:spcAft>
                <a:spcPts val="0"/>
              </a:spcAft>
              <a:buSzPts val="14800"/>
              <a:buNone/>
              <a:defRPr sz="14800"/>
            </a:lvl2pPr>
            <a:lvl3pPr lvl="2" algn="ctr">
              <a:spcBef>
                <a:spcPts val="0"/>
              </a:spcBef>
              <a:spcAft>
                <a:spcPts val="0"/>
              </a:spcAft>
              <a:buSzPts val="14800"/>
              <a:buNone/>
              <a:defRPr sz="14800"/>
            </a:lvl3pPr>
            <a:lvl4pPr lvl="3" algn="ctr">
              <a:spcBef>
                <a:spcPts val="0"/>
              </a:spcBef>
              <a:spcAft>
                <a:spcPts val="0"/>
              </a:spcAft>
              <a:buSzPts val="14800"/>
              <a:buNone/>
              <a:defRPr sz="14800"/>
            </a:lvl4pPr>
            <a:lvl5pPr lvl="4" algn="ctr">
              <a:spcBef>
                <a:spcPts val="0"/>
              </a:spcBef>
              <a:spcAft>
                <a:spcPts val="0"/>
              </a:spcAft>
              <a:buSzPts val="14800"/>
              <a:buNone/>
              <a:defRPr sz="14800"/>
            </a:lvl5pPr>
            <a:lvl6pPr lvl="5" algn="ctr">
              <a:spcBef>
                <a:spcPts val="0"/>
              </a:spcBef>
              <a:spcAft>
                <a:spcPts val="0"/>
              </a:spcAft>
              <a:buSzPts val="14800"/>
              <a:buNone/>
              <a:defRPr sz="14800"/>
            </a:lvl6pPr>
            <a:lvl7pPr lvl="6" algn="ctr">
              <a:spcBef>
                <a:spcPts val="0"/>
              </a:spcBef>
              <a:spcAft>
                <a:spcPts val="0"/>
              </a:spcAft>
              <a:buSzPts val="14800"/>
              <a:buNone/>
              <a:defRPr sz="14800"/>
            </a:lvl7pPr>
            <a:lvl8pPr lvl="7" algn="ctr">
              <a:spcBef>
                <a:spcPts val="0"/>
              </a:spcBef>
              <a:spcAft>
                <a:spcPts val="0"/>
              </a:spcAft>
              <a:buSzPts val="14800"/>
              <a:buNone/>
              <a:defRPr sz="14800"/>
            </a:lvl8pPr>
            <a:lvl9pPr lvl="8" algn="ctr">
              <a:spcBef>
                <a:spcPts val="0"/>
              </a:spcBef>
              <a:spcAft>
                <a:spcPts val="0"/>
              </a:spcAft>
              <a:buSzPts val="14800"/>
              <a:buNone/>
              <a:defRPr sz="14800"/>
            </a:lvl9pPr>
          </a:lstStyle>
          <a:p>
            <a:r>
              <a:t>xx%</a:t>
            </a:r>
          </a:p>
        </p:txBody>
      </p:sp>
      <p:sp>
        <p:nvSpPr>
          <p:cNvPr id="46" name="Google Shape;46;p11"/>
          <p:cNvSpPr txBox="1"/>
          <p:nvPr>
            <p:ph idx="1" type="body"/>
          </p:nvPr>
        </p:nvSpPr>
        <p:spPr>
          <a:xfrm>
            <a:off x="342870" y="4763362"/>
            <a:ext cx="9372600" cy="1965600"/>
          </a:xfrm>
          <a:prstGeom prst="rect">
            <a:avLst/>
          </a:prstGeom>
        </p:spPr>
        <p:txBody>
          <a:bodyPr anchorCtr="0" anchor="t" bIns="113100" lIns="113100" spcFirstLastPara="1" rIns="113100" wrap="square" tIns="113100">
            <a:noAutofit/>
          </a:bodyPr>
          <a:lstStyle>
            <a:lvl1pPr indent="-368300" lvl="0" marL="457200" algn="ctr">
              <a:spcBef>
                <a:spcPts val="0"/>
              </a:spcBef>
              <a:spcAft>
                <a:spcPts val="0"/>
              </a:spcAft>
              <a:buSzPts val="2200"/>
              <a:buChar char="●"/>
              <a:defRPr/>
            </a:lvl1pPr>
            <a:lvl2pPr indent="-336550" lvl="1" marL="914400" algn="ctr">
              <a:spcBef>
                <a:spcPts val="2000"/>
              </a:spcBef>
              <a:spcAft>
                <a:spcPts val="0"/>
              </a:spcAft>
              <a:buSzPts val="1700"/>
              <a:buChar char="○"/>
              <a:defRPr/>
            </a:lvl2pPr>
            <a:lvl3pPr indent="-336550" lvl="2" marL="1371600" algn="ctr">
              <a:spcBef>
                <a:spcPts val="2000"/>
              </a:spcBef>
              <a:spcAft>
                <a:spcPts val="0"/>
              </a:spcAft>
              <a:buSzPts val="1700"/>
              <a:buChar char="■"/>
              <a:defRPr/>
            </a:lvl3pPr>
            <a:lvl4pPr indent="-336550" lvl="3" marL="1828800" algn="ctr">
              <a:spcBef>
                <a:spcPts val="2000"/>
              </a:spcBef>
              <a:spcAft>
                <a:spcPts val="0"/>
              </a:spcAft>
              <a:buSzPts val="1700"/>
              <a:buChar char="●"/>
              <a:defRPr/>
            </a:lvl4pPr>
            <a:lvl5pPr indent="-336550" lvl="4" marL="2286000" algn="ctr">
              <a:spcBef>
                <a:spcPts val="2000"/>
              </a:spcBef>
              <a:spcAft>
                <a:spcPts val="0"/>
              </a:spcAft>
              <a:buSzPts val="1700"/>
              <a:buChar char="○"/>
              <a:defRPr/>
            </a:lvl5pPr>
            <a:lvl6pPr indent="-336550" lvl="5" marL="2743200" algn="ctr">
              <a:spcBef>
                <a:spcPts val="2000"/>
              </a:spcBef>
              <a:spcAft>
                <a:spcPts val="0"/>
              </a:spcAft>
              <a:buSzPts val="1700"/>
              <a:buChar char="■"/>
              <a:defRPr/>
            </a:lvl6pPr>
            <a:lvl7pPr indent="-336550" lvl="6" marL="3200400" algn="ctr">
              <a:spcBef>
                <a:spcPts val="2000"/>
              </a:spcBef>
              <a:spcAft>
                <a:spcPts val="0"/>
              </a:spcAft>
              <a:buSzPts val="1700"/>
              <a:buChar char="●"/>
              <a:defRPr/>
            </a:lvl7pPr>
            <a:lvl8pPr indent="-336550" lvl="7" marL="3657600" algn="ctr">
              <a:spcBef>
                <a:spcPts val="2000"/>
              </a:spcBef>
              <a:spcAft>
                <a:spcPts val="0"/>
              </a:spcAft>
              <a:buSzPts val="1700"/>
              <a:buChar char="○"/>
              <a:defRPr/>
            </a:lvl8pPr>
            <a:lvl9pPr indent="-336550" lvl="8" marL="4114800" algn="ctr">
              <a:spcBef>
                <a:spcPts val="2000"/>
              </a:spcBef>
              <a:spcAft>
                <a:spcPts val="2000"/>
              </a:spcAft>
              <a:buSzPts val="1700"/>
              <a:buChar char="■"/>
              <a:defRPr/>
            </a:lvl9pPr>
          </a:lstStyle>
          <a:p/>
        </p:txBody>
      </p:sp>
      <p:sp>
        <p:nvSpPr>
          <p:cNvPr id="47" name="Google Shape;47;p11"/>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42879" y="1125136"/>
            <a:ext cx="9372900" cy="31017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56" name="Google Shape;56;p14"/>
          <p:cNvSpPr txBox="1"/>
          <p:nvPr>
            <p:ph idx="1" type="subTitle"/>
          </p:nvPr>
        </p:nvSpPr>
        <p:spPr>
          <a:xfrm>
            <a:off x="342870" y="4282678"/>
            <a:ext cx="9372900" cy="1197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42870" y="3250173"/>
            <a:ext cx="9372900" cy="1272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60" name="Google Shape;60;p15"/>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3" name="Google Shape;63;p16"/>
          <p:cNvSpPr txBox="1"/>
          <p:nvPr>
            <p:ph idx="1" type="body"/>
          </p:nvPr>
        </p:nvSpPr>
        <p:spPr>
          <a:xfrm>
            <a:off x="342870" y="1741518"/>
            <a:ext cx="9372900" cy="51627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64" name="Google Shape;64;p16"/>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7" name="Google Shape;67;p17"/>
          <p:cNvSpPr txBox="1"/>
          <p:nvPr>
            <p:ph idx="1" type="body"/>
          </p:nvPr>
        </p:nvSpPr>
        <p:spPr>
          <a:xfrm>
            <a:off x="342870" y="1741518"/>
            <a:ext cx="4399800" cy="516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68" name="Google Shape;68;p17"/>
          <p:cNvSpPr txBox="1"/>
          <p:nvPr>
            <p:ph idx="2" type="body"/>
          </p:nvPr>
        </p:nvSpPr>
        <p:spPr>
          <a:xfrm>
            <a:off x="5315640" y="1741518"/>
            <a:ext cx="4399800" cy="516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69" name="Google Shape;69;p17"/>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2" name="Google Shape;72;p18"/>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42870" y="839573"/>
            <a:ext cx="3088800" cy="1141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5" name="Google Shape;75;p19"/>
          <p:cNvSpPr txBox="1"/>
          <p:nvPr>
            <p:ph idx="1" type="body"/>
          </p:nvPr>
        </p:nvSpPr>
        <p:spPr>
          <a:xfrm>
            <a:off x="342870" y="2099840"/>
            <a:ext cx="3088800" cy="4804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76" name="Google Shape;76;p19"/>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539275" y="680227"/>
            <a:ext cx="7004400" cy="6181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79" name="Google Shape;79;p20"/>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5029200" y="-189"/>
            <a:ext cx="5029200" cy="7772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92050" y="1863464"/>
            <a:ext cx="4449600" cy="22398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3" name="Google Shape;83;p21"/>
          <p:cNvSpPr txBox="1"/>
          <p:nvPr>
            <p:ph idx="1" type="subTitle"/>
          </p:nvPr>
        </p:nvSpPr>
        <p:spPr>
          <a:xfrm>
            <a:off x="292050" y="4235758"/>
            <a:ext cx="4449600" cy="1866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5433450" y="1094158"/>
            <a:ext cx="4220400" cy="5583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85" name="Google Shape;85;p21"/>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42870" y="3250173"/>
            <a:ext cx="9372600" cy="1272000"/>
          </a:xfrm>
          <a:prstGeom prst="rect">
            <a:avLst/>
          </a:prstGeom>
        </p:spPr>
        <p:txBody>
          <a:bodyPr anchorCtr="0" anchor="ctr" bIns="113100" lIns="113100" spcFirstLastPara="1" rIns="113100" wrap="square" tIns="113100">
            <a:noAutofit/>
          </a:bodyPr>
          <a:lstStyle>
            <a:lvl1pPr lvl="0" algn="ctr">
              <a:spcBef>
                <a:spcPts val="0"/>
              </a:spcBef>
              <a:spcAft>
                <a:spcPts val="0"/>
              </a:spcAft>
              <a:buSzPts val="4500"/>
              <a:buNone/>
              <a:defRPr sz="4500"/>
            </a:lvl1pPr>
            <a:lvl2pPr lvl="1" algn="ctr">
              <a:spcBef>
                <a:spcPts val="0"/>
              </a:spcBef>
              <a:spcAft>
                <a:spcPts val="0"/>
              </a:spcAft>
              <a:buSzPts val="4500"/>
              <a:buNone/>
              <a:defRPr sz="4500"/>
            </a:lvl2pPr>
            <a:lvl3pPr lvl="2" algn="ctr">
              <a:spcBef>
                <a:spcPts val="0"/>
              </a:spcBef>
              <a:spcAft>
                <a:spcPts val="0"/>
              </a:spcAft>
              <a:buSzPts val="4500"/>
              <a:buNone/>
              <a:defRPr sz="4500"/>
            </a:lvl3pPr>
            <a:lvl4pPr lvl="3" algn="ctr">
              <a:spcBef>
                <a:spcPts val="0"/>
              </a:spcBef>
              <a:spcAft>
                <a:spcPts val="0"/>
              </a:spcAft>
              <a:buSzPts val="4500"/>
              <a:buNone/>
              <a:defRPr sz="4500"/>
            </a:lvl4pPr>
            <a:lvl5pPr lvl="4" algn="ctr">
              <a:spcBef>
                <a:spcPts val="0"/>
              </a:spcBef>
              <a:spcAft>
                <a:spcPts val="0"/>
              </a:spcAft>
              <a:buSzPts val="4500"/>
              <a:buNone/>
              <a:defRPr sz="4500"/>
            </a:lvl5pPr>
            <a:lvl6pPr lvl="5" algn="ctr">
              <a:spcBef>
                <a:spcPts val="0"/>
              </a:spcBef>
              <a:spcAft>
                <a:spcPts val="0"/>
              </a:spcAft>
              <a:buSzPts val="4500"/>
              <a:buNone/>
              <a:defRPr sz="4500"/>
            </a:lvl6pPr>
            <a:lvl7pPr lvl="6" algn="ctr">
              <a:spcBef>
                <a:spcPts val="0"/>
              </a:spcBef>
              <a:spcAft>
                <a:spcPts val="0"/>
              </a:spcAft>
              <a:buSzPts val="4500"/>
              <a:buNone/>
              <a:defRPr sz="4500"/>
            </a:lvl7pPr>
            <a:lvl8pPr lvl="7" algn="ctr">
              <a:spcBef>
                <a:spcPts val="0"/>
              </a:spcBef>
              <a:spcAft>
                <a:spcPts val="0"/>
              </a:spcAft>
              <a:buSzPts val="4500"/>
              <a:buNone/>
              <a:defRPr sz="4500"/>
            </a:lvl8pPr>
            <a:lvl9pPr lvl="8" algn="ctr">
              <a:spcBef>
                <a:spcPts val="0"/>
              </a:spcBef>
              <a:spcAft>
                <a:spcPts val="0"/>
              </a:spcAft>
              <a:buSzPts val="4500"/>
              <a:buNone/>
              <a:defRPr sz="4500"/>
            </a:lvl9pPr>
          </a:lstStyle>
          <a:p/>
        </p:txBody>
      </p:sp>
      <p:sp>
        <p:nvSpPr>
          <p:cNvPr id="15" name="Google Shape;15;p3"/>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42870" y="6392869"/>
            <a:ext cx="6598800" cy="9144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42870" y="1671478"/>
            <a:ext cx="9372900" cy="29670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1" name="Google Shape;91;p23"/>
          <p:cNvSpPr txBox="1"/>
          <p:nvPr>
            <p:ph idx="1" type="body"/>
          </p:nvPr>
        </p:nvSpPr>
        <p:spPr>
          <a:xfrm>
            <a:off x="342870" y="4763362"/>
            <a:ext cx="9372900" cy="1965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92" name="Google Shape;92;p23"/>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9" name="Shape 99"/>
        <p:cNvGrpSpPr/>
        <p:nvPr/>
      </p:nvGrpSpPr>
      <p:grpSpPr>
        <a:xfrm>
          <a:off x="0" y="0"/>
          <a:ext cx="0" cy="0"/>
          <a:chOff x="0" y="0"/>
          <a:chExt cx="0" cy="0"/>
        </a:xfrm>
      </p:grpSpPr>
      <p:sp>
        <p:nvSpPr>
          <p:cNvPr id="100" name="Google Shape;100;p26"/>
          <p:cNvSpPr txBox="1"/>
          <p:nvPr>
            <p:ph type="ctrTitle"/>
          </p:nvPr>
        </p:nvSpPr>
        <p:spPr>
          <a:xfrm>
            <a:off x="342879" y="1125136"/>
            <a:ext cx="9372900" cy="31017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1" name="Google Shape;101;p26"/>
          <p:cNvSpPr txBox="1"/>
          <p:nvPr>
            <p:ph idx="1" type="subTitle"/>
          </p:nvPr>
        </p:nvSpPr>
        <p:spPr>
          <a:xfrm>
            <a:off x="342870" y="4282678"/>
            <a:ext cx="9372900" cy="1197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02" name="Google Shape;102;p26"/>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3" name="Shape 103"/>
        <p:cNvGrpSpPr/>
        <p:nvPr/>
      </p:nvGrpSpPr>
      <p:grpSpPr>
        <a:xfrm>
          <a:off x="0" y="0"/>
          <a:ext cx="0" cy="0"/>
          <a:chOff x="0" y="0"/>
          <a:chExt cx="0" cy="0"/>
        </a:xfrm>
      </p:grpSpPr>
      <p:sp>
        <p:nvSpPr>
          <p:cNvPr id="104" name="Google Shape;104;p27"/>
          <p:cNvSpPr txBox="1"/>
          <p:nvPr>
            <p:ph type="title"/>
          </p:nvPr>
        </p:nvSpPr>
        <p:spPr>
          <a:xfrm>
            <a:off x="342870" y="3250173"/>
            <a:ext cx="9372900" cy="1272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05" name="Google Shape;105;p27"/>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6" name="Shape 106"/>
        <p:cNvGrpSpPr/>
        <p:nvPr/>
      </p:nvGrpSpPr>
      <p:grpSpPr>
        <a:xfrm>
          <a:off x="0" y="0"/>
          <a:ext cx="0" cy="0"/>
          <a:chOff x="0" y="0"/>
          <a:chExt cx="0" cy="0"/>
        </a:xfrm>
      </p:grpSpPr>
      <p:sp>
        <p:nvSpPr>
          <p:cNvPr id="107" name="Google Shape;107;p28"/>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8" name="Google Shape;108;p28"/>
          <p:cNvSpPr txBox="1"/>
          <p:nvPr>
            <p:ph idx="1" type="body"/>
          </p:nvPr>
        </p:nvSpPr>
        <p:spPr>
          <a:xfrm>
            <a:off x="342870" y="1741518"/>
            <a:ext cx="9372900" cy="51627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09" name="Google Shape;109;p28"/>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atin typeface="Poppins"/>
                <a:ea typeface="Poppins"/>
                <a:cs typeface="Poppins"/>
                <a:sym typeface="Poppins"/>
              </a:defRPr>
            </a:lvl1pPr>
            <a:lvl2pPr lvl="1">
              <a:buNone/>
              <a:defRPr>
                <a:latin typeface="Poppins"/>
                <a:ea typeface="Poppins"/>
                <a:cs typeface="Poppins"/>
                <a:sym typeface="Poppins"/>
              </a:defRPr>
            </a:lvl2pPr>
            <a:lvl3pPr lvl="2">
              <a:buNone/>
              <a:defRPr>
                <a:latin typeface="Poppins"/>
                <a:ea typeface="Poppins"/>
                <a:cs typeface="Poppins"/>
                <a:sym typeface="Poppins"/>
              </a:defRPr>
            </a:lvl3pPr>
            <a:lvl4pPr lvl="3">
              <a:buNone/>
              <a:defRPr>
                <a:latin typeface="Poppins"/>
                <a:ea typeface="Poppins"/>
                <a:cs typeface="Poppins"/>
                <a:sym typeface="Poppins"/>
              </a:defRPr>
            </a:lvl4pPr>
            <a:lvl5pPr lvl="4">
              <a:buNone/>
              <a:defRPr>
                <a:latin typeface="Poppins"/>
                <a:ea typeface="Poppins"/>
                <a:cs typeface="Poppins"/>
                <a:sym typeface="Poppins"/>
              </a:defRPr>
            </a:lvl5pPr>
            <a:lvl6pPr lvl="5">
              <a:buNone/>
              <a:defRPr>
                <a:latin typeface="Poppins"/>
                <a:ea typeface="Poppins"/>
                <a:cs typeface="Poppins"/>
                <a:sym typeface="Poppins"/>
              </a:defRPr>
            </a:lvl6pPr>
            <a:lvl7pPr lvl="6">
              <a:buNone/>
              <a:defRPr>
                <a:latin typeface="Poppins"/>
                <a:ea typeface="Poppins"/>
                <a:cs typeface="Poppins"/>
                <a:sym typeface="Poppins"/>
              </a:defRPr>
            </a:lvl7pPr>
            <a:lvl8pPr lvl="7">
              <a:buNone/>
              <a:defRPr>
                <a:latin typeface="Poppins"/>
                <a:ea typeface="Poppins"/>
                <a:cs typeface="Poppins"/>
                <a:sym typeface="Poppins"/>
              </a:defRPr>
            </a:lvl8pPr>
            <a:lvl9pPr lvl="8">
              <a:buNone/>
              <a:defRPr>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0" name="Shape 110"/>
        <p:cNvGrpSpPr/>
        <p:nvPr/>
      </p:nvGrpSpPr>
      <p:grpSpPr>
        <a:xfrm>
          <a:off x="0" y="0"/>
          <a:ext cx="0" cy="0"/>
          <a:chOff x="0" y="0"/>
          <a:chExt cx="0" cy="0"/>
        </a:xfrm>
      </p:grpSpPr>
      <p:sp>
        <p:nvSpPr>
          <p:cNvPr id="111" name="Google Shape;111;p29"/>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2" name="Google Shape;112;p29"/>
          <p:cNvSpPr txBox="1"/>
          <p:nvPr>
            <p:ph idx="1" type="body"/>
          </p:nvPr>
        </p:nvSpPr>
        <p:spPr>
          <a:xfrm>
            <a:off x="342870" y="1741518"/>
            <a:ext cx="4399800" cy="516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13" name="Google Shape;113;p29"/>
          <p:cNvSpPr txBox="1"/>
          <p:nvPr>
            <p:ph idx="2" type="body"/>
          </p:nvPr>
        </p:nvSpPr>
        <p:spPr>
          <a:xfrm>
            <a:off x="5315640" y="1741518"/>
            <a:ext cx="4399800" cy="516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14" name="Google Shape;114;p29"/>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5" name="Shape 115"/>
        <p:cNvGrpSpPr/>
        <p:nvPr/>
      </p:nvGrpSpPr>
      <p:grpSpPr>
        <a:xfrm>
          <a:off x="0" y="0"/>
          <a:ext cx="0" cy="0"/>
          <a:chOff x="0" y="0"/>
          <a:chExt cx="0" cy="0"/>
        </a:xfrm>
      </p:grpSpPr>
      <p:sp>
        <p:nvSpPr>
          <p:cNvPr id="116" name="Google Shape;116;p30"/>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7" name="Google Shape;117;p30"/>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8" name="Shape 118"/>
        <p:cNvGrpSpPr/>
        <p:nvPr/>
      </p:nvGrpSpPr>
      <p:grpSpPr>
        <a:xfrm>
          <a:off x="0" y="0"/>
          <a:ext cx="0" cy="0"/>
          <a:chOff x="0" y="0"/>
          <a:chExt cx="0" cy="0"/>
        </a:xfrm>
      </p:grpSpPr>
      <p:sp>
        <p:nvSpPr>
          <p:cNvPr id="119" name="Google Shape;119;p31"/>
          <p:cNvSpPr txBox="1"/>
          <p:nvPr>
            <p:ph type="title"/>
          </p:nvPr>
        </p:nvSpPr>
        <p:spPr>
          <a:xfrm>
            <a:off x="342870" y="839573"/>
            <a:ext cx="3088800" cy="1141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20" name="Google Shape;120;p31"/>
          <p:cNvSpPr txBox="1"/>
          <p:nvPr>
            <p:ph idx="1" type="body"/>
          </p:nvPr>
        </p:nvSpPr>
        <p:spPr>
          <a:xfrm>
            <a:off x="342870" y="2099840"/>
            <a:ext cx="3088800" cy="4804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21" name="Google Shape;121;p31"/>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2" name="Shape 122"/>
        <p:cNvGrpSpPr/>
        <p:nvPr/>
      </p:nvGrpSpPr>
      <p:grpSpPr>
        <a:xfrm>
          <a:off x="0" y="0"/>
          <a:ext cx="0" cy="0"/>
          <a:chOff x="0" y="0"/>
          <a:chExt cx="0" cy="0"/>
        </a:xfrm>
      </p:grpSpPr>
      <p:sp>
        <p:nvSpPr>
          <p:cNvPr id="123" name="Google Shape;123;p32"/>
          <p:cNvSpPr txBox="1"/>
          <p:nvPr>
            <p:ph type="title"/>
          </p:nvPr>
        </p:nvSpPr>
        <p:spPr>
          <a:xfrm>
            <a:off x="539275" y="680227"/>
            <a:ext cx="7004400" cy="6181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24" name="Google Shape;124;p32"/>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42870" y="672482"/>
            <a:ext cx="9372600" cy="865500"/>
          </a:xfrm>
          <a:prstGeom prst="rect">
            <a:avLst/>
          </a:prstGeom>
        </p:spPr>
        <p:txBody>
          <a:bodyPr anchorCtr="0" anchor="t" bIns="113100" lIns="113100" spcFirstLastPara="1" rIns="113100" wrap="square" tIns="11310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18" name="Google Shape;18;p4"/>
          <p:cNvSpPr txBox="1"/>
          <p:nvPr>
            <p:ph idx="1" type="body"/>
          </p:nvPr>
        </p:nvSpPr>
        <p:spPr>
          <a:xfrm>
            <a:off x="342870" y="1741518"/>
            <a:ext cx="9372600" cy="5162700"/>
          </a:xfrm>
          <a:prstGeom prst="rect">
            <a:avLst/>
          </a:prstGeom>
        </p:spPr>
        <p:txBody>
          <a:bodyPr anchorCtr="0" anchor="t" bIns="113100" lIns="113100" spcFirstLastPara="1" rIns="113100" wrap="square" tIns="113100">
            <a:noAutofit/>
          </a:bodyPr>
          <a:lstStyle>
            <a:lvl1pPr indent="-368300" lvl="0" marL="457200">
              <a:spcBef>
                <a:spcPts val="0"/>
              </a:spcBef>
              <a:spcAft>
                <a:spcPts val="0"/>
              </a:spcAft>
              <a:buSzPts val="2200"/>
              <a:buChar char="●"/>
              <a:defRPr/>
            </a:lvl1pPr>
            <a:lvl2pPr indent="-336550" lvl="1" marL="914400">
              <a:spcBef>
                <a:spcPts val="2000"/>
              </a:spcBef>
              <a:spcAft>
                <a:spcPts val="0"/>
              </a:spcAft>
              <a:buSzPts val="1700"/>
              <a:buChar char="○"/>
              <a:defRPr/>
            </a:lvl2pPr>
            <a:lvl3pPr indent="-336550" lvl="2" marL="1371600">
              <a:spcBef>
                <a:spcPts val="2000"/>
              </a:spcBef>
              <a:spcAft>
                <a:spcPts val="0"/>
              </a:spcAft>
              <a:buSzPts val="1700"/>
              <a:buChar char="■"/>
              <a:defRPr/>
            </a:lvl3pPr>
            <a:lvl4pPr indent="-336550" lvl="3" marL="1828800">
              <a:spcBef>
                <a:spcPts val="2000"/>
              </a:spcBef>
              <a:spcAft>
                <a:spcPts val="0"/>
              </a:spcAft>
              <a:buSzPts val="1700"/>
              <a:buChar char="●"/>
              <a:defRPr/>
            </a:lvl4pPr>
            <a:lvl5pPr indent="-336550" lvl="4" marL="2286000">
              <a:spcBef>
                <a:spcPts val="2000"/>
              </a:spcBef>
              <a:spcAft>
                <a:spcPts val="0"/>
              </a:spcAft>
              <a:buSzPts val="1700"/>
              <a:buChar char="○"/>
              <a:defRPr/>
            </a:lvl5pPr>
            <a:lvl6pPr indent="-336550" lvl="5" marL="2743200">
              <a:spcBef>
                <a:spcPts val="2000"/>
              </a:spcBef>
              <a:spcAft>
                <a:spcPts val="0"/>
              </a:spcAft>
              <a:buSzPts val="1700"/>
              <a:buChar char="■"/>
              <a:defRPr/>
            </a:lvl6pPr>
            <a:lvl7pPr indent="-336550" lvl="6" marL="3200400">
              <a:spcBef>
                <a:spcPts val="2000"/>
              </a:spcBef>
              <a:spcAft>
                <a:spcPts val="0"/>
              </a:spcAft>
              <a:buSzPts val="1700"/>
              <a:buChar char="●"/>
              <a:defRPr/>
            </a:lvl7pPr>
            <a:lvl8pPr indent="-336550" lvl="7" marL="3657600">
              <a:spcBef>
                <a:spcPts val="2000"/>
              </a:spcBef>
              <a:spcAft>
                <a:spcPts val="0"/>
              </a:spcAft>
              <a:buSzPts val="1700"/>
              <a:buChar char="○"/>
              <a:defRPr/>
            </a:lvl8pPr>
            <a:lvl9pPr indent="-336550" lvl="8" marL="4114800">
              <a:spcBef>
                <a:spcPts val="2000"/>
              </a:spcBef>
              <a:spcAft>
                <a:spcPts val="2000"/>
              </a:spcAft>
              <a:buSzPts val="1700"/>
              <a:buChar char="■"/>
              <a:defRPr/>
            </a:lvl9pPr>
          </a:lstStyle>
          <a:p/>
        </p:txBody>
      </p:sp>
      <p:sp>
        <p:nvSpPr>
          <p:cNvPr id="19" name="Google Shape;19;p4"/>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5" name="Shape 125"/>
        <p:cNvGrpSpPr/>
        <p:nvPr/>
      </p:nvGrpSpPr>
      <p:grpSpPr>
        <a:xfrm>
          <a:off x="0" y="0"/>
          <a:ext cx="0" cy="0"/>
          <a:chOff x="0" y="0"/>
          <a:chExt cx="0" cy="0"/>
        </a:xfrm>
      </p:grpSpPr>
      <p:sp>
        <p:nvSpPr>
          <p:cNvPr id="126" name="Google Shape;126;p33"/>
          <p:cNvSpPr/>
          <p:nvPr/>
        </p:nvSpPr>
        <p:spPr>
          <a:xfrm>
            <a:off x="5029200" y="-189"/>
            <a:ext cx="5029200" cy="7772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33"/>
          <p:cNvSpPr txBox="1"/>
          <p:nvPr>
            <p:ph type="title"/>
          </p:nvPr>
        </p:nvSpPr>
        <p:spPr>
          <a:xfrm>
            <a:off x="292050" y="1863464"/>
            <a:ext cx="4449600" cy="22398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28" name="Google Shape;128;p33"/>
          <p:cNvSpPr txBox="1"/>
          <p:nvPr>
            <p:ph idx="1" type="subTitle"/>
          </p:nvPr>
        </p:nvSpPr>
        <p:spPr>
          <a:xfrm>
            <a:off x="292050" y="4235758"/>
            <a:ext cx="4449600" cy="1866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29" name="Google Shape;129;p33"/>
          <p:cNvSpPr txBox="1"/>
          <p:nvPr>
            <p:ph idx="2" type="body"/>
          </p:nvPr>
        </p:nvSpPr>
        <p:spPr>
          <a:xfrm>
            <a:off x="5433450" y="1094158"/>
            <a:ext cx="4220400" cy="5583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30" name="Google Shape;130;p33"/>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1" name="Shape 131"/>
        <p:cNvGrpSpPr/>
        <p:nvPr/>
      </p:nvGrpSpPr>
      <p:grpSpPr>
        <a:xfrm>
          <a:off x="0" y="0"/>
          <a:ext cx="0" cy="0"/>
          <a:chOff x="0" y="0"/>
          <a:chExt cx="0" cy="0"/>
        </a:xfrm>
      </p:grpSpPr>
      <p:sp>
        <p:nvSpPr>
          <p:cNvPr id="132" name="Google Shape;132;p34"/>
          <p:cNvSpPr txBox="1"/>
          <p:nvPr>
            <p:ph idx="1" type="body"/>
          </p:nvPr>
        </p:nvSpPr>
        <p:spPr>
          <a:xfrm>
            <a:off x="342870" y="6392869"/>
            <a:ext cx="6598800" cy="9144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133" name="Google Shape;133;p34"/>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4" name="Shape 134"/>
        <p:cNvGrpSpPr/>
        <p:nvPr/>
      </p:nvGrpSpPr>
      <p:grpSpPr>
        <a:xfrm>
          <a:off x="0" y="0"/>
          <a:ext cx="0" cy="0"/>
          <a:chOff x="0" y="0"/>
          <a:chExt cx="0" cy="0"/>
        </a:xfrm>
      </p:grpSpPr>
      <p:sp>
        <p:nvSpPr>
          <p:cNvPr id="135" name="Google Shape;135;p35"/>
          <p:cNvSpPr txBox="1"/>
          <p:nvPr>
            <p:ph hasCustomPrompt="1" type="title"/>
          </p:nvPr>
        </p:nvSpPr>
        <p:spPr>
          <a:xfrm>
            <a:off x="342870" y="1671478"/>
            <a:ext cx="9372900" cy="29670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36" name="Google Shape;136;p35"/>
          <p:cNvSpPr txBox="1"/>
          <p:nvPr>
            <p:ph idx="1" type="body"/>
          </p:nvPr>
        </p:nvSpPr>
        <p:spPr>
          <a:xfrm>
            <a:off x="342870" y="4763362"/>
            <a:ext cx="9372900" cy="1965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137" name="Google Shape;137;p35"/>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8" name="Shape 138"/>
        <p:cNvGrpSpPr/>
        <p:nvPr/>
      </p:nvGrpSpPr>
      <p:grpSpPr>
        <a:xfrm>
          <a:off x="0" y="0"/>
          <a:ext cx="0" cy="0"/>
          <a:chOff x="0" y="0"/>
          <a:chExt cx="0" cy="0"/>
        </a:xfrm>
      </p:grpSpPr>
      <p:sp>
        <p:nvSpPr>
          <p:cNvPr id="139" name="Google Shape;139;p36"/>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4" name="Shape 144"/>
        <p:cNvGrpSpPr/>
        <p:nvPr/>
      </p:nvGrpSpPr>
      <p:grpSpPr>
        <a:xfrm>
          <a:off x="0" y="0"/>
          <a:ext cx="0" cy="0"/>
          <a:chOff x="0" y="0"/>
          <a:chExt cx="0" cy="0"/>
        </a:xfrm>
      </p:grpSpPr>
      <p:sp>
        <p:nvSpPr>
          <p:cNvPr id="145" name="Google Shape;145;p38"/>
          <p:cNvSpPr txBox="1"/>
          <p:nvPr>
            <p:ph type="ctrTitle"/>
          </p:nvPr>
        </p:nvSpPr>
        <p:spPr>
          <a:xfrm>
            <a:off x="342879" y="1125136"/>
            <a:ext cx="9372900" cy="31017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46" name="Google Shape;146;p38"/>
          <p:cNvSpPr txBox="1"/>
          <p:nvPr>
            <p:ph idx="1" type="subTitle"/>
          </p:nvPr>
        </p:nvSpPr>
        <p:spPr>
          <a:xfrm>
            <a:off x="342870" y="4282678"/>
            <a:ext cx="9372900" cy="1197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7" name="Google Shape;147;p38"/>
          <p:cNvSpPr txBox="1"/>
          <p:nvPr>
            <p:ph idx="12" type="sldNum"/>
          </p:nvPr>
        </p:nvSpPr>
        <p:spPr>
          <a:xfrm>
            <a:off x="9089136" y="7178040"/>
            <a:ext cx="603600" cy="594900"/>
          </a:xfrm>
          <a:prstGeom prst="rect">
            <a:avLst/>
          </a:prstGeom>
        </p:spPr>
        <p:txBody>
          <a:bodyPr anchorCtr="0" anchor="ctr" bIns="91425" lIns="91425" spcFirstLastPara="1" rIns="91425" wrap="square" tIns="91425">
            <a:noAutofit/>
          </a:bodyPr>
          <a:lstStyle>
            <a:lvl1pPr lvl="0">
              <a:buNone/>
              <a:defRPr sz="800"/>
            </a:lvl1pPr>
            <a:lvl2pPr lvl="1">
              <a:buNone/>
              <a:defRPr sz="800"/>
            </a:lvl2pPr>
            <a:lvl3pPr lvl="2">
              <a:buNone/>
              <a:defRPr sz="800"/>
            </a:lvl3pPr>
            <a:lvl4pPr lvl="3">
              <a:buNone/>
              <a:defRPr sz="800"/>
            </a:lvl4pPr>
            <a:lvl5pPr lvl="4">
              <a:buNone/>
              <a:defRPr sz="800"/>
            </a:lvl5pPr>
            <a:lvl6pPr lvl="5">
              <a:buNone/>
              <a:defRPr sz="800"/>
            </a:lvl6pPr>
            <a:lvl7pPr lvl="6">
              <a:buNone/>
              <a:defRPr sz="800"/>
            </a:lvl7pPr>
            <a:lvl8pPr lvl="7">
              <a:buNone/>
              <a:defRPr sz="800"/>
            </a:lvl8pPr>
            <a:lvl9pPr lvl="8">
              <a:buNone/>
              <a:defRPr sz="8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8" name="Shape 148"/>
        <p:cNvGrpSpPr/>
        <p:nvPr/>
      </p:nvGrpSpPr>
      <p:grpSpPr>
        <a:xfrm>
          <a:off x="0" y="0"/>
          <a:ext cx="0" cy="0"/>
          <a:chOff x="0" y="0"/>
          <a:chExt cx="0" cy="0"/>
        </a:xfrm>
      </p:grpSpPr>
      <p:sp>
        <p:nvSpPr>
          <p:cNvPr id="149" name="Google Shape;149;p39"/>
          <p:cNvSpPr txBox="1"/>
          <p:nvPr>
            <p:ph type="title"/>
          </p:nvPr>
        </p:nvSpPr>
        <p:spPr>
          <a:xfrm>
            <a:off x="342870" y="3250173"/>
            <a:ext cx="9372900" cy="1272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0" name="Google Shape;150;p39"/>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1" name="Shape 151"/>
        <p:cNvGrpSpPr/>
        <p:nvPr/>
      </p:nvGrpSpPr>
      <p:grpSpPr>
        <a:xfrm>
          <a:off x="0" y="0"/>
          <a:ext cx="0" cy="0"/>
          <a:chOff x="0" y="0"/>
          <a:chExt cx="0" cy="0"/>
        </a:xfrm>
      </p:grpSpPr>
      <p:sp>
        <p:nvSpPr>
          <p:cNvPr id="152" name="Google Shape;152;p40"/>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3" name="Google Shape;153;p40"/>
          <p:cNvSpPr txBox="1"/>
          <p:nvPr>
            <p:ph idx="1" type="body"/>
          </p:nvPr>
        </p:nvSpPr>
        <p:spPr>
          <a:xfrm>
            <a:off x="342870" y="1741518"/>
            <a:ext cx="9372900" cy="51627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54" name="Google Shape;154;p40"/>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5" name="Shape 155"/>
        <p:cNvGrpSpPr/>
        <p:nvPr/>
      </p:nvGrpSpPr>
      <p:grpSpPr>
        <a:xfrm>
          <a:off x="0" y="0"/>
          <a:ext cx="0" cy="0"/>
          <a:chOff x="0" y="0"/>
          <a:chExt cx="0" cy="0"/>
        </a:xfrm>
      </p:grpSpPr>
      <p:sp>
        <p:nvSpPr>
          <p:cNvPr id="156" name="Google Shape;156;p41"/>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7" name="Google Shape;157;p41"/>
          <p:cNvSpPr txBox="1"/>
          <p:nvPr>
            <p:ph idx="1" type="body"/>
          </p:nvPr>
        </p:nvSpPr>
        <p:spPr>
          <a:xfrm>
            <a:off x="342870" y="1741518"/>
            <a:ext cx="4399800" cy="516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58" name="Google Shape;158;p41"/>
          <p:cNvSpPr txBox="1"/>
          <p:nvPr>
            <p:ph idx="2" type="body"/>
          </p:nvPr>
        </p:nvSpPr>
        <p:spPr>
          <a:xfrm>
            <a:off x="5315640" y="1741518"/>
            <a:ext cx="4399800" cy="516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59" name="Google Shape;159;p41"/>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0" name="Shape 160"/>
        <p:cNvGrpSpPr/>
        <p:nvPr/>
      </p:nvGrpSpPr>
      <p:grpSpPr>
        <a:xfrm>
          <a:off x="0" y="0"/>
          <a:ext cx="0" cy="0"/>
          <a:chOff x="0" y="0"/>
          <a:chExt cx="0" cy="0"/>
        </a:xfrm>
      </p:grpSpPr>
      <p:sp>
        <p:nvSpPr>
          <p:cNvPr id="161" name="Google Shape;161;p42"/>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2" name="Google Shape;162;p42"/>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63" name="Shape 163"/>
        <p:cNvGrpSpPr/>
        <p:nvPr/>
      </p:nvGrpSpPr>
      <p:grpSpPr>
        <a:xfrm>
          <a:off x="0" y="0"/>
          <a:ext cx="0" cy="0"/>
          <a:chOff x="0" y="0"/>
          <a:chExt cx="0" cy="0"/>
        </a:xfrm>
      </p:grpSpPr>
      <p:sp>
        <p:nvSpPr>
          <p:cNvPr id="164" name="Google Shape;164;p43"/>
          <p:cNvSpPr txBox="1"/>
          <p:nvPr>
            <p:ph type="title"/>
          </p:nvPr>
        </p:nvSpPr>
        <p:spPr>
          <a:xfrm>
            <a:off x="342870" y="839573"/>
            <a:ext cx="3088800" cy="1141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65" name="Google Shape;165;p43"/>
          <p:cNvSpPr txBox="1"/>
          <p:nvPr>
            <p:ph idx="1" type="body"/>
          </p:nvPr>
        </p:nvSpPr>
        <p:spPr>
          <a:xfrm>
            <a:off x="342870" y="2099840"/>
            <a:ext cx="3088800" cy="4804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66" name="Google Shape;166;p43"/>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42870" y="672482"/>
            <a:ext cx="9372600" cy="865500"/>
          </a:xfrm>
          <a:prstGeom prst="rect">
            <a:avLst/>
          </a:prstGeom>
        </p:spPr>
        <p:txBody>
          <a:bodyPr anchorCtr="0" anchor="t" bIns="113100" lIns="113100" spcFirstLastPara="1" rIns="113100" wrap="square" tIns="11310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22" name="Google Shape;22;p5"/>
          <p:cNvSpPr txBox="1"/>
          <p:nvPr>
            <p:ph idx="1" type="body"/>
          </p:nvPr>
        </p:nvSpPr>
        <p:spPr>
          <a:xfrm>
            <a:off x="342870" y="1741518"/>
            <a:ext cx="4399800" cy="5162700"/>
          </a:xfrm>
          <a:prstGeom prst="rect">
            <a:avLst/>
          </a:prstGeom>
        </p:spPr>
        <p:txBody>
          <a:bodyPr anchorCtr="0" anchor="t" bIns="113100" lIns="113100" spcFirstLastPara="1" rIns="113100" wrap="square" tIns="113100">
            <a:noAutofit/>
          </a:bodyPr>
          <a:lstStyle>
            <a:lvl1pPr indent="-336550" lvl="0" marL="457200">
              <a:spcBef>
                <a:spcPts val="0"/>
              </a:spcBef>
              <a:spcAft>
                <a:spcPts val="0"/>
              </a:spcAft>
              <a:buSzPts val="1700"/>
              <a:buChar char="●"/>
              <a:defRPr sz="1700"/>
            </a:lvl1pPr>
            <a:lvl2pPr indent="-323850" lvl="1" marL="914400">
              <a:spcBef>
                <a:spcPts val="2000"/>
              </a:spcBef>
              <a:spcAft>
                <a:spcPts val="0"/>
              </a:spcAft>
              <a:buSzPts val="1500"/>
              <a:buChar char="○"/>
              <a:defRPr sz="1500"/>
            </a:lvl2pPr>
            <a:lvl3pPr indent="-323850" lvl="2" marL="1371600">
              <a:spcBef>
                <a:spcPts val="2000"/>
              </a:spcBef>
              <a:spcAft>
                <a:spcPts val="0"/>
              </a:spcAft>
              <a:buSzPts val="1500"/>
              <a:buChar char="■"/>
              <a:defRPr sz="1500"/>
            </a:lvl3pPr>
            <a:lvl4pPr indent="-323850" lvl="3" marL="1828800">
              <a:spcBef>
                <a:spcPts val="2000"/>
              </a:spcBef>
              <a:spcAft>
                <a:spcPts val="0"/>
              </a:spcAft>
              <a:buSzPts val="1500"/>
              <a:buChar char="●"/>
              <a:defRPr sz="1500"/>
            </a:lvl4pPr>
            <a:lvl5pPr indent="-323850" lvl="4" marL="2286000">
              <a:spcBef>
                <a:spcPts val="2000"/>
              </a:spcBef>
              <a:spcAft>
                <a:spcPts val="0"/>
              </a:spcAft>
              <a:buSzPts val="1500"/>
              <a:buChar char="○"/>
              <a:defRPr sz="1500"/>
            </a:lvl5pPr>
            <a:lvl6pPr indent="-323850" lvl="5" marL="2743200">
              <a:spcBef>
                <a:spcPts val="2000"/>
              </a:spcBef>
              <a:spcAft>
                <a:spcPts val="0"/>
              </a:spcAft>
              <a:buSzPts val="1500"/>
              <a:buChar char="■"/>
              <a:defRPr sz="1500"/>
            </a:lvl6pPr>
            <a:lvl7pPr indent="-323850" lvl="6" marL="3200400">
              <a:spcBef>
                <a:spcPts val="2000"/>
              </a:spcBef>
              <a:spcAft>
                <a:spcPts val="0"/>
              </a:spcAft>
              <a:buSzPts val="1500"/>
              <a:buChar char="●"/>
              <a:defRPr sz="1500"/>
            </a:lvl7pPr>
            <a:lvl8pPr indent="-323850" lvl="7" marL="3657600">
              <a:spcBef>
                <a:spcPts val="2000"/>
              </a:spcBef>
              <a:spcAft>
                <a:spcPts val="0"/>
              </a:spcAft>
              <a:buSzPts val="1500"/>
              <a:buChar char="○"/>
              <a:defRPr sz="1500"/>
            </a:lvl8pPr>
            <a:lvl9pPr indent="-323850" lvl="8" marL="4114800">
              <a:spcBef>
                <a:spcPts val="2000"/>
              </a:spcBef>
              <a:spcAft>
                <a:spcPts val="2000"/>
              </a:spcAft>
              <a:buSzPts val="1500"/>
              <a:buChar char="■"/>
              <a:defRPr sz="1500"/>
            </a:lvl9pPr>
          </a:lstStyle>
          <a:p/>
        </p:txBody>
      </p:sp>
      <p:sp>
        <p:nvSpPr>
          <p:cNvPr id="23" name="Google Shape;23;p5"/>
          <p:cNvSpPr txBox="1"/>
          <p:nvPr>
            <p:ph idx="2" type="body"/>
          </p:nvPr>
        </p:nvSpPr>
        <p:spPr>
          <a:xfrm>
            <a:off x="5315640" y="1741518"/>
            <a:ext cx="4399800" cy="5162700"/>
          </a:xfrm>
          <a:prstGeom prst="rect">
            <a:avLst/>
          </a:prstGeom>
        </p:spPr>
        <p:txBody>
          <a:bodyPr anchorCtr="0" anchor="t" bIns="113100" lIns="113100" spcFirstLastPara="1" rIns="113100" wrap="square" tIns="113100">
            <a:noAutofit/>
          </a:bodyPr>
          <a:lstStyle>
            <a:lvl1pPr indent="-336550" lvl="0" marL="457200">
              <a:spcBef>
                <a:spcPts val="0"/>
              </a:spcBef>
              <a:spcAft>
                <a:spcPts val="0"/>
              </a:spcAft>
              <a:buSzPts val="1700"/>
              <a:buChar char="●"/>
              <a:defRPr sz="1700"/>
            </a:lvl1pPr>
            <a:lvl2pPr indent="-323850" lvl="1" marL="914400">
              <a:spcBef>
                <a:spcPts val="2000"/>
              </a:spcBef>
              <a:spcAft>
                <a:spcPts val="0"/>
              </a:spcAft>
              <a:buSzPts val="1500"/>
              <a:buChar char="○"/>
              <a:defRPr sz="1500"/>
            </a:lvl2pPr>
            <a:lvl3pPr indent="-323850" lvl="2" marL="1371600">
              <a:spcBef>
                <a:spcPts val="2000"/>
              </a:spcBef>
              <a:spcAft>
                <a:spcPts val="0"/>
              </a:spcAft>
              <a:buSzPts val="1500"/>
              <a:buChar char="■"/>
              <a:defRPr sz="1500"/>
            </a:lvl3pPr>
            <a:lvl4pPr indent="-323850" lvl="3" marL="1828800">
              <a:spcBef>
                <a:spcPts val="2000"/>
              </a:spcBef>
              <a:spcAft>
                <a:spcPts val="0"/>
              </a:spcAft>
              <a:buSzPts val="1500"/>
              <a:buChar char="●"/>
              <a:defRPr sz="1500"/>
            </a:lvl4pPr>
            <a:lvl5pPr indent="-323850" lvl="4" marL="2286000">
              <a:spcBef>
                <a:spcPts val="2000"/>
              </a:spcBef>
              <a:spcAft>
                <a:spcPts val="0"/>
              </a:spcAft>
              <a:buSzPts val="1500"/>
              <a:buChar char="○"/>
              <a:defRPr sz="1500"/>
            </a:lvl5pPr>
            <a:lvl6pPr indent="-323850" lvl="5" marL="2743200">
              <a:spcBef>
                <a:spcPts val="2000"/>
              </a:spcBef>
              <a:spcAft>
                <a:spcPts val="0"/>
              </a:spcAft>
              <a:buSzPts val="1500"/>
              <a:buChar char="■"/>
              <a:defRPr sz="1500"/>
            </a:lvl6pPr>
            <a:lvl7pPr indent="-323850" lvl="6" marL="3200400">
              <a:spcBef>
                <a:spcPts val="2000"/>
              </a:spcBef>
              <a:spcAft>
                <a:spcPts val="0"/>
              </a:spcAft>
              <a:buSzPts val="1500"/>
              <a:buChar char="●"/>
              <a:defRPr sz="1500"/>
            </a:lvl7pPr>
            <a:lvl8pPr indent="-323850" lvl="7" marL="3657600">
              <a:spcBef>
                <a:spcPts val="2000"/>
              </a:spcBef>
              <a:spcAft>
                <a:spcPts val="0"/>
              </a:spcAft>
              <a:buSzPts val="1500"/>
              <a:buChar char="○"/>
              <a:defRPr sz="1500"/>
            </a:lvl8pPr>
            <a:lvl9pPr indent="-323850" lvl="8" marL="4114800">
              <a:spcBef>
                <a:spcPts val="2000"/>
              </a:spcBef>
              <a:spcAft>
                <a:spcPts val="2000"/>
              </a:spcAft>
              <a:buSzPts val="1500"/>
              <a:buChar char="■"/>
              <a:defRPr sz="1500"/>
            </a:lvl9pPr>
          </a:lstStyle>
          <a:p/>
        </p:txBody>
      </p:sp>
      <p:sp>
        <p:nvSpPr>
          <p:cNvPr id="24" name="Google Shape;24;p5"/>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67" name="Shape 167"/>
        <p:cNvGrpSpPr/>
        <p:nvPr/>
      </p:nvGrpSpPr>
      <p:grpSpPr>
        <a:xfrm>
          <a:off x="0" y="0"/>
          <a:ext cx="0" cy="0"/>
          <a:chOff x="0" y="0"/>
          <a:chExt cx="0" cy="0"/>
        </a:xfrm>
      </p:grpSpPr>
      <p:sp>
        <p:nvSpPr>
          <p:cNvPr id="168" name="Google Shape;168;p44"/>
          <p:cNvSpPr txBox="1"/>
          <p:nvPr>
            <p:ph type="title"/>
          </p:nvPr>
        </p:nvSpPr>
        <p:spPr>
          <a:xfrm>
            <a:off x="539275" y="680227"/>
            <a:ext cx="7004400" cy="6181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69" name="Google Shape;169;p44"/>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70" name="Shape 170"/>
        <p:cNvGrpSpPr/>
        <p:nvPr/>
      </p:nvGrpSpPr>
      <p:grpSpPr>
        <a:xfrm>
          <a:off x="0" y="0"/>
          <a:ext cx="0" cy="0"/>
          <a:chOff x="0" y="0"/>
          <a:chExt cx="0" cy="0"/>
        </a:xfrm>
      </p:grpSpPr>
      <p:sp>
        <p:nvSpPr>
          <p:cNvPr id="171" name="Google Shape;171;p45"/>
          <p:cNvSpPr/>
          <p:nvPr/>
        </p:nvSpPr>
        <p:spPr>
          <a:xfrm>
            <a:off x="5029200" y="-189"/>
            <a:ext cx="5029200" cy="7772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45"/>
          <p:cNvSpPr txBox="1"/>
          <p:nvPr>
            <p:ph type="title"/>
          </p:nvPr>
        </p:nvSpPr>
        <p:spPr>
          <a:xfrm>
            <a:off x="292050" y="1863464"/>
            <a:ext cx="4449600" cy="22398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73" name="Google Shape;173;p45"/>
          <p:cNvSpPr txBox="1"/>
          <p:nvPr>
            <p:ph idx="1" type="subTitle"/>
          </p:nvPr>
        </p:nvSpPr>
        <p:spPr>
          <a:xfrm>
            <a:off x="292050" y="4235758"/>
            <a:ext cx="4449600" cy="1866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74" name="Google Shape;174;p45"/>
          <p:cNvSpPr txBox="1"/>
          <p:nvPr>
            <p:ph idx="2" type="body"/>
          </p:nvPr>
        </p:nvSpPr>
        <p:spPr>
          <a:xfrm>
            <a:off x="5433450" y="1094158"/>
            <a:ext cx="4220400" cy="5583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75" name="Google Shape;175;p45"/>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76" name="Shape 176"/>
        <p:cNvGrpSpPr/>
        <p:nvPr/>
      </p:nvGrpSpPr>
      <p:grpSpPr>
        <a:xfrm>
          <a:off x="0" y="0"/>
          <a:ext cx="0" cy="0"/>
          <a:chOff x="0" y="0"/>
          <a:chExt cx="0" cy="0"/>
        </a:xfrm>
      </p:grpSpPr>
      <p:sp>
        <p:nvSpPr>
          <p:cNvPr id="177" name="Google Shape;177;p46"/>
          <p:cNvSpPr txBox="1"/>
          <p:nvPr>
            <p:ph idx="1" type="body"/>
          </p:nvPr>
        </p:nvSpPr>
        <p:spPr>
          <a:xfrm>
            <a:off x="342870" y="6392869"/>
            <a:ext cx="6598800" cy="9144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178" name="Google Shape;178;p46"/>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79" name="Shape 179"/>
        <p:cNvGrpSpPr/>
        <p:nvPr/>
      </p:nvGrpSpPr>
      <p:grpSpPr>
        <a:xfrm>
          <a:off x="0" y="0"/>
          <a:ext cx="0" cy="0"/>
          <a:chOff x="0" y="0"/>
          <a:chExt cx="0" cy="0"/>
        </a:xfrm>
      </p:grpSpPr>
      <p:sp>
        <p:nvSpPr>
          <p:cNvPr id="180" name="Google Shape;180;p47"/>
          <p:cNvSpPr txBox="1"/>
          <p:nvPr>
            <p:ph hasCustomPrompt="1" type="title"/>
          </p:nvPr>
        </p:nvSpPr>
        <p:spPr>
          <a:xfrm>
            <a:off x="342870" y="1671478"/>
            <a:ext cx="9372900" cy="29670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81" name="Google Shape;181;p47"/>
          <p:cNvSpPr txBox="1"/>
          <p:nvPr>
            <p:ph idx="1" type="body"/>
          </p:nvPr>
        </p:nvSpPr>
        <p:spPr>
          <a:xfrm>
            <a:off x="342870" y="4763362"/>
            <a:ext cx="9372900" cy="1965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182" name="Google Shape;182;p47"/>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3" name="Shape 183"/>
        <p:cNvGrpSpPr/>
        <p:nvPr/>
      </p:nvGrpSpPr>
      <p:grpSpPr>
        <a:xfrm>
          <a:off x="0" y="0"/>
          <a:ext cx="0" cy="0"/>
          <a:chOff x="0" y="0"/>
          <a:chExt cx="0" cy="0"/>
        </a:xfrm>
      </p:grpSpPr>
      <p:sp>
        <p:nvSpPr>
          <p:cNvPr id="184" name="Google Shape;184;p48"/>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42870" y="672482"/>
            <a:ext cx="9372600" cy="865500"/>
          </a:xfrm>
          <a:prstGeom prst="rect">
            <a:avLst/>
          </a:prstGeom>
        </p:spPr>
        <p:txBody>
          <a:bodyPr anchorCtr="0" anchor="t" bIns="113100" lIns="113100" spcFirstLastPara="1" rIns="113100" wrap="square" tIns="11310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27" name="Google Shape;27;p6"/>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42870" y="839573"/>
            <a:ext cx="3088800" cy="1141800"/>
          </a:xfrm>
          <a:prstGeom prst="rect">
            <a:avLst/>
          </a:prstGeom>
        </p:spPr>
        <p:txBody>
          <a:bodyPr anchorCtr="0" anchor="b" bIns="113100" lIns="113100" spcFirstLastPara="1" rIns="113100" wrap="square" tIns="11310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0" name="Google Shape;30;p7"/>
          <p:cNvSpPr txBox="1"/>
          <p:nvPr>
            <p:ph idx="1" type="body"/>
          </p:nvPr>
        </p:nvSpPr>
        <p:spPr>
          <a:xfrm>
            <a:off x="342870" y="2099840"/>
            <a:ext cx="3088800" cy="4804500"/>
          </a:xfrm>
          <a:prstGeom prst="rect">
            <a:avLst/>
          </a:prstGeom>
        </p:spPr>
        <p:txBody>
          <a:bodyPr anchorCtr="0" anchor="t" bIns="113100" lIns="113100" spcFirstLastPara="1" rIns="113100" wrap="square" tIns="113100">
            <a:noAutofit/>
          </a:bodyPr>
          <a:lstStyle>
            <a:lvl1pPr indent="-323850" lvl="0" marL="457200">
              <a:spcBef>
                <a:spcPts val="0"/>
              </a:spcBef>
              <a:spcAft>
                <a:spcPts val="0"/>
              </a:spcAft>
              <a:buSzPts val="1500"/>
              <a:buChar char="●"/>
              <a:defRPr sz="1500"/>
            </a:lvl1pPr>
            <a:lvl2pPr indent="-323850" lvl="1" marL="914400">
              <a:spcBef>
                <a:spcPts val="2000"/>
              </a:spcBef>
              <a:spcAft>
                <a:spcPts val="0"/>
              </a:spcAft>
              <a:buSzPts val="1500"/>
              <a:buChar char="○"/>
              <a:defRPr sz="1500"/>
            </a:lvl2pPr>
            <a:lvl3pPr indent="-323850" lvl="2" marL="1371600">
              <a:spcBef>
                <a:spcPts val="2000"/>
              </a:spcBef>
              <a:spcAft>
                <a:spcPts val="0"/>
              </a:spcAft>
              <a:buSzPts val="1500"/>
              <a:buChar char="■"/>
              <a:defRPr sz="1500"/>
            </a:lvl3pPr>
            <a:lvl4pPr indent="-323850" lvl="3" marL="1828800">
              <a:spcBef>
                <a:spcPts val="2000"/>
              </a:spcBef>
              <a:spcAft>
                <a:spcPts val="0"/>
              </a:spcAft>
              <a:buSzPts val="1500"/>
              <a:buChar char="●"/>
              <a:defRPr sz="1500"/>
            </a:lvl4pPr>
            <a:lvl5pPr indent="-323850" lvl="4" marL="2286000">
              <a:spcBef>
                <a:spcPts val="2000"/>
              </a:spcBef>
              <a:spcAft>
                <a:spcPts val="0"/>
              </a:spcAft>
              <a:buSzPts val="1500"/>
              <a:buChar char="○"/>
              <a:defRPr sz="1500"/>
            </a:lvl5pPr>
            <a:lvl6pPr indent="-323850" lvl="5" marL="2743200">
              <a:spcBef>
                <a:spcPts val="2000"/>
              </a:spcBef>
              <a:spcAft>
                <a:spcPts val="0"/>
              </a:spcAft>
              <a:buSzPts val="1500"/>
              <a:buChar char="■"/>
              <a:defRPr sz="1500"/>
            </a:lvl6pPr>
            <a:lvl7pPr indent="-323850" lvl="6" marL="3200400">
              <a:spcBef>
                <a:spcPts val="2000"/>
              </a:spcBef>
              <a:spcAft>
                <a:spcPts val="0"/>
              </a:spcAft>
              <a:buSzPts val="1500"/>
              <a:buChar char="●"/>
              <a:defRPr sz="1500"/>
            </a:lvl7pPr>
            <a:lvl8pPr indent="-323850" lvl="7" marL="3657600">
              <a:spcBef>
                <a:spcPts val="2000"/>
              </a:spcBef>
              <a:spcAft>
                <a:spcPts val="0"/>
              </a:spcAft>
              <a:buSzPts val="1500"/>
              <a:buChar char="○"/>
              <a:defRPr sz="1500"/>
            </a:lvl8pPr>
            <a:lvl9pPr indent="-323850" lvl="8" marL="4114800">
              <a:spcBef>
                <a:spcPts val="2000"/>
              </a:spcBef>
              <a:spcAft>
                <a:spcPts val="2000"/>
              </a:spcAft>
              <a:buSzPts val="1500"/>
              <a:buChar char="■"/>
              <a:defRPr sz="1500"/>
            </a:lvl9pPr>
          </a:lstStyle>
          <a:p/>
        </p:txBody>
      </p:sp>
      <p:sp>
        <p:nvSpPr>
          <p:cNvPr id="31" name="Google Shape;31;p7"/>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539275" y="680227"/>
            <a:ext cx="7004700" cy="6181800"/>
          </a:xfrm>
          <a:prstGeom prst="rect">
            <a:avLst/>
          </a:prstGeom>
        </p:spPr>
        <p:txBody>
          <a:bodyPr anchorCtr="0" anchor="ctr" bIns="113100" lIns="113100" spcFirstLastPara="1" rIns="113100" wrap="square" tIns="113100">
            <a:noAutofit/>
          </a:bodyPr>
          <a:lstStyle>
            <a:lvl1pPr lvl="0">
              <a:spcBef>
                <a:spcPts val="0"/>
              </a:spcBef>
              <a:spcAft>
                <a:spcPts val="0"/>
              </a:spcAft>
              <a:buSzPts val="5900"/>
              <a:buNone/>
              <a:defRPr sz="5900"/>
            </a:lvl1pPr>
            <a:lvl2pPr lvl="1">
              <a:spcBef>
                <a:spcPts val="0"/>
              </a:spcBef>
              <a:spcAft>
                <a:spcPts val="0"/>
              </a:spcAft>
              <a:buSzPts val="5900"/>
              <a:buNone/>
              <a:defRPr sz="5900"/>
            </a:lvl2pPr>
            <a:lvl3pPr lvl="2">
              <a:spcBef>
                <a:spcPts val="0"/>
              </a:spcBef>
              <a:spcAft>
                <a:spcPts val="0"/>
              </a:spcAft>
              <a:buSzPts val="5900"/>
              <a:buNone/>
              <a:defRPr sz="5900"/>
            </a:lvl3pPr>
            <a:lvl4pPr lvl="3">
              <a:spcBef>
                <a:spcPts val="0"/>
              </a:spcBef>
              <a:spcAft>
                <a:spcPts val="0"/>
              </a:spcAft>
              <a:buSzPts val="5900"/>
              <a:buNone/>
              <a:defRPr sz="5900"/>
            </a:lvl4pPr>
            <a:lvl5pPr lvl="4">
              <a:spcBef>
                <a:spcPts val="0"/>
              </a:spcBef>
              <a:spcAft>
                <a:spcPts val="0"/>
              </a:spcAft>
              <a:buSzPts val="5900"/>
              <a:buNone/>
              <a:defRPr sz="5900"/>
            </a:lvl5pPr>
            <a:lvl6pPr lvl="5">
              <a:spcBef>
                <a:spcPts val="0"/>
              </a:spcBef>
              <a:spcAft>
                <a:spcPts val="0"/>
              </a:spcAft>
              <a:buSzPts val="5900"/>
              <a:buNone/>
              <a:defRPr sz="5900"/>
            </a:lvl6pPr>
            <a:lvl7pPr lvl="6">
              <a:spcBef>
                <a:spcPts val="0"/>
              </a:spcBef>
              <a:spcAft>
                <a:spcPts val="0"/>
              </a:spcAft>
              <a:buSzPts val="5900"/>
              <a:buNone/>
              <a:defRPr sz="5900"/>
            </a:lvl7pPr>
            <a:lvl8pPr lvl="7">
              <a:spcBef>
                <a:spcPts val="0"/>
              </a:spcBef>
              <a:spcAft>
                <a:spcPts val="0"/>
              </a:spcAft>
              <a:buSzPts val="5900"/>
              <a:buNone/>
              <a:defRPr sz="5900"/>
            </a:lvl8pPr>
            <a:lvl9pPr lvl="8">
              <a:spcBef>
                <a:spcPts val="0"/>
              </a:spcBef>
              <a:spcAft>
                <a:spcPts val="0"/>
              </a:spcAft>
              <a:buSzPts val="5900"/>
              <a:buNone/>
              <a:defRPr sz="5900"/>
            </a:lvl9pPr>
          </a:lstStyle>
          <a:p/>
        </p:txBody>
      </p:sp>
      <p:sp>
        <p:nvSpPr>
          <p:cNvPr id="34" name="Google Shape;34;p8"/>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5029200" y="-189"/>
            <a:ext cx="5029200" cy="7772400"/>
          </a:xfrm>
          <a:prstGeom prst="rect">
            <a:avLst/>
          </a:prstGeom>
          <a:solidFill>
            <a:schemeClr val="lt2"/>
          </a:solidFill>
          <a:ln>
            <a:noFill/>
          </a:ln>
        </p:spPr>
        <p:txBody>
          <a:bodyPr anchorCtr="0" anchor="ctr" bIns="113100" lIns="113100" spcFirstLastPara="1" rIns="113100" wrap="square" tIns="113100">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92050" y="1863464"/>
            <a:ext cx="4449600" cy="2239800"/>
          </a:xfrm>
          <a:prstGeom prst="rect">
            <a:avLst/>
          </a:prstGeom>
        </p:spPr>
        <p:txBody>
          <a:bodyPr anchorCtr="0" anchor="b" bIns="113100" lIns="113100" spcFirstLastPara="1" rIns="113100" wrap="square" tIns="11310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8" name="Google Shape;38;p9"/>
          <p:cNvSpPr txBox="1"/>
          <p:nvPr>
            <p:ph idx="1" type="subTitle"/>
          </p:nvPr>
        </p:nvSpPr>
        <p:spPr>
          <a:xfrm>
            <a:off x="292050" y="4235758"/>
            <a:ext cx="4449600" cy="1866300"/>
          </a:xfrm>
          <a:prstGeom prst="rect">
            <a:avLst/>
          </a:prstGeom>
        </p:spPr>
        <p:txBody>
          <a:bodyPr anchorCtr="0" anchor="t" bIns="113100" lIns="113100" spcFirstLastPara="1" rIns="113100" wrap="square" tIns="113100">
            <a:noAutofit/>
          </a:bodyPr>
          <a:lstStyle>
            <a:lvl1pPr lvl="0" algn="ctr">
              <a:lnSpc>
                <a:spcPct val="100000"/>
              </a:lnSpc>
              <a:spcBef>
                <a:spcPts val="0"/>
              </a:spcBef>
              <a:spcAft>
                <a:spcPts val="0"/>
              </a:spcAft>
              <a:buSzPts val="2600"/>
              <a:buNone/>
              <a:defRPr sz="2600"/>
            </a:lvl1pPr>
            <a:lvl2pPr lvl="1" algn="ctr">
              <a:lnSpc>
                <a:spcPct val="100000"/>
              </a:lnSpc>
              <a:spcBef>
                <a:spcPts val="0"/>
              </a:spcBef>
              <a:spcAft>
                <a:spcPts val="0"/>
              </a:spcAft>
              <a:buSzPts val="2600"/>
              <a:buNone/>
              <a:defRPr sz="2600"/>
            </a:lvl2pPr>
            <a:lvl3pPr lvl="2" algn="ctr">
              <a:lnSpc>
                <a:spcPct val="100000"/>
              </a:lnSpc>
              <a:spcBef>
                <a:spcPts val="0"/>
              </a:spcBef>
              <a:spcAft>
                <a:spcPts val="0"/>
              </a:spcAft>
              <a:buSzPts val="2600"/>
              <a:buNone/>
              <a:defRPr sz="2600"/>
            </a:lvl3pPr>
            <a:lvl4pPr lvl="3" algn="ctr">
              <a:lnSpc>
                <a:spcPct val="100000"/>
              </a:lnSpc>
              <a:spcBef>
                <a:spcPts val="0"/>
              </a:spcBef>
              <a:spcAft>
                <a:spcPts val="0"/>
              </a:spcAft>
              <a:buSzPts val="2600"/>
              <a:buNone/>
              <a:defRPr sz="2600"/>
            </a:lvl4pPr>
            <a:lvl5pPr lvl="4" algn="ctr">
              <a:lnSpc>
                <a:spcPct val="100000"/>
              </a:lnSpc>
              <a:spcBef>
                <a:spcPts val="0"/>
              </a:spcBef>
              <a:spcAft>
                <a:spcPts val="0"/>
              </a:spcAft>
              <a:buSzPts val="2600"/>
              <a:buNone/>
              <a:defRPr sz="2600"/>
            </a:lvl5pPr>
            <a:lvl6pPr lvl="5" algn="ctr">
              <a:lnSpc>
                <a:spcPct val="100000"/>
              </a:lnSpc>
              <a:spcBef>
                <a:spcPts val="0"/>
              </a:spcBef>
              <a:spcAft>
                <a:spcPts val="0"/>
              </a:spcAft>
              <a:buSzPts val="2600"/>
              <a:buNone/>
              <a:defRPr sz="2600"/>
            </a:lvl6pPr>
            <a:lvl7pPr lvl="6" algn="ctr">
              <a:lnSpc>
                <a:spcPct val="100000"/>
              </a:lnSpc>
              <a:spcBef>
                <a:spcPts val="0"/>
              </a:spcBef>
              <a:spcAft>
                <a:spcPts val="0"/>
              </a:spcAft>
              <a:buSzPts val="2600"/>
              <a:buNone/>
              <a:defRPr sz="2600"/>
            </a:lvl7pPr>
            <a:lvl8pPr lvl="7" algn="ctr">
              <a:lnSpc>
                <a:spcPct val="100000"/>
              </a:lnSpc>
              <a:spcBef>
                <a:spcPts val="0"/>
              </a:spcBef>
              <a:spcAft>
                <a:spcPts val="0"/>
              </a:spcAft>
              <a:buSzPts val="2600"/>
              <a:buNone/>
              <a:defRPr sz="2600"/>
            </a:lvl8pPr>
            <a:lvl9pPr lvl="8" algn="ctr">
              <a:lnSpc>
                <a:spcPct val="100000"/>
              </a:lnSpc>
              <a:spcBef>
                <a:spcPts val="0"/>
              </a:spcBef>
              <a:spcAft>
                <a:spcPts val="0"/>
              </a:spcAft>
              <a:buSzPts val="2600"/>
              <a:buNone/>
              <a:defRPr sz="2600"/>
            </a:lvl9pPr>
          </a:lstStyle>
          <a:p/>
        </p:txBody>
      </p:sp>
      <p:sp>
        <p:nvSpPr>
          <p:cNvPr id="39" name="Google Shape;39;p9"/>
          <p:cNvSpPr txBox="1"/>
          <p:nvPr>
            <p:ph idx="2" type="body"/>
          </p:nvPr>
        </p:nvSpPr>
        <p:spPr>
          <a:xfrm>
            <a:off x="5433450" y="1094158"/>
            <a:ext cx="4220700" cy="5583600"/>
          </a:xfrm>
          <a:prstGeom prst="rect">
            <a:avLst/>
          </a:prstGeom>
        </p:spPr>
        <p:txBody>
          <a:bodyPr anchorCtr="0" anchor="ctr" bIns="113100" lIns="113100" spcFirstLastPara="1" rIns="113100" wrap="square" tIns="113100">
            <a:noAutofit/>
          </a:bodyPr>
          <a:lstStyle>
            <a:lvl1pPr indent="-368300" lvl="0" marL="457200">
              <a:spcBef>
                <a:spcPts val="0"/>
              </a:spcBef>
              <a:spcAft>
                <a:spcPts val="0"/>
              </a:spcAft>
              <a:buSzPts val="2200"/>
              <a:buChar char="●"/>
              <a:defRPr/>
            </a:lvl1pPr>
            <a:lvl2pPr indent="-336550" lvl="1" marL="914400">
              <a:spcBef>
                <a:spcPts val="2000"/>
              </a:spcBef>
              <a:spcAft>
                <a:spcPts val="0"/>
              </a:spcAft>
              <a:buSzPts val="1700"/>
              <a:buChar char="○"/>
              <a:defRPr/>
            </a:lvl2pPr>
            <a:lvl3pPr indent="-336550" lvl="2" marL="1371600">
              <a:spcBef>
                <a:spcPts val="2000"/>
              </a:spcBef>
              <a:spcAft>
                <a:spcPts val="0"/>
              </a:spcAft>
              <a:buSzPts val="1700"/>
              <a:buChar char="■"/>
              <a:defRPr/>
            </a:lvl3pPr>
            <a:lvl4pPr indent="-336550" lvl="3" marL="1828800">
              <a:spcBef>
                <a:spcPts val="2000"/>
              </a:spcBef>
              <a:spcAft>
                <a:spcPts val="0"/>
              </a:spcAft>
              <a:buSzPts val="1700"/>
              <a:buChar char="●"/>
              <a:defRPr/>
            </a:lvl4pPr>
            <a:lvl5pPr indent="-336550" lvl="4" marL="2286000">
              <a:spcBef>
                <a:spcPts val="2000"/>
              </a:spcBef>
              <a:spcAft>
                <a:spcPts val="0"/>
              </a:spcAft>
              <a:buSzPts val="1700"/>
              <a:buChar char="○"/>
              <a:defRPr/>
            </a:lvl5pPr>
            <a:lvl6pPr indent="-336550" lvl="5" marL="2743200">
              <a:spcBef>
                <a:spcPts val="2000"/>
              </a:spcBef>
              <a:spcAft>
                <a:spcPts val="0"/>
              </a:spcAft>
              <a:buSzPts val="1700"/>
              <a:buChar char="■"/>
              <a:defRPr/>
            </a:lvl6pPr>
            <a:lvl7pPr indent="-336550" lvl="6" marL="3200400">
              <a:spcBef>
                <a:spcPts val="2000"/>
              </a:spcBef>
              <a:spcAft>
                <a:spcPts val="0"/>
              </a:spcAft>
              <a:buSzPts val="1700"/>
              <a:buChar char="●"/>
              <a:defRPr/>
            </a:lvl7pPr>
            <a:lvl8pPr indent="-336550" lvl="7" marL="3657600">
              <a:spcBef>
                <a:spcPts val="2000"/>
              </a:spcBef>
              <a:spcAft>
                <a:spcPts val="0"/>
              </a:spcAft>
              <a:buSzPts val="1700"/>
              <a:buChar char="○"/>
              <a:defRPr/>
            </a:lvl8pPr>
            <a:lvl9pPr indent="-336550" lvl="8" marL="4114800">
              <a:spcBef>
                <a:spcPts val="2000"/>
              </a:spcBef>
              <a:spcAft>
                <a:spcPts val="2000"/>
              </a:spcAft>
              <a:buSzPts val="1700"/>
              <a:buChar char="■"/>
              <a:defRPr/>
            </a:lvl9pPr>
          </a:lstStyle>
          <a:p/>
        </p:txBody>
      </p:sp>
      <p:sp>
        <p:nvSpPr>
          <p:cNvPr id="40" name="Google Shape;40;p9"/>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42870" y="6392869"/>
            <a:ext cx="6598800" cy="914400"/>
          </a:xfrm>
          <a:prstGeom prst="rect">
            <a:avLst/>
          </a:prstGeom>
        </p:spPr>
        <p:txBody>
          <a:bodyPr anchorCtr="0" anchor="ctr" bIns="113100" lIns="113100" spcFirstLastPara="1" rIns="113100" wrap="square" tIns="113100">
            <a:noAutofit/>
          </a:bodyPr>
          <a:lstStyle>
            <a:lvl1pPr indent="-228600" lvl="0" marL="457200">
              <a:lnSpc>
                <a:spcPct val="100000"/>
              </a:lnSpc>
              <a:spcBef>
                <a:spcPts val="0"/>
              </a:spcBef>
              <a:spcAft>
                <a:spcPts val="0"/>
              </a:spcAft>
              <a:buSzPts val="2200"/>
              <a:buNone/>
              <a:defRPr/>
            </a:lvl1pPr>
          </a:lstStyle>
          <a:p/>
        </p:txBody>
      </p:sp>
      <p:sp>
        <p:nvSpPr>
          <p:cNvPr id="43" name="Google Shape;43;p10"/>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3.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2" Type="http://schemas.openxmlformats.org/officeDocument/2006/relationships/theme" Target="../theme/theme4.xml"/><Relationship Id="rId9" Type="http://schemas.openxmlformats.org/officeDocument/2006/relationships/slideLayout" Target="../slideLayouts/slideLayout42.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42870" y="672482"/>
            <a:ext cx="9372600" cy="865500"/>
          </a:xfrm>
          <a:prstGeom prst="rect">
            <a:avLst/>
          </a:prstGeom>
          <a:noFill/>
          <a:ln>
            <a:noFill/>
          </a:ln>
        </p:spPr>
        <p:txBody>
          <a:bodyPr anchorCtr="0" anchor="t" bIns="113100" lIns="113100" spcFirstLastPara="1" rIns="113100" wrap="square" tIns="113100">
            <a:noAutofit/>
          </a:bodyPr>
          <a:lstStyle>
            <a:lvl1pPr lvl="0">
              <a:spcBef>
                <a:spcPts val="0"/>
              </a:spcBef>
              <a:spcAft>
                <a:spcPts val="0"/>
              </a:spcAft>
              <a:buClr>
                <a:schemeClr val="dk1"/>
              </a:buClr>
              <a:buSzPts val="3500"/>
              <a:buNone/>
              <a:defRPr sz="3500">
                <a:solidFill>
                  <a:schemeClr val="dk1"/>
                </a:solidFill>
              </a:defRPr>
            </a:lvl1pPr>
            <a:lvl2pPr lvl="1">
              <a:spcBef>
                <a:spcPts val="0"/>
              </a:spcBef>
              <a:spcAft>
                <a:spcPts val="0"/>
              </a:spcAft>
              <a:buClr>
                <a:schemeClr val="dk1"/>
              </a:buClr>
              <a:buSzPts val="3500"/>
              <a:buNone/>
              <a:defRPr sz="3500">
                <a:solidFill>
                  <a:schemeClr val="dk1"/>
                </a:solidFill>
              </a:defRPr>
            </a:lvl2pPr>
            <a:lvl3pPr lvl="2">
              <a:spcBef>
                <a:spcPts val="0"/>
              </a:spcBef>
              <a:spcAft>
                <a:spcPts val="0"/>
              </a:spcAft>
              <a:buClr>
                <a:schemeClr val="dk1"/>
              </a:buClr>
              <a:buSzPts val="3500"/>
              <a:buNone/>
              <a:defRPr sz="3500">
                <a:solidFill>
                  <a:schemeClr val="dk1"/>
                </a:solidFill>
              </a:defRPr>
            </a:lvl3pPr>
            <a:lvl4pPr lvl="3">
              <a:spcBef>
                <a:spcPts val="0"/>
              </a:spcBef>
              <a:spcAft>
                <a:spcPts val="0"/>
              </a:spcAft>
              <a:buClr>
                <a:schemeClr val="dk1"/>
              </a:buClr>
              <a:buSzPts val="3500"/>
              <a:buNone/>
              <a:defRPr sz="3500">
                <a:solidFill>
                  <a:schemeClr val="dk1"/>
                </a:solidFill>
              </a:defRPr>
            </a:lvl4pPr>
            <a:lvl5pPr lvl="4">
              <a:spcBef>
                <a:spcPts val="0"/>
              </a:spcBef>
              <a:spcAft>
                <a:spcPts val="0"/>
              </a:spcAft>
              <a:buClr>
                <a:schemeClr val="dk1"/>
              </a:buClr>
              <a:buSzPts val="3500"/>
              <a:buNone/>
              <a:defRPr sz="3500">
                <a:solidFill>
                  <a:schemeClr val="dk1"/>
                </a:solidFill>
              </a:defRPr>
            </a:lvl5pPr>
            <a:lvl6pPr lvl="5">
              <a:spcBef>
                <a:spcPts val="0"/>
              </a:spcBef>
              <a:spcAft>
                <a:spcPts val="0"/>
              </a:spcAft>
              <a:buClr>
                <a:schemeClr val="dk1"/>
              </a:buClr>
              <a:buSzPts val="3500"/>
              <a:buNone/>
              <a:defRPr sz="3500">
                <a:solidFill>
                  <a:schemeClr val="dk1"/>
                </a:solidFill>
              </a:defRPr>
            </a:lvl6pPr>
            <a:lvl7pPr lvl="6">
              <a:spcBef>
                <a:spcPts val="0"/>
              </a:spcBef>
              <a:spcAft>
                <a:spcPts val="0"/>
              </a:spcAft>
              <a:buClr>
                <a:schemeClr val="dk1"/>
              </a:buClr>
              <a:buSzPts val="3500"/>
              <a:buNone/>
              <a:defRPr sz="3500">
                <a:solidFill>
                  <a:schemeClr val="dk1"/>
                </a:solidFill>
              </a:defRPr>
            </a:lvl7pPr>
            <a:lvl8pPr lvl="7">
              <a:spcBef>
                <a:spcPts val="0"/>
              </a:spcBef>
              <a:spcAft>
                <a:spcPts val="0"/>
              </a:spcAft>
              <a:buClr>
                <a:schemeClr val="dk1"/>
              </a:buClr>
              <a:buSzPts val="3500"/>
              <a:buNone/>
              <a:defRPr sz="3500">
                <a:solidFill>
                  <a:schemeClr val="dk1"/>
                </a:solidFill>
              </a:defRPr>
            </a:lvl8pPr>
            <a:lvl9pPr lvl="8">
              <a:spcBef>
                <a:spcPts val="0"/>
              </a:spcBef>
              <a:spcAft>
                <a:spcPts val="0"/>
              </a:spcAft>
              <a:buClr>
                <a:schemeClr val="dk1"/>
              </a:buClr>
              <a:buSzPts val="3500"/>
              <a:buNone/>
              <a:defRPr sz="3500">
                <a:solidFill>
                  <a:schemeClr val="dk1"/>
                </a:solidFill>
              </a:defRPr>
            </a:lvl9pPr>
          </a:lstStyle>
          <a:p/>
        </p:txBody>
      </p:sp>
      <p:sp>
        <p:nvSpPr>
          <p:cNvPr id="7" name="Google Shape;7;p1"/>
          <p:cNvSpPr txBox="1"/>
          <p:nvPr>
            <p:ph idx="1" type="body"/>
          </p:nvPr>
        </p:nvSpPr>
        <p:spPr>
          <a:xfrm>
            <a:off x="342870" y="1741518"/>
            <a:ext cx="9372600" cy="5162700"/>
          </a:xfrm>
          <a:prstGeom prst="rect">
            <a:avLst/>
          </a:prstGeom>
          <a:noFill/>
          <a:ln>
            <a:noFill/>
          </a:ln>
        </p:spPr>
        <p:txBody>
          <a:bodyPr anchorCtr="0" anchor="t" bIns="113100" lIns="113100" spcFirstLastPara="1" rIns="113100" wrap="square" tIns="113100">
            <a:noAutofit/>
          </a:bodyPr>
          <a:lstStyle>
            <a:lvl1pPr indent="-368300" lvl="0" marL="457200">
              <a:lnSpc>
                <a:spcPct val="115000"/>
              </a:lnSpc>
              <a:spcBef>
                <a:spcPts val="0"/>
              </a:spcBef>
              <a:spcAft>
                <a:spcPts val="0"/>
              </a:spcAft>
              <a:buClr>
                <a:schemeClr val="dk2"/>
              </a:buClr>
              <a:buSzPts val="2200"/>
              <a:buChar char="●"/>
              <a:defRPr sz="2200">
                <a:solidFill>
                  <a:schemeClr val="dk2"/>
                </a:solidFill>
              </a:defRPr>
            </a:lvl1pPr>
            <a:lvl2pPr indent="-336550" lvl="1" marL="914400">
              <a:lnSpc>
                <a:spcPct val="115000"/>
              </a:lnSpc>
              <a:spcBef>
                <a:spcPts val="2000"/>
              </a:spcBef>
              <a:spcAft>
                <a:spcPts val="0"/>
              </a:spcAft>
              <a:buClr>
                <a:schemeClr val="dk2"/>
              </a:buClr>
              <a:buSzPts val="1700"/>
              <a:buChar char="○"/>
              <a:defRPr sz="1700">
                <a:solidFill>
                  <a:schemeClr val="dk2"/>
                </a:solidFill>
              </a:defRPr>
            </a:lvl2pPr>
            <a:lvl3pPr indent="-336550" lvl="2" marL="1371600">
              <a:lnSpc>
                <a:spcPct val="115000"/>
              </a:lnSpc>
              <a:spcBef>
                <a:spcPts val="2000"/>
              </a:spcBef>
              <a:spcAft>
                <a:spcPts val="0"/>
              </a:spcAft>
              <a:buClr>
                <a:schemeClr val="dk2"/>
              </a:buClr>
              <a:buSzPts val="1700"/>
              <a:buChar char="■"/>
              <a:defRPr sz="1700">
                <a:solidFill>
                  <a:schemeClr val="dk2"/>
                </a:solidFill>
              </a:defRPr>
            </a:lvl3pPr>
            <a:lvl4pPr indent="-336550" lvl="3" marL="1828800">
              <a:lnSpc>
                <a:spcPct val="115000"/>
              </a:lnSpc>
              <a:spcBef>
                <a:spcPts val="2000"/>
              </a:spcBef>
              <a:spcAft>
                <a:spcPts val="0"/>
              </a:spcAft>
              <a:buClr>
                <a:schemeClr val="dk2"/>
              </a:buClr>
              <a:buSzPts val="1700"/>
              <a:buChar char="●"/>
              <a:defRPr sz="1700">
                <a:solidFill>
                  <a:schemeClr val="dk2"/>
                </a:solidFill>
              </a:defRPr>
            </a:lvl4pPr>
            <a:lvl5pPr indent="-336550" lvl="4" marL="2286000">
              <a:lnSpc>
                <a:spcPct val="115000"/>
              </a:lnSpc>
              <a:spcBef>
                <a:spcPts val="2000"/>
              </a:spcBef>
              <a:spcAft>
                <a:spcPts val="0"/>
              </a:spcAft>
              <a:buClr>
                <a:schemeClr val="dk2"/>
              </a:buClr>
              <a:buSzPts val="1700"/>
              <a:buChar char="○"/>
              <a:defRPr sz="1700">
                <a:solidFill>
                  <a:schemeClr val="dk2"/>
                </a:solidFill>
              </a:defRPr>
            </a:lvl5pPr>
            <a:lvl6pPr indent="-336550" lvl="5" marL="2743200">
              <a:lnSpc>
                <a:spcPct val="115000"/>
              </a:lnSpc>
              <a:spcBef>
                <a:spcPts val="2000"/>
              </a:spcBef>
              <a:spcAft>
                <a:spcPts val="0"/>
              </a:spcAft>
              <a:buClr>
                <a:schemeClr val="dk2"/>
              </a:buClr>
              <a:buSzPts val="1700"/>
              <a:buChar char="■"/>
              <a:defRPr sz="1700">
                <a:solidFill>
                  <a:schemeClr val="dk2"/>
                </a:solidFill>
              </a:defRPr>
            </a:lvl6pPr>
            <a:lvl7pPr indent="-336550" lvl="6" marL="3200400">
              <a:lnSpc>
                <a:spcPct val="115000"/>
              </a:lnSpc>
              <a:spcBef>
                <a:spcPts val="2000"/>
              </a:spcBef>
              <a:spcAft>
                <a:spcPts val="0"/>
              </a:spcAft>
              <a:buClr>
                <a:schemeClr val="dk2"/>
              </a:buClr>
              <a:buSzPts val="1700"/>
              <a:buChar char="●"/>
              <a:defRPr sz="1700">
                <a:solidFill>
                  <a:schemeClr val="dk2"/>
                </a:solidFill>
              </a:defRPr>
            </a:lvl7pPr>
            <a:lvl8pPr indent="-336550" lvl="7" marL="3657600">
              <a:lnSpc>
                <a:spcPct val="115000"/>
              </a:lnSpc>
              <a:spcBef>
                <a:spcPts val="2000"/>
              </a:spcBef>
              <a:spcAft>
                <a:spcPts val="0"/>
              </a:spcAft>
              <a:buClr>
                <a:schemeClr val="dk2"/>
              </a:buClr>
              <a:buSzPts val="1700"/>
              <a:buChar char="○"/>
              <a:defRPr sz="1700">
                <a:solidFill>
                  <a:schemeClr val="dk2"/>
                </a:solidFill>
              </a:defRPr>
            </a:lvl8pPr>
            <a:lvl9pPr indent="-336550" lvl="8" marL="4114800">
              <a:lnSpc>
                <a:spcPct val="115000"/>
              </a:lnSpc>
              <a:spcBef>
                <a:spcPts val="2000"/>
              </a:spcBef>
              <a:spcAft>
                <a:spcPts val="2000"/>
              </a:spcAft>
              <a:buClr>
                <a:schemeClr val="dk2"/>
              </a:buClr>
              <a:buSzPts val="1700"/>
              <a:buChar char="■"/>
              <a:defRPr sz="1700">
                <a:solidFill>
                  <a:schemeClr val="dk2"/>
                </a:solidFill>
              </a:defRPr>
            </a:lvl9pPr>
          </a:lstStyle>
          <a:p/>
        </p:txBody>
      </p:sp>
      <p:sp>
        <p:nvSpPr>
          <p:cNvPr id="8" name="Google Shape;8;p1"/>
          <p:cNvSpPr txBox="1"/>
          <p:nvPr>
            <p:ph idx="12" type="sldNum"/>
          </p:nvPr>
        </p:nvSpPr>
        <p:spPr>
          <a:xfrm>
            <a:off x="9319704" y="7046639"/>
            <a:ext cx="603600" cy="594900"/>
          </a:xfrm>
          <a:prstGeom prst="rect">
            <a:avLst/>
          </a:prstGeom>
          <a:noFill/>
          <a:ln>
            <a:noFill/>
          </a:ln>
        </p:spPr>
        <p:txBody>
          <a:bodyPr anchorCtr="0" anchor="ctr" bIns="113100" lIns="113100" spcFirstLastPara="1" rIns="113100" wrap="square" tIns="113100">
            <a:noAutofit/>
          </a:bodyPr>
          <a:lstStyle>
            <a:lvl1pPr lvl="0" algn="r">
              <a:buNone/>
              <a:defRPr sz="1200">
                <a:solidFill>
                  <a:schemeClr val="dk2"/>
                </a:solidFill>
              </a:defRPr>
            </a:lvl1pPr>
            <a:lvl2pPr lvl="1" algn="r">
              <a:buNone/>
              <a:defRPr sz="1200">
                <a:solidFill>
                  <a:schemeClr val="dk2"/>
                </a:solidFill>
              </a:defRPr>
            </a:lvl2pPr>
            <a:lvl3pPr lvl="2" algn="r">
              <a:buNone/>
              <a:defRPr sz="1200">
                <a:solidFill>
                  <a:schemeClr val="dk2"/>
                </a:solidFill>
              </a:defRPr>
            </a:lvl3pPr>
            <a:lvl4pPr lvl="3" algn="r">
              <a:buNone/>
              <a:defRPr sz="1200">
                <a:solidFill>
                  <a:schemeClr val="dk2"/>
                </a:solidFill>
              </a:defRPr>
            </a:lvl4pPr>
            <a:lvl5pPr lvl="4" algn="r">
              <a:buNone/>
              <a:defRPr sz="1200">
                <a:solidFill>
                  <a:schemeClr val="dk2"/>
                </a:solidFill>
              </a:defRPr>
            </a:lvl5pPr>
            <a:lvl6pPr lvl="5" algn="r">
              <a:buNone/>
              <a:defRPr sz="1200">
                <a:solidFill>
                  <a:schemeClr val="dk2"/>
                </a:solidFill>
              </a:defRPr>
            </a:lvl6pPr>
            <a:lvl7pPr lvl="6" algn="r">
              <a:buNone/>
              <a:defRPr sz="1200">
                <a:solidFill>
                  <a:schemeClr val="dk2"/>
                </a:solidFill>
              </a:defRPr>
            </a:lvl7pPr>
            <a:lvl8pPr lvl="7" algn="r">
              <a:buNone/>
              <a:defRPr sz="1200">
                <a:solidFill>
                  <a:schemeClr val="dk2"/>
                </a:solidFill>
              </a:defRPr>
            </a:lvl8pPr>
            <a:lvl9pPr lvl="8" algn="r">
              <a:buNone/>
              <a:defRPr sz="12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42870" y="672482"/>
            <a:ext cx="9372900" cy="865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42870" y="1741518"/>
            <a:ext cx="9372900" cy="51627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9319704" y="7046639"/>
            <a:ext cx="603600" cy="5949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5" name="Shape 95"/>
        <p:cNvGrpSpPr/>
        <p:nvPr/>
      </p:nvGrpSpPr>
      <p:grpSpPr>
        <a:xfrm>
          <a:off x="0" y="0"/>
          <a:ext cx="0" cy="0"/>
          <a:chOff x="0" y="0"/>
          <a:chExt cx="0" cy="0"/>
        </a:xfrm>
      </p:grpSpPr>
      <p:sp>
        <p:nvSpPr>
          <p:cNvPr id="96" name="Google Shape;96;p25"/>
          <p:cNvSpPr txBox="1"/>
          <p:nvPr>
            <p:ph type="title"/>
          </p:nvPr>
        </p:nvSpPr>
        <p:spPr>
          <a:xfrm>
            <a:off x="342870" y="672482"/>
            <a:ext cx="9372900" cy="865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97" name="Google Shape;97;p25"/>
          <p:cNvSpPr txBox="1"/>
          <p:nvPr>
            <p:ph idx="1" type="body"/>
          </p:nvPr>
        </p:nvSpPr>
        <p:spPr>
          <a:xfrm>
            <a:off x="342870" y="1741518"/>
            <a:ext cx="9372900" cy="51627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98" name="Google Shape;98;p25"/>
          <p:cNvSpPr txBox="1"/>
          <p:nvPr>
            <p:ph idx="12" type="sldNum"/>
          </p:nvPr>
        </p:nvSpPr>
        <p:spPr>
          <a:xfrm>
            <a:off x="9319704" y="7046639"/>
            <a:ext cx="603600" cy="5949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40" name="Shape 140"/>
        <p:cNvGrpSpPr/>
        <p:nvPr/>
      </p:nvGrpSpPr>
      <p:grpSpPr>
        <a:xfrm>
          <a:off x="0" y="0"/>
          <a:ext cx="0" cy="0"/>
          <a:chOff x="0" y="0"/>
          <a:chExt cx="0" cy="0"/>
        </a:xfrm>
      </p:grpSpPr>
      <p:sp>
        <p:nvSpPr>
          <p:cNvPr id="141" name="Google Shape;141;p37"/>
          <p:cNvSpPr txBox="1"/>
          <p:nvPr>
            <p:ph type="title"/>
          </p:nvPr>
        </p:nvSpPr>
        <p:spPr>
          <a:xfrm>
            <a:off x="342870" y="672482"/>
            <a:ext cx="9372900" cy="865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2pPr>
            <a:lvl3pPr lvl="2">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3pPr>
            <a:lvl4pPr lvl="3">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4pPr>
            <a:lvl5pPr lvl="4">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5pPr>
            <a:lvl6pPr lvl="5">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6pPr>
            <a:lvl7pPr lvl="6">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7pPr>
            <a:lvl8pPr lvl="7">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8pPr>
            <a:lvl9pPr lvl="8">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9pPr>
          </a:lstStyle>
          <a:p/>
        </p:txBody>
      </p:sp>
      <p:sp>
        <p:nvSpPr>
          <p:cNvPr id="142" name="Google Shape;142;p37"/>
          <p:cNvSpPr txBox="1"/>
          <p:nvPr>
            <p:ph idx="1" type="body"/>
          </p:nvPr>
        </p:nvSpPr>
        <p:spPr>
          <a:xfrm>
            <a:off x="342870" y="1741518"/>
            <a:ext cx="9372900" cy="51627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Poppins"/>
              <a:buChar char="●"/>
              <a:defRPr sz="1800">
                <a:solidFill>
                  <a:schemeClr val="dk2"/>
                </a:solidFill>
                <a:latin typeface="Poppins"/>
                <a:ea typeface="Poppins"/>
                <a:cs typeface="Poppins"/>
                <a:sym typeface="Poppins"/>
              </a:defRPr>
            </a:lvl1pPr>
            <a:lvl2pPr indent="-317500" lvl="1" marL="9144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indent="-317500" lvl="2" marL="13716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indent="-317500" lvl="3" marL="18288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indent="-317500" lvl="4" marL="22860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indent="-317500" lvl="5" marL="27432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indent="-317500" lvl="6" marL="32004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indent="-317500" lvl="7" marL="36576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indent="-317500" lvl="8" marL="4114800">
              <a:lnSpc>
                <a:spcPct val="115000"/>
              </a:lnSpc>
              <a:spcBef>
                <a:spcPts val="1600"/>
              </a:spcBef>
              <a:spcAft>
                <a:spcPts val="1600"/>
              </a:spcAft>
              <a:buClr>
                <a:schemeClr val="dk2"/>
              </a:buClr>
              <a:buSzPts val="1400"/>
              <a:buFont typeface="Poppins"/>
              <a:buChar char="■"/>
              <a:defRPr>
                <a:solidFill>
                  <a:schemeClr val="dk2"/>
                </a:solidFill>
                <a:latin typeface="Poppins"/>
                <a:ea typeface="Poppins"/>
                <a:cs typeface="Poppins"/>
                <a:sym typeface="Poppins"/>
              </a:defRPr>
            </a:lvl9pPr>
          </a:lstStyle>
          <a:p/>
        </p:txBody>
      </p:sp>
      <p:sp>
        <p:nvSpPr>
          <p:cNvPr id="143" name="Google Shape;143;p37"/>
          <p:cNvSpPr txBox="1"/>
          <p:nvPr>
            <p:ph idx="12" type="sldNum"/>
          </p:nvPr>
        </p:nvSpPr>
        <p:spPr>
          <a:xfrm>
            <a:off x="9319704" y="7199039"/>
            <a:ext cx="603600" cy="5949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Poppins"/>
                <a:ea typeface="Poppins"/>
                <a:cs typeface="Poppins"/>
                <a:sym typeface="Poppins"/>
              </a:defRPr>
            </a:lvl1pPr>
            <a:lvl2pPr lvl="1" algn="r">
              <a:buNone/>
              <a:defRPr sz="1000">
                <a:solidFill>
                  <a:schemeClr val="dk2"/>
                </a:solidFill>
                <a:latin typeface="Poppins"/>
                <a:ea typeface="Poppins"/>
                <a:cs typeface="Poppins"/>
                <a:sym typeface="Poppins"/>
              </a:defRPr>
            </a:lvl2pPr>
            <a:lvl3pPr lvl="2" algn="r">
              <a:buNone/>
              <a:defRPr sz="1000">
                <a:solidFill>
                  <a:schemeClr val="dk2"/>
                </a:solidFill>
                <a:latin typeface="Poppins"/>
                <a:ea typeface="Poppins"/>
                <a:cs typeface="Poppins"/>
                <a:sym typeface="Poppins"/>
              </a:defRPr>
            </a:lvl3pPr>
            <a:lvl4pPr lvl="3" algn="r">
              <a:buNone/>
              <a:defRPr sz="1000">
                <a:solidFill>
                  <a:schemeClr val="dk2"/>
                </a:solidFill>
                <a:latin typeface="Poppins"/>
                <a:ea typeface="Poppins"/>
                <a:cs typeface="Poppins"/>
                <a:sym typeface="Poppins"/>
              </a:defRPr>
            </a:lvl4pPr>
            <a:lvl5pPr lvl="4" algn="r">
              <a:buNone/>
              <a:defRPr sz="1000">
                <a:solidFill>
                  <a:schemeClr val="dk2"/>
                </a:solidFill>
                <a:latin typeface="Poppins"/>
                <a:ea typeface="Poppins"/>
                <a:cs typeface="Poppins"/>
                <a:sym typeface="Poppins"/>
              </a:defRPr>
            </a:lvl5pPr>
            <a:lvl6pPr lvl="5" algn="r">
              <a:buNone/>
              <a:defRPr sz="1000">
                <a:solidFill>
                  <a:schemeClr val="dk2"/>
                </a:solidFill>
                <a:latin typeface="Poppins"/>
                <a:ea typeface="Poppins"/>
                <a:cs typeface="Poppins"/>
                <a:sym typeface="Poppins"/>
              </a:defRPr>
            </a:lvl6pPr>
            <a:lvl7pPr lvl="6" algn="r">
              <a:buNone/>
              <a:defRPr sz="1000">
                <a:solidFill>
                  <a:schemeClr val="dk2"/>
                </a:solidFill>
                <a:latin typeface="Poppins"/>
                <a:ea typeface="Poppins"/>
                <a:cs typeface="Poppins"/>
                <a:sym typeface="Poppins"/>
              </a:defRPr>
            </a:lvl7pPr>
            <a:lvl8pPr lvl="7" algn="r">
              <a:buNone/>
              <a:defRPr sz="1000">
                <a:solidFill>
                  <a:schemeClr val="dk2"/>
                </a:solidFill>
                <a:latin typeface="Poppins"/>
                <a:ea typeface="Poppins"/>
                <a:cs typeface="Poppins"/>
                <a:sym typeface="Poppins"/>
              </a:defRPr>
            </a:lvl8pPr>
            <a:lvl9pPr lvl="8" algn="r">
              <a:buNone/>
              <a:defRPr sz="1000">
                <a:solidFill>
                  <a:schemeClr val="dk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hyperlink" Target="http://mysteryscience.com/anchor" TargetMode="External"/><Relationship Id="rId4" Type="http://schemas.openxmlformats.org/officeDocument/2006/relationships/image" Target="../media/image5.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hyperlink" Target="https://mysteryscience.com/storms/severe-weather" TargetMode="External"/><Relationship Id="rId4" Type="http://schemas.openxmlformats.org/officeDocument/2006/relationships/hyperlink" Target="https://mysteryscience.com/storms/severe-weather" TargetMode="External"/><Relationship Id="rId9" Type="http://schemas.openxmlformats.org/officeDocument/2006/relationships/image" Target="../media/image53.png"/><Relationship Id="rId5" Type="http://schemas.openxmlformats.org/officeDocument/2006/relationships/hyperlink" Target="https://mysteryscience.com/storms/mystery-1/severe-weather-preparation/717" TargetMode="External"/><Relationship Id="rId6" Type="http://schemas.openxmlformats.org/officeDocument/2006/relationships/hyperlink" Target="https://mysteryscience.com/storms/mystery-1/severe-weather-preparation/717" TargetMode="External"/><Relationship Id="rId7" Type="http://schemas.openxmlformats.org/officeDocument/2006/relationships/hyperlink" Target="https://mysteryscience.com/storms/mystery-2/wind-storms/713" TargetMode="External"/><Relationship Id="rId8" Type="http://schemas.openxmlformats.org/officeDocument/2006/relationships/hyperlink" Target="https://mysteryscience.com/storms/mystery-3/weather-conditions/704" TargetMode="External"/><Relationship Id="rId11" Type="http://schemas.openxmlformats.org/officeDocument/2006/relationships/hyperlink" Target="https://mysteryscience.com/storms/mystery-2/wind-storms/713" TargetMode="External"/><Relationship Id="rId10" Type="http://schemas.openxmlformats.org/officeDocument/2006/relationships/hyperlink" Target="https://mysteryscience.com/storms/mystery-1/severe-weather-preparation/717" TargetMode="External"/><Relationship Id="rId13" Type="http://schemas.openxmlformats.org/officeDocument/2006/relationships/hyperlink" Target="http://www.mysteryscience.com/docs/mississippi" TargetMode="External"/><Relationship Id="rId12" Type="http://schemas.openxmlformats.org/officeDocument/2006/relationships/hyperlink" Target="https://mysteryscience.com/storms/mystery-3/weather-conditions/704" TargetMode="External"/><Relationship Id="rId1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hyperlink" Target="https://mysteryscience.com/water/erosion-earth-s-surface" TargetMode="External"/><Relationship Id="rId9" Type="http://schemas.openxmlformats.org/officeDocument/2006/relationships/image" Target="../media/image39.png"/><Relationship Id="rId5" Type="http://schemas.openxmlformats.org/officeDocument/2006/relationships/hyperlink" Target="https://mysteryscience.com/water/erosion-earth-s-surface" TargetMode="External"/><Relationship Id="rId6" Type="http://schemas.openxmlformats.org/officeDocument/2006/relationships/hyperlink" Target="http://www.mysteryscience.com/docs/mississippi" TargetMode="External"/><Relationship Id="rId7" Type="http://schemas.openxmlformats.org/officeDocument/2006/relationships/image" Target="../media/image30.png"/><Relationship Id="rId8" Type="http://schemas.openxmlformats.org/officeDocument/2006/relationships/image" Target="../media/image31.png"/><Relationship Id="rId11" Type="http://schemas.openxmlformats.org/officeDocument/2006/relationships/image" Target="../media/image42.jpg"/><Relationship Id="rId10" Type="http://schemas.openxmlformats.org/officeDocument/2006/relationships/image" Target="../media/image40.png"/><Relationship Id="rId13" Type="http://schemas.openxmlformats.org/officeDocument/2006/relationships/hyperlink" Target="https://mysteryscience.com/water/mystery-1/mapping-earth-s-surface-features/112" TargetMode="External"/><Relationship Id="rId12" Type="http://schemas.openxmlformats.org/officeDocument/2006/relationships/hyperlink" Target="https://mysteryscience.com/water/mystery-2/rocks-sand-erosion/113" TargetMode="External"/><Relationship Id="rId15" Type="http://schemas.openxmlformats.org/officeDocument/2006/relationships/hyperlink" Target="https://mysteryscience.com/water/mystery-4/erosion-earth-s-surface-landforms/114" TargetMode="External"/><Relationship Id="rId14" Type="http://schemas.openxmlformats.org/officeDocument/2006/relationships/hyperlink" Target="https://mysteryscience.com/water/mystery-3/mapping-severe-weather/802" TargetMode="External"/><Relationship Id="rId17" Type="http://schemas.openxmlformats.org/officeDocument/2006/relationships/hyperlink" Target="https://mysteryscience.com/water/mystery-2/rocks-sand-erosion/113" TargetMode="External"/><Relationship Id="rId16" Type="http://schemas.openxmlformats.org/officeDocument/2006/relationships/hyperlink" Target="https://mysteryscience.com/water/mystery-1/mapping-earth-s-surface-features/112" TargetMode="External"/><Relationship Id="rId19" Type="http://schemas.openxmlformats.org/officeDocument/2006/relationships/hyperlink" Target="https://mysteryscience.com/water/mystery-4/erosion-earth-s-surface-landforms/114" TargetMode="External"/><Relationship Id="rId18" Type="http://schemas.openxmlformats.org/officeDocument/2006/relationships/hyperlink" Target="https://mysteryscience.com/water/mystery-3/mapping-severe-weather/802"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hyperlink" Target="https://mysteryscience.com/light/mystery-1/sounds-vibrations/105" TargetMode="External"/><Relationship Id="rId9" Type="http://schemas.openxmlformats.org/officeDocument/2006/relationships/hyperlink" Target="https://mysteryscience.com/light/mystery-4/light-illumination/137" TargetMode="External"/><Relationship Id="rId5" Type="http://schemas.openxmlformats.org/officeDocument/2006/relationships/hyperlink" Target="https://mysteryscience.com/light/mystery-2/sounds-vibrations/144" TargetMode="External"/><Relationship Id="rId6" Type="http://schemas.openxmlformats.org/officeDocument/2006/relationships/hyperlink" Target="https://mysteryscience.com/light/mystery-2/sounds-vibrations/144" TargetMode="External"/><Relationship Id="rId7" Type="http://schemas.openxmlformats.org/officeDocument/2006/relationships/hyperlink" Target="https://mysteryscience.com/light/mystery-3/light-materials-transparent-opaque/106" TargetMode="External"/><Relationship Id="rId8" Type="http://schemas.openxmlformats.org/officeDocument/2006/relationships/hyperlink" Target="https://mysteryscience.com/light/mystery-4/light-illumination/137" TargetMode="External"/><Relationship Id="rId20" Type="http://schemas.openxmlformats.org/officeDocument/2006/relationships/hyperlink" Target="http://www.mysteryscience.com/docs/mississippi" TargetMode="External"/><Relationship Id="rId11" Type="http://schemas.openxmlformats.org/officeDocument/2006/relationships/hyperlink" Target="https://mysteryscience.com/light/mystery-6/lights-sounds-communication/155" TargetMode="External"/><Relationship Id="rId10" Type="http://schemas.openxmlformats.org/officeDocument/2006/relationships/hyperlink" Target="https://mysteryscience.com/light/mystery-5/light-communication-engineering/131" TargetMode="External"/><Relationship Id="rId13" Type="http://schemas.openxmlformats.org/officeDocument/2006/relationships/image" Target="../media/image36.png"/><Relationship Id="rId12" Type="http://schemas.openxmlformats.org/officeDocument/2006/relationships/hyperlink" Target="https://mysteryscience.com/light/mystery-6/lights-sounds-communication/155" TargetMode="External"/><Relationship Id="rId15" Type="http://schemas.openxmlformats.org/officeDocument/2006/relationships/hyperlink" Target="https://mysteryscience.com/light/mystery-2/sounds-vibrations/144" TargetMode="External"/><Relationship Id="rId14" Type="http://schemas.openxmlformats.org/officeDocument/2006/relationships/hyperlink" Target="https://mysteryscience.com/light/mystery-1/sounds-vibrations/105" TargetMode="External"/><Relationship Id="rId17" Type="http://schemas.openxmlformats.org/officeDocument/2006/relationships/hyperlink" Target="https://mysteryscience.com/light/mystery-4/light-illumination/137" TargetMode="External"/><Relationship Id="rId16" Type="http://schemas.openxmlformats.org/officeDocument/2006/relationships/hyperlink" Target="https://mysteryscience.com/light/mystery-3/light-materials-transparent-opaque/106" TargetMode="External"/><Relationship Id="rId19" Type="http://schemas.openxmlformats.org/officeDocument/2006/relationships/hyperlink" Target="https://mysteryscience.com/light/mystery-6/lights-sounds-communication/155" TargetMode="External"/><Relationship Id="rId18" Type="http://schemas.openxmlformats.org/officeDocument/2006/relationships/hyperlink" Target="https://mysteryscience.com/light/mystery-5/light-communication-engineering/131"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hyperlink" Target="https://mysteryscience.com/selection/heredity-survival-selection" TargetMode="External"/><Relationship Id="rId4" Type="http://schemas.openxmlformats.org/officeDocument/2006/relationships/hyperlink" Target="https://mysteryscience.com/powers/plant-animal-structures-and-survival" TargetMode="External"/><Relationship Id="rId9" Type="http://schemas.openxmlformats.org/officeDocument/2006/relationships/image" Target="../media/image2.png"/><Relationship Id="rId5" Type="http://schemas.openxmlformats.org/officeDocument/2006/relationships/hyperlink" Target="https://mysteryscience.com/powers/plant-animal-structures-and-survival" TargetMode="External"/><Relationship Id="rId6" Type="http://schemas.openxmlformats.org/officeDocument/2006/relationships/hyperlink" Target="http://www.mysteryscience.com/docs/arizona" TargetMode="External"/><Relationship Id="rId7" Type="http://schemas.openxmlformats.org/officeDocument/2006/relationships/image" Target="../media/image7.png"/><Relationship Id="rId8" Type="http://schemas.openxmlformats.org/officeDocument/2006/relationships/image" Target="../media/image12.png"/><Relationship Id="rId20" Type="http://schemas.openxmlformats.org/officeDocument/2006/relationships/hyperlink" Target="https://mysteryscience.com/animal-superpowers/mystery-2/animal-structures-survival/117" TargetMode="External"/><Relationship Id="rId22" Type="http://schemas.openxmlformats.org/officeDocument/2006/relationships/image" Target="../media/image9.png"/><Relationship Id="rId21" Type="http://schemas.openxmlformats.org/officeDocument/2006/relationships/hyperlink" Target="https://mysteryscience.com/animal-superpowers/mystery-4/camouflage-animal-survival/118" TargetMode="External"/><Relationship Id="rId11" Type="http://schemas.openxmlformats.org/officeDocument/2006/relationships/image" Target="../media/image15.png"/><Relationship Id="rId10" Type="http://schemas.openxmlformats.org/officeDocument/2006/relationships/image" Target="../media/image3.png"/><Relationship Id="rId13" Type="http://schemas.openxmlformats.org/officeDocument/2006/relationships/hyperlink" Target="https://mysteryscience.com/animal-superpowers/mystery-1/parent-offspring-traits/815" TargetMode="External"/><Relationship Id="rId12" Type="http://schemas.openxmlformats.org/officeDocument/2006/relationships/hyperlink" Target="https://mysteryscience.com/animal-superpowers/mystery-2/animal-structures-survival/117" TargetMode="External"/><Relationship Id="rId15" Type="http://schemas.openxmlformats.org/officeDocument/2006/relationships/hyperlink" Target="https://mysteryscience.com/animal-superpowers/mystery-4/camouflage-animal-survival/118" TargetMode="External"/><Relationship Id="rId14" Type="http://schemas.openxmlformats.org/officeDocument/2006/relationships/hyperlink" Target="https://mysteryscience.com/animal-superpowers/mystery-3/animal-behavior-offspring-survival/139" TargetMode="External"/><Relationship Id="rId17" Type="http://schemas.openxmlformats.org/officeDocument/2006/relationships/hyperlink" Target="https://mysteryscience.com/animal-superpowers/mystery-1/parent-offspring-traits/815" TargetMode="External"/><Relationship Id="rId16" Type="http://schemas.openxmlformats.org/officeDocument/2006/relationships/hyperlink" Target="https://mysteryscience.com/animal-superpowers/mystery-5/inheritance-variation-of-traits/145" TargetMode="External"/><Relationship Id="rId19" Type="http://schemas.openxmlformats.org/officeDocument/2006/relationships/hyperlink" Target="https://mysteryscience.com/animal-superpowers/mystery-2/animal-structures-survival/117" TargetMode="External"/><Relationship Id="rId18" Type="http://schemas.openxmlformats.org/officeDocument/2006/relationships/hyperlink" Target="https://mysteryscience.com/animal-superpowers/mystery-3/animal-behavior-offspring-survival/139"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hyperlink" Target="https://mysteryscience.com/biodiversity/animal-biodiversity" TargetMode="External"/><Relationship Id="rId9" Type="http://schemas.openxmlformats.org/officeDocument/2006/relationships/hyperlink" Target="https://mysteryscience.com/biodiversity/mystery-4/biodiversity-engineering/176" TargetMode="External"/><Relationship Id="rId5" Type="http://schemas.openxmlformats.org/officeDocument/2006/relationships/hyperlink" Target="https://mysteryscience.com/biodiversity/animal-biodiversity" TargetMode="External"/><Relationship Id="rId6" Type="http://schemas.openxmlformats.org/officeDocument/2006/relationships/hyperlink" Target="https://mysteryscience.com/biodiversity/mystery-1/biodiversity-classification/174" TargetMode="External"/><Relationship Id="rId7" Type="http://schemas.openxmlformats.org/officeDocument/2006/relationships/hyperlink" Target="https://mysteryscience.com/biodiversity/mystery-2/habitat-diversity/758" TargetMode="External"/><Relationship Id="rId8" Type="http://schemas.openxmlformats.org/officeDocument/2006/relationships/hyperlink" Target="https://mysteryscience.com/biodiversity/mystery-3/biodiversity-habitats-species/175" TargetMode="External"/><Relationship Id="rId11" Type="http://schemas.openxmlformats.org/officeDocument/2006/relationships/hyperlink" Target="https://mysteryscience.com/biodiversity/mystery-1/biodiversity-classification/174" TargetMode="External"/><Relationship Id="rId10" Type="http://schemas.openxmlformats.org/officeDocument/2006/relationships/image" Target="../media/image47.png"/><Relationship Id="rId13" Type="http://schemas.openxmlformats.org/officeDocument/2006/relationships/hyperlink" Target="https://mysteryscience.com/biodiversity/mystery-3/biodiversity-habitats-species/175" TargetMode="External"/><Relationship Id="rId12" Type="http://schemas.openxmlformats.org/officeDocument/2006/relationships/hyperlink" Target="https://mysteryscience.com/biodiversity/mystery-2/habitat-diversity/758" TargetMode="External"/><Relationship Id="rId15" Type="http://schemas.openxmlformats.org/officeDocument/2006/relationships/hyperlink" Target="http://www.mysteryscience.com/docs/mississippi" TargetMode="External"/><Relationship Id="rId14" Type="http://schemas.openxmlformats.org/officeDocument/2006/relationships/hyperlink" Target="https://mysteryscience.com/biodiversity/mystery-4/biodiversity-engineering/176"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hyperlink" Target="https://mysteryscience.com/sun-shadows/day-patterns" TargetMode="External"/><Relationship Id="rId4" Type="http://schemas.openxmlformats.org/officeDocument/2006/relationships/hyperlink" Target="https://mysteryscience.com/sun-shadows/day-patterns" TargetMode="External"/><Relationship Id="rId9" Type="http://schemas.openxmlformats.org/officeDocument/2006/relationships/hyperlink" Target="https://mysteryscience.com/sky/mystery-4/daylight-seasonal-patterns/143" TargetMode="External"/><Relationship Id="rId5" Type="http://schemas.openxmlformats.org/officeDocument/2006/relationships/hyperlink" Target="https://mysteryscience.com/sky/mystery-1/sun-shadows-daily-patterns/82" TargetMode="External"/><Relationship Id="rId6" Type="http://schemas.openxmlformats.org/officeDocument/2006/relationships/hyperlink" Target="https://mysteryscience.com/sky/mystery-2/sun-shadows-daily-patterns/138" TargetMode="External"/><Relationship Id="rId7" Type="http://schemas.openxmlformats.org/officeDocument/2006/relationships/hyperlink" Target="https://mysteryscience.com/sky/mystery-2/sun-shadows-daily-patterns/138" TargetMode="External"/><Relationship Id="rId8" Type="http://schemas.openxmlformats.org/officeDocument/2006/relationships/hyperlink" Target="https://mysteryscience.com/sky/mystery-3/sun-daily-patterns/81" TargetMode="External"/><Relationship Id="rId11" Type="http://schemas.openxmlformats.org/officeDocument/2006/relationships/image" Target="../media/image43.png"/><Relationship Id="rId10" Type="http://schemas.openxmlformats.org/officeDocument/2006/relationships/hyperlink" Target="https://mysteryscience.com/sky/mystery-4/daylight-seasonal-patterns/143" TargetMode="External"/><Relationship Id="rId13" Type="http://schemas.openxmlformats.org/officeDocument/2006/relationships/hyperlink" Target="https://mysteryscience.com/sky/mystery-2/sun-shadows-daily-patterns/138" TargetMode="External"/><Relationship Id="rId12" Type="http://schemas.openxmlformats.org/officeDocument/2006/relationships/hyperlink" Target="https://mysteryscience.com/sky/mystery-1/sun-shadows-daily-patterns/82" TargetMode="External"/><Relationship Id="rId15" Type="http://schemas.openxmlformats.org/officeDocument/2006/relationships/hyperlink" Target="https://mysteryscience.com/sky/mystery-4/daylight-seasonal-patterns/143" TargetMode="External"/><Relationship Id="rId14" Type="http://schemas.openxmlformats.org/officeDocument/2006/relationships/hyperlink" Target="https://mysteryscience.com/sky/mystery-3/sun-daily-patterns/81" TargetMode="External"/><Relationship Id="rId17" Type="http://schemas.openxmlformats.org/officeDocument/2006/relationships/hyperlink" Target="http://www.mysteryscience.com/docs/mississippi" TargetMode="External"/><Relationship Id="rId16"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hyperlink" Target="https://mysteryscience.com/moon-stars/night-patterns" TargetMode="External"/><Relationship Id="rId4" Type="http://schemas.openxmlformats.org/officeDocument/2006/relationships/hyperlink" Target="https://mysteryscience.com/moon-stars/night-patterns" TargetMode="External"/><Relationship Id="rId9" Type="http://schemas.openxmlformats.org/officeDocument/2006/relationships/image" Target="../media/image57.png"/><Relationship Id="rId5" Type="http://schemas.openxmlformats.org/officeDocument/2006/relationships/hyperlink" Target="https://mysteryscience.com/sky/mystery-5/moon-phases-patterns/812" TargetMode="External"/><Relationship Id="rId6" Type="http://schemas.openxmlformats.org/officeDocument/2006/relationships/hyperlink" Target="https://mysteryscience.com/sky/mystery-6/stars-daily-patterns/128" TargetMode="External"/><Relationship Id="rId7" Type="http://schemas.openxmlformats.org/officeDocument/2006/relationships/hyperlink" Target="https://mysteryscience.com/sky/mystery-7/stars-seasonal-patterns/156" TargetMode="External"/><Relationship Id="rId8" Type="http://schemas.openxmlformats.org/officeDocument/2006/relationships/hyperlink" Target="https://mysteryscience.com/sky/mystery-7/stars-seasonal-patterns/156" TargetMode="External"/><Relationship Id="rId11" Type="http://schemas.openxmlformats.org/officeDocument/2006/relationships/hyperlink" Target="https://mysteryscience.com/sky/mystery-6/stars-daily-patterns/128" TargetMode="External"/><Relationship Id="rId10" Type="http://schemas.openxmlformats.org/officeDocument/2006/relationships/hyperlink" Target="https://mysteryscience.com/sky/mystery-5/moon-phases-patterns/812" TargetMode="External"/><Relationship Id="rId13" Type="http://schemas.openxmlformats.org/officeDocument/2006/relationships/image" Target="../media/image9.png"/><Relationship Id="rId12" Type="http://schemas.openxmlformats.org/officeDocument/2006/relationships/hyperlink" Target="https://mysteryscience.com/sky/mystery-7/stars-seasonal-patterns/156" TargetMode="External"/><Relationship Id="rId14" Type="http://schemas.openxmlformats.org/officeDocument/2006/relationships/hyperlink" Target="http://www.mysteryscience.com/docs/mississippi"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hyperlink" Target="https://mysteryscience.com/electricity/electricity-light-heat" TargetMode="External"/><Relationship Id="rId9" Type="http://schemas.openxmlformats.org/officeDocument/2006/relationships/image" Target="../media/image58.png"/><Relationship Id="rId5" Type="http://schemas.openxmlformats.org/officeDocument/2006/relationships/hyperlink" Target="https://mysteryscience.com/materials/material-properties" TargetMode="External"/><Relationship Id="rId6" Type="http://schemas.openxmlformats.org/officeDocument/2006/relationships/hyperlink" Target="https://mysteryscience.com/materials/material-properties" TargetMode="External"/><Relationship Id="rId7" Type="http://schemas.openxmlformats.org/officeDocument/2006/relationships/hyperlink" Target="http://www.mysteryscience.com/docs/mississippi" TargetMode="External"/><Relationship Id="rId8" Type="http://schemas.openxmlformats.org/officeDocument/2006/relationships/image" Target="../media/image44.png"/><Relationship Id="rId20" Type="http://schemas.openxmlformats.org/officeDocument/2006/relationships/hyperlink" Target="https://mysteryscience.com/materials/mystery-6/soil-properties/805" TargetMode="External"/><Relationship Id="rId11" Type="http://schemas.openxmlformats.org/officeDocument/2006/relationships/image" Target="../media/image41.png"/><Relationship Id="rId10" Type="http://schemas.openxmlformats.org/officeDocument/2006/relationships/image" Target="../media/image56.png"/><Relationship Id="rId13" Type="http://schemas.openxmlformats.org/officeDocument/2006/relationships/hyperlink" Target="https://mysteryscience.com/materials/mystery-1/materials-properties-engineering/64" TargetMode="External"/><Relationship Id="rId12" Type="http://schemas.openxmlformats.org/officeDocument/2006/relationships/hyperlink" Target="https://mysteryscience.com/materials/mystery-2/classify-materials-insulators-properties/65" TargetMode="External"/><Relationship Id="rId15" Type="http://schemas.openxmlformats.org/officeDocument/2006/relationships/hyperlink" Target="https://mysteryscience.com/materials/mystery-6/soil-properties/805" TargetMode="External"/><Relationship Id="rId14" Type="http://schemas.openxmlformats.org/officeDocument/2006/relationships/hyperlink" Target="https://mysteryscience.com/materials/mystery-5/materials-properties-engineering/262" TargetMode="External"/><Relationship Id="rId17" Type="http://schemas.openxmlformats.org/officeDocument/2006/relationships/hyperlink" Target="https://mysteryscience.com/materials/mystery-2/classify-materials-insulators-properties/65" TargetMode="External"/><Relationship Id="rId16" Type="http://schemas.openxmlformats.org/officeDocument/2006/relationships/hyperlink" Target="https://mysteryscience.com/materials/mystery-1/materials-properties-engineering/64" TargetMode="External"/><Relationship Id="rId19" Type="http://schemas.openxmlformats.org/officeDocument/2006/relationships/hyperlink" Target="https://mysteryscience.com/materials/mystery-5/materials-properties-engineering/262" TargetMode="External"/><Relationship Id="rId18" Type="http://schemas.openxmlformats.org/officeDocument/2006/relationships/hyperlink" Target="https://mysteryscience.com/materials/mystery-2/classify-materials-insulators-properties/65"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hyperlink" Target="https://mysteryscience.com/pushes/pushes-pulls" TargetMode="External"/><Relationship Id="rId4" Type="http://schemas.openxmlformats.org/officeDocument/2006/relationships/hyperlink" Target="https://mysteryscience.com/pushes/pushes-pulls" TargetMode="External"/><Relationship Id="rId9" Type="http://schemas.openxmlformats.org/officeDocument/2006/relationships/hyperlink" Target="https://mysteryscience.com/pushes/mystery-4/speed-direction-of-force/141" TargetMode="External"/><Relationship Id="rId5" Type="http://schemas.openxmlformats.org/officeDocument/2006/relationships/hyperlink" Target="https://mysteryscience.com/pushes/mystery-1/pushes-pulls/103" TargetMode="External"/><Relationship Id="rId6" Type="http://schemas.openxmlformats.org/officeDocument/2006/relationships/hyperlink" Target="https://mysteryscience.com/pushes/mystery-2/pushes-pulls-work-words/136" TargetMode="External"/><Relationship Id="rId7" Type="http://schemas.openxmlformats.org/officeDocument/2006/relationships/hyperlink" Target="https://mysteryscience.com/pushes/mystery-2/pushes-pulls-work-words/136" TargetMode="External"/><Relationship Id="rId8" Type="http://schemas.openxmlformats.org/officeDocument/2006/relationships/hyperlink" Target="https://mysteryscience.com/pushes/mystery-3/motion-speed-strength/104" TargetMode="External"/><Relationship Id="rId20" Type="http://schemas.openxmlformats.org/officeDocument/2006/relationships/hyperlink" Target="https://mysteryscience.com/pushes/mystery-6/forces-engineering/158" TargetMode="External"/><Relationship Id="rId22" Type="http://schemas.openxmlformats.org/officeDocument/2006/relationships/hyperlink" Target="http://www.mysteryscience.com/docs/mississippi" TargetMode="External"/><Relationship Id="rId21" Type="http://schemas.openxmlformats.org/officeDocument/2006/relationships/image" Target="../media/image9.png"/><Relationship Id="rId11" Type="http://schemas.openxmlformats.org/officeDocument/2006/relationships/hyperlink" Target="https://mysteryscience.com/pushes/mystery-5/direction-of-motion-engineering/130" TargetMode="External"/><Relationship Id="rId10" Type="http://schemas.openxmlformats.org/officeDocument/2006/relationships/hyperlink" Target="https://mysteryscience.com/pushes/mystery-4/speed-direction-of-force/141" TargetMode="External"/><Relationship Id="rId13" Type="http://schemas.openxmlformats.org/officeDocument/2006/relationships/hyperlink" Target="https://mysteryscience.com/pushes/mystery-6/forces-engineering/158https://mysteryscience.com/pushes/mystery-6/forces-engineering/158" TargetMode="External"/><Relationship Id="rId12" Type="http://schemas.openxmlformats.org/officeDocument/2006/relationships/hyperlink" Target="https://mysteryscience.com/pushes/mystery-6/forces-engineering/158" TargetMode="External"/><Relationship Id="rId15" Type="http://schemas.openxmlformats.org/officeDocument/2006/relationships/hyperlink" Target="https://mysteryscience.com/pushes/mystery-1/pushes-pulls/103" TargetMode="External"/><Relationship Id="rId14" Type="http://schemas.openxmlformats.org/officeDocument/2006/relationships/image" Target="../media/image49.png"/><Relationship Id="rId17" Type="http://schemas.openxmlformats.org/officeDocument/2006/relationships/hyperlink" Target="https://mysteryscience.com/pushes/mystery-3/motion-speed-strength/104" TargetMode="External"/><Relationship Id="rId16" Type="http://schemas.openxmlformats.org/officeDocument/2006/relationships/hyperlink" Target="https://mysteryscience.com/pushes/mystery-2/pushes-pulls-work-words/136" TargetMode="External"/><Relationship Id="rId19" Type="http://schemas.openxmlformats.org/officeDocument/2006/relationships/hyperlink" Target="https://mysteryscience.com/pushes/mystery-5/direction-of-motion-engineering/130" TargetMode="External"/><Relationship Id="rId18" Type="http://schemas.openxmlformats.org/officeDocument/2006/relationships/hyperlink" Target="https://mysteryscience.com/pushes/mystery-4/speed-direction-of-force/141"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hyperlink" Target="https://mysteryscience.com/animals/fossils-animal-survival-heredity" TargetMode="External"/><Relationship Id="rId4" Type="http://schemas.openxmlformats.org/officeDocument/2006/relationships/hyperlink" Target="https://mysteryscience.com/animals/fossils-animal-survival-heredity" TargetMode="External"/><Relationship Id="rId9" Type="http://schemas.openxmlformats.org/officeDocument/2006/relationships/image" Target="../media/image4.png"/><Relationship Id="rId5" Type="http://schemas.openxmlformats.org/officeDocument/2006/relationships/hyperlink" Target="https://mysteryscience.com/animals/mystery-1/habitats-fossils-environments-over-time/379" TargetMode="External"/><Relationship Id="rId6" Type="http://schemas.openxmlformats.org/officeDocument/2006/relationships/hyperlink" Target="https://mysteryscience.com/animals/mystery-1/habitats-fossils-environments-over-time/379" TargetMode="External"/><Relationship Id="rId7" Type="http://schemas.openxmlformats.org/officeDocument/2006/relationships/hyperlink" Target="https://mysteryscience.com/animals/mystery-2/fossil-evidence-dinosaurs/967" TargetMode="External"/><Relationship Id="rId8" Type="http://schemas.openxmlformats.org/officeDocument/2006/relationships/hyperlink" Target="https://mysteryscience.com/animals/mystery-3/fossil-evidence-trace-fossils-animal-behavior/417" TargetMode="External"/><Relationship Id="rId11" Type="http://schemas.openxmlformats.org/officeDocument/2006/relationships/hyperlink" Target="http://www.mysteryscience.com/docs/mississippi" TargetMode="External"/><Relationship Id="rId10" Type="http://schemas.openxmlformats.org/officeDocument/2006/relationships/image" Target="../media/image9.png"/><Relationship Id="rId13" Type="http://schemas.openxmlformats.org/officeDocument/2006/relationships/hyperlink" Target="https://mysteryscience.com/animals/mystery-1/habitats-fossils-environments-over-time/379" TargetMode="External"/><Relationship Id="rId12" Type="http://schemas.openxmlformats.org/officeDocument/2006/relationships/image" Target="../media/image85.jpg"/><Relationship Id="rId15" Type="http://schemas.openxmlformats.org/officeDocument/2006/relationships/hyperlink" Target="https://mysteryscience.com/animals/mystery-3/fossil-evidence-trace-fossils-animal-behavior/417" TargetMode="External"/><Relationship Id="rId14" Type="http://schemas.openxmlformats.org/officeDocument/2006/relationships/hyperlink" Target="https://mysteryscience.com/animals/mystery-2/fossil-evidence-classification/32" TargetMode="External"/></Relationships>
</file>

<file path=ppt/slides/_rels/slide2.xml.rels><?xml version="1.0" encoding="UTF-8" standalone="yes"?><Relationships xmlns="http://schemas.openxmlformats.org/package/2006/relationships"><Relationship Id="rId40" Type="http://schemas.openxmlformats.org/officeDocument/2006/relationships/slide" Target="/ppt/slides/slide20.xml"/><Relationship Id="rId42" Type="http://schemas.openxmlformats.org/officeDocument/2006/relationships/slide" Target="/ppt/slides/slide23.xml"/><Relationship Id="rId41" Type="http://schemas.openxmlformats.org/officeDocument/2006/relationships/slide" Target="/ppt/slides/slide21.xml"/><Relationship Id="rId44" Type="http://schemas.openxmlformats.org/officeDocument/2006/relationships/slide" Target="/ppt/slides/slide25.xml"/><Relationship Id="rId43" Type="http://schemas.openxmlformats.org/officeDocument/2006/relationships/slide" Target="/ppt/slides/slide23.xml"/><Relationship Id="rId46" Type="http://schemas.openxmlformats.org/officeDocument/2006/relationships/slide" Target="/ppt/slides/slide25.xml"/><Relationship Id="rId45" Type="http://schemas.openxmlformats.org/officeDocument/2006/relationships/slide" Target="/ppt/slides/slide24.xml"/><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hyperlink" Target="http://www.mysteryscience.com/docs/mississippi" TargetMode="External"/><Relationship Id="rId9" Type="http://schemas.openxmlformats.org/officeDocument/2006/relationships/slide" Target="/ppt/slides/slide6.xml"/><Relationship Id="rId48" Type="http://schemas.openxmlformats.org/officeDocument/2006/relationships/slide" Target="/ppt/slides/slide23.xml"/><Relationship Id="rId47" Type="http://schemas.openxmlformats.org/officeDocument/2006/relationships/slide" Target="/ppt/slides/slide19.xml"/><Relationship Id="rId49" Type="http://schemas.openxmlformats.org/officeDocument/2006/relationships/slide" Target="/ppt/slides/slide25.xml"/><Relationship Id="rId5" Type="http://schemas.openxmlformats.org/officeDocument/2006/relationships/slide" Target="/ppt/slides/slide3.xml"/><Relationship Id="rId6" Type="http://schemas.openxmlformats.org/officeDocument/2006/relationships/slide" Target="/ppt/slides/slide3.xml"/><Relationship Id="rId7" Type="http://schemas.openxmlformats.org/officeDocument/2006/relationships/slide" Target="/ppt/slides/slide3.xml"/><Relationship Id="rId8" Type="http://schemas.openxmlformats.org/officeDocument/2006/relationships/slide" Target="/ppt/slides/slide4.xml"/><Relationship Id="rId73" Type="http://schemas.openxmlformats.org/officeDocument/2006/relationships/slide" Target="/ppt/slides/slide38.xml"/><Relationship Id="rId72" Type="http://schemas.openxmlformats.org/officeDocument/2006/relationships/slide" Target="/ppt/slides/slide37.xml"/><Relationship Id="rId31" Type="http://schemas.openxmlformats.org/officeDocument/2006/relationships/slide" Target="/ppt/slides/slide16.xml"/><Relationship Id="rId75" Type="http://schemas.openxmlformats.org/officeDocument/2006/relationships/slide" Target="/ppt/slides/slide34.xml"/><Relationship Id="rId30" Type="http://schemas.openxmlformats.org/officeDocument/2006/relationships/slide" Target="/ppt/slides/slide15.xml"/><Relationship Id="rId74" Type="http://schemas.openxmlformats.org/officeDocument/2006/relationships/slide" Target="/ppt/slides/slide32.xml"/><Relationship Id="rId33" Type="http://schemas.openxmlformats.org/officeDocument/2006/relationships/slide" Target="/ppt/slides/slide17.xml"/><Relationship Id="rId32" Type="http://schemas.openxmlformats.org/officeDocument/2006/relationships/slide" Target="/ppt/slides/slide17.xml"/><Relationship Id="rId76" Type="http://schemas.openxmlformats.org/officeDocument/2006/relationships/slide" Target="/ppt/slides/slide37.xml"/><Relationship Id="rId35" Type="http://schemas.openxmlformats.org/officeDocument/2006/relationships/slide" Target="/ppt/slides/slide15.xml"/><Relationship Id="rId34" Type="http://schemas.openxmlformats.org/officeDocument/2006/relationships/slide" Target="/ppt/slides/slide18.xml"/><Relationship Id="rId71" Type="http://schemas.openxmlformats.org/officeDocument/2006/relationships/slide" Target="/ppt/slides/slide37.xml"/><Relationship Id="rId70" Type="http://schemas.openxmlformats.org/officeDocument/2006/relationships/slide" Target="/ppt/slides/slide37.xml"/><Relationship Id="rId37" Type="http://schemas.openxmlformats.org/officeDocument/2006/relationships/slide" Target="/ppt/slides/slide19.xml"/><Relationship Id="rId36" Type="http://schemas.openxmlformats.org/officeDocument/2006/relationships/slide" Target="/ppt/slides/slide17.xml"/><Relationship Id="rId39" Type="http://schemas.openxmlformats.org/officeDocument/2006/relationships/slide" Target="/ppt/slides/slide19.xml"/><Relationship Id="rId38" Type="http://schemas.openxmlformats.org/officeDocument/2006/relationships/slide" Target="/ppt/slides/slide19.xml"/><Relationship Id="rId62" Type="http://schemas.openxmlformats.org/officeDocument/2006/relationships/slide" Target="/ppt/slides/slide30.xml"/><Relationship Id="rId61" Type="http://schemas.openxmlformats.org/officeDocument/2006/relationships/slide" Target="/ppt/slides/slide28.xml"/><Relationship Id="rId20" Type="http://schemas.openxmlformats.org/officeDocument/2006/relationships/slide" Target="/ppt/slides/slide10.xml"/><Relationship Id="rId64" Type="http://schemas.openxmlformats.org/officeDocument/2006/relationships/slide" Target="/ppt/slides/slide32.xml"/><Relationship Id="rId63" Type="http://schemas.openxmlformats.org/officeDocument/2006/relationships/slide" Target="/ppt/slides/slide32.xml"/><Relationship Id="rId22" Type="http://schemas.openxmlformats.org/officeDocument/2006/relationships/slide" Target="/ppt/slides/slide11.xml"/><Relationship Id="rId66" Type="http://schemas.openxmlformats.org/officeDocument/2006/relationships/slide" Target="/ppt/slides/slide34.xml"/><Relationship Id="rId21" Type="http://schemas.openxmlformats.org/officeDocument/2006/relationships/slide" Target="/ppt/slides/slide10.xml"/><Relationship Id="rId65" Type="http://schemas.openxmlformats.org/officeDocument/2006/relationships/slide" Target="/ppt/slides/slide32.xml"/><Relationship Id="rId24" Type="http://schemas.openxmlformats.org/officeDocument/2006/relationships/slide" Target="/ppt/slides/slide12.xml"/><Relationship Id="rId68" Type="http://schemas.openxmlformats.org/officeDocument/2006/relationships/slide" Target="/ppt/slides/slide35.xml"/><Relationship Id="rId23" Type="http://schemas.openxmlformats.org/officeDocument/2006/relationships/slide" Target="/ppt/slides/slide12.xml"/><Relationship Id="rId67" Type="http://schemas.openxmlformats.org/officeDocument/2006/relationships/slide" Target="/ppt/slides/slide34.xml"/><Relationship Id="rId60" Type="http://schemas.openxmlformats.org/officeDocument/2006/relationships/slide" Target="/ppt/slides/slide26.xml"/><Relationship Id="rId26" Type="http://schemas.openxmlformats.org/officeDocument/2006/relationships/slide" Target="/ppt/slides/slide10.xml"/><Relationship Id="rId25" Type="http://schemas.openxmlformats.org/officeDocument/2006/relationships/slide" Target="/ppt/slides/slide8.xml"/><Relationship Id="rId69" Type="http://schemas.openxmlformats.org/officeDocument/2006/relationships/slide" Target="/ppt/slides/slide36.xml"/><Relationship Id="rId28" Type="http://schemas.openxmlformats.org/officeDocument/2006/relationships/slide" Target="/ppt/slides/slide14.xml"/><Relationship Id="rId27" Type="http://schemas.openxmlformats.org/officeDocument/2006/relationships/slide" Target="/ppt/slides/slide12.xml"/><Relationship Id="rId29" Type="http://schemas.openxmlformats.org/officeDocument/2006/relationships/slide" Target="/ppt/slides/slide15.xml"/><Relationship Id="rId51" Type="http://schemas.openxmlformats.org/officeDocument/2006/relationships/slide" Target="/ppt/slides/slide26.xml"/><Relationship Id="rId50" Type="http://schemas.openxmlformats.org/officeDocument/2006/relationships/slide" Target="/ppt/slides/slide26.xml"/><Relationship Id="rId53" Type="http://schemas.openxmlformats.org/officeDocument/2006/relationships/slide" Target="/ppt/slides/slide27.xml"/><Relationship Id="rId52" Type="http://schemas.openxmlformats.org/officeDocument/2006/relationships/slide" Target="/ppt/slides/slide26.xml"/><Relationship Id="rId11" Type="http://schemas.openxmlformats.org/officeDocument/2006/relationships/slide" Target="/ppt/slides/slide7.xml"/><Relationship Id="rId55" Type="http://schemas.openxmlformats.org/officeDocument/2006/relationships/slide" Target="/ppt/slides/slide28.xml"/><Relationship Id="rId10" Type="http://schemas.openxmlformats.org/officeDocument/2006/relationships/slide" Target="/ppt/slides/slide6.xml"/><Relationship Id="rId54" Type="http://schemas.openxmlformats.org/officeDocument/2006/relationships/slide" Target="/ppt/slides/slide28.xml"/><Relationship Id="rId13" Type="http://schemas.openxmlformats.org/officeDocument/2006/relationships/slide" Target="/ppt/slides/slide3.xml"/><Relationship Id="rId57" Type="http://schemas.openxmlformats.org/officeDocument/2006/relationships/slide" Target="/ppt/slides/slide30.xml"/><Relationship Id="rId12" Type="http://schemas.openxmlformats.org/officeDocument/2006/relationships/slide" Target="/ppt/slides/slide7.xml"/><Relationship Id="rId56" Type="http://schemas.openxmlformats.org/officeDocument/2006/relationships/slide" Target="/ppt/slides/slide29.xml"/><Relationship Id="rId15" Type="http://schemas.openxmlformats.org/officeDocument/2006/relationships/slide" Target="/ppt/slides/slide7.xml"/><Relationship Id="rId59" Type="http://schemas.openxmlformats.org/officeDocument/2006/relationships/slide" Target="/ppt/slides/slide31.xml"/><Relationship Id="rId14" Type="http://schemas.openxmlformats.org/officeDocument/2006/relationships/slide" Target="/ppt/slides/slide6.xml"/><Relationship Id="rId58" Type="http://schemas.openxmlformats.org/officeDocument/2006/relationships/slide" Target="/ppt/slides/slide30.xml"/><Relationship Id="rId17" Type="http://schemas.openxmlformats.org/officeDocument/2006/relationships/slide" Target="/ppt/slides/slide8.xml"/><Relationship Id="rId16" Type="http://schemas.openxmlformats.org/officeDocument/2006/relationships/slide" Target="/ppt/slides/slide8.xml"/><Relationship Id="rId19" Type="http://schemas.openxmlformats.org/officeDocument/2006/relationships/slide" Target="/ppt/slides/slide9.xml"/><Relationship Id="rId18" Type="http://schemas.openxmlformats.org/officeDocument/2006/relationships/slide" Target="/ppt/slides/slide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 Id="rId3" Type="http://schemas.openxmlformats.org/officeDocument/2006/relationships/image" Target="../media/image55.png"/><Relationship Id="rId4" Type="http://schemas.openxmlformats.org/officeDocument/2006/relationships/hyperlink" Target="https://mysteryscience.com/selection/heredity-survival-selection" TargetMode="External"/><Relationship Id="rId9" Type="http://schemas.openxmlformats.org/officeDocument/2006/relationships/image" Target="../media/image69.png"/><Relationship Id="rId5" Type="http://schemas.openxmlformats.org/officeDocument/2006/relationships/hyperlink" Target="https://mysteryscience.com/selection/heredity-survival-selection" TargetMode="External"/><Relationship Id="rId6" Type="http://schemas.openxmlformats.org/officeDocument/2006/relationships/image" Target="../media/image59.png"/><Relationship Id="rId7" Type="http://schemas.openxmlformats.org/officeDocument/2006/relationships/image" Target="../media/image52.png"/><Relationship Id="rId8" Type="http://schemas.openxmlformats.org/officeDocument/2006/relationships/image" Target="../media/image60.png"/><Relationship Id="rId20" Type="http://schemas.openxmlformats.org/officeDocument/2006/relationships/hyperlink" Target="https://mysteryscience.com/animals/mystery-8/traits-environmental-variation/267" TargetMode="External"/><Relationship Id="rId21" Type="http://schemas.openxmlformats.org/officeDocument/2006/relationships/hyperlink" Target="http://www.mysteryscience.com/docs/mississippi" TargetMode="External"/><Relationship Id="rId11" Type="http://schemas.openxmlformats.org/officeDocument/2006/relationships/hyperlink" Target="https://mysteryscience.com/selection/mystery-2/trait-variation-inheritance-artificial-selection/1139" TargetMode="External"/><Relationship Id="rId10" Type="http://schemas.openxmlformats.org/officeDocument/2006/relationships/hyperlink" Target="https://mysteryscience.com/selection/mystery-1/traits-inheritance/1137" TargetMode="External"/><Relationship Id="rId13" Type="http://schemas.openxmlformats.org/officeDocument/2006/relationships/hyperlink" Target="https://mysteryscience.com/animals/mystery-6/animal-groups-survival/265" TargetMode="External"/><Relationship Id="rId12" Type="http://schemas.openxmlformats.org/officeDocument/2006/relationships/hyperlink" Target="https://mysteryscience.com/selection/mystery-3/trait-variation-survival-natural-selection/1176" TargetMode="External"/><Relationship Id="rId15" Type="http://schemas.openxmlformats.org/officeDocument/2006/relationships/hyperlink" Target="https://mysteryscience.com/selection/mystery-1/traits-inheritance/1137" TargetMode="External"/><Relationship Id="rId14" Type="http://schemas.openxmlformats.org/officeDocument/2006/relationships/hyperlink" Target="https://mysteryscience.com/animals/mystery-8/traits-environmental-variation/267" TargetMode="External"/><Relationship Id="rId17" Type="http://schemas.openxmlformats.org/officeDocument/2006/relationships/hyperlink" Target="https://mysteryscience.com/selection/mystery-3/trait-variation-survival-natural-selection/1176" TargetMode="External"/><Relationship Id="rId16" Type="http://schemas.openxmlformats.org/officeDocument/2006/relationships/hyperlink" Target="https://mysteryscience.com/selection/mystery-2/trait-variation-inheritance-artificial-selection/1139" TargetMode="External"/><Relationship Id="rId19" Type="http://schemas.openxmlformats.org/officeDocument/2006/relationships/hyperlink" Target="https://mysteryscience.com/animals/mystery-6/animal-groups-survival/265" TargetMode="External"/><Relationship Id="rId18"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1.xml"/><Relationship Id="rId3" Type="http://schemas.openxmlformats.org/officeDocument/2006/relationships/image" Target="../media/image62.png"/><Relationship Id="rId4" Type="http://schemas.openxmlformats.org/officeDocument/2006/relationships/image" Target="../media/image63.png"/><Relationship Id="rId9" Type="http://schemas.openxmlformats.org/officeDocument/2006/relationships/hyperlink" Target="https://mysteryscience.com/adaptations/mystery-2/learned-behavior-instinct/1091" TargetMode="External"/><Relationship Id="rId5" Type="http://schemas.openxmlformats.org/officeDocument/2006/relationships/image" Target="../media/image66.png"/><Relationship Id="rId6" Type="http://schemas.openxmlformats.org/officeDocument/2006/relationships/hyperlink" Target="https://mysteryscience.com/adaptations/mystery-1/animal-adaptations/1088" TargetMode="External"/><Relationship Id="rId7" Type="http://schemas.openxmlformats.org/officeDocument/2006/relationships/hyperlink" Target="https://mysteryscience.com/adaptations/mystery-2/learned-behavior-instinct/1091" TargetMode="External"/><Relationship Id="rId8" Type="http://schemas.openxmlformats.org/officeDocument/2006/relationships/hyperlink" Target="https://mysteryscience.com/adaptations/mystery-3/plant-adaptations/1090" TargetMode="External"/><Relationship Id="rId11" Type="http://schemas.openxmlformats.org/officeDocument/2006/relationships/hyperlink" Target="https://mysteryscience.com/adaptations/mystery-3/plant-adaptations/1090" TargetMode="External"/><Relationship Id="rId10" Type="http://schemas.openxmlformats.org/officeDocument/2006/relationships/hyperlink" Target="https://mysteryscience.com/adaptations/mystery-1/animal-adaptations/1088" TargetMode="External"/><Relationship Id="rId13" Type="http://schemas.openxmlformats.org/officeDocument/2006/relationships/hyperlink" Target="https://mysteryscience.com/adaptations/animal-plant-adaptations" TargetMode="External"/><Relationship Id="rId12" Type="http://schemas.openxmlformats.org/officeDocument/2006/relationships/hyperlink" Target="https://mysteryscience.com/adaptations/animal-plant-adaptations" TargetMode="External"/><Relationship Id="rId15" Type="http://schemas.openxmlformats.org/officeDocument/2006/relationships/hyperlink" Target="http://www.mysteryscience.com/docs/mississippi" TargetMode="External"/><Relationship Id="rId14"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hyperlink" Target="https://mysteryscience.com/water/erosion-earth-s-surface" TargetMode="External"/><Relationship Id="rId4" Type="http://schemas.openxmlformats.org/officeDocument/2006/relationships/hyperlink" Target="https://mysteryscience.com/water/erosion-earth-s-surface" TargetMode="External"/><Relationship Id="rId9" Type="http://schemas.openxmlformats.org/officeDocument/2006/relationships/hyperlink" Target="https://mysteryscience.com/water/mystery-5/erosion-engineering/152" TargetMode="External"/><Relationship Id="rId5" Type="http://schemas.openxmlformats.org/officeDocument/2006/relationships/hyperlink" Target="http://www.mysteryscience.com/docs/mississippi" TargetMode="External"/><Relationship Id="rId6" Type="http://schemas.openxmlformats.org/officeDocument/2006/relationships/image" Target="../media/image68.png"/><Relationship Id="rId7" Type="http://schemas.openxmlformats.org/officeDocument/2006/relationships/hyperlink" Target="https://mysteryscience.com/water/mystery-5/erosion-engineering/152" TargetMode="External"/><Relationship Id="rId8" Type="http://schemas.openxmlformats.org/officeDocument/2006/relationships/hyperlink" Target="https://mysteryscience.com/water/mystery-4/erosion-earth-s-surface-landforms/114" TargetMode="External"/><Relationship Id="rId11" Type="http://schemas.openxmlformats.org/officeDocument/2006/relationships/hyperlink" Target="https://mysteryscience.com/water/mystery-4/erosion-earth-s-surface-landforms/114" TargetMode="External"/><Relationship Id="rId10" Type="http://schemas.openxmlformats.org/officeDocument/2006/relationships/image" Target="../media/image31.png"/><Relationship Id="rId12"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hyperlink" Target="https://mysteryscience.com/rocks/earth-s-features-processes" TargetMode="External"/><Relationship Id="rId4" Type="http://schemas.openxmlformats.org/officeDocument/2006/relationships/hyperlink" Target="https://mysteryscience.com/rocks/earth-s-features-processes" TargetMode="External"/><Relationship Id="rId9" Type="http://schemas.openxmlformats.org/officeDocument/2006/relationships/hyperlink" Target="https://mysteryscience.com/rocks/mystery-4/erosion-natural-hazards-engineering/58" TargetMode="External"/><Relationship Id="rId5" Type="http://schemas.openxmlformats.org/officeDocument/2006/relationships/hyperlink" Target="https://mysteryscience.com/rocks/mystery-1/volcanoes-patterns-of-earth-s-features/53" TargetMode="External"/><Relationship Id="rId6" Type="http://schemas.openxmlformats.org/officeDocument/2006/relationships/hyperlink" Target="https://mysteryscience.com/rocks/mystery-2/volcanoes-rock-cycle/55" TargetMode="External"/><Relationship Id="rId7" Type="http://schemas.openxmlformats.org/officeDocument/2006/relationships/hyperlink" Target="https://mysteryscience.com/rocks/mystery-3/weathering-erosion/57" TargetMode="External"/><Relationship Id="rId8" Type="http://schemas.openxmlformats.org/officeDocument/2006/relationships/hyperlink" Target="https://mysteryscience.com/rocks/mystery-4/sedimentary-rock-fossils/825" TargetMode="External"/><Relationship Id="rId11" Type="http://schemas.openxmlformats.org/officeDocument/2006/relationships/image" Target="../media/image74.png"/><Relationship Id="rId10" Type="http://schemas.openxmlformats.org/officeDocument/2006/relationships/image" Target="../media/image72.png"/><Relationship Id="rId13" Type="http://schemas.openxmlformats.org/officeDocument/2006/relationships/hyperlink" Target="https://mysteryscience.com/rocks/mystery-2/volcanoes-rock-cycle/55" TargetMode="External"/><Relationship Id="rId12" Type="http://schemas.openxmlformats.org/officeDocument/2006/relationships/hyperlink" Target="https://mysteryscience.com/rocks/mystery-1/volcanoes-patterns-of-earth-s-features/53" TargetMode="External"/><Relationship Id="rId15" Type="http://schemas.openxmlformats.org/officeDocument/2006/relationships/hyperlink" Target="https://mysteryscience.com/rocks/mystery-4/erosion-natural-hazards-engineering/58" TargetMode="External"/><Relationship Id="rId14" Type="http://schemas.openxmlformats.org/officeDocument/2006/relationships/hyperlink" Target="https://mysteryscience.com/rocks/mystery-3/weathering-erosion/57" TargetMode="External"/><Relationship Id="rId17" Type="http://schemas.openxmlformats.org/officeDocument/2006/relationships/hyperlink" Target="http://www.mysteryscience.com/docs/mississippi" TargetMode="External"/><Relationship Id="rId16"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hyperlink" Target="http://www.mysteryscience.com/docs/mississippi" TargetMode="External"/><Relationship Id="rId4" Type="http://schemas.openxmlformats.org/officeDocument/2006/relationships/image" Target="../media/image61.png"/><Relationship Id="rId9" Type="http://schemas.openxmlformats.org/officeDocument/2006/relationships/hyperlink" Target="https://mysteryscience.com/selection/heredity-survival-selection" TargetMode="External"/><Relationship Id="rId5" Type="http://schemas.openxmlformats.org/officeDocument/2006/relationships/image" Target="../media/image65.png"/><Relationship Id="rId6" Type="http://schemas.openxmlformats.org/officeDocument/2006/relationships/image" Target="../media/image67.png"/><Relationship Id="rId7" Type="http://schemas.openxmlformats.org/officeDocument/2006/relationships/hyperlink" Target="https://mysteryscience.com/materials/mystery-1/materials-properties-engineering/64" TargetMode="External"/><Relationship Id="rId8" Type="http://schemas.openxmlformats.org/officeDocument/2006/relationships/hyperlink" Target="https://mysteryscience.com/materials/mystery-3/heating-cooling-phases-of-matter/66" TargetMode="External"/><Relationship Id="rId11" Type="http://schemas.openxmlformats.org/officeDocument/2006/relationships/hyperlink" Target="https://mysteryscience.com/materials/material-properties" TargetMode="External"/><Relationship Id="rId10" Type="http://schemas.openxmlformats.org/officeDocument/2006/relationships/hyperlink" Target="https://mysteryscience.com/materials/material-properties" TargetMode="External"/><Relationship Id="rId13" Type="http://schemas.openxmlformats.org/officeDocument/2006/relationships/hyperlink" Target="https://mysteryscience.com/materials/mystery-3/heating-cooling-phases-of-matter/66" TargetMode="External"/><Relationship Id="rId12" Type="http://schemas.openxmlformats.org/officeDocument/2006/relationships/hyperlink" Target="https://mysteryscience.com/materials/mystery-3/heating-cooling-phases-of-matter/66" TargetMode="External"/><Relationship Id="rId14"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9.png"/><Relationship Id="rId4" Type="http://schemas.openxmlformats.org/officeDocument/2006/relationships/hyperlink" Target="https://mysteryscience.com/forces/forces-motion-magnets" TargetMode="External"/><Relationship Id="rId9" Type="http://schemas.openxmlformats.org/officeDocument/2006/relationships/hyperlink" Target="https://mysteryscience.com/forces/mystery-4/magnets-forces/45" TargetMode="External"/><Relationship Id="rId5" Type="http://schemas.openxmlformats.org/officeDocument/2006/relationships/hyperlink" Target="https://mysteryscience.com/forces/forces-motion-magnets" TargetMode="External"/><Relationship Id="rId6" Type="http://schemas.openxmlformats.org/officeDocument/2006/relationships/hyperlink" Target="https://mysteryscience.com/forces/mystery-1/balanced-unbalanced-forces/111" TargetMode="External"/><Relationship Id="rId7" Type="http://schemas.openxmlformats.org/officeDocument/2006/relationships/hyperlink" Target="https://mysteryscience.com/forces/mystery-2/balanced-forces-engineering/43" TargetMode="External"/><Relationship Id="rId8" Type="http://schemas.openxmlformats.org/officeDocument/2006/relationships/hyperlink" Target="https://mysteryscience.com/forces/mystery-3/patterns-of-motion-gravity-friction/1000" TargetMode="External"/><Relationship Id="rId11" Type="http://schemas.openxmlformats.org/officeDocument/2006/relationships/image" Target="../media/image70.png"/><Relationship Id="rId10" Type="http://schemas.openxmlformats.org/officeDocument/2006/relationships/hyperlink" Target="https://mysteryscience.com/forces/mystery-5/magnets-engineering/151" TargetMode="External"/><Relationship Id="rId13" Type="http://schemas.openxmlformats.org/officeDocument/2006/relationships/image" Target="../media/image71.png"/><Relationship Id="rId12" Type="http://schemas.openxmlformats.org/officeDocument/2006/relationships/hyperlink" Target="http://www.mysteryscience.com/docs/mississippi" TargetMode="External"/><Relationship Id="rId15" Type="http://schemas.openxmlformats.org/officeDocument/2006/relationships/hyperlink" Target="https://mysteryscience.com/forces/mystery-2/balanced-forces-engineering/43" TargetMode="External"/><Relationship Id="rId14" Type="http://schemas.openxmlformats.org/officeDocument/2006/relationships/hyperlink" Target="https://mysteryscience.com/forces/mystery-1/balanced-unbalanced-forces/111" TargetMode="External"/><Relationship Id="rId17" Type="http://schemas.openxmlformats.org/officeDocument/2006/relationships/hyperlink" Target="https://mysteryscience.com/forces/mystery-4/magnets-forces/45" TargetMode="External"/><Relationship Id="rId16" Type="http://schemas.openxmlformats.org/officeDocument/2006/relationships/hyperlink" Target="https://mysteryscience.com/forces/mystery-3/friction-pattern-of-motion/44" TargetMode="External"/><Relationship Id="rId18" Type="http://schemas.openxmlformats.org/officeDocument/2006/relationships/hyperlink" Target="https://mysteryscience.com/forces/mystery-5/magnets-engineering/151"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9.png"/><Relationship Id="rId4" Type="http://schemas.openxmlformats.org/officeDocument/2006/relationships/hyperlink" Target="https://mysteryscience.com/body/human-body-vision-the-brain" TargetMode="External"/><Relationship Id="rId9" Type="http://schemas.openxmlformats.org/officeDocument/2006/relationships/hyperlink" Target="https://mysteryscience.com/body/mystery-4/brain-nerves-information-processing/62" TargetMode="External"/><Relationship Id="rId5" Type="http://schemas.openxmlformats.org/officeDocument/2006/relationships/hyperlink" Target="https://mysteryscience.com/body/human-body-vision-the-brain" TargetMode="External"/><Relationship Id="rId6" Type="http://schemas.openxmlformats.org/officeDocument/2006/relationships/hyperlink" Target="https://mysteryscience.com/body/mystery-1/muscles-skeleton/59" TargetMode="External"/><Relationship Id="rId7" Type="http://schemas.openxmlformats.org/officeDocument/2006/relationships/hyperlink" Target="https://mysteryscience.com/body/mystery-2/light-eyes-vision/60" TargetMode="External"/><Relationship Id="rId8" Type="http://schemas.openxmlformats.org/officeDocument/2006/relationships/hyperlink" Target="https://mysteryscience.com/body/mystery-3/structure-function-of-eyes/61" TargetMode="External"/><Relationship Id="rId20" Type="http://schemas.openxmlformats.org/officeDocument/2006/relationships/image" Target="../media/image81.png"/><Relationship Id="rId22" Type="http://schemas.openxmlformats.org/officeDocument/2006/relationships/hyperlink" Target="http://www.mysteryscience.com/docs/mississippi" TargetMode="External"/><Relationship Id="rId21" Type="http://schemas.openxmlformats.org/officeDocument/2006/relationships/image" Target="../media/image88.png"/><Relationship Id="rId11" Type="http://schemas.openxmlformats.org/officeDocument/2006/relationships/hyperlink" Target="https://mysteryscience.com/body/mystery-1/muscles-skeleton/59" TargetMode="External"/><Relationship Id="rId10" Type="http://schemas.openxmlformats.org/officeDocument/2006/relationships/image" Target="../media/image77.png"/><Relationship Id="rId13" Type="http://schemas.openxmlformats.org/officeDocument/2006/relationships/hyperlink" Target="https://mysteryscience.com/body/mystery-3/structure-function-of-eyes/61" TargetMode="External"/><Relationship Id="rId12" Type="http://schemas.openxmlformats.org/officeDocument/2006/relationships/hyperlink" Target="https://mysteryscience.com/body/mystery-2/light-eyes-vision/60" TargetMode="External"/><Relationship Id="rId15" Type="http://schemas.openxmlformats.org/officeDocument/2006/relationships/image" Target="../media/image17.png"/><Relationship Id="rId14" Type="http://schemas.openxmlformats.org/officeDocument/2006/relationships/hyperlink" Target="https://mysteryscience.com/body/mystery-4/brain-nerves-information-processing/62" TargetMode="External"/><Relationship Id="rId17" Type="http://schemas.openxmlformats.org/officeDocument/2006/relationships/image" Target="../media/image90.png"/><Relationship Id="rId16" Type="http://schemas.openxmlformats.org/officeDocument/2006/relationships/image" Target="../media/image78.png"/><Relationship Id="rId19" Type="http://schemas.openxmlformats.org/officeDocument/2006/relationships/image" Target="../media/image80.png"/><Relationship Id="rId18"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9.png"/><Relationship Id="rId4" Type="http://schemas.openxmlformats.org/officeDocument/2006/relationships/hyperlink" Target="https://mysteryscience.com/circle-of-life/life-cycles" TargetMode="External"/><Relationship Id="rId9" Type="http://schemas.openxmlformats.org/officeDocument/2006/relationships/hyperlink" Target="https://mysteryscience.com/circle-of-life/mystery-3/pollination-plant-reproduction/91" TargetMode="External"/><Relationship Id="rId5" Type="http://schemas.openxmlformats.org/officeDocument/2006/relationships/hyperlink" Target="https://mysteryscience.com/circle-of-life/life-cycles" TargetMode="External"/><Relationship Id="rId6" Type="http://schemas.openxmlformats.org/officeDocument/2006/relationships/hyperlink" Target="http://www.mysteryscience.com/docs/mississippi" TargetMode="External"/><Relationship Id="rId7" Type="http://schemas.openxmlformats.org/officeDocument/2006/relationships/hyperlink" Target="https://mysteryscience.com/circle-of-life/mystery-1/animal-life-cycles/822" TargetMode="External"/><Relationship Id="rId8" Type="http://schemas.openxmlformats.org/officeDocument/2006/relationships/hyperlink" Target="https://mysteryscience.com/circle-of-life/mystery-2/environmental-change-engineering/266" TargetMode="External"/><Relationship Id="rId20" Type="http://schemas.openxmlformats.org/officeDocument/2006/relationships/hyperlink" Target="https://mysteryscience.com/circle-of-life/mystery-5/plant-life-cycles/832" TargetMode="External"/><Relationship Id="rId11" Type="http://schemas.openxmlformats.org/officeDocument/2006/relationships/hyperlink" Target="https://mysteryscience.com/circle-of-life/mystery-5/plant-life-cycles/832" TargetMode="External"/><Relationship Id="rId10" Type="http://schemas.openxmlformats.org/officeDocument/2006/relationships/hyperlink" Target="https://mysteryscience.com/circle-of-life/mystery-4/fruit-seeds-plant-reproduction/89" TargetMode="External"/><Relationship Id="rId13" Type="http://schemas.openxmlformats.org/officeDocument/2006/relationships/image" Target="../media/image87.png"/><Relationship Id="rId12" Type="http://schemas.openxmlformats.org/officeDocument/2006/relationships/image" Target="../media/image89.png"/><Relationship Id="rId15" Type="http://schemas.openxmlformats.org/officeDocument/2006/relationships/image" Target="../media/image92.png"/><Relationship Id="rId14" Type="http://schemas.openxmlformats.org/officeDocument/2006/relationships/image" Target="../media/image76.png"/><Relationship Id="rId17" Type="http://schemas.openxmlformats.org/officeDocument/2006/relationships/hyperlink" Target="https://mysteryscience.com/circle-of-life/mystery-2/environmental-change-engineering/266" TargetMode="External"/><Relationship Id="rId16" Type="http://schemas.openxmlformats.org/officeDocument/2006/relationships/hyperlink" Target="https://mysteryscience.com/circle-of-life/mystery-1/animal-life-cycles/822" TargetMode="External"/><Relationship Id="rId19" Type="http://schemas.openxmlformats.org/officeDocument/2006/relationships/hyperlink" Target="https://mysteryscience.com/circle-of-life/mystery-4/fruit-seeds-plant-reproduction/89" TargetMode="External"/><Relationship Id="rId18" Type="http://schemas.openxmlformats.org/officeDocument/2006/relationships/hyperlink" Target="https://mysteryscience.com/circle-of-life/mystery-3/pollination-plant-reproduction/91"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hyperlink" Target="https://mysteryscience.com/weather/weather-climate" TargetMode="External"/><Relationship Id="rId4" Type="http://schemas.openxmlformats.org/officeDocument/2006/relationships/hyperlink" Target="https://mysteryscience.com/weather/weather-climate" TargetMode="External"/><Relationship Id="rId9" Type="http://schemas.openxmlformats.org/officeDocument/2006/relationships/hyperlink" Target="https://mysteryscience.com/weather/mystery-4/natural-hazards-engineering/153" TargetMode="External"/><Relationship Id="rId5" Type="http://schemas.openxmlformats.org/officeDocument/2006/relationships/hyperlink" Target="https://mysteryscience.com/weather/mystery-1/water-cycle-phases-of-matter/46" TargetMode="External"/><Relationship Id="rId6" Type="http://schemas.openxmlformats.org/officeDocument/2006/relationships/hyperlink" Target="https://mysteryscience.com/weather/mystery-2/local-weather-patterns-weather-prediction/47" TargetMode="External"/><Relationship Id="rId7" Type="http://schemas.openxmlformats.org/officeDocument/2006/relationships/hyperlink" Target="https://mysteryscience.com/weather/mystery-3/seasonal-weather-patterns/828" TargetMode="External"/><Relationship Id="rId8" Type="http://schemas.openxmlformats.org/officeDocument/2006/relationships/hyperlink" Target="https://mysteryscience.com/weather/mystery-3/climate-geography-global-weather-patterns/98" TargetMode="External"/><Relationship Id="rId11" Type="http://schemas.openxmlformats.org/officeDocument/2006/relationships/image" Target="../media/image94.png"/><Relationship Id="rId10" Type="http://schemas.openxmlformats.org/officeDocument/2006/relationships/image" Target="../media/image79.png"/><Relationship Id="rId13" Type="http://schemas.openxmlformats.org/officeDocument/2006/relationships/hyperlink" Target="https://mysteryscience.com/weather/mystery-2/local-weather-patterns-weather-prediction/47" TargetMode="External"/><Relationship Id="rId12" Type="http://schemas.openxmlformats.org/officeDocument/2006/relationships/hyperlink" Target="https://mysteryscience.com/weather/mystery-1/water-cycle-phases-of-matter/46" TargetMode="External"/><Relationship Id="rId15" Type="http://schemas.openxmlformats.org/officeDocument/2006/relationships/hyperlink" Target="https://mysteryscience.com/weather/mystery-4/natural-hazards-engineering/153" TargetMode="External"/><Relationship Id="rId14" Type="http://schemas.openxmlformats.org/officeDocument/2006/relationships/hyperlink" Target="https://mysteryscience.com/weather/mystery-3/climate-geography-global-weather-patterns/98" TargetMode="External"/><Relationship Id="rId17" Type="http://schemas.openxmlformats.org/officeDocument/2006/relationships/hyperlink" Target="http://www.mysteryscience.com/docs/mississippi" TargetMode="External"/><Relationship Id="rId16"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hyperlink" Target="https://mysteryscience.com/earth/water-cycle-earth-s-systems" TargetMode="External"/><Relationship Id="rId4" Type="http://schemas.openxmlformats.org/officeDocument/2006/relationships/hyperlink" Target="https://mysteryscience.com/earth/water-cycle-earth-s-systems" TargetMode="External"/><Relationship Id="rId9" Type="http://schemas.openxmlformats.org/officeDocument/2006/relationships/hyperlink" Target="https://mysteryscience.com/earth/mystery-5/natural-disasters-engineering/154" TargetMode="External"/><Relationship Id="rId5" Type="http://schemas.openxmlformats.org/officeDocument/2006/relationships/hyperlink" Target="https://mysteryscience.com/earth/mystery-1/hydrosphere-the-roles-of-water/122" TargetMode="External"/><Relationship Id="rId6" Type="http://schemas.openxmlformats.org/officeDocument/2006/relationships/hyperlink" Target="https://mysteryscience.com/earth/mystery-2/mixtures-solutions/796" TargetMode="External"/><Relationship Id="rId7" Type="http://schemas.openxmlformats.org/officeDocument/2006/relationships/hyperlink" Target="https://mysteryscience.com/earth/mystery-3/groundwater-as-a-natural-resource/123" TargetMode="External"/><Relationship Id="rId8" Type="http://schemas.openxmlformats.org/officeDocument/2006/relationships/hyperlink" Target="https://mysteryscience.com/earth/mystery-4/water-cycle/124" TargetMode="External"/><Relationship Id="rId11" Type="http://schemas.openxmlformats.org/officeDocument/2006/relationships/hyperlink" Target="https://mysteryscience.com/earth/mystery-1/hydrosphere-the-roles-of-water/122" TargetMode="External"/><Relationship Id="rId10" Type="http://schemas.openxmlformats.org/officeDocument/2006/relationships/image" Target="../media/image83.png"/><Relationship Id="rId13" Type="http://schemas.openxmlformats.org/officeDocument/2006/relationships/hyperlink" Target="https://mysteryscience.com/earth/mystery-3/groundwater-as-a-natural-resource/123" TargetMode="External"/><Relationship Id="rId12" Type="http://schemas.openxmlformats.org/officeDocument/2006/relationships/hyperlink" Target="https://mysteryscience.com/earth/mystery-2/mixtures-solutions/796" TargetMode="External"/><Relationship Id="rId15" Type="http://schemas.openxmlformats.org/officeDocument/2006/relationships/hyperlink" Target="https://mysteryscience.com/earth/mystery-5/natural-disasters-engineering/154" TargetMode="External"/><Relationship Id="rId14" Type="http://schemas.openxmlformats.org/officeDocument/2006/relationships/hyperlink" Target="https://mysteryscience.com/earth/mystery-4/water-cycle/124" TargetMode="External"/><Relationship Id="rId17" Type="http://schemas.openxmlformats.org/officeDocument/2006/relationships/hyperlink" Target="http://www.mysteryscience.com/docs/mississippi" TargetMode="External"/><Relationship Id="rId16"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hyperlink" Target="https://mysteryscience.com/secrets/plant-animal-needs" TargetMode="External"/><Relationship Id="rId9" Type="http://schemas.openxmlformats.org/officeDocument/2006/relationships/hyperlink" Target="https://mysteryscience.com/animal-secrets/mystery-4/animals-changing-the-environment/142" TargetMode="External"/><Relationship Id="rId5" Type="http://schemas.openxmlformats.org/officeDocument/2006/relationships/hyperlink" Target="https://mysteryscience.com/secrets/plant-animal-needs" TargetMode="External"/><Relationship Id="rId6" Type="http://schemas.openxmlformats.org/officeDocument/2006/relationships/hyperlink" Target="https://mysteryscience.com/animal-secrets/mystery-1/animal-needs-food/115" TargetMode="External"/><Relationship Id="rId7" Type="http://schemas.openxmlformats.org/officeDocument/2006/relationships/hyperlink" Target="https://mysteryscience.com/animal-secrets/mystery-2/animal-needs-shelter/134" TargetMode="External"/><Relationship Id="rId8" Type="http://schemas.openxmlformats.org/officeDocument/2006/relationships/hyperlink" Target="https://mysteryscience.com/animal-secrets/mystery-3/animal-needs-safety/116" TargetMode="External"/><Relationship Id="rId11" Type="http://schemas.openxmlformats.org/officeDocument/2006/relationships/image" Target="../media/image6.png"/><Relationship Id="rId10" Type="http://schemas.openxmlformats.org/officeDocument/2006/relationships/hyperlink" Target="https://mysteryscience.com/animal-secrets/mystery-4/animals-changing-the-environment/142" TargetMode="External"/><Relationship Id="rId13" Type="http://schemas.openxmlformats.org/officeDocument/2006/relationships/image" Target="../media/image20.png"/><Relationship Id="rId12" Type="http://schemas.openxmlformats.org/officeDocument/2006/relationships/image" Target="../media/image17.png"/><Relationship Id="rId15" Type="http://schemas.openxmlformats.org/officeDocument/2006/relationships/image" Target="../media/image4.png"/><Relationship Id="rId14" Type="http://schemas.openxmlformats.org/officeDocument/2006/relationships/image" Target="../media/image18.png"/><Relationship Id="rId17" Type="http://schemas.openxmlformats.org/officeDocument/2006/relationships/image" Target="../media/image16.png"/><Relationship Id="rId16" Type="http://schemas.openxmlformats.org/officeDocument/2006/relationships/image" Target="../media/image13.png"/><Relationship Id="rId18" Type="http://schemas.openxmlformats.org/officeDocument/2006/relationships/hyperlink" Target="http://www.mysteryscience.com/docs/mississippi"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9.png"/><Relationship Id="rId4" Type="http://schemas.openxmlformats.org/officeDocument/2006/relationships/hyperlink" Target="https://mysteryscience.com/waves/sound-waves-communication" TargetMode="External"/><Relationship Id="rId9" Type="http://schemas.openxmlformats.org/officeDocument/2006/relationships/image" Target="../media/image17.png"/><Relationship Id="rId5" Type="http://schemas.openxmlformats.org/officeDocument/2006/relationships/hyperlink" Target="https://mysteryscience.com/waves/sound-waves-communication" TargetMode="External"/><Relationship Id="rId6" Type="http://schemas.openxmlformats.org/officeDocument/2006/relationships/hyperlink" Target="https://mysteryscience.com/waves/mystery-1/sound-vibration-engineering/50" TargetMode="External"/><Relationship Id="rId7" Type="http://schemas.openxmlformats.org/officeDocument/2006/relationships/hyperlink" Target="https://mysteryscience.com/waves/mystery-2/sound-vibrations/51" TargetMode="External"/><Relationship Id="rId8" Type="http://schemas.openxmlformats.org/officeDocument/2006/relationships/hyperlink" Target="https://mysteryscience.com/waves/mystery-3/sound-waves-wavelength/52" TargetMode="External"/><Relationship Id="rId20" Type="http://schemas.openxmlformats.org/officeDocument/2006/relationships/image" Target="../media/image93.png"/><Relationship Id="rId22" Type="http://schemas.openxmlformats.org/officeDocument/2006/relationships/hyperlink" Target="https://mysteryscience.com/waves/mystery-2/sound-vibration-engineering/50" TargetMode="External"/><Relationship Id="rId21" Type="http://schemas.openxmlformats.org/officeDocument/2006/relationships/hyperlink" Target="https://mysteryscience.com/waves/mystery-1/pattern-transfer-technology/965" TargetMode="External"/><Relationship Id="rId24" Type="http://schemas.openxmlformats.org/officeDocument/2006/relationships/hyperlink" Target="https://mysteryscience.com/waves/mystery-4/sound-waves-wavelength/52" TargetMode="External"/><Relationship Id="rId23" Type="http://schemas.openxmlformats.org/officeDocument/2006/relationships/hyperlink" Target="https://mysteryscience.com/waves/mystery-3/sound-vibrations/51" TargetMode="External"/><Relationship Id="rId11" Type="http://schemas.openxmlformats.org/officeDocument/2006/relationships/image" Target="../media/image4.png"/><Relationship Id="rId10" Type="http://schemas.openxmlformats.org/officeDocument/2006/relationships/image" Target="../media/image86.png"/><Relationship Id="rId13" Type="http://schemas.openxmlformats.org/officeDocument/2006/relationships/hyperlink" Target="https://mysteryscience.com/waves/mystery-1/pattern-transfer-technology/965" TargetMode="External"/><Relationship Id="rId12" Type="http://schemas.openxmlformats.org/officeDocument/2006/relationships/hyperlink" Target="http://www.mysteryscience.com/docs/mississippi" TargetMode="External"/><Relationship Id="rId15" Type="http://schemas.openxmlformats.org/officeDocument/2006/relationships/hyperlink" Target="https://mysteryscience.com/waves/mystery-1/pattern-transfer-technology/965" TargetMode="External"/><Relationship Id="rId14" Type="http://schemas.openxmlformats.org/officeDocument/2006/relationships/hyperlink" Target="https://mysteryscience.com/waves/mystery-1/pattern-transfer-technology/965" TargetMode="External"/><Relationship Id="rId17" Type="http://schemas.openxmlformats.org/officeDocument/2006/relationships/hyperlink" Target="https://mysteryscience.com/waves/mystery-3/sound-vibrations/51" TargetMode="External"/><Relationship Id="rId16" Type="http://schemas.openxmlformats.org/officeDocument/2006/relationships/hyperlink" Target="https://mysteryscience.com/waves/mystery-2/sound-vibration-engineering/50" TargetMode="External"/><Relationship Id="rId19" Type="http://schemas.openxmlformats.org/officeDocument/2006/relationships/image" Target="../media/image95.png"/><Relationship Id="rId18" Type="http://schemas.openxmlformats.org/officeDocument/2006/relationships/hyperlink" Target="https://mysteryscience.com/waves/mystery-4/sound-waves-wavelength/52"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1.xml"/><Relationship Id="rId3" Type="http://schemas.openxmlformats.org/officeDocument/2006/relationships/image" Target="../media/image82.png"/><Relationship Id="rId4" Type="http://schemas.openxmlformats.org/officeDocument/2006/relationships/hyperlink" Target="https://mysteryscience.com/electricity/electricity-light-heat" TargetMode="External"/><Relationship Id="rId9" Type="http://schemas.openxmlformats.org/officeDocument/2006/relationships/image" Target="../media/image96.png"/><Relationship Id="rId5" Type="http://schemas.openxmlformats.org/officeDocument/2006/relationships/hyperlink" Target="https://mysteryscience.com/electricity/electricity-light-heat" TargetMode="External"/><Relationship Id="rId6" Type="http://schemas.openxmlformats.org/officeDocument/2006/relationships/image" Target="../media/image115.png"/><Relationship Id="rId7" Type="http://schemas.openxmlformats.org/officeDocument/2006/relationships/hyperlink" Target="https://mysteryscience.com/energy/mystery-1/renewable-energy-natural-resources/1173" TargetMode="External"/><Relationship Id="rId8" Type="http://schemas.openxmlformats.org/officeDocument/2006/relationships/hyperlink" Target="https://mysteryscience.com/energy/mystery-7/heat-energy-energy-transfer/268" TargetMode="External"/><Relationship Id="rId20" Type="http://schemas.openxmlformats.org/officeDocument/2006/relationships/image" Target="../media/image4.png"/><Relationship Id="rId11" Type="http://schemas.openxmlformats.org/officeDocument/2006/relationships/hyperlink" Target="https://mysteryscience.com/energy/mystery-1/renewable-energy-natural-resources/1173" TargetMode="External"/><Relationship Id="rId10" Type="http://schemas.openxmlformats.org/officeDocument/2006/relationships/hyperlink" Target="https://mysteryscience.com/energy/mystery-6/electrical-energy/37" TargetMode="External"/><Relationship Id="rId13" Type="http://schemas.openxmlformats.org/officeDocument/2006/relationships/hyperlink" Target="https://mysteryscience.com/energy/mystery-6/electrical-energy/37" TargetMode="External"/><Relationship Id="rId12" Type="http://schemas.openxmlformats.org/officeDocument/2006/relationships/hyperlink" Target="https://mysteryscience.com/energy/mystery-6/electrical-energy/37" TargetMode="External"/><Relationship Id="rId15" Type="http://schemas.openxmlformats.org/officeDocument/2006/relationships/hyperlink" Target="https://mysteryscience.com/energy/mystery-7/heat-energy-energy-transfer/268" TargetMode="External"/><Relationship Id="rId14" Type="http://schemas.openxmlformats.org/officeDocument/2006/relationships/hyperlink" Target="https://mysteryscience.com/energy/mystery-7/heat-energy-energy-transfer/268" TargetMode="External"/><Relationship Id="rId17" Type="http://schemas.openxmlformats.org/officeDocument/2006/relationships/hyperlink" Target="http://www.mysteryscience.com/docs/mississippi" TargetMode="External"/><Relationship Id="rId16" Type="http://schemas.openxmlformats.org/officeDocument/2006/relationships/image" Target="../media/image9.png"/><Relationship Id="rId19" Type="http://schemas.openxmlformats.org/officeDocument/2006/relationships/image" Target="../media/image104.png"/><Relationship Id="rId18"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hyperlink" Target="https://mysteryscience.com/ecosystems/ecosystems-the-food-web" TargetMode="External"/><Relationship Id="rId4" Type="http://schemas.openxmlformats.org/officeDocument/2006/relationships/hyperlink" Target="https://mysteryscience.com/ecosystems/ecosystems-the-food-web" TargetMode="External"/><Relationship Id="rId9" Type="http://schemas.openxmlformats.org/officeDocument/2006/relationships/image" Target="../media/image98.png"/><Relationship Id="rId5" Type="http://schemas.openxmlformats.org/officeDocument/2006/relationships/image" Target="../media/image9.png"/><Relationship Id="rId6" Type="http://schemas.openxmlformats.org/officeDocument/2006/relationships/hyperlink" Target="http://www.mysteryscience.com/docs/mississippi" TargetMode="External"/><Relationship Id="rId7" Type="http://schemas.openxmlformats.org/officeDocument/2006/relationships/image" Target="../media/image110.png"/><Relationship Id="rId8" Type="http://schemas.openxmlformats.org/officeDocument/2006/relationships/image" Target="../media/image91.png"/><Relationship Id="rId11" Type="http://schemas.openxmlformats.org/officeDocument/2006/relationships/hyperlink" Target="https://mysteryscience.com/ecosystems/mystery-2/plant-needs-air-water/94" TargetMode="External"/><Relationship Id="rId10" Type="http://schemas.openxmlformats.org/officeDocument/2006/relationships/image" Target="../media/image97.png"/><Relationship Id="rId13" Type="http://schemas.openxmlformats.org/officeDocument/2006/relationships/hyperlink" Target="https://mysteryscience.com/ecosystems/mystery-3/decomposers-matter-cycle/95" TargetMode="External"/><Relationship Id="rId12" Type="http://schemas.openxmlformats.org/officeDocument/2006/relationships/hyperlink" Target="https://mysteryscience.com/ecosystems/mystery-1/food-chains-predators-herbivores-carnivores/119" TargetMode="External"/><Relationship Id="rId15" Type="http://schemas.openxmlformats.org/officeDocument/2006/relationships/hyperlink" Target="https://mysteryscience.com/ecosystems/mystery-3/decomposers-matter-cycle/95" TargetMode="External"/><Relationship Id="rId14" Type="http://schemas.openxmlformats.org/officeDocument/2006/relationships/hyperlink" Target="https://mysteryscience.com/ecosystems/mystery-4/decomposers-nutrients-matter-cycle/215" TargetMode="External"/><Relationship Id="rId17" Type="http://schemas.openxmlformats.org/officeDocument/2006/relationships/hyperlink" Target="https://mysteryscience.com/ecosystems/mystery-4/decomposers-nutrients-matter-cycle/215" TargetMode="External"/><Relationship Id="rId16" Type="http://schemas.openxmlformats.org/officeDocument/2006/relationships/hyperlink" Target="https://mysteryscience.com/ecosystems/mystery-3/decomposers-matter-cycle/95"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9.png"/><Relationship Id="rId4" Type="http://schemas.openxmlformats.org/officeDocument/2006/relationships/hyperlink" Target="http://www.mysteryscience.com/docs/mississippi" TargetMode="External"/><Relationship Id="rId9" Type="http://schemas.openxmlformats.org/officeDocument/2006/relationships/hyperlink" Target="https://mysteryscience.com/ecosystems/mystery-6/food-webs-flow-of-energy/212" TargetMode="External"/><Relationship Id="rId5" Type="http://schemas.openxmlformats.org/officeDocument/2006/relationships/hyperlink" Target="https://mysteryscience.com/ecosystems/ecosystems-the-food-web" TargetMode="External"/><Relationship Id="rId6" Type="http://schemas.openxmlformats.org/officeDocument/2006/relationships/hyperlink" Target="https://mysteryscience.com/ecosystems/ecosystems-the-food-web" TargetMode="External"/><Relationship Id="rId7" Type="http://schemas.openxmlformats.org/officeDocument/2006/relationships/hyperlink" Target="https://mysteryscience.com/ecosystems/mystery-5/ecosystems-matter-cycle/216" TargetMode="External"/><Relationship Id="rId8" Type="http://schemas.openxmlformats.org/officeDocument/2006/relationships/hyperlink" Target="https://mysteryscience.com/ecosystems/mystery-6/protecting-environments/954" TargetMode="External"/><Relationship Id="rId11" Type="http://schemas.openxmlformats.org/officeDocument/2006/relationships/image" Target="../media/image108.png"/><Relationship Id="rId10" Type="http://schemas.openxmlformats.org/officeDocument/2006/relationships/image" Target="../media/image105.png"/><Relationship Id="rId13" Type="http://schemas.openxmlformats.org/officeDocument/2006/relationships/hyperlink" Target="https://mysteryscience.com/ecosystems/mystery-6/food-webs-flow-of-energy/212" TargetMode="External"/><Relationship Id="rId12" Type="http://schemas.openxmlformats.org/officeDocument/2006/relationships/hyperlink" Target="https://mysteryscience.com/ecosystems/mystery-5/ecosystems-matter-cycle/216" TargetMode="External"/><Relationship Id="rId14" Type="http://schemas.openxmlformats.org/officeDocument/2006/relationships/hyperlink" Target="https://mysteryscience.com/ecosystems/mystery-6/food-webs-flow-of-energy/212"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hyperlink" Target="https://mysteryscience.com/earth/water-cycle-earth-s-systems" TargetMode="External"/><Relationship Id="rId4" Type="http://schemas.openxmlformats.org/officeDocument/2006/relationships/hyperlink" Target="https://mysteryscience.com/earth/water-cycle-earth-s-systems" TargetMode="External"/><Relationship Id="rId9" Type="http://schemas.openxmlformats.org/officeDocument/2006/relationships/hyperlink" Target="https://mysteryscience.com/earth/mystery-5/natural-disasters-engineering/154" TargetMode="External"/><Relationship Id="rId5" Type="http://schemas.openxmlformats.org/officeDocument/2006/relationships/hyperlink" Target="https://mysteryscience.com/earth/mystery-1/hydrosphere-the-roles-of-water/122" TargetMode="External"/><Relationship Id="rId6" Type="http://schemas.openxmlformats.org/officeDocument/2006/relationships/hyperlink" Target="https://mysteryscience.com/earth/mystery-2/mixtures-solutions/796" TargetMode="External"/><Relationship Id="rId7" Type="http://schemas.openxmlformats.org/officeDocument/2006/relationships/hyperlink" Target="https://mysteryscience.com/earth/mystery-3/groundwater-as-a-natural-resource/123" TargetMode="External"/><Relationship Id="rId8" Type="http://schemas.openxmlformats.org/officeDocument/2006/relationships/hyperlink" Target="https://mysteryscience.com/earth/mystery-4/water-cycle/124" TargetMode="External"/><Relationship Id="rId11" Type="http://schemas.openxmlformats.org/officeDocument/2006/relationships/hyperlink" Target="https://mysteryscience.com/earth/mystery-1/hydrosphere-the-roles-of-water/122" TargetMode="External"/><Relationship Id="rId10" Type="http://schemas.openxmlformats.org/officeDocument/2006/relationships/image" Target="../media/image83.png"/><Relationship Id="rId13" Type="http://schemas.openxmlformats.org/officeDocument/2006/relationships/hyperlink" Target="https://mysteryscience.com/earth/mystery-3/groundwater-as-a-natural-resource/123" TargetMode="External"/><Relationship Id="rId12" Type="http://schemas.openxmlformats.org/officeDocument/2006/relationships/hyperlink" Target="https://mysteryscience.com/earth/mystery-2/mixtures-solutions/796" TargetMode="External"/><Relationship Id="rId15" Type="http://schemas.openxmlformats.org/officeDocument/2006/relationships/hyperlink" Target="https://mysteryscience.com/earth/mystery-5/natural-disasters-engineering/154" TargetMode="External"/><Relationship Id="rId14" Type="http://schemas.openxmlformats.org/officeDocument/2006/relationships/hyperlink" Target="https://mysteryscience.com/earth/mystery-4/water-cycle/124" TargetMode="External"/><Relationship Id="rId17" Type="http://schemas.openxmlformats.org/officeDocument/2006/relationships/image" Target="../media/image9.png"/><Relationship Id="rId16" Type="http://schemas.openxmlformats.org/officeDocument/2006/relationships/hyperlink" Target="http://www.mysteryscience.com/docs/mississippi"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5.xml"/><Relationship Id="rId3" Type="http://schemas.openxmlformats.org/officeDocument/2006/relationships/image" Target="../media/image101.png"/><Relationship Id="rId4" Type="http://schemas.openxmlformats.org/officeDocument/2006/relationships/image" Target="../media/image109.png"/><Relationship Id="rId9" Type="http://schemas.openxmlformats.org/officeDocument/2006/relationships/hyperlink" Target="https://mysteryscience.com/astronomy/mystery-1/day-night-earth-s-rotation/378" TargetMode="External"/><Relationship Id="rId5" Type="http://schemas.openxmlformats.org/officeDocument/2006/relationships/image" Target="../media/image102.png"/><Relationship Id="rId6" Type="http://schemas.openxmlformats.org/officeDocument/2006/relationships/image" Target="../media/image106.png"/><Relationship Id="rId7" Type="http://schemas.openxmlformats.org/officeDocument/2006/relationships/image" Target="../media/image114.png"/><Relationship Id="rId8" Type="http://schemas.openxmlformats.org/officeDocument/2006/relationships/hyperlink" Target="https://mysteryscience.com/astronomy/mystery-1/day-night-earth-s-rotation/378" TargetMode="External"/><Relationship Id="rId20" Type="http://schemas.openxmlformats.org/officeDocument/2006/relationships/hyperlink" Target="https://mysteryscience.com/astronomy/mystery-3/seasonal-changes-shadow-length/76" TargetMode="External"/><Relationship Id="rId22" Type="http://schemas.openxmlformats.org/officeDocument/2006/relationships/hyperlink" Target="https://mysteryscience.com/astronomy/stars-the-solar-system" TargetMode="External"/><Relationship Id="rId21" Type="http://schemas.openxmlformats.org/officeDocument/2006/relationships/hyperlink" Target="https://mysteryscience.com/astronomy/stars-the-solar-system" TargetMode="External"/><Relationship Id="rId24" Type="http://schemas.openxmlformats.org/officeDocument/2006/relationships/hyperlink" Target="https://mysteryscience.com/astronomy/mystery-5/moon-phases-lunar-cycle/77" TargetMode="External"/><Relationship Id="rId23" Type="http://schemas.openxmlformats.org/officeDocument/2006/relationships/hyperlink" Target="https://mysteryscience.com/astronomy/mystery-4/seasonal-patterns-earth-s-orbit/75" TargetMode="External"/><Relationship Id="rId26" Type="http://schemas.openxmlformats.org/officeDocument/2006/relationships/hyperlink" Target="http://www.mysteryscience.com/docs/mississippi" TargetMode="External"/><Relationship Id="rId25" Type="http://schemas.openxmlformats.org/officeDocument/2006/relationships/image" Target="../media/image9.png"/><Relationship Id="rId11" Type="http://schemas.openxmlformats.org/officeDocument/2006/relationships/hyperlink" Target="https://mysteryscience.com/astronomy/mystery-2/earth-s-rotation-daily-shadow-patterns/74" TargetMode="External"/><Relationship Id="rId10" Type="http://schemas.openxmlformats.org/officeDocument/2006/relationships/hyperlink" Target="https://mysteryscience.com/astronomy/mystery-2/earth-s-rotation-daily-shadow-patterns/74" TargetMode="External"/><Relationship Id="rId13" Type="http://schemas.openxmlformats.org/officeDocument/2006/relationships/hyperlink" Target="https://mysteryscience.com/astronomy/mystery-3/seasonal-changes-shadow-length/76" TargetMode="External"/><Relationship Id="rId12" Type="http://schemas.openxmlformats.org/officeDocument/2006/relationships/hyperlink" Target="https://mysteryscience.com/astronomy/mystery-3/seasonal-changes-shadow-length/76" TargetMode="External"/><Relationship Id="rId15" Type="http://schemas.openxmlformats.org/officeDocument/2006/relationships/hyperlink" Target="https://mysteryscience.com/astronomy/mystery-4/seasonal-patterns-earth-s-orbit/75" TargetMode="External"/><Relationship Id="rId14" Type="http://schemas.openxmlformats.org/officeDocument/2006/relationships/hyperlink" Target="https://mysteryscience.com/astronomy/mystery-4/seasonal-patterns-earth-s-orbit/75" TargetMode="External"/><Relationship Id="rId17" Type="http://schemas.openxmlformats.org/officeDocument/2006/relationships/hyperlink" Target="https://mysteryscience.com/astronomy/mystery-5/moon-phases-lunar-cycle/77" TargetMode="External"/><Relationship Id="rId16" Type="http://schemas.openxmlformats.org/officeDocument/2006/relationships/hyperlink" Target="https://mysteryscience.com/astronomy/mystery-5/moon-phases-lunar-cycle/77" TargetMode="External"/><Relationship Id="rId19" Type="http://schemas.openxmlformats.org/officeDocument/2006/relationships/hyperlink" Target="https://mysteryscience.com/astronomy/mystery-1/day-night-earth-s-rotation/378" TargetMode="External"/><Relationship Id="rId18" Type="http://schemas.openxmlformats.org/officeDocument/2006/relationships/hyperlink" Target="https://mysteryscience.com/astronomy/mystery-2/earth-s-rotation-daily-shadow-patterns/74"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6.xml"/><Relationship Id="rId3" Type="http://schemas.openxmlformats.org/officeDocument/2006/relationships/image" Target="../media/image103.png"/><Relationship Id="rId4" Type="http://schemas.openxmlformats.org/officeDocument/2006/relationships/image" Target="../media/image113.png"/><Relationship Id="rId9" Type="http://schemas.openxmlformats.org/officeDocument/2006/relationships/hyperlink" Target="https://mysteryscience.com/astronomy/mystery-7/gravity/290" TargetMode="External"/><Relationship Id="rId5" Type="http://schemas.openxmlformats.org/officeDocument/2006/relationships/image" Target="../media/image107.png"/><Relationship Id="rId6" Type="http://schemas.openxmlformats.org/officeDocument/2006/relationships/hyperlink" Target="https://mysteryscience.com/astronomy/mystery-6/solar-system-sun-brightness/908" TargetMode="External"/><Relationship Id="rId7" Type="http://schemas.openxmlformats.org/officeDocument/2006/relationships/hyperlink" Target="https://mysteryscience.com/astronomy/mystery-6/solar-system-sun-brightness/908" TargetMode="External"/><Relationship Id="rId8" Type="http://schemas.openxmlformats.org/officeDocument/2006/relationships/hyperlink" Target="https://mysteryscience.com/astronomy/mystery-7/gravity/290" TargetMode="External"/><Relationship Id="rId11" Type="http://schemas.openxmlformats.org/officeDocument/2006/relationships/hyperlink" Target="https://mysteryscience.com/astronomy/mystery-8/star-brightness-habitable-planets/294" TargetMode="External"/><Relationship Id="rId10" Type="http://schemas.openxmlformats.org/officeDocument/2006/relationships/hyperlink" Target="https://mysteryscience.com/astronomy/mystery-8/star-brightness-habitable-planets/294" TargetMode="External"/><Relationship Id="rId13" Type="http://schemas.openxmlformats.org/officeDocument/2006/relationships/hyperlink" Target="https://mysteryscience.com/astronomy/mystery-6/solar-system-sun-brightness/908" TargetMode="External"/><Relationship Id="rId12" Type="http://schemas.openxmlformats.org/officeDocument/2006/relationships/hyperlink" Target="https://mysteryscience.com/astronomy/mystery-7/gravity/290" TargetMode="External"/><Relationship Id="rId15" Type="http://schemas.openxmlformats.org/officeDocument/2006/relationships/hyperlink" Target="https://mysteryscience.com/solarsystem/stars-planets" TargetMode="External"/><Relationship Id="rId14" Type="http://schemas.openxmlformats.org/officeDocument/2006/relationships/hyperlink" Target="https://mysteryscience.com/astronomy/mystery-8/star-brightness-habitable-planets/294" TargetMode="External"/><Relationship Id="rId17" Type="http://schemas.openxmlformats.org/officeDocument/2006/relationships/image" Target="../media/image9.png"/><Relationship Id="rId16" Type="http://schemas.openxmlformats.org/officeDocument/2006/relationships/hyperlink" Target="https://mysteryscience.com/solarsystem/stars-planets" TargetMode="External"/><Relationship Id="rId18" Type="http://schemas.openxmlformats.org/officeDocument/2006/relationships/hyperlink" Target="http://www.mysteryscience.com/docs/mississippi"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9.png"/><Relationship Id="rId4" Type="http://schemas.openxmlformats.org/officeDocument/2006/relationships/hyperlink" Target="https://mysteryscience.com/chemistry/chemical-reactions-properties-of-matter" TargetMode="External"/><Relationship Id="rId9" Type="http://schemas.openxmlformats.org/officeDocument/2006/relationships/hyperlink" Target="https://mysteryscience.com/chemistry/mystery-4/chemical-reactions/110" TargetMode="External"/><Relationship Id="rId5" Type="http://schemas.openxmlformats.org/officeDocument/2006/relationships/hyperlink" Target="https://mysteryscience.com/chemistry/chemical-reactions-properties-of-matter" TargetMode="External"/><Relationship Id="rId6" Type="http://schemas.openxmlformats.org/officeDocument/2006/relationships/hyperlink" Target="https://mysteryscience.com/chemistry/mystery-1/chemistry-conservation-of-matter/166" TargetMode="External"/><Relationship Id="rId7" Type="http://schemas.openxmlformats.org/officeDocument/2006/relationships/hyperlink" Target="https://mysteryscience.com/chemistry/mystery-2/dissolving-particulate-nature-of-matter/167" TargetMode="External"/><Relationship Id="rId8" Type="http://schemas.openxmlformats.org/officeDocument/2006/relationships/hyperlink" Target="https://mysteryscience.com/chemistry/mystery-3/acids-reactions-properties-of-matter/168" TargetMode="External"/><Relationship Id="rId11" Type="http://schemas.openxmlformats.org/officeDocument/2006/relationships/image" Target="../media/image111.png"/><Relationship Id="rId10" Type="http://schemas.openxmlformats.org/officeDocument/2006/relationships/hyperlink" Target="https://mysteryscience.com/chemistry/mystery-5/gases-particle-models/169" TargetMode="External"/><Relationship Id="rId13" Type="http://schemas.openxmlformats.org/officeDocument/2006/relationships/hyperlink" Target="https://mysteryscience.com/chemistry/mystery-2/dissolving-particulate-nature-of-matter/167" TargetMode="External"/><Relationship Id="rId12" Type="http://schemas.openxmlformats.org/officeDocument/2006/relationships/hyperlink" Target="https://mysteryscience.com/chemistry/mystery-1/chemistry-conservation-of-matter/166" TargetMode="External"/><Relationship Id="rId15" Type="http://schemas.openxmlformats.org/officeDocument/2006/relationships/hyperlink" Target="https://mysteryscience.com/chemistry/mystery-4/chemical-reactions/110" TargetMode="External"/><Relationship Id="rId14" Type="http://schemas.openxmlformats.org/officeDocument/2006/relationships/hyperlink" Target="https://mysteryscience.com/chemistry/mystery-3/acids-reactions-properties-of-matter/168" TargetMode="External"/><Relationship Id="rId17" Type="http://schemas.openxmlformats.org/officeDocument/2006/relationships/hyperlink" Target="http://www.mysteryscience.com/docs/mississippi" TargetMode="External"/><Relationship Id="rId16" Type="http://schemas.openxmlformats.org/officeDocument/2006/relationships/hyperlink" Target="https://mysteryscience.com/chemistry/mystery-5/gases-particle-models/169"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hyperlink" Target="https://mysteryscience.com/energy/mystery-1/speed-energy/304" TargetMode="External"/><Relationship Id="rId4" Type="http://schemas.openxmlformats.org/officeDocument/2006/relationships/hyperlink" Target="https://mysteryscience.com/energy/mystery-2/collisions-energy-transfer/380" TargetMode="External"/><Relationship Id="rId9" Type="http://schemas.openxmlformats.org/officeDocument/2006/relationships/image" Target="../media/image96.png"/><Relationship Id="rId5" Type="http://schemas.openxmlformats.org/officeDocument/2006/relationships/hyperlink" Target="https://mysteryscience.com/energy/mystery-3/collisions-energy-transfer/963" TargetMode="External"/><Relationship Id="rId6" Type="http://schemas.openxmlformats.org/officeDocument/2006/relationships/hyperlink" Target="https://mysteryscience.com/energy/mystery-4/energy-transfer-engineering/35" TargetMode="External"/><Relationship Id="rId7" Type="http://schemas.openxmlformats.org/officeDocument/2006/relationships/hyperlink" Target="https://mysteryscience.com/energy/mystery-5/energy-transfer-engineering/36" TargetMode="External"/><Relationship Id="rId8" Type="http://schemas.openxmlformats.org/officeDocument/2006/relationships/image" Target="../media/image112.png"/><Relationship Id="rId11" Type="http://schemas.openxmlformats.org/officeDocument/2006/relationships/hyperlink" Target="https://mysteryscience.com/energy/mystery-1/speed-energy/304" TargetMode="External"/><Relationship Id="rId10" Type="http://schemas.openxmlformats.org/officeDocument/2006/relationships/image" Target="../media/image116.png"/><Relationship Id="rId13" Type="http://schemas.openxmlformats.org/officeDocument/2006/relationships/hyperlink" Target="https://mysteryscience.com/energy/mystery-3/energy-transfer-engineering/381" TargetMode="External"/><Relationship Id="rId12" Type="http://schemas.openxmlformats.org/officeDocument/2006/relationships/hyperlink" Target="https://mysteryscience.com/energy/mystery-2/collisions-energy-transfer/380" TargetMode="External"/><Relationship Id="rId15" Type="http://schemas.openxmlformats.org/officeDocument/2006/relationships/hyperlink" Target="https://mysteryscience.com/energy/mystery-5/energy-transfer-engineering/36" TargetMode="External"/><Relationship Id="rId14" Type="http://schemas.openxmlformats.org/officeDocument/2006/relationships/hyperlink" Target="https://mysteryscience.com/energy/mystery-4/energy-transfer-engineering/35" TargetMode="External"/><Relationship Id="rId17" Type="http://schemas.openxmlformats.org/officeDocument/2006/relationships/hyperlink" Target="https://mysteryscience.com/energy/energy-energy-transfer-electricity" TargetMode="External"/><Relationship Id="rId16" Type="http://schemas.openxmlformats.org/officeDocument/2006/relationships/hyperlink" Target="https://mysteryscience.com/energy/energy-energy-transfer-electricity" TargetMode="External"/><Relationship Id="rId19" Type="http://schemas.openxmlformats.org/officeDocument/2006/relationships/hyperlink" Target="http://www.mysteryscience.com/docs/mississippi" TargetMode="External"/><Relationship Id="rId18"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hyperlink" Target="https://mysteryscience.com/plant-secrets/mystery-1/living-nonliving/833" TargetMode="External"/><Relationship Id="rId9" Type="http://schemas.openxmlformats.org/officeDocument/2006/relationships/image" Target="../media/image19.png"/><Relationship Id="rId5" Type="http://schemas.openxmlformats.org/officeDocument/2006/relationships/hyperlink" Target="https://mysteryscience.com/plant-secrets/mystery-2/plant-needs-water-light/570?r=60189738" TargetMode="External"/><Relationship Id="rId6" Type="http://schemas.openxmlformats.org/officeDocument/2006/relationships/hyperlink" Target="https://mysteryscience.com/plant-secrets/mystery-3/human-impacts-on-the-environment/159?r=60189738" TargetMode="External"/><Relationship Id="rId7" Type="http://schemas.openxmlformats.org/officeDocument/2006/relationships/hyperlink" Target="https://mysteryscience.com/plant-secrets/mystery-3/human-impacts-on-the-environment/159?r=60189738" TargetMode="External"/><Relationship Id="rId8" Type="http://schemas.openxmlformats.org/officeDocument/2006/relationships/image" Target="../media/image6.png"/><Relationship Id="rId11" Type="http://schemas.openxmlformats.org/officeDocument/2006/relationships/hyperlink" Target="http://www.mysteryscience.com/docs/mississippi" TargetMode="External"/><Relationship Id="rId10" Type="http://schemas.openxmlformats.org/officeDocument/2006/relationships/hyperlink" Target="https://mysteryscience.com/storms/severe-weather"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hyperlink" Target="https://mysteryscience.com/selection/heredity-survival-selection" TargetMode="External"/><Relationship Id="rId4" Type="http://schemas.openxmlformats.org/officeDocument/2006/relationships/hyperlink" Target="https://mysteryscience.com/powers/plant-animal-structures-and-survival" TargetMode="External"/><Relationship Id="rId9" Type="http://schemas.openxmlformats.org/officeDocument/2006/relationships/image" Target="../media/image2.png"/><Relationship Id="rId5" Type="http://schemas.openxmlformats.org/officeDocument/2006/relationships/hyperlink" Target="https://mysteryscience.com/powers/plant-animal-structures-and-survival" TargetMode="External"/><Relationship Id="rId6" Type="http://schemas.openxmlformats.org/officeDocument/2006/relationships/hyperlink" Target="http://www.mysteryscience.com/docs/arizona" TargetMode="External"/><Relationship Id="rId7" Type="http://schemas.openxmlformats.org/officeDocument/2006/relationships/image" Target="../media/image7.png"/><Relationship Id="rId8" Type="http://schemas.openxmlformats.org/officeDocument/2006/relationships/image" Target="../media/image12.png"/><Relationship Id="rId20" Type="http://schemas.openxmlformats.org/officeDocument/2006/relationships/hyperlink" Target="https://mysteryscience.com/animal-superpowers/mystery-2/animal-structures-survival/117" TargetMode="External"/><Relationship Id="rId22" Type="http://schemas.openxmlformats.org/officeDocument/2006/relationships/image" Target="../media/image9.png"/><Relationship Id="rId21" Type="http://schemas.openxmlformats.org/officeDocument/2006/relationships/hyperlink" Target="https://mysteryscience.com/animal-superpowers/mystery-4/camouflage-animal-survival/118" TargetMode="External"/><Relationship Id="rId11" Type="http://schemas.openxmlformats.org/officeDocument/2006/relationships/image" Target="../media/image15.png"/><Relationship Id="rId10" Type="http://schemas.openxmlformats.org/officeDocument/2006/relationships/image" Target="../media/image3.png"/><Relationship Id="rId13" Type="http://schemas.openxmlformats.org/officeDocument/2006/relationships/hyperlink" Target="https://mysteryscience.com/animal-superpowers/mystery-1/parent-offspring-traits/815" TargetMode="External"/><Relationship Id="rId12" Type="http://schemas.openxmlformats.org/officeDocument/2006/relationships/hyperlink" Target="https://mysteryscience.com/animal-superpowers/mystery-2/animal-structures-survival/117" TargetMode="External"/><Relationship Id="rId15" Type="http://schemas.openxmlformats.org/officeDocument/2006/relationships/hyperlink" Target="https://mysteryscience.com/animal-superpowers/mystery-4/camouflage-animal-survival/118" TargetMode="External"/><Relationship Id="rId14" Type="http://schemas.openxmlformats.org/officeDocument/2006/relationships/hyperlink" Target="https://mysteryscience.com/animal-superpowers/mystery-3/animal-behavior-offspring-survival/139" TargetMode="External"/><Relationship Id="rId17" Type="http://schemas.openxmlformats.org/officeDocument/2006/relationships/hyperlink" Target="https://mysteryscience.com/animal-superpowers/mystery-1/parent-offspring-traits/815" TargetMode="External"/><Relationship Id="rId16" Type="http://schemas.openxmlformats.org/officeDocument/2006/relationships/hyperlink" Target="https://mysteryscience.com/animal-superpowers/mystery-5/inheritance-variation-of-traits/145" TargetMode="External"/><Relationship Id="rId19" Type="http://schemas.openxmlformats.org/officeDocument/2006/relationships/hyperlink" Target="https://mysteryscience.com/animal-superpowers/mystery-2/animal-structures-survival/117" TargetMode="External"/><Relationship Id="rId18" Type="http://schemas.openxmlformats.org/officeDocument/2006/relationships/hyperlink" Target="https://mysteryscience.com/animal-superpowers/mystery-3/animal-behavior-offspring-survival/139"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hyperlink" Target="https://mysteryscience.com/seasons/weather-patterns" TargetMode="External"/><Relationship Id="rId9" Type="http://schemas.openxmlformats.org/officeDocument/2006/relationships/hyperlink" Target="https://mysteryscience.com/seasons/mystery-3/animals-changing-their-environment/719" TargetMode="External"/><Relationship Id="rId5" Type="http://schemas.openxmlformats.org/officeDocument/2006/relationships/hyperlink" Target="https://mysteryscience.com/seasons/weather-patterns" TargetMode="External"/><Relationship Id="rId6" Type="http://schemas.openxmlformats.org/officeDocument/2006/relationships/hyperlink" Target="https://mysteryscience.com/seasons/mystery-1/local-weather-daily-patterns/708" TargetMode="External"/><Relationship Id="rId7" Type="http://schemas.openxmlformats.org/officeDocument/2006/relationships/hyperlink" Target="https://mysteryscience.com/seasons/mystery-1/local-weather-daily-patterns/708" TargetMode="External"/><Relationship Id="rId8" Type="http://schemas.openxmlformats.org/officeDocument/2006/relationships/hyperlink" Target="https://mysteryscience.com/seasons/mystery-2/seasonal-patterns/709" TargetMode="External"/><Relationship Id="rId11" Type="http://schemas.openxmlformats.org/officeDocument/2006/relationships/hyperlink" Target="https://mysteryscience.com/seasons/mystery-1/local-weather-daily-patterns/708" TargetMode="External"/><Relationship Id="rId10" Type="http://schemas.openxmlformats.org/officeDocument/2006/relationships/image" Target="../media/image48.png"/><Relationship Id="rId13" Type="http://schemas.openxmlformats.org/officeDocument/2006/relationships/hyperlink" Target="https://mysteryscience.com/seasons/mystery-3/animals-changing-their-environment/719" TargetMode="External"/><Relationship Id="rId12" Type="http://schemas.openxmlformats.org/officeDocument/2006/relationships/hyperlink" Target="https://mysteryscience.com/seasons/mystery-2/seasonal-patterns/709" TargetMode="External"/><Relationship Id="rId14" Type="http://schemas.openxmlformats.org/officeDocument/2006/relationships/hyperlink" Target="http://www.mysteryscience.com/docs/mississippi"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hyperlink" Target="https://mysteryscience.com/sunlight/sunlight-warmth" TargetMode="External"/><Relationship Id="rId9" Type="http://schemas.openxmlformats.org/officeDocument/2006/relationships/hyperlink" Target="https://mysteryscience.com/sunlight/mystery-3/sunlight-warmth/722" TargetMode="External"/><Relationship Id="rId5" Type="http://schemas.openxmlformats.org/officeDocument/2006/relationships/hyperlink" Target="https://mysteryscience.com/sunlight/sunlight-warmth" TargetMode="External"/><Relationship Id="rId6" Type="http://schemas.openxmlformats.org/officeDocument/2006/relationships/hyperlink" Target="https://mysteryscience.com/sunlight/mystery-1/sunlight-heat-earth-s-surface/716" TargetMode="External"/><Relationship Id="rId7" Type="http://schemas.openxmlformats.org/officeDocument/2006/relationships/hyperlink" Target="https://mysteryscience.com/sunlight/mystery-1/sunlight-heat-earth-s-surface/716" TargetMode="External"/><Relationship Id="rId8" Type="http://schemas.openxmlformats.org/officeDocument/2006/relationships/hyperlink" Target="https://mysteryscience.com/sunlight/mystery-2/sunlight-warming-engineering/718" TargetMode="External"/><Relationship Id="rId11" Type="http://schemas.openxmlformats.org/officeDocument/2006/relationships/hyperlink" Target="https://mysteryscience.com/sunlight/mystery-1/sunlight-heat-earth-s-surface/716" TargetMode="External"/><Relationship Id="rId10" Type="http://schemas.openxmlformats.org/officeDocument/2006/relationships/image" Target="../media/image21.png"/><Relationship Id="rId13" Type="http://schemas.openxmlformats.org/officeDocument/2006/relationships/hyperlink" Target="https://mysteryscience.com/sunlight/mystery-3/sunlight-warmth/722" TargetMode="External"/><Relationship Id="rId12" Type="http://schemas.openxmlformats.org/officeDocument/2006/relationships/hyperlink" Target="https://mysteryscience.com/sunlight/mystery-2/sunlight-warming-engineering/718" TargetMode="External"/><Relationship Id="rId14" Type="http://schemas.openxmlformats.org/officeDocument/2006/relationships/hyperlink" Target="http://www.mysteryscience.com/docs/mississippi"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hyperlink" Target="https://mysteryscience.com/powers/plant-animal-structures-and-survival" TargetMode="External"/><Relationship Id="rId9" Type="http://schemas.openxmlformats.org/officeDocument/2006/relationships/image" Target="../media/image34.png"/><Relationship Id="rId5" Type="http://schemas.openxmlformats.org/officeDocument/2006/relationships/hyperlink" Target="https://mysteryscience.com/powers/plant-animal-structures-and-survival" TargetMode="External"/><Relationship Id="rId6" Type="http://schemas.openxmlformats.org/officeDocument/2006/relationships/hyperlink" Target="https://mysteryscience.com/plant-superpowers/mystery-1/plant-traits-offspring/834" TargetMode="External"/><Relationship Id="rId7" Type="http://schemas.openxmlformats.org/officeDocument/2006/relationships/hyperlink" Target="https://mysteryscience.com/plant-superpowers/mystery-2/plant-survival-engineering/133" TargetMode="External"/><Relationship Id="rId8" Type="http://schemas.openxmlformats.org/officeDocument/2006/relationships/hyperlink" Target="https://mysteryscience.com/plant-superpowers/mystery-3/plant-movement-survival/157" TargetMode="External"/><Relationship Id="rId11" Type="http://schemas.openxmlformats.org/officeDocument/2006/relationships/image" Target="../media/image17.png"/><Relationship Id="rId10" Type="http://schemas.openxmlformats.org/officeDocument/2006/relationships/image" Target="../media/image35.png"/><Relationship Id="rId13" Type="http://schemas.openxmlformats.org/officeDocument/2006/relationships/image" Target="../media/image4.png"/><Relationship Id="rId12" Type="http://schemas.openxmlformats.org/officeDocument/2006/relationships/image" Target="../media/image45.png"/><Relationship Id="rId15" Type="http://schemas.openxmlformats.org/officeDocument/2006/relationships/image" Target="../media/image50.png"/><Relationship Id="rId14" Type="http://schemas.openxmlformats.org/officeDocument/2006/relationships/image" Target="../media/image33.png"/><Relationship Id="rId16" Type="http://schemas.openxmlformats.org/officeDocument/2006/relationships/hyperlink" Target="http://www.mysteryscience.com/docs/mississippi"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99.png"/><Relationship Id="rId4" Type="http://schemas.openxmlformats.org/officeDocument/2006/relationships/image" Target="../media/image24.png"/><Relationship Id="rId9" Type="http://schemas.openxmlformats.org/officeDocument/2006/relationships/hyperlink" Target="https://mysteryscience.com/plants/plant-adaptations" TargetMode="External"/><Relationship Id="rId5" Type="http://schemas.openxmlformats.org/officeDocument/2006/relationships/image" Target="../media/image54.png"/><Relationship Id="rId6" Type="http://schemas.openxmlformats.org/officeDocument/2006/relationships/image" Target="../media/image46.png"/><Relationship Id="rId7" Type="http://schemas.openxmlformats.org/officeDocument/2006/relationships/image" Target="../media/image9.png"/><Relationship Id="rId8" Type="http://schemas.openxmlformats.org/officeDocument/2006/relationships/hyperlink" Target="http://www.mysteryscience.com/docs/mississippi" TargetMode="External"/><Relationship Id="rId20" Type="http://schemas.openxmlformats.org/officeDocument/2006/relationships/image" Target="../media/image4.png"/><Relationship Id="rId21" Type="http://schemas.openxmlformats.org/officeDocument/2006/relationships/image" Target="../media/image13.png"/><Relationship Id="rId11" Type="http://schemas.openxmlformats.org/officeDocument/2006/relationships/hyperlink" Target="https://mysteryscience.com/plants/mystery-1/seed-dispersal/912" TargetMode="External"/><Relationship Id="rId10" Type="http://schemas.openxmlformats.org/officeDocument/2006/relationships/hyperlink" Target="https://mysteryscience.com/plants/plant-adaptations" TargetMode="External"/><Relationship Id="rId13" Type="http://schemas.openxmlformats.org/officeDocument/2006/relationships/hyperlink" Target="https://mysteryscience.com/plants/mystery-3/water-sunlight-plant-growth/571" TargetMode="External"/><Relationship Id="rId12" Type="http://schemas.openxmlformats.org/officeDocument/2006/relationships/hyperlink" Target="https://mysteryscience.com/plants/mystery-2/animal-seed-dispersal/1003" TargetMode="External"/><Relationship Id="rId15" Type="http://schemas.openxmlformats.org/officeDocument/2006/relationships/hyperlink" Target="https://mysteryscience.com/plants/mystery-2/animal-seed-dispersal/1003" TargetMode="External"/><Relationship Id="rId14" Type="http://schemas.openxmlformats.org/officeDocument/2006/relationships/hyperlink" Target="https://mysteryscience.com/plants/mystery-4/plant-needs-habitats/1004" TargetMode="External"/><Relationship Id="rId17" Type="http://schemas.openxmlformats.org/officeDocument/2006/relationships/hyperlink" Target="https://mysteryscience.com/plants/mystery-3/water-sunlight-plant-growth/571" TargetMode="External"/><Relationship Id="rId16" Type="http://schemas.openxmlformats.org/officeDocument/2006/relationships/hyperlink" Target="https://mysteryscience.com/plants/mystery-1/seed-dispersal/912" TargetMode="External"/><Relationship Id="rId19" Type="http://schemas.openxmlformats.org/officeDocument/2006/relationships/image" Target="../media/image64.png"/><Relationship Id="rId18" Type="http://schemas.openxmlformats.org/officeDocument/2006/relationships/hyperlink" Target="https://mysteryscience.com/plants/mystery-4/plant-needs-habitats/1004"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49"/>
          <p:cNvSpPr/>
          <p:nvPr/>
        </p:nvSpPr>
        <p:spPr>
          <a:xfrm>
            <a:off x="0" y="3200400"/>
            <a:ext cx="3719400" cy="4572000"/>
          </a:xfrm>
          <a:prstGeom prst="rect">
            <a:avLst/>
          </a:prstGeom>
          <a:solidFill>
            <a:srgbClr val="FFD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49"/>
          <p:cNvSpPr/>
          <p:nvPr/>
        </p:nvSpPr>
        <p:spPr>
          <a:xfrm>
            <a:off x="3719400" y="3200400"/>
            <a:ext cx="6355200" cy="45720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49"/>
          <p:cNvSpPr txBox="1"/>
          <p:nvPr/>
        </p:nvSpPr>
        <p:spPr>
          <a:xfrm>
            <a:off x="454425" y="685800"/>
            <a:ext cx="6663000" cy="181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3200">
                <a:latin typeface="Poppins"/>
                <a:ea typeface="Poppins"/>
                <a:cs typeface="Poppins"/>
                <a:sym typeface="Poppins"/>
              </a:rPr>
              <a:t>Mystery Science Alignment with Mississippi Science Standards</a:t>
            </a:r>
            <a:endParaRPr b="1" sz="1800">
              <a:latin typeface="Poppins"/>
              <a:ea typeface="Poppins"/>
              <a:cs typeface="Poppins"/>
              <a:sym typeface="Poppins"/>
            </a:endParaRPr>
          </a:p>
        </p:txBody>
      </p:sp>
      <p:sp>
        <p:nvSpPr>
          <p:cNvPr id="192" name="Google Shape;192;p49"/>
          <p:cNvSpPr txBox="1"/>
          <p:nvPr/>
        </p:nvSpPr>
        <p:spPr>
          <a:xfrm>
            <a:off x="4114800" y="3669950"/>
            <a:ext cx="5489100" cy="2959500"/>
          </a:xfrm>
          <a:prstGeom prst="rect">
            <a:avLst/>
          </a:prstGeom>
          <a:noFill/>
          <a:ln>
            <a:noFill/>
          </a:ln>
        </p:spPr>
        <p:txBody>
          <a:bodyPr anchorCtr="0" anchor="t" bIns="0" lIns="0" spcFirstLastPara="1" rIns="0" wrap="square" tIns="0">
            <a:noAutofit/>
          </a:bodyPr>
          <a:lstStyle/>
          <a:p>
            <a:pPr indent="0" lvl="0" marL="0" marR="27310" rtl="0" algn="l">
              <a:spcBef>
                <a:spcPts val="0"/>
              </a:spcBef>
              <a:spcAft>
                <a:spcPts val="0"/>
              </a:spcAft>
              <a:buNone/>
            </a:pPr>
            <a:r>
              <a:rPr b="1" lang="en" sz="1200">
                <a:solidFill>
                  <a:schemeClr val="dk1"/>
                </a:solidFill>
                <a:latin typeface="Poppins"/>
                <a:ea typeface="Poppins"/>
                <a:cs typeface="Poppins"/>
                <a:sym typeface="Poppins"/>
              </a:rPr>
              <a:t>M</a:t>
            </a:r>
            <a:r>
              <a:rPr b="1" lang="en" sz="1200">
                <a:solidFill>
                  <a:schemeClr val="dk1"/>
                </a:solidFill>
                <a:latin typeface="Poppins"/>
                <a:ea typeface="Poppins"/>
                <a:cs typeface="Poppins"/>
                <a:sym typeface="Poppins"/>
              </a:rPr>
              <a:t>ystery Science is a hands-on curriculum that aligns with the Mississippi Standards for Science (2018). </a:t>
            </a:r>
            <a:endParaRPr sz="1000">
              <a:solidFill>
                <a:schemeClr val="dk1"/>
              </a:solidFill>
              <a:latin typeface="Poppins"/>
              <a:ea typeface="Poppins"/>
              <a:cs typeface="Poppins"/>
              <a:sym typeface="Poppins"/>
            </a:endParaRPr>
          </a:p>
          <a:p>
            <a:pPr indent="0" lvl="0" marL="0" marR="27310" rtl="0" algn="l">
              <a:spcBef>
                <a:spcPts val="0"/>
              </a:spcBef>
              <a:spcAft>
                <a:spcPts val="0"/>
              </a:spcAft>
              <a:buNone/>
            </a:pPr>
            <a:r>
              <a:t/>
            </a:r>
            <a:endParaRPr sz="1000">
              <a:solidFill>
                <a:schemeClr val="dk1"/>
              </a:solidFill>
              <a:latin typeface="Poppins"/>
              <a:ea typeface="Poppins"/>
              <a:cs typeface="Poppins"/>
              <a:sym typeface="Poppins"/>
            </a:endParaRPr>
          </a:p>
          <a:p>
            <a:pPr indent="0" lvl="0" marL="0" marR="27310" rtl="0" algn="l">
              <a:spcBef>
                <a:spcPts val="0"/>
              </a:spcBef>
              <a:spcAft>
                <a:spcPts val="0"/>
              </a:spcAft>
              <a:buNone/>
            </a:pPr>
            <a:r>
              <a:rPr lang="en" sz="1200">
                <a:solidFill>
                  <a:schemeClr val="dk1"/>
                </a:solidFill>
                <a:latin typeface="Poppins"/>
                <a:ea typeface="Poppins"/>
                <a:cs typeface="Poppins"/>
                <a:sym typeface="Poppins"/>
              </a:rPr>
              <a:t>Mystery Science’s units of study contain:</a:t>
            </a:r>
            <a:endParaRPr sz="1200">
              <a:solidFill>
                <a:schemeClr val="dk1"/>
              </a:solidFill>
              <a:latin typeface="Poppins"/>
              <a:ea typeface="Poppins"/>
              <a:cs typeface="Poppins"/>
              <a:sym typeface="Poppins"/>
            </a:endParaRPr>
          </a:p>
          <a:p>
            <a:pPr indent="-304800" lvl="0" marL="457200" marR="2731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Hands-on, easy-prep activities with EVERY lesson</a:t>
            </a:r>
            <a:endParaRPr sz="1200">
              <a:solidFill>
                <a:schemeClr val="dk1"/>
              </a:solidFill>
              <a:latin typeface="Poppins"/>
              <a:ea typeface="Poppins"/>
              <a:cs typeface="Poppins"/>
              <a:sym typeface="Poppins"/>
            </a:endParaRPr>
          </a:p>
          <a:p>
            <a:pPr indent="-304800" lvl="0" marL="457200" marR="2731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Engaging, real-world investigative phenomena</a:t>
            </a:r>
            <a:endParaRPr sz="1200">
              <a:solidFill>
                <a:schemeClr val="dk1"/>
              </a:solidFill>
              <a:latin typeface="Poppins"/>
              <a:ea typeface="Poppins"/>
              <a:cs typeface="Poppins"/>
              <a:sym typeface="Poppins"/>
            </a:endParaRPr>
          </a:p>
          <a:p>
            <a:pPr indent="-304800" lvl="0" marL="457200" marR="2731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Thoughtful discussions to build background knowledge</a:t>
            </a:r>
            <a:endParaRPr sz="1200">
              <a:solidFill>
                <a:schemeClr val="dk1"/>
              </a:solidFill>
              <a:latin typeface="Poppins"/>
              <a:ea typeface="Poppins"/>
              <a:cs typeface="Poppins"/>
              <a:sym typeface="Poppins"/>
            </a:endParaRPr>
          </a:p>
          <a:p>
            <a:pPr indent="-304800" lvl="0" marL="457200" marR="2731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L</a:t>
            </a:r>
            <a:r>
              <a:rPr lang="en" sz="1200">
                <a:solidFill>
                  <a:schemeClr val="dk1"/>
                </a:solidFill>
                <a:latin typeface="Poppins"/>
                <a:ea typeface="Poppins"/>
                <a:cs typeface="Poppins"/>
                <a:sym typeface="Poppins"/>
              </a:rPr>
              <a:t>esson &amp; unit</a:t>
            </a:r>
            <a:r>
              <a:rPr lang="en" sz="1200">
                <a:solidFill>
                  <a:schemeClr val="dk1"/>
                </a:solidFill>
                <a:latin typeface="Poppins"/>
                <a:ea typeface="Poppins"/>
                <a:cs typeface="Poppins"/>
                <a:sym typeface="Poppins"/>
              </a:rPr>
              <a:t> assessments to evaluate comprehension</a:t>
            </a:r>
            <a:endParaRPr sz="1200">
              <a:solidFill>
                <a:schemeClr val="dk1"/>
              </a:solidFill>
              <a:latin typeface="Poppins"/>
              <a:ea typeface="Poppins"/>
              <a:cs typeface="Poppins"/>
              <a:sym typeface="Poppins"/>
            </a:endParaRPr>
          </a:p>
          <a:p>
            <a:pPr indent="-304800" lvl="0" marL="457200" marR="2731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Curated, cross-curricular extensions</a:t>
            </a:r>
            <a:endParaRPr sz="1200">
              <a:solidFill>
                <a:schemeClr val="dk1"/>
              </a:solidFill>
              <a:latin typeface="Poppins"/>
              <a:ea typeface="Poppins"/>
              <a:cs typeface="Poppins"/>
              <a:sym typeface="Poppins"/>
            </a:endParaRPr>
          </a:p>
          <a:p>
            <a:pPr indent="0" lvl="0" marL="0" marR="27310" rtl="0" algn="l">
              <a:spcBef>
                <a:spcPts val="0"/>
              </a:spcBef>
              <a:spcAft>
                <a:spcPts val="0"/>
              </a:spcAft>
              <a:buNone/>
            </a:pPr>
            <a:r>
              <a:t/>
            </a:r>
            <a:endParaRPr sz="1200">
              <a:solidFill>
                <a:schemeClr val="dk1"/>
              </a:solidFill>
              <a:latin typeface="Poppins"/>
              <a:ea typeface="Poppins"/>
              <a:cs typeface="Poppins"/>
              <a:sym typeface="Poppins"/>
            </a:endParaRPr>
          </a:p>
          <a:p>
            <a:pPr indent="0" lvl="0" marL="0" marR="27310" rtl="0" algn="l">
              <a:spcBef>
                <a:spcPts val="0"/>
              </a:spcBef>
              <a:spcAft>
                <a:spcPts val="0"/>
              </a:spcAft>
              <a:buNone/>
            </a:pPr>
            <a:r>
              <a:rPr b="1" lang="en" sz="1200">
                <a:solidFill>
                  <a:schemeClr val="dk1"/>
                </a:solidFill>
                <a:latin typeface="Poppins"/>
                <a:ea typeface="Poppins"/>
                <a:cs typeface="Poppins"/>
                <a:sym typeface="Poppins"/>
              </a:rPr>
              <a:t>Mystery Science also offers the </a:t>
            </a:r>
            <a:r>
              <a:rPr b="1" lang="en" sz="1200" u="sng">
                <a:solidFill>
                  <a:schemeClr val="dk1"/>
                </a:solidFill>
                <a:latin typeface="Poppins"/>
                <a:ea typeface="Poppins"/>
                <a:cs typeface="Poppins"/>
                <a:sym typeface="Poppins"/>
                <a:hlinkClick r:id="rId3">
                  <a:extLst>
                    <a:ext uri="{A12FA001-AC4F-418D-AE19-62706E023703}">
                      <ahyp:hlinkClr val="tx"/>
                    </a:ext>
                  </a:extLst>
                </a:hlinkClick>
              </a:rPr>
              <a:t>Anchor Layer</a:t>
            </a:r>
            <a:r>
              <a:rPr lang="en" sz="1200">
                <a:solidFill>
                  <a:schemeClr val="dk1"/>
                </a:solidFill>
                <a:latin typeface="Poppins"/>
                <a:ea typeface="Poppins"/>
                <a:cs typeface="Poppins"/>
                <a:sym typeface="Poppins"/>
              </a:rPr>
              <a:t>, which enriches the unit with an anchor phenomenon, incorporates anchor connections after each lesson, &amp; concludes the unit with a performance task.</a:t>
            </a:r>
            <a:endParaRPr sz="1200">
              <a:solidFill>
                <a:schemeClr val="dk1"/>
              </a:solidFill>
              <a:latin typeface="Poppins"/>
              <a:ea typeface="Poppins"/>
              <a:cs typeface="Poppins"/>
              <a:sym typeface="Poppins"/>
            </a:endParaRPr>
          </a:p>
          <a:p>
            <a:pPr indent="0" lvl="0" marL="0" marR="27310" rtl="0" algn="l">
              <a:spcBef>
                <a:spcPts val="0"/>
              </a:spcBef>
              <a:spcAft>
                <a:spcPts val="0"/>
              </a:spcAft>
              <a:buNone/>
            </a:pPr>
            <a:r>
              <a:t/>
            </a:r>
            <a:endParaRPr sz="1200">
              <a:solidFill>
                <a:schemeClr val="dk1"/>
              </a:solidFill>
              <a:latin typeface="Poppins"/>
              <a:ea typeface="Poppins"/>
              <a:cs typeface="Poppins"/>
              <a:sym typeface="Poppins"/>
            </a:endParaRPr>
          </a:p>
          <a:p>
            <a:pPr indent="0" lvl="0" marL="0" marR="27310" rtl="0" algn="l">
              <a:spcBef>
                <a:spcPts val="0"/>
              </a:spcBef>
              <a:spcAft>
                <a:spcPts val="0"/>
              </a:spcAft>
              <a:buNone/>
            </a:pPr>
            <a:r>
              <a:t/>
            </a:r>
            <a:endParaRPr sz="1100">
              <a:solidFill>
                <a:schemeClr val="dk1"/>
              </a:solidFill>
              <a:latin typeface="Poppins"/>
              <a:ea typeface="Poppins"/>
              <a:cs typeface="Poppins"/>
              <a:sym typeface="Poppins"/>
            </a:endParaRPr>
          </a:p>
        </p:txBody>
      </p:sp>
      <p:pic>
        <p:nvPicPr>
          <p:cNvPr id="193" name="Google Shape;193;p49"/>
          <p:cNvPicPr preferRelativeResize="0"/>
          <p:nvPr/>
        </p:nvPicPr>
        <p:blipFill>
          <a:blip r:embed="rId4">
            <a:alphaModFix/>
          </a:blip>
          <a:stretch>
            <a:fillRect/>
          </a:stretch>
        </p:blipFill>
        <p:spPr>
          <a:xfrm>
            <a:off x="454425" y="3669950"/>
            <a:ext cx="2812425" cy="3661600"/>
          </a:xfrm>
          <a:prstGeom prst="rect">
            <a:avLst/>
          </a:prstGeom>
          <a:noFill/>
          <a:ln>
            <a:noFill/>
          </a:ln>
        </p:spPr>
      </p:pic>
      <p:pic>
        <p:nvPicPr>
          <p:cNvPr id="194" name="Google Shape;194;p49"/>
          <p:cNvPicPr preferRelativeResize="0"/>
          <p:nvPr/>
        </p:nvPicPr>
        <p:blipFill rotWithShape="1">
          <a:blip r:embed="rId5">
            <a:alphaModFix/>
          </a:blip>
          <a:srcRect b="1662" l="0" r="0" t="1662"/>
          <a:stretch/>
        </p:blipFill>
        <p:spPr>
          <a:xfrm>
            <a:off x="7956150" y="6949440"/>
            <a:ext cx="1647825" cy="209550"/>
          </a:xfrm>
          <a:prstGeom prst="rect">
            <a:avLst/>
          </a:prstGeom>
          <a:noFill/>
          <a:ln>
            <a:noFill/>
          </a:ln>
        </p:spPr>
      </p:pic>
      <p:sp>
        <p:nvSpPr>
          <p:cNvPr id="195" name="Google Shape;195;p49"/>
          <p:cNvSpPr txBox="1"/>
          <p:nvPr/>
        </p:nvSpPr>
        <p:spPr>
          <a:xfrm>
            <a:off x="8126700" y="7196350"/>
            <a:ext cx="1477200" cy="246300"/>
          </a:xfrm>
          <a:prstGeom prst="rect">
            <a:avLst/>
          </a:prstGeom>
          <a:noFill/>
          <a:ln>
            <a:noFill/>
          </a:ln>
        </p:spPr>
        <p:txBody>
          <a:bodyPr anchorCtr="0" anchor="t" bIns="0" lIns="91425" spcFirstLastPara="1" rIns="0" wrap="square" tIns="0">
            <a:spAutoFit/>
          </a:bodyPr>
          <a:lstStyle/>
          <a:p>
            <a:pPr indent="0" lvl="0" marL="0" rtl="0" algn="r">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Updated 06/14/2025</a:t>
            </a:r>
            <a:endParaRPr sz="800">
              <a:solidFill>
                <a:schemeClr val="dk1"/>
              </a:solidFill>
              <a:latin typeface="Poppins"/>
              <a:ea typeface="Poppins"/>
              <a:cs typeface="Poppins"/>
              <a:sym typeface="Poppins"/>
            </a:endParaRPr>
          </a:p>
          <a:p>
            <a:pPr indent="0" lvl="0" marL="0" rtl="0" algn="r">
              <a:spcBef>
                <a:spcPts val="0"/>
              </a:spcBef>
              <a:spcAft>
                <a:spcPts val="0"/>
              </a:spcAft>
              <a:buNone/>
            </a:pPr>
            <a:r>
              <a:t/>
            </a:r>
            <a:endParaRPr sz="800">
              <a:solidFill>
                <a:schemeClr val="dk1"/>
              </a:solidFill>
              <a:latin typeface="Poppins"/>
              <a:ea typeface="Poppins"/>
              <a:cs typeface="Poppins"/>
              <a:sym typeface="Poppi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58"/>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Severe Weather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(Wild Weather)</a:t>
            </a:r>
            <a:endParaRPr b="1">
              <a:latin typeface="Poppins"/>
              <a:ea typeface="Poppins"/>
              <a:cs typeface="Poppins"/>
              <a:sym typeface="Poppins"/>
            </a:endParaRPr>
          </a:p>
        </p:txBody>
      </p:sp>
      <p:graphicFrame>
        <p:nvGraphicFramePr>
          <p:cNvPr id="415" name="Google Shape;415;p58"/>
          <p:cNvGraphicFramePr/>
          <p:nvPr/>
        </p:nvGraphicFramePr>
        <p:xfrm>
          <a:off x="457188" y="1543210"/>
          <a:ext cx="3000000" cy="3000000"/>
        </p:xfrm>
        <a:graphic>
          <a:graphicData uri="http://schemas.openxmlformats.org/drawingml/2006/table">
            <a:tbl>
              <a:tblPr>
                <a:noFill/>
                <a:tableStyleId>{6D8FE570-EC49-4AF3-A5A0-70E66406ED82}</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Mississippi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14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Severe Weather &amp; Preparation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you get ready for a big storm?</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obtain information of different types of severe weather to observe and describe how the weather changes during these events and what students can do to prepare and stay safe.</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L.1.9A </a:t>
                      </a:r>
                      <a:r>
                        <a:rPr lang="en" sz="800">
                          <a:solidFill>
                            <a:schemeClr val="dk1"/>
                          </a:solidFill>
                          <a:latin typeface="Poppins"/>
                          <a:ea typeface="Poppins"/>
                          <a:cs typeface="Poppins"/>
                          <a:sym typeface="Poppins"/>
                        </a:rPr>
                        <a:t>Students will demonstrate an understanding of the patterns of weather by describing, recording, and analyzing weather data to answer questions about daily and seasonal weather patterns.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14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Wind &amp; Storms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Have you ever watched a storm?</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create a simple tool that allows them to observe how hard the wind is blowing. They use this tool to observe weather changes and describe the pattern of  faster wind speeds right before a storm.</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L.1.9A </a:t>
                      </a:r>
                      <a:r>
                        <a:rPr lang="en" sz="800">
                          <a:solidFill>
                            <a:schemeClr val="dk1"/>
                          </a:solidFill>
                          <a:latin typeface="Poppins"/>
                          <a:ea typeface="Poppins"/>
                          <a:cs typeface="Poppins"/>
                          <a:sym typeface="Poppins"/>
                        </a:rPr>
                        <a:t>Students will demonstrate an understanding of the patterns of weather by describing, recording, and analyzing weather data to answer questions about daily and seasonal weather patterns.</a:t>
                      </a:r>
                      <a:endParaRPr b="1" sz="800">
                        <a:solidFill>
                          <a:schemeClr val="dk1"/>
                        </a:solidFill>
                        <a:highlight>
                          <a:srgbClr val="FFDF41"/>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143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Weather Conditions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many different kinds of weather are there?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obtain information through observations of the weather. They communicate the information by acting as weather watchers and creating drawings of the weather conditions.</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L.1.9A </a:t>
                      </a:r>
                      <a:r>
                        <a:rPr lang="en" sz="800">
                          <a:solidFill>
                            <a:schemeClr val="dk1"/>
                          </a:solidFill>
                          <a:latin typeface="Poppins"/>
                          <a:ea typeface="Poppins"/>
                          <a:cs typeface="Poppins"/>
                          <a:sym typeface="Poppins"/>
                        </a:rPr>
                        <a:t>Students will demonstrate an understanding of the patterns of weather by describing, recording, and analyzing weather data to answer questions about daily and seasonal weather patterns.</a:t>
                      </a:r>
                      <a:endParaRPr sz="800">
                        <a:solidFill>
                          <a:schemeClr val="dk1"/>
                        </a:solidFill>
                        <a:highlight>
                          <a:srgbClr val="FFDF41"/>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416" name="Google Shape;416;p58"/>
          <p:cNvPicPr preferRelativeResize="0"/>
          <p:nvPr/>
        </p:nvPicPr>
        <p:blipFill>
          <a:blip r:embed="rId9">
            <a:alphaModFix/>
          </a:blip>
          <a:stretch>
            <a:fillRect/>
          </a:stretch>
        </p:blipFill>
        <p:spPr>
          <a:xfrm>
            <a:off x="457200" y="1939425"/>
            <a:ext cx="914400" cy="2743125"/>
          </a:xfrm>
          <a:prstGeom prst="rect">
            <a:avLst/>
          </a:prstGeom>
          <a:noFill/>
          <a:ln>
            <a:noFill/>
          </a:ln>
        </p:spPr>
      </p:pic>
      <p:graphicFrame>
        <p:nvGraphicFramePr>
          <p:cNvPr id="417" name="Google Shape;417;p58"/>
          <p:cNvGraphicFramePr/>
          <p:nvPr/>
        </p:nvGraphicFramePr>
        <p:xfrm>
          <a:off x="457188" y="1939435"/>
          <a:ext cx="3000000" cy="3000000"/>
        </p:xfrm>
        <a:graphic>
          <a:graphicData uri="http://schemas.openxmlformats.org/drawingml/2006/table">
            <a:tbl>
              <a:tblPr>
                <a:noFill/>
                <a:tableStyleId>{6D8FE570-EC49-4AF3-A5A0-70E66406ED82}</a:tableStyleId>
              </a:tblPr>
              <a:tblGrid>
                <a:gridCol w="693475"/>
              </a:tblGrid>
              <a:tr h="9143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0">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143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81125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418" name="Google Shape;418;p58"/>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www.mysteryscience.com/docs/mississippi</a:t>
            </a:r>
            <a:endParaRPr sz="800">
              <a:solidFill>
                <a:schemeClr val="dk1"/>
              </a:solidFill>
              <a:latin typeface="Poppins"/>
              <a:ea typeface="Poppins"/>
              <a:cs typeface="Poppins"/>
              <a:sym typeface="Poppins"/>
            </a:endParaRPr>
          </a:p>
        </p:txBody>
      </p:sp>
      <p:sp>
        <p:nvSpPr>
          <p:cNvPr id="419" name="Google Shape;419;p58"/>
          <p:cNvSpPr/>
          <p:nvPr/>
        </p:nvSpPr>
        <p:spPr>
          <a:xfrm>
            <a:off x="0" y="0"/>
            <a:ext cx="10080000" cy="1033500"/>
          </a:xfrm>
          <a:prstGeom prst="rect">
            <a:avLst/>
          </a:prstGeom>
          <a:solidFill>
            <a:srgbClr val="FFD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420" name="Google Shape;420;p58"/>
          <p:cNvPicPr preferRelativeResize="0"/>
          <p:nvPr/>
        </p:nvPicPr>
        <p:blipFill>
          <a:blip r:embed="rId14">
            <a:alphaModFix/>
          </a:blip>
          <a:stretch>
            <a:fillRect/>
          </a:stretch>
        </p:blipFill>
        <p:spPr>
          <a:xfrm>
            <a:off x="7953375" y="305775"/>
            <a:ext cx="1647825" cy="209550"/>
          </a:xfrm>
          <a:prstGeom prst="rect">
            <a:avLst/>
          </a:prstGeom>
          <a:noFill/>
          <a:ln>
            <a:noFill/>
          </a:ln>
        </p:spPr>
      </p:pic>
      <p:sp>
        <p:nvSpPr>
          <p:cNvPr id="421" name="Google Shape;421;p58"/>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Mississippi Standards Alignment</a:t>
            </a:r>
            <a:endParaRPr b="1">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1st Grade - Earth &amp; Space Science</a:t>
            </a:r>
            <a:endParaRPr sz="1200">
              <a:latin typeface="Poppins"/>
              <a:ea typeface="Poppins"/>
              <a:cs typeface="Poppins"/>
              <a:sym typeface="Poppins"/>
            </a:endParaRPr>
          </a:p>
        </p:txBody>
      </p:sp>
      <p:grpSp>
        <p:nvGrpSpPr>
          <p:cNvPr id="422" name="Google Shape;422;p58"/>
          <p:cNvGrpSpPr/>
          <p:nvPr/>
        </p:nvGrpSpPr>
        <p:grpSpPr>
          <a:xfrm>
            <a:off x="533400" y="675263"/>
            <a:ext cx="7886700" cy="307800"/>
            <a:chOff x="1485900" y="5127425"/>
            <a:chExt cx="7886700" cy="307800"/>
          </a:xfrm>
        </p:grpSpPr>
        <p:grpSp>
          <p:nvGrpSpPr>
            <p:cNvPr id="423" name="Google Shape;423;p58"/>
            <p:cNvGrpSpPr/>
            <p:nvPr/>
          </p:nvGrpSpPr>
          <p:grpSpPr>
            <a:xfrm>
              <a:off x="1485900" y="5167025"/>
              <a:ext cx="7886700" cy="228600"/>
              <a:chOff x="1485900" y="5233700"/>
              <a:chExt cx="7886700" cy="228600"/>
            </a:xfrm>
          </p:grpSpPr>
          <p:sp>
            <p:nvSpPr>
              <p:cNvPr id="424" name="Google Shape;424;p58"/>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58"/>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6" name="Google Shape;426;p58"/>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Kindergarten on our site</a:t>
              </a:r>
              <a:r>
                <a:rPr i="1" lang="en" sz="800">
                  <a:latin typeface="Poppins"/>
                  <a:ea typeface="Poppins"/>
                  <a:cs typeface="Poppins"/>
                  <a:sym typeface="Poppins"/>
                </a:rPr>
                <a:t>, but we recommend teaching all lessons in 1st grade if you are following Mississippi Standards.</a:t>
              </a:r>
              <a:endParaRPr i="1" sz="800">
                <a:latin typeface="Poppins"/>
                <a:ea typeface="Poppins"/>
                <a:cs typeface="Poppins"/>
                <a:sym typeface="Poppins"/>
              </a:endParaRPr>
            </a:p>
          </p:txBody>
        </p:sp>
      </p:grpSp>
      <p:sp>
        <p:nvSpPr>
          <p:cNvPr id="427" name="Google Shape;427;p58"/>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59"/>
          <p:cNvSpPr/>
          <p:nvPr/>
        </p:nvSpPr>
        <p:spPr>
          <a:xfrm>
            <a:off x="0" y="0"/>
            <a:ext cx="10080000" cy="983100"/>
          </a:xfrm>
          <a:prstGeom prst="rect">
            <a:avLst/>
          </a:prstGeom>
          <a:solidFill>
            <a:srgbClr val="FFD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433" name="Google Shape;433;p59"/>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434" name="Google Shape;434;p59"/>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Mississippi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1st Grade - Earth &amp; Space Science</a:t>
            </a:r>
            <a:endParaRPr sz="1200">
              <a:latin typeface="Poppins"/>
              <a:ea typeface="Poppins"/>
              <a:cs typeface="Poppins"/>
              <a:sym typeface="Poppins"/>
            </a:endParaRPr>
          </a:p>
        </p:txBody>
      </p:sp>
      <p:sp>
        <p:nvSpPr>
          <p:cNvPr id="435" name="Google Shape;435;p59"/>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Erosion &amp; Earth’s Surface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(Work of Water)</a:t>
            </a:r>
            <a:r>
              <a:rPr lang="en" sz="1200">
                <a:solidFill>
                  <a:schemeClr val="dk1"/>
                </a:solidFill>
                <a:latin typeface="Poppins"/>
                <a:ea typeface="Poppins"/>
                <a:cs typeface="Poppins"/>
                <a:sym typeface="Poppins"/>
              </a:rPr>
              <a:t> </a:t>
            </a:r>
            <a:endParaRPr b="1">
              <a:latin typeface="Poppins"/>
              <a:ea typeface="Poppins"/>
              <a:cs typeface="Poppins"/>
              <a:sym typeface="Poppins"/>
            </a:endParaRPr>
          </a:p>
        </p:txBody>
      </p:sp>
      <p:sp>
        <p:nvSpPr>
          <p:cNvPr id="436" name="Google Shape;436;p59"/>
          <p:cNvSpPr txBox="1"/>
          <p:nvPr/>
        </p:nvSpPr>
        <p:spPr>
          <a:xfrm>
            <a:off x="379950" y="7312200"/>
            <a:ext cx="5212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www.mysteryscience.com/docs/mississippi</a:t>
            </a:r>
            <a:endParaRPr sz="800">
              <a:solidFill>
                <a:schemeClr val="dk1"/>
              </a:solidFill>
              <a:latin typeface="Poppins"/>
              <a:ea typeface="Poppins"/>
              <a:cs typeface="Poppins"/>
              <a:sym typeface="Poppins"/>
            </a:endParaRPr>
          </a:p>
        </p:txBody>
      </p:sp>
      <p:pic>
        <p:nvPicPr>
          <p:cNvPr id="437" name="Google Shape;437;p59" title="treasure.png"/>
          <p:cNvPicPr preferRelativeResize="0"/>
          <p:nvPr/>
        </p:nvPicPr>
        <p:blipFill rotWithShape="1">
          <a:blip r:embed="rId7">
            <a:alphaModFix/>
          </a:blip>
          <a:srcRect b="0" l="7763" r="7763" t="0"/>
          <a:stretch/>
        </p:blipFill>
        <p:spPr>
          <a:xfrm>
            <a:off x="457200" y="1927675"/>
            <a:ext cx="1028699" cy="1079425"/>
          </a:xfrm>
          <a:prstGeom prst="rect">
            <a:avLst/>
          </a:prstGeom>
          <a:noFill/>
          <a:ln>
            <a:noFill/>
          </a:ln>
        </p:spPr>
      </p:pic>
      <p:pic>
        <p:nvPicPr>
          <p:cNvPr id="438" name="Google Shape;438;p59"/>
          <p:cNvPicPr preferRelativeResize="0"/>
          <p:nvPr/>
        </p:nvPicPr>
        <p:blipFill rotWithShape="1">
          <a:blip r:embed="rId8">
            <a:alphaModFix/>
          </a:blip>
          <a:srcRect b="4495" l="0" r="0" t="4504"/>
          <a:stretch/>
        </p:blipFill>
        <p:spPr>
          <a:xfrm>
            <a:off x="457200" y="6078775"/>
            <a:ext cx="1028700" cy="883375"/>
          </a:xfrm>
          <a:prstGeom prst="rect">
            <a:avLst/>
          </a:prstGeom>
          <a:noFill/>
          <a:ln>
            <a:noFill/>
          </a:ln>
        </p:spPr>
      </p:pic>
      <p:pic>
        <p:nvPicPr>
          <p:cNvPr id="439" name="Google Shape;439;p59"/>
          <p:cNvPicPr preferRelativeResize="0"/>
          <p:nvPr/>
        </p:nvPicPr>
        <p:blipFill rotWithShape="1">
          <a:blip r:embed="rId9">
            <a:alphaModFix/>
          </a:blip>
          <a:srcRect b="2390" l="0" r="0" t="2390"/>
          <a:stretch/>
        </p:blipFill>
        <p:spPr>
          <a:xfrm>
            <a:off x="457200" y="5035300"/>
            <a:ext cx="1028700" cy="1037575"/>
          </a:xfrm>
          <a:prstGeom prst="rect">
            <a:avLst/>
          </a:prstGeom>
          <a:noFill/>
          <a:ln>
            <a:noFill/>
          </a:ln>
        </p:spPr>
      </p:pic>
      <p:pic>
        <p:nvPicPr>
          <p:cNvPr id="440" name="Google Shape;440;p59"/>
          <p:cNvPicPr preferRelativeResize="0"/>
          <p:nvPr/>
        </p:nvPicPr>
        <p:blipFill rotWithShape="1">
          <a:blip r:embed="rId10">
            <a:alphaModFix/>
          </a:blip>
          <a:srcRect b="28046" l="0" r="9861" t="514"/>
          <a:stretch/>
        </p:blipFill>
        <p:spPr>
          <a:xfrm>
            <a:off x="459600" y="4000500"/>
            <a:ext cx="1127796" cy="1037575"/>
          </a:xfrm>
          <a:prstGeom prst="rect">
            <a:avLst/>
          </a:prstGeom>
          <a:noFill/>
          <a:ln>
            <a:noFill/>
          </a:ln>
        </p:spPr>
      </p:pic>
      <p:pic>
        <p:nvPicPr>
          <p:cNvPr id="441" name="Google Shape;441;p59" title="WorkOfWaterM1-Thumbnail-1920x1080.jpg"/>
          <p:cNvPicPr preferRelativeResize="0"/>
          <p:nvPr/>
        </p:nvPicPr>
        <p:blipFill rotWithShape="1">
          <a:blip r:embed="rId11">
            <a:alphaModFix/>
          </a:blip>
          <a:srcRect b="0" l="38648" r="5582" t="0"/>
          <a:stretch/>
        </p:blipFill>
        <p:spPr>
          <a:xfrm>
            <a:off x="457200" y="2980950"/>
            <a:ext cx="1028698" cy="1037575"/>
          </a:xfrm>
          <a:prstGeom prst="rect">
            <a:avLst/>
          </a:prstGeom>
          <a:noFill/>
          <a:ln>
            <a:noFill/>
          </a:ln>
        </p:spPr>
      </p:pic>
      <p:sp>
        <p:nvSpPr>
          <p:cNvPr id="442" name="Google Shape;442;p59"/>
          <p:cNvSpPr/>
          <p:nvPr/>
        </p:nvSpPr>
        <p:spPr>
          <a:xfrm>
            <a:off x="459600" y="4012905"/>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443" name="Google Shape;443;p59"/>
          <p:cNvSpPr/>
          <p:nvPr/>
        </p:nvSpPr>
        <p:spPr>
          <a:xfrm>
            <a:off x="456151" y="2990519"/>
            <a:ext cx="6879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444" name="Google Shape;444;p59"/>
          <p:cNvSpPr/>
          <p:nvPr/>
        </p:nvSpPr>
        <p:spPr>
          <a:xfrm>
            <a:off x="457200" y="5044440"/>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4</a:t>
            </a:r>
            <a:endParaRPr b="1" sz="800">
              <a:solidFill>
                <a:schemeClr val="lt1"/>
              </a:solidFill>
              <a:latin typeface="Poppins"/>
              <a:ea typeface="Poppins"/>
              <a:cs typeface="Poppins"/>
              <a:sym typeface="Poppins"/>
            </a:endParaRPr>
          </a:p>
        </p:txBody>
      </p:sp>
      <p:sp>
        <p:nvSpPr>
          <p:cNvPr id="445" name="Google Shape;445;p59"/>
          <p:cNvSpPr/>
          <p:nvPr/>
        </p:nvSpPr>
        <p:spPr>
          <a:xfrm>
            <a:off x="459600" y="6077712"/>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5</a:t>
            </a:r>
            <a:endParaRPr b="1" sz="800">
              <a:solidFill>
                <a:schemeClr val="lt1"/>
              </a:solidFill>
              <a:latin typeface="Poppins"/>
              <a:ea typeface="Poppins"/>
              <a:cs typeface="Poppins"/>
              <a:sym typeface="Poppins"/>
            </a:endParaRPr>
          </a:p>
        </p:txBody>
      </p:sp>
      <p:sp>
        <p:nvSpPr>
          <p:cNvPr id="446" name="Google Shape;446;p59"/>
          <p:cNvSpPr/>
          <p:nvPr/>
        </p:nvSpPr>
        <p:spPr>
          <a:xfrm>
            <a:off x="458551" y="1939394"/>
            <a:ext cx="6879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latin typeface="Poppins"/>
                <a:ea typeface="Poppins"/>
                <a:cs typeface="Poppins"/>
                <a:sym typeface="Poppins"/>
              </a:rPr>
              <a:t>Lesson 1</a:t>
            </a:r>
            <a:endParaRPr b="1" sz="800">
              <a:solidFill>
                <a:schemeClr val="lt1"/>
              </a:solidFill>
              <a:latin typeface="Poppins"/>
              <a:ea typeface="Poppins"/>
              <a:cs typeface="Poppins"/>
              <a:sym typeface="Poppins"/>
            </a:endParaRPr>
          </a:p>
        </p:txBody>
      </p:sp>
      <p:graphicFrame>
        <p:nvGraphicFramePr>
          <p:cNvPr id="447" name="Google Shape;447;p59"/>
          <p:cNvGraphicFramePr/>
          <p:nvPr/>
        </p:nvGraphicFramePr>
        <p:xfrm>
          <a:off x="457188" y="1543210"/>
          <a:ext cx="3000000" cy="3000000"/>
        </p:xfrm>
        <a:graphic>
          <a:graphicData uri="http://schemas.openxmlformats.org/drawingml/2006/table">
            <a:tbl>
              <a:tblPr>
                <a:noFill/>
                <a:tableStyleId>{6D8FE570-EC49-4AF3-A5A0-70E66406ED82}</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Mississippi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✨New!✨</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Mapping Landforms &amp; Bodies of Water</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Where’s the best place to hide a treasure?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develop a model (a map) of different landforms and bodies of water in a given location based on the shape of each feature. </a:t>
                      </a:r>
                      <a:endParaRPr sz="800">
                        <a:highlight>
                          <a:srgbClr val="FFFF00"/>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E.1.9B </a:t>
                      </a:r>
                      <a:r>
                        <a:rPr lang="en" sz="800">
                          <a:solidFill>
                            <a:schemeClr val="dk1"/>
                          </a:solidFill>
                          <a:latin typeface="Poppins"/>
                          <a:ea typeface="Poppins"/>
                          <a:cs typeface="Poppins"/>
                          <a:sym typeface="Poppins"/>
                        </a:rPr>
                        <a:t>Students will demonstrate an understanding of models (drawings or maps) to describe how water and land are distributed on Earth. (E.1.9B.1)</a:t>
                      </a:r>
                      <a:endParaRPr sz="800">
                        <a:solidFill>
                          <a:schemeClr val="dk1"/>
                        </a:solidFill>
                        <a:highlight>
                          <a:schemeClr val="accent6"/>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Mapping</a:t>
                      </a:r>
                      <a:r>
                        <a:rPr b="1" lang="en" sz="800">
                          <a:solidFill>
                            <a:schemeClr val="dk1"/>
                          </a:solidFill>
                          <a:latin typeface="Poppins"/>
                          <a:ea typeface="Poppins"/>
                          <a:cs typeface="Poppins"/>
                          <a:sym typeface="Poppins"/>
                        </a:rPr>
                        <a:t>: Mountains &amp; Rivers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If you floated down a river, where would you end up?</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develop a model of the Earth’s surface and use it to discover an important principle about how rivers work: rivers flow downhill, from high places to low places.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E.1.9B </a:t>
                      </a:r>
                      <a:r>
                        <a:rPr lang="en" sz="800">
                          <a:solidFill>
                            <a:schemeClr val="dk1"/>
                          </a:solidFill>
                          <a:latin typeface="Poppins"/>
                          <a:ea typeface="Poppins"/>
                          <a:cs typeface="Poppins"/>
                          <a:sym typeface="Poppins"/>
                        </a:rPr>
                        <a:t>Students will demonstrate an understanding of models (drawings or maps) to describe how water and land are distributed on Earth. (E.1.9B.1)</a:t>
                      </a:r>
                      <a:endParaRPr sz="800" strike="sngStrike">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Rocks, Sand, &amp; Erosion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is there sand at the beach?</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investigate the effects of rocks tumbling in a river. Based on their observations, they construct an explanation for why rocks on the top of mountains are much bigger than the sand at the beach.</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E.1.9B </a:t>
                      </a:r>
                      <a:r>
                        <a:rPr lang="en" sz="800">
                          <a:solidFill>
                            <a:schemeClr val="dk1"/>
                          </a:solidFill>
                          <a:latin typeface="Poppins"/>
                          <a:ea typeface="Poppins"/>
                          <a:cs typeface="Poppins"/>
                          <a:sym typeface="Poppins"/>
                        </a:rPr>
                        <a:t>Students will demonstrate an understanding of models (drawings or maps) to describe how water and land are distributed on Earth. (E.1.9B.3).</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Mapping &amp; Severe Weather</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Where do flash floods happen?</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use a model (i.e. a map) to examine the different factors, including the shapes and kinds of land, that contribute to flash floods. They use this to predict where flash floods are most likely to happen.</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E.1.9B </a:t>
                      </a:r>
                      <a:r>
                        <a:rPr lang="en" sz="800">
                          <a:solidFill>
                            <a:schemeClr val="dk1"/>
                          </a:solidFill>
                          <a:latin typeface="Poppins"/>
                          <a:ea typeface="Poppins"/>
                          <a:cs typeface="Poppins"/>
                          <a:sym typeface="Poppins"/>
                        </a:rPr>
                        <a:t>Students will demonstrate an understanding of models (drawings or maps) to describe how water and land are distributed on Earth.</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87755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i="1" lang="en" sz="800">
                          <a:solidFill>
                            <a:srgbClr val="9E9E9E"/>
                          </a:solidFill>
                          <a:uFill>
                            <a:noFill/>
                          </a:uFill>
                          <a:latin typeface="Poppins"/>
                          <a:ea typeface="Poppins"/>
                          <a:cs typeface="Poppins"/>
                          <a:sym typeface="Poppins"/>
                          <a:hlinkClick r:id="rId19">
                            <a:extLst>
                              <a:ext uri="{A12FA001-AC4F-418D-AE19-62706E023703}">
                                <ahyp:hlinkClr val="tx"/>
                              </a:ext>
                            </a:extLst>
                          </a:hlinkClick>
                        </a:rPr>
                        <a:t>Erosion, Earth’s Surface, &amp; Landforms</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What’s strong enough to make a canyon?</a:t>
                      </a:r>
                      <a:endParaRPr b="1" i="1" sz="800">
                        <a:solidFill>
                          <a:srgbClr val="9E9E9E"/>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Students create a model landform and investigate how some Earth events can occur quickly, while others occur slowly. </a:t>
                      </a:r>
                      <a:endParaRPr i="1" sz="8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E.2.10 </a:t>
                      </a:r>
                      <a:r>
                        <a:rPr i="1" lang="en" sz="800">
                          <a:solidFill>
                            <a:srgbClr val="9E9E9E"/>
                          </a:solidFill>
                          <a:latin typeface="Poppins"/>
                          <a:ea typeface="Poppins"/>
                          <a:cs typeface="Poppins"/>
                          <a:sym typeface="Poppins"/>
                        </a:rPr>
                        <a:t>Students will demonstrate an understanding of how humans use Earth’s resources.</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i="1" sz="8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r h="499100">
                <a:tc gridSpan="4">
                  <a:txBody>
                    <a:bodyPr/>
                    <a:lstStyle/>
                    <a:p>
                      <a:pPr indent="0" lvl="0" marL="0" rtl="0" algn="l">
                        <a:spcBef>
                          <a:spcPts val="0"/>
                        </a:spcBef>
                        <a:spcAft>
                          <a:spcPts val="0"/>
                        </a:spcAft>
                        <a:buNone/>
                      </a:pPr>
                      <a:r>
                        <a:rPr b="1" lang="en" sz="800">
                          <a:latin typeface="Poppins"/>
                          <a:ea typeface="Poppins"/>
                          <a:cs typeface="Poppins"/>
                          <a:sym typeface="Poppins"/>
                        </a:rPr>
                        <a:t>Continued on next page</a:t>
                      </a:r>
                      <a:endParaRPr b="1" sz="800">
                        <a:latin typeface="Poppins"/>
                        <a:ea typeface="Poppins"/>
                        <a:cs typeface="Poppins"/>
                        <a:sym typeface="Poppins"/>
                      </a:endParaRPr>
                    </a:p>
                  </a:txBody>
                  <a:tcPr marT="91425" marB="91425" marR="91425" marL="0">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c hMerge="1"/>
                <a:tc hMerge="1"/>
                <a:tc hMerge="1"/>
              </a:tr>
            </a:tbl>
          </a:graphicData>
        </a:graphic>
      </p:graphicFrame>
      <p:grpSp>
        <p:nvGrpSpPr>
          <p:cNvPr id="448" name="Google Shape;448;p59"/>
          <p:cNvGrpSpPr/>
          <p:nvPr/>
        </p:nvGrpSpPr>
        <p:grpSpPr>
          <a:xfrm>
            <a:off x="533400" y="675263"/>
            <a:ext cx="7886700" cy="307800"/>
            <a:chOff x="1485900" y="5127425"/>
            <a:chExt cx="7886700" cy="307800"/>
          </a:xfrm>
        </p:grpSpPr>
        <p:grpSp>
          <p:nvGrpSpPr>
            <p:cNvPr id="449" name="Google Shape;449;p59"/>
            <p:cNvGrpSpPr/>
            <p:nvPr/>
          </p:nvGrpSpPr>
          <p:grpSpPr>
            <a:xfrm>
              <a:off x="1485900" y="5167025"/>
              <a:ext cx="7886700" cy="228600"/>
              <a:chOff x="1485900" y="5233700"/>
              <a:chExt cx="7886700" cy="228600"/>
            </a:xfrm>
          </p:grpSpPr>
          <p:sp>
            <p:nvSpPr>
              <p:cNvPr id="450" name="Google Shape;450;p59"/>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59"/>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2" name="Google Shape;452;p59"/>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2nd grade on our site</a:t>
              </a:r>
              <a:r>
                <a:rPr i="1" lang="en" sz="800">
                  <a:latin typeface="Poppins"/>
                  <a:ea typeface="Poppins"/>
                  <a:cs typeface="Poppins"/>
                  <a:sym typeface="Poppins"/>
                </a:rPr>
                <a:t>, but we recommend teaching some lessons in 1st grade if you are following Mississippi Standards.</a:t>
              </a:r>
              <a:endParaRPr i="1" sz="800">
                <a:latin typeface="Poppins"/>
                <a:ea typeface="Poppins"/>
                <a:cs typeface="Poppins"/>
                <a:sym typeface="Poppins"/>
              </a:endParaRPr>
            </a:p>
          </p:txBody>
        </p:sp>
      </p:grpSp>
      <p:grpSp>
        <p:nvGrpSpPr>
          <p:cNvPr id="453" name="Google Shape;453;p59"/>
          <p:cNvGrpSpPr/>
          <p:nvPr/>
        </p:nvGrpSpPr>
        <p:grpSpPr>
          <a:xfrm>
            <a:off x="1567500" y="6132300"/>
            <a:ext cx="7886700" cy="307800"/>
            <a:chOff x="1485900" y="5127425"/>
            <a:chExt cx="7886700" cy="307800"/>
          </a:xfrm>
        </p:grpSpPr>
        <p:grpSp>
          <p:nvGrpSpPr>
            <p:cNvPr id="454" name="Google Shape;454;p59"/>
            <p:cNvGrpSpPr/>
            <p:nvPr/>
          </p:nvGrpSpPr>
          <p:grpSpPr>
            <a:xfrm>
              <a:off x="1485900" y="5167025"/>
              <a:ext cx="7886700" cy="228600"/>
              <a:chOff x="1485900" y="5233700"/>
              <a:chExt cx="7886700" cy="228600"/>
            </a:xfrm>
          </p:grpSpPr>
          <p:sp>
            <p:nvSpPr>
              <p:cNvPr id="455" name="Google Shape;455;p59"/>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59"/>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7" name="Google Shape;457;p59"/>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We </a:t>
              </a:r>
              <a:r>
                <a:rPr b="1" i="1" lang="en" sz="800">
                  <a:latin typeface="Poppins"/>
                  <a:ea typeface="Poppins"/>
                  <a:cs typeface="Poppins"/>
                  <a:sym typeface="Poppins"/>
                </a:rPr>
                <a:t>recommend teaching this in 3rd grade</a:t>
              </a:r>
              <a:r>
                <a:rPr i="1" lang="en" sz="800">
                  <a:latin typeface="Poppins"/>
                  <a:ea typeface="Poppins"/>
                  <a:cs typeface="Poppins"/>
                  <a:sym typeface="Poppins"/>
                </a:rPr>
                <a:t> if</a:t>
              </a:r>
              <a:r>
                <a:rPr i="1" lang="en" sz="800">
                  <a:solidFill>
                    <a:schemeClr val="dk1"/>
                  </a:solidFill>
                  <a:latin typeface="Poppins"/>
                  <a:ea typeface="Poppins"/>
                  <a:cs typeface="Poppins"/>
                  <a:sym typeface="Poppins"/>
                </a:rPr>
                <a:t> following Mississippi Standards.</a:t>
              </a:r>
              <a:endParaRPr i="1" sz="800">
                <a:latin typeface="Poppins"/>
                <a:ea typeface="Poppins"/>
                <a:cs typeface="Poppins"/>
                <a:sym typeface="Poppins"/>
              </a:endParaRPr>
            </a:p>
          </p:txBody>
        </p:sp>
      </p:grpSp>
      <p:grpSp>
        <p:nvGrpSpPr>
          <p:cNvPr id="458" name="Google Shape;458;p59"/>
          <p:cNvGrpSpPr/>
          <p:nvPr/>
        </p:nvGrpSpPr>
        <p:grpSpPr>
          <a:xfrm>
            <a:off x="433351" y="7018890"/>
            <a:ext cx="9143929" cy="323307"/>
            <a:chOff x="1485900" y="5127431"/>
            <a:chExt cx="8093405" cy="281700"/>
          </a:xfrm>
        </p:grpSpPr>
        <p:grpSp>
          <p:nvGrpSpPr>
            <p:cNvPr id="459" name="Google Shape;459;p59"/>
            <p:cNvGrpSpPr/>
            <p:nvPr/>
          </p:nvGrpSpPr>
          <p:grpSpPr>
            <a:xfrm>
              <a:off x="1485900" y="5167025"/>
              <a:ext cx="7886700" cy="228600"/>
              <a:chOff x="1485900" y="5233700"/>
              <a:chExt cx="7886700" cy="228600"/>
            </a:xfrm>
          </p:grpSpPr>
          <p:sp>
            <p:nvSpPr>
              <p:cNvPr id="460" name="Google Shape;460;p59"/>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59"/>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2" name="Google Shape;462;p59"/>
            <p:cNvSpPr txBox="1"/>
            <p:nvPr/>
          </p:nvSpPr>
          <p:spPr>
            <a:xfrm>
              <a:off x="1638305" y="5127431"/>
              <a:ext cx="7941000" cy="28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900">
                  <a:solidFill>
                    <a:schemeClr val="dk1"/>
                  </a:solidFill>
                  <a:latin typeface="Poppins"/>
                  <a:ea typeface="Poppins"/>
                  <a:cs typeface="Poppins"/>
                  <a:sym typeface="Poppins"/>
                </a:rPr>
                <a:t>Mississippi Specific Standard: </a:t>
              </a:r>
              <a:r>
                <a:rPr b="1" lang="en" sz="900">
                  <a:solidFill>
                    <a:schemeClr val="dk1"/>
                  </a:solidFill>
                  <a:latin typeface="Poppins"/>
                  <a:ea typeface="Poppins"/>
                  <a:cs typeface="Poppins"/>
                  <a:sym typeface="Poppins"/>
                </a:rPr>
                <a:t>E.1.10</a:t>
              </a:r>
              <a:r>
                <a:rPr lang="en" sz="900">
                  <a:solidFill>
                    <a:schemeClr val="dk1"/>
                  </a:solidFill>
                  <a:latin typeface="Poppins"/>
                  <a:ea typeface="Poppins"/>
                  <a:cs typeface="Poppins"/>
                  <a:sym typeface="Poppins"/>
                </a:rPr>
                <a:t> Students will demonstrate an understanding of human dependence on clean and renewable water resources.</a:t>
              </a:r>
              <a:endParaRPr i="1" sz="900">
                <a:latin typeface="Poppins"/>
                <a:ea typeface="Poppins"/>
                <a:cs typeface="Poppins"/>
                <a:sym typeface="Poppins"/>
              </a:endParaRPr>
            </a:p>
          </p:txBody>
        </p:sp>
      </p:grpSp>
      <p:sp>
        <p:nvSpPr>
          <p:cNvPr id="463" name="Google Shape;463;p59"/>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60"/>
          <p:cNvSpPr/>
          <p:nvPr/>
        </p:nvSpPr>
        <p:spPr>
          <a:xfrm>
            <a:off x="0" y="0"/>
            <a:ext cx="10080000" cy="914400"/>
          </a:xfrm>
          <a:prstGeom prst="rect">
            <a:avLst/>
          </a:prstGeom>
          <a:solidFill>
            <a:srgbClr val="FFD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469" name="Google Shape;469;p60"/>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470" name="Google Shape;470;p60"/>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Mississippi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1st Grade - Physical Science</a:t>
            </a:r>
            <a:endParaRPr sz="1200">
              <a:latin typeface="Poppins"/>
              <a:ea typeface="Poppins"/>
              <a:cs typeface="Poppins"/>
              <a:sym typeface="Poppins"/>
            </a:endParaRPr>
          </a:p>
        </p:txBody>
      </p:sp>
      <p:sp>
        <p:nvSpPr>
          <p:cNvPr id="471" name="Google Shape;471;p60"/>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Light, Sound, &amp; Communication </a:t>
            </a:r>
            <a:r>
              <a:rPr lang="en" sz="1200">
                <a:solidFill>
                  <a:schemeClr val="dk1"/>
                </a:solidFill>
                <a:latin typeface="Poppins"/>
                <a:ea typeface="Poppins"/>
                <a:cs typeface="Poppins"/>
                <a:sym typeface="Poppins"/>
              </a:rPr>
              <a:t>(Lights &amp; Sounds)</a:t>
            </a:r>
            <a:endParaRPr b="1">
              <a:latin typeface="Poppins"/>
              <a:ea typeface="Poppins"/>
              <a:cs typeface="Poppins"/>
              <a:sym typeface="Poppins"/>
            </a:endParaRPr>
          </a:p>
        </p:txBody>
      </p:sp>
      <p:graphicFrame>
        <p:nvGraphicFramePr>
          <p:cNvPr id="472" name="Google Shape;472;p60"/>
          <p:cNvGraphicFramePr/>
          <p:nvPr/>
        </p:nvGraphicFramePr>
        <p:xfrm>
          <a:off x="467988" y="1543210"/>
          <a:ext cx="3000000" cy="3000000"/>
        </p:xfrm>
        <a:graphic>
          <a:graphicData uri="http://schemas.openxmlformats.org/drawingml/2006/table">
            <a:tbl>
              <a:tblPr>
                <a:noFill/>
                <a:tableStyleId>{6D8FE570-EC49-4AF3-A5A0-70E66406ED82}</a:tableStyleId>
              </a:tblPr>
              <a:tblGrid>
                <a:gridCol w="1028700"/>
                <a:gridCol w="2400300"/>
                <a:gridCol w="2286000"/>
                <a:gridCol w="3429000"/>
              </a:tblGrid>
              <a:tr h="22555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Mississippi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45112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4">
                            <a:extLst>
                              <a:ext uri="{A12FA001-AC4F-418D-AE19-62706E023703}">
                                <ahyp:hlinkClr val="tx"/>
                              </a:ext>
                            </a:extLst>
                          </a:hlinkClick>
                        </a:rPr>
                        <a:t>Sounds &amp; Vibrations</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How do they make silly sounds in cartoons?</a:t>
                      </a:r>
                      <a:endParaRPr b="1"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explore how to make different sounds with everyday objects. They construct an explanation that objects vibrate when they make a sound, and if the vibration stops, the sound stops.</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P.1.6B </a:t>
                      </a:r>
                      <a:r>
                        <a:rPr lang="en" sz="800">
                          <a:solidFill>
                            <a:schemeClr val="dk1"/>
                          </a:solidFill>
                          <a:latin typeface="Poppins"/>
                          <a:ea typeface="Poppins"/>
                          <a:cs typeface="Poppins"/>
                          <a:sym typeface="Poppins"/>
                        </a:rPr>
                        <a:t>Students will demonstrate an understanding of sound.</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41677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Sounds &amp; Vibrations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Where do sounds come from?</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create three different sound makers and construct an explanation about where the vibrations are happening in each sound experiment.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P.1.6B </a:t>
                      </a:r>
                      <a:r>
                        <a:rPr lang="en" sz="800">
                          <a:solidFill>
                            <a:schemeClr val="dk1"/>
                          </a:solidFill>
                          <a:latin typeface="Poppins"/>
                          <a:ea typeface="Poppins"/>
                          <a:cs typeface="Poppins"/>
                          <a:sym typeface="Poppins"/>
                        </a:rPr>
                        <a:t>Students will demonstrate an understanding of sound.</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52052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Light, Materials, Transparent &amp; Opaque</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if there were no windows?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investigate the properties of different materials that they can and cannot see through. Then they create a stained glass window using tissue paper to explore how materials interact with light.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P.1.6A </a:t>
                      </a:r>
                      <a:r>
                        <a:rPr lang="en" sz="800">
                          <a:solidFill>
                            <a:schemeClr val="dk1"/>
                          </a:solidFill>
                          <a:latin typeface="Poppins"/>
                          <a:ea typeface="Poppins"/>
                          <a:cs typeface="Poppins"/>
                          <a:sym typeface="Poppins"/>
                        </a:rPr>
                        <a:t>Students will demonstrate an understanding that light is required to make objects visible.</a:t>
                      </a:r>
                      <a:endParaRPr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5899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Light &amp; Illumination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Read-Along </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Can you see in the dark?</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look inside a completely dark box to determine if they can see the shape of the object inside. They allow more light into the box to illuminate the object and allow them to see it. Students use their observations explain that objects need light to be seen.</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P.1.6A </a:t>
                      </a:r>
                      <a:r>
                        <a:rPr lang="en" sz="800">
                          <a:solidFill>
                            <a:schemeClr val="dk1"/>
                          </a:solidFill>
                          <a:latin typeface="Poppins"/>
                          <a:ea typeface="Poppins"/>
                          <a:cs typeface="Poppins"/>
                          <a:sym typeface="Poppins"/>
                        </a:rPr>
                        <a:t>Students will demonstrate an understanding that light is required to make objects visible.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52052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Light, Communication,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could you send a secret message to someone far away?</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are presented with the problem that they need to send a message at night, without using noise. They design a solution to create a color-coded message system and communicate with light signals.</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P.1.6A </a:t>
                      </a:r>
                      <a:r>
                        <a:rPr lang="en" sz="800">
                          <a:solidFill>
                            <a:schemeClr val="dk1"/>
                          </a:solidFill>
                          <a:latin typeface="Poppins"/>
                          <a:ea typeface="Poppins"/>
                          <a:cs typeface="Poppins"/>
                          <a:sym typeface="Poppins"/>
                        </a:rPr>
                        <a:t>Students will demonstrate an understanding that light is required to make objects visible.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4920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Lights, Sounds, &amp; Communication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do boats find their way in the fog? </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obtain information about light and sound signals. They analyze different sounds with eyes closed to determine which type of sound they hear.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P.1.6A </a:t>
                      </a:r>
                      <a:r>
                        <a:rPr lang="en" sz="800">
                          <a:solidFill>
                            <a:schemeClr val="dk1"/>
                          </a:solidFill>
                          <a:latin typeface="Poppins"/>
                          <a:ea typeface="Poppins"/>
                          <a:cs typeface="Poppins"/>
                          <a:sym typeface="Poppins"/>
                        </a:rPr>
                        <a:t>Students will demonstrate an understanding that light is required to make objects visible.</a:t>
                      </a:r>
                      <a:endParaRPr sz="7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r>
            </a:tbl>
          </a:graphicData>
        </a:graphic>
      </p:graphicFrame>
      <p:pic>
        <p:nvPicPr>
          <p:cNvPr id="473" name="Google Shape;473;p60"/>
          <p:cNvPicPr preferRelativeResize="0"/>
          <p:nvPr/>
        </p:nvPicPr>
        <p:blipFill>
          <a:blip r:embed="rId13">
            <a:alphaModFix/>
          </a:blip>
          <a:stretch>
            <a:fillRect/>
          </a:stretch>
        </p:blipFill>
        <p:spPr>
          <a:xfrm>
            <a:off x="457200" y="1939425"/>
            <a:ext cx="914400" cy="5010150"/>
          </a:xfrm>
          <a:prstGeom prst="rect">
            <a:avLst/>
          </a:prstGeom>
          <a:noFill/>
          <a:ln>
            <a:noFill/>
          </a:ln>
        </p:spPr>
      </p:pic>
      <p:graphicFrame>
        <p:nvGraphicFramePr>
          <p:cNvPr id="474" name="Google Shape;474;p60"/>
          <p:cNvGraphicFramePr/>
          <p:nvPr/>
        </p:nvGraphicFramePr>
        <p:xfrm>
          <a:off x="467988" y="1939435"/>
          <a:ext cx="3000000" cy="3000000"/>
        </p:xfrm>
        <a:graphic>
          <a:graphicData uri="http://schemas.openxmlformats.org/drawingml/2006/table">
            <a:tbl>
              <a:tblPr>
                <a:noFill/>
                <a:tableStyleId>{6D8FE570-EC49-4AF3-A5A0-70E66406ED82}</a:tableStyleId>
              </a:tblPr>
              <a:tblGrid>
                <a:gridCol w="657125"/>
              </a:tblGrid>
              <a:tr h="79245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67052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1435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7">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14375">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8">
                            <a:extLst>
                              <a:ext uri="{A12FA001-AC4F-418D-AE19-62706E023703}">
                                <ahyp:hlinkClr val="tx"/>
                              </a:ext>
                            </a:extLst>
                          </a:hlinkClick>
                        </a:rPr>
                        <a:t>Lesson 5</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275">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9">
                            <a:extLst>
                              <a:ext uri="{A12FA001-AC4F-418D-AE19-62706E023703}">
                                <ahyp:hlinkClr val="tx"/>
                              </a:ext>
                            </a:extLst>
                          </a:hlinkClick>
                        </a:rPr>
                        <a:t>Lesson 6</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475" name="Google Shape;475;p60"/>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20">
                  <a:extLst>
                    <a:ext uri="{A12FA001-AC4F-418D-AE19-62706E023703}">
                      <ahyp:hlinkClr val="tx"/>
                    </a:ext>
                  </a:extLst>
                </a:hlinkClick>
              </a:rPr>
              <a:t>www.mysteryscience.com/docs/mississippi</a:t>
            </a:r>
            <a:endParaRPr sz="800">
              <a:solidFill>
                <a:schemeClr val="dk1"/>
              </a:solidFill>
              <a:latin typeface="Poppins"/>
              <a:ea typeface="Poppins"/>
              <a:cs typeface="Poppins"/>
              <a:sym typeface="Poppins"/>
            </a:endParaRPr>
          </a:p>
        </p:txBody>
      </p:sp>
      <p:sp>
        <p:nvSpPr>
          <p:cNvPr id="476" name="Google Shape;476;p60"/>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61"/>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uFill>
                  <a:noFill/>
                </a:uFill>
                <a:latin typeface="Poppins"/>
                <a:ea typeface="Poppins"/>
                <a:cs typeface="Poppins"/>
                <a:sym typeface="Poppins"/>
                <a:hlinkClick r:id="rId3">
                  <a:extLst>
                    <a:ext uri="{A12FA001-AC4F-418D-AE19-62706E023703}">
                      <ahyp:hlinkClr val="tx"/>
                    </a:ext>
                  </a:extLst>
                </a:hlinkClick>
              </a:rPr>
              <a:t>✔</a:t>
            </a:r>
            <a:r>
              <a:rPr lang="en">
                <a:solidFill>
                  <a:schemeClr val="dk1"/>
                </a:solidFill>
              </a:rPr>
              <a:t> </a:t>
            </a: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Animal Traits &amp; Survival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(Animal Superpowers)</a:t>
            </a:r>
            <a:endParaRPr b="1">
              <a:latin typeface="Poppins"/>
              <a:ea typeface="Poppins"/>
              <a:cs typeface="Poppins"/>
              <a:sym typeface="Poppins"/>
            </a:endParaRPr>
          </a:p>
        </p:txBody>
      </p:sp>
      <p:sp>
        <p:nvSpPr>
          <p:cNvPr id="482" name="Google Shape;482;p61"/>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www.mysteryscience.com/docs/arizona</a:t>
            </a:r>
            <a:endParaRPr sz="800">
              <a:solidFill>
                <a:schemeClr val="dk1"/>
              </a:solidFill>
              <a:latin typeface="Poppins"/>
              <a:ea typeface="Poppins"/>
              <a:cs typeface="Poppins"/>
              <a:sym typeface="Poppins"/>
            </a:endParaRPr>
          </a:p>
        </p:txBody>
      </p:sp>
      <p:pic>
        <p:nvPicPr>
          <p:cNvPr id="483" name="Google Shape;483;p61"/>
          <p:cNvPicPr preferRelativeResize="0"/>
          <p:nvPr/>
        </p:nvPicPr>
        <p:blipFill rotWithShape="1">
          <a:blip r:embed="rId7">
            <a:alphaModFix/>
          </a:blip>
          <a:srcRect b="0" l="5285" r="5285" t="0"/>
          <a:stretch/>
        </p:blipFill>
        <p:spPr>
          <a:xfrm>
            <a:off x="457200" y="5071125"/>
            <a:ext cx="1032650" cy="1036300"/>
          </a:xfrm>
          <a:prstGeom prst="rect">
            <a:avLst/>
          </a:prstGeom>
          <a:noFill/>
          <a:ln>
            <a:noFill/>
          </a:ln>
        </p:spPr>
      </p:pic>
      <p:pic>
        <p:nvPicPr>
          <p:cNvPr id="484" name="Google Shape;484;p61"/>
          <p:cNvPicPr preferRelativeResize="0"/>
          <p:nvPr/>
        </p:nvPicPr>
        <p:blipFill rotWithShape="1">
          <a:blip r:embed="rId8">
            <a:alphaModFix/>
          </a:blip>
          <a:srcRect b="0" l="3781" r="3771" t="0"/>
          <a:stretch/>
        </p:blipFill>
        <p:spPr>
          <a:xfrm>
            <a:off x="446387" y="6116350"/>
            <a:ext cx="1032650" cy="1023954"/>
          </a:xfrm>
          <a:prstGeom prst="rect">
            <a:avLst/>
          </a:prstGeom>
          <a:noFill/>
          <a:ln>
            <a:noFill/>
          </a:ln>
        </p:spPr>
      </p:pic>
      <p:pic>
        <p:nvPicPr>
          <p:cNvPr id="485" name="Google Shape;485;p61"/>
          <p:cNvPicPr preferRelativeResize="0"/>
          <p:nvPr/>
        </p:nvPicPr>
        <p:blipFill rotWithShape="1">
          <a:blip r:embed="rId9">
            <a:alphaModFix/>
          </a:blip>
          <a:srcRect b="0" l="893" r="893" t="0"/>
          <a:stretch/>
        </p:blipFill>
        <p:spPr>
          <a:xfrm>
            <a:off x="457200" y="4061975"/>
            <a:ext cx="1032650" cy="952884"/>
          </a:xfrm>
          <a:prstGeom prst="rect">
            <a:avLst/>
          </a:prstGeom>
          <a:noFill/>
          <a:ln>
            <a:noFill/>
          </a:ln>
        </p:spPr>
      </p:pic>
      <p:pic>
        <p:nvPicPr>
          <p:cNvPr id="486" name="Google Shape;486;p61" title="ZOGMfwFY.png"/>
          <p:cNvPicPr preferRelativeResize="0"/>
          <p:nvPr/>
        </p:nvPicPr>
        <p:blipFill rotWithShape="1">
          <a:blip r:embed="rId10">
            <a:alphaModFix/>
          </a:blip>
          <a:srcRect b="0" l="22559" r="22564" t="0"/>
          <a:stretch/>
        </p:blipFill>
        <p:spPr>
          <a:xfrm>
            <a:off x="457200" y="2991575"/>
            <a:ext cx="1032650" cy="1036300"/>
          </a:xfrm>
          <a:prstGeom prst="rect">
            <a:avLst/>
          </a:prstGeom>
          <a:noFill/>
          <a:ln>
            <a:noFill/>
          </a:ln>
        </p:spPr>
      </p:pic>
      <p:pic>
        <p:nvPicPr>
          <p:cNvPr id="487" name="Google Shape;487;p61"/>
          <p:cNvPicPr preferRelativeResize="0"/>
          <p:nvPr/>
        </p:nvPicPr>
        <p:blipFill rotWithShape="1">
          <a:blip r:embed="rId11">
            <a:alphaModFix/>
          </a:blip>
          <a:srcRect b="23751" l="10815" r="14075" t="0"/>
          <a:stretch/>
        </p:blipFill>
        <p:spPr>
          <a:xfrm>
            <a:off x="457200" y="1939400"/>
            <a:ext cx="1137425" cy="1058486"/>
          </a:xfrm>
          <a:prstGeom prst="rect">
            <a:avLst/>
          </a:prstGeom>
          <a:noFill/>
          <a:ln>
            <a:noFill/>
          </a:ln>
        </p:spPr>
      </p:pic>
      <p:sp>
        <p:nvSpPr>
          <p:cNvPr id="488" name="Google Shape;488;p61"/>
          <p:cNvSpPr/>
          <p:nvPr/>
        </p:nvSpPr>
        <p:spPr>
          <a:xfrm>
            <a:off x="457200" y="2991570"/>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489" name="Google Shape;489;p61"/>
          <p:cNvSpPr/>
          <p:nvPr/>
        </p:nvSpPr>
        <p:spPr>
          <a:xfrm>
            <a:off x="456150" y="1939394"/>
            <a:ext cx="6879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490" name="Google Shape;490;p61"/>
          <p:cNvSpPr/>
          <p:nvPr/>
        </p:nvSpPr>
        <p:spPr>
          <a:xfrm>
            <a:off x="457200" y="4027880"/>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491" name="Google Shape;491;p61"/>
          <p:cNvSpPr/>
          <p:nvPr/>
        </p:nvSpPr>
        <p:spPr>
          <a:xfrm>
            <a:off x="456151" y="5064170"/>
            <a:ext cx="6879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4</a:t>
            </a:r>
            <a:endParaRPr b="1" sz="800">
              <a:solidFill>
                <a:schemeClr val="lt1"/>
              </a:solidFill>
              <a:latin typeface="Poppins"/>
              <a:ea typeface="Poppins"/>
              <a:cs typeface="Poppins"/>
              <a:sym typeface="Poppins"/>
            </a:endParaRPr>
          </a:p>
        </p:txBody>
      </p:sp>
      <p:sp>
        <p:nvSpPr>
          <p:cNvPr id="492" name="Google Shape;492;p61"/>
          <p:cNvSpPr/>
          <p:nvPr/>
        </p:nvSpPr>
        <p:spPr>
          <a:xfrm>
            <a:off x="456151" y="6116357"/>
            <a:ext cx="6879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5</a:t>
            </a:r>
            <a:endParaRPr b="1" sz="800">
              <a:solidFill>
                <a:schemeClr val="lt1"/>
              </a:solidFill>
              <a:latin typeface="Poppins"/>
              <a:ea typeface="Poppins"/>
              <a:cs typeface="Poppins"/>
              <a:sym typeface="Poppins"/>
            </a:endParaRPr>
          </a:p>
        </p:txBody>
      </p:sp>
      <p:graphicFrame>
        <p:nvGraphicFramePr>
          <p:cNvPr id="493" name="Google Shape;493;p61"/>
          <p:cNvGraphicFramePr/>
          <p:nvPr/>
        </p:nvGraphicFramePr>
        <p:xfrm>
          <a:off x="457188" y="1543210"/>
          <a:ext cx="3000000" cy="3000000"/>
        </p:xfrm>
        <a:graphic>
          <a:graphicData uri="http://schemas.openxmlformats.org/drawingml/2006/table">
            <a:tbl>
              <a:tblPr>
                <a:noFill/>
                <a:tableStyleId>{6D8FE570-EC49-4AF3-A5A0-70E66406ED82}</a:tableStyleId>
              </a:tblPr>
              <a:tblGrid>
                <a:gridCol w="912725"/>
                <a:gridCol w="2427350"/>
                <a:gridCol w="2374925"/>
                <a:gridCol w="3429000"/>
              </a:tblGrid>
              <a:tr h="37365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Mississippi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431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i="1" lang="en" sz="800">
                          <a:solidFill>
                            <a:srgbClr val="9E9E9E"/>
                          </a:solidFill>
                          <a:uFill>
                            <a:noFill/>
                          </a:uFill>
                          <a:latin typeface="Poppins"/>
                          <a:ea typeface="Poppins"/>
                          <a:cs typeface="Poppins"/>
                          <a:sym typeface="Poppins"/>
                          <a:hlinkClick r:id="rId17">
                            <a:extLst>
                              <a:ext uri="{A12FA001-AC4F-418D-AE19-62706E023703}">
                                <ahyp:hlinkClr val="tx"/>
                              </a:ext>
                            </a:extLst>
                          </a:hlinkClick>
                        </a:rPr>
                        <a:t>Parent &amp; Offspring Traits</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None/>
                      </a:pPr>
                      <a:r>
                        <a:rPr i="1" lang="en" sz="800">
                          <a:solidFill>
                            <a:srgbClr val="9E9E9E"/>
                          </a:solidFill>
                          <a:latin typeface="Poppins"/>
                          <a:ea typeface="Poppins"/>
                          <a:cs typeface="Poppins"/>
                          <a:sym typeface="Poppins"/>
                        </a:rPr>
                        <a:t>How can you help a lost baby animal find </a:t>
                      </a:r>
                      <a:endParaRPr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its parents?</a:t>
                      </a:r>
                      <a:endParaRPr b="1" i="1" sz="800">
                        <a:solidFill>
                          <a:srgbClr val="9E9E9E"/>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Students observe the traits of adult and baby animals in order to construct an explanation that most young animals are like, but not exactly like, their parents.</a:t>
                      </a:r>
                      <a:endParaRPr b="1" i="1" sz="8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L.K.2  </a:t>
                      </a:r>
                      <a:r>
                        <a:rPr i="1" lang="en" sz="800">
                          <a:solidFill>
                            <a:srgbClr val="9E9E9E"/>
                          </a:solidFill>
                          <a:latin typeface="Poppins"/>
                          <a:ea typeface="Poppins"/>
                          <a:cs typeface="Poppins"/>
                          <a:sym typeface="Poppins"/>
                        </a:rPr>
                        <a:t>Students will demonstrate an understanding of how living things change in form as they go through the general stages of a life cycle. (L.K.2.4)</a:t>
                      </a:r>
                      <a:endParaRPr b="1" i="1" sz="8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431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✨New!✨</a:t>
                      </a:r>
                      <a:endParaRPr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Offspring Trait Variation</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Can you predict what an animal’s babies will look like?</a:t>
                      </a:r>
                      <a:endParaRPr i="1" sz="800">
                        <a:solidFill>
                          <a:srgbClr val="9E9E9E"/>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i="1" lang="en" sz="800">
                          <a:solidFill>
                            <a:srgbClr val="9E9E9E"/>
                          </a:solidFill>
                          <a:latin typeface="Poppins"/>
                          <a:ea typeface="Poppins"/>
                          <a:cs typeface="Poppins"/>
                          <a:sym typeface="Poppins"/>
                        </a:rPr>
                        <a:t>Students observe the traits of parent and baby animals to construct an explanation that offspring look similar to their parents, but can also vary in many ways. They predict what a puppy might look like based on the traits of the parent dogs. </a:t>
                      </a:r>
                      <a:endParaRPr b="1" i="1" sz="8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L.K.2  </a:t>
                      </a:r>
                      <a:r>
                        <a:rPr i="1" lang="en" sz="800">
                          <a:solidFill>
                            <a:srgbClr val="9E9E9E"/>
                          </a:solidFill>
                          <a:latin typeface="Poppins"/>
                          <a:ea typeface="Poppins"/>
                          <a:cs typeface="Poppins"/>
                          <a:sym typeface="Poppins"/>
                        </a:rPr>
                        <a:t>Students will demonstrate an understanding of how living things change in form as they go through the general stages of a life cycle. (L.K.2.4)</a:t>
                      </a:r>
                      <a:endParaRPr i="1" sz="800">
                        <a:solidFill>
                          <a:srgbClr val="9E9E9E"/>
                        </a:solidFill>
                        <a:highlight>
                          <a:srgbClr val="FFFF00"/>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431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i="1" lang="en" sz="800">
                          <a:solidFill>
                            <a:srgbClr val="9E9E9E"/>
                          </a:solidFill>
                          <a:uFill>
                            <a:noFill/>
                          </a:uFill>
                          <a:latin typeface="Poppins"/>
                          <a:ea typeface="Poppins"/>
                          <a:cs typeface="Poppins"/>
                          <a:sym typeface="Poppins"/>
                          <a:hlinkClick r:id="rId18">
                            <a:extLst>
                              <a:ext uri="{A12FA001-AC4F-418D-AE19-62706E023703}">
                                <ahyp:hlinkClr val="tx"/>
                              </a:ext>
                            </a:extLst>
                          </a:hlinkClick>
                        </a:rPr>
                        <a:t>Animal Behavior &amp; Offspring Survival </a:t>
                      </a:r>
                      <a:r>
                        <a:rPr b="1" i="1" lang="en" sz="800">
                          <a:solidFill>
                            <a:srgbClr val="9E9E9E"/>
                          </a:solidFill>
                          <a:latin typeface="Poppins"/>
                          <a:ea typeface="Poppins"/>
                          <a:cs typeface="Poppins"/>
                          <a:sym typeface="Poppins"/>
                        </a:rPr>
                        <a:t>Read-Along</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Why do baby ducks follow their mother?</a:t>
                      </a:r>
                      <a:endParaRPr i="1" sz="800">
                        <a:solidFill>
                          <a:srgbClr val="9E9E9E"/>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Students obtain information about the behaviors of animal parents that help their offspring survive. </a:t>
                      </a:r>
                      <a:endParaRPr b="1" i="1" sz="8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L.K.2  </a:t>
                      </a:r>
                      <a:r>
                        <a:rPr i="1" lang="en" sz="800">
                          <a:solidFill>
                            <a:srgbClr val="9E9E9E"/>
                          </a:solidFill>
                          <a:latin typeface="Poppins"/>
                          <a:ea typeface="Poppins"/>
                          <a:cs typeface="Poppins"/>
                          <a:sym typeface="Poppins"/>
                        </a:rPr>
                        <a:t>Students will demonstrate an understanding of how living things change in form as they go through the general stages of a life cycle. (L.K.2.4)</a:t>
                      </a:r>
                      <a:endParaRPr b="1" i="1" sz="800">
                        <a:solidFill>
                          <a:srgbClr val="9E9E9E"/>
                        </a:solidFill>
                        <a:highlight>
                          <a:srgbClr val="FFDF41"/>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431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9">
                            <a:extLst>
                              <a:ext uri="{A12FA001-AC4F-418D-AE19-62706E023703}">
                                <ahyp:hlinkClr val="tx"/>
                              </a:ext>
                            </a:extLst>
                          </a:hlinkClick>
                        </a:rPr>
                        <a:t>Animal Structures &amp; Survival</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20">
                            <a:extLst>
                              <a:ext uri="{A12FA001-AC4F-418D-AE19-62706E023703}">
                                <ahyp:hlinkClr val="tx"/>
                              </a:ext>
                            </a:extLst>
                          </a:hlinkClick>
                        </a:rPr>
                        <a:t>Why do birds have beaks?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investigate how different bird beaks are well suited for eating different kinds of food. They explain which beak would help a particular bird survive in a particular environment.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L.2.3B </a:t>
                      </a:r>
                      <a:r>
                        <a:rPr lang="en" sz="800">
                          <a:solidFill>
                            <a:schemeClr val="dk1"/>
                          </a:solidFill>
                          <a:latin typeface="Poppins"/>
                          <a:ea typeface="Poppins"/>
                          <a:cs typeface="Poppins"/>
                          <a:sym typeface="Poppins"/>
                        </a:rPr>
                        <a:t>Students will demonstrate an understanding of the interdependence of living things.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205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21">
                            <a:extLst>
                              <a:ext uri="{A12FA001-AC4F-418D-AE19-62706E023703}">
                                <ahyp:hlinkClr val="tx"/>
                              </a:ext>
                            </a:extLst>
                          </a:hlinkClick>
                        </a:rPr>
                        <a:t>Camouflage &amp; Animal Survival</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are polar bears white?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use observations of animal parents and their offspring to construct an explanation about young plants and animals being similar, but not identical, to their parents.</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L.2.3B </a:t>
                      </a:r>
                      <a:r>
                        <a:rPr lang="en" sz="800">
                          <a:solidFill>
                            <a:schemeClr val="dk1"/>
                          </a:solidFill>
                          <a:latin typeface="Poppins"/>
                          <a:ea typeface="Poppins"/>
                          <a:cs typeface="Poppins"/>
                          <a:sym typeface="Poppins"/>
                        </a:rPr>
                        <a:t>Students will demonstrate an understanding of the interdependence of living things.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sp>
        <p:nvSpPr>
          <p:cNvPr id="494" name="Google Shape;494;p61"/>
          <p:cNvSpPr txBox="1"/>
          <p:nvPr/>
        </p:nvSpPr>
        <p:spPr>
          <a:xfrm>
            <a:off x="5564275" y="7159792"/>
            <a:ext cx="4100100" cy="307800"/>
          </a:xfrm>
          <a:prstGeom prst="rect">
            <a:avLst/>
          </a:prstGeom>
          <a:noFill/>
          <a:ln>
            <a:noFill/>
          </a:ln>
        </p:spPr>
        <p:txBody>
          <a:bodyPr anchorCtr="0" anchor="t" bIns="91425" lIns="91425" spcFirstLastPara="1" rIns="91425" wrap="square" tIns="91425">
            <a:spAutoFit/>
          </a:bodyPr>
          <a:lstStyle/>
          <a:p>
            <a:pPr indent="0" lvl="0" marL="137160" marR="36709" rtl="0" algn="r">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a:t>
            </a:r>
            <a:r>
              <a:rPr b="1" lang="en" sz="800">
                <a:solidFill>
                  <a:srgbClr val="000000"/>
                </a:solidFill>
                <a:latin typeface="Poppins"/>
                <a:ea typeface="Poppins"/>
                <a:cs typeface="Poppins"/>
                <a:sym typeface="Poppins"/>
              </a:rPr>
              <a:t>  </a:t>
            </a:r>
            <a:r>
              <a:rPr lang="en" sz="800">
                <a:solidFill>
                  <a:srgbClr val="000000"/>
                </a:solidFill>
                <a:latin typeface="Poppins"/>
                <a:ea typeface="Poppins"/>
                <a:cs typeface="Poppins"/>
                <a:sym typeface="Poppins"/>
              </a:rPr>
              <a:t>Unit Restructured for the 202</a:t>
            </a:r>
            <a:r>
              <a:rPr lang="en" sz="800">
                <a:latin typeface="Poppins"/>
                <a:ea typeface="Poppins"/>
                <a:cs typeface="Poppins"/>
                <a:sym typeface="Poppins"/>
              </a:rPr>
              <a:t>5</a:t>
            </a:r>
            <a:r>
              <a:rPr lang="en" sz="800">
                <a:solidFill>
                  <a:srgbClr val="000000"/>
                </a:solidFill>
                <a:latin typeface="Poppins"/>
                <a:ea typeface="Poppins"/>
                <a:cs typeface="Poppins"/>
                <a:sym typeface="Poppins"/>
              </a:rPr>
              <a:t>-202</a:t>
            </a:r>
            <a:r>
              <a:rPr lang="en" sz="800">
                <a:latin typeface="Poppins"/>
                <a:ea typeface="Poppins"/>
                <a:cs typeface="Poppins"/>
                <a:sym typeface="Poppins"/>
              </a:rPr>
              <a:t>6</a:t>
            </a:r>
            <a:r>
              <a:rPr lang="en" sz="800">
                <a:solidFill>
                  <a:srgbClr val="000000"/>
                </a:solidFill>
                <a:latin typeface="Poppins"/>
                <a:ea typeface="Poppins"/>
                <a:cs typeface="Poppins"/>
                <a:sym typeface="Poppins"/>
              </a:rPr>
              <a:t> School Year </a:t>
            </a:r>
            <a:endParaRPr sz="800">
              <a:latin typeface="Poppins"/>
              <a:ea typeface="Poppins"/>
              <a:cs typeface="Poppins"/>
              <a:sym typeface="Poppins"/>
            </a:endParaRPr>
          </a:p>
        </p:txBody>
      </p:sp>
      <p:sp>
        <p:nvSpPr>
          <p:cNvPr id="495" name="Google Shape;495;p61"/>
          <p:cNvSpPr/>
          <p:nvPr/>
        </p:nvSpPr>
        <p:spPr>
          <a:xfrm>
            <a:off x="0" y="0"/>
            <a:ext cx="10080000" cy="952800"/>
          </a:xfrm>
          <a:prstGeom prst="rect">
            <a:avLst/>
          </a:prstGeom>
          <a:solidFill>
            <a:srgbClr val="7FAF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496" name="Google Shape;496;p61"/>
          <p:cNvPicPr preferRelativeResize="0"/>
          <p:nvPr/>
        </p:nvPicPr>
        <p:blipFill>
          <a:blip r:embed="rId22">
            <a:alphaModFix/>
          </a:blip>
          <a:stretch>
            <a:fillRect/>
          </a:stretch>
        </p:blipFill>
        <p:spPr>
          <a:xfrm>
            <a:off x="7953375" y="305775"/>
            <a:ext cx="1647825" cy="209550"/>
          </a:xfrm>
          <a:prstGeom prst="rect">
            <a:avLst/>
          </a:prstGeom>
          <a:noFill/>
          <a:ln>
            <a:noFill/>
          </a:ln>
        </p:spPr>
      </p:pic>
      <p:sp>
        <p:nvSpPr>
          <p:cNvPr id="497" name="Google Shape;497;p61"/>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Mississippi</a:t>
            </a:r>
            <a:r>
              <a:rPr b="1" lang="en">
                <a:latin typeface="Poppins"/>
                <a:ea typeface="Poppins"/>
                <a:cs typeface="Poppins"/>
                <a:sym typeface="Poppins"/>
              </a:rPr>
              <a:t> </a:t>
            </a:r>
            <a:r>
              <a:rPr b="1" lang="en">
                <a:solidFill>
                  <a:srgbClr val="000000"/>
                </a:solidFill>
                <a:latin typeface="Poppins"/>
                <a:ea typeface="Poppins"/>
                <a:cs typeface="Poppins"/>
                <a:sym typeface="Poppins"/>
              </a:rPr>
              <a:t>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2nd Grade - Life Science</a:t>
            </a:r>
            <a:endParaRPr sz="1200">
              <a:latin typeface="Poppins"/>
              <a:ea typeface="Poppins"/>
              <a:cs typeface="Poppins"/>
              <a:sym typeface="Poppins"/>
            </a:endParaRPr>
          </a:p>
        </p:txBody>
      </p:sp>
      <p:grpSp>
        <p:nvGrpSpPr>
          <p:cNvPr id="498" name="Google Shape;498;p61"/>
          <p:cNvGrpSpPr/>
          <p:nvPr/>
        </p:nvGrpSpPr>
        <p:grpSpPr>
          <a:xfrm>
            <a:off x="533400" y="675263"/>
            <a:ext cx="7886700" cy="307800"/>
            <a:chOff x="1485900" y="5127425"/>
            <a:chExt cx="7886700" cy="307800"/>
          </a:xfrm>
        </p:grpSpPr>
        <p:grpSp>
          <p:nvGrpSpPr>
            <p:cNvPr id="499" name="Google Shape;499;p61"/>
            <p:cNvGrpSpPr/>
            <p:nvPr/>
          </p:nvGrpSpPr>
          <p:grpSpPr>
            <a:xfrm>
              <a:off x="1485900" y="5167025"/>
              <a:ext cx="7886700" cy="228600"/>
              <a:chOff x="1485900" y="5233700"/>
              <a:chExt cx="7886700" cy="228600"/>
            </a:xfrm>
          </p:grpSpPr>
          <p:sp>
            <p:nvSpPr>
              <p:cNvPr id="500" name="Google Shape;500;p61"/>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61"/>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2" name="Google Shape;502;p61"/>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1st grade on our site</a:t>
              </a:r>
              <a:r>
                <a:rPr i="1" lang="en" sz="800">
                  <a:latin typeface="Poppins"/>
                  <a:ea typeface="Poppins"/>
                  <a:cs typeface="Poppins"/>
                  <a:sym typeface="Poppins"/>
                </a:rPr>
                <a:t>, but we recommend teaching some lessons in 2nd grade if you are following Mississippi Standards.</a:t>
              </a:r>
              <a:endParaRPr i="1" sz="800">
                <a:latin typeface="Poppins"/>
                <a:ea typeface="Poppins"/>
                <a:cs typeface="Poppins"/>
                <a:sym typeface="Poppins"/>
              </a:endParaRPr>
            </a:p>
          </p:txBody>
        </p:sp>
      </p:grpSp>
      <p:grpSp>
        <p:nvGrpSpPr>
          <p:cNvPr id="503" name="Google Shape;503;p61"/>
          <p:cNvGrpSpPr/>
          <p:nvPr/>
        </p:nvGrpSpPr>
        <p:grpSpPr>
          <a:xfrm>
            <a:off x="1415100" y="2017500"/>
            <a:ext cx="7886700" cy="307800"/>
            <a:chOff x="1485900" y="5127425"/>
            <a:chExt cx="7886700" cy="307800"/>
          </a:xfrm>
        </p:grpSpPr>
        <p:grpSp>
          <p:nvGrpSpPr>
            <p:cNvPr id="504" name="Google Shape;504;p61"/>
            <p:cNvGrpSpPr/>
            <p:nvPr/>
          </p:nvGrpSpPr>
          <p:grpSpPr>
            <a:xfrm>
              <a:off x="1485900" y="5167025"/>
              <a:ext cx="7886700" cy="228600"/>
              <a:chOff x="1485900" y="5233700"/>
              <a:chExt cx="7886700" cy="228600"/>
            </a:xfrm>
          </p:grpSpPr>
          <p:sp>
            <p:nvSpPr>
              <p:cNvPr id="505" name="Google Shape;505;p61"/>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61"/>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7" name="Google Shape;507;p61"/>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We </a:t>
              </a:r>
              <a:r>
                <a:rPr b="1" i="1" lang="en" sz="800">
                  <a:latin typeface="Poppins"/>
                  <a:ea typeface="Poppins"/>
                  <a:cs typeface="Poppins"/>
                  <a:sym typeface="Poppins"/>
                </a:rPr>
                <a:t>recommend teaching this in Kindergarten </a:t>
              </a:r>
              <a:r>
                <a:rPr i="1" lang="en" sz="800">
                  <a:latin typeface="Poppins"/>
                  <a:ea typeface="Poppins"/>
                  <a:cs typeface="Poppins"/>
                  <a:sym typeface="Poppins"/>
                </a:rPr>
                <a:t> if</a:t>
              </a:r>
              <a:r>
                <a:rPr i="1" lang="en" sz="800">
                  <a:solidFill>
                    <a:schemeClr val="dk1"/>
                  </a:solidFill>
                  <a:latin typeface="Poppins"/>
                  <a:ea typeface="Poppins"/>
                  <a:cs typeface="Poppins"/>
                  <a:sym typeface="Poppins"/>
                </a:rPr>
                <a:t> following Mississippi Standards.</a:t>
              </a:r>
              <a:endParaRPr i="1" sz="800">
                <a:latin typeface="Poppins"/>
                <a:ea typeface="Poppins"/>
                <a:cs typeface="Poppins"/>
                <a:sym typeface="Poppins"/>
              </a:endParaRPr>
            </a:p>
          </p:txBody>
        </p:sp>
      </p:grpSp>
      <p:grpSp>
        <p:nvGrpSpPr>
          <p:cNvPr id="508" name="Google Shape;508;p61"/>
          <p:cNvGrpSpPr/>
          <p:nvPr/>
        </p:nvGrpSpPr>
        <p:grpSpPr>
          <a:xfrm>
            <a:off x="1415100" y="3084300"/>
            <a:ext cx="7886700" cy="307800"/>
            <a:chOff x="1485900" y="5127425"/>
            <a:chExt cx="7886700" cy="307800"/>
          </a:xfrm>
        </p:grpSpPr>
        <p:grpSp>
          <p:nvGrpSpPr>
            <p:cNvPr id="509" name="Google Shape;509;p61"/>
            <p:cNvGrpSpPr/>
            <p:nvPr/>
          </p:nvGrpSpPr>
          <p:grpSpPr>
            <a:xfrm>
              <a:off x="1485900" y="5167025"/>
              <a:ext cx="7886700" cy="228600"/>
              <a:chOff x="1485900" y="5233700"/>
              <a:chExt cx="7886700" cy="228600"/>
            </a:xfrm>
          </p:grpSpPr>
          <p:sp>
            <p:nvSpPr>
              <p:cNvPr id="510" name="Google Shape;510;p61"/>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61"/>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2" name="Google Shape;512;p61"/>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We </a:t>
              </a:r>
              <a:r>
                <a:rPr b="1" i="1" lang="en" sz="800">
                  <a:latin typeface="Poppins"/>
                  <a:ea typeface="Poppins"/>
                  <a:cs typeface="Poppins"/>
                  <a:sym typeface="Poppins"/>
                </a:rPr>
                <a:t>recommend teaching this in Kindergarten </a:t>
              </a:r>
              <a:r>
                <a:rPr i="1" lang="en" sz="800">
                  <a:latin typeface="Poppins"/>
                  <a:ea typeface="Poppins"/>
                  <a:cs typeface="Poppins"/>
                  <a:sym typeface="Poppins"/>
                </a:rPr>
                <a:t> if</a:t>
              </a:r>
              <a:r>
                <a:rPr i="1" lang="en" sz="800">
                  <a:solidFill>
                    <a:schemeClr val="dk1"/>
                  </a:solidFill>
                  <a:latin typeface="Poppins"/>
                  <a:ea typeface="Poppins"/>
                  <a:cs typeface="Poppins"/>
                  <a:sym typeface="Poppins"/>
                </a:rPr>
                <a:t> following Mississippi Standards.</a:t>
              </a:r>
              <a:endParaRPr i="1" sz="800">
                <a:latin typeface="Poppins"/>
                <a:ea typeface="Poppins"/>
                <a:cs typeface="Poppins"/>
                <a:sym typeface="Poppins"/>
              </a:endParaRPr>
            </a:p>
          </p:txBody>
        </p:sp>
      </p:grpSp>
      <p:grpSp>
        <p:nvGrpSpPr>
          <p:cNvPr id="513" name="Google Shape;513;p61"/>
          <p:cNvGrpSpPr/>
          <p:nvPr/>
        </p:nvGrpSpPr>
        <p:grpSpPr>
          <a:xfrm>
            <a:off x="1415100" y="4151100"/>
            <a:ext cx="7886700" cy="307800"/>
            <a:chOff x="1485900" y="5127425"/>
            <a:chExt cx="7886700" cy="307800"/>
          </a:xfrm>
        </p:grpSpPr>
        <p:grpSp>
          <p:nvGrpSpPr>
            <p:cNvPr id="514" name="Google Shape;514;p61"/>
            <p:cNvGrpSpPr/>
            <p:nvPr/>
          </p:nvGrpSpPr>
          <p:grpSpPr>
            <a:xfrm>
              <a:off x="1485900" y="5167025"/>
              <a:ext cx="7886700" cy="228600"/>
              <a:chOff x="1485900" y="5233700"/>
              <a:chExt cx="7886700" cy="228600"/>
            </a:xfrm>
          </p:grpSpPr>
          <p:sp>
            <p:nvSpPr>
              <p:cNvPr id="515" name="Google Shape;515;p61"/>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61"/>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7" name="Google Shape;517;p61"/>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We </a:t>
              </a:r>
              <a:r>
                <a:rPr b="1" i="1" lang="en" sz="800">
                  <a:latin typeface="Poppins"/>
                  <a:ea typeface="Poppins"/>
                  <a:cs typeface="Poppins"/>
                  <a:sym typeface="Poppins"/>
                </a:rPr>
                <a:t>recommend teaching this in Kindergarten </a:t>
              </a:r>
              <a:r>
                <a:rPr i="1" lang="en" sz="800">
                  <a:latin typeface="Poppins"/>
                  <a:ea typeface="Poppins"/>
                  <a:cs typeface="Poppins"/>
                  <a:sym typeface="Poppins"/>
                </a:rPr>
                <a:t> if</a:t>
              </a:r>
              <a:r>
                <a:rPr i="1" lang="en" sz="800">
                  <a:solidFill>
                    <a:schemeClr val="dk1"/>
                  </a:solidFill>
                  <a:latin typeface="Poppins"/>
                  <a:ea typeface="Poppins"/>
                  <a:cs typeface="Poppins"/>
                  <a:sym typeface="Poppins"/>
                </a:rPr>
                <a:t> following Mississippi Standards.</a:t>
              </a:r>
              <a:endParaRPr i="1" sz="800">
                <a:latin typeface="Poppins"/>
                <a:ea typeface="Poppins"/>
                <a:cs typeface="Poppins"/>
                <a:sym typeface="Poppins"/>
              </a:endParaRPr>
            </a:p>
          </p:txBody>
        </p:sp>
      </p:grpSp>
      <p:sp>
        <p:nvSpPr>
          <p:cNvPr id="518" name="Google Shape;518;p61"/>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62"/>
          <p:cNvSpPr/>
          <p:nvPr/>
        </p:nvSpPr>
        <p:spPr>
          <a:xfrm>
            <a:off x="0" y="0"/>
            <a:ext cx="10080000" cy="914400"/>
          </a:xfrm>
          <a:prstGeom prst="rect">
            <a:avLst/>
          </a:prstGeom>
          <a:solidFill>
            <a:srgbClr val="7FAF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524" name="Google Shape;524;p62"/>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525" name="Google Shape;525;p62"/>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Mississippi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2nd Grade - Life Science</a:t>
            </a:r>
            <a:endParaRPr sz="1200">
              <a:latin typeface="Poppins"/>
              <a:ea typeface="Poppins"/>
              <a:cs typeface="Poppins"/>
              <a:sym typeface="Poppins"/>
            </a:endParaRPr>
          </a:p>
        </p:txBody>
      </p:sp>
      <p:sp>
        <p:nvSpPr>
          <p:cNvPr id="526" name="Google Shape;526;p62"/>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Animal Biodiversity &amp; Habitats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(Animal Adventures)</a:t>
            </a:r>
            <a:endParaRPr b="1">
              <a:latin typeface="Poppins"/>
              <a:ea typeface="Poppins"/>
              <a:cs typeface="Poppins"/>
              <a:sym typeface="Poppins"/>
            </a:endParaRPr>
          </a:p>
        </p:txBody>
      </p:sp>
      <p:graphicFrame>
        <p:nvGraphicFramePr>
          <p:cNvPr id="527" name="Google Shape;527;p62"/>
          <p:cNvGraphicFramePr/>
          <p:nvPr/>
        </p:nvGraphicFramePr>
        <p:xfrm>
          <a:off x="473388" y="1543210"/>
          <a:ext cx="3000000" cy="3000000"/>
        </p:xfrm>
        <a:graphic>
          <a:graphicData uri="http://schemas.openxmlformats.org/drawingml/2006/table">
            <a:tbl>
              <a:tblPr>
                <a:noFill/>
                <a:tableStyleId>{6D8FE570-EC49-4AF3-A5A0-70E66406ED82}</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Mississippi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1</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Biodiversity &amp; Classification</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How many different kinds of animals are there?</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observe the traits of different animals and use that information to organize them into groups based on their characteristics.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L.2.1 </a:t>
                      </a:r>
                      <a:r>
                        <a:rPr lang="en" sz="800">
                          <a:solidFill>
                            <a:schemeClr val="dk1"/>
                          </a:solidFill>
                          <a:latin typeface="Poppins"/>
                          <a:ea typeface="Poppins"/>
                          <a:cs typeface="Poppins"/>
                          <a:sym typeface="Poppins"/>
                        </a:rPr>
                        <a:t>Students will demonstrate an understanding of the classification of animals based on physical characteristics.</a:t>
                      </a:r>
                      <a:endParaRPr sz="700">
                        <a:solidFill>
                          <a:schemeClr val="dk1"/>
                        </a:solidFill>
                        <a:highlight>
                          <a:srgbClr val="FFDF41"/>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2</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Habitat Diversity</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would a wild animal visit a playground?</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observe animals, plants, and the physical characteristics of two different habitats. They collect and analyze data to compare the biodiversity between the two habitats.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L.2.3A </a:t>
                      </a:r>
                      <a:r>
                        <a:rPr lang="en" sz="800">
                          <a:solidFill>
                            <a:schemeClr val="dk1"/>
                          </a:solidFill>
                          <a:latin typeface="Poppins"/>
                          <a:ea typeface="Poppins"/>
                          <a:cs typeface="Poppins"/>
                          <a:sym typeface="Poppins"/>
                        </a:rPr>
                        <a:t>Students will demonstrate an understanding of the interdependence of living things and the environment in which they live.</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L.2.4 </a:t>
                      </a:r>
                      <a:r>
                        <a:rPr lang="en" sz="800">
                          <a:solidFill>
                            <a:schemeClr val="dk1"/>
                          </a:solidFill>
                          <a:latin typeface="Poppins"/>
                          <a:ea typeface="Poppins"/>
                          <a:cs typeface="Poppins"/>
                          <a:sym typeface="Poppins"/>
                        </a:rPr>
                        <a:t>Students will demonstrate an understanding of the ways animals adapt to their environment in order to survive.</a:t>
                      </a:r>
                      <a:endParaRPr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3</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Biodiversity, Habitats, &amp; Species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frogs say “ribbit”?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identify frogs based on their unique calls and use that information to determine the level of frog species diversity within multiple habitats.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L.2.3A </a:t>
                      </a:r>
                      <a:r>
                        <a:rPr lang="en" sz="800">
                          <a:solidFill>
                            <a:schemeClr val="dk1"/>
                          </a:solidFill>
                          <a:latin typeface="Poppins"/>
                          <a:ea typeface="Poppins"/>
                          <a:cs typeface="Poppins"/>
                          <a:sym typeface="Poppins"/>
                        </a:rPr>
                        <a:t>Students will demonstrate an understanding of the interdependence of living things and the environment in which they live.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rPr lang="en" sz="800">
                          <a:latin typeface="Poppins"/>
                          <a:ea typeface="Poppins"/>
                          <a:cs typeface="Poppins"/>
                          <a:sym typeface="Poppins"/>
                        </a:rPr>
                        <a:t>Lesson 4</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Biodiversity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could you get more birds to visit a bird feeder?</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investigate which kinds of birds are likely to visit a bird feeder based on what they eat and design and build a prototype bird feeder that attracts a specific type of bird.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L.2.3A </a:t>
                      </a:r>
                      <a:r>
                        <a:rPr lang="en" sz="800">
                          <a:solidFill>
                            <a:schemeClr val="dk1"/>
                          </a:solidFill>
                          <a:latin typeface="Poppins"/>
                          <a:ea typeface="Poppins"/>
                          <a:cs typeface="Poppins"/>
                          <a:sym typeface="Poppins"/>
                        </a:rPr>
                        <a:t>Students will demonstrate an understanding of the interdependence of living things and the environment in which they live.</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L.2.3B </a:t>
                      </a:r>
                      <a:r>
                        <a:rPr lang="en" sz="800">
                          <a:solidFill>
                            <a:schemeClr val="dk1"/>
                          </a:solidFill>
                          <a:latin typeface="Poppins"/>
                          <a:ea typeface="Poppins"/>
                          <a:cs typeface="Poppins"/>
                          <a:sym typeface="Poppins"/>
                        </a:rPr>
                        <a:t>Students will demonstrate an understanding of the interdependence of living things.</a:t>
                      </a:r>
                      <a:endParaRPr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r>
            </a:tbl>
          </a:graphicData>
        </a:graphic>
      </p:graphicFrame>
      <p:pic>
        <p:nvPicPr>
          <p:cNvPr id="528" name="Google Shape;528;p62"/>
          <p:cNvPicPr preferRelativeResize="0"/>
          <p:nvPr/>
        </p:nvPicPr>
        <p:blipFill>
          <a:blip r:embed="rId10">
            <a:alphaModFix/>
          </a:blip>
          <a:stretch>
            <a:fillRect/>
          </a:stretch>
        </p:blipFill>
        <p:spPr>
          <a:xfrm>
            <a:off x="462600" y="1939425"/>
            <a:ext cx="914400" cy="4152900"/>
          </a:xfrm>
          <a:prstGeom prst="rect">
            <a:avLst/>
          </a:prstGeom>
          <a:noFill/>
          <a:ln>
            <a:noFill/>
          </a:ln>
        </p:spPr>
      </p:pic>
      <p:graphicFrame>
        <p:nvGraphicFramePr>
          <p:cNvPr id="529" name="Google Shape;529;p62"/>
          <p:cNvGraphicFramePr/>
          <p:nvPr/>
        </p:nvGraphicFramePr>
        <p:xfrm>
          <a:off x="473388" y="1939435"/>
          <a:ext cx="3000000" cy="3000000"/>
        </p:xfrm>
        <a:graphic>
          <a:graphicData uri="http://schemas.openxmlformats.org/drawingml/2006/table">
            <a:tbl>
              <a:tblPr>
                <a:noFill/>
                <a:tableStyleId>{6D8FE570-EC49-4AF3-A5A0-70E66406ED82}</a:tableStyleId>
              </a:tblPr>
              <a:tblGrid>
                <a:gridCol w="696475"/>
              </a:tblGrid>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7924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grpSp>
        <p:nvGrpSpPr>
          <p:cNvPr id="530" name="Google Shape;530;p62"/>
          <p:cNvGrpSpPr/>
          <p:nvPr/>
        </p:nvGrpSpPr>
        <p:grpSpPr>
          <a:xfrm>
            <a:off x="433351" y="6866473"/>
            <a:ext cx="9143929" cy="461819"/>
            <a:chOff x="1485900" y="5127431"/>
            <a:chExt cx="8093405" cy="319200"/>
          </a:xfrm>
        </p:grpSpPr>
        <p:grpSp>
          <p:nvGrpSpPr>
            <p:cNvPr id="531" name="Google Shape;531;p62"/>
            <p:cNvGrpSpPr/>
            <p:nvPr/>
          </p:nvGrpSpPr>
          <p:grpSpPr>
            <a:xfrm>
              <a:off x="1485900" y="5167025"/>
              <a:ext cx="7886700" cy="228600"/>
              <a:chOff x="1485900" y="5233700"/>
              <a:chExt cx="7886700" cy="228600"/>
            </a:xfrm>
          </p:grpSpPr>
          <p:sp>
            <p:nvSpPr>
              <p:cNvPr id="532" name="Google Shape;532;p62"/>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62"/>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4" name="Google Shape;534;p62"/>
            <p:cNvSpPr txBox="1"/>
            <p:nvPr/>
          </p:nvSpPr>
          <p:spPr>
            <a:xfrm>
              <a:off x="1638305" y="5127431"/>
              <a:ext cx="7941000" cy="31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900">
                  <a:solidFill>
                    <a:schemeClr val="dk1"/>
                  </a:solidFill>
                  <a:latin typeface="Poppins"/>
                  <a:ea typeface="Poppins"/>
                  <a:cs typeface="Poppins"/>
                  <a:sym typeface="Poppins"/>
                </a:rPr>
                <a:t>Mississippi Specific Standard: </a:t>
              </a:r>
              <a:r>
                <a:rPr b="1" lang="en" sz="900">
                  <a:solidFill>
                    <a:schemeClr val="dk1"/>
                  </a:solidFill>
                  <a:latin typeface="Poppins"/>
                  <a:ea typeface="Poppins"/>
                  <a:cs typeface="Poppins"/>
                  <a:sym typeface="Poppins"/>
                </a:rPr>
                <a:t>L.2.2</a:t>
              </a:r>
              <a:r>
                <a:rPr lang="en" sz="900">
                  <a:solidFill>
                    <a:schemeClr val="dk1"/>
                  </a:solidFill>
                  <a:latin typeface="Poppins"/>
                  <a:ea typeface="Poppins"/>
                  <a:cs typeface="Poppins"/>
                  <a:sym typeface="Poppins"/>
                </a:rPr>
                <a:t> Students will demonstrate an understanding of how living things change in form as they go through the general stages of a life cycle.</a:t>
              </a:r>
              <a:endParaRPr i="1" sz="900">
                <a:latin typeface="Poppins"/>
                <a:ea typeface="Poppins"/>
                <a:cs typeface="Poppins"/>
                <a:sym typeface="Poppins"/>
              </a:endParaRPr>
            </a:p>
          </p:txBody>
        </p:sp>
      </p:grpSp>
      <p:sp>
        <p:nvSpPr>
          <p:cNvPr id="535" name="Google Shape;535;p62"/>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www.mysteryscience.com/docs/mississippi</a:t>
            </a:r>
            <a:endParaRPr sz="800">
              <a:solidFill>
                <a:schemeClr val="dk1"/>
              </a:solidFill>
              <a:latin typeface="Poppins"/>
              <a:ea typeface="Poppins"/>
              <a:cs typeface="Poppins"/>
              <a:sym typeface="Poppins"/>
            </a:endParaRPr>
          </a:p>
        </p:txBody>
      </p:sp>
      <p:sp>
        <p:nvSpPr>
          <p:cNvPr id="536" name="Google Shape;536;p62"/>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63"/>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Day Patterns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(Sun &amp; Shadows)</a:t>
            </a:r>
            <a:endParaRPr b="1">
              <a:latin typeface="Poppins"/>
              <a:ea typeface="Poppins"/>
              <a:cs typeface="Poppins"/>
              <a:sym typeface="Poppins"/>
            </a:endParaRPr>
          </a:p>
        </p:txBody>
      </p:sp>
      <p:graphicFrame>
        <p:nvGraphicFramePr>
          <p:cNvPr id="542" name="Google Shape;542;p63"/>
          <p:cNvGraphicFramePr/>
          <p:nvPr/>
        </p:nvGraphicFramePr>
        <p:xfrm>
          <a:off x="467988" y="1543210"/>
          <a:ext cx="3000000" cy="3000000"/>
        </p:xfrm>
        <a:graphic>
          <a:graphicData uri="http://schemas.openxmlformats.org/drawingml/2006/table">
            <a:tbl>
              <a:tblPr>
                <a:noFill/>
                <a:tableStyleId>{6D8FE570-EC49-4AF3-A5A0-70E66406ED82}</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Mississippi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1</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Sun, Shadows, &amp; Daily Patterns</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Could a statue’s shadow move?</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observe how shadows change as time passes, or as the Sun moves across the sky. They analyze how to move a light source to change the shape and direction of shadows, constructing an explanation of what causes a shadow to move.</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E.2.8 </a:t>
                      </a:r>
                      <a:r>
                        <a:rPr lang="en" sz="800">
                          <a:solidFill>
                            <a:schemeClr val="dk1"/>
                          </a:solidFill>
                          <a:latin typeface="Poppins"/>
                          <a:ea typeface="Poppins"/>
                          <a:cs typeface="Poppins"/>
                          <a:sym typeface="Poppins"/>
                        </a:rPr>
                        <a:t>Students will demonstrate an understanding of the appearance, movements, and patterns of the sun, moon, and stars. (E.2.8.5)</a:t>
                      </a:r>
                      <a:endParaRPr b="1"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2</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Sun, Shadows, &amp; Daily Patterns </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does your shadow do when you’re not looking?</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conduct an investigation to gather information about how their shadow changes throughout the day.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E.2.8 </a:t>
                      </a:r>
                      <a:r>
                        <a:rPr lang="en" sz="800">
                          <a:solidFill>
                            <a:schemeClr val="dk1"/>
                          </a:solidFill>
                          <a:latin typeface="Poppins"/>
                          <a:ea typeface="Poppins"/>
                          <a:cs typeface="Poppins"/>
                          <a:sym typeface="Poppins"/>
                        </a:rPr>
                        <a:t>Students will demonstrate an understanding of the appearance, movements, and patterns of the sun, moon, and stars. (E.2.8.5)</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3</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Sun &amp; Daily Patterns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the Sun help you if you’re lost?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develop a Sun Finder, a model of the Sun’s movement across the sky. They use this model to reason about how the Sun can help guide them during the day.</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E.2.8 </a:t>
                      </a:r>
                      <a:r>
                        <a:rPr lang="en" sz="800">
                          <a:solidFill>
                            <a:schemeClr val="dk1"/>
                          </a:solidFill>
                          <a:latin typeface="Poppins"/>
                          <a:ea typeface="Poppins"/>
                          <a:cs typeface="Poppins"/>
                          <a:sym typeface="Poppins"/>
                        </a:rPr>
                        <a:t>Students will demonstrate an understanding of the appearance, movements, and patterns of the sun, moon, and stars. (E.2.8.5)</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rPr lang="en" sz="800">
                          <a:latin typeface="Poppins"/>
                          <a:ea typeface="Poppins"/>
                          <a:cs typeface="Poppins"/>
                          <a:sym typeface="Poppins"/>
                        </a:rPr>
                        <a:t>Lesson 4</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Daylight &amp; Seasonal Patterns </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you have to go to bed early in the summer?</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obtain information about the seasonal patterns of sunrise and sunset.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E.2.8 </a:t>
                      </a:r>
                      <a:r>
                        <a:rPr lang="en" sz="800">
                          <a:solidFill>
                            <a:schemeClr val="dk1"/>
                          </a:solidFill>
                          <a:latin typeface="Poppins"/>
                          <a:ea typeface="Poppins"/>
                          <a:cs typeface="Poppins"/>
                          <a:sym typeface="Poppins"/>
                        </a:rPr>
                        <a:t>Students will demonstrate an understanding of the appearance, movements, and patterns of the sun, moon, and stars. (E.2.8.2)</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r>
            </a:tbl>
          </a:graphicData>
        </a:graphic>
      </p:graphicFrame>
      <p:pic>
        <p:nvPicPr>
          <p:cNvPr id="543" name="Google Shape;543;p63"/>
          <p:cNvPicPr preferRelativeResize="0"/>
          <p:nvPr/>
        </p:nvPicPr>
        <p:blipFill>
          <a:blip r:embed="rId11">
            <a:alphaModFix/>
          </a:blip>
          <a:stretch>
            <a:fillRect/>
          </a:stretch>
        </p:blipFill>
        <p:spPr>
          <a:xfrm>
            <a:off x="457200" y="1939425"/>
            <a:ext cx="914400" cy="4152900"/>
          </a:xfrm>
          <a:prstGeom prst="rect">
            <a:avLst/>
          </a:prstGeom>
          <a:noFill/>
          <a:ln>
            <a:noFill/>
          </a:ln>
        </p:spPr>
      </p:pic>
      <p:graphicFrame>
        <p:nvGraphicFramePr>
          <p:cNvPr id="544" name="Google Shape;544;p63"/>
          <p:cNvGraphicFramePr/>
          <p:nvPr/>
        </p:nvGraphicFramePr>
        <p:xfrm>
          <a:off x="467988" y="1939435"/>
          <a:ext cx="3000000" cy="3000000"/>
        </p:xfrm>
        <a:graphic>
          <a:graphicData uri="http://schemas.openxmlformats.org/drawingml/2006/table">
            <a:tbl>
              <a:tblPr>
                <a:noFill/>
                <a:tableStyleId>{6D8FE570-EC49-4AF3-A5A0-70E66406ED82}</a:tableStyleId>
              </a:tblPr>
              <a:tblGrid>
                <a:gridCol w="696475"/>
              </a:tblGrid>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7924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545" name="Google Shape;545;p63"/>
          <p:cNvSpPr/>
          <p:nvPr/>
        </p:nvSpPr>
        <p:spPr>
          <a:xfrm>
            <a:off x="0" y="0"/>
            <a:ext cx="10080000" cy="1033500"/>
          </a:xfrm>
          <a:prstGeom prst="rect">
            <a:avLst/>
          </a:prstGeom>
          <a:solidFill>
            <a:srgbClr val="7FAF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546" name="Google Shape;546;p63"/>
          <p:cNvPicPr preferRelativeResize="0"/>
          <p:nvPr/>
        </p:nvPicPr>
        <p:blipFill>
          <a:blip r:embed="rId16">
            <a:alphaModFix/>
          </a:blip>
          <a:stretch>
            <a:fillRect/>
          </a:stretch>
        </p:blipFill>
        <p:spPr>
          <a:xfrm>
            <a:off x="7953375" y="305775"/>
            <a:ext cx="1647825" cy="209550"/>
          </a:xfrm>
          <a:prstGeom prst="rect">
            <a:avLst/>
          </a:prstGeom>
          <a:noFill/>
          <a:ln>
            <a:noFill/>
          </a:ln>
        </p:spPr>
      </p:pic>
      <p:sp>
        <p:nvSpPr>
          <p:cNvPr id="547" name="Google Shape;547;p63"/>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Mississippi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2nd Grade - Earth &amp; Space Science</a:t>
            </a:r>
            <a:endParaRPr sz="1200">
              <a:latin typeface="Poppins"/>
              <a:ea typeface="Poppins"/>
              <a:cs typeface="Poppins"/>
              <a:sym typeface="Poppins"/>
            </a:endParaRPr>
          </a:p>
        </p:txBody>
      </p:sp>
      <p:grpSp>
        <p:nvGrpSpPr>
          <p:cNvPr id="548" name="Google Shape;548;p63"/>
          <p:cNvGrpSpPr/>
          <p:nvPr/>
        </p:nvGrpSpPr>
        <p:grpSpPr>
          <a:xfrm>
            <a:off x="533400" y="675263"/>
            <a:ext cx="7886700" cy="307800"/>
            <a:chOff x="1485900" y="5127425"/>
            <a:chExt cx="7886700" cy="307800"/>
          </a:xfrm>
        </p:grpSpPr>
        <p:grpSp>
          <p:nvGrpSpPr>
            <p:cNvPr id="549" name="Google Shape;549;p63"/>
            <p:cNvGrpSpPr/>
            <p:nvPr/>
          </p:nvGrpSpPr>
          <p:grpSpPr>
            <a:xfrm>
              <a:off x="1485900" y="5167025"/>
              <a:ext cx="7886700" cy="228600"/>
              <a:chOff x="1485900" y="5233700"/>
              <a:chExt cx="7886700" cy="228600"/>
            </a:xfrm>
          </p:grpSpPr>
          <p:sp>
            <p:nvSpPr>
              <p:cNvPr id="550" name="Google Shape;550;p63"/>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63"/>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2" name="Google Shape;552;p63"/>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1st grade on our site</a:t>
              </a:r>
              <a:r>
                <a:rPr i="1" lang="en" sz="800">
                  <a:latin typeface="Poppins"/>
                  <a:ea typeface="Poppins"/>
                  <a:cs typeface="Poppins"/>
                  <a:sym typeface="Poppins"/>
                </a:rPr>
                <a:t>, but we recommend teaching all lessons in 2nd grade if you are following Mississippi Standards.</a:t>
              </a:r>
              <a:endParaRPr i="1" sz="800">
                <a:latin typeface="Poppins"/>
                <a:ea typeface="Poppins"/>
                <a:cs typeface="Poppins"/>
                <a:sym typeface="Poppins"/>
              </a:endParaRPr>
            </a:p>
          </p:txBody>
        </p:sp>
      </p:grpSp>
      <p:sp>
        <p:nvSpPr>
          <p:cNvPr id="553" name="Google Shape;553;p63"/>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www.mysteryscience.com/docs/mississippi</a:t>
            </a:r>
            <a:endParaRPr sz="800">
              <a:solidFill>
                <a:schemeClr val="dk1"/>
              </a:solidFill>
              <a:latin typeface="Poppins"/>
              <a:ea typeface="Poppins"/>
              <a:cs typeface="Poppins"/>
              <a:sym typeface="Poppins"/>
            </a:endParaRPr>
          </a:p>
        </p:txBody>
      </p:sp>
      <p:sp>
        <p:nvSpPr>
          <p:cNvPr id="554" name="Google Shape;554;p63"/>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64"/>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Night Patterns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(Moon &amp; Stars)</a:t>
            </a:r>
            <a:endParaRPr b="1">
              <a:solidFill>
                <a:schemeClr val="dk1"/>
              </a:solidFill>
              <a:latin typeface="Poppins"/>
              <a:ea typeface="Poppins"/>
              <a:cs typeface="Poppins"/>
              <a:sym typeface="Poppins"/>
            </a:endParaRPr>
          </a:p>
        </p:txBody>
      </p:sp>
      <p:graphicFrame>
        <p:nvGraphicFramePr>
          <p:cNvPr id="560" name="Google Shape;560;p64"/>
          <p:cNvGraphicFramePr/>
          <p:nvPr/>
        </p:nvGraphicFramePr>
        <p:xfrm>
          <a:off x="457188" y="1543210"/>
          <a:ext cx="3000000" cy="3000000"/>
        </p:xfrm>
        <a:graphic>
          <a:graphicData uri="http://schemas.openxmlformats.org/drawingml/2006/table">
            <a:tbl>
              <a:tblPr>
                <a:noFill/>
                <a:tableStyleId>{6D8FE570-EC49-4AF3-A5A0-70E66406ED82}</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Mississippi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1</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Moon Phases &amp; Patterns</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When can you see the full moon?</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record observations of the Moon’s shape using a series of photos collected over the course of four weeks. Using this information, students discover that the Moon follows a cyclical pattern, which they can use to predict when a full moon will appear.</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E.2.8 </a:t>
                      </a:r>
                      <a:r>
                        <a:rPr lang="en" sz="800">
                          <a:solidFill>
                            <a:schemeClr val="dk1"/>
                          </a:solidFill>
                          <a:latin typeface="Poppins"/>
                          <a:ea typeface="Poppins"/>
                          <a:cs typeface="Poppins"/>
                          <a:sym typeface="Poppins"/>
                        </a:rPr>
                        <a:t>Students will demonstrate an understanding of the appearance, movements, and patterns of the sun, moon, and stars. (E.2.8.3, E.2.8.5)</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4395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2</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Stars &amp; Daily Patterns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stars come out at night?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develop and use a model of the Big Dipper in the night sky. After conducting a simple investigation, students construct an explanation for why stars are only visible in the night sky.</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E.2.8 </a:t>
                      </a:r>
                      <a:r>
                        <a:rPr lang="en" sz="800">
                          <a:solidFill>
                            <a:schemeClr val="dk1"/>
                          </a:solidFill>
                          <a:latin typeface="Poppins"/>
                          <a:ea typeface="Poppins"/>
                          <a:cs typeface="Poppins"/>
                          <a:sym typeface="Poppins"/>
                        </a:rPr>
                        <a:t>Students will demonstrate an understanding of the appearance, movements, and patterns of the sun, moon, and stars. (E.2.8.1)</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3</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Stars &amp; Seasonal Patterns </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stars help you if you get lost?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observe that groups of stars in the sky form a pattern: constellations. Even though the Big Dipper changes its spot in the sky in different seasons, it always points to the North Star.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E.2.8 </a:t>
                      </a:r>
                      <a:r>
                        <a:rPr lang="en" sz="800">
                          <a:solidFill>
                            <a:schemeClr val="dk1"/>
                          </a:solidFill>
                          <a:latin typeface="Poppins"/>
                          <a:ea typeface="Poppins"/>
                          <a:cs typeface="Poppins"/>
                          <a:sym typeface="Poppins"/>
                        </a:rPr>
                        <a:t>Students will demonstrate an understanding of the appearance, movements, and patterns of the sun, moon, and stars. (E.2.8.3)</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561" name="Google Shape;561;p64"/>
          <p:cNvPicPr preferRelativeResize="0"/>
          <p:nvPr/>
        </p:nvPicPr>
        <p:blipFill>
          <a:blip r:embed="rId9">
            <a:alphaModFix/>
          </a:blip>
          <a:stretch>
            <a:fillRect/>
          </a:stretch>
        </p:blipFill>
        <p:spPr>
          <a:xfrm>
            <a:off x="457200" y="1939425"/>
            <a:ext cx="914400" cy="3124200"/>
          </a:xfrm>
          <a:prstGeom prst="rect">
            <a:avLst/>
          </a:prstGeom>
          <a:noFill/>
          <a:ln>
            <a:noFill/>
          </a:ln>
        </p:spPr>
      </p:pic>
      <p:graphicFrame>
        <p:nvGraphicFramePr>
          <p:cNvPr id="562" name="Google Shape;562;p64"/>
          <p:cNvGraphicFramePr/>
          <p:nvPr/>
        </p:nvGraphicFramePr>
        <p:xfrm>
          <a:off x="457188" y="1947085"/>
          <a:ext cx="3000000" cy="3000000"/>
        </p:xfrm>
        <a:graphic>
          <a:graphicData uri="http://schemas.openxmlformats.org/drawingml/2006/table">
            <a:tbl>
              <a:tblPr>
                <a:noFill/>
                <a:tableStyleId>{6D8FE570-EC49-4AF3-A5A0-70E66406ED82}</a:tableStyleId>
              </a:tblPr>
              <a:tblGrid>
                <a:gridCol w="696475"/>
              </a:tblGrid>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0">
                            <a:extLst>
                              <a:ext uri="{A12FA001-AC4F-418D-AE19-62706E023703}">
                                <ahyp:hlinkClr val="tx"/>
                              </a:ext>
                            </a:extLst>
                          </a:hlinkClick>
                        </a:rPr>
                        <a:t>Lesson 5</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6</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7</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563" name="Google Shape;563;p64"/>
          <p:cNvSpPr/>
          <p:nvPr/>
        </p:nvSpPr>
        <p:spPr>
          <a:xfrm>
            <a:off x="0" y="0"/>
            <a:ext cx="10080000" cy="1033500"/>
          </a:xfrm>
          <a:prstGeom prst="rect">
            <a:avLst/>
          </a:prstGeom>
          <a:solidFill>
            <a:srgbClr val="7FAF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564" name="Google Shape;564;p64"/>
          <p:cNvPicPr preferRelativeResize="0"/>
          <p:nvPr/>
        </p:nvPicPr>
        <p:blipFill>
          <a:blip r:embed="rId13">
            <a:alphaModFix/>
          </a:blip>
          <a:stretch>
            <a:fillRect/>
          </a:stretch>
        </p:blipFill>
        <p:spPr>
          <a:xfrm>
            <a:off x="7953375" y="305775"/>
            <a:ext cx="1647825" cy="209550"/>
          </a:xfrm>
          <a:prstGeom prst="rect">
            <a:avLst/>
          </a:prstGeom>
          <a:noFill/>
          <a:ln>
            <a:noFill/>
          </a:ln>
        </p:spPr>
      </p:pic>
      <p:sp>
        <p:nvSpPr>
          <p:cNvPr id="565" name="Google Shape;565;p64"/>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Mississippi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2nd Grade - Earth &amp; Space Science</a:t>
            </a:r>
            <a:endParaRPr sz="1200">
              <a:latin typeface="Poppins"/>
              <a:ea typeface="Poppins"/>
              <a:cs typeface="Poppins"/>
              <a:sym typeface="Poppins"/>
            </a:endParaRPr>
          </a:p>
        </p:txBody>
      </p:sp>
      <p:grpSp>
        <p:nvGrpSpPr>
          <p:cNvPr id="566" name="Google Shape;566;p64"/>
          <p:cNvGrpSpPr/>
          <p:nvPr/>
        </p:nvGrpSpPr>
        <p:grpSpPr>
          <a:xfrm>
            <a:off x="533400" y="675263"/>
            <a:ext cx="7886700" cy="307800"/>
            <a:chOff x="1485900" y="5127425"/>
            <a:chExt cx="7886700" cy="307800"/>
          </a:xfrm>
        </p:grpSpPr>
        <p:grpSp>
          <p:nvGrpSpPr>
            <p:cNvPr id="567" name="Google Shape;567;p64"/>
            <p:cNvGrpSpPr/>
            <p:nvPr/>
          </p:nvGrpSpPr>
          <p:grpSpPr>
            <a:xfrm>
              <a:off x="1485900" y="5167025"/>
              <a:ext cx="7886700" cy="228600"/>
              <a:chOff x="1485900" y="5233700"/>
              <a:chExt cx="7886700" cy="228600"/>
            </a:xfrm>
          </p:grpSpPr>
          <p:sp>
            <p:nvSpPr>
              <p:cNvPr id="568" name="Google Shape;568;p64"/>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64"/>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0" name="Google Shape;570;p64"/>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1st grade on our site</a:t>
              </a:r>
              <a:r>
                <a:rPr i="1" lang="en" sz="800">
                  <a:latin typeface="Poppins"/>
                  <a:ea typeface="Poppins"/>
                  <a:cs typeface="Poppins"/>
                  <a:sym typeface="Poppins"/>
                </a:rPr>
                <a:t>, but we recommend teaching all lessons in 2nd grade if you are following Mississippi Standards.</a:t>
              </a:r>
              <a:endParaRPr i="1" sz="800">
                <a:latin typeface="Poppins"/>
                <a:ea typeface="Poppins"/>
                <a:cs typeface="Poppins"/>
                <a:sym typeface="Poppins"/>
              </a:endParaRPr>
            </a:p>
          </p:txBody>
        </p:sp>
      </p:grpSp>
      <p:sp>
        <p:nvSpPr>
          <p:cNvPr id="571" name="Google Shape;571;p64"/>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www.mysteryscience.com/docs/mississippi</a:t>
            </a:r>
            <a:endParaRPr sz="800">
              <a:solidFill>
                <a:schemeClr val="dk1"/>
              </a:solidFill>
              <a:latin typeface="Poppins"/>
              <a:ea typeface="Poppins"/>
              <a:cs typeface="Poppins"/>
              <a:sym typeface="Poppins"/>
            </a:endParaRPr>
          </a:p>
        </p:txBody>
      </p:sp>
      <p:sp>
        <p:nvSpPr>
          <p:cNvPr id="572" name="Google Shape;572;p64"/>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65"/>
          <p:cNvSpPr/>
          <p:nvPr/>
        </p:nvSpPr>
        <p:spPr>
          <a:xfrm>
            <a:off x="0" y="0"/>
            <a:ext cx="10080000" cy="914400"/>
          </a:xfrm>
          <a:prstGeom prst="rect">
            <a:avLst/>
          </a:prstGeom>
          <a:solidFill>
            <a:srgbClr val="7FAF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578" name="Google Shape;578;p65"/>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579" name="Google Shape;579;p65"/>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Mississippi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2nd Grade - Physical Science</a:t>
            </a:r>
            <a:endParaRPr sz="1200">
              <a:latin typeface="Poppins"/>
              <a:ea typeface="Poppins"/>
              <a:cs typeface="Poppins"/>
              <a:sym typeface="Poppins"/>
            </a:endParaRPr>
          </a:p>
        </p:txBody>
      </p:sp>
      <p:sp>
        <p:nvSpPr>
          <p:cNvPr id="580" name="Google Shape;580;p65"/>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a:t>
            </a:r>
            <a:r>
              <a:rPr lang="en">
                <a:solidFill>
                  <a:schemeClr val="dk1"/>
                </a:solidFill>
              </a:rPr>
              <a:t> </a:t>
            </a:r>
            <a:r>
              <a:rPr b="1" lang="en">
                <a:solidFill>
                  <a:schemeClr val="dk1"/>
                </a:solidFill>
                <a:uFill>
                  <a:noFill/>
                </a:uFill>
                <a:latin typeface="Poppins"/>
                <a:ea typeface="Poppins"/>
                <a:cs typeface="Poppins"/>
                <a:sym typeface="Poppins"/>
                <a:hlinkClick r:id="rId5">
                  <a:extLst>
                    <a:ext uri="{A12FA001-AC4F-418D-AE19-62706E023703}">
                      <ahyp:hlinkClr val="tx"/>
                    </a:ext>
                  </a:extLst>
                </a:hlinkClick>
              </a:rPr>
              <a:t>Material Properties </a:t>
            </a:r>
            <a:r>
              <a:rPr lang="en" sz="1200">
                <a:solidFill>
                  <a:schemeClr val="dk1"/>
                </a:solidFill>
                <a:uFill>
                  <a:noFill/>
                </a:uFill>
                <a:latin typeface="Poppins"/>
                <a:ea typeface="Poppins"/>
                <a:cs typeface="Poppins"/>
                <a:sym typeface="Poppins"/>
                <a:hlinkClick r:id="rId6">
                  <a:extLst>
                    <a:ext uri="{A12FA001-AC4F-418D-AE19-62706E023703}">
                      <ahyp:hlinkClr val="tx"/>
                    </a:ext>
                  </a:extLst>
                </a:hlinkClick>
              </a:rPr>
              <a:t>(Material Magic)</a:t>
            </a:r>
            <a:endParaRPr b="1">
              <a:latin typeface="Poppins"/>
              <a:ea typeface="Poppins"/>
              <a:cs typeface="Poppins"/>
              <a:sym typeface="Poppins"/>
            </a:endParaRPr>
          </a:p>
        </p:txBody>
      </p:sp>
      <p:sp>
        <p:nvSpPr>
          <p:cNvPr id="581" name="Google Shape;581;p65"/>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www.mysteryscience.com/docs/mississippi</a:t>
            </a:r>
            <a:endParaRPr sz="800">
              <a:solidFill>
                <a:schemeClr val="dk1"/>
              </a:solidFill>
              <a:latin typeface="Poppins"/>
              <a:ea typeface="Poppins"/>
              <a:cs typeface="Poppins"/>
              <a:sym typeface="Poppins"/>
            </a:endParaRPr>
          </a:p>
        </p:txBody>
      </p:sp>
      <p:pic>
        <p:nvPicPr>
          <p:cNvPr id="582" name="Google Shape;582;p65" title="2_Material_6.png"/>
          <p:cNvPicPr preferRelativeResize="0"/>
          <p:nvPr/>
        </p:nvPicPr>
        <p:blipFill rotWithShape="1">
          <a:blip r:embed="rId8">
            <a:alphaModFix/>
          </a:blip>
          <a:srcRect b="3357" l="0" r="0" t="3367"/>
          <a:stretch/>
        </p:blipFill>
        <p:spPr>
          <a:xfrm>
            <a:off x="443475" y="4554225"/>
            <a:ext cx="1035800" cy="967700"/>
          </a:xfrm>
          <a:prstGeom prst="rect">
            <a:avLst/>
          </a:prstGeom>
          <a:noFill/>
          <a:ln>
            <a:noFill/>
          </a:ln>
        </p:spPr>
      </p:pic>
      <p:pic>
        <p:nvPicPr>
          <p:cNvPr id="583" name="Google Shape;583;p65"/>
          <p:cNvPicPr preferRelativeResize="0"/>
          <p:nvPr/>
        </p:nvPicPr>
        <p:blipFill rotWithShape="1">
          <a:blip r:embed="rId9">
            <a:alphaModFix/>
          </a:blip>
          <a:srcRect b="0" l="8629" r="8629" t="0"/>
          <a:stretch/>
        </p:blipFill>
        <p:spPr>
          <a:xfrm>
            <a:off x="448050" y="2930225"/>
            <a:ext cx="1035800" cy="1036300"/>
          </a:xfrm>
          <a:prstGeom prst="rect">
            <a:avLst/>
          </a:prstGeom>
          <a:noFill/>
          <a:ln>
            <a:noFill/>
          </a:ln>
        </p:spPr>
      </p:pic>
      <p:pic>
        <p:nvPicPr>
          <p:cNvPr id="584" name="Google Shape;584;p65"/>
          <p:cNvPicPr preferRelativeResize="0"/>
          <p:nvPr/>
        </p:nvPicPr>
        <p:blipFill rotWithShape="1">
          <a:blip r:embed="rId10">
            <a:alphaModFix/>
          </a:blip>
          <a:srcRect b="14490" l="3698" r="34557" t="7893"/>
          <a:stretch/>
        </p:blipFill>
        <p:spPr>
          <a:xfrm>
            <a:off x="448050" y="3844575"/>
            <a:ext cx="1035800" cy="709725"/>
          </a:xfrm>
          <a:prstGeom prst="rect">
            <a:avLst/>
          </a:prstGeom>
          <a:noFill/>
          <a:ln>
            <a:noFill/>
          </a:ln>
        </p:spPr>
      </p:pic>
      <p:pic>
        <p:nvPicPr>
          <p:cNvPr id="585" name="Google Shape;585;p65" title="2_Material_1.png"/>
          <p:cNvPicPr preferRelativeResize="0"/>
          <p:nvPr/>
        </p:nvPicPr>
        <p:blipFill rotWithShape="1">
          <a:blip r:embed="rId11">
            <a:alphaModFix/>
          </a:blip>
          <a:srcRect b="22600" l="25652" r="25652" t="0"/>
          <a:stretch/>
        </p:blipFill>
        <p:spPr>
          <a:xfrm>
            <a:off x="443475" y="1962525"/>
            <a:ext cx="1035800" cy="967700"/>
          </a:xfrm>
          <a:prstGeom prst="rect">
            <a:avLst/>
          </a:prstGeom>
          <a:noFill/>
          <a:ln>
            <a:noFill/>
          </a:ln>
        </p:spPr>
      </p:pic>
      <p:sp>
        <p:nvSpPr>
          <p:cNvPr id="586" name="Google Shape;586;p65"/>
          <p:cNvSpPr/>
          <p:nvPr/>
        </p:nvSpPr>
        <p:spPr>
          <a:xfrm>
            <a:off x="459600" y="2938545"/>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587" name="Google Shape;587;p65"/>
          <p:cNvSpPr/>
          <p:nvPr/>
        </p:nvSpPr>
        <p:spPr>
          <a:xfrm>
            <a:off x="458551" y="1962519"/>
            <a:ext cx="6879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588" name="Google Shape;588;p65"/>
          <p:cNvSpPr/>
          <p:nvPr/>
        </p:nvSpPr>
        <p:spPr>
          <a:xfrm>
            <a:off x="459600" y="3848559"/>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589" name="Google Shape;589;p65"/>
          <p:cNvSpPr/>
          <p:nvPr/>
        </p:nvSpPr>
        <p:spPr>
          <a:xfrm>
            <a:off x="445875" y="4554296"/>
            <a:ext cx="685800" cy="2559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a:t>
            </a:r>
            <a:r>
              <a:rPr b="1" lang="en" sz="800">
                <a:solidFill>
                  <a:schemeClr val="lt1"/>
                </a:solidFill>
                <a:latin typeface="Poppins"/>
                <a:ea typeface="Poppins"/>
                <a:cs typeface="Poppins"/>
                <a:sym typeface="Poppins"/>
              </a:rPr>
              <a:t>4</a:t>
            </a:r>
            <a:endParaRPr b="1" sz="800">
              <a:solidFill>
                <a:schemeClr val="lt1"/>
              </a:solidFill>
              <a:latin typeface="Poppins"/>
              <a:ea typeface="Poppins"/>
              <a:cs typeface="Poppins"/>
              <a:sym typeface="Poppins"/>
            </a:endParaRPr>
          </a:p>
        </p:txBody>
      </p:sp>
      <p:graphicFrame>
        <p:nvGraphicFramePr>
          <p:cNvPr id="590" name="Google Shape;590;p65"/>
          <p:cNvGraphicFramePr/>
          <p:nvPr/>
        </p:nvGraphicFramePr>
        <p:xfrm>
          <a:off x="457188" y="1543210"/>
          <a:ext cx="3000000" cy="3000000"/>
        </p:xfrm>
        <a:graphic>
          <a:graphicData uri="http://schemas.openxmlformats.org/drawingml/2006/table">
            <a:tbl>
              <a:tblPr>
                <a:noFill/>
                <a:tableStyleId>{6D8FE570-EC49-4AF3-A5A0-70E66406ED82}</a:tableStyleId>
              </a:tblPr>
              <a:tblGrid>
                <a:gridCol w="1028700"/>
                <a:gridCol w="2400300"/>
                <a:gridCol w="2286000"/>
                <a:gridCol w="3429000"/>
              </a:tblGrid>
              <a:tr h="419325">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Mississippi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67700">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Material Properties &amp; Engineering</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Why do we wear clothes?</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investigate different material properties, such as flexibility and absorbency, and use those properties to design and build a hat that protects them from the sun.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P.2.5 </a:t>
                      </a:r>
                      <a:r>
                        <a:rPr lang="en" sz="800">
                          <a:solidFill>
                            <a:schemeClr val="dk1"/>
                          </a:solidFill>
                          <a:latin typeface="Poppins"/>
                          <a:ea typeface="Poppins"/>
                          <a:cs typeface="Poppins"/>
                          <a:sym typeface="Poppins"/>
                        </a:rPr>
                        <a:t>Students will demonstrate an understanding of the properties of matter.</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386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Classify Materials: </a:t>
                      </a:r>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Insulators</a:t>
                      </a:r>
                      <a:r>
                        <a:rPr b="1" lang="en" sz="800">
                          <a:solidFill>
                            <a:schemeClr val="dk1"/>
                          </a:solidFill>
                          <a:latin typeface="Poppins"/>
                          <a:ea typeface="Poppins"/>
                          <a:cs typeface="Poppins"/>
                          <a:sym typeface="Poppins"/>
                        </a:rPr>
                        <a:t> &amp; Conductors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Can you really fry an egg on a hot sidewalk?</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Students conduct an investigation of conductors and insulators in order to determine which are best suited for allowing people to handle hot items.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P.2.5 </a:t>
                      </a:r>
                      <a:r>
                        <a:rPr lang="en" sz="800">
                          <a:solidFill>
                            <a:schemeClr val="dk1"/>
                          </a:solidFill>
                          <a:latin typeface="Poppins"/>
                          <a:ea typeface="Poppins"/>
                          <a:cs typeface="Poppins"/>
                          <a:sym typeface="Poppins"/>
                        </a:rPr>
                        <a:t>Students will demonstrate an understanding of the properties of matter.</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70965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9">
                            <a:extLst>
                              <a:ext uri="{A12FA001-AC4F-418D-AE19-62706E023703}">
                                <ahyp:hlinkClr val="tx"/>
                              </a:ext>
                            </a:extLst>
                          </a:hlinkClick>
                        </a:rPr>
                        <a:t>Material Building Blocks &amp; Engineering</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Could you build a house out of paper?</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construct an evidence- based account of how a structure built of paper can be disassembled and rebuilt in new ways.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P.2.5 </a:t>
                      </a:r>
                      <a:r>
                        <a:rPr lang="en" sz="800">
                          <a:solidFill>
                            <a:schemeClr val="dk1"/>
                          </a:solidFill>
                          <a:latin typeface="Poppins"/>
                          <a:ea typeface="Poppins"/>
                          <a:cs typeface="Poppins"/>
                          <a:sym typeface="Poppins"/>
                        </a:rPr>
                        <a:t>Students will demonstrate an understanding of the properties of matter.</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677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20">
                            <a:extLst>
                              <a:ext uri="{A12FA001-AC4F-418D-AE19-62706E023703}">
                                <ahyp:hlinkClr val="tx"/>
                              </a:ext>
                            </a:extLst>
                          </a:hlinkClick>
                        </a:rPr>
                        <a:t>Soil Properties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do you build a city out of mud?</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conduct an investigation where they examine three different soil models. They use this information to determine which type of soil has the properties that will result in the best mud that can be used to build a house.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E.2.10 </a:t>
                      </a:r>
                      <a:r>
                        <a:rPr lang="en" sz="800">
                          <a:solidFill>
                            <a:schemeClr val="dk1"/>
                          </a:solidFill>
                          <a:latin typeface="Poppins"/>
                          <a:ea typeface="Poppins"/>
                          <a:cs typeface="Poppins"/>
                          <a:sym typeface="Poppins"/>
                        </a:rPr>
                        <a:t>Students will demonstrate an understanding of how humans use Earth’s resources.</a:t>
                      </a:r>
                      <a:endParaRPr b="1" sz="800" strike="sngStrike">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r>
            </a:tbl>
          </a:graphicData>
        </a:graphic>
      </p:graphicFrame>
      <p:sp>
        <p:nvSpPr>
          <p:cNvPr id="591" name="Google Shape;591;p65"/>
          <p:cNvSpPr txBox="1"/>
          <p:nvPr/>
        </p:nvSpPr>
        <p:spPr>
          <a:xfrm>
            <a:off x="5564275" y="5564097"/>
            <a:ext cx="4100100" cy="274200"/>
          </a:xfrm>
          <a:prstGeom prst="rect">
            <a:avLst/>
          </a:prstGeom>
          <a:noFill/>
          <a:ln>
            <a:noFill/>
          </a:ln>
        </p:spPr>
        <p:txBody>
          <a:bodyPr anchorCtr="0" anchor="b" bIns="91425" lIns="91425" spcFirstLastPara="1" rIns="91425" wrap="square" tIns="91425">
            <a:noAutofit/>
          </a:bodyPr>
          <a:lstStyle/>
          <a:p>
            <a:pPr indent="0" lvl="0" marL="137160" marR="36709" rtl="0" algn="r">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a:t>
            </a:r>
            <a:r>
              <a:rPr b="1" lang="en" sz="800">
                <a:solidFill>
                  <a:srgbClr val="000000"/>
                </a:solidFill>
                <a:latin typeface="Poppins"/>
                <a:ea typeface="Poppins"/>
                <a:cs typeface="Poppins"/>
                <a:sym typeface="Poppins"/>
              </a:rPr>
              <a:t>  </a:t>
            </a:r>
            <a:r>
              <a:rPr lang="en" sz="800">
                <a:solidFill>
                  <a:srgbClr val="000000"/>
                </a:solidFill>
                <a:latin typeface="Poppins"/>
                <a:ea typeface="Poppins"/>
                <a:cs typeface="Poppins"/>
                <a:sym typeface="Poppins"/>
              </a:rPr>
              <a:t>Unit Restructured for the 202</a:t>
            </a:r>
            <a:r>
              <a:rPr lang="en" sz="800">
                <a:latin typeface="Poppins"/>
                <a:ea typeface="Poppins"/>
                <a:cs typeface="Poppins"/>
                <a:sym typeface="Poppins"/>
              </a:rPr>
              <a:t>5</a:t>
            </a:r>
            <a:r>
              <a:rPr lang="en" sz="800">
                <a:solidFill>
                  <a:srgbClr val="000000"/>
                </a:solidFill>
                <a:latin typeface="Poppins"/>
                <a:ea typeface="Poppins"/>
                <a:cs typeface="Poppins"/>
                <a:sym typeface="Poppins"/>
              </a:rPr>
              <a:t>-202</a:t>
            </a:r>
            <a:r>
              <a:rPr lang="en" sz="800">
                <a:latin typeface="Poppins"/>
                <a:ea typeface="Poppins"/>
                <a:cs typeface="Poppins"/>
                <a:sym typeface="Poppins"/>
              </a:rPr>
              <a:t>6</a:t>
            </a:r>
            <a:r>
              <a:rPr lang="en" sz="800">
                <a:solidFill>
                  <a:srgbClr val="000000"/>
                </a:solidFill>
                <a:latin typeface="Poppins"/>
                <a:ea typeface="Poppins"/>
                <a:cs typeface="Poppins"/>
                <a:sym typeface="Poppins"/>
              </a:rPr>
              <a:t> School Year </a:t>
            </a:r>
            <a:endParaRPr sz="800">
              <a:latin typeface="Poppins"/>
              <a:ea typeface="Poppins"/>
              <a:cs typeface="Poppins"/>
              <a:sym typeface="Poppins"/>
            </a:endParaRPr>
          </a:p>
        </p:txBody>
      </p:sp>
      <p:sp>
        <p:nvSpPr>
          <p:cNvPr id="592" name="Google Shape;592;p65"/>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66"/>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Pushes &amp; Pulls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(Force Olympics)</a:t>
            </a:r>
            <a:endParaRPr b="1">
              <a:latin typeface="Poppins"/>
              <a:ea typeface="Poppins"/>
              <a:cs typeface="Poppins"/>
              <a:sym typeface="Poppins"/>
            </a:endParaRPr>
          </a:p>
        </p:txBody>
      </p:sp>
      <p:graphicFrame>
        <p:nvGraphicFramePr>
          <p:cNvPr id="598" name="Google Shape;598;p66"/>
          <p:cNvGraphicFramePr/>
          <p:nvPr/>
        </p:nvGraphicFramePr>
        <p:xfrm>
          <a:off x="457188" y="1543210"/>
          <a:ext cx="3000000" cy="3000000"/>
        </p:xfrm>
        <a:graphic>
          <a:graphicData uri="http://schemas.openxmlformats.org/drawingml/2006/table">
            <a:tbl>
              <a:tblPr>
                <a:noFill/>
                <a:tableStyleId>{6D8FE570-EC49-4AF3-A5A0-70E66406ED82}</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Mississippi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8162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Pushes &amp; Pulls</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What’s the biggest excavator?</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observe different machines and use those observations as evidence for why machines make work easier.</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Foundational for P.2.6 </a:t>
                      </a:r>
                      <a:r>
                        <a:rPr lang="en" sz="800">
                          <a:solidFill>
                            <a:schemeClr val="dk1"/>
                          </a:solidFill>
                          <a:latin typeface="Poppins"/>
                          <a:ea typeface="Poppins"/>
                          <a:cs typeface="Poppins"/>
                          <a:sym typeface="Poppins"/>
                        </a:rPr>
                        <a:t>Students will demonstrate an understanding of how the motion of objects is affected by pushes, pulls, and friction on an object.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162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Pushes, Pulls, &amp; “Work Words”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builders need so many big machines?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observe construction equipment being used in different ways to move objects.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Foundational for P.2.6 </a:t>
                      </a:r>
                      <a:r>
                        <a:rPr lang="en" sz="800">
                          <a:solidFill>
                            <a:schemeClr val="dk1"/>
                          </a:solidFill>
                          <a:latin typeface="Poppins"/>
                          <a:ea typeface="Poppins"/>
                          <a:cs typeface="Poppins"/>
                          <a:sym typeface="Poppins"/>
                        </a:rPr>
                        <a:t>Students will demonstrate an understanding of how the motion of objects is affected by pushes, pulls, and friction on an object.</a:t>
                      </a:r>
                      <a:endParaRPr b="1" sz="800">
                        <a:solidFill>
                          <a:schemeClr val="dk1"/>
                        </a:solidFill>
                        <a:highlight>
                          <a:srgbClr val="FFDF41"/>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8162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Motion, Speed, &amp; Strength</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you knock down a wall made of concrete?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carry out an investigation to determine how far back they should pull a model wrecking ball to knock down a wall, but not the houses behind it.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P.2.6 </a:t>
                      </a:r>
                      <a:r>
                        <a:rPr lang="en" sz="800">
                          <a:solidFill>
                            <a:schemeClr val="dk1"/>
                          </a:solidFill>
                          <a:latin typeface="Poppins"/>
                          <a:ea typeface="Poppins"/>
                          <a:cs typeface="Poppins"/>
                          <a:sym typeface="Poppins"/>
                        </a:rPr>
                        <a:t>Students will demonstrate an understanding of how the motion of objects is affected by pushes, pulls, and friction on an object. (P.2.6.1)</a:t>
                      </a:r>
                      <a:endParaRPr sz="800">
                        <a:solidFill>
                          <a:schemeClr val="dk1"/>
                        </a:solidFill>
                        <a:highlight>
                          <a:srgbClr val="FFDF41"/>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162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Speed &amp; Direction of Force</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you knock down the most bowling pins?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play a game of bumper bowling to observe the way that objects can move in straight lines, zigzags, and back and forth.</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P.2.6 </a:t>
                      </a:r>
                      <a:r>
                        <a:rPr lang="en" sz="800">
                          <a:solidFill>
                            <a:schemeClr val="dk1"/>
                          </a:solidFill>
                          <a:latin typeface="Poppins"/>
                          <a:ea typeface="Poppins"/>
                          <a:cs typeface="Poppins"/>
                          <a:sym typeface="Poppins"/>
                        </a:rPr>
                        <a:t>Students will demonstrate an understanding of how the motion of objects is affected by pushes, pulls, and friction on an object. (P.2.6.1)</a:t>
                      </a:r>
                      <a:endParaRPr b="1" sz="800">
                        <a:highlight>
                          <a:srgbClr val="FFDF41"/>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8162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Direction of Motion &amp; Engineering</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we protect a mountain town from falling rocks?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conduct an investigation of how to protect a town from a falling boulder. They design a solution to safely guide the direction of the boulder away from the town.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P.2.6 </a:t>
                      </a:r>
                      <a:r>
                        <a:rPr lang="en" sz="800">
                          <a:solidFill>
                            <a:schemeClr val="dk1"/>
                          </a:solidFill>
                          <a:latin typeface="Poppins"/>
                          <a:ea typeface="Poppins"/>
                          <a:cs typeface="Poppins"/>
                          <a:sym typeface="Poppins"/>
                        </a:rPr>
                        <a:t>Students will demonstrate an understanding of how the motion of objects is affected by pushes, pulls, and friction on an object. (P.2.6.3)</a:t>
                      </a:r>
                      <a:endParaRPr sz="800">
                        <a:highlight>
                          <a:srgbClr val="FFDF41"/>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162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Forces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could you invent a trap?</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define a problem they would like to solve and then design a solution using what they know about the locations of objects and how they can move.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P.2.6 </a:t>
                      </a:r>
                      <a:r>
                        <a:rPr lang="en" sz="800">
                          <a:solidFill>
                            <a:schemeClr val="dk1"/>
                          </a:solidFill>
                          <a:latin typeface="Poppins"/>
                          <a:ea typeface="Poppins"/>
                          <a:cs typeface="Poppins"/>
                          <a:sym typeface="Poppins"/>
                        </a:rPr>
                        <a:t>Students will demonstrate an understanding of how the motion of objects is affected by pushes, pulls, and friction on an object. (P.2.6.3)</a:t>
                      </a:r>
                      <a:endParaRPr b="1" sz="800">
                        <a:solidFill>
                          <a:schemeClr val="dk1"/>
                        </a:solidFill>
                        <a:highlight>
                          <a:srgbClr val="FFDF41"/>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r>
            </a:tbl>
          </a:graphicData>
        </a:graphic>
      </p:graphicFrame>
      <p:pic>
        <p:nvPicPr>
          <p:cNvPr id="599" name="Google Shape;599;p66"/>
          <p:cNvPicPr preferRelativeResize="0"/>
          <p:nvPr/>
        </p:nvPicPr>
        <p:blipFill>
          <a:blip r:embed="rId14">
            <a:alphaModFix/>
          </a:blip>
          <a:stretch>
            <a:fillRect/>
          </a:stretch>
        </p:blipFill>
        <p:spPr>
          <a:xfrm>
            <a:off x="457200" y="1939425"/>
            <a:ext cx="914400" cy="4914900"/>
          </a:xfrm>
          <a:prstGeom prst="rect">
            <a:avLst/>
          </a:prstGeom>
          <a:noFill/>
          <a:ln>
            <a:noFill/>
          </a:ln>
        </p:spPr>
      </p:pic>
      <p:graphicFrame>
        <p:nvGraphicFramePr>
          <p:cNvPr id="600" name="Google Shape;600;p66"/>
          <p:cNvGraphicFramePr/>
          <p:nvPr/>
        </p:nvGraphicFramePr>
        <p:xfrm>
          <a:off x="457188" y="1939435"/>
          <a:ext cx="3000000" cy="3000000"/>
        </p:xfrm>
        <a:graphic>
          <a:graphicData uri="http://schemas.openxmlformats.org/drawingml/2006/table">
            <a:tbl>
              <a:tblPr>
                <a:noFill/>
                <a:tableStyleId>{6D8FE570-EC49-4AF3-A5A0-70E66406ED82}</a:tableStyleId>
              </a:tblPr>
              <a:tblGrid>
                <a:gridCol w="657125"/>
              </a:tblGrid>
              <a:tr h="81915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81912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81915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7">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8191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8">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80480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9">
                            <a:extLst>
                              <a:ext uri="{A12FA001-AC4F-418D-AE19-62706E023703}">
                                <ahyp:hlinkClr val="tx"/>
                              </a:ext>
                            </a:extLst>
                          </a:hlinkClick>
                        </a:rPr>
                        <a:t>Lesson 5</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28375">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20">
                            <a:extLst>
                              <a:ext uri="{A12FA001-AC4F-418D-AE19-62706E023703}">
                                <ahyp:hlinkClr val="tx"/>
                              </a:ext>
                            </a:extLst>
                          </a:hlinkClick>
                        </a:rPr>
                        <a:t>Lesson 6</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601" name="Google Shape;601;p66"/>
          <p:cNvSpPr/>
          <p:nvPr/>
        </p:nvSpPr>
        <p:spPr>
          <a:xfrm>
            <a:off x="0" y="0"/>
            <a:ext cx="10080000" cy="1033500"/>
          </a:xfrm>
          <a:prstGeom prst="rect">
            <a:avLst/>
          </a:prstGeom>
          <a:solidFill>
            <a:srgbClr val="7FAF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602" name="Google Shape;602;p66"/>
          <p:cNvPicPr preferRelativeResize="0"/>
          <p:nvPr/>
        </p:nvPicPr>
        <p:blipFill>
          <a:blip r:embed="rId21">
            <a:alphaModFix/>
          </a:blip>
          <a:stretch>
            <a:fillRect/>
          </a:stretch>
        </p:blipFill>
        <p:spPr>
          <a:xfrm>
            <a:off x="7953375" y="305775"/>
            <a:ext cx="1647825" cy="209550"/>
          </a:xfrm>
          <a:prstGeom prst="rect">
            <a:avLst/>
          </a:prstGeom>
          <a:noFill/>
          <a:ln>
            <a:noFill/>
          </a:ln>
        </p:spPr>
      </p:pic>
      <p:sp>
        <p:nvSpPr>
          <p:cNvPr id="603" name="Google Shape;603;p66"/>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Mississippi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2nd Grade - Physical Science</a:t>
            </a:r>
            <a:endParaRPr sz="1200">
              <a:latin typeface="Poppins"/>
              <a:ea typeface="Poppins"/>
              <a:cs typeface="Poppins"/>
              <a:sym typeface="Poppins"/>
            </a:endParaRPr>
          </a:p>
        </p:txBody>
      </p:sp>
      <p:grpSp>
        <p:nvGrpSpPr>
          <p:cNvPr id="604" name="Google Shape;604;p66"/>
          <p:cNvGrpSpPr/>
          <p:nvPr/>
        </p:nvGrpSpPr>
        <p:grpSpPr>
          <a:xfrm>
            <a:off x="533400" y="675263"/>
            <a:ext cx="7886700" cy="307800"/>
            <a:chOff x="1485900" y="5127425"/>
            <a:chExt cx="7886700" cy="307800"/>
          </a:xfrm>
        </p:grpSpPr>
        <p:grpSp>
          <p:nvGrpSpPr>
            <p:cNvPr id="605" name="Google Shape;605;p66"/>
            <p:cNvGrpSpPr/>
            <p:nvPr/>
          </p:nvGrpSpPr>
          <p:grpSpPr>
            <a:xfrm>
              <a:off x="1485900" y="5167025"/>
              <a:ext cx="7886700" cy="228600"/>
              <a:chOff x="1485900" y="5233700"/>
              <a:chExt cx="7886700" cy="228600"/>
            </a:xfrm>
          </p:grpSpPr>
          <p:sp>
            <p:nvSpPr>
              <p:cNvPr id="606" name="Google Shape;606;p66"/>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66"/>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8" name="Google Shape;608;p66"/>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Kindergarten on our site</a:t>
              </a:r>
              <a:r>
                <a:rPr i="1" lang="en" sz="800">
                  <a:latin typeface="Poppins"/>
                  <a:ea typeface="Poppins"/>
                  <a:cs typeface="Poppins"/>
                  <a:sym typeface="Poppins"/>
                </a:rPr>
                <a:t>, but we recommend teaching all lessons in 2nd grade if you are following Mississippi Standards.</a:t>
              </a:r>
              <a:endParaRPr i="1" sz="800">
                <a:latin typeface="Poppins"/>
                <a:ea typeface="Poppins"/>
                <a:cs typeface="Poppins"/>
                <a:sym typeface="Poppins"/>
              </a:endParaRPr>
            </a:p>
          </p:txBody>
        </p:sp>
      </p:grpSp>
      <p:sp>
        <p:nvSpPr>
          <p:cNvPr id="609" name="Google Shape;609;p66"/>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22">
                  <a:extLst>
                    <a:ext uri="{A12FA001-AC4F-418D-AE19-62706E023703}">
                      <ahyp:hlinkClr val="tx"/>
                    </a:ext>
                  </a:extLst>
                </a:hlinkClick>
              </a:rPr>
              <a:t>www.mysteryscience.com/docs/mississippi</a:t>
            </a:r>
            <a:endParaRPr sz="800">
              <a:solidFill>
                <a:schemeClr val="dk1"/>
              </a:solidFill>
              <a:latin typeface="Poppins"/>
              <a:ea typeface="Poppins"/>
              <a:cs typeface="Poppins"/>
              <a:sym typeface="Poppins"/>
            </a:endParaRPr>
          </a:p>
        </p:txBody>
      </p:sp>
      <p:sp>
        <p:nvSpPr>
          <p:cNvPr id="610" name="Google Shape;610;p66"/>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67"/>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Fossils &amp; Changing Environments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(Animals Through Time)</a:t>
            </a:r>
            <a:endParaRPr b="1">
              <a:latin typeface="Poppins"/>
              <a:ea typeface="Poppins"/>
              <a:cs typeface="Poppins"/>
              <a:sym typeface="Poppins"/>
            </a:endParaRPr>
          </a:p>
        </p:txBody>
      </p:sp>
      <p:graphicFrame>
        <p:nvGraphicFramePr>
          <p:cNvPr id="616" name="Google Shape;616;p67"/>
          <p:cNvGraphicFramePr/>
          <p:nvPr/>
        </p:nvGraphicFramePr>
        <p:xfrm>
          <a:off x="462588" y="1543210"/>
          <a:ext cx="3000000" cy="3000000"/>
        </p:xfrm>
        <a:graphic>
          <a:graphicData uri="http://schemas.openxmlformats.org/drawingml/2006/table">
            <a:tbl>
              <a:tblPr>
                <a:noFill/>
                <a:tableStyleId>{6D8FE570-EC49-4AF3-A5A0-70E66406ED82}</a:tableStyleId>
              </a:tblPr>
              <a:tblGrid>
                <a:gridCol w="1028700"/>
                <a:gridCol w="1952525"/>
                <a:gridCol w="2552975"/>
                <a:gridCol w="36098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Mississippi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Habitats, Fossils, &amp; Environments Over Time</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Where can you find whales in a desert?</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explore the idea that the rock under our feet sometimes contains fossils, and investigate how these fossils reveal changes in habitats through time.</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L.3.4 </a:t>
                      </a:r>
                      <a:r>
                        <a:rPr lang="en" sz="800">
                          <a:solidFill>
                            <a:schemeClr val="dk1"/>
                          </a:solidFill>
                          <a:latin typeface="Poppins"/>
                          <a:ea typeface="Poppins"/>
                          <a:cs typeface="Poppins"/>
                          <a:sym typeface="Poppins"/>
                        </a:rPr>
                        <a:t>Students will demonstrate an understanding of how adaptations allow animals to satisfy life needs and respond both physically and behaviorally to their environment.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1040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t/>
                      </a:r>
                      <a:endParaRPr>
                        <a:solidFill>
                          <a:schemeClr val="dk1"/>
                        </a:solidFill>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Fossil Evidence &amp; Dinosaurs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do we know what dinosaurs looked like?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learn how we can infer what the outside of an animal looked like by using clues about their skeleton.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L.3.4 </a:t>
                      </a:r>
                      <a:r>
                        <a:rPr lang="en" sz="800">
                          <a:solidFill>
                            <a:schemeClr val="dk1"/>
                          </a:solidFill>
                          <a:latin typeface="Poppins"/>
                          <a:ea typeface="Poppins"/>
                          <a:cs typeface="Poppins"/>
                          <a:sym typeface="Poppins"/>
                        </a:rPr>
                        <a:t>Students will demonstrate an understanding of how adaptations allow animals to satisfy life needs and respond both physically and behaviorally to their environment.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24177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Fossil Evidence, Trace Fossils, &amp; Animal Behavior</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Can you outrun a dinosaur?</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learn how fossilized animal tracks can tell us a great deal about the animals that left them.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L.3.4 </a:t>
                      </a:r>
                      <a:r>
                        <a:rPr lang="en" sz="800">
                          <a:solidFill>
                            <a:schemeClr val="dk1"/>
                          </a:solidFill>
                          <a:latin typeface="Poppins"/>
                          <a:ea typeface="Poppins"/>
                          <a:cs typeface="Poppins"/>
                          <a:sym typeface="Poppins"/>
                        </a:rPr>
                        <a:t>Students will demonstrate an understanding of how adaptations allow animals to satisfy life needs and respond both physically and behaviorally to their environment.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617" name="Google Shape;617;p67"/>
          <p:cNvPicPr preferRelativeResize="0"/>
          <p:nvPr/>
        </p:nvPicPr>
        <p:blipFill rotWithShape="1">
          <a:blip r:embed="rId9">
            <a:alphaModFix/>
          </a:blip>
          <a:srcRect b="22203" l="0" r="0" t="0"/>
          <a:stretch/>
        </p:blipFill>
        <p:spPr>
          <a:xfrm>
            <a:off x="451800" y="1939425"/>
            <a:ext cx="914400" cy="3382075"/>
          </a:xfrm>
          <a:prstGeom prst="rect">
            <a:avLst/>
          </a:prstGeom>
          <a:noFill/>
          <a:ln>
            <a:noFill/>
          </a:ln>
        </p:spPr>
      </p:pic>
      <p:sp>
        <p:nvSpPr>
          <p:cNvPr id="618" name="Google Shape;618;p67"/>
          <p:cNvSpPr/>
          <p:nvPr/>
        </p:nvSpPr>
        <p:spPr>
          <a:xfrm>
            <a:off x="0" y="0"/>
            <a:ext cx="10080000" cy="9144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619" name="Google Shape;619;p67"/>
          <p:cNvPicPr preferRelativeResize="0"/>
          <p:nvPr/>
        </p:nvPicPr>
        <p:blipFill>
          <a:blip r:embed="rId10">
            <a:alphaModFix/>
          </a:blip>
          <a:stretch>
            <a:fillRect/>
          </a:stretch>
        </p:blipFill>
        <p:spPr>
          <a:xfrm>
            <a:off x="7953375" y="305775"/>
            <a:ext cx="1647825" cy="209550"/>
          </a:xfrm>
          <a:prstGeom prst="rect">
            <a:avLst/>
          </a:prstGeom>
          <a:noFill/>
          <a:ln>
            <a:noFill/>
          </a:ln>
        </p:spPr>
      </p:pic>
      <p:sp>
        <p:nvSpPr>
          <p:cNvPr id="620" name="Google Shape;620;p67"/>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Mississippi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3rd Grade - Life Science</a:t>
            </a:r>
            <a:endParaRPr sz="1200">
              <a:latin typeface="Poppins"/>
              <a:ea typeface="Poppins"/>
              <a:cs typeface="Poppins"/>
              <a:sym typeface="Poppins"/>
            </a:endParaRPr>
          </a:p>
        </p:txBody>
      </p:sp>
      <p:sp>
        <p:nvSpPr>
          <p:cNvPr id="621" name="Google Shape;621;p67"/>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www.mysteryscience.com/docs/mississippi</a:t>
            </a:r>
            <a:endParaRPr sz="800">
              <a:solidFill>
                <a:schemeClr val="dk1"/>
              </a:solidFill>
              <a:latin typeface="Poppins"/>
              <a:ea typeface="Poppins"/>
              <a:cs typeface="Poppins"/>
              <a:sym typeface="Poppins"/>
            </a:endParaRPr>
          </a:p>
        </p:txBody>
      </p:sp>
      <p:pic>
        <p:nvPicPr>
          <p:cNvPr id="622" name="Google Shape;622;p67"/>
          <p:cNvPicPr preferRelativeResize="0"/>
          <p:nvPr/>
        </p:nvPicPr>
        <p:blipFill rotWithShape="1">
          <a:blip r:embed="rId12">
            <a:alphaModFix/>
          </a:blip>
          <a:srcRect b="19181" l="61407" r="12339" t="27655"/>
          <a:stretch/>
        </p:blipFill>
        <p:spPr>
          <a:xfrm>
            <a:off x="468800" y="2973125"/>
            <a:ext cx="880426" cy="1106600"/>
          </a:xfrm>
          <a:prstGeom prst="rect">
            <a:avLst/>
          </a:prstGeom>
          <a:noFill/>
          <a:ln cap="flat" cmpd="sng" w="19050">
            <a:solidFill>
              <a:srgbClr val="000000"/>
            </a:solidFill>
            <a:prstDash val="solid"/>
            <a:round/>
            <a:headEnd len="sm" w="sm" type="none"/>
            <a:tailEnd len="sm" w="sm" type="none"/>
          </a:ln>
        </p:spPr>
      </p:pic>
      <p:sp>
        <p:nvSpPr>
          <p:cNvPr id="623" name="Google Shape;623;p67"/>
          <p:cNvSpPr/>
          <p:nvPr/>
        </p:nvSpPr>
        <p:spPr>
          <a:xfrm>
            <a:off x="462600" y="2970525"/>
            <a:ext cx="632100" cy="2661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624" name="Google Shape;624;p67"/>
          <p:cNvGraphicFramePr/>
          <p:nvPr/>
        </p:nvGraphicFramePr>
        <p:xfrm>
          <a:off x="430413" y="1912473"/>
          <a:ext cx="3000000" cy="3000000"/>
        </p:xfrm>
        <a:graphic>
          <a:graphicData uri="http://schemas.openxmlformats.org/drawingml/2006/table">
            <a:tbl>
              <a:tblPr>
                <a:noFill/>
                <a:tableStyleId>{6D8FE570-EC49-4AF3-A5A0-70E66406ED82}</a:tableStyleId>
              </a:tblPr>
              <a:tblGrid>
                <a:gridCol w="696475"/>
              </a:tblGrid>
              <a:tr h="110392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10392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10392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844200">
                <a:tc>
                  <a:txBody>
                    <a:bodyPr/>
                    <a:lstStyle/>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625" name="Google Shape;625;p67"/>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50"/>
          <p:cNvSpPr/>
          <p:nvPr/>
        </p:nvSpPr>
        <p:spPr>
          <a:xfrm>
            <a:off x="-10800" y="0"/>
            <a:ext cx="100800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201" name="Google Shape;201;p50"/>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202" name="Google Shape;202;p50"/>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Mississippi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Table of Contents</a:t>
            </a:r>
            <a:endParaRPr sz="1200">
              <a:latin typeface="Poppins"/>
              <a:ea typeface="Poppins"/>
              <a:cs typeface="Poppins"/>
              <a:sym typeface="Poppins"/>
            </a:endParaRPr>
          </a:p>
        </p:txBody>
      </p:sp>
      <p:sp>
        <p:nvSpPr>
          <p:cNvPr id="203" name="Google Shape;203;p50"/>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4">
                  <a:extLst>
                    <a:ext uri="{A12FA001-AC4F-418D-AE19-62706E023703}">
                      <ahyp:hlinkClr val="tx"/>
                    </a:ext>
                  </a:extLst>
                </a:hlinkClick>
              </a:rPr>
              <a:t>www.mysteryscience.com/docs/mississippi</a:t>
            </a:r>
            <a:endParaRPr sz="800">
              <a:solidFill>
                <a:schemeClr val="dk1"/>
              </a:solidFill>
              <a:latin typeface="Poppins"/>
              <a:ea typeface="Poppins"/>
              <a:cs typeface="Poppins"/>
              <a:sym typeface="Poppins"/>
            </a:endParaRPr>
          </a:p>
        </p:txBody>
      </p:sp>
      <p:graphicFrame>
        <p:nvGraphicFramePr>
          <p:cNvPr id="204" name="Google Shape;204;p50"/>
          <p:cNvGraphicFramePr/>
          <p:nvPr/>
        </p:nvGraphicFramePr>
        <p:xfrm>
          <a:off x="457200" y="1170650"/>
          <a:ext cx="3000000" cy="3000000"/>
        </p:xfrm>
        <a:graphic>
          <a:graphicData uri="http://schemas.openxmlformats.org/drawingml/2006/table">
            <a:tbl>
              <a:tblPr>
                <a:noFill/>
                <a:tableStyleId>{6D8FE570-EC49-4AF3-A5A0-70E66406ED82}</a:tableStyleId>
              </a:tblPr>
              <a:tblGrid>
                <a:gridCol w="3539900"/>
                <a:gridCol w="744075"/>
              </a:tblGrid>
              <a:tr h="100000">
                <a:tc gridSpan="2">
                  <a:txBody>
                    <a:bodyPr/>
                    <a:lstStyle/>
                    <a:p>
                      <a:pPr indent="0" lvl="0" marL="0" rtl="0" algn="l">
                        <a:spcBef>
                          <a:spcPts val="0"/>
                        </a:spcBef>
                        <a:spcAft>
                          <a:spcPts val="0"/>
                        </a:spcAft>
                        <a:buNone/>
                      </a:pPr>
                      <a:r>
                        <a:rPr lang="en" sz="1200">
                          <a:solidFill>
                            <a:schemeClr val="dk1"/>
                          </a:solidFill>
                          <a:uFill>
                            <a:noFill/>
                          </a:uFill>
                          <a:latin typeface="Poppins"/>
                          <a:ea typeface="Poppins"/>
                          <a:cs typeface="Poppins"/>
                          <a:sym typeface="Poppins"/>
                          <a:hlinkClick action="ppaction://hlinksldjump" r:id="rId5">
                            <a:extLst>
                              <a:ext uri="{A12FA001-AC4F-418D-AE19-62706E023703}">
                                <ahyp:hlinkClr val="tx"/>
                              </a:ext>
                            </a:extLst>
                          </a:hlinkClick>
                        </a:rPr>
                        <a:t>Kindergarten</a:t>
                      </a:r>
                      <a:endParaRPr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AEADF"/>
                    </a:solidFill>
                  </a:tcPr>
                </a:tc>
                <a:tc hMerge="1"/>
              </a:tr>
              <a:tr h="1135500">
                <a:tc>
                  <a:txBody>
                    <a:bodyPr/>
                    <a:lstStyle/>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6">
                            <a:extLst>
                              <a:ext uri="{A12FA001-AC4F-418D-AE19-62706E023703}">
                                <ahyp:hlinkClr val="tx"/>
                              </a:ext>
                            </a:extLst>
                          </a:hlinkClick>
                        </a:rPr>
                        <a:t>Life Science</a:t>
                      </a:r>
                      <a:endParaRPr b="1"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7">
                            <a:extLst>
                              <a:ext uri="{A12FA001-AC4F-418D-AE19-62706E023703}">
                                <ahyp:hlinkClr val="tx"/>
                              </a:ext>
                            </a:extLst>
                          </a:hlinkClick>
                        </a:rPr>
                        <a:t>Animal Needs</a:t>
                      </a:r>
                      <a:endParaRPr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8">
                            <a:extLst>
                              <a:ext uri="{A12FA001-AC4F-418D-AE19-62706E023703}">
                                <ahyp:hlinkClr val="tx"/>
                              </a:ext>
                            </a:extLst>
                          </a:hlinkClick>
                        </a:rPr>
                        <a:t>Plant Needs</a:t>
                      </a:r>
                      <a:endParaRPr sz="1000">
                        <a:solidFill>
                          <a:schemeClr val="dk1"/>
                        </a:solidFill>
                        <a:latin typeface="Poppins"/>
                        <a:ea typeface="Poppins"/>
                        <a:cs typeface="Poppins"/>
                        <a:sym typeface="Poppins"/>
                      </a:endParaRPr>
                    </a:p>
                    <a:p>
                      <a:pPr indent="0" lvl="0" marL="914400" rtl="0" algn="l">
                        <a:spcBef>
                          <a:spcPts val="0"/>
                        </a:spcBef>
                        <a:spcAft>
                          <a:spcPts val="0"/>
                        </a:spcAft>
                        <a:buClr>
                          <a:schemeClr val="dk1"/>
                        </a:buClr>
                        <a:buSzPts val="1100"/>
                        <a:buFont typeface="Arial"/>
                        <a:buNone/>
                      </a:pPr>
                      <a:r>
                        <a:rPr lang="en" sz="1000">
                          <a:solidFill>
                            <a:schemeClr val="dk1"/>
                          </a:solidFill>
                          <a:uFill>
                            <a:noFill/>
                          </a:uFill>
                          <a:latin typeface="Poppins"/>
                          <a:ea typeface="Poppins"/>
                          <a:cs typeface="Poppins"/>
                          <a:sym typeface="Poppins"/>
                          <a:hlinkClick>
                            <a:extLst>
                              <a:ext uri="{A12FA001-AC4F-418D-AE19-62706E023703}">
                                <ahyp:hlinkClr val="tx"/>
                              </a:ext>
                            </a:extLst>
                          </a:hlinkClick>
                        </a:rPr>
                        <a:t>Animal Traits &amp; Survival</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9">
                            <a:extLst>
                              <a:ext uri="{A12FA001-AC4F-418D-AE19-62706E023703}">
                                <ahyp:hlinkClr val="tx"/>
                              </a:ext>
                            </a:extLst>
                          </a:hlinkClick>
                        </a:rPr>
                        <a:t>Earth &amp; Space Science</a:t>
                      </a:r>
                      <a:endParaRPr b="1"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10">
                            <a:extLst>
                              <a:ext uri="{A12FA001-AC4F-418D-AE19-62706E023703}">
                                <ahyp:hlinkClr val="tx"/>
                              </a:ext>
                            </a:extLst>
                          </a:hlinkClick>
                        </a:rPr>
                        <a:t>Weather Patterns</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11">
                            <a:extLst>
                              <a:ext uri="{A12FA001-AC4F-418D-AE19-62706E023703}">
                                <ahyp:hlinkClr val="tx"/>
                              </a:ext>
                            </a:extLst>
                          </a:hlinkClick>
                        </a:rPr>
                        <a:t>Physical Science</a:t>
                      </a:r>
                      <a:endParaRPr b="1"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12">
                            <a:extLst>
                              <a:ext uri="{A12FA001-AC4F-418D-AE19-62706E023703}">
                                <ahyp:hlinkClr val="tx"/>
                              </a:ext>
                            </a:extLst>
                          </a:hlinkClick>
                        </a:rPr>
                        <a:t>Sunlight &amp; Warmth</a:t>
                      </a:r>
                      <a:endParaRPr sz="1000">
                        <a:solidFill>
                          <a:schemeClr val="dk1"/>
                        </a:solidFill>
                        <a:latin typeface="Poppins"/>
                        <a:ea typeface="Poppins"/>
                        <a:cs typeface="Poppins"/>
                        <a:sym typeface="Poppins"/>
                      </a:endParaRPr>
                    </a:p>
                    <a:p>
                      <a:pPr indent="0" lvl="0" marL="914400" rtl="0" algn="l">
                        <a:spcBef>
                          <a:spcPts val="0"/>
                        </a:spcBef>
                        <a:spcAft>
                          <a:spcPts val="0"/>
                        </a:spcAft>
                        <a:buNone/>
                      </a:pPr>
                      <a:r>
                        <a:t/>
                      </a:r>
                      <a:endParaRPr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13">
                            <a:extLst>
                              <a:ext uri="{A12FA001-AC4F-418D-AE19-62706E023703}">
                                <ahyp:hlinkClr val="tx"/>
                              </a:ext>
                            </a:extLst>
                          </a:hlinkClick>
                        </a:rPr>
                        <a:t>Page 3</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14">
                            <a:extLst>
                              <a:ext uri="{A12FA001-AC4F-418D-AE19-62706E023703}">
                                <ahyp:hlinkClr val="tx"/>
                              </a:ext>
                            </a:extLst>
                          </a:hlinkClick>
                        </a:rPr>
                        <a:t>Page 6</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15">
                            <a:extLst>
                              <a:ext uri="{A12FA001-AC4F-418D-AE19-62706E023703}">
                                <ahyp:hlinkClr val="tx"/>
                              </a:ext>
                            </a:extLst>
                          </a:hlinkClick>
                        </a:rPr>
                        <a:t>Page 7 </a:t>
                      </a:r>
                      <a:endParaRPr>
                        <a:solidFill>
                          <a:schemeClr val="dk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100000">
                <a:tc gridSpan="2">
                  <a:txBody>
                    <a:bodyPr/>
                    <a:lstStyle/>
                    <a:p>
                      <a:pPr indent="0" lvl="0" marL="0" rtl="0" algn="l">
                        <a:spcBef>
                          <a:spcPts val="0"/>
                        </a:spcBef>
                        <a:spcAft>
                          <a:spcPts val="0"/>
                        </a:spcAft>
                        <a:buNone/>
                      </a:pPr>
                      <a:r>
                        <a:rPr lang="en" sz="1200">
                          <a:solidFill>
                            <a:schemeClr val="dk1"/>
                          </a:solidFill>
                          <a:uFill>
                            <a:noFill/>
                          </a:uFill>
                          <a:latin typeface="Poppins"/>
                          <a:ea typeface="Poppins"/>
                          <a:cs typeface="Poppins"/>
                          <a:sym typeface="Poppins"/>
                          <a:hlinkClick action="ppaction://hlinksldjump" r:id="rId16">
                            <a:extLst>
                              <a:ext uri="{A12FA001-AC4F-418D-AE19-62706E023703}">
                                <ahyp:hlinkClr val="tx"/>
                              </a:ext>
                            </a:extLst>
                          </a:hlinkClick>
                        </a:rPr>
                        <a:t>1st Grade</a:t>
                      </a:r>
                      <a:endParaRPr sz="12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AEADF"/>
                    </a:solidFill>
                  </a:tcPr>
                </a:tc>
                <a:tc hMerge="1"/>
              </a:tr>
              <a:tr h="1135500">
                <a:tc>
                  <a:txBody>
                    <a:bodyPr/>
                    <a:lstStyle/>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17">
                            <a:extLst>
                              <a:ext uri="{A12FA001-AC4F-418D-AE19-62706E023703}">
                                <ahyp:hlinkClr val="tx"/>
                              </a:ext>
                            </a:extLst>
                          </a:hlinkClick>
                        </a:rPr>
                        <a:t>Life Science</a:t>
                      </a:r>
                      <a:r>
                        <a:rPr b="1"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18">
                            <a:extLst>
                              <a:ext uri="{A12FA001-AC4F-418D-AE19-62706E023703}">
                                <ahyp:hlinkClr val="tx"/>
                              </a:ext>
                            </a:extLst>
                          </a:hlinkClick>
                        </a:rPr>
                        <a:t>Plant Traits &amp; Survival</a:t>
                      </a:r>
                      <a:endParaRPr sz="1000">
                        <a:solidFill>
                          <a:schemeClr val="dk1"/>
                        </a:solidFill>
                        <a:latin typeface="Poppins"/>
                        <a:ea typeface="Poppins"/>
                        <a:cs typeface="Poppins"/>
                        <a:sym typeface="Poppins"/>
                      </a:endParaRPr>
                    </a:p>
                    <a:p>
                      <a:pPr indent="0" lvl="0" marL="914400" rtl="0" algn="l">
                        <a:spcBef>
                          <a:spcPts val="0"/>
                        </a:spcBef>
                        <a:spcAft>
                          <a:spcPts val="0"/>
                        </a:spcAft>
                        <a:buClr>
                          <a:schemeClr val="dk1"/>
                        </a:buClr>
                        <a:buSzPts val="1100"/>
                        <a:buFont typeface="Arial"/>
                        <a:buNone/>
                      </a:pPr>
                      <a:r>
                        <a:rPr lang="en" sz="1000">
                          <a:solidFill>
                            <a:schemeClr val="dk1"/>
                          </a:solidFill>
                          <a:uFill>
                            <a:noFill/>
                          </a:uFill>
                          <a:latin typeface="Poppins"/>
                          <a:ea typeface="Poppins"/>
                          <a:cs typeface="Poppins"/>
                          <a:sym typeface="Poppins"/>
                          <a:hlinkClick action="ppaction://hlinksldjump" r:id="rId19">
                            <a:extLst>
                              <a:ext uri="{A12FA001-AC4F-418D-AE19-62706E023703}">
                                <ahyp:hlinkClr val="tx"/>
                              </a:ext>
                            </a:extLst>
                          </a:hlinkClick>
                        </a:rPr>
                        <a:t>Plant </a:t>
                      </a:r>
                      <a:r>
                        <a:rPr lang="en" sz="1000">
                          <a:solidFill>
                            <a:schemeClr val="dk1"/>
                          </a:solidFill>
                          <a:latin typeface="Poppins"/>
                          <a:ea typeface="Poppins"/>
                          <a:cs typeface="Poppins"/>
                          <a:sym typeface="Poppins"/>
                        </a:rPr>
                        <a:t>Growth &amp; Interactions</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20">
                            <a:extLst>
                              <a:ext uri="{A12FA001-AC4F-418D-AE19-62706E023703}">
                                <ahyp:hlinkClr val="tx"/>
                              </a:ext>
                            </a:extLst>
                          </a:hlinkClick>
                        </a:rPr>
                        <a:t>Earth &amp; Space Science</a:t>
                      </a:r>
                      <a:r>
                        <a:rPr b="1" lang="en" sz="1000">
                          <a:solidFill>
                            <a:schemeClr val="dk1"/>
                          </a:solidFill>
                          <a:latin typeface="Poppins"/>
                          <a:ea typeface="Poppins"/>
                          <a:cs typeface="Poppins"/>
                          <a:sym typeface="Poppins"/>
                        </a:rPr>
                        <a:t>			</a:t>
                      </a:r>
                      <a:endParaRPr b="1"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21">
                            <a:extLst>
                              <a:ext uri="{A12FA001-AC4F-418D-AE19-62706E023703}">
                                <ahyp:hlinkClr val="tx"/>
                              </a:ext>
                            </a:extLst>
                          </a:hlinkClick>
                        </a:rPr>
                        <a:t>Severe Weather</a:t>
                      </a:r>
                      <a:endParaRPr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22">
                            <a:extLst>
                              <a:ext uri="{A12FA001-AC4F-418D-AE19-62706E023703}">
                                <ahyp:hlinkClr val="tx"/>
                              </a:ext>
                            </a:extLst>
                          </a:hlinkClick>
                        </a:rPr>
                        <a:t>Erosion &amp; Earth’s Surface</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23">
                            <a:extLst>
                              <a:ext uri="{A12FA001-AC4F-418D-AE19-62706E023703}">
                                <ahyp:hlinkClr val="tx"/>
                              </a:ext>
                            </a:extLst>
                          </a:hlinkClick>
                        </a:rPr>
                        <a:t>Physical Science</a:t>
                      </a:r>
                      <a:r>
                        <a:rPr b="1" lang="en" sz="1000">
                          <a:solidFill>
                            <a:schemeClr val="dk1"/>
                          </a:solidFill>
                          <a:latin typeface="Poppins"/>
                          <a:ea typeface="Poppins"/>
                          <a:cs typeface="Poppins"/>
                          <a:sym typeface="Poppins"/>
                        </a:rPr>
                        <a:t>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24">
                            <a:extLst>
                              <a:ext uri="{A12FA001-AC4F-418D-AE19-62706E023703}">
                                <ahyp:hlinkClr val="tx"/>
                              </a:ext>
                            </a:extLst>
                          </a:hlinkClick>
                        </a:rPr>
                        <a:t>Light, Sound, &amp; Communication</a:t>
                      </a:r>
                      <a:endParaRPr sz="1000">
                        <a:solidFill>
                          <a:schemeClr val="dk1"/>
                        </a:solidFill>
                        <a:latin typeface="Poppins"/>
                        <a:ea typeface="Poppins"/>
                        <a:cs typeface="Poppins"/>
                        <a:sym typeface="Poppins"/>
                      </a:endParaRPr>
                    </a:p>
                    <a:p>
                      <a:pPr indent="0" lvl="0" marL="0" rtl="0" algn="l">
                        <a:spcBef>
                          <a:spcPts val="0"/>
                        </a:spcBef>
                        <a:spcAft>
                          <a:spcPts val="0"/>
                        </a:spcAft>
                        <a:buNone/>
                      </a:pPr>
                      <a:r>
                        <a:t/>
                      </a:r>
                      <a:endParaRPr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25">
                            <a:extLst>
                              <a:ext uri="{A12FA001-AC4F-418D-AE19-62706E023703}">
                                <ahyp:hlinkClr val="tx"/>
                              </a:ext>
                            </a:extLst>
                          </a:hlinkClick>
                        </a:rPr>
                        <a:t>Page 8</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26">
                            <a:extLst>
                              <a:ext uri="{A12FA001-AC4F-418D-AE19-62706E023703}">
                                <ahyp:hlinkClr val="tx"/>
                              </a:ext>
                            </a:extLst>
                          </a:hlinkClick>
                        </a:rPr>
                        <a:t>Page 10</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27">
                            <a:extLst>
                              <a:ext uri="{A12FA001-AC4F-418D-AE19-62706E023703}">
                                <ahyp:hlinkClr val="tx"/>
                              </a:ext>
                            </a:extLst>
                          </a:hlinkClick>
                        </a:rPr>
                        <a:t>Page 12</a:t>
                      </a:r>
                      <a:endParaRPr b="1"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100000">
                <a:tc gridSpan="2">
                  <a:txBody>
                    <a:bodyPr/>
                    <a:lstStyle/>
                    <a:p>
                      <a:pPr indent="0" lvl="0" marL="0" rtl="0" algn="l">
                        <a:spcBef>
                          <a:spcPts val="0"/>
                        </a:spcBef>
                        <a:spcAft>
                          <a:spcPts val="0"/>
                        </a:spcAft>
                        <a:buNone/>
                      </a:pPr>
                      <a:r>
                        <a:rPr lang="en" sz="1200">
                          <a:solidFill>
                            <a:schemeClr val="dk1"/>
                          </a:solidFill>
                          <a:uFill>
                            <a:noFill/>
                          </a:uFill>
                          <a:latin typeface="Poppins"/>
                          <a:ea typeface="Poppins"/>
                          <a:cs typeface="Poppins"/>
                          <a:sym typeface="Poppins"/>
                          <a:hlinkClick>
                            <a:extLst>
                              <a:ext uri="{A12FA001-AC4F-418D-AE19-62706E023703}">
                                <ahyp:hlinkClr val="tx"/>
                              </a:ext>
                            </a:extLst>
                          </a:hlinkClick>
                        </a:rPr>
                        <a:t>2nd Grade</a:t>
                      </a:r>
                      <a:endParaRPr sz="12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AEADF"/>
                    </a:solidFill>
                  </a:tcPr>
                </a:tc>
                <a:tc hMerge="1"/>
              </a:tr>
              <a:tr h="1270675">
                <a:tc>
                  <a:txBody>
                    <a:bodyPr/>
                    <a:lstStyle/>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extLst>
                              <a:ext uri="{A12FA001-AC4F-418D-AE19-62706E023703}">
                                <ahyp:hlinkClr val="tx"/>
                              </a:ext>
                            </a:extLst>
                          </a:hlinkClick>
                        </a:rPr>
                        <a:t>Life Science </a:t>
                      </a:r>
                      <a:r>
                        <a:rPr b="1" lang="en" sz="1000">
                          <a:solidFill>
                            <a:schemeClr val="dk1"/>
                          </a:solidFill>
                          <a:latin typeface="Poppins"/>
                          <a:ea typeface="Poppins"/>
                          <a:cs typeface="Poppins"/>
                          <a:sym typeface="Poppins"/>
                        </a:rPr>
                        <a:t>				         </a:t>
                      </a:r>
                      <a:endParaRPr sz="1000">
                        <a:solidFill>
                          <a:schemeClr val="dk1"/>
                        </a:solidFill>
                        <a:latin typeface="Poppins"/>
                        <a:ea typeface="Poppins"/>
                        <a:cs typeface="Poppins"/>
                        <a:sym typeface="Poppins"/>
                      </a:endParaRPr>
                    </a:p>
                    <a:p>
                      <a:pPr indent="0" lvl="0" marL="914400" rtl="0" algn="l">
                        <a:spcBef>
                          <a:spcPts val="0"/>
                        </a:spcBef>
                        <a:spcAft>
                          <a:spcPts val="0"/>
                        </a:spcAft>
                        <a:buClr>
                          <a:schemeClr val="dk1"/>
                        </a:buClr>
                        <a:buSzPts val="1100"/>
                        <a:buFont typeface="Arial"/>
                        <a:buNone/>
                      </a:pPr>
                      <a:r>
                        <a:rPr lang="en" sz="1000">
                          <a:solidFill>
                            <a:schemeClr val="dk1"/>
                          </a:solidFill>
                          <a:uFill>
                            <a:noFill/>
                          </a:uFill>
                          <a:latin typeface="Poppins"/>
                          <a:ea typeface="Poppins"/>
                          <a:cs typeface="Poppins"/>
                          <a:sym typeface="Poppins"/>
                          <a:hlinkClick>
                            <a:extLst>
                              <a:ext uri="{A12FA001-AC4F-418D-AE19-62706E023703}">
                                <ahyp:hlinkClr val="tx"/>
                              </a:ext>
                            </a:extLst>
                          </a:hlinkClick>
                        </a:rPr>
                        <a:t>Animal Traits &amp; Survival</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28">
                            <a:extLst>
                              <a:ext uri="{A12FA001-AC4F-418D-AE19-62706E023703}">
                                <ahyp:hlinkClr val="tx"/>
                              </a:ext>
                            </a:extLst>
                          </a:hlinkClick>
                        </a:rPr>
                        <a:t>Animal Biodiversity</a:t>
                      </a:r>
                      <a:r>
                        <a:rPr lang="en" sz="1000">
                          <a:solidFill>
                            <a:schemeClr val="dk1"/>
                          </a:solidFill>
                          <a:latin typeface="Poppins"/>
                          <a:ea typeface="Poppins"/>
                          <a:cs typeface="Poppins"/>
                          <a:sym typeface="Poppins"/>
                        </a:rPr>
                        <a:t> &amp; Habitats</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29">
                            <a:extLst>
                              <a:ext uri="{A12FA001-AC4F-418D-AE19-62706E023703}">
                                <ahyp:hlinkClr val="tx"/>
                              </a:ext>
                            </a:extLst>
                          </a:hlinkClick>
                        </a:rPr>
                        <a:t>Earth &amp; Space Science</a:t>
                      </a:r>
                      <a:r>
                        <a:rPr b="1" lang="en" sz="1000">
                          <a:solidFill>
                            <a:schemeClr val="dk1"/>
                          </a:solidFill>
                          <a:latin typeface="Poppins"/>
                          <a:ea typeface="Poppins"/>
                          <a:cs typeface="Poppins"/>
                          <a:sym typeface="Poppins"/>
                        </a:rPr>
                        <a:t>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30">
                            <a:extLst>
                              <a:ext uri="{A12FA001-AC4F-418D-AE19-62706E023703}">
                                <ahyp:hlinkClr val="tx"/>
                              </a:ext>
                            </a:extLst>
                          </a:hlinkClick>
                        </a:rPr>
                        <a:t>Day Patterns</a:t>
                      </a:r>
                      <a:endParaRPr sz="1000">
                        <a:solidFill>
                          <a:schemeClr val="dk1"/>
                        </a:solidFill>
                        <a:latin typeface="Poppins"/>
                        <a:ea typeface="Poppins"/>
                        <a:cs typeface="Poppins"/>
                        <a:sym typeface="Poppins"/>
                      </a:endParaRPr>
                    </a:p>
                    <a:p>
                      <a:pPr indent="0" lvl="0" marL="0" rtl="0" algn="l">
                        <a:spcBef>
                          <a:spcPts val="0"/>
                        </a:spcBef>
                        <a:spcAft>
                          <a:spcPts val="0"/>
                        </a:spcAft>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31">
                            <a:extLst>
                              <a:ext uri="{A12FA001-AC4F-418D-AE19-62706E023703}">
                                <ahyp:hlinkClr val="tx"/>
                              </a:ext>
                            </a:extLst>
                          </a:hlinkClick>
                        </a:rPr>
                        <a:t>Night Patterns</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32">
                            <a:extLst>
                              <a:ext uri="{A12FA001-AC4F-418D-AE19-62706E023703}">
                                <ahyp:hlinkClr val="tx"/>
                              </a:ext>
                            </a:extLst>
                          </a:hlinkClick>
                        </a:rPr>
                        <a:t>Physical Science</a:t>
                      </a:r>
                      <a:r>
                        <a:rPr b="1" lang="en" sz="1000">
                          <a:solidFill>
                            <a:schemeClr val="dk1"/>
                          </a:solidFill>
                          <a:latin typeface="Poppins"/>
                          <a:ea typeface="Poppins"/>
                          <a:cs typeface="Poppins"/>
                          <a:sym typeface="Poppins"/>
                        </a:rPr>
                        <a:t>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33">
                            <a:extLst>
                              <a:ext uri="{A12FA001-AC4F-418D-AE19-62706E023703}">
                                <ahyp:hlinkClr val="tx"/>
                              </a:ext>
                            </a:extLst>
                          </a:hlinkClick>
                        </a:rPr>
                        <a:t>Material Properties</a:t>
                      </a:r>
                      <a:endParaRPr sz="1000">
                        <a:solidFill>
                          <a:schemeClr val="dk1"/>
                        </a:solidFill>
                        <a:latin typeface="Poppins"/>
                        <a:ea typeface="Poppins"/>
                        <a:cs typeface="Poppins"/>
                        <a:sym typeface="Poppins"/>
                      </a:endParaRPr>
                    </a:p>
                    <a:p>
                      <a:pPr indent="0" lvl="0" marL="914400" rtl="0" algn="l">
                        <a:spcBef>
                          <a:spcPts val="0"/>
                        </a:spcBef>
                        <a:spcAft>
                          <a:spcPts val="0"/>
                        </a:spcAft>
                        <a:buClr>
                          <a:schemeClr val="dk1"/>
                        </a:buClr>
                        <a:buSzPts val="1100"/>
                        <a:buFont typeface="Arial"/>
                        <a:buNone/>
                      </a:pPr>
                      <a:r>
                        <a:rPr lang="en" sz="1000">
                          <a:solidFill>
                            <a:schemeClr val="dk1"/>
                          </a:solidFill>
                          <a:uFill>
                            <a:noFill/>
                          </a:uFill>
                          <a:latin typeface="Poppins"/>
                          <a:ea typeface="Poppins"/>
                          <a:cs typeface="Poppins"/>
                          <a:sym typeface="Poppins"/>
                          <a:hlinkClick action="ppaction://hlinksldjump" r:id="rId34">
                            <a:extLst>
                              <a:ext uri="{A12FA001-AC4F-418D-AE19-62706E023703}">
                                <ahyp:hlinkClr val="tx"/>
                              </a:ext>
                            </a:extLst>
                          </a:hlinkClick>
                        </a:rPr>
                        <a:t>Pushes &amp; Pulls</a:t>
                      </a:r>
                      <a:endParaRPr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extLst>
                              <a:ext uri="{A12FA001-AC4F-418D-AE19-62706E023703}">
                                <ahyp:hlinkClr val="tx"/>
                              </a:ext>
                            </a:extLst>
                          </a:hlinkClick>
                        </a:rPr>
                        <a:t>Page 13</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35">
                            <a:extLst>
                              <a:ext uri="{A12FA001-AC4F-418D-AE19-62706E023703}">
                                <ahyp:hlinkClr val="tx"/>
                              </a:ext>
                            </a:extLst>
                          </a:hlinkClick>
                        </a:rPr>
                        <a:t>Page 15</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36">
                            <a:extLst>
                              <a:ext uri="{A12FA001-AC4F-418D-AE19-62706E023703}">
                                <ahyp:hlinkClr val="tx"/>
                              </a:ext>
                            </a:extLst>
                          </a:hlinkClick>
                        </a:rPr>
                        <a:t>Page 19</a:t>
                      </a:r>
                      <a:endParaRPr b="1"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graphicFrame>
        <p:nvGraphicFramePr>
          <p:cNvPr id="205" name="Google Shape;205;p50"/>
          <p:cNvGraphicFramePr/>
          <p:nvPr/>
        </p:nvGraphicFramePr>
        <p:xfrm>
          <a:off x="5317225" y="1170650"/>
          <a:ext cx="3000000" cy="3000000"/>
        </p:xfrm>
        <a:graphic>
          <a:graphicData uri="http://schemas.openxmlformats.org/drawingml/2006/table">
            <a:tbl>
              <a:tblPr>
                <a:noFill/>
                <a:tableStyleId>{6D8FE570-EC49-4AF3-A5A0-70E66406ED82}</a:tableStyleId>
              </a:tblPr>
              <a:tblGrid>
                <a:gridCol w="3539900"/>
                <a:gridCol w="744075"/>
              </a:tblGrid>
              <a:tr h="100000">
                <a:tc gridSpan="2">
                  <a:txBody>
                    <a:bodyPr/>
                    <a:lstStyle/>
                    <a:p>
                      <a:pPr indent="0" lvl="0" marL="0" rtl="0" algn="l">
                        <a:spcBef>
                          <a:spcPts val="0"/>
                        </a:spcBef>
                        <a:spcAft>
                          <a:spcPts val="0"/>
                        </a:spcAft>
                        <a:buNone/>
                      </a:pPr>
                      <a:r>
                        <a:rPr lang="en" sz="1200">
                          <a:solidFill>
                            <a:schemeClr val="dk1"/>
                          </a:solidFill>
                          <a:uFill>
                            <a:noFill/>
                          </a:uFill>
                          <a:latin typeface="Poppins"/>
                          <a:ea typeface="Poppins"/>
                          <a:cs typeface="Poppins"/>
                          <a:sym typeface="Poppins"/>
                          <a:hlinkClick action="ppaction://hlinksldjump" r:id="rId37">
                            <a:extLst>
                              <a:ext uri="{A12FA001-AC4F-418D-AE19-62706E023703}">
                                <ahyp:hlinkClr val="tx"/>
                              </a:ext>
                            </a:extLst>
                          </a:hlinkClick>
                        </a:rPr>
                        <a:t>3rd Grade</a:t>
                      </a:r>
                      <a:endParaRPr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AEADF"/>
                    </a:solidFill>
                  </a:tcPr>
                </a:tc>
                <a:tc hMerge="1"/>
              </a:tr>
              <a:tr h="1135500">
                <a:tc>
                  <a:txBody>
                    <a:bodyPr/>
                    <a:lstStyle/>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38">
                            <a:extLst>
                              <a:ext uri="{A12FA001-AC4F-418D-AE19-62706E023703}">
                                <ahyp:hlinkClr val="tx"/>
                              </a:ext>
                            </a:extLst>
                          </a:hlinkClick>
                        </a:rPr>
                        <a:t>Life Science</a:t>
                      </a:r>
                      <a:endParaRPr b="1"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39">
                            <a:extLst>
                              <a:ext uri="{A12FA001-AC4F-418D-AE19-62706E023703}">
                                <ahyp:hlinkClr val="tx"/>
                              </a:ext>
                            </a:extLst>
                          </a:hlinkClick>
                        </a:rPr>
                        <a:t>Fossils &amp; Changing Environments</a:t>
                      </a:r>
                      <a:endParaRPr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40">
                            <a:extLst>
                              <a:ext uri="{A12FA001-AC4F-418D-AE19-62706E023703}">
                                <ahyp:hlinkClr val="tx"/>
                              </a:ext>
                            </a:extLst>
                          </a:hlinkClick>
                        </a:rPr>
                        <a:t>Heredity, Survival, &amp; Selection</a:t>
                      </a:r>
                      <a:endParaRPr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41">
                            <a:extLst>
                              <a:ext uri="{A12FA001-AC4F-418D-AE19-62706E023703}">
                                <ahyp:hlinkClr val="tx"/>
                              </a:ext>
                            </a:extLst>
                          </a:hlinkClick>
                        </a:rPr>
                        <a:t>Animal &amp; Plant Adaptations</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42">
                            <a:extLst>
                              <a:ext uri="{A12FA001-AC4F-418D-AE19-62706E023703}">
                                <ahyp:hlinkClr val="tx"/>
                              </a:ext>
                            </a:extLst>
                          </a:hlinkClick>
                        </a:rPr>
                        <a:t>Earth &amp; Space Science</a:t>
                      </a:r>
                      <a:endParaRPr b="1"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extLst>
                              <a:ext uri="{A12FA001-AC4F-418D-AE19-62706E023703}">
                                <ahyp:hlinkClr val="tx"/>
                              </a:ext>
                            </a:extLst>
                          </a:hlinkClick>
                        </a:rPr>
                        <a:t>Erosion &amp; Earth’s Surface</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43">
                            <a:extLst>
                              <a:ext uri="{A12FA001-AC4F-418D-AE19-62706E023703}">
                                <ahyp:hlinkClr val="tx"/>
                              </a:ext>
                            </a:extLst>
                          </a:hlinkClick>
                        </a:rPr>
                        <a:t>Earth’s Features &amp; Processes </a:t>
                      </a:r>
                      <a:r>
                        <a:rPr b="1" lang="en" sz="1000">
                          <a:solidFill>
                            <a:schemeClr val="dk1"/>
                          </a:solidFill>
                          <a:latin typeface="Poppins"/>
                          <a:ea typeface="Poppins"/>
                          <a:cs typeface="Poppins"/>
                          <a:sym typeface="Poppins"/>
                        </a:rPr>
                        <a:t>                                 </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44">
                            <a:extLst>
                              <a:ext uri="{A12FA001-AC4F-418D-AE19-62706E023703}">
                                <ahyp:hlinkClr val="tx"/>
                              </a:ext>
                            </a:extLst>
                          </a:hlinkClick>
                        </a:rPr>
                        <a:t>Physical Science</a:t>
                      </a:r>
                      <a:endParaRPr b="1"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45">
                            <a:extLst>
                              <a:ext uri="{A12FA001-AC4F-418D-AE19-62706E023703}">
                                <ahyp:hlinkClr val="tx"/>
                              </a:ext>
                            </a:extLst>
                          </a:hlinkClick>
                        </a:rPr>
                        <a:t>States of Matter</a:t>
                      </a:r>
                      <a:endParaRPr b="1"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46">
                            <a:extLst>
                              <a:ext uri="{A12FA001-AC4F-418D-AE19-62706E023703}">
                                <ahyp:hlinkClr val="tx"/>
                              </a:ext>
                            </a:extLst>
                          </a:hlinkClick>
                        </a:rPr>
                        <a:t>Forces, Motion, &amp; Magnets</a:t>
                      </a:r>
                      <a:endParaRPr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47">
                            <a:extLst>
                              <a:ext uri="{A12FA001-AC4F-418D-AE19-62706E023703}">
                                <ahyp:hlinkClr val="tx"/>
                              </a:ext>
                            </a:extLst>
                          </a:hlinkClick>
                        </a:rPr>
                        <a:t>Page 20</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48">
                            <a:extLst>
                              <a:ext uri="{A12FA001-AC4F-418D-AE19-62706E023703}">
                                <ahyp:hlinkClr val="tx"/>
                              </a:ext>
                            </a:extLst>
                          </a:hlinkClick>
                        </a:rPr>
                        <a:t>Page 25</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49">
                            <a:extLst>
                              <a:ext uri="{A12FA001-AC4F-418D-AE19-62706E023703}">
                                <ahyp:hlinkClr val="tx"/>
                              </a:ext>
                            </a:extLst>
                          </a:hlinkClick>
                        </a:rPr>
                        <a:t>Page 26</a:t>
                      </a:r>
                      <a:endParaRPr>
                        <a:solidFill>
                          <a:schemeClr val="dk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100000">
                <a:tc gridSpan="2">
                  <a:txBody>
                    <a:bodyPr/>
                    <a:lstStyle/>
                    <a:p>
                      <a:pPr indent="0" lvl="0" marL="0" rtl="0" algn="l">
                        <a:spcBef>
                          <a:spcPts val="0"/>
                        </a:spcBef>
                        <a:spcAft>
                          <a:spcPts val="0"/>
                        </a:spcAft>
                        <a:buNone/>
                      </a:pPr>
                      <a:r>
                        <a:rPr lang="en" sz="1200">
                          <a:solidFill>
                            <a:schemeClr val="dk1"/>
                          </a:solidFill>
                          <a:uFill>
                            <a:noFill/>
                          </a:uFill>
                          <a:latin typeface="Poppins"/>
                          <a:ea typeface="Poppins"/>
                          <a:cs typeface="Poppins"/>
                          <a:sym typeface="Poppins"/>
                          <a:hlinkClick action="ppaction://hlinksldjump" r:id="rId50">
                            <a:extLst>
                              <a:ext uri="{A12FA001-AC4F-418D-AE19-62706E023703}">
                                <ahyp:hlinkClr val="tx"/>
                              </a:ext>
                            </a:extLst>
                          </a:hlinkClick>
                        </a:rPr>
                        <a:t>4th Grade</a:t>
                      </a:r>
                      <a:endParaRPr sz="12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AEADF"/>
                    </a:solidFill>
                  </a:tcPr>
                </a:tc>
                <a:tc hMerge="1"/>
              </a:tr>
              <a:tr h="1135500">
                <a:tc>
                  <a:txBody>
                    <a:bodyPr/>
                    <a:lstStyle/>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51">
                            <a:extLst>
                              <a:ext uri="{A12FA001-AC4F-418D-AE19-62706E023703}">
                                <ahyp:hlinkClr val="tx"/>
                              </a:ext>
                            </a:extLst>
                          </a:hlinkClick>
                        </a:rPr>
                        <a:t>Life Science	</a:t>
                      </a:r>
                      <a:r>
                        <a:rPr b="1"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52">
                            <a:extLst>
                              <a:ext uri="{A12FA001-AC4F-418D-AE19-62706E023703}">
                                <ahyp:hlinkClr val="tx"/>
                              </a:ext>
                            </a:extLst>
                          </a:hlinkClick>
                        </a:rPr>
                        <a:t>Human Body, Vision, &amp; The Brain</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53">
                            <a:extLst>
                              <a:ext uri="{A12FA001-AC4F-418D-AE19-62706E023703}">
                                <ahyp:hlinkClr val="tx"/>
                              </a:ext>
                            </a:extLst>
                          </a:hlinkClick>
                        </a:rPr>
                        <a:t> Life Cycles</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54">
                            <a:extLst>
                              <a:ext uri="{A12FA001-AC4F-418D-AE19-62706E023703}">
                                <ahyp:hlinkClr val="tx"/>
                              </a:ext>
                            </a:extLst>
                          </a:hlinkClick>
                        </a:rPr>
                        <a:t>Earth &amp; Space Science</a:t>
                      </a:r>
                      <a:r>
                        <a:rPr b="1" lang="en" sz="1000">
                          <a:solidFill>
                            <a:schemeClr val="dk1"/>
                          </a:solidFill>
                          <a:latin typeface="Poppins"/>
                          <a:ea typeface="Poppins"/>
                          <a:cs typeface="Poppins"/>
                          <a:sym typeface="Poppins"/>
                        </a:rPr>
                        <a:t>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55">
                            <a:extLst>
                              <a:ext uri="{A12FA001-AC4F-418D-AE19-62706E023703}">
                                <ahyp:hlinkClr val="tx"/>
                              </a:ext>
                            </a:extLst>
                          </a:hlinkClick>
                        </a:rPr>
                        <a:t>Weather &amp; Climate</a:t>
                      </a:r>
                      <a:endParaRPr sz="1000">
                        <a:solidFill>
                          <a:schemeClr val="dk1"/>
                        </a:solidFill>
                        <a:latin typeface="Poppins"/>
                        <a:ea typeface="Poppins"/>
                        <a:cs typeface="Poppins"/>
                        <a:sym typeface="Poppins"/>
                      </a:endParaRPr>
                    </a:p>
                    <a:p>
                      <a:pPr indent="0" lvl="0" marL="0" rtl="0" algn="l">
                        <a:spcBef>
                          <a:spcPts val="0"/>
                        </a:spcBef>
                        <a:spcAft>
                          <a:spcPts val="0"/>
                        </a:spcAft>
                        <a:buNone/>
                      </a:pPr>
                      <a:r>
                        <a:rPr lang="en" sz="1000">
                          <a:solidFill>
                            <a:schemeClr val="dk1"/>
                          </a:solidFill>
                          <a:latin typeface="Poppins"/>
                          <a:ea typeface="Poppins"/>
                          <a:cs typeface="Poppins"/>
                          <a:sym typeface="Poppins"/>
                        </a:rPr>
                        <a:t>                           </a:t>
                      </a:r>
                      <a:r>
                        <a:rPr b="1"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56">
                            <a:extLst>
                              <a:ext uri="{A12FA001-AC4F-418D-AE19-62706E023703}">
                                <ahyp:hlinkClr val="tx"/>
                              </a:ext>
                            </a:extLst>
                          </a:hlinkClick>
                        </a:rPr>
                        <a:t>Water Cycle &amp; Earth’s Systems</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57">
                            <a:extLst>
                              <a:ext uri="{A12FA001-AC4F-418D-AE19-62706E023703}">
                                <ahyp:hlinkClr val="tx"/>
                              </a:ext>
                            </a:extLst>
                          </a:hlinkClick>
                        </a:rPr>
                        <a:t>Physical Science</a:t>
                      </a:r>
                      <a:endParaRPr b="1"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58">
                            <a:extLst>
                              <a:ext uri="{A12FA001-AC4F-418D-AE19-62706E023703}">
                                <ahyp:hlinkClr val="tx"/>
                              </a:ext>
                            </a:extLst>
                          </a:hlinkClick>
                        </a:rPr>
                        <a:t>Sound, Waves, &amp; Communication</a:t>
                      </a:r>
                      <a:endParaRPr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59">
                            <a:extLst>
                              <a:ext uri="{A12FA001-AC4F-418D-AE19-62706E023703}">
                                <ahyp:hlinkClr val="tx"/>
                              </a:ext>
                            </a:extLst>
                          </a:hlinkClick>
                        </a:rPr>
                        <a:t>Electricity, Light, &amp; Heat</a:t>
                      </a:r>
                      <a:endParaRPr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latin typeface="Poppins"/>
                          <a:ea typeface="Poppins"/>
                          <a:cs typeface="Poppins"/>
                          <a:sym typeface="Poppins"/>
                        </a:rPr>
                        <a:t> </a:t>
                      </a:r>
                      <a:endParaRPr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60">
                            <a:extLst>
                              <a:ext uri="{A12FA001-AC4F-418D-AE19-62706E023703}">
                                <ahyp:hlinkClr val="tx"/>
                              </a:ext>
                            </a:extLst>
                          </a:hlinkClick>
                        </a:rPr>
                        <a:t>Page 27</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61">
                            <a:extLst>
                              <a:ext uri="{A12FA001-AC4F-418D-AE19-62706E023703}">
                                <ahyp:hlinkClr val="tx"/>
                              </a:ext>
                            </a:extLst>
                          </a:hlinkClick>
                        </a:rPr>
                        <a:t>Page 29</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62">
                            <a:extLst>
                              <a:ext uri="{A12FA001-AC4F-418D-AE19-62706E023703}">
                                <ahyp:hlinkClr val="tx"/>
                              </a:ext>
                            </a:extLst>
                          </a:hlinkClick>
                        </a:rPr>
                        <a:t>Page 31</a:t>
                      </a:r>
                      <a:endParaRPr b="1"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100000">
                <a:tc gridSpan="2">
                  <a:txBody>
                    <a:bodyPr/>
                    <a:lstStyle/>
                    <a:p>
                      <a:pPr indent="0" lvl="0" marL="0" rtl="0" algn="l">
                        <a:spcBef>
                          <a:spcPts val="0"/>
                        </a:spcBef>
                        <a:spcAft>
                          <a:spcPts val="0"/>
                        </a:spcAft>
                        <a:buNone/>
                      </a:pPr>
                      <a:r>
                        <a:rPr lang="en" sz="1200">
                          <a:solidFill>
                            <a:schemeClr val="dk1"/>
                          </a:solidFill>
                          <a:uFill>
                            <a:noFill/>
                          </a:uFill>
                          <a:latin typeface="Poppins"/>
                          <a:ea typeface="Poppins"/>
                          <a:cs typeface="Poppins"/>
                          <a:sym typeface="Poppins"/>
                          <a:hlinkClick action="ppaction://hlinksldjump" r:id="rId63">
                            <a:extLst>
                              <a:ext uri="{A12FA001-AC4F-418D-AE19-62706E023703}">
                                <ahyp:hlinkClr val="tx"/>
                              </a:ext>
                            </a:extLst>
                          </a:hlinkClick>
                        </a:rPr>
                        <a:t>5th Grade</a:t>
                      </a:r>
                      <a:endParaRPr sz="12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AEADF"/>
                    </a:solidFill>
                  </a:tcPr>
                </a:tc>
                <a:tc hMerge="1"/>
              </a:tr>
              <a:tr h="1270675">
                <a:tc>
                  <a:txBody>
                    <a:bodyPr/>
                    <a:lstStyle/>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64">
                            <a:extLst>
                              <a:ext uri="{A12FA001-AC4F-418D-AE19-62706E023703}">
                                <ahyp:hlinkClr val="tx"/>
                              </a:ext>
                            </a:extLst>
                          </a:hlinkClick>
                        </a:rPr>
                        <a:t>Life Science</a:t>
                      </a:r>
                      <a:r>
                        <a:rPr b="1"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65">
                            <a:extLst>
                              <a:ext uri="{A12FA001-AC4F-418D-AE19-62706E023703}">
                                <ahyp:hlinkClr val="tx"/>
                              </a:ext>
                            </a:extLst>
                          </a:hlinkClick>
                        </a:rPr>
                        <a:t>Ecosystems &amp; The Food Web</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66">
                            <a:extLst>
                              <a:ext uri="{A12FA001-AC4F-418D-AE19-62706E023703}">
                                <ahyp:hlinkClr val="tx"/>
                              </a:ext>
                            </a:extLst>
                          </a:hlinkClick>
                        </a:rPr>
                        <a:t>Earth &amp; Space Science	</a:t>
                      </a:r>
                      <a:r>
                        <a:rPr b="1" lang="en" sz="1000">
                          <a:solidFill>
                            <a:schemeClr val="dk1"/>
                          </a:solidFill>
                          <a:latin typeface="Poppins"/>
                          <a:ea typeface="Poppins"/>
                          <a:cs typeface="Poppins"/>
                          <a:sym typeface="Poppins"/>
                        </a:rPr>
                        <a:t>		</a:t>
                      </a:r>
                      <a:endParaRPr b="1"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67">
                            <a:extLst>
                              <a:ext uri="{A12FA001-AC4F-418D-AE19-62706E023703}">
                                <ahyp:hlinkClr val="tx"/>
                              </a:ext>
                            </a:extLst>
                          </a:hlinkClick>
                        </a:rPr>
                        <a:t>Water Cycle &amp; Earth’s Systems</a:t>
                      </a:r>
                      <a:endParaRPr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68">
                            <a:extLst>
                              <a:ext uri="{A12FA001-AC4F-418D-AE19-62706E023703}">
                                <ahyp:hlinkClr val="tx"/>
                              </a:ext>
                            </a:extLst>
                          </a:hlinkClick>
                        </a:rPr>
                        <a:t>Earth &amp; Space Patterns</a:t>
                      </a:r>
                      <a:endParaRPr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69">
                            <a:extLst>
                              <a:ext uri="{A12FA001-AC4F-418D-AE19-62706E023703}">
                                <ahyp:hlinkClr val="tx"/>
                              </a:ext>
                            </a:extLst>
                          </a:hlinkClick>
                        </a:rPr>
                        <a:t>Stars &amp; Planets</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70">
                            <a:extLst>
                              <a:ext uri="{A12FA001-AC4F-418D-AE19-62706E023703}">
                                <ahyp:hlinkClr val="tx"/>
                              </a:ext>
                            </a:extLst>
                          </a:hlinkClick>
                        </a:rPr>
                        <a:t>Physical Science	</a:t>
                      </a:r>
                      <a:r>
                        <a:rPr b="1" lang="en" sz="1000">
                          <a:solidFill>
                            <a:schemeClr val="dk1"/>
                          </a:solidFill>
                          <a:latin typeface="Poppins"/>
                          <a:ea typeface="Poppins"/>
                          <a:cs typeface="Poppins"/>
                          <a:sym typeface="Poppins"/>
                        </a:rPr>
                        <a:t>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71">
                            <a:extLst>
                              <a:ext uri="{A12FA001-AC4F-418D-AE19-62706E023703}">
                                <ahyp:hlinkClr val="tx"/>
                              </a:ext>
                            </a:extLst>
                          </a:hlinkClick>
                        </a:rPr>
                        <a:t>    Chemical Reactions &amp; </a:t>
                      </a:r>
                      <a:endParaRPr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72">
                            <a:extLst>
                              <a:ext uri="{A12FA001-AC4F-418D-AE19-62706E023703}">
                                <ahyp:hlinkClr val="tx"/>
                              </a:ext>
                            </a:extLst>
                          </a:hlinkClick>
                        </a:rPr>
                        <a:t>     Properties of Matter</a:t>
                      </a:r>
                      <a:endParaRPr sz="1000">
                        <a:solidFill>
                          <a:schemeClr val="dk1"/>
                        </a:solidFill>
                        <a:latin typeface="Poppins"/>
                        <a:ea typeface="Poppins"/>
                        <a:cs typeface="Poppins"/>
                        <a:sym typeface="Poppins"/>
                      </a:endParaRPr>
                    </a:p>
                    <a:p>
                      <a:pPr indent="0" lvl="0" marL="914400" rtl="0" algn="l">
                        <a:spcBef>
                          <a:spcPts val="0"/>
                        </a:spcBef>
                        <a:spcAft>
                          <a:spcPts val="0"/>
                        </a:spcAft>
                        <a:buClr>
                          <a:schemeClr val="dk1"/>
                        </a:buClr>
                        <a:buSzPts val="1100"/>
                        <a:buFont typeface="Arial"/>
                        <a:buNone/>
                      </a:pPr>
                      <a:r>
                        <a:rPr lang="en" sz="1000">
                          <a:solidFill>
                            <a:schemeClr val="dk1"/>
                          </a:solidFill>
                          <a:uFill>
                            <a:noFill/>
                          </a:uFill>
                          <a:latin typeface="Poppins"/>
                          <a:ea typeface="Poppins"/>
                          <a:cs typeface="Poppins"/>
                          <a:sym typeface="Poppins"/>
                          <a:hlinkClick action="ppaction://hlinksldjump" r:id="rId73">
                            <a:extLst>
                              <a:ext uri="{A12FA001-AC4F-418D-AE19-62706E023703}">
                                <ahyp:hlinkClr val="tx"/>
                              </a:ext>
                            </a:extLst>
                          </a:hlinkClick>
                        </a:rPr>
                        <a:t>Energy &amp; Energy Transfer</a:t>
                      </a:r>
                      <a:endParaRPr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74">
                            <a:extLst>
                              <a:ext uri="{A12FA001-AC4F-418D-AE19-62706E023703}">
                                <ahyp:hlinkClr val="tx"/>
                              </a:ext>
                            </a:extLst>
                          </a:hlinkClick>
                        </a:rPr>
                        <a:t>Page 33</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75">
                            <a:extLst>
                              <a:ext uri="{A12FA001-AC4F-418D-AE19-62706E023703}">
                                <ahyp:hlinkClr val="tx"/>
                              </a:ext>
                            </a:extLst>
                          </a:hlinkClick>
                        </a:rPr>
                        <a:t>Page 35</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76">
                            <a:extLst>
                              <a:ext uri="{A12FA001-AC4F-418D-AE19-62706E023703}">
                                <ahyp:hlinkClr val="tx"/>
                              </a:ext>
                            </a:extLst>
                          </a:hlinkClick>
                        </a:rPr>
                        <a:t>Page 38</a:t>
                      </a:r>
                      <a:endParaRPr b="1"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pic>
        <p:nvPicPr>
          <p:cNvPr id="630" name="Google Shape;630;p68"/>
          <p:cNvPicPr preferRelativeResize="0"/>
          <p:nvPr/>
        </p:nvPicPr>
        <p:blipFill rotWithShape="1">
          <a:blip r:embed="rId3">
            <a:alphaModFix/>
          </a:blip>
          <a:srcRect b="25624" l="0" r="0" t="3957"/>
          <a:stretch/>
        </p:blipFill>
        <p:spPr>
          <a:xfrm>
            <a:off x="457200" y="6284900"/>
            <a:ext cx="1057958" cy="853225"/>
          </a:xfrm>
          <a:prstGeom prst="rect">
            <a:avLst/>
          </a:prstGeom>
          <a:noFill/>
          <a:ln>
            <a:noFill/>
          </a:ln>
        </p:spPr>
      </p:pic>
      <p:sp>
        <p:nvSpPr>
          <p:cNvPr id="631" name="Google Shape;631;p68"/>
          <p:cNvSpPr txBox="1"/>
          <p:nvPr/>
        </p:nvSpPr>
        <p:spPr>
          <a:xfrm>
            <a:off x="457200" y="1143000"/>
            <a:ext cx="67833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hlink"/>
                </a:solidFill>
                <a:uFill>
                  <a:noFill/>
                </a:uFill>
                <a:latin typeface="Poppins"/>
                <a:ea typeface="Poppins"/>
                <a:cs typeface="Poppins"/>
                <a:sym typeface="Poppins"/>
                <a:hlinkClick r:id="rId4"/>
              </a:rPr>
              <a:t>Heredity, Survival, &amp; Selection </a:t>
            </a:r>
            <a:r>
              <a:rPr lang="en" sz="1200">
                <a:solidFill>
                  <a:schemeClr val="hlink"/>
                </a:solidFill>
                <a:uFill>
                  <a:noFill/>
                </a:uFill>
                <a:latin typeface="Poppins"/>
                <a:ea typeface="Poppins"/>
                <a:cs typeface="Poppins"/>
                <a:sym typeface="Poppins"/>
                <a:hlinkClick r:id="rId5"/>
              </a:rPr>
              <a:t>(Fates of Traits)</a:t>
            </a:r>
            <a:endParaRPr>
              <a:latin typeface="Poppins"/>
              <a:ea typeface="Poppins"/>
              <a:cs typeface="Poppins"/>
              <a:sym typeface="Poppins"/>
            </a:endParaRPr>
          </a:p>
        </p:txBody>
      </p:sp>
      <p:pic>
        <p:nvPicPr>
          <p:cNvPr id="632" name="Google Shape;632;p68"/>
          <p:cNvPicPr preferRelativeResize="0"/>
          <p:nvPr/>
        </p:nvPicPr>
        <p:blipFill rotWithShape="1">
          <a:blip r:embed="rId6">
            <a:alphaModFix/>
          </a:blip>
          <a:srcRect b="0" l="26207" r="34547" t="0"/>
          <a:stretch/>
        </p:blipFill>
        <p:spPr>
          <a:xfrm>
            <a:off x="465225" y="3922625"/>
            <a:ext cx="914400" cy="1862849"/>
          </a:xfrm>
          <a:prstGeom prst="rect">
            <a:avLst/>
          </a:prstGeom>
          <a:noFill/>
          <a:ln>
            <a:noFill/>
          </a:ln>
        </p:spPr>
      </p:pic>
      <p:pic>
        <p:nvPicPr>
          <p:cNvPr id="633" name="Google Shape;633;p68"/>
          <p:cNvPicPr preferRelativeResize="0"/>
          <p:nvPr/>
        </p:nvPicPr>
        <p:blipFill rotWithShape="1">
          <a:blip r:embed="rId7">
            <a:alphaModFix/>
          </a:blip>
          <a:srcRect b="53854" l="38080" r="0" t="-287"/>
          <a:stretch/>
        </p:blipFill>
        <p:spPr>
          <a:xfrm>
            <a:off x="457200" y="5492450"/>
            <a:ext cx="914400" cy="792450"/>
          </a:xfrm>
          <a:prstGeom prst="rect">
            <a:avLst/>
          </a:prstGeom>
          <a:noFill/>
          <a:ln>
            <a:noFill/>
          </a:ln>
        </p:spPr>
      </p:pic>
      <p:pic>
        <p:nvPicPr>
          <p:cNvPr id="634" name="Google Shape;634;p68"/>
          <p:cNvPicPr preferRelativeResize="0"/>
          <p:nvPr/>
        </p:nvPicPr>
        <p:blipFill rotWithShape="1">
          <a:blip r:embed="rId8">
            <a:alphaModFix/>
          </a:blip>
          <a:srcRect b="6515" l="28483" r="16274" t="0"/>
          <a:stretch/>
        </p:blipFill>
        <p:spPr>
          <a:xfrm>
            <a:off x="457200" y="2960700"/>
            <a:ext cx="982598" cy="1027982"/>
          </a:xfrm>
          <a:prstGeom prst="rect">
            <a:avLst/>
          </a:prstGeom>
          <a:noFill/>
          <a:ln>
            <a:noFill/>
          </a:ln>
        </p:spPr>
      </p:pic>
      <p:pic>
        <p:nvPicPr>
          <p:cNvPr id="635" name="Google Shape;635;p68"/>
          <p:cNvPicPr preferRelativeResize="0"/>
          <p:nvPr/>
        </p:nvPicPr>
        <p:blipFill rotWithShape="1">
          <a:blip r:embed="rId9">
            <a:alphaModFix/>
          </a:blip>
          <a:srcRect b="0" l="29368" r="13393" t="0"/>
          <a:stretch/>
        </p:blipFill>
        <p:spPr>
          <a:xfrm>
            <a:off x="457200" y="1987250"/>
            <a:ext cx="982598" cy="1027982"/>
          </a:xfrm>
          <a:prstGeom prst="rect">
            <a:avLst/>
          </a:prstGeom>
          <a:noFill/>
          <a:ln>
            <a:noFill/>
          </a:ln>
        </p:spPr>
      </p:pic>
      <p:graphicFrame>
        <p:nvGraphicFramePr>
          <p:cNvPr id="636" name="Google Shape;636;p68"/>
          <p:cNvGraphicFramePr/>
          <p:nvPr/>
        </p:nvGraphicFramePr>
        <p:xfrm>
          <a:off x="457188" y="1591056"/>
          <a:ext cx="3000000" cy="3000000"/>
        </p:xfrm>
        <a:graphic>
          <a:graphicData uri="http://schemas.openxmlformats.org/drawingml/2006/table">
            <a:tbl>
              <a:tblPr>
                <a:noFill/>
                <a:tableStyleId>{6D8FE570-EC49-4AF3-A5A0-70E66406ED82}</a:tableStyleId>
              </a:tblPr>
              <a:tblGrid>
                <a:gridCol w="922450"/>
                <a:gridCol w="2046500"/>
                <a:gridCol w="2716725"/>
                <a:gridCol w="3458300"/>
              </a:tblGrid>
              <a:tr h="372175">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lang="en" sz="1000">
                          <a:solidFill>
                            <a:schemeClr val="dk1"/>
                          </a:solidFill>
                          <a:latin typeface="Poppins"/>
                          <a:ea typeface="Poppins"/>
                          <a:cs typeface="Poppins"/>
                          <a:sym typeface="Poppins"/>
                        </a:rPr>
                        <a:t>Mississippi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73450">
                <a:tc>
                  <a:txBody>
                    <a:bodyPr/>
                    <a:lstStyle/>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None/>
                      </a:pPr>
                      <a:r>
                        <a:rPr b="1" lang="en" sz="800">
                          <a:solidFill>
                            <a:schemeClr val="hlink"/>
                          </a:solidFill>
                          <a:uFill>
                            <a:noFill/>
                          </a:uFill>
                          <a:latin typeface="Poppins"/>
                          <a:ea typeface="Poppins"/>
                          <a:cs typeface="Poppins"/>
                          <a:sym typeface="Poppins"/>
                          <a:hlinkClick r:id="rId10"/>
                        </a:rPr>
                        <a:t>Traits &amp; Inheritance</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How do you identify a mysterious fruit?</a:t>
                      </a:r>
                      <a:endParaRPr b="1" sz="800">
                        <a:solidFill>
                          <a:schemeClr val="dk1"/>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examine plant traits and use that information as evidence to help them identify an unknown fruit. They look for similarities and differences in the leaves, flowers, and fruits of plants to sort them into groups and identify patterns of inheritance.</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L.3.2 </a:t>
                      </a:r>
                      <a:r>
                        <a:rPr lang="en" sz="800">
                          <a:solidFill>
                            <a:schemeClr val="dk1"/>
                          </a:solidFill>
                          <a:latin typeface="Poppins"/>
                          <a:ea typeface="Poppins"/>
                          <a:cs typeface="Poppins"/>
                          <a:sym typeface="Poppins"/>
                        </a:rPr>
                        <a:t>Students will demonstrate an understanding that through reproduction, the survival and physical features of plants and animals are inherited traits from parent organisms but can also be influenced by the environment.</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22900">
                <a:tc>
                  <a:txBody>
                    <a:bodyPr/>
                    <a:lstStyle/>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None/>
                      </a:pPr>
                      <a:r>
                        <a:rPr b="1" lang="en" sz="800">
                          <a:solidFill>
                            <a:schemeClr val="hlink"/>
                          </a:solidFill>
                          <a:uFill>
                            <a:noFill/>
                          </a:uFill>
                          <a:latin typeface="Poppins"/>
                          <a:ea typeface="Poppins"/>
                          <a:cs typeface="Poppins"/>
                          <a:sym typeface="Poppins"/>
                          <a:hlinkClick r:id="rId11"/>
                        </a:rPr>
                        <a:t>Trait Variation, Inheritance, &amp; Artificial Selection</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What do dogs and pigeons have in common?</a:t>
                      </a:r>
                      <a:endParaRPr b="1" sz="800">
                        <a:solidFill>
                          <a:schemeClr val="dk1"/>
                        </a:solidFill>
                        <a:latin typeface="Poppins"/>
                        <a:ea typeface="Poppins"/>
                        <a:cs typeface="Poppins"/>
                        <a:sym typeface="Poppins"/>
                      </a:endParaRPr>
                    </a:p>
                  </a:txBody>
                  <a:tcPr marT="45700" marB="45700"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analyze trait similarities and differences among parent, offspring, and sibling pigeons. They interpret this data to discover that the variation and inheritance of traits creates a pattern that explains why we see such extreme traits in artificially selected animal breeds.</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a:txBody>
                  <a:tcPr marT="45700" marB="45700"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L.3.2 </a:t>
                      </a:r>
                      <a:r>
                        <a:rPr lang="en" sz="800">
                          <a:solidFill>
                            <a:schemeClr val="dk1"/>
                          </a:solidFill>
                          <a:latin typeface="Poppins"/>
                          <a:ea typeface="Poppins"/>
                          <a:cs typeface="Poppins"/>
                          <a:sym typeface="Poppins"/>
                        </a:rPr>
                        <a:t>Students will demonstrate an understanding that through reproduction, the survival and physical features of plants and animals are inherited traits from parent organisms but can also be influenced by the environment.</a:t>
                      </a:r>
                      <a:endParaRPr b="1"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a:txBody>
                  <a:tcPr marT="45700" marB="45700"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153695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hlink"/>
                          </a:solidFill>
                          <a:uFill>
                            <a:noFill/>
                          </a:uFill>
                          <a:latin typeface="Poppins"/>
                          <a:ea typeface="Poppins"/>
                          <a:cs typeface="Poppins"/>
                          <a:sym typeface="Poppins"/>
                          <a:hlinkClick r:id="rId12"/>
                        </a:rPr>
                        <a:t>Trait Variation, Survival, &amp; Natural Selection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could a lizard’s toes help it survive?</a:t>
                      </a:r>
                      <a:endParaRPr b="1" sz="800">
                        <a:solidFill>
                          <a:schemeClr val="dk1"/>
                        </a:solidFill>
                        <a:latin typeface="Poppins"/>
                        <a:ea typeface="Poppins"/>
                        <a:cs typeface="Poppins"/>
                        <a:sym typeface="Poppins"/>
                      </a:endParaRPr>
                    </a:p>
                  </a:txBody>
                  <a:tcPr marT="45700" marB="45700"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compare the structures of lizards that live on an island. They simulate multiple generations of these lizards, and analyze and interpret the data to understand how these structures aid in their survival.</a:t>
                      </a:r>
                      <a:endParaRPr b="1" sz="800">
                        <a:solidFill>
                          <a:schemeClr val="dk1"/>
                        </a:solidFill>
                        <a:latin typeface="Poppins"/>
                        <a:ea typeface="Poppins"/>
                        <a:cs typeface="Poppins"/>
                        <a:sym typeface="Poppins"/>
                      </a:endParaRPr>
                    </a:p>
                  </a:txBody>
                  <a:tcPr marT="45700" marB="45700"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L.3.4 </a:t>
                      </a:r>
                      <a:r>
                        <a:rPr lang="en" sz="800">
                          <a:solidFill>
                            <a:schemeClr val="dk1"/>
                          </a:solidFill>
                          <a:latin typeface="Poppins"/>
                          <a:ea typeface="Poppins"/>
                          <a:cs typeface="Poppins"/>
                          <a:sym typeface="Poppins"/>
                        </a:rPr>
                        <a:t>Students will demonstrate an understanding of how adaptations allow animals to satisfy life needs and respond both physically and behaviorally to their environment.</a:t>
                      </a:r>
                      <a:endParaRPr b="1" sz="800">
                        <a:solidFill>
                          <a:schemeClr val="dk1"/>
                        </a:solidFill>
                        <a:latin typeface="Poppins"/>
                        <a:ea typeface="Poppins"/>
                        <a:cs typeface="Poppins"/>
                        <a:sym typeface="Poppins"/>
                      </a:endParaRPr>
                    </a:p>
                  </a:txBody>
                  <a:tcPr marT="45700" marB="45700"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71880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Animal Groups &amp; Survival</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dogs wag their tails?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observe animals that live in groups in order to obtain, evaluate, and communicate information about animal social behavior. Students use evidence to show how animals form groups to help them survive.</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L.3.4 </a:t>
                      </a:r>
                      <a:r>
                        <a:rPr lang="en" sz="800">
                          <a:solidFill>
                            <a:schemeClr val="dk1"/>
                          </a:solidFill>
                          <a:latin typeface="Poppins"/>
                          <a:ea typeface="Poppins"/>
                          <a:cs typeface="Poppins"/>
                          <a:sym typeface="Poppins"/>
                        </a:rPr>
                        <a:t>Students will demonstrate an understanding of how adaptations allow animals to satisfy life needs and respond both physically and behaviorally to their environment.</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84040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Traits &amp; Environmental Variation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long can people (and animals) survive in outer space?</a:t>
                      </a:r>
                      <a:endParaRPr b="1"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measure and compare their own physical traits (arm strength, balance, and height) and analyze the information to construct an explanation for how the environment can influence traits.</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L.3.2 </a:t>
                      </a:r>
                      <a:r>
                        <a:rPr lang="en" sz="800">
                          <a:solidFill>
                            <a:schemeClr val="dk1"/>
                          </a:solidFill>
                          <a:latin typeface="Poppins"/>
                          <a:ea typeface="Poppins"/>
                          <a:cs typeface="Poppins"/>
                          <a:sym typeface="Poppins"/>
                        </a:rPr>
                        <a:t>Students will demonstrate an understanding that through reproduction, the survival and physical features of plants and animals are inherited traits from parent organisms but can also be influenced by the environment.</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sp>
        <p:nvSpPr>
          <p:cNvPr id="637" name="Google Shape;637;p68"/>
          <p:cNvSpPr/>
          <p:nvPr/>
        </p:nvSpPr>
        <p:spPr>
          <a:xfrm>
            <a:off x="457200" y="1987246"/>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638" name="Google Shape;638;p68"/>
          <p:cNvSpPr/>
          <p:nvPr/>
        </p:nvSpPr>
        <p:spPr>
          <a:xfrm>
            <a:off x="465225" y="3015221"/>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639" name="Google Shape;639;p68"/>
          <p:cNvSpPr/>
          <p:nvPr/>
        </p:nvSpPr>
        <p:spPr>
          <a:xfrm>
            <a:off x="465225" y="3976196"/>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7">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640" name="Google Shape;640;p68"/>
          <p:cNvSpPr/>
          <p:nvPr/>
        </p:nvSpPr>
        <p:spPr>
          <a:xfrm>
            <a:off x="0" y="0"/>
            <a:ext cx="10080000" cy="9144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641" name="Google Shape;641;p68"/>
          <p:cNvPicPr preferRelativeResize="0"/>
          <p:nvPr/>
        </p:nvPicPr>
        <p:blipFill>
          <a:blip r:embed="rId18">
            <a:alphaModFix/>
          </a:blip>
          <a:stretch>
            <a:fillRect/>
          </a:stretch>
        </p:blipFill>
        <p:spPr>
          <a:xfrm>
            <a:off x="7953375" y="305775"/>
            <a:ext cx="1647825" cy="209550"/>
          </a:xfrm>
          <a:prstGeom prst="rect">
            <a:avLst/>
          </a:prstGeom>
          <a:noFill/>
          <a:ln>
            <a:noFill/>
          </a:ln>
        </p:spPr>
      </p:pic>
      <p:sp>
        <p:nvSpPr>
          <p:cNvPr id="642" name="Google Shape;642;p68"/>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Mississippi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3rd Grade - Life Science</a:t>
            </a:r>
            <a:endParaRPr sz="1200">
              <a:latin typeface="Poppins"/>
              <a:ea typeface="Poppins"/>
              <a:cs typeface="Poppins"/>
              <a:sym typeface="Poppins"/>
            </a:endParaRPr>
          </a:p>
        </p:txBody>
      </p:sp>
      <p:sp>
        <p:nvSpPr>
          <p:cNvPr id="643" name="Google Shape;643;p68"/>
          <p:cNvSpPr/>
          <p:nvPr/>
        </p:nvSpPr>
        <p:spPr>
          <a:xfrm>
            <a:off x="457200" y="5492446"/>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9">
                  <a:extLst>
                    <a:ext uri="{A12FA001-AC4F-418D-AE19-62706E023703}">
                      <ahyp:hlinkClr val="tx"/>
                    </a:ext>
                  </a:extLst>
                </a:hlinkClick>
              </a:rPr>
              <a:t>Lesson </a:t>
            </a:r>
            <a:r>
              <a:rPr b="1" lang="en" sz="800">
                <a:solidFill>
                  <a:schemeClr val="lt1"/>
                </a:solidFill>
                <a:latin typeface="Poppins"/>
                <a:ea typeface="Poppins"/>
                <a:cs typeface="Poppins"/>
                <a:sym typeface="Poppins"/>
              </a:rPr>
              <a:t>4</a:t>
            </a:r>
            <a:endParaRPr b="1" sz="800">
              <a:solidFill>
                <a:schemeClr val="lt1"/>
              </a:solidFill>
              <a:latin typeface="Poppins"/>
              <a:ea typeface="Poppins"/>
              <a:cs typeface="Poppins"/>
              <a:sym typeface="Poppins"/>
            </a:endParaRPr>
          </a:p>
        </p:txBody>
      </p:sp>
      <p:sp>
        <p:nvSpPr>
          <p:cNvPr id="644" name="Google Shape;644;p68"/>
          <p:cNvSpPr/>
          <p:nvPr/>
        </p:nvSpPr>
        <p:spPr>
          <a:xfrm>
            <a:off x="457200" y="6284892"/>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20">
                  <a:extLst>
                    <a:ext uri="{A12FA001-AC4F-418D-AE19-62706E023703}">
                      <ahyp:hlinkClr val="tx"/>
                    </a:ext>
                  </a:extLst>
                </a:hlinkClick>
              </a:rPr>
              <a:t>Lesson </a:t>
            </a:r>
            <a:r>
              <a:rPr b="1" lang="en" sz="800">
                <a:solidFill>
                  <a:schemeClr val="lt1"/>
                </a:solidFill>
                <a:latin typeface="Poppins"/>
                <a:ea typeface="Poppins"/>
                <a:cs typeface="Poppins"/>
                <a:sym typeface="Poppins"/>
              </a:rPr>
              <a:t>5</a:t>
            </a:r>
            <a:endParaRPr b="1" sz="800">
              <a:solidFill>
                <a:schemeClr val="lt1"/>
              </a:solidFill>
              <a:latin typeface="Poppins"/>
              <a:ea typeface="Poppins"/>
              <a:cs typeface="Poppins"/>
              <a:sym typeface="Poppins"/>
            </a:endParaRPr>
          </a:p>
        </p:txBody>
      </p:sp>
      <p:sp>
        <p:nvSpPr>
          <p:cNvPr id="645" name="Google Shape;645;p68"/>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21">
                  <a:extLst>
                    <a:ext uri="{A12FA001-AC4F-418D-AE19-62706E023703}">
                      <ahyp:hlinkClr val="tx"/>
                    </a:ext>
                  </a:extLst>
                </a:hlinkClick>
              </a:rPr>
              <a:t>www.mysteryscience.com/docs/mississippi</a:t>
            </a:r>
            <a:endParaRPr sz="800">
              <a:solidFill>
                <a:schemeClr val="dk1"/>
              </a:solidFill>
              <a:latin typeface="Poppins"/>
              <a:ea typeface="Poppins"/>
              <a:cs typeface="Poppins"/>
              <a:sym typeface="Poppins"/>
            </a:endParaRPr>
          </a:p>
        </p:txBody>
      </p:sp>
      <p:sp>
        <p:nvSpPr>
          <p:cNvPr id="646" name="Google Shape;646;p68"/>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pic>
        <p:nvPicPr>
          <p:cNvPr id="651" name="Google Shape;651;p69"/>
          <p:cNvPicPr preferRelativeResize="0"/>
          <p:nvPr/>
        </p:nvPicPr>
        <p:blipFill rotWithShape="1">
          <a:blip r:embed="rId3">
            <a:alphaModFix/>
          </a:blip>
          <a:srcRect b="0" l="13279" r="16716" t="0"/>
          <a:stretch/>
        </p:blipFill>
        <p:spPr>
          <a:xfrm>
            <a:off x="457200" y="3947325"/>
            <a:ext cx="1126725" cy="1044849"/>
          </a:xfrm>
          <a:prstGeom prst="rect">
            <a:avLst/>
          </a:prstGeom>
          <a:noFill/>
          <a:ln>
            <a:noFill/>
          </a:ln>
        </p:spPr>
      </p:pic>
      <p:pic>
        <p:nvPicPr>
          <p:cNvPr id="652" name="Google Shape;652;p69"/>
          <p:cNvPicPr preferRelativeResize="0"/>
          <p:nvPr/>
        </p:nvPicPr>
        <p:blipFill rotWithShape="1">
          <a:blip r:embed="rId4">
            <a:alphaModFix/>
          </a:blip>
          <a:srcRect b="0" l="44839" r="0" t="0"/>
          <a:stretch/>
        </p:blipFill>
        <p:spPr>
          <a:xfrm>
            <a:off x="457200" y="2965875"/>
            <a:ext cx="961706" cy="981450"/>
          </a:xfrm>
          <a:prstGeom prst="rect">
            <a:avLst/>
          </a:prstGeom>
          <a:noFill/>
          <a:ln>
            <a:noFill/>
          </a:ln>
        </p:spPr>
      </p:pic>
      <p:pic>
        <p:nvPicPr>
          <p:cNvPr id="653" name="Google Shape;653;p69"/>
          <p:cNvPicPr preferRelativeResize="0"/>
          <p:nvPr/>
        </p:nvPicPr>
        <p:blipFill rotWithShape="1">
          <a:blip r:embed="rId5">
            <a:alphaModFix/>
          </a:blip>
          <a:srcRect b="0" l="25573" r="0" t="0"/>
          <a:stretch/>
        </p:blipFill>
        <p:spPr>
          <a:xfrm>
            <a:off x="457200" y="2017500"/>
            <a:ext cx="1126733" cy="948375"/>
          </a:xfrm>
          <a:prstGeom prst="rect">
            <a:avLst/>
          </a:prstGeom>
          <a:noFill/>
          <a:ln>
            <a:noFill/>
          </a:ln>
        </p:spPr>
      </p:pic>
      <p:graphicFrame>
        <p:nvGraphicFramePr>
          <p:cNvPr id="654" name="Google Shape;654;p69"/>
          <p:cNvGraphicFramePr/>
          <p:nvPr/>
        </p:nvGraphicFramePr>
        <p:xfrm>
          <a:off x="467988" y="1606185"/>
          <a:ext cx="3000000" cy="3000000"/>
        </p:xfrm>
        <a:graphic>
          <a:graphicData uri="http://schemas.openxmlformats.org/drawingml/2006/table">
            <a:tbl>
              <a:tblPr>
                <a:noFill/>
                <a:tableStyleId>{6D8FE570-EC49-4AF3-A5A0-70E66406ED82}</a:tableStyleId>
              </a:tblPr>
              <a:tblGrid>
                <a:gridCol w="929125"/>
                <a:gridCol w="2115625"/>
                <a:gridCol w="2687600"/>
                <a:gridCol w="3400875"/>
              </a:tblGrid>
              <a:tr h="41745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13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lang="en" sz="1000">
                          <a:solidFill>
                            <a:schemeClr val="dk1"/>
                          </a:solidFill>
                          <a:latin typeface="Poppins"/>
                          <a:ea typeface="Poppins"/>
                          <a:cs typeface="Poppins"/>
                          <a:sym typeface="Poppins"/>
                        </a:rPr>
                        <a:t>Mississippi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48375">
                <a:tc>
                  <a:txBody>
                    <a:bodyPr/>
                    <a:lstStyle/>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hlink"/>
                          </a:solidFill>
                          <a:uFill>
                            <a:noFill/>
                          </a:uFill>
                          <a:latin typeface="Poppins"/>
                          <a:ea typeface="Poppins"/>
                          <a:cs typeface="Poppins"/>
                          <a:sym typeface="Poppins"/>
                          <a:hlinkClick r:id="rId6"/>
                        </a:rPr>
                        <a:t>Animal Adaptations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some sea creatures look so strange?</a:t>
                      </a:r>
                      <a:endParaRPr b="1" sz="800">
                        <a:solidFill>
                          <a:schemeClr val="dk1"/>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make observations of underwater animals in order to collect evidence that external structures serve specific functions. They use their observations to construct an argument that an animal’s structures work together as part of a system to support their growth and survival.</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L.3.1 </a:t>
                      </a:r>
                      <a:r>
                        <a:rPr lang="en" sz="800">
                          <a:solidFill>
                            <a:schemeClr val="dk1"/>
                          </a:solidFill>
                          <a:latin typeface="Poppins"/>
                          <a:ea typeface="Poppins"/>
                          <a:cs typeface="Poppins"/>
                          <a:sym typeface="Poppins"/>
                        </a:rPr>
                        <a:t>Students will demonstrate an understanding of internal and external structures in plants and animals and how they relate to their growth, survival, behavior, and reproduction within an environment.</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94225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hlink"/>
                          </a:solidFill>
                          <a:uFill>
                            <a:noFill/>
                          </a:uFill>
                          <a:latin typeface="Poppins"/>
                          <a:ea typeface="Poppins"/>
                          <a:cs typeface="Poppins"/>
                          <a:sym typeface="Poppins"/>
                          <a:hlinkClick r:id="rId7"/>
                        </a:rPr>
                        <a:t>Learned Behavior &amp; Instinct</a:t>
                      </a:r>
                      <a:endParaRPr b="1" sz="800" strike="sngStrike">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Why would a sea turtle eat a plastic bag?</a:t>
                      </a:r>
                      <a:endParaRPr>
                        <a:solidFill>
                          <a:schemeClr val="dk1"/>
                        </a:solidFill>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use models to understand how an animal’s senses, brain, and memories all work together as a system to influence their behavior and support their survival.</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L.3.1 </a:t>
                      </a:r>
                      <a:r>
                        <a:rPr lang="en" sz="800">
                          <a:solidFill>
                            <a:schemeClr val="dk1"/>
                          </a:solidFill>
                          <a:latin typeface="Poppins"/>
                          <a:ea typeface="Poppins"/>
                          <a:cs typeface="Poppins"/>
                          <a:sym typeface="Poppins"/>
                        </a:rPr>
                        <a:t>Students will demonstrate an understanding of internal and external structures in plants and animals and how they relate to their growth, survival, behavior, and reproduction within an environment.</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1077925">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hlink"/>
                          </a:solidFill>
                          <a:uFill>
                            <a:noFill/>
                          </a:uFill>
                          <a:latin typeface="Poppins"/>
                          <a:ea typeface="Poppins"/>
                          <a:cs typeface="Poppins"/>
                          <a:sym typeface="Poppins"/>
                          <a:hlinkClick r:id="rId8"/>
                        </a:rPr>
                        <a:t>Plant Adaptations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don’t the same trees grow everywhere?</a:t>
                      </a:r>
                      <a:endParaRPr b="1" sz="800">
                        <a:solidFill>
                          <a:schemeClr val="dk1"/>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use models of roots and branches to explore their functions and then construct an argument about how these structures must work together in order to support the survival of trees in the unique environment of the frozen taiga.</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L.3.1 </a:t>
                      </a:r>
                      <a:r>
                        <a:rPr lang="en" sz="800">
                          <a:solidFill>
                            <a:schemeClr val="dk1"/>
                          </a:solidFill>
                          <a:latin typeface="Poppins"/>
                          <a:ea typeface="Poppins"/>
                          <a:cs typeface="Poppins"/>
                          <a:sym typeface="Poppins"/>
                        </a:rPr>
                        <a:t>Students will demonstrate an understanding of internal and external structures in plants and animals and how they relate to their growth, survival, behavior, and reproduction within an environment.</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sp>
        <p:nvSpPr>
          <p:cNvPr id="655" name="Google Shape;655;p69"/>
          <p:cNvSpPr/>
          <p:nvPr/>
        </p:nvSpPr>
        <p:spPr>
          <a:xfrm>
            <a:off x="457200" y="2965876"/>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9">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656" name="Google Shape;656;p69"/>
          <p:cNvSpPr/>
          <p:nvPr/>
        </p:nvSpPr>
        <p:spPr>
          <a:xfrm>
            <a:off x="457201" y="2017506"/>
            <a:ext cx="6879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0">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657" name="Google Shape;657;p69"/>
          <p:cNvSpPr/>
          <p:nvPr/>
        </p:nvSpPr>
        <p:spPr>
          <a:xfrm>
            <a:off x="457200" y="3947317"/>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658" name="Google Shape;658;p69"/>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hlink"/>
                </a:solidFill>
                <a:uFill>
                  <a:noFill/>
                </a:uFill>
                <a:latin typeface="Poppins"/>
                <a:ea typeface="Poppins"/>
                <a:cs typeface="Poppins"/>
                <a:sym typeface="Poppins"/>
                <a:hlinkClick r:id="rId12"/>
              </a:rPr>
              <a:t>Animal &amp; Plant Adaptations </a:t>
            </a:r>
            <a:r>
              <a:rPr lang="en">
                <a:solidFill>
                  <a:schemeClr val="hlink"/>
                </a:solidFill>
                <a:uFill>
                  <a:noFill/>
                </a:uFill>
                <a:latin typeface="Poppins"/>
                <a:ea typeface="Poppins"/>
                <a:cs typeface="Poppins"/>
                <a:sym typeface="Poppins"/>
                <a:hlinkClick r:id="rId13"/>
              </a:rPr>
              <a:t>(Animal &amp; Plant Adaptations)</a:t>
            </a:r>
            <a:endParaRPr sz="1200">
              <a:solidFill>
                <a:schemeClr val="dk1"/>
              </a:solidFill>
              <a:latin typeface="Poppins"/>
              <a:ea typeface="Poppins"/>
              <a:cs typeface="Poppins"/>
              <a:sym typeface="Poppins"/>
            </a:endParaRPr>
          </a:p>
        </p:txBody>
      </p:sp>
      <p:sp>
        <p:nvSpPr>
          <p:cNvPr id="659" name="Google Shape;659;p69"/>
          <p:cNvSpPr/>
          <p:nvPr/>
        </p:nvSpPr>
        <p:spPr>
          <a:xfrm>
            <a:off x="0" y="0"/>
            <a:ext cx="10080000" cy="10335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660" name="Google Shape;660;p69"/>
          <p:cNvPicPr preferRelativeResize="0"/>
          <p:nvPr/>
        </p:nvPicPr>
        <p:blipFill>
          <a:blip r:embed="rId14">
            <a:alphaModFix/>
          </a:blip>
          <a:stretch>
            <a:fillRect/>
          </a:stretch>
        </p:blipFill>
        <p:spPr>
          <a:xfrm>
            <a:off x="7953375" y="305775"/>
            <a:ext cx="1647825" cy="209550"/>
          </a:xfrm>
          <a:prstGeom prst="rect">
            <a:avLst/>
          </a:prstGeom>
          <a:noFill/>
          <a:ln>
            <a:noFill/>
          </a:ln>
        </p:spPr>
      </p:pic>
      <p:sp>
        <p:nvSpPr>
          <p:cNvPr id="661" name="Google Shape;661;p69"/>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Mississippi Standards Alignment</a:t>
            </a:r>
            <a:endParaRPr b="1">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3rd Grade - Life Science</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1200">
              <a:latin typeface="Poppins"/>
              <a:ea typeface="Poppins"/>
              <a:cs typeface="Poppins"/>
              <a:sym typeface="Poppins"/>
            </a:endParaRPr>
          </a:p>
        </p:txBody>
      </p:sp>
      <p:grpSp>
        <p:nvGrpSpPr>
          <p:cNvPr id="662" name="Google Shape;662;p69"/>
          <p:cNvGrpSpPr/>
          <p:nvPr/>
        </p:nvGrpSpPr>
        <p:grpSpPr>
          <a:xfrm>
            <a:off x="533400" y="675275"/>
            <a:ext cx="8132700" cy="307800"/>
            <a:chOff x="1485900" y="5127438"/>
            <a:chExt cx="8132700" cy="307800"/>
          </a:xfrm>
        </p:grpSpPr>
        <p:grpSp>
          <p:nvGrpSpPr>
            <p:cNvPr id="663" name="Google Shape;663;p69"/>
            <p:cNvGrpSpPr/>
            <p:nvPr/>
          </p:nvGrpSpPr>
          <p:grpSpPr>
            <a:xfrm>
              <a:off x="1485900" y="5167025"/>
              <a:ext cx="7886700" cy="228600"/>
              <a:chOff x="1485900" y="5233700"/>
              <a:chExt cx="7886700" cy="228600"/>
            </a:xfrm>
          </p:grpSpPr>
          <p:sp>
            <p:nvSpPr>
              <p:cNvPr id="664" name="Google Shape;664;p69"/>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69"/>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6" name="Google Shape;666;p69"/>
            <p:cNvSpPr txBox="1"/>
            <p:nvPr/>
          </p:nvSpPr>
          <p:spPr>
            <a:xfrm>
              <a:off x="1638300" y="5127438"/>
              <a:ext cx="7980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4th grade on our site</a:t>
              </a:r>
              <a:r>
                <a:rPr i="1" lang="en" sz="800">
                  <a:latin typeface="Poppins"/>
                  <a:ea typeface="Poppins"/>
                  <a:cs typeface="Poppins"/>
                  <a:sym typeface="Poppins"/>
                </a:rPr>
                <a:t>, but we recommend teaching all lessons in 3rd grade if you are following Mississippi Standards.</a:t>
              </a:r>
              <a:endParaRPr i="1" sz="800">
                <a:latin typeface="Poppins"/>
                <a:ea typeface="Poppins"/>
                <a:cs typeface="Poppins"/>
                <a:sym typeface="Poppins"/>
              </a:endParaRPr>
            </a:p>
          </p:txBody>
        </p:sp>
      </p:grpSp>
      <p:sp>
        <p:nvSpPr>
          <p:cNvPr id="667" name="Google Shape;667;p69"/>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www.mysteryscience.com/docs/mississippi</a:t>
            </a:r>
            <a:endParaRPr sz="800">
              <a:solidFill>
                <a:schemeClr val="dk1"/>
              </a:solidFill>
              <a:latin typeface="Poppins"/>
              <a:ea typeface="Poppins"/>
              <a:cs typeface="Poppins"/>
              <a:sym typeface="Poppins"/>
            </a:endParaRPr>
          </a:p>
        </p:txBody>
      </p:sp>
      <p:sp>
        <p:nvSpPr>
          <p:cNvPr id="668" name="Google Shape;668;p69"/>
          <p:cNvSpPr txBox="1"/>
          <p:nvPr>
            <p:ph idx="12" type="sldNum"/>
          </p:nvPr>
        </p:nvSpPr>
        <p:spPr>
          <a:xfrm>
            <a:off x="9089136" y="7178040"/>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70"/>
          <p:cNvSpPr txBox="1"/>
          <p:nvPr/>
        </p:nvSpPr>
        <p:spPr>
          <a:xfrm>
            <a:off x="457200" y="12954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Erosion &amp; Earth’s Surface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(Work of Water)</a:t>
            </a:r>
            <a:r>
              <a:rPr lang="en" sz="1200">
                <a:solidFill>
                  <a:schemeClr val="dk1"/>
                </a:solidFill>
                <a:latin typeface="Poppins"/>
                <a:ea typeface="Poppins"/>
                <a:cs typeface="Poppins"/>
                <a:sym typeface="Poppins"/>
              </a:rPr>
              <a:t> </a:t>
            </a:r>
            <a:endParaRPr b="1">
              <a:latin typeface="Poppins"/>
              <a:ea typeface="Poppins"/>
              <a:cs typeface="Poppins"/>
              <a:sym typeface="Poppins"/>
            </a:endParaRPr>
          </a:p>
        </p:txBody>
      </p:sp>
      <p:sp>
        <p:nvSpPr>
          <p:cNvPr id="674" name="Google Shape;674;p70"/>
          <p:cNvSpPr txBox="1"/>
          <p:nvPr/>
        </p:nvSpPr>
        <p:spPr>
          <a:xfrm>
            <a:off x="3810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www.mysteryscience.com/docs/mississippi</a:t>
            </a:r>
            <a:endParaRPr sz="800">
              <a:solidFill>
                <a:schemeClr val="dk1"/>
              </a:solidFill>
              <a:latin typeface="Poppins"/>
              <a:ea typeface="Poppins"/>
              <a:cs typeface="Poppins"/>
              <a:sym typeface="Poppins"/>
            </a:endParaRPr>
          </a:p>
        </p:txBody>
      </p:sp>
      <p:pic>
        <p:nvPicPr>
          <p:cNvPr id="675" name="Google Shape;675;p70"/>
          <p:cNvPicPr preferRelativeResize="0"/>
          <p:nvPr/>
        </p:nvPicPr>
        <p:blipFill rotWithShape="1">
          <a:blip r:embed="rId6">
            <a:alphaModFix/>
          </a:blip>
          <a:srcRect b="0" l="39182" r="39182" t="0"/>
          <a:stretch/>
        </p:blipFill>
        <p:spPr>
          <a:xfrm>
            <a:off x="448050" y="3158600"/>
            <a:ext cx="1037851" cy="1036301"/>
          </a:xfrm>
          <a:prstGeom prst="rect">
            <a:avLst/>
          </a:prstGeom>
          <a:noFill/>
          <a:ln>
            <a:noFill/>
          </a:ln>
        </p:spPr>
      </p:pic>
      <p:sp>
        <p:nvSpPr>
          <p:cNvPr id="676" name="Google Shape;676;p70"/>
          <p:cNvSpPr/>
          <p:nvPr/>
        </p:nvSpPr>
        <p:spPr>
          <a:xfrm>
            <a:off x="457200" y="3158593"/>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7">
                  <a:extLst>
                    <a:ext uri="{A12FA001-AC4F-418D-AE19-62706E023703}">
                      <ahyp:hlinkClr val="tx"/>
                    </a:ext>
                  </a:extLst>
                </a:hlinkClick>
              </a:rPr>
              <a:t>Lesson 6</a:t>
            </a:r>
            <a:endParaRPr b="1" sz="800">
              <a:solidFill>
                <a:schemeClr val="lt1"/>
              </a:solidFill>
              <a:latin typeface="Poppins"/>
              <a:ea typeface="Poppins"/>
              <a:cs typeface="Poppins"/>
              <a:sym typeface="Poppins"/>
            </a:endParaRPr>
          </a:p>
        </p:txBody>
      </p:sp>
      <p:graphicFrame>
        <p:nvGraphicFramePr>
          <p:cNvPr id="677" name="Google Shape;677;p70"/>
          <p:cNvGraphicFramePr/>
          <p:nvPr/>
        </p:nvGraphicFramePr>
        <p:xfrm>
          <a:off x="457188" y="1695610"/>
          <a:ext cx="3000000" cy="3000000"/>
        </p:xfrm>
        <a:graphic>
          <a:graphicData uri="http://schemas.openxmlformats.org/drawingml/2006/table">
            <a:tbl>
              <a:tblPr>
                <a:noFill/>
                <a:tableStyleId>{6D8FE570-EC49-4AF3-A5A0-70E66406ED82}</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Mississippi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Erosion, Earth’s Surface, &amp; Landforms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What’s strong enough to make a canyon?</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create a model landform and investigate how some Earth events can occur quickly, while others occur slowly.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E.3.7B </a:t>
                      </a:r>
                      <a:r>
                        <a:rPr lang="en" sz="800">
                          <a:solidFill>
                            <a:schemeClr val="dk1"/>
                          </a:solidFill>
                          <a:latin typeface="Poppins"/>
                          <a:ea typeface="Poppins"/>
                          <a:cs typeface="Poppins"/>
                          <a:sym typeface="Poppins"/>
                        </a:rPr>
                        <a:t> Students will demonstrate an understanding of the composition of Earth and the processes which change Earth’s landforms. (E.3.7B.2)</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Erosion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you stop a landslide?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compare multiple solutions for preventing erosion.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E.3.7B </a:t>
                      </a:r>
                      <a:r>
                        <a:rPr lang="en" sz="800">
                          <a:solidFill>
                            <a:schemeClr val="dk1"/>
                          </a:solidFill>
                          <a:latin typeface="Poppins"/>
                          <a:ea typeface="Poppins"/>
                          <a:cs typeface="Poppins"/>
                          <a:sym typeface="Poppins"/>
                        </a:rPr>
                        <a:t> Students will demonstrate an understanding of the composition of Earth and the processes which change Earth’s landforms. (E.3.7B.2)</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678" name="Google Shape;678;p70"/>
          <p:cNvPicPr preferRelativeResize="0"/>
          <p:nvPr/>
        </p:nvPicPr>
        <p:blipFill rotWithShape="1">
          <a:blip r:embed="rId10">
            <a:alphaModFix/>
          </a:blip>
          <a:srcRect b="4495" l="0" r="0" t="4504"/>
          <a:stretch/>
        </p:blipFill>
        <p:spPr>
          <a:xfrm>
            <a:off x="457200" y="2116543"/>
            <a:ext cx="1028700" cy="1035054"/>
          </a:xfrm>
          <a:prstGeom prst="rect">
            <a:avLst/>
          </a:prstGeom>
          <a:noFill/>
          <a:ln>
            <a:noFill/>
          </a:ln>
        </p:spPr>
      </p:pic>
      <p:sp>
        <p:nvSpPr>
          <p:cNvPr id="679" name="Google Shape;679;p70"/>
          <p:cNvSpPr/>
          <p:nvPr/>
        </p:nvSpPr>
        <p:spPr>
          <a:xfrm>
            <a:off x="459600" y="2115298"/>
            <a:ext cx="685800" cy="3213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5</a:t>
            </a:r>
            <a:endParaRPr b="1" sz="800">
              <a:solidFill>
                <a:schemeClr val="lt1"/>
              </a:solidFill>
              <a:latin typeface="Poppins"/>
              <a:ea typeface="Poppins"/>
              <a:cs typeface="Poppins"/>
              <a:sym typeface="Poppins"/>
            </a:endParaRPr>
          </a:p>
        </p:txBody>
      </p:sp>
      <p:sp>
        <p:nvSpPr>
          <p:cNvPr id="680" name="Google Shape;680;p70"/>
          <p:cNvSpPr/>
          <p:nvPr/>
        </p:nvSpPr>
        <p:spPr>
          <a:xfrm>
            <a:off x="0" y="0"/>
            <a:ext cx="10080000" cy="10335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681" name="Google Shape;681;p70"/>
          <p:cNvPicPr preferRelativeResize="0"/>
          <p:nvPr/>
        </p:nvPicPr>
        <p:blipFill>
          <a:blip r:embed="rId12">
            <a:alphaModFix/>
          </a:blip>
          <a:stretch>
            <a:fillRect/>
          </a:stretch>
        </p:blipFill>
        <p:spPr>
          <a:xfrm>
            <a:off x="7953375" y="305775"/>
            <a:ext cx="1647825" cy="209550"/>
          </a:xfrm>
          <a:prstGeom prst="rect">
            <a:avLst/>
          </a:prstGeom>
          <a:noFill/>
          <a:ln>
            <a:noFill/>
          </a:ln>
        </p:spPr>
      </p:pic>
      <p:sp>
        <p:nvSpPr>
          <p:cNvPr id="682" name="Google Shape;682;p70"/>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Mississippi Standards Alignment</a:t>
            </a:r>
            <a:endParaRPr b="1">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3rd Grade - Earth &amp; Space Science</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1200">
              <a:latin typeface="Poppins"/>
              <a:ea typeface="Poppins"/>
              <a:cs typeface="Poppins"/>
              <a:sym typeface="Poppins"/>
            </a:endParaRPr>
          </a:p>
        </p:txBody>
      </p:sp>
      <p:grpSp>
        <p:nvGrpSpPr>
          <p:cNvPr id="683" name="Google Shape;683;p70"/>
          <p:cNvGrpSpPr/>
          <p:nvPr/>
        </p:nvGrpSpPr>
        <p:grpSpPr>
          <a:xfrm>
            <a:off x="533400" y="675275"/>
            <a:ext cx="8132700" cy="307800"/>
            <a:chOff x="1485900" y="5127438"/>
            <a:chExt cx="8132700" cy="307800"/>
          </a:xfrm>
        </p:grpSpPr>
        <p:grpSp>
          <p:nvGrpSpPr>
            <p:cNvPr id="684" name="Google Shape;684;p70"/>
            <p:cNvGrpSpPr/>
            <p:nvPr/>
          </p:nvGrpSpPr>
          <p:grpSpPr>
            <a:xfrm>
              <a:off x="1485900" y="5167025"/>
              <a:ext cx="7886700" cy="228600"/>
              <a:chOff x="1485900" y="5233700"/>
              <a:chExt cx="7886700" cy="228600"/>
            </a:xfrm>
          </p:grpSpPr>
          <p:sp>
            <p:nvSpPr>
              <p:cNvPr id="685" name="Google Shape;685;p70"/>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70"/>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7" name="Google Shape;687;p70"/>
            <p:cNvSpPr txBox="1"/>
            <p:nvPr/>
          </p:nvSpPr>
          <p:spPr>
            <a:xfrm>
              <a:off x="1638300" y="5127438"/>
              <a:ext cx="7980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2nd grade on our site</a:t>
              </a:r>
              <a:r>
                <a:rPr i="1" lang="en" sz="800">
                  <a:latin typeface="Poppins"/>
                  <a:ea typeface="Poppins"/>
                  <a:cs typeface="Poppins"/>
                  <a:sym typeface="Poppins"/>
                </a:rPr>
                <a:t>, but we recommend teaching these lessons in 3rd grade if you are following Mississippi Standards.</a:t>
              </a:r>
              <a:endParaRPr i="1" sz="800">
                <a:latin typeface="Poppins"/>
                <a:ea typeface="Poppins"/>
                <a:cs typeface="Poppins"/>
                <a:sym typeface="Poppins"/>
              </a:endParaRPr>
            </a:p>
          </p:txBody>
        </p:sp>
      </p:grpSp>
      <p:sp>
        <p:nvSpPr>
          <p:cNvPr id="688" name="Google Shape;688;p70"/>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71"/>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Earth’s Features &amp; Processes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(The Birth of Rocks)</a:t>
            </a:r>
            <a:endParaRPr b="1">
              <a:latin typeface="Poppins"/>
              <a:ea typeface="Poppins"/>
              <a:cs typeface="Poppins"/>
              <a:sym typeface="Poppins"/>
            </a:endParaRPr>
          </a:p>
        </p:txBody>
      </p:sp>
      <p:graphicFrame>
        <p:nvGraphicFramePr>
          <p:cNvPr id="694" name="Google Shape;694;p71"/>
          <p:cNvGraphicFramePr/>
          <p:nvPr/>
        </p:nvGraphicFramePr>
        <p:xfrm>
          <a:off x="457188" y="1543210"/>
          <a:ext cx="3000000" cy="3000000"/>
        </p:xfrm>
        <a:graphic>
          <a:graphicData uri="http://schemas.openxmlformats.org/drawingml/2006/table">
            <a:tbl>
              <a:tblPr>
                <a:noFill/>
                <a:tableStyleId>{6D8FE570-EC49-4AF3-A5A0-70E66406ED82}</a:tableStyleId>
              </a:tblPr>
              <a:tblGrid>
                <a:gridCol w="1028700"/>
                <a:gridCol w="2251350"/>
                <a:gridCol w="2191225"/>
                <a:gridCol w="3672725"/>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Mississippi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1</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Volcanoes &amp; Patterns of Earth’s Features</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Could a volcano pop up where you live?</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use coordinates to develop a map of volcanoes to discover a pattern of where volcanoes exist on Earth. Students identify the pattern of volcanoes in the “Ring of Fire.”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E.3.7B </a:t>
                      </a:r>
                      <a:r>
                        <a:rPr lang="en" sz="800">
                          <a:solidFill>
                            <a:schemeClr val="dk1"/>
                          </a:solidFill>
                          <a:latin typeface="Poppins"/>
                          <a:ea typeface="Poppins"/>
                          <a:cs typeface="Poppins"/>
                          <a:sym typeface="Poppins"/>
                        </a:rPr>
                        <a:t> Students will demonstrate an understanding of the composition of Earth and the processes which change Earth’s landforms. (E.3.7B.2)</a:t>
                      </a:r>
                      <a:endParaRPr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2</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Volcanoes &amp; Rock Cycle</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some volcanoes explode?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investigate the properties of thin and thick lava by attempting to create air bubbles. Students realize that thick lava will cause a volcano to explode, while thin lava will not.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E.3.7B </a:t>
                      </a:r>
                      <a:r>
                        <a:rPr lang="en" sz="800">
                          <a:solidFill>
                            <a:schemeClr val="dk1"/>
                          </a:solidFill>
                          <a:latin typeface="Poppins"/>
                          <a:ea typeface="Poppins"/>
                          <a:cs typeface="Poppins"/>
                          <a:sym typeface="Poppins"/>
                        </a:rPr>
                        <a:t> Students will demonstrate an understanding of the composition of Earth and the processes which change Earth’s landforms. (E.3.7B.2)</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3</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Weathering &amp; Erosion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Will a mountain last forever?</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make observations of the effects of weathering to discover that rocks will become rounded and break into small pieces when they tumble down a mountain.</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E.3.7B </a:t>
                      </a:r>
                      <a:r>
                        <a:rPr lang="en" sz="800">
                          <a:solidFill>
                            <a:schemeClr val="dk1"/>
                          </a:solidFill>
                          <a:latin typeface="Poppins"/>
                          <a:ea typeface="Poppins"/>
                          <a:cs typeface="Poppins"/>
                          <a:sym typeface="Poppins"/>
                        </a:rPr>
                        <a:t> Students will demonstrate an understanding of the composition of Earth and the processes which change Earth’s landforms. (E.3.7B.3)</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E.3.7A </a:t>
                      </a:r>
                      <a:r>
                        <a:rPr lang="en" sz="800">
                          <a:solidFill>
                            <a:schemeClr val="dk1"/>
                          </a:solidFill>
                          <a:latin typeface="Poppins"/>
                          <a:ea typeface="Poppins"/>
                          <a:cs typeface="Poppins"/>
                          <a:sym typeface="Poppins"/>
                        </a:rPr>
                        <a:t>Students will demonstrate an understanding of the various processes involved in the rock cycle, superposition of rock layers, and fossil formation.</a:t>
                      </a:r>
                      <a:endParaRPr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rPr lang="en" sz="800">
                          <a:latin typeface="Poppins"/>
                          <a:ea typeface="Poppins"/>
                          <a:cs typeface="Poppins"/>
                          <a:sym typeface="Poppins"/>
                        </a:rPr>
                        <a:t>Lesson 4</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Sedimentary Rock &amp; Fossils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did your town look like 100 million years ago?</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create a model canyon and use the pattern of fossils found in each rock layer to support the explanation that the landscape has changed many times over millions of years.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E.3.7A </a:t>
                      </a:r>
                      <a:r>
                        <a:rPr lang="en" sz="800">
                          <a:solidFill>
                            <a:schemeClr val="dk1"/>
                          </a:solidFill>
                          <a:latin typeface="Poppins"/>
                          <a:ea typeface="Poppins"/>
                          <a:cs typeface="Poppins"/>
                          <a:sym typeface="Poppins"/>
                        </a:rPr>
                        <a:t>Students will demonstrate an understanding of the various processes involved in the rock cycle, superposition of rock layers, and fossil formation. (E.3.7A.1, E.3.7A.3)</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E.3.10 </a:t>
                      </a:r>
                      <a:r>
                        <a:rPr lang="en" sz="800">
                          <a:solidFill>
                            <a:schemeClr val="dk1"/>
                          </a:solidFill>
                          <a:latin typeface="Poppins"/>
                          <a:ea typeface="Poppins"/>
                          <a:cs typeface="Poppins"/>
                          <a:sym typeface="Poppins"/>
                        </a:rPr>
                        <a:t>Students will demonstrate an understanding that all materials, energy, and fuels that humans use are derived from natural sources.</a:t>
                      </a:r>
                      <a:endParaRPr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Erosion, Natural Hazards,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How could you survive a landslide?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generate multiple possible solutions to protect homes from a landslide. Students realize that there are many causes for the erosion that causes rocks to fall in landslides.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E.3.9 </a:t>
                      </a:r>
                      <a:r>
                        <a:rPr lang="en" sz="800">
                          <a:solidFill>
                            <a:schemeClr val="dk1"/>
                          </a:solidFill>
                          <a:latin typeface="Poppins"/>
                          <a:ea typeface="Poppins"/>
                          <a:cs typeface="Poppins"/>
                          <a:sym typeface="Poppins"/>
                        </a:rPr>
                        <a:t>Students will demonstrate an understanding of how the Earth’s systems (i.e., geosphere, hydrosphere, atmosphere, and biosphere) interact in multiple ways to affect Earth’s surface materials and processes. (E.3.9.2)</a:t>
                      </a:r>
                      <a:endParaRPr b="1"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695" name="Google Shape;695;p71"/>
          <p:cNvPicPr preferRelativeResize="0"/>
          <p:nvPr/>
        </p:nvPicPr>
        <p:blipFill>
          <a:blip r:embed="rId10">
            <a:alphaModFix/>
          </a:blip>
          <a:stretch>
            <a:fillRect/>
          </a:stretch>
        </p:blipFill>
        <p:spPr>
          <a:xfrm>
            <a:off x="457200" y="1939425"/>
            <a:ext cx="914400" cy="5181600"/>
          </a:xfrm>
          <a:prstGeom prst="rect">
            <a:avLst/>
          </a:prstGeom>
          <a:noFill/>
          <a:ln>
            <a:noFill/>
          </a:ln>
        </p:spPr>
      </p:pic>
      <p:pic>
        <p:nvPicPr>
          <p:cNvPr id="696" name="Google Shape;696;p71"/>
          <p:cNvPicPr preferRelativeResize="0"/>
          <p:nvPr/>
        </p:nvPicPr>
        <p:blipFill rotWithShape="1">
          <a:blip r:embed="rId11">
            <a:alphaModFix/>
          </a:blip>
          <a:srcRect b="0" l="56242" r="0" t="0"/>
          <a:stretch/>
        </p:blipFill>
        <p:spPr>
          <a:xfrm>
            <a:off x="464350" y="5124525"/>
            <a:ext cx="900100" cy="1016500"/>
          </a:xfrm>
          <a:prstGeom prst="rect">
            <a:avLst/>
          </a:prstGeom>
          <a:noFill/>
          <a:ln>
            <a:noFill/>
          </a:ln>
        </p:spPr>
      </p:pic>
      <p:sp>
        <p:nvSpPr>
          <p:cNvPr id="697" name="Google Shape;697;p71"/>
          <p:cNvSpPr/>
          <p:nvPr/>
        </p:nvSpPr>
        <p:spPr>
          <a:xfrm>
            <a:off x="457200" y="5124525"/>
            <a:ext cx="638100" cy="27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698" name="Google Shape;698;p71"/>
          <p:cNvGraphicFramePr/>
          <p:nvPr/>
        </p:nvGraphicFramePr>
        <p:xfrm>
          <a:off x="457188" y="1939435"/>
          <a:ext cx="3000000" cy="3000000"/>
        </p:xfrm>
        <a:graphic>
          <a:graphicData uri="http://schemas.openxmlformats.org/drawingml/2006/table">
            <a:tbl>
              <a:tblPr>
                <a:noFill/>
                <a:tableStyleId>{6D8FE570-EC49-4AF3-A5A0-70E66406ED82}</a:tableStyleId>
              </a:tblPr>
              <a:tblGrid>
                <a:gridCol w="696475"/>
              </a:tblGrid>
              <a:tr h="10458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458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458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45875">
                <a:tc>
                  <a:txBody>
                    <a:bodyPr/>
                    <a:lstStyle/>
                    <a:p>
                      <a:pPr indent="0" lvl="0" marL="0" rtl="0" algn="l">
                        <a:spcBef>
                          <a:spcPts val="0"/>
                        </a:spcBef>
                        <a:spcAft>
                          <a:spcPts val="0"/>
                        </a:spcAft>
                        <a:buNone/>
                      </a:pPr>
                      <a:r>
                        <a:rPr b="1" lang="en" sz="800">
                          <a:solidFill>
                            <a:schemeClr val="lt1"/>
                          </a:solidFill>
                          <a:latin typeface="Poppins"/>
                          <a:ea typeface="Poppins"/>
                          <a:cs typeface="Poppins"/>
                          <a:sym typeface="Poppins"/>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389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5</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699" name="Google Shape;699;p71"/>
          <p:cNvSpPr/>
          <p:nvPr/>
        </p:nvSpPr>
        <p:spPr>
          <a:xfrm>
            <a:off x="0" y="0"/>
            <a:ext cx="10080000" cy="10335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700" name="Google Shape;700;p71"/>
          <p:cNvPicPr preferRelativeResize="0"/>
          <p:nvPr/>
        </p:nvPicPr>
        <p:blipFill>
          <a:blip r:embed="rId16">
            <a:alphaModFix/>
          </a:blip>
          <a:stretch>
            <a:fillRect/>
          </a:stretch>
        </p:blipFill>
        <p:spPr>
          <a:xfrm>
            <a:off x="7953375" y="305775"/>
            <a:ext cx="1647825" cy="209550"/>
          </a:xfrm>
          <a:prstGeom prst="rect">
            <a:avLst/>
          </a:prstGeom>
          <a:noFill/>
          <a:ln>
            <a:noFill/>
          </a:ln>
        </p:spPr>
      </p:pic>
      <p:sp>
        <p:nvSpPr>
          <p:cNvPr id="701" name="Google Shape;701;p71"/>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Mississippi Standards Alignment</a:t>
            </a:r>
            <a:endParaRPr b="1">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3rd Grade - Earth &amp; Space Science</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1200">
              <a:latin typeface="Poppins"/>
              <a:ea typeface="Poppins"/>
              <a:cs typeface="Poppins"/>
              <a:sym typeface="Poppins"/>
            </a:endParaRPr>
          </a:p>
        </p:txBody>
      </p:sp>
      <p:grpSp>
        <p:nvGrpSpPr>
          <p:cNvPr id="702" name="Google Shape;702;p71"/>
          <p:cNvGrpSpPr/>
          <p:nvPr/>
        </p:nvGrpSpPr>
        <p:grpSpPr>
          <a:xfrm>
            <a:off x="533400" y="675275"/>
            <a:ext cx="8132700" cy="307800"/>
            <a:chOff x="1485900" y="5127438"/>
            <a:chExt cx="8132700" cy="307800"/>
          </a:xfrm>
        </p:grpSpPr>
        <p:grpSp>
          <p:nvGrpSpPr>
            <p:cNvPr id="703" name="Google Shape;703;p71"/>
            <p:cNvGrpSpPr/>
            <p:nvPr/>
          </p:nvGrpSpPr>
          <p:grpSpPr>
            <a:xfrm>
              <a:off x="1485900" y="5167025"/>
              <a:ext cx="7886700" cy="228600"/>
              <a:chOff x="1485900" y="5233700"/>
              <a:chExt cx="7886700" cy="228600"/>
            </a:xfrm>
          </p:grpSpPr>
          <p:sp>
            <p:nvSpPr>
              <p:cNvPr id="704" name="Google Shape;704;p71"/>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71"/>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6" name="Google Shape;706;p71"/>
            <p:cNvSpPr txBox="1"/>
            <p:nvPr/>
          </p:nvSpPr>
          <p:spPr>
            <a:xfrm>
              <a:off x="1638300" y="5127438"/>
              <a:ext cx="7980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4th grade on our site</a:t>
              </a:r>
              <a:r>
                <a:rPr i="1" lang="en" sz="800">
                  <a:latin typeface="Poppins"/>
                  <a:ea typeface="Poppins"/>
                  <a:cs typeface="Poppins"/>
                  <a:sym typeface="Poppins"/>
                </a:rPr>
                <a:t>, but we recommend teaching all lessons in 3rd grade if you are following Mississippi Standards.</a:t>
              </a:r>
              <a:endParaRPr i="1" sz="800">
                <a:latin typeface="Poppins"/>
                <a:ea typeface="Poppins"/>
                <a:cs typeface="Poppins"/>
                <a:sym typeface="Poppins"/>
              </a:endParaRPr>
            </a:p>
          </p:txBody>
        </p:sp>
      </p:grpSp>
      <p:sp>
        <p:nvSpPr>
          <p:cNvPr id="707" name="Google Shape;707;p71"/>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www.mysteryscience.com/docs/mississippi</a:t>
            </a:r>
            <a:endParaRPr sz="800">
              <a:solidFill>
                <a:schemeClr val="dk1"/>
              </a:solidFill>
              <a:latin typeface="Poppins"/>
              <a:ea typeface="Poppins"/>
              <a:cs typeface="Poppins"/>
              <a:sym typeface="Poppins"/>
            </a:endParaRPr>
          </a:p>
        </p:txBody>
      </p:sp>
      <p:sp>
        <p:nvSpPr>
          <p:cNvPr id="708" name="Google Shape;708;p71"/>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72"/>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3">
                  <a:extLst>
                    <a:ext uri="{A12FA001-AC4F-418D-AE19-62706E023703}">
                      <ahyp:hlinkClr val="tx"/>
                    </a:ext>
                  </a:extLst>
                </a:hlinkClick>
              </a:rPr>
              <a:t>www.mysteryscience.com/docs/mississippi</a:t>
            </a:r>
            <a:endParaRPr sz="800">
              <a:solidFill>
                <a:schemeClr val="dk1"/>
              </a:solidFill>
              <a:latin typeface="Poppins"/>
              <a:ea typeface="Poppins"/>
              <a:cs typeface="Poppins"/>
              <a:sym typeface="Poppins"/>
            </a:endParaRPr>
          </a:p>
        </p:txBody>
      </p:sp>
      <p:pic>
        <p:nvPicPr>
          <p:cNvPr id="714" name="Google Shape;714;p72" title="image2.png"/>
          <p:cNvPicPr preferRelativeResize="0"/>
          <p:nvPr/>
        </p:nvPicPr>
        <p:blipFill rotWithShape="1">
          <a:blip r:embed="rId4">
            <a:alphaModFix/>
          </a:blip>
          <a:srcRect b="0" l="12428" r="12428" t="0"/>
          <a:stretch/>
        </p:blipFill>
        <p:spPr>
          <a:xfrm>
            <a:off x="462350" y="1964025"/>
            <a:ext cx="1023550" cy="966200"/>
          </a:xfrm>
          <a:prstGeom prst="rect">
            <a:avLst/>
          </a:prstGeom>
          <a:noFill/>
          <a:ln>
            <a:noFill/>
          </a:ln>
        </p:spPr>
      </p:pic>
      <p:pic>
        <p:nvPicPr>
          <p:cNvPr id="715" name="Google Shape;715;p72" title="image.png"/>
          <p:cNvPicPr preferRelativeResize="0"/>
          <p:nvPr/>
        </p:nvPicPr>
        <p:blipFill rotWithShape="1">
          <a:blip r:embed="rId5">
            <a:alphaModFix/>
          </a:blip>
          <a:srcRect b="0" l="6852" r="6843" t="0"/>
          <a:stretch/>
        </p:blipFill>
        <p:spPr>
          <a:xfrm>
            <a:off x="458550" y="2929988"/>
            <a:ext cx="1023550" cy="912113"/>
          </a:xfrm>
          <a:prstGeom prst="rect">
            <a:avLst/>
          </a:prstGeom>
          <a:noFill/>
          <a:ln>
            <a:noFill/>
          </a:ln>
        </p:spPr>
      </p:pic>
      <p:pic>
        <p:nvPicPr>
          <p:cNvPr id="716" name="Google Shape;716;p72"/>
          <p:cNvPicPr preferRelativeResize="0"/>
          <p:nvPr/>
        </p:nvPicPr>
        <p:blipFill rotWithShape="1">
          <a:blip r:embed="rId6">
            <a:alphaModFix/>
          </a:blip>
          <a:srcRect b="1304" l="0" r="0" t="1314"/>
          <a:stretch/>
        </p:blipFill>
        <p:spPr>
          <a:xfrm>
            <a:off x="448050" y="3855900"/>
            <a:ext cx="1023550" cy="886450"/>
          </a:xfrm>
          <a:prstGeom prst="rect">
            <a:avLst/>
          </a:prstGeom>
          <a:noFill/>
          <a:ln>
            <a:noFill/>
          </a:ln>
        </p:spPr>
      </p:pic>
      <p:sp>
        <p:nvSpPr>
          <p:cNvPr id="717" name="Google Shape;717;p72"/>
          <p:cNvSpPr/>
          <p:nvPr/>
        </p:nvSpPr>
        <p:spPr>
          <a:xfrm>
            <a:off x="459568" y="2927700"/>
            <a:ext cx="664800" cy="2160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latin typeface="Poppins"/>
                <a:ea typeface="Poppins"/>
                <a:cs typeface="Poppins"/>
                <a:sym typeface="Poppins"/>
              </a:rPr>
              <a:t>Lesson 2</a:t>
            </a:r>
            <a:endParaRPr b="1" sz="800">
              <a:solidFill>
                <a:schemeClr val="lt1"/>
              </a:solidFill>
              <a:latin typeface="Poppins"/>
              <a:ea typeface="Poppins"/>
              <a:cs typeface="Poppins"/>
              <a:sym typeface="Poppins"/>
            </a:endParaRPr>
          </a:p>
        </p:txBody>
      </p:sp>
      <p:sp>
        <p:nvSpPr>
          <p:cNvPr id="718" name="Google Shape;718;p72"/>
          <p:cNvSpPr/>
          <p:nvPr/>
        </p:nvSpPr>
        <p:spPr>
          <a:xfrm>
            <a:off x="462350" y="1962523"/>
            <a:ext cx="687900" cy="2094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7">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719" name="Google Shape;719;p72"/>
          <p:cNvSpPr/>
          <p:nvPr/>
        </p:nvSpPr>
        <p:spPr>
          <a:xfrm>
            <a:off x="460075" y="3861875"/>
            <a:ext cx="664800" cy="2160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8">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720" name="Google Shape;720;p72"/>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200">
                <a:solidFill>
                  <a:schemeClr val="dk1"/>
                </a:solidFill>
                <a:uFill>
                  <a:noFill/>
                </a:uFill>
                <a:latin typeface="Poppins"/>
                <a:ea typeface="Poppins"/>
                <a:cs typeface="Poppins"/>
                <a:sym typeface="Poppins"/>
                <a:hlinkClick r:id="rId9">
                  <a:extLst>
                    <a:ext uri="{A12FA001-AC4F-418D-AE19-62706E023703}">
                      <ahyp:hlinkClr val="tx"/>
                    </a:ext>
                  </a:extLst>
                </a:hlinkClick>
              </a:rPr>
              <a:t>⭐</a:t>
            </a:r>
            <a:r>
              <a:rPr b="1" lang="en">
                <a:solidFill>
                  <a:schemeClr val="dk1"/>
                </a:solidFill>
                <a:latin typeface="Poppins"/>
                <a:ea typeface="Poppins"/>
                <a:cs typeface="Poppins"/>
                <a:sym typeface="Poppins"/>
              </a:rPr>
              <a:t>  </a:t>
            </a:r>
            <a:r>
              <a:rPr b="1" lang="en">
                <a:latin typeface="Poppins"/>
                <a:ea typeface="Poppins"/>
                <a:cs typeface="Poppins"/>
                <a:sym typeface="Poppins"/>
              </a:rPr>
              <a:t>States of Matter</a:t>
            </a:r>
            <a:r>
              <a:rPr b="1" lang="en">
                <a:solidFill>
                  <a:schemeClr val="dk1"/>
                </a:solidFill>
                <a:uFill>
                  <a:noFill/>
                </a:uFill>
                <a:latin typeface="Poppins"/>
                <a:ea typeface="Poppins"/>
                <a:cs typeface="Poppins"/>
                <a:sym typeface="Poppins"/>
                <a:hlinkClick r:id="rId10">
                  <a:extLst>
                    <a:ext uri="{A12FA001-AC4F-418D-AE19-62706E023703}">
                      <ahyp:hlinkClr val="tx"/>
                    </a:ext>
                  </a:extLst>
                </a:hlinkClick>
              </a:rPr>
              <a:t> </a:t>
            </a:r>
            <a:r>
              <a:rPr lang="en" sz="1200">
                <a:solidFill>
                  <a:schemeClr val="dk1"/>
                </a:solidFill>
                <a:uFill>
                  <a:noFill/>
                </a:uFill>
                <a:latin typeface="Poppins"/>
                <a:ea typeface="Poppins"/>
                <a:cs typeface="Poppins"/>
                <a:sym typeface="Poppins"/>
                <a:hlinkClick r:id="rId11">
                  <a:extLst>
                    <a:ext uri="{A12FA001-AC4F-418D-AE19-62706E023703}">
                      <ahyp:hlinkClr val="tx"/>
                    </a:ext>
                  </a:extLst>
                </a:hlinkClick>
              </a:rPr>
              <a:t>(States of Matter) </a:t>
            </a:r>
            <a:endParaRPr sz="1200">
              <a:latin typeface="Poppins"/>
              <a:ea typeface="Poppins"/>
              <a:cs typeface="Poppins"/>
              <a:sym typeface="Poppins"/>
            </a:endParaRPr>
          </a:p>
        </p:txBody>
      </p:sp>
      <p:graphicFrame>
        <p:nvGraphicFramePr>
          <p:cNvPr id="721" name="Google Shape;721;p72"/>
          <p:cNvGraphicFramePr/>
          <p:nvPr/>
        </p:nvGraphicFramePr>
        <p:xfrm>
          <a:off x="457188" y="1543210"/>
          <a:ext cx="3000000" cy="3000000"/>
        </p:xfrm>
        <a:graphic>
          <a:graphicData uri="http://schemas.openxmlformats.org/drawingml/2006/table">
            <a:tbl>
              <a:tblPr>
                <a:noFill/>
                <a:tableStyleId>{6D8FE570-EC49-4AF3-A5A0-70E66406ED82}</a:tableStyleId>
              </a:tblPr>
              <a:tblGrid>
                <a:gridCol w="1028700"/>
                <a:gridCol w="2400300"/>
                <a:gridCol w="2286000"/>
                <a:gridCol w="3429000"/>
              </a:tblGrid>
              <a:tr h="419325">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Mississippi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67700">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✨New!✨</a:t>
                      </a:r>
                      <a:endParaRPr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rPr b="1" lang="en" sz="800">
                          <a:solidFill>
                            <a:schemeClr val="dk1"/>
                          </a:solidFill>
                          <a:latin typeface="Poppins"/>
                          <a:ea typeface="Poppins"/>
                          <a:cs typeface="Poppins"/>
                          <a:sym typeface="Poppins"/>
                        </a:rPr>
                        <a:t>Liquid Water &amp; Solid Ice</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Where do animals find the water they need?</a:t>
                      </a:r>
                      <a:endParaRPr b="1" sz="800">
                        <a:solidFill>
                          <a:schemeClr val="dk1"/>
                        </a:solidFill>
                        <a:latin typeface="Poppins"/>
                        <a:ea typeface="Poppins"/>
                        <a:cs typeface="Poppins"/>
                        <a:sym typeface="Poppins"/>
                      </a:endParaRPr>
                    </a:p>
                  </a:txBody>
                  <a:tcPr marT="91425" marB="91425" marR="91425" marL="57150"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obtain information about the liquid water and solid ice that different animals utilize for their survival in the Arctic.</a:t>
                      </a:r>
                      <a:endParaRPr sz="800">
                        <a:highlight>
                          <a:srgbClr val="FFFF00"/>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P.3.5</a:t>
                      </a:r>
                      <a:r>
                        <a:rPr lang="en" sz="900">
                          <a:solidFill>
                            <a:schemeClr val="dk1"/>
                          </a:solidFill>
                          <a:latin typeface="Poppins"/>
                          <a:ea typeface="Poppins"/>
                          <a:cs typeface="Poppins"/>
                          <a:sym typeface="Poppins"/>
                        </a:rPr>
                        <a:t> Students will demonstrate an understanding of the physical properties of matter to explain why matter can change states between a solid, liquid, or gas dependent upon the addition or removal of heat.</a:t>
                      </a:r>
                      <a:endParaRPr sz="800">
                        <a:solidFill>
                          <a:schemeClr val="dk1"/>
                        </a:solidFill>
                        <a:highlight>
                          <a:srgbClr val="FFFF00"/>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386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✨New!✨</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Reversible &amp; Irreversible Changes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is an ice cube like a crayon?</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observe the properties of different materials after being heated up and then cooled down. They use these observations to support the explanation that some changes are reversible and others are not.</a:t>
                      </a:r>
                      <a:endParaRPr sz="800">
                        <a:solidFill>
                          <a:schemeClr val="dk1"/>
                        </a:solidFill>
                        <a:highlight>
                          <a:srgbClr val="FFFF00"/>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P.3.5</a:t>
                      </a:r>
                      <a:r>
                        <a:rPr lang="en" sz="900">
                          <a:solidFill>
                            <a:schemeClr val="dk1"/>
                          </a:solidFill>
                          <a:latin typeface="Poppins"/>
                          <a:ea typeface="Poppins"/>
                          <a:cs typeface="Poppins"/>
                          <a:sym typeface="Poppins"/>
                        </a:rPr>
                        <a:t> Students will demonstrate an understanding of the physical properties of matter to explain why matter can change states between a solid, liquid, or gas dependent upon the addition or removal of heat.</a:t>
                      </a:r>
                      <a:endParaRPr sz="800">
                        <a:solidFill>
                          <a:schemeClr val="dk1"/>
                        </a:solidFill>
                        <a:highlight>
                          <a:srgbClr val="FFFF00"/>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8977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Heating, Cooling, &amp; States of Matter</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Why are so many toys made out of plastic?</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 conduct an investigation of different materials in order to determine which are most and least easily melted.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P.3.5</a:t>
                      </a:r>
                      <a:r>
                        <a:rPr lang="en" sz="900">
                          <a:solidFill>
                            <a:schemeClr val="dk1"/>
                          </a:solidFill>
                          <a:latin typeface="Poppins"/>
                          <a:ea typeface="Poppins"/>
                          <a:cs typeface="Poppins"/>
                          <a:sym typeface="Poppins"/>
                        </a:rPr>
                        <a:t> Students will demonstrate an understanding of the physical properties of matter to explain why matter can change states between a solid, liquid, or gas dependent upon the addition or removal of heat.</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sp>
        <p:nvSpPr>
          <p:cNvPr id="722" name="Google Shape;722;p72"/>
          <p:cNvSpPr/>
          <p:nvPr/>
        </p:nvSpPr>
        <p:spPr>
          <a:xfrm>
            <a:off x="0" y="0"/>
            <a:ext cx="10080000" cy="10335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723" name="Google Shape;723;p72"/>
          <p:cNvPicPr preferRelativeResize="0"/>
          <p:nvPr/>
        </p:nvPicPr>
        <p:blipFill>
          <a:blip r:embed="rId14">
            <a:alphaModFix/>
          </a:blip>
          <a:stretch>
            <a:fillRect/>
          </a:stretch>
        </p:blipFill>
        <p:spPr>
          <a:xfrm>
            <a:off x="7953375" y="305775"/>
            <a:ext cx="1647825" cy="209550"/>
          </a:xfrm>
          <a:prstGeom prst="rect">
            <a:avLst/>
          </a:prstGeom>
          <a:noFill/>
          <a:ln>
            <a:noFill/>
          </a:ln>
        </p:spPr>
      </p:pic>
      <p:sp>
        <p:nvSpPr>
          <p:cNvPr id="724" name="Google Shape;724;p72"/>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Mississippi Standards Alignment</a:t>
            </a:r>
            <a:endParaRPr b="1">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3rd Grade - Earth &amp; Space Science</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1200">
              <a:latin typeface="Poppins"/>
              <a:ea typeface="Poppins"/>
              <a:cs typeface="Poppins"/>
              <a:sym typeface="Poppins"/>
            </a:endParaRPr>
          </a:p>
        </p:txBody>
      </p:sp>
      <p:grpSp>
        <p:nvGrpSpPr>
          <p:cNvPr id="725" name="Google Shape;725;p72"/>
          <p:cNvGrpSpPr/>
          <p:nvPr/>
        </p:nvGrpSpPr>
        <p:grpSpPr>
          <a:xfrm>
            <a:off x="533400" y="675275"/>
            <a:ext cx="8132700" cy="307800"/>
            <a:chOff x="1485900" y="5127438"/>
            <a:chExt cx="8132700" cy="307800"/>
          </a:xfrm>
        </p:grpSpPr>
        <p:grpSp>
          <p:nvGrpSpPr>
            <p:cNvPr id="726" name="Google Shape;726;p72"/>
            <p:cNvGrpSpPr/>
            <p:nvPr/>
          </p:nvGrpSpPr>
          <p:grpSpPr>
            <a:xfrm>
              <a:off x="1485900" y="5167025"/>
              <a:ext cx="7886700" cy="228600"/>
              <a:chOff x="1485900" y="5233700"/>
              <a:chExt cx="7886700" cy="228600"/>
            </a:xfrm>
          </p:grpSpPr>
          <p:sp>
            <p:nvSpPr>
              <p:cNvPr id="727" name="Google Shape;727;p72"/>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72"/>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9" name="Google Shape;729;p72"/>
            <p:cNvSpPr txBox="1"/>
            <p:nvPr/>
          </p:nvSpPr>
          <p:spPr>
            <a:xfrm>
              <a:off x="1638300" y="5127438"/>
              <a:ext cx="7980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2nd grade on our site</a:t>
              </a:r>
              <a:r>
                <a:rPr i="1" lang="en" sz="800">
                  <a:latin typeface="Poppins"/>
                  <a:ea typeface="Poppins"/>
                  <a:cs typeface="Poppins"/>
                  <a:sym typeface="Poppins"/>
                </a:rPr>
                <a:t>, but we recommend teaching all lessons in 3rd grade if you are following Mississippi Standards.</a:t>
              </a:r>
              <a:endParaRPr i="1" sz="800">
                <a:latin typeface="Poppins"/>
                <a:ea typeface="Poppins"/>
                <a:cs typeface="Poppins"/>
                <a:sym typeface="Poppins"/>
              </a:endParaRPr>
            </a:p>
          </p:txBody>
        </p:sp>
      </p:grpSp>
      <p:sp>
        <p:nvSpPr>
          <p:cNvPr id="730" name="Google Shape;730;p72"/>
          <p:cNvSpPr txBox="1"/>
          <p:nvPr/>
        </p:nvSpPr>
        <p:spPr>
          <a:xfrm>
            <a:off x="5492063" y="4797604"/>
            <a:ext cx="4100100" cy="307800"/>
          </a:xfrm>
          <a:prstGeom prst="rect">
            <a:avLst/>
          </a:prstGeom>
          <a:noFill/>
          <a:ln>
            <a:noFill/>
          </a:ln>
        </p:spPr>
        <p:txBody>
          <a:bodyPr anchorCtr="0" anchor="t" bIns="91425" lIns="91425" spcFirstLastPara="1" rIns="91425" wrap="square" tIns="91425">
            <a:spAutoFit/>
          </a:bodyPr>
          <a:lstStyle/>
          <a:p>
            <a:pPr indent="0" lvl="0" marL="137160" marR="36709" rtl="0" algn="r">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a:t>
            </a:r>
            <a:r>
              <a:rPr b="1" lang="en" sz="800">
                <a:solidFill>
                  <a:srgbClr val="000000"/>
                </a:solidFill>
                <a:latin typeface="Poppins"/>
                <a:ea typeface="Poppins"/>
                <a:cs typeface="Poppins"/>
                <a:sym typeface="Poppins"/>
              </a:rPr>
              <a:t>  </a:t>
            </a:r>
            <a:r>
              <a:rPr lang="en" sz="800">
                <a:solidFill>
                  <a:srgbClr val="000000"/>
                </a:solidFill>
                <a:latin typeface="Poppins"/>
                <a:ea typeface="Poppins"/>
                <a:cs typeface="Poppins"/>
                <a:sym typeface="Poppins"/>
              </a:rPr>
              <a:t>New Unit or Lesson</a:t>
            </a:r>
            <a:endParaRPr sz="800">
              <a:latin typeface="Poppins"/>
              <a:ea typeface="Poppins"/>
              <a:cs typeface="Poppins"/>
              <a:sym typeface="Poppins"/>
            </a:endParaRPr>
          </a:p>
        </p:txBody>
      </p:sp>
      <p:sp>
        <p:nvSpPr>
          <p:cNvPr id="731" name="Google Shape;731;p72"/>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73"/>
          <p:cNvSpPr/>
          <p:nvPr/>
        </p:nvSpPr>
        <p:spPr>
          <a:xfrm>
            <a:off x="0" y="0"/>
            <a:ext cx="10080000" cy="9144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737" name="Google Shape;737;p73"/>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738" name="Google Shape;738;p73"/>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Mississippi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3rd Grade - Physical Science</a:t>
            </a:r>
            <a:endParaRPr sz="1200">
              <a:latin typeface="Poppins"/>
              <a:ea typeface="Poppins"/>
              <a:cs typeface="Poppins"/>
              <a:sym typeface="Poppins"/>
            </a:endParaRPr>
          </a:p>
        </p:txBody>
      </p:sp>
      <p:sp>
        <p:nvSpPr>
          <p:cNvPr id="739" name="Google Shape;739;p73"/>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Forces, Motion, &amp; Magnets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(Invisible Forces)</a:t>
            </a:r>
            <a:endParaRPr b="1">
              <a:latin typeface="Poppins"/>
              <a:ea typeface="Poppins"/>
              <a:cs typeface="Poppins"/>
              <a:sym typeface="Poppins"/>
            </a:endParaRPr>
          </a:p>
        </p:txBody>
      </p:sp>
      <p:graphicFrame>
        <p:nvGraphicFramePr>
          <p:cNvPr id="740" name="Google Shape;740;p73"/>
          <p:cNvGraphicFramePr/>
          <p:nvPr/>
        </p:nvGraphicFramePr>
        <p:xfrm>
          <a:off x="467988" y="1565585"/>
          <a:ext cx="3000000" cy="3000000"/>
        </p:xfrm>
        <a:graphic>
          <a:graphicData uri="http://schemas.openxmlformats.org/drawingml/2006/table">
            <a:tbl>
              <a:tblPr>
                <a:noFill/>
                <a:tableStyleId>{6D8FE570-EC49-4AF3-A5A0-70E66406ED82}</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Mississippi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8508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Balanced &amp; Unbalanced Forces</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How could you win a tug-of-war against a bunch of adults?</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develop a mental model of the nature of forces and motion and use that model to explain the behavior of an elastic jumper.</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P.3.6 </a:t>
                      </a:r>
                      <a:r>
                        <a:rPr lang="en" sz="800">
                          <a:solidFill>
                            <a:schemeClr val="dk1"/>
                          </a:solidFill>
                          <a:latin typeface="Poppins"/>
                          <a:ea typeface="Poppins"/>
                          <a:cs typeface="Poppins"/>
                          <a:sym typeface="Poppins"/>
                        </a:rPr>
                        <a:t>Students will demonstrate an understanding of magnets and the effects of pushes, pulls, and friction on the motion of objects. (P.3.6.1, P.3.6.2)</a:t>
                      </a:r>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677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Balanced Forces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makes bridges so strong?</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develop and design a bridge to be as strong as possible while working with limited materials.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P.3.6 </a:t>
                      </a:r>
                      <a:r>
                        <a:rPr lang="en" sz="800">
                          <a:solidFill>
                            <a:schemeClr val="dk1"/>
                          </a:solidFill>
                          <a:latin typeface="Poppins"/>
                          <a:ea typeface="Poppins"/>
                          <a:cs typeface="Poppins"/>
                          <a:sym typeface="Poppins"/>
                        </a:rPr>
                        <a:t>Students will demonstrate an understanding of magnets and the effects of pushes, pulls, and friction on the motion of objects. (P.3.6.1, P.3.6.2)</a:t>
                      </a:r>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19402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t/>
                      </a:r>
                      <a:endParaRPr>
                        <a:solidFill>
                          <a:schemeClr val="dk1"/>
                        </a:solidFill>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Pattern of Motion, Gravity, &amp; Friction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high can you swing on a flying trapeze?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make observations and measurements of a trapeze model. Then, using that information they predict the motion of a real trapeze.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P.3.6 </a:t>
                      </a:r>
                      <a:r>
                        <a:rPr lang="en" sz="800">
                          <a:solidFill>
                            <a:schemeClr val="dk1"/>
                          </a:solidFill>
                          <a:latin typeface="Poppins"/>
                          <a:ea typeface="Poppins"/>
                          <a:cs typeface="Poppins"/>
                          <a:sym typeface="Poppins"/>
                        </a:rPr>
                        <a:t>Students will demonstrate an understanding of magnets and the effects of pushes, pulls, and friction on the motion of objects. (P.3.6.1, P.3.6.2)</a:t>
                      </a:r>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72112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Magnets &amp; Forces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can magnets do?</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Students investigate the properties of magnets and the fact that they exert forces that act at a distance.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P.3.6 </a:t>
                      </a:r>
                      <a:r>
                        <a:rPr lang="en" sz="800">
                          <a:solidFill>
                            <a:schemeClr val="dk1"/>
                          </a:solidFill>
                          <a:latin typeface="Poppins"/>
                          <a:ea typeface="Poppins"/>
                          <a:cs typeface="Poppins"/>
                          <a:sym typeface="Poppins"/>
                        </a:rPr>
                        <a:t>Students will demonstrate an understanding of magnets and the effects of pushes, pulls, and friction on the motion of objects. (P.3.6.3)</a:t>
                      </a:r>
                      <a:endParaRPr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897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Magnets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How can you unlock a door using a magnet?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investigate magnetic attraction and repulsion, and design a magnetic lock in the hands-on activity.</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P.3.6 </a:t>
                      </a:r>
                      <a:r>
                        <a:rPr lang="en" sz="800">
                          <a:solidFill>
                            <a:schemeClr val="dk1"/>
                          </a:solidFill>
                          <a:latin typeface="Poppins"/>
                          <a:ea typeface="Poppins"/>
                          <a:cs typeface="Poppins"/>
                          <a:sym typeface="Poppins"/>
                        </a:rPr>
                        <a:t>Students will demonstrate an understanding of magnets and the effects of pushes, pulls, and friction on the motion of objects. (P.3.6.4)</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741" name="Google Shape;741;p73"/>
          <p:cNvPicPr preferRelativeResize="0"/>
          <p:nvPr/>
        </p:nvPicPr>
        <p:blipFill>
          <a:blip r:embed="rId11">
            <a:alphaModFix/>
          </a:blip>
          <a:stretch>
            <a:fillRect/>
          </a:stretch>
        </p:blipFill>
        <p:spPr>
          <a:xfrm>
            <a:off x="457200" y="1939425"/>
            <a:ext cx="942325" cy="4553450"/>
          </a:xfrm>
          <a:prstGeom prst="rect">
            <a:avLst/>
          </a:prstGeom>
          <a:noFill/>
          <a:ln>
            <a:noFill/>
          </a:ln>
        </p:spPr>
      </p:pic>
      <p:sp>
        <p:nvSpPr>
          <p:cNvPr id="742" name="Google Shape;742;p73"/>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www.mysteryscience.com/docs/mississippi</a:t>
            </a:r>
            <a:endParaRPr sz="800">
              <a:solidFill>
                <a:schemeClr val="dk1"/>
              </a:solidFill>
              <a:latin typeface="Poppins"/>
              <a:ea typeface="Poppins"/>
              <a:cs typeface="Poppins"/>
              <a:sym typeface="Poppins"/>
            </a:endParaRPr>
          </a:p>
        </p:txBody>
      </p:sp>
      <p:pic>
        <p:nvPicPr>
          <p:cNvPr id="743" name="Google Shape;743;p73"/>
          <p:cNvPicPr preferRelativeResize="0"/>
          <p:nvPr/>
        </p:nvPicPr>
        <p:blipFill rotWithShape="1">
          <a:blip r:embed="rId13">
            <a:alphaModFix/>
          </a:blip>
          <a:srcRect b="0" l="14864" r="0" t="0"/>
          <a:stretch/>
        </p:blipFill>
        <p:spPr>
          <a:xfrm>
            <a:off x="469100" y="3695025"/>
            <a:ext cx="890600" cy="1156975"/>
          </a:xfrm>
          <a:prstGeom prst="rect">
            <a:avLst/>
          </a:prstGeom>
          <a:noFill/>
          <a:ln cap="flat" cmpd="sng" w="19050">
            <a:solidFill>
              <a:srgbClr val="000000"/>
            </a:solidFill>
            <a:prstDash val="solid"/>
            <a:round/>
            <a:headEnd len="sm" w="sm" type="none"/>
            <a:tailEnd len="sm" w="sm" type="none"/>
          </a:ln>
        </p:spPr>
      </p:pic>
      <p:sp>
        <p:nvSpPr>
          <p:cNvPr id="744" name="Google Shape;744;p73"/>
          <p:cNvSpPr/>
          <p:nvPr/>
        </p:nvSpPr>
        <p:spPr>
          <a:xfrm>
            <a:off x="489387" y="3695025"/>
            <a:ext cx="632100" cy="2661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73"/>
          <p:cNvSpPr/>
          <p:nvPr/>
        </p:nvSpPr>
        <p:spPr>
          <a:xfrm>
            <a:off x="489375" y="4852000"/>
            <a:ext cx="632100" cy="2661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a:t>
            </a:r>
            <a:endParaRPr/>
          </a:p>
        </p:txBody>
      </p:sp>
      <p:graphicFrame>
        <p:nvGraphicFramePr>
          <p:cNvPr id="746" name="Google Shape;746;p73"/>
          <p:cNvGraphicFramePr/>
          <p:nvPr/>
        </p:nvGraphicFramePr>
        <p:xfrm>
          <a:off x="457175" y="1940873"/>
          <a:ext cx="3000000" cy="3000000"/>
        </p:xfrm>
        <a:graphic>
          <a:graphicData uri="http://schemas.openxmlformats.org/drawingml/2006/table">
            <a:tbl>
              <a:tblPr>
                <a:noFill/>
                <a:tableStyleId>{6D8FE570-EC49-4AF3-A5A0-70E66406ED82}</a:tableStyleId>
              </a:tblPr>
              <a:tblGrid>
                <a:gridCol w="696475"/>
              </a:tblGrid>
              <a:tr h="8778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8778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8778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877800">
                <a:tc>
                  <a:txBody>
                    <a:bodyPr/>
                    <a:lstStyle/>
                    <a:p>
                      <a:pPr indent="0" lvl="0" marL="0" rtl="0" algn="l">
                        <a:spcBef>
                          <a:spcPts val="0"/>
                        </a:spcBef>
                        <a:spcAft>
                          <a:spcPts val="0"/>
                        </a:spcAft>
                        <a:buNone/>
                      </a:pPr>
                      <a:r>
                        <a:t/>
                      </a:r>
                      <a:endParaRPr/>
                    </a:p>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7">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7880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8">
                            <a:extLst>
                              <a:ext uri="{A12FA001-AC4F-418D-AE19-62706E023703}">
                                <ahyp:hlinkClr val="tx"/>
                              </a:ext>
                            </a:extLst>
                          </a:hlinkClick>
                        </a:rPr>
                        <a:t>Lesson 5</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747" name="Google Shape;747;p73"/>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74"/>
          <p:cNvSpPr/>
          <p:nvPr/>
        </p:nvSpPr>
        <p:spPr>
          <a:xfrm>
            <a:off x="0" y="0"/>
            <a:ext cx="10080000" cy="914400"/>
          </a:xfrm>
          <a:prstGeom prst="rect">
            <a:avLst/>
          </a:prstGeom>
          <a:solidFill>
            <a:srgbClr val="499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753" name="Google Shape;753;p74"/>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754" name="Google Shape;754;p74"/>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Mississippi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4th Grade - Life Science</a:t>
            </a:r>
            <a:endParaRPr sz="1200">
              <a:latin typeface="Poppins"/>
              <a:ea typeface="Poppins"/>
              <a:cs typeface="Poppins"/>
              <a:sym typeface="Poppins"/>
            </a:endParaRPr>
          </a:p>
        </p:txBody>
      </p:sp>
      <p:sp>
        <p:nvSpPr>
          <p:cNvPr id="755" name="Google Shape;755;p74"/>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Human Body, Vision, &amp; The Brain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(Human Machine)</a:t>
            </a:r>
            <a:endParaRPr b="1">
              <a:latin typeface="Poppins"/>
              <a:ea typeface="Poppins"/>
              <a:cs typeface="Poppins"/>
              <a:sym typeface="Poppins"/>
            </a:endParaRPr>
          </a:p>
        </p:txBody>
      </p:sp>
      <p:graphicFrame>
        <p:nvGraphicFramePr>
          <p:cNvPr id="756" name="Google Shape;756;p74"/>
          <p:cNvGraphicFramePr/>
          <p:nvPr/>
        </p:nvGraphicFramePr>
        <p:xfrm>
          <a:off x="462588" y="1543210"/>
          <a:ext cx="3000000" cy="3000000"/>
        </p:xfrm>
        <a:graphic>
          <a:graphicData uri="http://schemas.openxmlformats.org/drawingml/2006/table">
            <a:tbl>
              <a:tblPr>
                <a:noFill/>
                <a:tableStyleId>{6D8FE570-EC49-4AF3-A5A0-70E66406ED82}</a:tableStyleId>
              </a:tblPr>
              <a:tblGrid>
                <a:gridCol w="1028700"/>
                <a:gridCol w="2006925"/>
                <a:gridCol w="2530175"/>
                <a:gridCol w="35782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Mississippi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8464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Muscles &amp; Skeleton</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Why do your biceps bulge?</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construct a model of the human hand to explain how muscles pull on bones to create movement.</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L.4.1 </a:t>
                      </a:r>
                      <a:r>
                        <a:rPr lang="en" sz="800">
                          <a:solidFill>
                            <a:schemeClr val="dk1"/>
                          </a:solidFill>
                          <a:latin typeface="Poppins"/>
                          <a:ea typeface="Poppins"/>
                          <a:cs typeface="Poppins"/>
                          <a:sym typeface="Poppins"/>
                        </a:rPr>
                        <a:t>Students will demonstrate an understanding of the organization, functions, and interconnections of the major human body systems.</a:t>
                      </a:r>
                      <a:endParaRPr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6847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Light, Eyes, &amp; Vision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do people who are blind see?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develop a working model of an eye. They use the model to reason about how light reflects off an object and into the eye, helping an organism process information from the environment.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P.4.6B </a:t>
                      </a:r>
                      <a:r>
                        <a:rPr lang="en" sz="800">
                          <a:solidFill>
                            <a:schemeClr val="dk1"/>
                          </a:solidFill>
                          <a:latin typeface="Poppins"/>
                          <a:ea typeface="Poppins"/>
                          <a:cs typeface="Poppins"/>
                          <a:sym typeface="Poppins"/>
                        </a:rPr>
                        <a:t>Students will demonstrate an understanding of the properties of light as forms of energy.</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Structure &amp; Function of Eyes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some animals see in the dark?</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use their eye model to discover that the pupil controls the amount of light let into the eye. In the dark, pupils get larger to let in more light.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P.4.6B </a:t>
                      </a:r>
                      <a:r>
                        <a:rPr lang="en" sz="800">
                          <a:solidFill>
                            <a:schemeClr val="dk1"/>
                          </a:solidFill>
                          <a:latin typeface="Poppins"/>
                          <a:ea typeface="Poppins"/>
                          <a:cs typeface="Poppins"/>
                          <a:sym typeface="Poppins"/>
                        </a:rPr>
                        <a:t>Students will demonstrate an understanding of the properties of light as forms of energy.</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2777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Brain, Nerves, &amp; Information Processing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does your brain control your body?</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investigate how their own brain works by testing their reflexes. They discover that the brain receives information from the senses, processes the information, and sends signals to the muscles to enable movement.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L.4.1 </a:t>
                      </a:r>
                      <a:r>
                        <a:rPr lang="en" sz="800">
                          <a:solidFill>
                            <a:schemeClr val="dk1"/>
                          </a:solidFill>
                          <a:latin typeface="Poppins"/>
                          <a:ea typeface="Poppins"/>
                          <a:cs typeface="Poppins"/>
                          <a:sym typeface="Poppins"/>
                        </a:rPr>
                        <a:t>Students will demonstrate an understanding of the organization, functions, and interconnections of the major human body systems.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r>
            </a:tbl>
          </a:graphicData>
        </a:graphic>
      </p:graphicFrame>
      <p:pic>
        <p:nvPicPr>
          <p:cNvPr id="757" name="Google Shape;757;p74"/>
          <p:cNvPicPr preferRelativeResize="0"/>
          <p:nvPr/>
        </p:nvPicPr>
        <p:blipFill>
          <a:blip r:embed="rId10">
            <a:alphaModFix/>
          </a:blip>
          <a:stretch>
            <a:fillRect/>
          </a:stretch>
        </p:blipFill>
        <p:spPr>
          <a:xfrm>
            <a:off x="451800" y="1939425"/>
            <a:ext cx="914400" cy="3778950"/>
          </a:xfrm>
          <a:prstGeom prst="rect">
            <a:avLst/>
          </a:prstGeom>
          <a:noFill/>
          <a:ln>
            <a:noFill/>
          </a:ln>
        </p:spPr>
      </p:pic>
      <p:graphicFrame>
        <p:nvGraphicFramePr>
          <p:cNvPr id="758" name="Google Shape;758;p74"/>
          <p:cNvGraphicFramePr/>
          <p:nvPr/>
        </p:nvGraphicFramePr>
        <p:xfrm>
          <a:off x="462588" y="1939435"/>
          <a:ext cx="3000000" cy="3000000"/>
        </p:xfrm>
        <a:graphic>
          <a:graphicData uri="http://schemas.openxmlformats.org/drawingml/2006/table">
            <a:tbl>
              <a:tblPr>
                <a:noFill/>
                <a:tableStyleId>{6D8FE570-EC49-4AF3-A5A0-70E66406ED82}</a:tableStyleId>
              </a:tblPr>
              <a:tblGrid>
                <a:gridCol w="696475"/>
              </a:tblGrid>
              <a:tr h="94082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4082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4082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719425">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759" name="Google Shape;759;p74"/>
          <p:cNvSpPr/>
          <p:nvPr/>
        </p:nvSpPr>
        <p:spPr>
          <a:xfrm>
            <a:off x="6675305" y="6292151"/>
            <a:ext cx="2925900" cy="848700"/>
          </a:xfrm>
          <a:prstGeom prst="rect">
            <a:avLst/>
          </a:prstGeom>
          <a:solidFill>
            <a:srgbClr val="4999ED"/>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74"/>
          <p:cNvSpPr/>
          <p:nvPr/>
        </p:nvSpPr>
        <p:spPr>
          <a:xfrm>
            <a:off x="6530375" y="6164900"/>
            <a:ext cx="2925300" cy="8487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61" name="Google Shape;761;p74"/>
          <p:cNvPicPr preferRelativeResize="0"/>
          <p:nvPr/>
        </p:nvPicPr>
        <p:blipFill rotWithShape="1">
          <a:blip r:embed="rId15">
            <a:alphaModFix/>
          </a:blip>
          <a:srcRect b="45160" l="16735" r="27851" t="0"/>
          <a:stretch/>
        </p:blipFill>
        <p:spPr>
          <a:xfrm>
            <a:off x="6536875" y="6171350"/>
            <a:ext cx="879801" cy="833100"/>
          </a:xfrm>
          <a:prstGeom prst="rect">
            <a:avLst/>
          </a:prstGeom>
          <a:noFill/>
          <a:ln>
            <a:noFill/>
          </a:ln>
        </p:spPr>
      </p:pic>
      <p:graphicFrame>
        <p:nvGraphicFramePr>
          <p:cNvPr id="762" name="Google Shape;762;p74"/>
          <p:cNvGraphicFramePr/>
          <p:nvPr/>
        </p:nvGraphicFramePr>
        <p:xfrm>
          <a:off x="7416675" y="6245135"/>
          <a:ext cx="3000000" cy="3000000"/>
        </p:xfrm>
        <a:graphic>
          <a:graphicData uri="http://schemas.openxmlformats.org/drawingml/2006/table">
            <a:tbl>
              <a:tblPr>
                <a:noFill/>
                <a:tableStyleId>{6D8FE570-EC49-4AF3-A5A0-70E66406ED82}</a:tableStyleId>
              </a:tblPr>
              <a:tblGrid>
                <a:gridCol w="1991450"/>
              </a:tblGrid>
              <a:tr h="683125">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L.4.1</a:t>
                      </a:r>
                      <a:endParaRPr b="1" sz="800">
                        <a:latin typeface="Poppins"/>
                        <a:ea typeface="Poppins"/>
                        <a:cs typeface="Poppins"/>
                        <a:sym typeface="Poppins"/>
                      </a:endParaRPr>
                    </a:p>
                    <a:p>
                      <a:pPr indent="0" lvl="0" marL="0" rtl="0" algn="l">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lang="en" sz="800">
                          <a:solidFill>
                            <a:srgbClr val="000000"/>
                          </a:solidFill>
                          <a:latin typeface="Poppins"/>
                          <a:ea typeface="Poppins"/>
                          <a:cs typeface="Poppins"/>
                          <a:sym typeface="Poppins"/>
                        </a:rPr>
                        <a:t>Why does the heart pump blood?</a:t>
                      </a:r>
                      <a:endParaRPr b="1"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FFFFF"/>
                    </a:solidFill>
                  </a:tcPr>
                </a:tc>
              </a:tr>
            </a:tbl>
          </a:graphicData>
        </a:graphic>
      </p:graphicFrame>
      <p:pic>
        <p:nvPicPr>
          <p:cNvPr id="763" name="Google Shape;763;p74"/>
          <p:cNvPicPr preferRelativeResize="0"/>
          <p:nvPr/>
        </p:nvPicPr>
        <p:blipFill rotWithShape="1">
          <a:blip r:embed="rId16">
            <a:alphaModFix/>
          </a:blip>
          <a:srcRect b="53842" l="9479" r="42379" t="0"/>
          <a:stretch/>
        </p:blipFill>
        <p:spPr>
          <a:xfrm>
            <a:off x="6536875" y="6176675"/>
            <a:ext cx="879800" cy="825150"/>
          </a:xfrm>
          <a:prstGeom prst="rect">
            <a:avLst/>
          </a:prstGeom>
          <a:noFill/>
          <a:ln>
            <a:noFill/>
          </a:ln>
        </p:spPr>
      </p:pic>
      <p:pic>
        <p:nvPicPr>
          <p:cNvPr id="764" name="Google Shape;764;p74"/>
          <p:cNvPicPr preferRelativeResize="0"/>
          <p:nvPr/>
        </p:nvPicPr>
        <p:blipFill rotWithShape="1">
          <a:blip r:embed="rId17">
            <a:alphaModFix/>
          </a:blip>
          <a:srcRect b="51637" l="35612" r="15657" t="0"/>
          <a:stretch/>
        </p:blipFill>
        <p:spPr>
          <a:xfrm>
            <a:off x="6536875" y="6168925"/>
            <a:ext cx="879800" cy="835675"/>
          </a:xfrm>
          <a:prstGeom prst="rect">
            <a:avLst/>
          </a:prstGeom>
          <a:noFill/>
          <a:ln>
            <a:noFill/>
          </a:ln>
        </p:spPr>
      </p:pic>
      <p:pic>
        <p:nvPicPr>
          <p:cNvPr id="765" name="Google Shape;765;p74"/>
          <p:cNvPicPr preferRelativeResize="0"/>
          <p:nvPr/>
        </p:nvPicPr>
        <p:blipFill rotWithShape="1">
          <a:blip r:embed="rId18">
            <a:alphaModFix/>
          </a:blip>
          <a:srcRect b="93127" l="0" r="30458" t="0"/>
          <a:stretch/>
        </p:blipFill>
        <p:spPr>
          <a:xfrm>
            <a:off x="6536875" y="6164900"/>
            <a:ext cx="750250" cy="296600"/>
          </a:xfrm>
          <a:prstGeom prst="rect">
            <a:avLst/>
          </a:prstGeom>
          <a:noFill/>
          <a:ln>
            <a:noFill/>
          </a:ln>
        </p:spPr>
      </p:pic>
      <p:graphicFrame>
        <p:nvGraphicFramePr>
          <p:cNvPr id="766" name="Google Shape;766;p74"/>
          <p:cNvGraphicFramePr/>
          <p:nvPr/>
        </p:nvGraphicFramePr>
        <p:xfrm>
          <a:off x="6511400" y="6164910"/>
          <a:ext cx="3000000" cy="3000000"/>
        </p:xfrm>
        <a:graphic>
          <a:graphicData uri="http://schemas.openxmlformats.org/drawingml/2006/table">
            <a:tbl>
              <a:tblPr>
                <a:noFill/>
                <a:tableStyleId>{6D8FE570-EC49-4AF3-A5A0-70E66406ED82}</a:tableStyleId>
              </a:tblPr>
              <a:tblGrid>
                <a:gridCol w="822675"/>
              </a:tblGrid>
              <a:tr h="308150">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Mini-lesson</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767" name="Google Shape;767;p74"/>
          <p:cNvSpPr/>
          <p:nvPr/>
        </p:nvSpPr>
        <p:spPr>
          <a:xfrm>
            <a:off x="426905" y="6292151"/>
            <a:ext cx="2925900" cy="848700"/>
          </a:xfrm>
          <a:prstGeom prst="rect">
            <a:avLst/>
          </a:prstGeom>
          <a:solidFill>
            <a:srgbClr val="4999ED"/>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74"/>
          <p:cNvSpPr/>
          <p:nvPr/>
        </p:nvSpPr>
        <p:spPr>
          <a:xfrm>
            <a:off x="281975" y="6164900"/>
            <a:ext cx="2925300" cy="8487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69" name="Google Shape;769;p74"/>
          <p:cNvPicPr preferRelativeResize="0"/>
          <p:nvPr/>
        </p:nvPicPr>
        <p:blipFill rotWithShape="1">
          <a:blip r:embed="rId15">
            <a:alphaModFix/>
          </a:blip>
          <a:srcRect b="45160" l="16735" r="27851" t="0"/>
          <a:stretch/>
        </p:blipFill>
        <p:spPr>
          <a:xfrm>
            <a:off x="288475" y="6171350"/>
            <a:ext cx="879801" cy="833100"/>
          </a:xfrm>
          <a:prstGeom prst="rect">
            <a:avLst/>
          </a:prstGeom>
          <a:noFill/>
          <a:ln>
            <a:noFill/>
          </a:ln>
        </p:spPr>
      </p:pic>
      <p:graphicFrame>
        <p:nvGraphicFramePr>
          <p:cNvPr id="770" name="Google Shape;770;p74"/>
          <p:cNvGraphicFramePr/>
          <p:nvPr/>
        </p:nvGraphicFramePr>
        <p:xfrm>
          <a:off x="1168275" y="6245135"/>
          <a:ext cx="3000000" cy="3000000"/>
        </p:xfrm>
        <a:graphic>
          <a:graphicData uri="http://schemas.openxmlformats.org/drawingml/2006/table">
            <a:tbl>
              <a:tblPr>
                <a:noFill/>
                <a:tableStyleId>{6D8FE570-EC49-4AF3-A5A0-70E66406ED82}</a:tableStyleId>
              </a:tblPr>
              <a:tblGrid>
                <a:gridCol w="1991450"/>
              </a:tblGrid>
              <a:tr h="683125">
                <a:tc>
                  <a:txBody>
                    <a:bodyPr/>
                    <a:lstStyle/>
                    <a:p>
                      <a:pPr indent="0" lvl="0" marL="0" rtl="0" algn="l">
                        <a:spcBef>
                          <a:spcPts val="0"/>
                        </a:spcBef>
                        <a:spcAft>
                          <a:spcPts val="0"/>
                        </a:spcAft>
                        <a:buNone/>
                      </a:pPr>
                      <a:r>
                        <a:rPr b="1" lang="en" sz="800">
                          <a:latin typeface="Poppins"/>
                          <a:ea typeface="Poppins"/>
                          <a:cs typeface="Poppins"/>
                          <a:sym typeface="Poppins"/>
                        </a:rPr>
                        <a:t>L.4.1</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lang="en" sz="800">
                          <a:solidFill>
                            <a:srgbClr val="000000"/>
                          </a:solidFill>
                          <a:latin typeface="Poppins"/>
                          <a:ea typeface="Poppins"/>
                          <a:cs typeface="Poppins"/>
                          <a:sym typeface="Poppins"/>
                        </a:rPr>
                        <a:t>Why does our skeleton have so many bones?</a:t>
                      </a:r>
                      <a:endParaRPr b="1"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FFFFF"/>
                    </a:solidFill>
                  </a:tcPr>
                </a:tc>
              </a:tr>
            </a:tbl>
          </a:graphicData>
        </a:graphic>
      </p:graphicFrame>
      <p:pic>
        <p:nvPicPr>
          <p:cNvPr id="771" name="Google Shape;771;p74"/>
          <p:cNvPicPr preferRelativeResize="0"/>
          <p:nvPr/>
        </p:nvPicPr>
        <p:blipFill rotWithShape="1">
          <a:blip r:embed="rId19">
            <a:alphaModFix/>
          </a:blip>
          <a:srcRect b="51476" l="45862" r="5993" t="1344"/>
          <a:stretch/>
        </p:blipFill>
        <p:spPr>
          <a:xfrm>
            <a:off x="288475" y="6171350"/>
            <a:ext cx="879801" cy="825151"/>
          </a:xfrm>
          <a:prstGeom prst="rect">
            <a:avLst/>
          </a:prstGeom>
          <a:noFill/>
          <a:ln>
            <a:noFill/>
          </a:ln>
        </p:spPr>
      </p:pic>
      <p:pic>
        <p:nvPicPr>
          <p:cNvPr id="772" name="Google Shape;772;p74"/>
          <p:cNvPicPr preferRelativeResize="0"/>
          <p:nvPr/>
        </p:nvPicPr>
        <p:blipFill rotWithShape="1">
          <a:blip r:embed="rId20">
            <a:alphaModFix/>
          </a:blip>
          <a:srcRect b="56779" l="26438" r="26433" t="0"/>
          <a:stretch/>
        </p:blipFill>
        <p:spPr>
          <a:xfrm>
            <a:off x="288475" y="6168775"/>
            <a:ext cx="879801" cy="835676"/>
          </a:xfrm>
          <a:prstGeom prst="rect">
            <a:avLst/>
          </a:prstGeom>
          <a:noFill/>
          <a:ln>
            <a:noFill/>
          </a:ln>
        </p:spPr>
      </p:pic>
      <p:pic>
        <p:nvPicPr>
          <p:cNvPr id="773" name="Google Shape;773;p74"/>
          <p:cNvPicPr preferRelativeResize="0"/>
          <p:nvPr/>
        </p:nvPicPr>
        <p:blipFill rotWithShape="1">
          <a:blip r:embed="rId18">
            <a:alphaModFix/>
          </a:blip>
          <a:srcRect b="93127" l="0" r="30458" t="0"/>
          <a:stretch/>
        </p:blipFill>
        <p:spPr>
          <a:xfrm>
            <a:off x="288475" y="6164900"/>
            <a:ext cx="750250" cy="296600"/>
          </a:xfrm>
          <a:prstGeom prst="rect">
            <a:avLst/>
          </a:prstGeom>
          <a:noFill/>
          <a:ln>
            <a:noFill/>
          </a:ln>
        </p:spPr>
      </p:pic>
      <p:graphicFrame>
        <p:nvGraphicFramePr>
          <p:cNvPr id="774" name="Google Shape;774;p74"/>
          <p:cNvGraphicFramePr/>
          <p:nvPr/>
        </p:nvGraphicFramePr>
        <p:xfrm>
          <a:off x="263000" y="6164910"/>
          <a:ext cx="3000000" cy="3000000"/>
        </p:xfrm>
        <a:graphic>
          <a:graphicData uri="http://schemas.openxmlformats.org/drawingml/2006/table">
            <a:tbl>
              <a:tblPr>
                <a:noFill/>
                <a:tableStyleId>{6D8FE570-EC49-4AF3-A5A0-70E66406ED82}</a:tableStyleId>
              </a:tblPr>
              <a:tblGrid>
                <a:gridCol w="822675"/>
              </a:tblGrid>
              <a:tr h="308150">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Mini-lesson</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775" name="Google Shape;775;p74"/>
          <p:cNvSpPr/>
          <p:nvPr/>
        </p:nvSpPr>
        <p:spPr>
          <a:xfrm>
            <a:off x="3551105" y="6292151"/>
            <a:ext cx="2925900" cy="848700"/>
          </a:xfrm>
          <a:prstGeom prst="rect">
            <a:avLst/>
          </a:prstGeom>
          <a:solidFill>
            <a:srgbClr val="4999ED"/>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74"/>
          <p:cNvSpPr/>
          <p:nvPr/>
        </p:nvSpPr>
        <p:spPr>
          <a:xfrm>
            <a:off x="3406175" y="6164900"/>
            <a:ext cx="2925300" cy="8487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77" name="Google Shape;777;p74"/>
          <p:cNvPicPr preferRelativeResize="0"/>
          <p:nvPr/>
        </p:nvPicPr>
        <p:blipFill rotWithShape="1">
          <a:blip r:embed="rId15">
            <a:alphaModFix/>
          </a:blip>
          <a:srcRect b="45160" l="16735" r="27851" t="0"/>
          <a:stretch/>
        </p:blipFill>
        <p:spPr>
          <a:xfrm>
            <a:off x="3412675" y="6171350"/>
            <a:ext cx="879801" cy="833100"/>
          </a:xfrm>
          <a:prstGeom prst="rect">
            <a:avLst/>
          </a:prstGeom>
          <a:noFill/>
          <a:ln>
            <a:noFill/>
          </a:ln>
        </p:spPr>
      </p:pic>
      <p:graphicFrame>
        <p:nvGraphicFramePr>
          <p:cNvPr id="778" name="Google Shape;778;p74"/>
          <p:cNvGraphicFramePr/>
          <p:nvPr/>
        </p:nvGraphicFramePr>
        <p:xfrm>
          <a:off x="4292475" y="6245135"/>
          <a:ext cx="3000000" cy="3000000"/>
        </p:xfrm>
        <a:graphic>
          <a:graphicData uri="http://schemas.openxmlformats.org/drawingml/2006/table">
            <a:tbl>
              <a:tblPr>
                <a:noFill/>
                <a:tableStyleId>{6D8FE570-EC49-4AF3-A5A0-70E66406ED82}</a:tableStyleId>
              </a:tblPr>
              <a:tblGrid>
                <a:gridCol w="1991450"/>
              </a:tblGrid>
              <a:tr h="683125">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L.4.1</a:t>
                      </a:r>
                      <a:endParaRPr b="1" sz="800">
                        <a:latin typeface="Poppins"/>
                        <a:ea typeface="Poppins"/>
                        <a:cs typeface="Poppins"/>
                        <a:sym typeface="Poppins"/>
                      </a:endParaRPr>
                    </a:p>
                    <a:p>
                      <a:pPr indent="0" lvl="0" marL="0" rtl="0" algn="l">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lang="en" sz="800">
                          <a:solidFill>
                            <a:srgbClr val="000000"/>
                          </a:solidFill>
                          <a:latin typeface="Poppins"/>
                          <a:ea typeface="Poppins"/>
                          <a:cs typeface="Poppins"/>
                          <a:sym typeface="Poppins"/>
                        </a:rPr>
                        <a:t>What would happen if you didn’t have a skull?</a:t>
                      </a:r>
                      <a:endParaRPr b="1"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FFFFF"/>
                    </a:solidFill>
                  </a:tcPr>
                </a:tc>
              </a:tr>
            </a:tbl>
          </a:graphicData>
        </a:graphic>
      </p:graphicFrame>
      <p:pic>
        <p:nvPicPr>
          <p:cNvPr id="779" name="Google Shape;779;p74"/>
          <p:cNvPicPr preferRelativeResize="0"/>
          <p:nvPr/>
        </p:nvPicPr>
        <p:blipFill rotWithShape="1">
          <a:blip r:embed="rId21">
            <a:alphaModFix/>
          </a:blip>
          <a:srcRect b="53872" l="41904" r="10362" t="2758"/>
          <a:stretch/>
        </p:blipFill>
        <p:spPr>
          <a:xfrm>
            <a:off x="3412675" y="6177400"/>
            <a:ext cx="879800" cy="825150"/>
          </a:xfrm>
          <a:prstGeom prst="rect">
            <a:avLst/>
          </a:prstGeom>
          <a:noFill/>
          <a:ln>
            <a:noFill/>
          </a:ln>
        </p:spPr>
      </p:pic>
      <p:pic>
        <p:nvPicPr>
          <p:cNvPr id="780" name="Google Shape;780;p74"/>
          <p:cNvPicPr preferRelativeResize="0"/>
          <p:nvPr/>
        </p:nvPicPr>
        <p:blipFill rotWithShape="1">
          <a:blip r:embed="rId18">
            <a:alphaModFix/>
          </a:blip>
          <a:srcRect b="93127" l="0" r="30458" t="0"/>
          <a:stretch/>
        </p:blipFill>
        <p:spPr>
          <a:xfrm>
            <a:off x="3412675" y="6164900"/>
            <a:ext cx="750250" cy="296600"/>
          </a:xfrm>
          <a:prstGeom prst="rect">
            <a:avLst/>
          </a:prstGeom>
          <a:noFill/>
          <a:ln>
            <a:noFill/>
          </a:ln>
        </p:spPr>
      </p:pic>
      <p:graphicFrame>
        <p:nvGraphicFramePr>
          <p:cNvPr id="781" name="Google Shape;781;p74"/>
          <p:cNvGraphicFramePr/>
          <p:nvPr/>
        </p:nvGraphicFramePr>
        <p:xfrm>
          <a:off x="3387200" y="6164910"/>
          <a:ext cx="3000000" cy="3000000"/>
        </p:xfrm>
        <a:graphic>
          <a:graphicData uri="http://schemas.openxmlformats.org/drawingml/2006/table">
            <a:tbl>
              <a:tblPr>
                <a:noFill/>
                <a:tableStyleId>{6D8FE570-EC49-4AF3-A5A0-70E66406ED82}</a:tableStyleId>
              </a:tblPr>
              <a:tblGrid>
                <a:gridCol w="822675"/>
              </a:tblGrid>
              <a:tr h="308150">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Mini-lesson</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grpSp>
        <p:nvGrpSpPr>
          <p:cNvPr id="782" name="Google Shape;782;p74"/>
          <p:cNvGrpSpPr/>
          <p:nvPr/>
        </p:nvGrpSpPr>
        <p:grpSpPr>
          <a:xfrm>
            <a:off x="263000" y="5804576"/>
            <a:ext cx="6404000" cy="308154"/>
            <a:chOff x="1485900" y="5127432"/>
            <a:chExt cx="7886700" cy="268193"/>
          </a:xfrm>
        </p:grpSpPr>
        <p:grpSp>
          <p:nvGrpSpPr>
            <p:cNvPr id="783" name="Google Shape;783;p74"/>
            <p:cNvGrpSpPr/>
            <p:nvPr/>
          </p:nvGrpSpPr>
          <p:grpSpPr>
            <a:xfrm>
              <a:off x="1485900" y="5167025"/>
              <a:ext cx="7886700" cy="228600"/>
              <a:chOff x="1485900" y="5233700"/>
              <a:chExt cx="7886700" cy="228600"/>
            </a:xfrm>
          </p:grpSpPr>
          <p:sp>
            <p:nvSpPr>
              <p:cNvPr id="784" name="Google Shape;784;p74"/>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74"/>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6" name="Google Shape;786;p74"/>
            <p:cNvSpPr txBox="1"/>
            <p:nvPr/>
          </p:nvSpPr>
          <p:spPr>
            <a:xfrm>
              <a:off x="1638290" y="5127432"/>
              <a:ext cx="7734300" cy="26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000000"/>
                  </a:solidFill>
                  <a:latin typeface="Poppins"/>
                  <a:ea typeface="Poppins"/>
                  <a:cs typeface="Poppins"/>
                  <a:sym typeface="Poppins"/>
                </a:rPr>
                <a:t>The following mini-lessons can be used to support </a:t>
              </a:r>
              <a:r>
                <a:rPr lang="en" sz="800">
                  <a:latin typeface="Poppins"/>
                  <a:ea typeface="Poppins"/>
                  <a:cs typeface="Poppins"/>
                  <a:sym typeface="Poppins"/>
                </a:rPr>
                <a:t>Mississippi </a:t>
              </a:r>
              <a:r>
                <a:rPr lang="en" sz="800">
                  <a:solidFill>
                    <a:srgbClr val="000000"/>
                  </a:solidFill>
                  <a:latin typeface="Poppins"/>
                  <a:ea typeface="Poppins"/>
                  <a:cs typeface="Poppins"/>
                  <a:sym typeface="Poppins"/>
                </a:rPr>
                <a:t>Science Standards.</a:t>
              </a:r>
              <a:endParaRPr sz="800">
                <a:solidFill>
                  <a:srgbClr val="000000"/>
                </a:solidFill>
                <a:latin typeface="Poppins"/>
                <a:ea typeface="Poppins"/>
                <a:cs typeface="Poppins"/>
                <a:sym typeface="Poppins"/>
              </a:endParaRPr>
            </a:p>
          </p:txBody>
        </p:sp>
      </p:grpSp>
      <p:sp>
        <p:nvSpPr>
          <p:cNvPr id="787" name="Google Shape;787;p74"/>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22">
                  <a:extLst>
                    <a:ext uri="{A12FA001-AC4F-418D-AE19-62706E023703}">
                      <ahyp:hlinkClr val="tx"/>
                    </a:ext>
                  </a:extLst>
                </a:hlinkClick>
              </a:rPr>
              <a:t>www.mysteryscience.com/docs/mississippi</a:t>
            </a:r>
            <a:endParaRPr sz="800">
              <a:solidFill>
                <a:schemeClr val="dk1"/>
              </a:solidFill>
              <a:latin typeface="Poppins"/>
              <a:ea typeface="Poppins"/>
              <a:cs typeface="Poppins"/>
              <a:sym typeface="Poppins"/>
            </a:endParaRPr>
          </a:p>
        </p:txBody>
      </p:sp>
      <p:sp>
        <p:nvSpPr>
          <p:cNvPr id="788" name="Google Shape;788;p74"/>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75"/>
          <p:cNvSpPr/>
          <p:nvPr/>
        </p:nvSpPr>
        <p:spPr>
          <a:xfrm>
            <a:off x="0" y="0"/>
            <a:ext cx="10080000" cy="1033500"/>
          </a:xfrm>
          <a:prstGeom prst="rect">
            <a:avLst/>
          </a:prstGeom>
          <a:solidFill>
            <a:srgbClr val="499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794" name="Google Shape;794;p75"/>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795" name="Google Shape;795;p75"/>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Mississippi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4th Grade - Life Science</a:t>
            </a:r>
            <a:endParaRPr sz="1200">
              <a:latin typeface="Poppins"/>
              <a:ea typeface="Poppins"/>
              <a:cs typeface="Poppins"/>
              <a:sym typeface="Poppins"/>
            </a:endParaRPr>
          </a:p>
        </p:txBody>
      </p:sp>
      <p:sp>
        <p:nvSpPr>
          <p:cNvPr id="796" name="Google Shape;796;p75"/>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0000"/>
                </a:solidFill>
                <a:uFill>
                  <a:noFill/>
                </a:uFill>
                <a:latin typeface="Poppins"/>
                <a:ea typeface="Poppins"/>
                <a:cs typeface="Poppins"/>
                <a:sym typeface="Poppins"/>
                <a:hlinkClick r:id="rId4">
                  <a:extLst>
                    <a:ext uri="{A12FA001-AC4F-418D-AE19-62706E023703}">
                      <ahyp:hlinkClr val="tx"/>
                    </a:ext>
                  </a:extLst>
                </a:hlinkClick>
              </a:rPr>
              <a:t>Life Cycles </a:t>
            </a:r>
            <a:r>
              <a:rPr lang="en" sz="1200">
                <a:solidFill>
                  <a:srgbClr val="000000"/>
                </a:solidFill>
                <a:uFill>
                  <a:noFill/>
                </a:uFill>
                <a:latin typeface="Poppins"/>
                <a:ea typeface="Poppins"/>
                <a:cs typeface="Poppins"/>
                <a:sym typeface="Poppins"/>
                <a:hlinkClick r:id="rId5">
                  <a:extLst>
                    <a:ext uri="{A12FA001-AC4F-418D-AE19-62706E023703}">
                      <ahyp:hlinkClr val="tx"/>
                    </a:ext>
                  </a:extLst>
                </a:hlinkClick>
              </a:rPr>
              <a:t>(Circle of Life)</a:t>
            </a:r>
            <a:endParaRPr b="1">
              <a:solidFill>
                <a:srgbClr val="000000"/>
              </a:solidFill>
              <a:latin typeface="Poppins"/>
              <a:ea typeface="Poppins"/>
              <a:cs typeface="Poppins"/>
              <a:sym typeface="Poppins"/>
            </a:endParaRPr>
          </a:p>
        </p:txBody>
      </p:sp>
      <p:grpSp>
        <p:nvGrpSpPr>
          <p:cNvPr id="797" name="Google Shape;797;p75"/>
          <p:cNvGrpSpPr/>
          <p:nvPr/>
        </p:nvGrpSpPr>
        <p:grpSpPr>
          <a:xfrm>
            <a:off x="533400" y="675263"/>
            <a:ext cx="7886700" cy="307800"/>
            <a:chOff x="1485900" y="5127425"/>
            <a:chExt cx="7886700" cy="307800"/>
          </a:xfrm>
        </p:grpSpPr>
        <p:grpSp>
          <p:nvGrpSpPr>
            <p:cNvPr id="798" name="Google Shape;798;p75"/>
            <p:cNvGrpSpPr/>
            <p:nvPr/>
          </p:nvGrpSpPr>
          <p:grpSpPr>
            <a:xfrm>
              <a:off x="1485900" y="5167025"/>
              <a:ext cx="7886700" cy="228600"/>
              <a:chOff x="1485900" y="5233700"/>
              <a:chExt cx="7886700" cy="228600"/>
            </a:xfrm>
          </p:grpSpPr>
          <p:sp>
            <p:nvSpPr>
              <p:cNvPr id="799" name="Google Shape;799;p75"/>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75"/>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1" name="Google Shape;801;p75"/>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3rd grade on our site</a:t>
              </a:r>
              <a:r>
                <a:rPr i="1" lang="en" sz="800">
                  <a:latin typeface="Poppins"/>
                  <a:ea typeface="Poppins"/>
                  <a:cs typeface="Poppins"/>
                  <a:sym typeface="Poppins"/>
                </a:rPr>
                <a:t>, but we recommend teaching all lessons in 4th grade if you are following Mississippi Standards.</a:t>
              </a:r>
              <a:endParaRPr i="1" sz="800">
                <a:latin typeface="Poppins"/>
                <a:ea typeface="Poppins"/>
                <a:cs typeface="Poppins"/>
                <a:sym typeface="Poppins"/>
              </a:endParaRPr>
            </a:p>
          </p:txBody>
        </p:sp>
      </p:grpSp>
      <p:sp>
        <p:nvSpPr>
          <p:cNvPr id="802" name="Google Shape;802;p75"/>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www.mysteryscience.com/docs/mississippi</a:t>
            </a:r>
            <a:endParaRPr sz="800">
              <a:solidFill>
                <a:schemeClr val="dk1"/>
              </a:solidFill>
              <a:latin typeface="Poppins"/>
              <a:ea typeface="Poppins"/>
              <a:cs typeface="Poppins"/>
              <a:sym typeface="Poppins"/>
            </a:endParaRPr>
          </a:p>
        </p:txBody>
      </p:sp>
      <p:graphicFrame>
        <p:nvGraphicFramePr>
          <p:cNvPr id="803" name="Google Shape;803;p75"/>
          <p:cNvGraphicFramePr/>
          <p:nvPr/>
        </p:nvGraphicFramePr>
        <p:xfrm>
          <a:off x="467988" y="1589560"/>
          <a:ext cx="3000000" cy="3000000"/>
        </p:xfrm>
        <a:graphic>
          <a:graphicData uri="http://schemas.openxmlformats.org/drawingml/2006/table">
            <a:tbl>
              <a:tblPr>
                <a:noFill/>
                <a:tableStyleId>{6D8FE570-EC49-4AF3-A5A0-70E66406ED82}</a:tableStyleId>
              </a:tblPr>
              <a:tblGrid>
                <a:gridCol w="1028700"/>
                <a:gridCol w="2314575"/>
                <a:gridCol w="2295525"/>
                <a:gridCol w="3505200"/>
              </a:tblGrid>
              <a:tr h="18370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Student Objectives</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Mississippi Standards for Science (2018)</a:t>
                      </a:r>
                      <a:endParaRPr sz="10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r>
              <a:tr h="914375">
                <a:tc>
                  <a:txBody>
                    <a:bodyPr/>
                    <a:lstStyle/>
                    <a:p>
                      <a:pPr indent="0" lvl="0" marL="0" rtl="0" algn="l">
                        <a:lnSpc>
                          <a:spcPct val="100000"/>
                        </a:lnSpc>
                        <a:spcBef>
                          <a:spcPts val="0"/>
                        </a:spcBef>
                        <a:spcAft>
                          <a:spcPts val="0"/>
                        </a:spcAft>
                        <a:buNone/>
                      </a:pPr>
                      <a:r>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7">
                            <a:extLst>
                              <a:ext uri="{A12FA001-AC4F-418D-AE19-62706E023703}">
                                <ahyp:hlinkClr val="tx"/>
                              </a:ext>
                            </a:extLst>
                          </a:hlinkClick>
                        </a:rPr>
                        <a:t>Animal Life Cycles</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How is your life like an alligator’s life?</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latin typeface="Poppins"/>
                          <a:ea typeface="Poppins"/>
                          <a:cs typeface="Poppins"/>
                          <a:sym typeface="Poppins"/>
                        </a:rPr>
                        <a:t>Students create models of several different animal life cycles and compare them to one another. They use these models to discover the pattern that all animals are born, grow, can have babies, and eventually die.</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L.4.2 </a:t>
                      </a:r>
                      <a:r>
                        <a:rPr lang="en" sz="800">
                          <a:solidFill>
                            <a:schemeClr val="dk1"/>
                          </a:solidFill>
                          <a:latin typeface="Poppins"/>
                          <a:ea typeface="Poppins"/>
                          <a:cs typeface="Poppins"/>
                          <a:sym typeface="Poppins"/>
                        </a:rPr>
                        <a:t>Students will demonstrate an understanding of life cycles, including familiar plants and animals (e.g., reptiles, amphibians, or birds). (L.4.2.1, L.4.2.2)</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101915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8">
                            <a:extLst>
                              <a:ext uri="{A12FA001-AC4F-418D-AE19-62706E023703}">
                                <ahyp:hlinkClr val="tx"/>
                              </a:ext>
                            </a:extLst>
                          </a:hlinkClick>
                        </a:rPr>
                        <a:t>Environmental Change &amp; Engineering</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What’s the best way to get rid of mosquitoes?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00">
                          <a:solidFill>
                            <a:srgbClr val="000000"/>
                          </a:solidFill>
                          <a:latin typeface="Poppins"/>
                          <a:ea typeface="Poppins"/>
                          <a:cs typeface="Poppins"/>
                          <a:sym typeface="Poppins"/>
                        </a:rPr>
                        <a:t>Students obtain and evaluate information about mosquitoes from different sources. They analyze and interpret information about the mosquito life cycle to reduce the number of mosquitoes that live in a certain area.</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L.4.2 </a:t>
                      </a:r>
                      <a:r>
                        <a:rPr lang="en" sz="800">
                          <a:solidFill>
                            <a:schemeClr val="dk1"/>
                          </a:solidFill>
                          <a:latin typeface="Poppins"/>
                          <a:ea typeface="Poppins"/>
                          <a:cs typeface="Poppins"/>
                          <a:sym typeface="Poppins"/>
                        </a:rPr>
                        <a:t>Students will demonstrate an understanding of life cycles, including familiar plants and animals (e.g., reptiles, amphibians, or birds). (L.4.2.1, L.4.2.2)</a:t>
                      </a:r>
                      <a:endParaRPr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r>
              <a:tr h="914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lang="en" sz="800">
                          <a:solidFill>
                            <a:srgbClr val="000000"/>
                          </a:solidFill>
                          <a:uFill>
                            <a:noFill/>
                          </a:uFill>
                          <a:latin typeface="Poppins"/>
                          <a:ea typeface="Poppins"/>
                          <a:cs typeface="Poppins"/>
                          <a:sym typeface="Poppins"/>
                          <a:hlinkClick r:id="rId9">
                            <a:extLst>
                              <a:ext uri="{A12FA001-AC4F-418D-AE19-62706E023703}">
                                <ahyp:hlinkClr val="tx"/>
                              </a:ext>
                            </a:extLst>
                          </a:hlinkClick>
                        </a:rPr>
                        <a:t>Pollination &amp; Plant Reproduction</a:t>
                      </a:r>
                      <a:endParaRPr b="1" sz="800">
                        <a:solidFill>
                          <a:srgbClr val="000000"/>
                        </a:solidFill>
                        <a:latin typeface="Poppins"/>
                        <a:ea typeface="Poppins"/>
                        <a:cs typeface="Poppins"/>
                        <a:sym typeface="Poppins"/>
                      </a:endParaRPr>
                    </a:p>
                    <a:p>
                      <a:pPr indent="0" lvl="0" marL="0" marR="28575" rtl="0" algn="l">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lang="en" sz="800">
                          <a:solidFill>
                            <a:srgbClr val="000000"/>
                          </a:solidFill>
                          <a:latin typeface="Poppins"/>
                          <a:ea typeface="Poppins"/>
                          <a:cs typeface="Poppins"/>
                          <a:sym typeface="Poppins"/>
                        </a:rPr>
                        <a:t>Why do plants grow flowers?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rgbClr val="000000"/>
                          </a:solidFill>
                          <a:latin typeface="Poppins"/>
                          <a:ea typeface="Poppins"/>
                          <a:cs typeface="Poppins"/>
                          <a:sym typeface="Poppins"/>
                        </a:rPr>
                        <a:t>Students model the structure and function of flower parts that are responsible for creating seeds.</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L.1.3B </a:t>
                      </a:r>
                      <a:r>
                        <a:rPr lang="en" sz="800">
                          <a:solidFill>
                            <a:schemeClr val="dk1"/>
                          </a:solidFill>
                          <a:latin typeface="Poppins"/>
                          <a:ea typeface="Poppins"/>
                          <a:cs typeface="Poppins"/>
                          <a:sym typeface="Poppins"/>
                        </a:rPr>
                        <a:t>Students will demonstrate an understanding of the interdependence of flowering plants and pollinating insects.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914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c>
                  <a:txBody>
                    <a:bodyPr/>
                    <a:lstStyle/>
                    <a:p>
                      <a:pPr indent="0" lvl="0" marL="0" marR="28575" rtl="0" algn="l">
                        <a:spcBef>
                          <a:spcPts val="0"/>
                        </a:spcBef>
                        <a:spcAft>
                          <a:spcPts val="0"/>
                        </a:spcAft>
                        <a:buNone/>
                      </a:pPr>
                      <a:r>
                        <a:rPr b="1" lang="en" sz="800">
                          <a:solidFill>
                            <a:srgbClr val="000000"/>
                          </a:solidFill>
                          <a:uFill>
                            <a:noFill/>
                          </a:uFill>
                          <a:latin typeface="Poppins"/>
                          <a:ea typeface="Poppins"/>
                          <a:cs typeface="Poppins"/>
                          <a:sym typeface="Poppins"/>
                          <a:hlinkClick r:id="rId10">
                            <a:extLst>
                              <a:ext uri="{A12FA001-AC4F-418D-AE19-62706E023703}">
                                <ahyp:hlinkClr val="tx"/>
                              </a:ext>
                            </a:extLst>
                          </a:hlinkClick>
                        </a:rPr>
                        <a:t>Fruit, Seeds, &amp; Plant Reproduction</a:t>
                      </a:r>
                      <a:endParaRPr b="1" sz="800">
                        <a:solidFill>
                          <a:srgbClr val="000000"/>
                        </a:solidFill>
                        <a:latin typeface="Poppins"/>
                        <a:ea typeface="Poppins"/>
                        <a:cs typeface="Poppins"/>
                        <a:sym typeface="Poppins"/>
                      </a:endParaRPr>
                    </a:p>
                    <a:p>
                      <a:pPr indent="0" lvl="0" marL="0" marR="28575" rtl="0" algn="l">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lang="en" sz="800">
                          <a:solidFill>
                            <a:srgbClr val="000000"/>
                          </a:solidFill>
                          <a:latin typeface="Poppins"/>
                          <a:ea typeface="Poppins"/>
                          <a:cs typeface="Poppins"/>
                          <a:sym typeface="Poppins"/>
                        </a:rPr>
                        <a:t>Why do plants give us fruit?</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lang="en" sz="800">
                          <a:solidFill>
                            <a:srgbClr val="000000"/>
                          </a:solidFill>
                          <a:latin typeface="Poppins"/>
                          <a:ea typeface="Poppins"/>
                          <a:cs typeface="Poppins"/>
                          <a:sym typeface="Poppins"/>
                        </a:rPr>
                        <a:t>Students explore the function of fruits in plants and practice classification. </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L.1.3B </a:t>
                      </a:r>
                      <a:r>
                        <a:rPr lang="en" sz="800">
                          <a:solidFill>
                            <a:schemeClr val="dk1"/>
                          </a:solidFill>
                          <a:latin typeface="Poppins"/>
                          <a:ea typeface="Poppins"/>
                          <a:cs typeface="Poppins"/>
                          <a:sym typeface="Poppins"/>
                        </a:rPr>
                        <a:t>Students will demonstrate an understanding of the interdependence of flowering plants and pollinating insects.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r>
              <a:tr h="918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11">
                            <a:extLst>
                              <a:ext uri="{A12FA001-AC4F-418D-AE19-62706E023703}">
                                <ahyp:hlinkClr val="tx"/>
                              </a:ext>
                            </a:extLst>
                          </a:hlinkClick>
                        </a:rPr>
                        <a:t>Plant Life Cycles</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Why are there so many different kinds of flowers?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latin typeface="Poppins"/>
                          <a:ea typeface="Poppins"/>
                          <a:cs typeface="Poppins"/>
                          <a:sym typeface="Poppins"/>
                        </a:rPr>
                        <a:t>Students play a game that models the stages of the plant life cycle. After playing the game students use the model to show how changes to one part of the life cycle affect all other stages.</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L.4.2 </a:t>
                      </a:r>
                      <a:r>
                        <a:rPr lang="en" sz="800">
                          <a:solidFill>
                            <a:schemeClr val="dk1"/>
                          </a:solidFill>
                          <a:latin typeface="Poppins"/>
                          <a:ea typeface="Poppins"/>
                          <a:cs typeface="Poppins"/>
                          <a:sym typeface="Poppins"/>
                        </a:rPr>
                        <a:t>Students will demonstrate an understanding of life cycles, including familiar plants and animals (e.g., reptiles, amphibians, or birds). (L.4.2.1, L.4.2.2)</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r>
            </a:tbl>
          </a:graphicData>
        </a:graphic>
      </p:graphicFrame>
      <p:pic>
        <p:nvPicPr>
          <p:cNvPr id="804" name="Google Shape;804;p75"/>
          <p:cNvPicPr preferRelativeResize="0"/>
          <p:nvPr/>
        </p:nvPicPr>
        <p:blipFill rotWithShape="1">
          <a:blip r:embed="rId12">
            <a:alphaModFix/>
          </a:blip>
          <a:srcRect b="0" l="37949" r="0" t="0"/>
          <a:stretch/>
        </p:blipFill>
        <p:spPr>
          <a:xfrm>
            <a:off x="468000" y="1965475"/>
            <a:ext cx="914400" cy="932200"/>
          </a:xfrm>
          <a:prstGeom prst="rect">
            <a:avLst/>
          </a:prstGeom>
          <a:noFill/>
          <a:ln>
            <a:noFill/>
          </a:ln>
        </p:spPr>
      </p:pic>
      <p:pic>
        <p:nvPicPr>
          <p:cNvPr id="805" name="Google Shape;805;p75"/>
          <p:cNvPicPr preferRelativeResize="0"/>
          <p:nvPr/>
        </p:nvPicPr>
        <p:blipFill rotWithShape="1">
          <a:blip r:embed="rId13">
            <a:alphaModFix/>
          </a:blip>
          <a:srcRect b="39551" l="0" r="0" t="39914"/>
          <a:stretch/>
        </p:blipFill>
        <p:spPr>
          <a:xfrm>
            <a:off x="468000" y="2900175"/>
            <a:ext cx="914400" cy="1062225"/>
          </a:xfrm>
          <a:prstGeom prst="rect">
            <a:avLst/>
          </a:prstGeom>
          <a:noFill/>
          <a:ln>
            <a:noFill/>
          </a:ln>
        </p:spPr>
      </p:pic>
      <p:pic>
        <p:nvPicPr>
          <p:cNvPr id="806" name="Google Shape;806;p75"/>
          <p:cNvPicPr preferRelativeResize="0"/>
          <p:nvPr/>
        </p:nvPicPr>
        <p:blipFill rotWithShape="1">
          <a:blip r:embed="rId14">
            <a:alphaModFix/>
          </a:blip>
          <a:srcRect b="49683" l="0" r="0" t="0"/>
          <a:stretch/>
        </p:blipFill>
        <p:spPr>
          <a:xfrm>
            <a:off x="468000" y="3964900"/>
            <a:ext cx="914400" cy="1828750"/>
          </a:xfrm>
          <a:prstGeom prst="rect">
            <a:avLst/>
          </a:prstGeom>
          <a:noFill/>
          <a:ln>
            <a:noFill/>
          </a:ln>
        </p:spPr>
      </p:pic>
      <p:pic>
        <p:nvPicPr>
          <p:cNvPr id="807" name="Google Shape;807;p75"/>
          <p:cNvPicPr preferRelativeResize="0"/>
          <p:nvPr/>
        </p:nvPicPr>
        <p:blipFill rotWithShape="1">
          <a:blip r:embed="rId15">
            <a:alphaModFix/>
          </a:blip>
          <a:srcRect b="0" l="51006" r="0" t="4616"/>
          <a:stretch/>
        </p:blipFill>
        <p:spPr>
          <a:xfrm>
            <a:off x="488163" y="5752013"/>
            <a:ext cx="872924" cy="914400"/>
          </a:xfrm>
          <a:prstGeom prst="rect">
            <a:avLst/>
          </a:prstGeom>
          <a:noFill/>
          <a:ln cap="flat" cmpd="sng" w="19050">
            <a:solidFill>
              <a:srgbClr val="000000"/>
            </a:solidFill>
            <a:prstDash val="solid"/>
            <a:round/>
            <a:headEnd len="sm" w="sm" type="none"/>
            <a:tailEnd len="sm" w="sm" type="none"/>
          </a:ln>
        </p:spPr>
      </p:pic>
      <p:sp>
        <p:nvSpPr>
          <p:cNvPr id="808" name="Google Shape;808;p75"/>
          <p:cNvSpPr/>
          <p:nvPr/>
        </p:nvSpPr>
        <p:spPr>
          <a:xfrm>
            <a:off x="457200" y="1985775"/>
            <a:ext cx="642900" cy="288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75"/>
          <p:cNvSpPr/>
          <p:nvPr/>
        </p:nvSpPr>
        <p:spPr>
          <a:xfrm>
            <a:off x="488175" y="5765175"/>
            <a:ext cx="642900" cy="288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810" name="Google Shape;810;p75"/>
          <p:cNvGraphicFramePr/>
          <p:nvPr/>
        </p:nvGraphicFramePr>
        <p:xfrm>
          <a:off x="430400" y="1972723"/>
          <a:ext cx="3000000" cy="3000000"/>
        </p:xfrm>
        <a:graphic>
          <a:graphicData uri="http://schemas.openxmlformats.org/drawingml/2006/table">
            <a:tbl>
              <a:tblPr>
                <a:noFill/>
                <a:tableStyleId>{6D8FE570-EC49-4AF3-A5A0-70E66406ED82}</a:tableStyleId>
              </a:tblPr>
              <a:tblGrid>
                <a:gridCol w="696475"/>
              </a:tblGrid>
              <a:tr h="95095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6">
                            <a:extLst>
                              <a:ext uri="{A12FA001-AC4F-418D-AE19-62706E023703}">
                                <ahyp:hlinkClr val="tx"/>
                              </a:ext>
                            </a:extLst>
                          </a:hlinkClick>
                        </a:rPr>
                        <a:t>Lesson 1</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95095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7">
                            <a:extLst>
                              <a:ext uri="{A12FA001-AC4F-418D-AE19-62706E023703}">
                                <ahyp:hlinkClr val="tx"/>
                              </a:ext>
                            </a:extLst>
                          </a:hlinkClick>
                        </a:rPr>
                        <a:t>Lesson 2</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213045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8">
                            <a:extLst>
                              <a:ext uri="{A12FA001-AC4F-418D-AE19-62706E023703}">
                                <ahyp:hlinkClr val="tx"/>
                              </a:ext>
                            </a:extLst>
                          </a:hlinkClick>
                        </a:rPr>
                        <a:t>Lesson 3</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19">
                            <a:extLst>
                              <a:ext uri="{A12FA001-AC4F-418D-AE19-62706E023703}">
                                <ahyp:hlinkClr val="tx"/>
                              </a:ext>
                            </a:extLst>
                          </a:hlinkClick>
                        </a:rPr>
                        <a:t>Lesson 4</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20">
                            <a:extLst>
                              <a:ext uri="{A12FA001-AC4F-418D-AE19-62706E023703}">
                                <ahyp:hlinkClr val="tx"/>
                              </a:ext>
                            </a:extLst>
                          </a:hlinkClick>
                        </a:rPr>
                        <a:t>Lesson 5</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811" name="Google Shape;811;p75"/>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76"/>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Weather &amp; Climate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(Stormy Skies)</a:t>
            </a:r>
            <a:endParaRPr b="1">
              <a:latin typeface="Poppins"/>
              <a:ea typeface="Poppins"/>
              <a:cs typeface="Poppins"/>
              <a:sym typeface="Poppins"/>
            </a:endParaRPr>
          </a:p>
        </p:txBody>
      </p:sp>
      <p:graphicFrame>
        <p:nvGraphicFramePr>
          <p:cNvPr id="817" name="Google Shape;817;p76"/>
          <p:cNvGraphicFramePr/>
          <p:nvPr/>
        </p:nvGraphicFramePr>
        <p:xfrm>
          <a:off x="467988" y="1543210"/>
          <a:ext cx="3000000" cy="3000000"/>
        </p:xfrm>
        <a:graphic>
          <a:graphicData uri="http://schemas.openxmlformats.org/drawingml/2006/table">
            <a:tbl>
              <a:tblPr>
                <a:noFill/>
                <a:tableStyleId>{6D8FE570-EC49-4AF3-A5A0-70E66406ED82}</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Mississippi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1</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Water Cycle &amp; States of Matter</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Where do clouds come from?</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obtain and combine information that water can change from liquid to gas, but that it is always made of tiny drops. Clouds are made of water that has evaporated.</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E.4.9A </a:t>
                      </a:r>
                      <a:r>
                        <a:rPr lang="en" sz="800">
                          <a:solidFill>
                            <a:schemeClr val="dk1"/>
                          </a:solidFill>
                          <a:latin typeface="Poppins"/>
                          <a:ea typeface="Poppins"/>
                          <a:cs typeface="Poppins"/>
                          <a:sym typeface="Poppins"/>
                        </a:rPr>
                        <a:t>Students will demonstrate an understanding of how the water cycle is propelled by the sun’s energy. (E4.9A.1)</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2</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Local Weather Patterns &amp; Weather Prediction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we predict when it’s going to storm?</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make observations of clouds and develop a tool to make predictions about what kind of weather might happen next.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E.4.9B </a:t>
                      </a:r>
                      <a:r>
                        <a:rPr lang="en" sz="800">
                          <a:solidFill>
                            <a:schemeClr val="dk1"/>
                          </a:solidFill>
                          <a:latin typeface="Poppins"/>
                          <a:ea typeface="Poppins"/>
                          <a:cs typeface="Poppins"/>
                          <a:sym typeface="Poppins"/>
                        </a:rPr>
                        <a:t>Students will demonstrate an understanding of weather and climate patterns. (E4.9B.1)</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3</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Seasonal Weather Patterns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Where’s the best place to build a snow fort?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gather winter temperature data from three different towns. They represent the data in a table to compare the weather and decide which town is the best candidate to host a snow fort festival in future years.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E.4.9B </a:t>
                      </a:r>
                      <a:r>
                        <a:rPr lang="en" sz="800">
                          <a:solidFill>
                            <a:schemeClr val="dk1"/>
                          </a:solidFill>
                          <a:latin typeface="Poppins"/>
                          <a:ea typeface="Poppins"/>
                          <a:cs typeface="Poppins"/>
                          <a:sym typeface="Poppins"/>
                        </a:rPr>
                        <a:t>Students will demonstrate an understanding of weather and climate patterns. (E4.9B.1)</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rPr lang="en" sz="800">
                          <a:latin typeface="Poppins"/>
                          <a:ea typeface="Poppins"/>
                          <a:cs typeface="Poppins"/>
                          <a:sym typeface="Poppins"/>
                        </a:rPr>
                        <a:t>Lesson 4</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Climate, Geography, &amp; Global Weather Patterns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are some places always hot?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Students obtain and combine information to describe the different climate regions of the world.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E.4.9B </a:t>
                      </a:r>
                      <a:r>
                        <a:rPr lang="en" sz="800">
                          <a:solidFill>
                            <a:schemeClr val="dk1"/>
                          </a:solidFill>
                          <a:latin typeface="Poppins"/>
                          <a:ea typeface="Poppins"/>
                          <a:cs typeface="Poppins"/>
                          <a:sym typeface="Poppins"/>
                        </a:rPr>
                        <a:t>Students will demonstrate an understanding of weather and climate patterns. (E4.9B.2)</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Natural Hazards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How can you keep a house from blowing away in a windstorm?</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design and build solutions that reduce the hazards associated with strong winds that could damage buildings.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E.4.9C </a:t>
                      </a:r>
                      <a:r>
                        <a:rPr lang="en" sz="800">
                          <a:solidFill>
                            <a:schemeClr val="dk1"/>
                          </a:solidFill>
                          <a:latin typeface="Poppins"/>
                          <a:ea typeface="Poppins"/>
                          <a:cs typeface="Poppins"/>
                          <a:sym typeface="Poppins"/>
                        </a:rPr>
                        <a:t>Students will demonstrate an understanding of how natural processes and human activities affect the features of Earth’s landforms and oceans. (E4.9C.5)</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818" name="Google Shape;818;p76"/>
          <p:cNvPicPr preferRelativeResize="0"/>
          <p:nvPr/>
        </p:nvPicPr>
        <p:blipFill>
          <a:blip r:embed="rId10">
            <a:alphaModFix/>
          </a:blip>
          <a:stretch>
            <a:fillRect/>
          </a:stretch>
        </p:blipFill>
        <p:spPr>
          <a:xfrm>
            <a:off x="468000" y="1939425"/>
            <a:ext cx="914400" cy="5181600"/>
          </a:xfrm>
          <a:prstGeom prst="rect">
            <a:avLst/>
          </a:prstGeom>
          <a:noFill/>
          <a:ln>
            <a:noFill/>
          </a:ln>
        </p:spPr>
      </p:pic>
      <p:pic>
        <p:nvPicPr>
          <p:cNvPr id="819" name="Google Shape;819;p76"/>
          <p:cNvPicPr preferRelativeResize="0"/>
          <p:nvPr/>
        </p:nvPicPr>
        <p:blipFill rotWithShape="1">
          <a:blip r:embed="rId11">
            <a:alphaModFix/>
          </a:blip>
          <a:srcRect b="0" l="54214" r="0" t="2562"/>
          <a:stretch/>
        </p:blipFill>
        <p:spPr>
          <a:xfrm>
            <a:off x="468000" y="4038600"/>
            <a:ext cx="914400" cy="1009800"/>
          </a:xfrm>
          <a:prstGeom prst="rect">
            <a:avLst/>
          </a:prstGeom>
          <a:noFill/>
          <a:ln>
            <a:noFill/>
          </a:ln>
        </p:spPr>
      </p:pic>
      <p:sp>
        <p:nvSpPr>
          <p:cNvPr id="820" name="Google Shape;820;p76"/>
          <p:cNvSpPr/>
          <p:nvPr/>
        </p:nvSpPr>
        <p:spPr>
          <a:xfrm>
            <a:off x="457200" y="4038600"/>
            <a:ext cx="632100" cy="2817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821" name="Google Shape;821;p76"/>
          <p:cNvGraphicFramePr/>
          <p:nvPr/>
        </p:nvGraphicFramePr>
        <p:xfrm>
          <a:off x="467988" y="1939435"/>
          <a:ext cx="3000000" cy="3000000"/>
        </p:xfrm>
        <a:graphic>
          <a:graphicData uri="http://schemas.openxmlformats.org/drawingml/2006/table">
            <a:tbl>
              <a:tblPr>
                <a:noFill/>
                <a:tableStyleId>{6D8FE570-EC49-4AF3-A5A0-70E66406ED82}</a:tableStyleId>
              </a:tblPr>
              <a:tblGrid>
                <a:gridCol w="696475"/>
              </a:tblGrid>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latin typeface="Poppins"/>
                          <a:ea typeface="Poppins"/>
                          <a:cs typeface="Poppins"/>
                          <a:sym typeface="Poppins"/>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303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5</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822" name="Google Shape;822;p76"/>
          <p:cNvSpPr/>
          <p:nvPr/>
        </p:nvSpPr>
        <p:spPr>
          <a:xfrm>
            <a:off x="0" y="0"/>
            <a:ext cx="10080000" cy="1033500"/>
          </a:xfrm>
          <a:prstGeom prst="rect">
            <a:avLst/>
          </a:prstGeom>
          <a:solidFill>
            <a:srgbClr val="499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823" name="Google Shape;823;p76"/>
          <p:cNvPicPr preferRelativeResize="0"/>
          <p:nvPr/>
        </p:nvPicPr>
        <p:blipFill>
          <a:blip r:embed="rId16">
            <a:alphaModFix/>
          </a:blip>
          <a:stretch>
            <a:fillRect/>
          </a:stretch>
        </p:blipFill>
        <p:spPr>
          <a:xfrm>
            <a:off x="7953375" y="305775"/>
            <a:ext cx="1647825" cy="209550"/>
          </a:xfrm>
          <a:prstGeom prst="rect">
            <a:avLst/>
          </a:prstGeom>
          <a:noFill/>
          <a:ln>
            <a:noFill/>
          </a:ln>
        </p:spPr>
      </p:pic>
      <p:sp>
        <p:nvSpPr>
          <p:cNvPr id="824" name="Google Shape;824;p76"/>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Mississippi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4th Grade - Earth &amp; Space Science</a:t>
            </a:r>
            <a:endParaRPr sz="1200">
              <a:latin typeface="Poppins"/>
              <a:ea typeface="Poppins"/>
              <a:cs typeface="Poppins"/>
              <a:sym typeface="Poppins"/>
            </a:endParaRPr>
          </a:p>
        </p:txBody>
      </p:sp>
      <p:grpSp>
        <p:nvGrpSpPr>
          <p:cNvPr id="825" name="Google Shape;825;p76"/>
          <p:cNvGrpSpPr/>
          <p:nvPr/>
        </p:nvGrpSpPr>
        <p:grpSpPr>
          <a:xfrm>
            <a:off x="533400" y="675263"/>
            <a:ext cx="7886700" cy="307800"/>
            <a:chOff x="1485900" y="5127425"/>
            <a:chExt cx="7886700" cy="307800"/>
          </a:xfrm>
        </p:grpSpPr>
        <p:grpSp>
          <p:nvGrpSpPr>
            <p:cNvPr id="826" name="Google Shape;826;p76"/>
            <p:cNvGrpSpPr/>
            <p:nvPr/>
          </p:nvGrpSpPr>
          <p:grpSpPr>
            <a:xfrm>
              <a:off x="1485900" y="5167025"/>
              <a:ext cx="7886700" cy="228600"/>
              <a:chOff x="1485900" y="5233700"/>
              <a:chExt cx="7886700" cy="228600"/>
            </a:xfrm>
          </p:grpSpPr>
          <p:sp>
            <p:nvSpPr>
              <p:cNvPr id="827" name="Google Shape;827;p76"/>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76"/>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9" name="Google Shape;829;p76"/>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3rd grade on our site</a:t>
              </a:r>
              <a:r>
                <a:rPr i="1" lang="en" sz="800">
                  <a:latin typeface="Poppins"/>
                  <a:ea typeface="Poppins"/>
                  <a:cs typeface="Poppins"/>
                  <a:sym typeface="Poppins"/>
                </a:rPr>
                <a:t>, but we recommend teaching all lessons in 4th grade if you are following Mississippi Standards.</a:t>
              </a:r>
              <a:endParaRPr i="1" sz="800">
                <a:latin typeface="Poppins"/>
                <a:ea typeface="Poppins"/>
                <a:cs typeface="Poppins"/>
                <a:sym typeface="Poppins"/>
              </a:endParaRPr>
            </a:p>
          </p:txBody>
        </p:sp>
      </p:grpSp>
      <p:sp>
        <p:nvSpPr>
          <p:cNvPr id="830" name="Google Shape;830;p76"/>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www.mysteryscience.com/docs/mississippi</a:t>
            </a:r>
            <a:endParaRPr sz="800">
              <a:solidFill>
                <a:schemeClr val="dk1"/>
              </a:solidFill>
              <a:latin typeface="Poppins"/>
              <a:ea typeface="Poppins"/>
              <a:cs typeface="Poppins"/>
              <a:sym typeface="Poppins"/>
            </a:endParaRPr>
          </a:p>
        </p:txBody>
      </p:sp>
      <p:sp>
        <p:nvSpPr>
          <p:cNvPr id="831" name="Google Shape;831;p76"/>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77"/>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Water Cycle &amp; Earth’s Systems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(Watery Planet)</a:t>
            </a:r>
            <a:endParaRPr b="1">
              <a:solidFill>
                <a:schemeClr val="dk1"/>
              </a:solidFill>
              <a:latin typeface="Poppins"/>
              <a:ea typeface="Poppins"/>
              <a:cs typeface="Poppins"/>
              <a:sym typeface="Poppins"/>
            </a:endParaRPr>
          </a:p>
        </p:txBody>
      </p:sp>
      <p:graphicFrame>
        <p:nvGraphicFramePr>
          <p:cNvPr id="837" name="Google Shape;837;p77"/>
          <p:cNvGraphicFramePr/>
          <p:nvPr/>
        </p:nvGraphicFramePr>
        <p:xfrm>
          <a:off x="467988" y="1543210"/>
          <a:ext cx="3000000" cy="3000000"/>
        </p:xfrm>
        <a:graphic>
          <a:graphicData uri="http://schemas.openxmlformats.org/drawingml/2006/table">
            <a:tbl>
              <a:tblPr>
                <a:noFill/>
                <a:tableStyleId>{6D8FE570-EC49-4AF3-A5A0-70E66406ED82}</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Mississippi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1</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Hydrosphere &amp; The Roles of Water</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How much water is in the world?</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analyze and interpret data from world maps to determine the relative amounts of fresh, salt, and frozen water. Students figure out that while the Earth has a lot of water, most of Earth’s water is not fresh or accessible.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E.4.9A </a:t>
                      </a:r>
                      <a:r>
                        <a:rPr lang="en" sz="800">
                          <a:solidFill>
                            <a:schemeClr val="dk1"/>
                          </a:solidFill>
                          <a:latin typeface="Poppins"/>
                          <a:ea typeface="Poppins"/>
                          <a:cs typeface="Poppins"/>
                          <a:sym typeface="Poppins"/>
                        </a:rPr>
                        <a:t>Students will demonstrate an understanding of how the water cycle is propelled by the sun’s energy. (E4.9A.1)</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2</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✨New!✨</a:t>
                      </a:r>
                      <a:endParaRPr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i="1" lang="en" sz="800">
                          <a:solidFill>
                            <a:srgbClr val="9E9E9E"/>
                          </a:solidFill>
                          <a:uFill>
                            <a:noFill/>
                          </a:uFill>
                          <a:latin typeface="Poppins"/>
                          <a:ea typeface="Poppins"/>
                          <a:cs typeface="Poppins"/>
                          <a:sym typeface="Poppins"/>
                          <a:hlinkClick r:id="rId6">
                            <a:extLst>
                              <a:ext uri="{A12FA001-AC4F-418D-AE19-62706E023703}">
                                <ahyp:hlinkClr val="tx"/>
                              </a:ext>
                            </a:extLst>
                          </a:hlinkClick>
                        </a:rPr>
                        <a:t>Mixtures &amp; Solutions</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How much salt is in the ocean?</a:t>
                      </a:r>
                      <a:endParaRPr i="1" sz="8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i="1" lang="en" sz="800">
                          <a:solidFill>
                            <a:srgbClr val="9E9E9E"/>
                          </a:solidFill>
                          <a:latin typeface="Poppins"/>
                          <a:ea typeface="Poppins"/>
                          <a:cs typeface="Poppins"/>
                          <a:sym typeface="Poppins"/>
                        </a:rPr>
                        <a:t>Students create a model ocean to observe how salt seems to completely vanish when dissolved in water. Students measure and graph quantities to provide evidence that the salt is still in the solution, even though we can’t see it. </a:t>
                      </a:r>
                      <a:endParaRPr i="1" sz="8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P.5.5B </a:t>
                      </a:r>
                      <a:r>
                        <a:rPr i="1" lang="en" sz="800">
                          <a:solidFill>
                            <a:srgbClr val="9E9E9E"/>
                          </a:solidFill>
                          <a:latin typeface="Poppins"/>
                          <a:ea typeface="Poppins"/>
                          <a:cs typeface="Poppins"/>
                          <a:sym typeface="Poppins"/>
                        </a:rPr>
                        <a:t>Students will demonstrate an understanding of mixtures and solutions. (P.5.5B.1)</a:t>
                      </a:r>
                      <a:endParaRPr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P.5.5C </a:t>
                      </a:r>
                      <a:r>
                        <a:rPr i="1" lang="en" sz="800">
                          <a:solidFill>
                            <a:srgbClr val="9E9E9E"/>
                          </a:solidFill>
                          <a:latin typeface="Poppins"/>
                          <a:ea typeface="Poppins"/>
                          <a:cs typeface="Poppins"/>
                          <a:sym typeface="Poppins"/>
                        </a:rPr>
                        <a:t>Students will demonstrate an understanding of the difference between physical and chemical changes.</a:t>
                      </a:r>
                      <a:r>
                        <a:rPr i="1" lang="en" sz="700">
                          <a:solidFill>
                            <a:srgbClr val="9E9E9E"/>
                          </a:solidFill>
                          <a:latin typeface="Poppins"/>
                          <a:ea typeface="Poppins"/>
                          <a:cs typeface="Poppins"/>
                          <a:sym typeface="Poppins"/>
                        </a:rPr>
                        <a:t> </a:t>
                      </a:r>
                      <a:r>
                        <a:rPr i="1" lang="en" sz="800">
                          <a:solidFill>
                            <a:srgbClr val="9E9E9E"/>
                          </a:solidFill>
                          <a:latin typeface="Poppins"/>
                          <a:ea typeface="Poppins"/>
                          <a:cs typeface="Poppins"/>
                          <a:sym typeface="Poppins"/>
                        </a:rPr>
                        <a:t>(P.5.5C.2, P.5.5C.3)</a:t>
                      </a:r>
                      <a:endParaRPr b="1" i="1" sz="8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3</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Groundwater as a Natural Resource</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When you turn on the faucet, where does the water come from?</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learn most people get fresh water from underground sources. Students determine the best place to settle a town by considering features of the landscape &amp; the characteristics of the plants that thrive there.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E.4.9A </a:t>
                      </a:r>
                      <a:r>
                        <a:rPr lang="en" sz="800">
                          <a:solidFill>
                            <a:schemeClr val="dk1"/>
                          </a:solidFill>
                          <a:latin typeface="Poppins"/>
                          <a:ea typeface="Poppins"/>
                          <a:cs typeface="Poppins"/>
                          <a:sym typeface="Poppins"/>
                        </a:rPr>
                        <a:t>Students will demonstrate an understanding of how the water cycle is propelled by the sun’s energy. (E4.9A.1)</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rPr lang="en" sz="800">
                          <a:latin typeface="Poppins"/>
                          <a:ea typeface="Poppins"/>
                          <a:cs typeface="Poppins"/>
                          <a:sym typeface="Poppins"/>
                        </a:rPr>
                        <a:t>Lesson 4</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Water Cycle</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Can we make it rain?</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create a model of the ocean and sky to investigate how temperature influences evaporation and condensation. Students figure out that higher ocean temperatures lead to more evaporation, thus leading to more rain.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E.4.9A </a:t>
                      </a:r>
                      <a:r>
                        <a:rPr lang="en" sz="800">
                          <a:solidFill>
                            <a:schemeClr val="dk1"/>
                          </a:solidFill>
                          <a:latin typeface="Poppins"/>
                          <a:ea typeface="Poppins"/>
                          <a:cs typeface="Poppins"/>
                          <a:sym typeface="Poppins"/>
                        </a:rPr>
                        <a:t>Students will demonstrate an understanding of how the water cycle is propelled by the sun’s energy. (E4.9A.1)</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Natural Disasters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How can you save a town from a hurricane?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define the problem that a town needs protection from flooding. They design solutions using different types of flood protection. They realize flooding is caused by severe rainfall generated by hurricanes. Hurricanes are created where ocean temperatures are warm.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E.4.9C </a:t>
                      </a:r>
                      <a:r>
                        <a:rPr lang="en" sz="800">
                          <a:solidFill>
                            <a:schemeClr val="dk1"/>
                          </a:solidFill>
                          <a:latin typeface="Poppins"/>
                          <a:ea typeface="Poppins"/>
                          <a:cs typeface="Poppins"/>
                          <a:sym typeface="Poppins"/>
                        </a:rPr>
                        <a:t>Students will demonstrate an understanding of how natural processes and human activities affect the features of Earth’s landforms and oceans. (E4.9C.5)</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838" name="Google Shape;838;p77"/>
          <p:cNvPicPr preferRelativeResize="0"/>
          <p:nvPr/>
        </p:nvPicPr>
        <p:blipFill>
          <a:blip r:embed="rId10">
            <a:alphaModFix/>
          </a:blip>
          <a:stretch>
            <a:fillRect/>
          </a:stretch>
        </p:blipFill>
        <p:spPr>
          <a:xfrm>
            <a:off x="468000" y="1939425"/>
            <a:ext cx="914400" cy="5181600"/>
          </a:xfrm>
          <a:prstGeom prst="rect">
            <a:avLst/>
          </a:prstGeom>
          <a:noFill/>
          <a:ln>
            <a:noFill/>
          </a:ln>
        </p:spPr>
      </p:pic>
      <p:graphicFrame>
        <p:nvGraphicFramePr>
          <p:cNvPr id="839" name="Google Shape;839;p77"/>
          <p:cNvGraphicFramePr/>
          <p:nvPr/>
        </p:nvGraphicFramePr>
        <p:xfrm>
          <a:off x="467988" y="1939435"/>
          <a:ext cx="3000000" cy="3000000"/>
        </p:xfrm>
        <a:graphic>
          <a:graphicData uri="http://schemas.openxmlformats.org/drawingml/2006/table">
            <a:tbl>
              <a:tblPr>
                <a:noFill/>
                <a:tableStyleId>{6D8FE570-EC49-4AF3-A5A0-70E66406ED82}</a:tableStyleId>
              </a:tblPr>
              <a:tblGrid>
                <a:gridCol w="696475"/>
              </a:tblGrid>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303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5</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840" name="Google Shape;840;p77"/>
          <p:cNvSpPr/>
          <p:nvPr/>
        </p:nvSpPr>
        <p:spPr>
          <a:xfrm>
            <a:off x="0" y="0"/>
            <a:ext cx="10080000" cy="1033500"/>
          </a:xfrm>
          <a:prstGeom prst="rect">
            <a:avLst/>
          </a:prstGeom>
          <a:solidFill>
            <a:srgbClr val="499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841" name="Google Shape;841;p77"/>
          <p:cNvPicPr preferRelativeResize="0"/>
          <p:nvPr/>
        </p:nvPicPr>
        <p:blipFill>
          <a:blip r:embed="rId16">
            <a:alphaModFix/>
          </a:blip>
          <a:stretch>
            <a:fillRect/>
          </a:stretch>
        </p:blipFill>
        <p:spPr>
          <a:xfrm>
            <a:off x="7953375" y="305775"/>
            <a:ext cx="1647825" cy="209550"/>
          </a:xfrm>
          <a:prstGeom prst="rect">
            <a:avLst/>
          </a:prstGeom>
          <a:noFill/>
          <a:ln>
            <a:noFill/>
          </a:ln>
        </p:spPr>
      </p:pic>
      <p:sp>
        <p:nvSpPr>
          <p:cNvPr id="842" name="Google Shape;842;p77"/>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Mississippi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4th Grade - Earth &amp; Space Science</a:t>
            </a:r>
            <a:endParaRPr sz="1200">
              <a:latin typeface="Poppins"/>
              <a:ea typeface="Poppins"/>
              <a:cs typeface="Poppins"/>
              <a:sym typeface="Poppins"/>
            </a:endParaRPr>
          </a:p>
        </p:txBody>
      </p:sp>
      <p:grpSp>
        <p:nvGrpSpPr>
          <p:cNvPr id="843" name="Google Shape;843;p77"/>
          <p:cNvGrpSpPr/>
          <p:nvPr/>
        </p:nvGrpSpPr>
        <p:grpSpPr>
          <a:xfrm>
            <a:off x="533400" y="675263"/>
            <a:ext cx="7886700" cy="307800"/>
            <a:chOff x="1485900" y="5127425"/>
            <a:chExt cx="7886700" cy="307800"/>
          </a:xfrm>
        </p:grpSpPr>
        <p:grpSp>
          <p:nvGrpSpPr>
            <p:cNvPr id="844" name="Google Shape;844;p77"/>
            <p:cNvGrpSpPr/>
            <p:nvPr/>
          </p:nvGrpSpPr>
          <p:grpSpPr>
            <a:xfrm>
              <a:off x="1485900" y="5167025"/>
              <a:ext cx="7886700" cy="228600"/>
              <a:chOff x="1485900" y="5233700"/>
              <a:chExt cx="7886700" cy="228600"/>
            </a:xfrm>
          </p:grpSpPr>
          <p:sp>
            <p:nvSpPr>
              <p:cNvPr id="845" name="Google Shape;845;p77"/>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77"/>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7" name="Google Shape;847;p77"/>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5th grade on our site</a:t>
              </a:r>
              <a:r>
                <a:rPr i="1" lang="en" sz="800">
                  <a:latin typeface="Poppins"/>
                  <a:ea typeface="Poppins"/>
                  <a:cs typeface="Poppins"/>
                  <a:sym typeface="Poppins"/>
                </a:rPr>
                <a:t>, but we recommend teaching somel lessons in 4th grade if you are following Mississippi Standards.</a:t>
              </a:r>
              <a:endParaRPr i="1" sz="800">
                <a:latin typeface="Poppins"/>
                <a:ea typeface="Poppins"/>
                <a:cs typeface="Poppins"/>
                <a:sym typeface="Poppins"/>
              </a:endParaRPr>
            </a:p>
          </p:txBody>
        </p:sp>
      </p:grpSp>
      <p:grpSp>
        <p:nvGrpSpPr>
          <p:cNvPr id="848" name="Google Shape;848;p77"/>
          <p:cNvGrpSpPr/>
          <p:nvPr/>
        </p:nvGrpSpPr>
        <p:grpSpPr>
          <a:xfrm>
            <a:off x="1491300" y="3084300"/>
            <a:ext cx="7886700" cy="307800"/>
            <a:chOff x="1485900" y="5127425"/>
            <a:chExt cx="7886700" cy="307800"/>
          </a:xfrm>
        </p:grpSpPr>
        <p:grpSp>
          <p:nvGrpSpPr>
            <p:cNvPr id="849" name="Google Shape;849;p77"/>
            <p:cNvGrpSpPr/>
            <p:nvPr/>
          </p:nvGrpSpPr>
          <p:grpSpPr>
            <a:xfrm>
              <a:off x="1485900" y="5167025"/>
              <a:ext cx="7886700" cy="228600"/>
              <a:chOff x="1485900" y="5233700"/>
              <a:chExt cx="7886700" cy="228600"/>
            </a:xfrm>
          </p:grpSpPr>
          <p:sp>
            <p:nvSpPr>
              <p:cNvPr id="850" name="Google Shape;850;p77"/>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77"/>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52" name="Google Shape;852;p77"/>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We </a:t>
              </a:r>
              <a:r>
                <a:rPr b="1" i="1" lang="en" sz="800">
                  <a:latin typeface="Poppins"/>
                  <a:ea typeface="Poppins"/>
                  <a:cs typeface="Poppins"/>
                  <a:sym typeface="Poppins"/>
                </a:rPr>
                <a:t>recommend teaching this in 5th grade</a:t>
              </a:r>
              <a:r>
                <a:rPr i="1" lang="en" sz="800">
                  <a:latin typeface="Poppins"/>
                  <a:ea typeface="Poppins"/>
                  <a:cs typeface="Poppins"/>
                  <a:sym typeface="Poppins"/>
                </a:rPr>
                <a:t> if following </a:t>
              </a:r>
              <a:r>
                <a:rPr i="1" lang="en" sz="800">
                  <a:solidFill>
                    <a:schemeClr val="dk1"/>
                  </a:solidFill>
                  <a:latin typeface="Poppins"/>
                  <a:ea typeface="Poppins"/>
                  <a:cs typeface="Poppins"/>
                  <a:sym typeface="Poppins"/>
                </a:rPr>
                <a:t>Mississippi Standards.</a:t>
              </a:r>
              <a:endParaRPr i="1" sz="800">
                <a:latin typeface="Poppins"/>
                <a:ea typeface="Poppins"/>
                <a:cs typeface="Poppins"/>
                <a:sym typeface="Poppins"/>
              </a:endParaRPr>
            </a:p>
          </p:txBody>
        </p:sp>
      </p:grpSp>
      <p:sp>
        <p:nvSpPr>
          <p:cNvPr id="853" name="Google Shape;853;p77"/>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www.mysteryscience.com/docs/mississippi</a:t>
            </a:r>
            <a:endParaRPr sz="800">
              <a:solidFill>
                <a:schemeClr val="dk1"/>
              </a:solidFill>
              <a:latin typeface="Poppins"/>
              <a:ea typeface="Poppins"/>
              <a:cs typeface="Poppins"/>
              <a:sym typeface="Poppins"/>
            </a:endParaRPr>
          </a:p>
        </p:txBody>
      </p:sp>
      <p:sp>
        <p:nvSpPr>
          <p:cNvPr id="854" name="Google Shape;854;p77"/>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51"/>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211" name="Google Shape;211;p51"/>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212" name="Google Shape;212;p51"/>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Mississippi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Kindergarten - Life Science</a:t>
            </a:r>
            <a:endParaRPr sz="1200">
              <a:latin typeface="Poppins"/>
              <a:ea typeface="Poppins"/>
              <a:cs typeface="Poppins"/>
              <a:sym typeface="Poppins"/>
            </a:endParaRPr>
          </a:p>
        </p:txBody>
      </p:sp>
      <p:sp>
        <p:nvSpPr>
          <p:cNvPr id="213" name="Google Shape;213;p51"/>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Animal Needs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(Animal Secrets)</a:t>
            </a:r>
            <a:endParaRPr/>
          </a:p>
        </p:txBody>
      </p:sp>
      <p:graphicFrame>
        <p:nvGraphicFramePr>
          <p:cNvPr id="214" name="Google Shape;214;p51"/>
          <p:cNvGraphicFramePr/>
          <p:nvPr/>
        </p:nvGraphicFramePr>
        <p:xfrm>
          <a:off x="457188" y="1589560"/>
          <a:ext cx="3000000" cy="3000000"/>
        </p:xfrm>
        <a:graphic>
          <a:graphicData uri="http://schemas.openxmlformats.org/drawingml/2006/table">
            <a:tbl>
              <a:tblPr>
                <a:noFill/>
                <a:tableStyleId>{6D8FE570-EC49-4AF3-A5A0-70E66406ED82}</a:tableStyleId>
              </a:tblPr>
              <a:tblGrid>
                <a:gridCol w="1028700"/>
                <a:gridCol w="2247900"/>
                <a:gridCol w="2102450"/>
                <a:gridCol w="4079275"/>
              </a:tblGrid>
              <a:tr h="18370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Student Objectives</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Mississippi Standards for Science (2018)</a:t>
                      </a:r>
                      <a:endParaRPr sz="10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r>
              <a:tr h="792450">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Lesson 1</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uFill>
                            <a:noFill/>
                          </a:uFill>
                          <a:latin typeface="Poppins"/>
                          <a:ea typeface="Poppins"/>
                          <a:cs typeface="Poppins"/>
                          <a:sym typeface="Poppins"/>
                          <a:hlinkClick r:id="rId6"/>
                        </a:rPr>
                        <a:t>Animal Needs: Food</a:t>
                      </a:r>
                      <a:endParaRPr b="1" sz="800">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latin typeface="Poppins"/>
                        <a:ea typeface="Poppins"/>
                        <a:cs typeface="Poppins"/>
                        <a:sym typeface="Poppins"/>
                      </a:endParaRPr>
                    </a:p>
                    <a:p>
                      <a:pPr indent="0" lvl="0" marL="0" rtl="0" algn="l">
                        <a:lnSpc>
                          <a:spcPct val="100000"/>
                        </a:lnSpc>
                        <a:spcBef>
                          <a:spcPts val="0"/>
                        </a:spcBef>
                        <a:spcAft>
                          <a:spcPts val="0"/>
                        </a:spcAft>
                        <a:buNone/>
                      </a:pPr>
                      <a:r>
                        <a:rPr lang="en" sz="800">
                          <a:latin typeface="Poppins"/>
                          <a:ea typeface="Poppins"/>
                          <a:cs typeface="Poppins"/>
                          <a:sym typeface="Poppins"/>
                        </a:rPr>
                        <a:t>Why do woodpeckers peck wood?</a:t>
                      </a:r>
                      <a:endParaRPr sz="800">
                        <a:latin typeface="Poppins"/>
                        <a:ea typeface="Poppins"/>
                        <a:cs typeface="Poppins"/>
                        <a:sym typeface="Poppins"/>
                      </a:endParaRPr>
                    </a:p>
                  </a:txBody>
                  <a:tcPr marT="91425" marB="91425" marR="91425" marL="5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rgbClr val="000000"/>
                          </a:solidFill>
                          <a:latin typeface="Poppins"/>
                          <a:ea typeface="Poppins"/>
                          <a:cs typeface="Poppins"/>
                          <a:sym typeface="Poppins"/>
                        </a:rPr>
                        <a:t>Students obtain information through virtual observations of different animal behaviors. They use this evidence to explain that one of the basic needs of animals is food.</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L.K.1B </a:t>
                      </a:r>
                      <a:r>
                        <a:rPr lang="en" sz="800">
                          <a:latin typeface="Poppins"/>
                          <a:ea typeface="Poppins"/>
                          <a:cs typeface="Poppins"/>
                          <a:sym typeface="Poppins"/>
                        </a:rPr>
                        <a:t>Students will demonstrate an understanding of how animals (including humans) use their physical features and their senses to learn about their environment. (L.K.1B.1)</a:t>
                      </a:r>
                      <a:endParaRPr sz="800">
                        <a:latin typeface="Poppins"/>
                        <a:ea typeface="Poppins"/>
                        <a:cs typeface="Poppins"/>
                        <a:sym typeface="Poppins"/>
                      </a:endParaRPr>
                    </a:p>
                    <a:p>
                      <a:pPr indent="0" lvl="0" marL="0" rtl="0" algn="l">
                        <a:spcBef>
                          <a:spcPts val="0"/>
                        </a:spcBef>
                        <a:spcAft>
                          <a:spcPts val="0"/>
                        </a:spcAft>
                        <a:buNone/>
                      </a:pPr>
                      <a:r>
                        <a:t/>
                      </a:r>
                      <a:endParaRPr sz="800">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L.K.3B  </a:t>
                      </a:r>
                      <a:r>
                        <a:rPr lang="en" sz="800">
                          <a:solidFill>
                            <a:schemeClr val="dk1"/>
                          </a:solidFill>
                          <a:latin typeface="Poppins"/>
                          <a:ea typeface="Poppins"/>
                          <a:cs typeface="Poppins"/>
                          <a:sym typeface="Poppins"/>
                        </a:rPr>
                        <a:t>Students will demonstrate an understanding of the interdependence of living things and the environment in which they live. (L.K.3B.1)</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676775">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Lesson 2</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rgbClr val="000000"/>
                        </a:buClr>
                        <a:buSzPts val="1100"/>
                        <a:buFont typeface="Arial"/>
                        <a:buNone/>
                      </a:pPr>
                      <a:r>
                        <a:rPr b="1" lang="en" sz="800">
                          <a:uFill>
                            <a:noFill/>
                          </a:uFill>
                          <a:latin typeface="Poppins"/>
                          <a:ea typeface="Poppins"/>
                          <a:cs typeface="Poppins"/>
                          <a:sym typeface="Poppins"/>
                          <a:hlinkClick r:id="rId7"/>
                        </a:rPr>
                        <a:t>Animal Needs: Shelter</a:t>
                      </a:r>
                      <a:r>
                        <a:rPr b="1" lang="en" sz="800">
                          <a:solidFill>
                            <a:srgbClr val="000000"/>
                          </a:solidFill>
                          <a:latin typeface="Poppins"/>
                          <a:ea typeface="Poppins"/>
                          <a:cs typeface="Poppins"/>
                          <a:sym typeface="Poppins"/>
                        </a:rPr>
                        <a:t> </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Read-Along</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Where do animals live?</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Students obtain information through media about how different animal homes are built. They use this evidence to explain that animals need shelter.</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L.K.1B </a:t>
                      </a:r>
                      <a:r>
                        <a:rPr lang="en" sz="800">
                          <a:solidFill>
                            <a:schemeClr val="dk1"/>
                          </a:solidFill>
                          <a:latin typeface="Poppins"/>
                          <a:ea typeface="Poppins"/>
                          <a:cs typeface="Poppins"/>
                          <a:sym typeface="Poppins"/>
                        </a:rPr>
                        <a:t>Students will demonstrate an understanding of how animals (including humans) use their physical features and their senses to learn about their environment. (L.K.1B.1)</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r>
              <a:tr h="856525">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Lesson 3</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rgbClr val="000000"/>
                        </a:buClr>
                        <a:buSzPts val="1100"/>
                        <a:buFont typeface="Arial"/>
                        <a:buNone/>
                      </a:pPr>
                      <a:r>
                        <a:rPr b="1" lang="en" sz="800">
                          <a:uFill>
                            <a:noFill/>
                          </a:uFill>
                          <a:latin typeface="Poppins"/>
                          <a:ea typeface="Poppins"/>
                          <a:cs typeface="Poppins"/>
                          <a:sym typeface="Poppins"/>
                          <a:hlinkClick r:id="rId8"/>
                        </a:rPr>
                        <a:t>Animal Needs: Safety</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How can you find animals in the woods?</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Students obtain information through virtual observations of different animal behaviors. They use this evidence to explain that one of the basic needs of animals is shelter. </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L.K.1B </a:t>
                      </a:r>
                      <a:r>
                        <a:rPr lang="en" sz="800">
                          <a:solidFill>
                            <a:schemeClr val="dk1"/>
                          </a:solidFill>
                          <a:latin typeface="Poppins"/>
                          <a:ea typeface="Poppins"/>
                          <a:cs typeface="Poppins"/>
                          <a:sym typeface="Poppins"/>
                        </a:rPr>
                        <a:t>Students will demonstrate an understanding of how animals (including humans) use their physical features and their senses to learn about their environment. (L.K.1B.1)</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844050">
                <a:tc>
                  <a:txBody>
                    <a:bodyPr/>
                    <a:lstStyle/>
                    <a:p>
                      <a:pPr indent="0" lvl="0" marL="0" rtl="0" algn="l">
                        <a:spcBef>
                          <a:spcPts val="0"/>
                        </a:spcBef>
                        <a:spcAft>
                          <a:spcPts val="0"/>
                        </a:spcAft>
                        <a:buNone/>
                      </a:pPr>
                      <a:r>
                        <a:rPr lang="en" sz="800">
                          <a:latin typeface="Poppins"/>
                          <a:ea typeface="Poppins"/>
                          <a:cs typeface="Poppins"/>
                          <a:sym typeface="Poppins"/>
                        </a:rPr>
                        <a:t>Lesson 4</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rgbClr val="000000"/>
                        </a:buClr>
                        <a:buSzPts val="1100"/>
                        <a:buFont typeface="Arial"/>
                        <a:buNone/>
                      </a:pPr>
                      <a:r>
                        <a:rPr b="1" lang="en" sz="800">
                          <a:uFill>
                            <a:noFill/>
                          </a:uFill>
                          <a:latin typeface="Poppins"/>
                          <a:ea typeface="Poppins"/>
                          <a:cs typeface="Poppins"/>
                          <a:sym typeface="Poppins"/>
                          <a:hlinkClick r:id="rId9"/>
                        </a:rPr>
                        <a:t>Animals &amp; Changing the Environment</a:t>
                      </a:r>
                      <a:r>
                        <a:rPr b="1" lang="en" sz="800" u="sng">
                          <a:solidFill>
                            <a:schemeClr val="hlink"/>
                          </a:solidFill>
                          <a:latin typeface="Poppins"/>
                          <a:ea typeface="Poppins"/>
                          <a:cs typeface="Poppins"/>
                          <a:sym typeface="Poppins"/>
                          <a:hlinkClick r:id="rId10"/>
                        </a:rPr>
                        <a:t> </a:t>
                      </a:r>
                      <a:r>
                        <a:rPr b="1" lang="en" sz="800">
                          <a:solidFill>
                            <a:srgbClr val="000000"/>
                          </a:solidFill>
                          <a:latin typeface="Poppins"/>
                          <a:ea typeface="Poppins"/>
                          <a:cs typeface="Poppins"/>
                          <a:sym typeface="Poppins"/>
                        </a:rPr>
                        <a:t>Read-Along</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How do animals make their homes in the forest?</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Students take a nature walk to look for evidence of animal homes. </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L.K.1B </a:t>
                      </a:r>
                      <a:r>
                        <a:rPr lang="en" sz="800">
                          <a:solidFill>
                            <a:schemeClr val="dk1"/>
                          </a:solidFill>
                          <a:latin typeface="Poppins"/>
                          <a:ea typeface="Poppins"/>
                          <a:cs typeface="Poppins"/>
                          <a:sym typeface="Poppins"/>
                        </a:rPr>
                        <a:t>Students will demonstrate an understanding of how animals (including humans) use their physical features and their senses to learn about their environment. (L.K.1B.1)</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r>
            </a:tbl>
          </a:graphicData>
        </a:graphic>
      </p:graphicFrame>
      <p:pic>
        <p:nvPicPr>
          <p:cNvPr id="215" name="Google Shape;215;p51"/>
          <p:cNvPicPr preferRelativeResize="0"/>
          <p:nvPr/>
        </p:nvPicPr>
        <p:blipFill rotWithShape="1">
          <a:blip r:embed="rId11">
            <a:alphaModFix/>
          </a:blip>
          <a:srcRect b="42889" l="0" r="0" t="0"/>
          <a:stretch/>
        </p:blipFill>
        <p:spPr>
          <a:xfrm>
            <a:off x="457200" y="1973275"/>
            <a:ext cx="914400" cy="3426126"/>
          </a:xfrm>
          <a:prstGeom prst="rect">
            <a:avLst/>
          </a:prstGeom>
          <a:noFill/>
          <a:ln>
            <a:noFill/>
          </a:ln>
        </p:spPr>
      </p:pic>
      <p:graphicFrame>
        <p:nvGraphicFramePr>
          <p:cNvPr id="216" name="Google Shape;216;p51"/>
          <p:cNvGraphicFramePr/>
          <p:nvPr/>
        </p:nvGraphicFramePr>
        <p:xfrm>
          <a:off x="457188" y="1985785"/>
          <a:ext cx="3000000" cy="3000000"/>
        </p:xfrm>
        <a:graphic>
          <a:graphicData uri="http://schemas.openxmlformats.org/drawingml/2006/table">
            <a:tbl>
              <a:tblPr>
                <a:noFill/>
                <a:tableStyleId>{6D8FE570-EC49-4AF3-A5A0-70E66406ED82}</a:tableStyleId>
              </a:tblPr>
              <a:tblGrid>
                <a:gridCol w="793000"/>
              </a:tblGrid>
              <a:tr h="856525">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Lesson 1</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856525">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Lesson 2</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856525">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Lesson 3</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856525">
                <a:tc>
                  <a:txBody>
                    <a:bodyPr/>
                    <a:lstStyle/>
                    <a:p>
                      <a:pPr indent="0" lvl="0" marL="0" rtl="0" algn="l">
                        <a:spcBef>
                          <a:spcPts val="0"/>
                        </a:spcBef>
                        <a:spcAft>
                          <a:spcPts val="0"/>
                        </a:spcAft>
                        <a:buNone/>
                      </a:pPr>
                      <a:r>
                        <a:rPr b="1" lang="en" sz="800">
                          <a:solidFill>
                            <a:srgbClr val="FFFFFF"/>
                          </a:solidFill>
                          <a:latin typeface="Poppins"/>
                          <a:ea typeface="Poppins"/>
                          <a:cs typeface="Poppins"/>
                          <a:sym typeface="Poppins"/>
                        </a:rPr>
                        <a:t>Lesson 4</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grpSp>
        <p:nvGrpSpPr>
          <p:cNvPr id="217" name="Google Shape;217;p51"/>
          <p:cNvGrpSpPr/>
          <p:nvPr/>
        </p:nvGrpSpPr>
        <p:grpSpPr>
          <a:xfrm>
            <a:off x="3082400" y="5652105"/>
            <a:ext cx="6404000" cy="677266"/>
            <a:chOff x="1485900" y="5127432"/>
            <a:chExt cx="7886700" cy="293100"/>
          </a:xfrm>
        </p:grpSpPr>
        <p:grpSp>
          <p:nvGrpSpPr>
            <p:cNvPr id="218" name="Google Shape;218;p51"/>
            <p:cNvGrpSpPr/>
            <p:nvPr/>
          </p:nvGrpSpPr>
          <p:grpSpPr>
            <a:xfrm>
              <a:off x="1485900" y="5167025"/>
              <a:ext cx="7886700" cy="228600"/>
              <a:chOff x="1485900" y="5233700"/>
              <a:chExt cx="7886700" cy="228600"/>
            </a:xfrm>
          </p:grpSpPr>
          <p:sp>
            <p:nvSpPr>
              <p:cNvPr id="219" name="Google Shape;219;p51"/>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51"/>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1" name="Google Shape;221;p51"/>
            <p:cNvSpPr txBox="1"/>
            <p:nvPr/>
          </p:nvSpPr>
          <p:spPr>
            <a:xfrm>
              <a:off x="1638290" y="5127432"/>
              <a:ext cx="7734300" cy="29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Mississippi</a:t>
              </a:r>
              <a:r>
                <a:rPr i="1" lang="en" sz="800">
                  <a:solidFill>
                    <a:srgbClr val="000000"/>
                  </a:solidFill>
                  <a:latin typeface="Poppins"/>
                  <a:ea typeface="Poppins"/>
                  <a:cs typeface="Poppins"/>
                  <a:sym typeface="Poppins"/>
                </a:rPr>
                <a:t> Specific Standard: </a:t>
              </a:r>
              <a:endParaRPr i="1" sz="800">
                <a:solidFill>
                  <a:srgbClr val="000000"/>
                </a:solidFill>
                <a:latin typeface="Poppins"/>
                <a:ea typeface="Poppins"/>
                <a:cs typeface="Poppins"/>
                <a:sym typeface="Poppins"/>
              </a:endParaRPr>
            </a:p>
            <a:p>
              <a:pPr indent="0" lvl="0" marL="0" rtl="0" algn="l">
                <a:spcBef>
                  <a:spcPts val="0"/>
                </a:spcBef>
                <a:spcAft>
                  <a:spcPts val="0"/>
                </a:spcAft>
                <a:buNone/>
              </a:pPr>
              <a:r>
                <a:rPr b="1" lang="en" sz="800">
                  <a:latin typeface="Poppins"/>
                  <a:ea typeface="Poppins"/>
                  <a:cs typeface="Poppins"/>
                  <a:sym typeface="Poppins"/>
                </a:rPr>
                <a:t>L.K.1A.2</a:t>
              </a:r>
              <a:r>
                <a:rPr lang="en" sz="800">
                  <a:solidFill>
                    <a:srgbClr val="000000"/>
                  </a:solidFill>
                  <a:latin typeface="Poppins"/>
                  <a:ea typeface="Poppins"/>
                  <a:cs typeface="Poppins"/>
                  <a:sym typeface="Poppins"/>
                </a:rPr>
                <a:t> </a:t>
              </a:r>
              <a:r>
                <a:rPr lang="en" sz="800">
                  <a:latin typeface="Poppins"/>
                  <a:ea typeface="Poppins"/>
                  <a:cs typeface="Poppins"/>
                  <a:sym typeface="Poppins"/>
                </a:rPr>
                <a:t>With teacher support, gain an understanding that scientists are humans who use observations to learn about the natural world.</a:t>
              </a:r>
              <a:endParaRPr sz="800">
                <a:solidFill>
                  <a:srgbClr val="000000"/>
                </a:solidFill>
                <a:latin typeface="Poppins"/>
                <a:ea typeface="Poppins"/>
                <a:cs typeface="Poppins"/>
                <a:sym typeface="Poppins"/>
              </a:endParaRPr>
            </a:p>
            <a:p>
              <a:pPr indent="0" lvl="0" marL="0" rtl="0" algn="l">
                <a:spcBef>
                  <a:spcPts val="0"/>
                </a:spcBef>
                <a:spcAft>
                  <a:spcPts val="0"/>
                </a:spcAft>
                <a:buNone/>
              </a:pPr>
              <a:r>
                <a:rPr lang="en" sz="800">
                  <a:solidFill>
                    <a:srgbClr val="000000"/>
                  </a:solidFill>
                  <a:latin typeface="Poppins"/>
                  <a:ea typeface="Poppins"/>
                  <a:cs typeface="Poppins"/>
                  <a:sym typeface="Poppins"/>
                </a:rPr>
                <a:t>The following mini-lessons can be used to support </a:t>
              </a:r>
              <a:r>
                <a:rPr lang="en" sz="800">
                  <a:latin typeface="Poppins"/>
                  <a:ea typeface="Poppins"/>
                  <a:cs typeface="Poppins"/>
                  <a:sym typeface="Poppins"/>
                </a:rPr>
                <a:t>Mississippi</a:t>
              </a:r>
              <a:r>
                <a:rPr lang="en" sz="800">
                  <a:solidFill>
                    <a:srgbClr val="000000"/>
                  </a:solidFill>
                  <a:latin typeface="Poppins"/>
                  <a:ea typeface="Poppins"/>
                  <a:cs typeface="Poppins"/>
                  <a:sym typeface="Poppins"/>
                </a:rPr>
                <a:t> Specific Science Standards.</a:t>
              </a:r>
              <a:endParaRPr sz="800">
                <a:solidFill>
                  <a:srgbClr val="000000"/>
                </a:solidFill>
                <a:latin typeface="Poppins"/>
                <a:ea typeface="Poppins"/>
                <a:cs typeface="Poppins"/>
                <a:sym typeface="Poppins"/>
              </a:endParaRPr>
            </a:p>
          </p:txBody>
        </p:sp>
      </p:grpSp>
      <p:sp>
        <p:nvSpPr>
          <p:cNvPr id="222" name="Google Shape;222;p51"/>
          <p:cNvSpPr/>
          <p:nvPr/>
        </p:nvSpPr>
        <p:spPr>
          <a:xfrm>
            <a:off x="6618080" y="6461701"/>
            <a:ext cx="2925900" cy="848700"/>
          </a:xfrm>
          <a:prstGeom prst="rect">
            <a:avLst/>
          </a:prstGeom>
          <a:solidFill>
            <a:srgbClr val="CAAFF6"/>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51"/>
          <p:cNvSpPr/>
          <p:nvPr/>
        </p:nvSpPr>
        <p:spPr>
          <a:xfrm>
            <a:off x="6473150" y="6334450"/>
            <a:ext cx="2925300" cy="8487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224" name="Google Shape;224;p51"/>
          <p:cNvGraphicFramePr/>
          <p:nvPr/>
        </p:nvGraphicFramePr>
        <p:xfrm>
          <a:off x="7359450" y="6414685"/>
          <a:ext cx="3000000" cy="3000000"/>
        </p:xfrm>
        <a:graphic>
          <a:graphicData uri="http://schemas.openxmlformats.org/drawingml/2006/table">
            <a:tbl>
              <a:tblPr>
                <a:noFill/>
                <a:tableStyleId>{6D8FE570-EC49-4AF3-A5A0-70E66406ED82}</a:tableStyleId>
              </a:tblPr>
              <a:tblGrid>
                <a:gridCol w="2039000"/>
              </a:tblGrid>
              <a:tr h="768475">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L.K.1A.2</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lang="en" sz="800">
                          <a:latin typeface="Poppins"/>
                          <a:ea typeface="Poppins"/>
                          <a:cs typeface="Poppins"/>
                          <a:sym typeface="Poppins"/>
                        </a:rPr>
                        <a:t>How do scientists learn about wild animals?</a:t>
                      </a:r>
                      <a:endParaRPr b="1"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FFFFF"/>
                    </a:solidFill>
                  </a:tcPr>
                </a:tc>
              </a:tr>
            </a:tbl>
          </a:graphicData>
        </a:graphic>
      </p:graphicFrame>
      <p:pic>
        <p:nvPicPr>
          <p:cNvPr id="225" name="Google Shape;225;p51"/>
          <p:cNvPicPr preferRelativeResize="0"/>
          <p:nvPr/>
        </p:nvPicPr>
        <p:blipFill rotWithShape="1">
          <a:blip r:embed="rId12">
            <a:alphaModFix/>
          </a:blip>
          <a:srcRect b="45160" l="16735" r="27851" t="0"/>
          <a:stretch/>
        </p:blipFill>
        <p:spPr>
          <a:xfrm>
            <a:off x="6479650" y="6340900"/>
            <a:ext cx="879801" cy="833100"/>
          </a:xfrm>
          <a:prstGeom prst="rect">
            <a:avLst/>
          </a:prstGeom>
          <a:noFill/>
          <a:ln>
            <a:noFill/>
          </a:ln>
        </p:spPr>
      </p:pic>
      <p:pic>
        <p:nvPicPr>
          <p:cNvPr id="226" name="Google Shape;226;p51"/>
          <p:cNvPicPr preferRelativeResize="0"/>
          <p:nvPr/>
        </p:nvPicPr>
        <p:blipFill rotWithShape="1">
          <a:blip r:embed="rId13">
            <a:alphaModFix/>
          </a:blip>
          <a:srcRect b="52109" l="0" r="53639" t="5192"/>
          <a:stretch/>
        </p:blipFill>
        <p:spPr>
          <a:xfrm>
            <a:off x="6479650" y="6340900"/>
            <a:ext cx="879801" cy="842250"/>
          </a:xfrm>
          <a:prstGeom prst="rect">
            <a:avLst/>
          </a:prstGeom>
          <a:noFill/>
          <a:ln>
            <a:noFill/>
          </a:ln>
        </p:spPr>
      </p:pic>
      <p:pic>
        <p:nvPicPr>
          <p:cNvPr id="227" name="Google Shape;227;p51"/>
          <p:cNvPicPr preferRelativeResize="0"/>
          <p:nvPr/>
        </p:nvPicPr>
        <p:blipFill rotWithShape="1">
          <a:blip r:embed="rId14">
            <a:alphaModFix/>
          </a:blip>
          <a:srcRect b="0" l="0" r="44218" t="0"/>
          <a:stretch/>
        </p:blipFill>
        <p:spPr>
          <a:xfrm>
            <a:off x="6479650" y="6329375"/>
            <a:ext cx="879799" cy="856125"/>
          </a:xfrm>
          <a:prstGeom prst="rect">
            <a:avLst/>
          </a:prstGeom>
          <a:noFill/>
          <a:ln>
            <a:noFill/>
          </a:ln>
        </p:spPr>
      </p:pic>
      <p:pic>
        <p:nvPicPr>
          <p:cNvPr id="228" name="Google Shape;228;p51"/>
          <p:cNvPicPr preferRelativeResize="0"/>
          <p:nvPr/>
        </p:nvPicPr>
        <p:blipFill rotWithShape="1">
          <a:blip r:embed="rId15">
            <a:alphaModFix/>
          </a:blip>
          <a:srcRect b="93127" l="0" r="30458" t="0"/>
          <a:stretch/>
        </p:blipFill>
        <p:spPr>
          <a:xfrm>
            <a:off x="6479650" y="6334450"/>
            <a:ext cx="750250" cy="296600"/>
          </a:xfrm>
          <a:prstGeom prst="rect">
            <a:avLst/>
          </a:prstGeom>
          <a:noFill/>
          <a:ln>
            <a:noFill/>
          </a:ln>
        </p:spPr>
      </p:pic>
      <p:graphicFrame>
        <p:nvGraphicFramePr>
          <p:cNvPr id="229" name="Google Shape;229;p51"/>
          <p:cNvGraphicFramePr/>
          <p:nvPr/>
        </p:nvGraphicFramePr>
        <p:xfrm>
          <a:off x="6454175" y="6334460"/>
          <a:ext cx="3000000" cy="3000000"/>
        </p:xfrm>
        <a:graphic>
          <a:graphicData uri="http://schemas.openxmlformats.org/drawingml/2006/table">
            <a:tbl>
              <a:tblPr>
                <a:noFill/>
                <a:tableStyleId>{6D8FE570-EC49-4AF3-A5A0-70E66406ED82}</a:tableStyleId>
              </a:tblPr>
              <a:tblGrid>
                <a:gridCol w="822675"/>
              </a:tblGrid>
              <a:tr h="308150">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Mini-lesson</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230" name="Google Shape;230;p51"/>
          <p:cNvSpPr/>
          <p:nvPr/>
        </p:nvSpPr>
        <p:spPr>
          <a:xfrm>
            <a:off x="3246305" y="6444551"/>
            <a:ext cx="2925900" cy="848700"/>
          </a:xfrm>
          <a:prstGeom prst="rect">
            <a:avLst/>
          </a:prstGeom>
          <a:solidFill>
            <a:srgbClr val="CAAFF6"/>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51"/>
          <p:cNvSpPr/>
          <p:nvPr/>
        </p:nvSpPr>
        <p:spPr>
          <a:xfrm>
            <a:off x="3101375" y="6317300"/>
            <a:ext cx="2925300" cy="8487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2" name="Google Shape;232;p51"/>
          <p:cNvPicPr preferRelativeResize="0"/>
          <p:nvPr/>
        </p:nvPicPr>
        <p:blipFill rotWithShape="1">
          <a:blip r:embed="rId12">
            <a:alphaModFix/>
          </a:blip>
          <a:srcRect b="45160" l="16735" r="27851" t="0"/>
          <a:stretch/>
        </p:blipFill>
        <p:spPr>
          <a:xfrm>
            <a:off x="3107875" y="6323750"/>
            <a:ext cx="879801" cy="833100"/>
          </a:xfrm>
          <a:prstGeom prst="rect">
            <a:avLst/>
          </a:prstGeom>
          <a:noFill/>
          <a:ln>
            <a:noFill/>
          </a:ln>
        </p:spPr>
      </p:pic>
      <p:graphicFrame>
        <p:nvGraphicFramePr>
          <p:cNvPr id="233" name="Google Shape;233;p51"/>
          <p:cNvGraphicFramePr/>
          <p:nvPr/>
        </p:nvGraphicFramePr>
        <p:xfrm>
          <a:off x="3987675" y="6397535"/>
          <a:ext cx="3000000" cy="3000000"/>
        </p:xfrm>
        <a:graphic>
          <a:graphicData uri="http://schemas.openxmlformats.org/drawingml/2006/table">
            <a:tbl>
              <a:tblPr>
                <a:noFill/>
                <a:tableStyleId>{6D8FE570-EC49-4AF3-A5A0-70E66406ED82}</a:tableStyleId>
              </a:tblPr>
              <a:tblGrid>
                <a:gridCol w="1991450"/>
              </a:tblGrid>
              <a:tr h="68312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L.K.1A.2</a:t>
                      </a:r>
                      <a:endParaRPr b="1" sz="800">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lang="en" sz="800">
                          <a:latin typeface="Poppins"/>
                          <a:ea typeface="Poppins"/>
                          <a:cs typeface="Poppins"/>
                          <a:sym typeface="Poppins"/>
                        </a:rPr>
                        <a:t>How do scientists know so much?</a:t>
                      </a:r>
                      <a:endParaRPr b="1"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FFFFF"/>
                    </a:solidFill>
                  </a:tcPr>
                </a:tc>
              </a:tr>
            </a:tbl>
          </a:graphicData>
        </a:graphic>
      </p:graphicFrame>
      <p:pic>
        <p:nvPicPr>
          <p:cNvPr id="234" name="Google Shape;234;p51"/>
          <p:cNvPicPr preferRelativeResize="0"/>
          <p:nvPr/>
        </p:nvPicPr>
        <p:blipFill rotWithShape="1">
          <a:blip r:embed="rId16">
            <a:alphaModFix/>
          </a:blip>
          <a:srcRect b="3559" l="363" r="50489" t="11687"/>
          <a:stretch/>
        </p:blipFill>
        <p:spPr>
          <a:xfrm>
            <a:off x="3107875" y="6323750"/>
            <a:ext cx="879800" cy="833100"/>
          </a:xfrm>
          <a:prstGeom prst="rect">
            <a:avLst/>
          </a:prstGeom>
          <a:noFill/>
          <a:ln>
            <a:noFill/>
          </a:ln>
        </p:spPr>
      </p:pic>
      <p:pic>
        <p:nvPicPr>
          <p:cNvPr id="235" name="Google Shape;235;p51"/>
          <p:cNvPicPr preferRelativeResize="0"/>
          <p:nvPr/>
        </p:nvPicPr>
        <p:blipFill rotWithShape="1">
          <a:blip r:embed="rId17">
            <a:alphaModFix/>
          </a:blip>
          <a:srcRect b="0" l="17337" r="22999" t="0"/>
          <a:stretch/>
        </p:blipFill>
        <p:spPr>
          <a:xfrm>
            <a:off x="3107875" y="6314750"/>
            <a:ext cx="879801" cy="848675"/>
          </a:xfrm>
          <a:prstGeom prst="rect">
            <a:avLst/>
          </a:prstGeom>
          <a:noFill/>
          <a:ln>
            <a:noFill/>
          </a:ln>
        </p:spPr>
      </p:pic>
      <p:pic>
        <p:nvPicPr>
          <p:cNvPr id="236" name="Google Shape;236;p51"/>
          <p:cNvPicPr preferRelativeResize="0"/>
          <p:nvPr/>
        </p:nvPicPr>
        <p:blipFill rotWithShape="1">
          <a:blip r:embed="rId15">
            <a:alphaModFix/>
          </a:blip>
          <a:srcRect b="93127" l="0" r="30458" t="0"/>
          <a:stretch/>
        </p:blipFill>
        <p:spPr>
          <a:xfrm>
            <a:off x="3107875" y="6317300"/>
            <a:ext cx="750250" cy="296600"/>
          </a:xfrm>
          <a:prstGeom prst="rect">
            <a:avLst/>
          </a:prstGeom>
          <a:noFill/>
          <a:ln>
            <a:noFill/>
          </a:ln>
        </p:spPr>
      </p:pic>
      <p:graphicFrame>
        <p:nvGraphicFramePr>
          <p:cNvPr id="237" name="Google Shape;237;p51"/>
          <p:cNvGraphicFramePr/>
          <p:nvPr/>
        </p:nvGraphicFramePr>
        <p:xfrm>
          <a:off x="3082400" y="6317310"/>
          <a:ext cx="3000000" cy="3000000"/>
        </p:xfrm>
        <a:graphic>
          <a:graphicData uri="http://schemas.openxmlformats.org/drawingml/2006/table">
            <a:tbl>
              <a:tblPr>
                <a:noFill/>
                <a:tableStyleId>{6D8FE570-EC49-4AF3-A5A0-70E66406ED82}</a:tableStyleId>
              </a:tblPr>
              <a:tblGrid>
                <a:gridCol w="822675"/>
              </a:tblGrid>
              <a:tr h="308150">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Mini-lesson</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238" name="Google Shape;238;p51"/>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www.mysteryscience.com/docs/mississippi</a:t>
            </a:r>
            <a:endParaRPr sz="800">
              <a:solidFill>
                <a:schemeClr val="dk1"/>
              </a:solidFill>
              <a:latin typeface="Poppins"/>
              <a:ea typeface="Poppins"/>
              <a:cs typeface="Poppins"/>
              <a:sym typeface="Poppins"/>
            </a:endParaRPr>
          </a:p>
        </p:txBody>
      </p:sp>
      <p:sp>
        <p:nvSpPr>
          <p:cNvPr id="239" name="Google Shape;239;p51"/>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78"/>
          <p:cNvSpPr/>
          <p:nvPr/>
        </p:nvSpPr>
        <p:spPr>
          <a:xfrm>
            <a:off x="0" y="0"/>
            <a:ext cx="10080000" cy="914400"/>
          </a:xfrm>
          <a:prstGeom prst="rect">
            <a:avLst/>
          </a:prstGeom>
          <a:solidFill>
            <a:srgbClr val="499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860" name="Google Shape;860;p78"/>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861" name="Google Shape;861;p78"/>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Mississippi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4th Grade - Physical Science</a:t>
            </a:r>
            <a:endParaRPr sz="1200">
              <a:latin typeface="Poppins"/>
              <a:ea typeface="Poppins"/>
              <a:cs typeface="Poppins"/>
              <a:sym typeface="Poppins"/>
            </a:endParaRPr>
          </a:p>
        </p:txBody>
      </p:sp>
      <p:sp>
        <p:nvSpPr>
          <p:cNvPr id="862" name="Google Shape;862;p78"/>
          <p:cNvSpPr txBox="1"/>
          <p:nvPr/>
        </p:nvSpPr>
        <p:spPr>
          <a:xfrm>
            <a:off x="457200" y="10756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Sound, Waves, &amp; Communication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(Waves of Sound)</a:t>
            </a:r>
            <a:endParaRPr b="1">
              <a:latin typeface="Poppins"/>
              <a:ea typeface="Poppins"/>
              <a:cs typeface="Poppins"/>
              <a:sym typeface="Poppins"/>
            </a:endParaRPr>
          </a:p>
        </p:txBody>
      </p:sp>
      <p:graphicFrame>
        <p:nvGraphicFramePr>
          <p:cNvPr id="863" name="Google Shape;863;p78"/>
          <p:cNvGraphicFramePr/>
          <p:nvPr/>
        </p:nvGraphicFramePr>
        <p:xfrm>
          <a:off x="467988" y="1947085"/>
          <a:ext cx="3000000" cy="3000000"/>
        </p:xfrm>
        <a:graphic>
          <a:graphicData uri="http://schemas.openxmlformats.org/drawingml/2006/table">
            <a:tbl>
              <a:tblPr>
                <a:noFill/>
                <a:tableStyleId>{6D8FE570-EC49-4AF3-A5A0-70E66406ED82}</a:tableStyleId>
              </a:tblPr>
              <a:tblGrid>
                <a:gridCol w="696475"/>
              </a:tblGrid>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6">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7">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8">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864" name="Google Shape;864;p78"/>
          <p:cNvSpPr/>
          <p:nvPr/>
        </p:nvSpPr>
        <p:spPr>
          <a:xfrm>
            <a:off x="6675305" y="6139751"/>
            <a:ext cx="2925900" cy="848700"/>
          </a:xfrm>
          <a:prstGeom prst="rect">
            <a:avLst/>
          </a:prstGeom>
          <a:solidFill>
            <a:srgbClr val="4999ED"/>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78"/>
          <p:cNvSpPr/>
          <p:nvPr/>
        </p:nvSpPr>
        <p:spPr>
          <a:xfrm>
            <a:off x="6530375" y="6012500"/>
            <a:ext cx="2925300" cy="8487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66" name="Google Shape;866;p78"/>
          <p:cNvPicPr preferRelativeResize="0"/>
          <p:nvPr/>
        </p:nvPicPr>
        <p:blipFill rotWithShape="1">
          <a:blip r:embed="rId9">
            <a:alphaModFix/>
          </a:blip>
          <a:srcRect b="45160" l="16735" r="27851" t="0"/>
          <a:stretch/>
        </p:blipFill>
        <p:spPr>
          <a:xfrm>
            <a:off x="6536875" y="6018950"/>
            <a:ext cx="879801" cy="833100"/>
          </a:xfrm>
          <a:prstGeom prst="rect">
            <a:avLst/>
          </a:prstGeom>
          <a:noFill/>
          <a:ln>
            <a:noFill/>
          </a:ln>
        </p:spPr>
      </p:pic>
      <p:graphicFrame>
        <p:nvGraphicFramePr>
          <p:cNvPr id="867" name="Google Shape;867;p78"/>
          <p:cNvGraphicFramePr/>
          <p:nvPr/>
        </p:nvGraphicFramePr>
        <p:xfrm>
          <a:off x="7416675" y="6092735"/>
          <a:ext cx="3000000" cy="3000000"/>
        </p:xfrm>
        <a:graphic>
          <a:graphicData uri="http://schemas.openxmlformats.org/drawingml/2006/table">
            <a:tbl>
              <a:tblPr>
                <a:noFill/>
                <a:tableStyleId>{6D8FE570-EC49-4AF3-A5A0-70E66406ED82}</a:tableStyleId>
              </a:tblPr>
              <a:tblGrid>
                <a:gridCol w="1991450"/>
              </a:tblGrid>
              <a:tr h="683125">
                <a:tc>
                  <a:txBody>
                    <a:bodyPr/>
                    <a:lstStyle/>
                    <a:p>
                      <a:pPr indent="0" lvl="0" marL="0" rtl="0" algn="l">
                        <a:spcBef>
                          <a:spcPts val="0"/>
                        </a:spcBef>
                        <a:spcAft>
                          <a:spcPts val="0"/>
                        </a:spcAft>
                        <a:buNone/>
                      </a:pPr>
                      <a:r>
                        <a:rPr b="1" lang="en" sz="800">
                          <a:latin typeface="Poppins"/>
                          <a:ea typeface="Poppins"/>
                          <a:cs typeface="Poppins"/>
                          <a:sym typeface="Poppins"/>
                        </a:rPr>
                        <a:t>P.4.6C </a:t>
                      </a:r>
                      <a:endParaRPr b="1" sz="800">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(P.4.6C.3)</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lang="en" sz="800">
                          <a:solidFill>
                            <a:srgbClr val="000000"/>
                          </a:solidFill>
                          <a:latin typeface="Poppins"/>
                          <a:ea typeface="Poppins"/>
                          <a:cs typeface="Poppins"/>
                          <a:sym typeface="Poppins"/>
                        </a:rPr>
                        <a:t>How do phones work?</a:t>
                      </a:r>
                      <a:endParaRPr b="1"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FFFFF"/>
                    </a:solidFill>
                  </a:tcPr>
                </a:tc>
              </a:tr>
            </a:tbl>
          </a:graphicData>
        </a:graphic>
      </p:graphicFrame>
      <p:pic>
        <p:nvPicPr>
          <p:cNvPr id="868" name="Google Shape;868;p78"/>
          <p:cNvPicPr preferRelativeResize="0"/>
          <p:nvPr/>
        </p:nvPicPr>
        <p:blipFill rotWithShape="1">
          <a:blip r:embed="rId10">
            <a:alphaModFix/>
          </a:blip>
          <a:srcRect b="50955" l="7588" r="43578" t="900"/>
          <a:stretch/>
        </p:blipFill>
        <p:spPr>
          <a:xfrm>
            <a:off x="6536875" y="6024150"/>
            <a:ext cx="879801" cy="833100"/>
          </a:xfrm>
          <a:prstGeom prst="rect">
            <a:avLst/>
          </a:prstGeom>
          <a:noFill/>
          <a:ln>
            <a:noFill/>
          </a:ln>
        </p:spPr>
      </p:pic>
      <p:pic>
        <p:nvPicPr>
          <p:cNvPr id="869" name="Google Shape;869;p78"/>
          <p:cNvPicPr preferRelativeResize="0"/>
          <p:nvPr/>
        </p:nvPicPr>
        <p:blipFill rotWithShape="1">
          <a:blip r:embed="rId11">
            <a:alphaModFix/>
          </a:blip>
          <a:srcRect b="93127" l="0" r="30458" t="0"/>
          <a:stretch/>
        </p:blipFill>
        <p:spPr>
          <a:xfrm>
            <a:off x="6536875" y="6012500"/>
            <a:ext cx="750250" cy="296600"/>
          </a:xfrm>
          <a:prstGeom prst="rect">
            <a:avLst/>
          </a:prstGeom>
          <a:noFill/>
          <a:ln>
            <a:noFill/>
          </a:ln>
        </p:spPr>
      </p:pic>
      <p:graphicFrame>
        <p:nvGraphicFramePr>
          <p:cNvPr id="870" name="Google Shape;870;p78"/>
          <p:cNvGraphicFramePr/>
          <p:nvPr/>
        </p:nvGraphicFramePr>
        <p:xfrm>
          <a:off x="6511400" y="6012510"/>
          <a:ext cx="3000000" cy="3000000"/>
        </p:xfrm>
        <a:graphic>
          <a:graphicData uri="http://schemas.openxmlformats.org/drawingml/2006/table">
            <a:tbl>
              <a:tblPr>
                <a:noFill/>
                <a:tableStyleId>{6D8FE570-EC49-4AF3-A5A0-70E66406ED82}</a:tableStyleId>
              </a:tblPr>
              <a:tblGrid>
                <a:gridCol w="822675"/>
              </a:tblGrid>
              <a:tr h="308150">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Mini-lesson</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grpSp>
        <p:nvGrpSpPr>
          <p:cNvPr id="871" name="Google Shape;871;p78"/>
          <p:cNvGrpSpPr/>
          <p:nvPr/>
        </p:nvGrpSpPr>
        <p:grpSpPr>
          <a:xfrm>
            <a:off x="3158600" y="5652176"/>
            <a:ext cx="6404000" cy="308154"/>
            <a:chOff x="1485900" y="5127432"/>
            <a:chExt cx="7886700" cy="268193"/>
          </a:xfrm>
        </p:grpSpPr>
        <p:grpSp>
          <p:nvGrpSpPr>
            <p:cNvPr id="872" name="Google Shape;872;p78"/>
            <p:cNvGrpSpPr/>
            <p:nvPr/>
          </p:nvGrpSpPr>
          <p:grpSpPr>
            <a:xfrm>
              <a:off x="1485900" y="5167025"/>
              <a:ext cx="7886700" cy="228600"/>
              <a:chOff x="1485900" y="5233700"/>
              <a:chExt cx="7886700" cy="228600"/>
            </a:xfrm>
          </p:grpSpPr>
          <p:sp>
            <p:nvSpPr>
              <p:cNvPr id="873" name="Google Shape;873;p78"/>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78"/>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75" name="Google Shape;875;p78"/>
            <p:cNvSpPr txBox="1"/>
            <p:nvPr/>
          </p:nvSpPr>
          <p:spPr>
            <a:xfrm>
              <a:off x="1638290" y="5127432"/>
              <a:ext cx="7734300" cy="26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000000"/>
                  </a:solidFill>
                  <a:latin typeface="Poppins"/>
                  <a:ea typeface="Poppins"/>
                  <a:cs typeface="Poppins"/>
                  <a:sym typeface="Poppins"/>
                </a:rPr>
                <a:t>The following mini-lessons can be used to support </a:t>
              </a:r>
              <a:r>
                <a:rPr lang="en" sz="800">
                  <a:latin typeface="Poppins"/>
                  <a:ea typeface="Poppins"/>
                  <a:cs typeface="Poppins"/>
                  <a:sym typeface="Poppins"/>
                </a:rPr>
                <a:t>Mississippi </a:t>
              </a:r>
              <a:r>
                <a:rPr lang="en" sz="800">
                  <a:solidFill>
                    <a:srgbClr val="000000"/>
                  </a:solidFill>
                  <a:latin typeface="Poppins"/>
                  <a:ea typeface="Poppins"/>
                  <a:cs typeface="Poppins"/>
                  <a:sym typeface="Poppins"/>
                </a:rPr>
                <a:t>Science Standards.</a:t>
              </a:r>
              <a:endParaRPr sz="800">
                <a:solidFill>
                  <a:srgbClr val="000000"/>
                </a:solidFill>
                <a:latin typeface="Poppins"/>
                <a:ea typeface="Poppins"/>
                <a:cs typeface="Poppins"/>
                <a:sym typeface="Poppins"/>
              </a:endParaRPr>
            </a:p>
          </p:txBody>
        </p:sp>
      </p:grpSp>
      <p:sp>
        <p:nvSpPr>
          <p:cNvPr id="876" name="Google Shape;876;p78"/>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www.mysteryscience.com/docs/mississippi</a:t>
            </a:r>
            <a:endParaRPr sz="800">
              <a:solidFill>
                <a:schemeClr val="dk1"/>
              </a:solidFill>
              <a:latin typeface="Poppins"/>
              <a:ea typeface="Poppins"/>
              <a:cs typeface="Poppins"/>
              <a:sym typeface="Poppins"/>
            </a:endParaRPr>
          </a:p>
        </p:txBody>
      </p:sp>
      <p:graphicFrame>
        <p:nvGraphicFramePr>
          <p:cNvPr id="877" name="Google Shape;877;p78"/>
          <p:cNvGraphicFramePr/>
          <p:nvPr/>
        </p:nvGraphicFramePr>
        <p:xfrm>
          <a:off x="525138" y="1382735"/>
          <a:ext cx="3000000" cy="3000000"/>
        </p:xfrm>
        <a:graphic>
          <a:graphicData uri="http://schemas.openxmlformats.org/drawingml/2006/table">
            <a:tbl>
              <a:tblPr>
                <a:noFill/>
                <a:tableStyleId>{6D8FE570-EC49-4AF3-A5A0-70E66406ED82}</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Student Objectives</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Mississippi Standards for Science (2018)</a:t>
                      </a:r>
                      <a:endParaRPr sz="10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rgbClr val="000000"/>
                          </a:solidFill>
                          <a:uFill>
                            <a:noFill/>
                          </a:uFill>
                          <a:latin typeface="Poppins"/>
                          <a:ea typeface="Poppins"/>
                          <a:cs typeface="Poppins"/>
                          <a:sym typeface="Poppins"/>
                          <a:hlinkClick r:id="rId13">
                            <a:extLst>
                              <a:ext uri="{A12FA001-AC4F-418D-AE19-62706E023703}">
                                <ahyp:hlinkClr val="tx"/>
                              </a:ext>
                            </a:extLst>
                          </a:hlinkClick>
                        </a:rPr>
                        <a:t> </a:t>
                      </a:r>
                      <a:endParaRPr>
                        <a:solidFill>
                          <a:srgbClr val="000000"/>
                        </a:solidFill>
                      </a:endParaRPr>
                    </a:p>
                    <a:p>
                      <a:pPr indent="0" lvl="0" marL="0" rtl="0" algn="l">
                        <a:spcBef>
                          <a:spcPts val="0"/>
                        </a:spcBef>
                        <a:spcAft>
                          <a:spcPts val="0"/>
                        </a:spcAft>
                        <a:buNone/>
                      </a:pPr>
                      <a:r>
                        <a:rPr b="1" lang="en" sz="800">
                          <a:solidFill>
                            <a:srgbClr val="000000"/>
                          </a:solidFill>
                          <a:uFill>
                            <a:noFill/>
                          </a:uFill>
                          <a:latin typeface="Poppins"/>
                          <a:ea typeface="Poppins"/>
                          <a:cs typeface="Poppins"/>
                          <a:sym typeface="Poppins"/>
                          <a:hlinkClick r:id="rId14">
                            <a:extLst>
                              <a:ext uri="{A12FA001-AC4F-418D-AE19-62706E023703}">
                                <ahyp:hlinkClr val="tx"/>
                              </a:ext>
                            </a:extLst>
                          </a:hlinkClick>
                        </a:rPr>
                        <a:t>Pattern Transfer &amp; Technology</a:t>
                      </a:r>
                      <a:endParaRPr b="1" sz="800">
                        <a:solidFill>
                          <a:srgbClr val="000000"/>
                        </a:solidFill>
                        <a:latin typeface="Poppins"/>
                        <a:ea typeface="Poppins"/>
                        <a:cs typeface="Poppins"/>
                        <a:sym typeface="Poppins"/>
                      </a:endParaRPr>
                    </a:p>
                    <a:p>
                      <a:pPr indent="0" lvl="0" marL="0" marR="28575" rtl="0" algn="l">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lang="en" sz="800">
                          <a:solidFill>
                            <a:srgbClr val="000000"/>
                          </a:solidFill>
                          <a:uFill>
                            <a:noFill/>
                          </a:uFill>
                          <a:latin typeface="Poppins"/>
                          <a:ea typeface="Poppins"/>
                          <a:cs typeface="Poppins"/>
                          <a:sym typeface="Poppins"/>
                          <a:hlinkClick r:id="rId15">
                            <a:extLst>
                              <a:ext uri="{A12FA001-AC4F-418D-AE19-62706E023703}">
                                <ahyp:hlinkClr val="tx"/>
                              </a:ext>
                            </a:extLst>
                          </a:hlinkClick>
                        </a:rPr>
                        <a:t>How do you send a secret code?</a:t>
                      </a:r>
                      <a:endParaRPr b="1" sz="800">
                        <a:solidFill>
                          <a:srgbClr val="000000"/>
                        </a:solidFill>
                        <a:latin typeface="Poppins"/>
                        <a:ea typeface="Poppins"/>
                        <a:cs typeface="Poppins"/>
                        <a:sym typeface="Poppins"/>
                      </a:endParaRPr>
                    </a:p>
                  </a:txBody>
                  <a:tcPr marT="91425" marB="91425" marR="91425" marL="5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latin typeface="Poppins"/>
                          <a:ea typeface="Poppins"/>
                          <a:cs typeface="Poppins"/>
                          <a:sym typeface="Poppins"/>
                        </a:rPr>
                        <a:t>Students explore how digital devices encode complex information. Students generate their own codes in order to transfer information across the classroom. Then, they compare their codes and evaluate which worked best given the criteria and constraints.</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P.4.6C </a:t>
                      </a:r>
                      <a:r>
                        <a:rPr lang="en" sz="800">
                          <a:solidFill>
                            <a:schemeClr val="dk1"/>
                          </a:solidFill>
                          <a:latin typeface="Poppins"/>
                          <a:ea typeface="Poppins"/>
                          <a:cs typeface="Poppins"/>
                          <a:sym typeface="Poppins"/>
                        </a:rPr>
                        <a:t>Students will demonstrate an understanding of the properties of sound as a form of energy. (P.4.6C.1)</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b="1" lang="en" sz="800">
                          <a:solidFill>
                            <a:srgbClr val="000000"/>
                          </a:solidFill>
                          <a:uFill>
                            <a:noFill/>
                          </a:uFill>
                          <a:latin typeface="Poppins"/>
                          <a:ea typeface="Poppins"/>
                          <a:cs typeface="Poppins"/>
                          <a:sym typeface="Poppins"/>
                          <a:hlinkClick r:id="rId16">
                            <a:extLst>
                              <a:ext uri="{A12FA001-AC4F-418D-AE19-62706E023703}">
                                <ahyp:hlinkClr val="tx"/>
                              </a:ext>
                            </a:extLst>
                          </a:hlinkClick>
                        </a:rPr>
                        <a:t>Sound, Vibration, &amp; Engineering</a:t>
                      </a:r>
                      <a:endParaRPr b="1" sz="800">
                        <a:solidFill>
                          <a:srgbClr val="000000"/>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How far can a whisper travel?</a:t>
                      </a:r>
                      <a:endParaRPr sz="800">
                        <a:solidFill>
                          <a:srgbClr val="000000"/>
                        </a:solidFill>
                        <a:latin typeface="Poppins"/>
                        <a:ea typeface="Poppins"/>
                        <a:cs typeface="Poppins"/>
                        <a:sym typeface="Poppins"/>
                      </a:endParaRPr>
                    </a:p>
                  </a:txBody>
                  <a:tcPr marT="91425" marB="91425" marR="91425" marL="5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investigate sound energy using paper cup telephones. Students figure out that sound is a vibration that can travel through a medium.</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P.4.6C </a:t>
                      </a:r>
                      <a:r>
                        <a:rPr lang="en" sz="800">
                          <a:solidFill>
                            <a:schemeClr val="dk1"/>
                          </a:solidFill>
                          <a:latin typeface="Poppins"/>
                          <a:ea typeface="Poppins"/>
                          <a:cs typeface="Poppins"/>
                          <a:sym typeface="Poppins"/>
                        </a:rPr>
                        <a:t>Students will demonstrate an understanding of the properties of sound as a form of energy. (P.4.6C.1)</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17">
                            <a:extLst>
                              <a:ext uri="{A12FA001-AC4F-418D-AE19-62706E023703}">
                                <ahyp:hlinkClr val="tx"/>
                              </a:ext>
                            </a:extLst>
                          </a:hlinkClick>
                        </a:rPr>
                        <a:t>Sound &amp; Vibrations</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What would happen if you screamed in outer space?</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Students construct a model of sound vibrations to explain how air is a medium that sound vibrations travel through.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P.4.6C </a:t>
                      </a:r>
                      <a:r>
                        <a:rPr lang="en" sz="800">
                          <a:solidFill>
                            <a:schemeClr val="dk1"/>
                          </a:solidFill>
                          <a:latin typeface="Poppins"/>
                          <a:ea typeface="Poppins"/>
                          <a:cs typeface="Poppins"/>
                          <a:sym typeface="Poppins"/>
                        </a:rPr>
                        <a:t>Students will demonstrate an understanding of the properties of sound as a form of energy. (P.4.6C.1)</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18">
                            <a:extLst>
                              <a:ext uri="{A12FA001-AC4F-418D-AE19-62706E023703}">
                                <ahyp:hlinkClr val="tx"/>
                              </a:ext>
                            </a:extLst>
                          </a:hlinkClick>
                        </a:rPr>
                        <a:t>Sound Waves &amp; Wavelength</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Why are some sounds high and some sounds low?</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Students make observations of vibrations and sound waves to discover that high pitch sounds vibrate faster and have short wavelengths and low pitch sounds vibrate slower and have long wavelengths.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P.4.6C </a:t>
                      </a:r>
                      <a:r>
                        <a:rPr lang="en" sz="800">
                          <a:solidFill>
                            <a:schemeClr val="dk1"/>
                          </a:solidFill>
                          <a:latin typeface="Poppins"/>
                          <a:ea typeface="Poppins"/>
                          <a:cs typeface="Poppins"/>
                          <a:sym typeface="Poppins"/>
                        </a:rPr>
                        <a:t>Students will demonstrate an understanding of the properties of sound as a form of energy. (P.4.6C.2)</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r>
            </a:tbl>
          </a:graphicData>
        </a:graphic>
      </p:graphicFrame>
      <p:pic>
        <p:nvPicPr>
          <p:cNvPr id="878" name="Google Shape;878;p78"/>
          <p:cNvPicPr preferRelativeResize="0"/>
          <p:nvPr/>
        </p:nvPicPr>
        <p:blipFill rotWithShape="1">
          <a:blip r:embed="rId19">
            <a:alphaModFix/>
          </a:blip>
          <a:srcRect b="0" l="38755" r="0" t="0"/>
          <a:stretch/>
        </p:blipFill>
        <p:spPr>
          <a:xfrm>
            <a:off x="525154" y="1778950"/>
            <a:ext cx="914400" cy="1064925"/>
          </a:xfrm>
          <a:prstGeom prst="rect">
            <a:avLst/>
          </a:prstGeom>
          <a:noFill/>
          <a:ln>
            <a:noFill/>
          </a:ln>
        </p:spPr>
      </p:pic>
      <p:pic>
        <p:nvPicPr>
          <p:cNvPr id="879" name="Google Shape;879;p78"/>
          <p:cNvPicPr preferRelativeResize="0"/>
          <p:nvPr/>
        </p:nvPicPr>
        <p:blipFill>
          <a:blip r:embed="rId20">
            <a:alphaModFix/>
          </a:blip>
          <a:stretch>
            <a:fillRect/>
          </a:stretch>
        </p:blipFill>
        <p:spPr>
          <a:xfrm>
            <a:off x="525150" y="2831900"/>
            <a:ext cx="914400" cy="3124200"/>
          </a:xfrm>
          <a:prstGeom prst="rect">
            <a:avLst/>
          </a:prstGeom>
          <a:noFill/>
          <a:ln>
            <a:noFill/>
          </a:ln>
        </p:spPr>
      </p:pic>
      <p:sp>
        <p:nvSpPr>
          <p:cNvPr id="880" name="Google Shape;880;p78"/>
          <p:cNvSpPr/>
          <p:nvPr/>
        </p:nvSpPr>
        <p:spPr>
          <a:xfrm>
            <a:off x="525150" y="1778950"/>
            <a:ext cx="632100" cy="2661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881" name="Google Shape;881;p78"/>
          <p:cNvGraphicFramePr/>
          <p:nvPr/>
        </p:nvGraphicFramePr>
        <p:xfrm>
          <a:off x="468000" y="1778960"/>
          <a:ext cx="3000000" cy="3000000"/>
        </p:xfrm>
        <a:graphic>
          <a:graphicData uri="http://schemas.openxmlformats.org/drawingml/2006/table">
            <a:tbl>
              <a:tblPr>
                <a:noFill/>
                <a:tableStyleId>{6D8FE570-EC49-4AF3-A5A0-70E66406ED82}</a:tableStyleId>
              </a:tblPr>
              <a:tblGrid>
                <a:gridCol w="696475"/>
              </a:tblGrid>
              <a:tr h="100875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21">
                            <a:extLst>
                              <a:ext uri="{A12FA001-AC4F-418D-AE19-62706E023703}">
                                <ahyp:hlinkClr val="tx"/>
                              </a:ext>
                            </a:extLst>
                          </a:hlinkClick>
                        </a:rPr>
                        <a:t>Lesson 1</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100875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22">
                            <a:extLst>
                              <a:ext uri="{A12FA001-AC4F-418D-AE19-62706E023703}">
                                <ahyp:hlinkClr val="tx"/>
                              </a:ext>
                            </a:extLst>
                          </a:hlinkClick>
                        </a:rPr>
                        <a:t>Lesson 2</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148345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23">
                            <a:extLst>
                              <a:ext uri="{A12FA001-AC4F-418D-AE19-62706E023703}">
                                <ahyp:hlinkClr val="tx"/>
                              </a:ext>
                            </a:extLst>
                          </a:hlinkClick>
                        </a:rPr>
                        <a:t>Lesson 3</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24">
                            <a:extLst>
                              <a:ext uri="{A12FA001-AC4F-418D-AE19-62706E023703}">
                                <ahyp:hlinkClr val="tx"/>
                              </a:ext>
                            </a:extLst>
                          </a:hlinkClick>
                        </a:rPr>
                        <a:t>Lesson 4</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882" name="Google Shape;882;p78"/>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pic>
        <p:nvPicPr>
          <p:cNvPr id="887" name="Google Shape;887;p79"/>
          <p:cNvPicPr preferRelativeResize="0"/>
          <p:nvPr/>
        </p:nvPicPr>
        <p:blipFill rotWithShape="1">
          <a:blip r:embed="rId3">
            <a:alphaModFix/>
          </a:blip>
          <a:srcRect b="4111" l="0" r="0" t="4120"/>
          <a:stretch/>
        </p:blipFill>
        <p:spPr>
          <a:xfrm>
            <a:off x="456150" y="4382800"/>
            <a:ext cx="997011" cy="1051500"/>
          </a:xfrm>
          <a:prstGeom prst="rect">
            <a:avLst/>
          </a:prstGeom>
          <a:noFill/>
          <a:ln>
            <a:noFill/>
          </a:ln>
        </p:spPr>
      </p:pic>
      <p:sp>
        <p:nvSpPr>
          <p:cNvPr id="888" name="Google Shape;888;p79"/>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hlink"/>
                </a:solidFill>
                <a:uFill>
                  <a:noFill/>
                </a:uFill>
                <a:latin typeface="Poppins"/>
                <a:ea typeface="Poppins"/>
                <a:cs typeface="Poppins"/>
                <a:sym typeface="Poppins"/>
                <a:hlinkClick r:id="rId4"/>
              </a:rPr>
              <a:t>Electricity, Light, &amp; Heat </a:t>
            </a:r>
            <a:r>
              <a:rPr lang="en" sz="1200">
                <a:solidFill>
                  <a:schemeClr val="hlink"/>
                </a:solidFill>
                <a:uFill>
                  <a:noFill/>
                </a:uFill>
                <a:latin typeface="Poppins"/>
                <a:ea typeface="Poppins"/>
                <a:cs typeface="Poppins"/>
                <a:sym typeface="Poppins"/>
                <a:hlinkClick r:id="rId5"/>
              </a:rPr>
              <a:t>(Electricity, Light, &amp; Heat)</a:t>
            </a:r>
            <a:endParaRPr sz="1200">
              <a:latin typeface="Poppins"/>
              <a:ea typeface="Poppins"/>
              <a:cs typeface="Poppins"/>
              <a:sym typeface="Poppins"/>
            </a:endParaRPr>
          </a:p>
        </p:txBody>
      </p:sp>
      <p:pic>
        <p:nvPicPr>
          <p:cNvPr id="889" name="Google Shape;889;p79"/>
          <p:cNvPicPr preferRelativeResize="0"/>
          <p:nvPr/>
        </p:nvPicPr>
        <p:blipFill rotWithShape="1">
          <a:blip r:embed="rId6">
            <a:alphaModFix/>
          </a:blip>
          <a:srcRect b="17156" l="0" r="0" t="0"/>
          <a:stretch/>
        </p:blipFill>
        <p:spPr>
          <a:xfrm>
            <a:off x="457200" y="1985750"/>
            <a:ext cx="1327137" cy="1033500"/>
          </a:xfrm>
          <a:prstGeom prst="rect">
            <a:avLst/>
          </a:prstGeom>
          <a:noFill/>
          <a:ln>
            <a:noFill/>
          </a:ln>
        </p:spPr>
      </p:pic>
      <p:sp>
        <p:nvSpPr>
          <p:cNvPr id="890" name="Google Shape;890;p79"/>
          <p:cNvSpPr/>
          <p:nvPr/>
        </p:nvSpPr>
        <p:spPr>
          <a:xfrm>
            <a:off x="456151" y="1985744"/>
            <a:ext cx="6879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7">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891" name="Google Shape;891;p79"/>
          <p:cNvSpPr/>
          <p:nvPr/>
        </p:nvSpPr>
        <p:spPr>
          <a:xfrm>
            <a:off x="457200" y="4374706"/>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8">
                  <a:extLst>
                    <a:ext uri="{A12FA001-AC4F-418D-AE19-62706E023703}">
                      <ahyp:hlinkClr val="tx"/>
                    </a:ext>
                  </a:extLst>
                </a:hlinkClick>
              </a:rPr>
              <a:t>Lesson </a:t>
            </a:r>
            <a:r>
              <a:rPr b="1" lang="en" sz="800">
                <a:solidFill>
                  <a:schemeClr val="lt1"/>
                </a:solidFill>
                <a:latin typeface="Poppins"/>
                <a:ea typeface="Poppins"/>
                <a:cs typeface="Poppins"/>
                <a:sym typeface="Poppins"/>
              </a:rPr>
              <a:t>3</a:t>
            </a:r>
            <a:endParaRPr b="1" sz="800">
              <a:solidFill>
                <a:schemeClr val="lt1"/>
              </a:solidFill>
              <a:latin typeface="Poppins"/>
              <a:ea typeface="Poppins"/>
              <a:cs typeface="Poppins"/>
              <a:sym typeface="Poppins"/>
            </a:endParaRPr>
          </a:p>
        </p:txBody>
      </p:sp>
      <p:pic>
        <p:nvPicPr>
          <p:cNvPr id="892" name="Google Shape;892;p79"/>
          <p:cNvPicPr preferRelativeResize="0"/>
          <p:nvPr/>
        </p:nvPicPr>
        <p:blipFill rotWithShape="1">
          <a:blip r:embed="rId9">
            <a:alphaModFix/>
          </a:blip>
          <a:srcRect b="49494" l="0" r="0" t="24954"/>
          <a:stretch/>
        </p:blipFill>
        <p:spPr>
          <a:xfrm>
            <a:off x="456150" y="3007875"/>
            <a:ext cx="1110787" cy="1382050"/>
          </a:xfrm>
          <a:prstGeom prst="rect">
            <a:avLst/>
          </a:prstGeom>
          <a:noFill/>
          <a:ln>
            <a:noFill/>
          </a:ln>
        </p:spPr>
      </p:pic>
      <p:sp>
        <p:nvSpPr>
          <p:cNvPr id="893" name="Google Shape;893;p79"/>
          <p:cNvSpPr/>
          <p:nvPr/>
        </p:nvSpPr>
        <p:spPr>
          <a:xfrm>
            <a:off x="457200" y="3006809"/>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0">
                  <a:extLst>
                    <a:ext uri="{A12FA001-AC4F-418D-AE19-62706E023703}">
                      <ahyp:hlinkClr val="tx"/>
                    </a:ext>
                  </a:extLst>
                </a:hlinkClick>
              </a:rPr>
              <a:t>Lesson </a:t>
            </a:r>
            <a:r>
              <a:rPr b="1" lang="en" sz="800">
                <a:solidFill>
                  <a:schemeClr val="lt1"/>
                </a:solidFill>
                <a:latin typeface="Poppins"/>
                <a:ea typeface="Poppins"/>
                <a:cs typeface="Poppins"/>
                <a:sym typeface="Poppins"/>
              </a:rPr>
              <a:t>2</a:t>
            </a:r>
            <a:endParaRPr b="1" sz="800">
              <a:solidFill>
                <a:schemeClr val="lt1"/>
              </a:solidFill>
              <a:latin typeface="Poppins"/>
              <a:ea typeface="Poppins"/>
              <a:cs typeface="Poppins"/>
              <a:sym typeface="Poppins"/>
            </a:endParaRPr>
          </a:p>
        </p:txBody>
      </p:sp>
      <p:graphicFrame>
        <p:nvGraphicFramePr>
          <p:cNvPr id="894" name="Google Shape;894;p79"/>
          <p:cNvGraphicFramePr/>
          <p:nvPr/>
        </p:nvGraphicFramePr>
        <p:xfrm>
          <a:off x="457188" y="1589560"/>
          <a:ext cx="3000000" cy="3000000"/>
        </p:xfrm>
        <a:graphic>
          <a:graphicData uri="http://schemas.openxmlformats.org/drawingml/2006/table">
            <a:tbl>
              <a:tblPr>
                <a:noFill/>
                <a:tableStyleId>{6D8FE570-EC49-4AF3-A5A0-70E66406ED82}</a:tableStyleId>
              </a:tblPr>
              <a:tblGrid>
                <a:gridCol w="914400"/>
                <a:gridCol w="2076975"/>
                <a:gridCol w="2999375"/>
                <a:gridCol w="3153250"/>
              </a:tblGrid>
              <a:tr h="6015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13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lang="en" sz="1000">
                          <a:solidFill>
                            <a:schemeClr val="dk1"/>
                          </a:solidFill>
                          <a:latin typeface="Poppins"/>
                          <a:ea typeface="Poppins"/>
                          <a:cs typeface="Poppins"/>
                          <a:sym typeface="Poppins"/>
                        </a:rPr>
                        <a:t>Mississippi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280625">
                <a:tc>
                  <a:txBody>
                    <a:bodyPr/>
                    <a:lstStyle/>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t/>
                      </a:r>
                      <a:endParaRPr sz="800"/>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Renewable Energy &amp; Natural Resources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What’s the best way to light up a city?</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evaluate the advantages and disadvantages of wind, water, and solar energy to power a town. Students obtain and evaluate information about the needs of each source of energy and analyze and interpret data about the town’s resources.</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E.4.10 </a:t>
                      </a:r>
                      <a:r>
                        <a:rPr lang="en" sz="800">
                          <a:solidFill>
                            <a:schemeClr val="dk1"/>
                          </a:solidFill>
                          <a:latin typeface="Poppins"/>
                          <a:ea typeface="Poppins"/>
                          <a:cs typeface="Poppins"/>
                          <a:sym typeface="Poppins"/>
                        </a:rPr>
                        <a:t>Students will demonstrate an understanding of the various sources of energy used for human needs along with their effectiveness and possible impacts. (E.4.10.1, E.4.10.2)</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136790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Electrical Energy</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What if there were no electricity?</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design a flashlight with an on/off switch, using batteries, flights, and tin foil. Students figure out that electricity can be transformed to other forms of energy, such as movement, light, and heat.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P.4.6A </a:t>
                      </a:r>
                      <a:r>
                        <a:rPr lang="en" sz="800">
                          <a:solidFill>
                            <a:schemeClr val="dk1"/>
                          </a:solidFill>
                          <a:latin typeface="Poppins"/>
                          <a:ea typeface="Poppins"/>
                          <a:cs typeface="Poppins"/>
                          <a:sym typeface="Poppins"/>
                        </a:rPr>
                        <a:t>Students will demonstrate an understanding of the common sources and uses of heat and electric energy and the materials used to transfer heat and electricity.</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1044375">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Heat Energy &amp; Energy Transfer</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How long did it take to travel across the country before cars and planes?</a:t>
                      </a:r>
                      <a:endParaRPr b="1" sz="800">
                        <a:solidFill>
                          <a:schemeClr val="dk1"/>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build a paper spinner and conduct an investigation to explain how heat makes things move. Students realize that heat energy can be transformed into motion energy using a turbine. </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P.4.6A </a:t>
                      </a:r>
                      <a:r>
                        <a:rPr lang="en" sz="800">
                          <a:solidFill>
                            <a:schemeClr val="dk1"/>
                          </a:solidFill>
                          <a:latin typeface="Poppins"/>
                          <a:ea typeface="Poppins"/>
                          <a:cs typeface="Poppins"/>
                          <a:sym typeface="Poppins"/>
                        </a:rPr>
                        <a:t>Students will demonstrate an understanding of the common sources and uses of heat and electric energy and the materials used to transfer heat and electricity.</a:t>
                      </a:r>
                      <a:endParaRPr sz="5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sp>
        <p:nvSpPr>
          <p:cNvPr id="895" name="Google Shape;895;p79"/>
          <p:cNvSpPr/>
          <p:nvPr/>
        </p:nvSpPr>
        <p:spPr>
          <a:xfrm>
            <a:off x="0" y="0"/>
            <a:ext cx="10080000" cy="914400"/>
          </a:xfrm>
          <a:prstGeom prst="rect">
            <a:avLst/>
          </a:prstGeom>
          <a:solidFill>
            <a:srgbClr val="499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896" name="Google Shape;896;p79"/>
          <p:cNvPicPr preferRelativeResize="0"/>
          <p:nvPr/>
        </p:nvPicPr>
        <p:blipFill>
          <a:blip r:embed="rId16">
            <a:alphaModFix/>
          </a:blip>
          <a:stretch>
            <a:fillRect/>
          </a:stretch>
        </p:blipFill>
        <p:spPr>
          <a:xfrm>
            <a:off x="7953375" y="305775"/>
            <a:ext cx="1647825" cy="209550"/>
          </a:xfrm>
          <a:prstGeom prst="rect">
            <a:avLst/>
          </a:prstGeom>
          <a:noFill/>
          <a:ln>
            <a:noFill/>
          </a:ln>
        </p:spPr>
      </p:pic>
      <p:sp>
        <p:nvSpPr>
          <p:cNvPr id="897" name="Google Shape;897;p79"/>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Mississippi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4th Grade - Physical Science</a:t>
            </a:r>
            <a:endParaRPr sz="1200">
              <a:latin typeface="Poppins"/>
              <a:ea typeface="Poppins"/>
              <a:cs typeface="Poppins"/>
              <a:sym typeface="Poppins"/>
            </a:endParaRPr>
          </a:p>
        </p:txBody>
      </p:sp>
      <p:sp>
        <p:nvSpPr>
          <p:cNvPr id="898" name="Google Shape;898;p79"/>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www.mysteryscience.com/docs/mississippi</a:t>
            </a:r>
            <a:endParaRPr sz="800">
              <a:solidFill>
                <a:schemeClr val="dk1"/>
              </a:solidFill>
              <a:latin typeface="Poppins"/>
              <a:ea typeface="Poppins"/>
              <a:cs typeface="Poppins"/>
              <a:sym typeface="Poppins"/>
            </a:endParaRPr>
          </a:p>
        </p:txBody>
      </p:sp>
      <p:sp>
        <p:nvSpPr>
          <p:cNvPr id="899" name="Google Shape;899;p79"/>
          <p:cNvSpPr/>
          <p:nvPr/>
        </p:nvSpPr>
        <p:spPr>
          <a:xfrm>
            <a:off x="6675305" y="6063551"/>
            <a:ext cx="2925900" cy="848700"/>
          </a:xfrm>
          <a:prstGeom prst="rect">
            <a:avLst/>
          </a:prstGeom>
          <a:solidFill>
            <a:srgbClr val="4999ED"/>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79"/>
          <p:cNvSpPr/>
          <p:nvPr/>
        </p:nvSpPr>
        <p:spPr>
          <a:xfrm>
            <a:off x="6530375" y="5936300"/>
            <a:ext cx="2925300" cy="8487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01" name="Google Shape;901;p79"/>
          <p:cNvPicPr preferRelativeResize="0"/>
          <p:nvPr/>
        </p:nvPicPr>
        <p:blipFill rotWithShape="1">
          <a:blip r:embed="rId18">
            <a:alphaModFix/>
          </a:blip>
          <a:srcRect b="45160" l="16735" r="27851" t="0"/>
          <a:stretch/>
        </p:blipFill>
        <p:spPr>
          <a:xfrm>
            <a:off x="6536875" y="5942750"/>
            <a:ext cx="879801" cy="833100"/>
          </a:xfrm>
          <a:prstGeom prst="rect">
            <a:avLst/>
          </a:prstGeom>
          <a:noFill/>
          <a:ln>
            <a:noFill/>
          </a:ln>
        </p:spPr>
      </p:pic>
      <p:graphicFrame>
        <p:nvGraphicFramePr>
          <p:cNvPr id="902" name="Google Shape;902;p79"/>
          <p:cNvGraphicFramePr/>
          <p:nvPr/>
        </p:nvGraphicFramePr>
        <p:xfrm>
          <a:off x="7416675" y="6016535"/>
          <a:ext cx="3000000" cy="3000000"/>
        </p:xfrm>
        <a:graphic>
          <a:graphicData uri="http://schemas.openxmlformats.org/drawingml/2006/table">
            <a:tbl>
              <a:tblPr>
                <a:noFill/>
                <a:tableStyleId>{6D8FE570-EC49-4AF3-A5A0-70E66406ED82}</a:tableStyleId>
              </a:tblPr>
              <a:tblGrid>
                <a:gridCol w="1991450"/>
              </a:tblGrid>
              <a:tr h="683125">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P.4.6A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lang="en" sz="800">
                          <a:solidFill>
                            <a:srgbClr val="000000"/>
                          </a:solidFill>
                          <a:latin typeface="Poppins"/>
                          <a:ea typeface="Poppins"/>
                          <a:cs typeface="Poppins"/>
                          <a:sym typeface="Poppins"/>
                        </a:rPr>
                        <a:t>How do batteries work?</a:t>
                      </a:r>
                      <a:endParaRPr b="1"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FFFFF"/>
                    </a:solidFill>
                  </a:tcPr>
                </a:tc>
              </a:tr>
            </a:tbl>
          </a:graphicData>
        </a:graphic>
      </p:graphicFrame>
      <p:pic>
        <p:nvPicPr>
          <p:cNvPr id="903" name="Google Shape;903;p79"/>
          <p:cNvPicPr preferRelativeResize="0"/>
          <p:nvPr/>
        </p:nvPicPr>
        <p:blipFill rotWithShape="1">
          <a:blip r:embed="rId19">
            <a:alphaModFix/>
          </a:blip>
          <a:srcRect b="49822" l="4037" r="49342" t="2156"/>
          <a:stretch/>
        </p:blipFill>
        <p:spPr>
          <a:xfrm>
            <a:off x="6536875" y="5942750"/>
            <a:ext cx="879801" cy="833100"/>
          </a:xfrm>
          <a:prstGeom prst="rect">
            <a:avLst/>
          </a:prstGeom>
          <a:noFill/>
          <a:ln>
            <a:noFill/>
          </a:ln>
        </p:spPr>
      </p:pic>
      <p:pic>
        <p:nvPicPr>
          <p:cNvPr id="904" name="Google Shape;904;p79"/>
          <p:cNvPicPr preferRelativeResize="0"/>
          <p:nvPr/>
        </p:nvPicPr>
        <p:blipFill rotWithShape="1">
          <a:blip r:embed="rId20">
            <a:alphaModFix/>
          </a:blip>
          <a:srcRect b="93127" l="0" r="30458" t="0"/>
          <a:stretch/>
        </p:blipFill>
        <p:spPr>
          <a:xfrm>
            <a:off x="6536875" y="5936300"/>
            <a:ext cx="750250" cy="296600"/>
          </a:xfrm>
          <a:prstGeom prst="rect">
            <a:avLst/>
          </a:prstGeom>
          <a:noFill/>
          <a:ln>
            <a:noFill/>
          </a:ln>
        </p:spPr>
      </p:pic>
      <p:graphicFrame>
        <p:nvGraphicFramePr>
          <p:cNvPr id="905" name="Google Shape;905;p79"/>
          <p:cNvGraphicFramePr/>
          <p:nvPr/>
        </p:nvGraphicFramePr>
        <p:xfrm>
          <a:off x="6511400" y="5936310"/>
          <a:ext cx="3000000" cy="3000000"/>
        </p:xfrm>
        <a:graphic>
          <a:graphicData uri="http://schemas.openxmlformats.org/drawingml/2006/table">
            <a:tbl>
              <a:tblPr>
                <a:noFill/>
                <a:tableStyleId>{6D8FE570-EC49-4AF3-A5A0-70E66406ED82}</a:tableStyleId>
              </a:tblPr>
              <a:tblGrid>
                <a:gridCol w="822675"/>
              </a:tblGrid>
              <a:tr h="308150">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Mini-lesson</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grpSp>
        <p:nvGrpSpPr>
          <p:cNvPr id="906" name="Google Shape;906;p79"/>
          <p:cNvGrpSpPr/>
          <p:nvPr/>
        </p:nvGrpSpPr>
        <p:grpSpPr>
          <a:xfrm>
            <a:off x="5139764" y="5576049"/>
            <a:ext cx="4489110" cy="308154"/>
            <a:chOff x="1485900" y="5127432"/>
            <a:chExt cx="7886700" cy="268193"/>
          </a:xfrm>
        </p:grpSpPr>
        <p:grpSp>
          <p:nvGrpSpPr>
            <p:cNvPr id="907" name="Google Shape;907;p79"/>
            <p:cNvGrpSpPr/>
            <p:nvPr/>
          </p:nvGrpSpPr>
          <p:grpSpPr>
            <a:xfrm>
              <a:off x="1485900" y="5167025"/>
              <a:ext cx="7886700" cy="228600"/>
              <a:chOff x="1485900" y="5233700"/>
              <a:chExt cx="7886700" cy="228600"/>
            </a:xfrm>
          </p:grpSpPr>
          <p:sp>
            <p:nvSpPr>
              <p:cNvPr id="908" name="Google Shape;908;p79"/>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79"/>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0" name="Google Shape;910;p79"/>
            <p:cNvSpPr txBox="1"/>
            <p:nvPr/>
          </p:nvSpPr>
          <p:spPr>
            <a:xfrm>
              <a:off x="1638290" y="5127432"/>
              <a:ext cx="7734300" cy="26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000000"/>
                  </a:solidFill>
                  <a:latin typeface="Poppins"/>
                  <a:ea typeface="Poppins"/>
                  <a:cs typeface="Poppins"/>
                  <a:sym typeface="Poppins"/>
                </a:rPr>
                <a:t>The following mini-lessons can be used to support </a:t>
              </a:r>
              <a:r>
                <a:rPr lang="en" sz="800">
                  <a:latin typeface="Poppins"/>
                  <a:ea typeface="Poppins"/>
                  <a:cs typeface="Poppins"/>
                  <a:sym typeface="Poppins"/>
                </a:rPr>
                <a:t>Mississippi </a:t>
              </a:r>
              <a:r>
                <a:rPr lang="en" sz="800">
                  <a:solidFill>
                    <a:srgbClr val="000000"/>
                  </a:solidFill>
                  <a:latin typeface="Poppins"/>
                  <a:ea typeface="Poppins"/>
                  <a:cs typeface="Poppins"/>
                  <a:sym typeface="Poppins"/>
                </a:rPr>
                <a:t>Science Standards.</a:t>
              </a:r>
              <a:endParaRPr sz="800">
                <a:solidFill>
                  <a:srgbClr val="000000"/>
                </a:solidFill>
                <a:latin typeface="Poppins"/>
                <a:ea typeface="Poppins"/>
                <a:cs typeface="Poppins"/>
                <a:sym typeface="Poppins"/>
              </a:endParaRPr>
            </a:p>
          </p:txBody>
        </p:sp>
      </p:grpSp>
      <p:sp>
        <p:nvSpPr>
          <p:cNvPr id="911" name="Google Shape;911;p79"/>
          <p:cNvSpPr txBox="1"/>
          <p:nvPr>
            <p:ph idx="12" type="sldNum"/>
          </p:nvPr>
        </p:nvSpPr>
        <p:spPr>
          <a:xfrm>
            <a:off x="9089136" y="7178040"/>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80"/>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Ecosystems &amp; The Food Web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(Web of Life)</a:t>
            </a:r>
            <a:r>
              <a:rPr lang="en" sz="1200">
                <a:solidFill>
                  <a:schemeClr val="dk1"/>
                </a:solidFill>
                <a:latin typeface="Poppins"/>
                <a:ea typeface="Poppins"/>
                <a:cs typeface="Poppins"/>
                <a:sym typeface="Poppins"/>
              </a:rPr>
              <a:t>• Page 1 of 2</a:t>
            </a:r>
            <a:endParaRPr b="1" sz="1200">
              <a:solidFill>
                <a:schemeClr val="dk1"/>
              </a:solidFill>
              <a:latin typeface="Poppins"/>
              <a:ea typeface="Poppins"/>
              <a:cs typeface="Poppins"/>
              <a:sym typeface="Poppins"/>
            </a:endParaRPr>
          </a:p>
        </p:txBody>
      </p:sp>
      <p:sp>
        <p:nvSpPr>
          <p:cNvPr id="917" name="Google Shape;917;p80"/>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918" name="Google Shape;918;p80"/>
          <p:cNvPicPr preferRelativeResize="0"/>
          <p:nvPr/>
        </p:nvPicPr>
        <p:blipFill>
          <a:blip r:embed="rId5">
            <a:alphaModFix/>
          </a:blip>
          <a:stretch>
            <a:fillRect/>
          </a:stretch>
        </p:blipFill>
        <p:spPr>
          <a:xfrm>
            <a:off x="7953375" y="305775"/>
            <a:ext cx="1647825" cy="209550"/>
          </a:xfrm>
          <a:prstGeom prst="rect">
            <a:avLst/>
          </a:prstGeom>
          <a:noFill/>
          <a:ln>
            <a:noFill/>
          </a:ln>
        </p:spPr>
      </p:pic>
      <p:sp>
        <p:nvSpPr>
          <p:cNvPr id="919" name="Google Shape;919;p80"/>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Mississippi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5th Grade - Life Science</a:t>
            </a:r>
            <a:endParaRPr sz="1200">
              <a:latin typeface="Poppins"/>
              <a:ea typeface="Poppins"/>
              <a:cs typeface="Poppins"/>
              <a:sym typeface="Poppins"/>
            </a:endParaRPr>
          </a:p>
        </p:txBody>
      </p:sp>
      <p:sp>
        <p:nvSpPr>
          <p:cNvPr id="920" name="Google Shape;920;p80"/>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www.mysteryscience.com/docs/mississippi</a:t>
            </a:r>
            <a:endParaRPr sz="800">
              <a:solidFill>
                <a:schemeClr val="dk1"/>
              </a:solidFill>
              <a:latin typeface="Poppins"/>
              <a:ea typeface="Poppins"/>
              <a:cs typeface="Poppins"/>
              <a:sym typeface="Poppins"/>
            </a:endParaRPr>
          </a:p>
        </p:txBody>
      </p:sp>
      <p:pic>
        <p:nvPicPr>
          <p:cNvPr id="921" name="Google Shape;921;p80" title="5_Life_4.png"/>
          <p:cNvPicPr preferRelativeResize="0"/>
          <p:nvPr/>
        </p:nvPicPr>
        <p:blipFill rotWithShape="1">
          <a:blip r:embed="rId7">
            <a:alphaModFix/>
          </a:blip>
          <a:srcRect b="0" l="20944" r="10293" t="0"/>
          <a:stretch/>
        </p:blipFill>
        <p:spPr>
          <a:xfrm>
            <a:off x="460875" y="5119825"/>
            <a:ext cx="1025025" cy="1044900"/>
          </a:xfrm>
          <a:prstGeom prst="rect">
            <a:avLst/>
          </a:prstGeom>
          <a:noFill/>
          <a:ln>
            <a:noFill/>
          </a:ln>
        </p:spPr>
      </p:pic>
      <p:pic>
        <p:nvPicPr>
          <p:cNvPr id="922" name="Google Shape;922;p80" title="image (11).png"/>
          <p:cNvPicPr preferRelativeResize="0"/>
          <p:nvPr/>
        </p:nvPicPr>
        <p:blipFill rotWithShape="1">
          <a:blip r:embed="rId8">
            <a:alphaModFix/>
          </a:blip>
          <a:srcRect b="0" l="28433" r="-19624" t="0"/>
          <a:stretch/>
        </p:blipFill>
        <p:spPr>
          <a:xfrm>
            <a:off x="457200" y="4034000"/>
            <a:ext cx="1301750" cy="1085825"/>
          </a:xfrm>
          <a:prstGeom prst="rect">
            <a:avLst/>
          </a:prstGeom>
          <a:noFill/>
          <a:ln>
            <a:noFill/>
          </a:ln>
        </p:spPr>
      </p:pic>
      <p:pic>
        <p:nvPicPr>
          <p:cNvPr id="923" name="Google Shape;923;p80" title="image (10).png"/>
          <p:cNvPicPr preferRelativeResize="0"/>
          <p:nvPr/>
        </p:nvPicPr>
        <p:blipFill rotWithShape="1">
          <a:blip r:embed="rId9">
            <a:alphaModFix/>
          </a:blip>
          <a:srcRect b="0" l="3140" r="32887" t="0"/>
          <a:stretch/>
        </p:blipFill>
        <p:spPr>
          <a:xfrm>
            <a:off x="460875" y="3053550"/>
            <a:ext cx="1025025" cy="980450"/>
          </a:xfrm>
          <a:prstGeom prst="rect">
            <a:avLst/>
          </a:prstGeom>
          <a:noFill/>
          <a:ln>
            <a:noFill/>
          </a:ln>
        </p:spPr>
      </p:pic>
      <p:pic>
        <p:nvPicPr>
          <p:cNvPr id="924" name="Google Shape;924;p80" title="image (9).png"/>
          <p:cNvPicPr preferRelativeResize="0"/>
          <p:nvPr/>
        </p:nvPicPr>
        <p:blipFill rotWithShape="1">
          <a:blip r:embed="rId10">
            <a:alphaModFix/>
          </a:blip>
          <a:srcRect b="0" l="26312" r="-13931" t="0"/>
          <a:stretch/>
        </p:blipFill>
        <p:spPr>
          <a:xfrm>
            <a:off x="448050" y="2008650"/>
            <a:ext cx="1253750" cy="1044900"/>
          </a:xfrm>
          <a:prstGeom prst="rect">
            <a:avLst/>
          </a:prstGeom>
          <a:noFill/>
          <a:ln>
            <a:noFill/>
          </a:ln>
        </p:spPr>
      </p:pic>
      <p:sp>
        <p:nvSpPr>
          <p:cNvPr id="925" name="Google Shape;925;p80"/>
          <p:cNvSpPr/>
          <p:nvPr/>
        </p:nvSpPr>
        <p:spPr>
          <a:xfrm>
            <a:off x="459600" y="3053542"/>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926" name="Google Shape;926;p80"/>
          <p:cNvSpPr/>
          <p:nvPr/>
        </p:nvSpPr>
        <p:spPr>
          <a:xfrm>
            <a:off x="458551" y="2017494"/>
            <a:ext cx="6879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927" name="Google Shape;927;p80"/>
          <p:cNvSpPr/>
          <p:nvPr/>
        </p:nvSpPr>
        <p:spPr>
          <a:xfrm>
            <a:off x="459600" y="4034008"/>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928" name="Google Shape;928;p80"/>
          <p:cNvSpPr/>
          <p:nvPr/>
        </p:nvSpPr>
        <p:spPr>
          <a:xfrm>
            <a:off x="459600" y="5119830"/>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4</a:t>
            </a:r>
            <a:endParaRPr b="1" sz="800">
              <a:solidFill>
                <a:schemeClr val="lt1"/>
              </a:solidFill>
              <a:latin typeface="Poppins"/>
              <a:ea typeface="Poppins"/>
              <a:cs typeface="Poppins"/>
              <a:sym typeface="Poppins"/>
            </a:endParaRPr>
          </a:p>
        </p:txBody>
      </p:sp>
      <p:graphicFrame>
        <p:nvGraphicFramePr>
          <p:cNvPr id="929" name="Google Shape;929;p80"/>
          <p:cNvGraphicFramePr/>
          <p:nvPr/>
        </p:nvGraphicFramePr>
        <p:xfrm>
          <a:off x="457188" y="1543210"/>
          <a:ext cx="3000000" cy="3000000"/>
        </p:xfrm>
        <a:graphic>
          <a:graphicData uri="http://schemas.openxmlformats.org/drawingml/2006/table">
            <a:tbl>
              <a:tblPr>
                <a:noFill/>
                <a:tableStyleId>{6D8FE570-EC49-4AF3-A5A0-70E66406ED82}</a:tableStyleId>
              </a:tblPr>
              <a:tblGrid>
                <a:gridCol w="1028700"/>
                <a:gridCol w="2305350"/>
                <a:gridCol w="2109900"/>
                <a:gridCol w="3700050"/>
              </a:tblGrid>
              <a:tr h="474075">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Student Objectives</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Mississippi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7397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✨New!✨</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None/>
                      </a:pPr>
                      <a:r>
                        <a:rPr b="1" lang="en" sz="800">
                          <a:solidFill>
                            <a:schemeClr val="dk1"/>
                          </a:solidFill>
                          <a:latin typeface="Poppins"/>
                          <a:ea typeface="Poppins"/>
                          <a:cs typeface="Poppins"/>
                          <a:sym typeface="Poppins"/>
                        </a:rPr>
                        <a:t>Food Chains &amp; Matter Flow</a:t>
                      </a:r>
                      <a:endParaRPr b="1" sz="800" strike="sngStrike">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What if all the ants disappeared?</a:t>
                      </a:r>
                      <a:endParaRPr b="1" sz="800">
                        <a:latin typeface="Poppins"/>
                        <a:ea typeface="Poppins"/>
                        <a:cs typeface="Poppins"/>
                        <a:sym typeface="Poppins"/>
                      </a:endParaRPr>
                    </a:p>
                  </a:txBody>
                  <a:tcPr marT="91425" marB="91425" marR="91425" marL="5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construct models of food chains by linking cards discovering that different interrelationships exist between organisms. </a:t>
                      </a:r>
                      <a:endParaRPr sz="800">
                        <a:highlight>
                          <a:schemeClr val="accent6"/>
                        </a:highlight>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L.5.3B </a:t>
                      </a:r>
                      <a:r>
                        <a:rPr lang="en" sz="800">
                          <a:solidFill>
                            <a:schemeClr val="dk1"/>
                          </a:solidFill>
                          <a:latin typeface="Poppins"/>
                          <a:ea typeface="Poppins"/>
                          <a:cs typeface="Poppins"/>
                          <a:sym typeface="Poppins"/>
                        </a:rPr>
                        <a:t>Students will demonstrate an understanding of a healthy ecosystem with a stable web of life and the roles of living things within a food chain and/or food web, including producers, primary and secondary consumers, and decomposers.</a:t>
                      </a:r>
                      <a:endParaRPr sz="800">
                        <a:solidFill>
                          <a:schemeClr val="dk1"/>
                        </a:solidFill>
                        <a:highlight>
                          <a:schemeClr val="accent6"/>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804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✨New!✨</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Plant Growth &amp; Matter</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does a tiny seed become one of the heaviest trees on Earth?</a:t>
                      </a:r>
                      <a:endParaRPr b="1"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gather evidence through a series of virtual experiments to construct an argument that plants use mostly air and water as the materials for their growth.</a:t>
                      </a:r>
                      <a:endParaRPr sz="800">
                        <a:solidFill>
                          <a:srgbClr val="000000"/>
                        </a:solidFill>
                        <a:highlight>
                          <a:schemeClr val="accent6"/>
                        </a:highlight>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L.5.3A </a:t>
                      </a:r>
                      <a:r>
                        <a:rPr lang="en" sz="800">
                          <a:solidFill>
                            <a:schemeClr val="dk1"/>
                          </a:solidFill>
                          <a:latin typeface="Poppins"/>
                          <a:ea typeface="Poppins"/>
                          <a:cs typeface="Poppins"/>
                          <a:sym typeface="Poppins"/>
                        </a:rPr>
                        <a:t>Students will demonstrate an understanding of photosynthesis and the transfer of energy from the sun into chemical energy necessary for plant growth and survival.</a:t>
                      </a:r>
                      <a:endParaRPr b="1" sz="800">
                        <a:solidFill>
                          <a:schemeClr val="dk1"/>
                        </a:solidFill>
                        <a:highlight>
                          <a:schemeClr val="accent6"/>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8582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✨New!✨</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Decomposers &amp; Matter </a:t>
                      </a:r>
                      <a:r>
                        <a:rPr b="1" lang="en" sz="800">
                          <a:solidFill>
                            <a:schemeClr val="dk1"/>
                          </a:solidFill>
                          <a:latin typeface="Poppins"/>
                          <a:ea typeface="Poppins"/>
                          <a:cs typeface="Poppins"/>
                          <a:sym typeface="Poppins"/>
                        </a:rPr>
                        <a:t>Flow</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Where do fallen leaves go?</a:t>
                      </a:r>
                      <a:endParaRPr b="1"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conduct an investigation to gain an understanding of the important role that decomposers play in recycling matter from dead leaves back into the environment. </a:t>
                      </a:r>
                      <a:endParaRPr sz="800">
                        <a:solidFill>
                          <a:srgbClr val="000000"/>
                        </a:solidFill>
                        <a:highlight>
                          <a:schemeClr val="accent6"/>
                        </a:highlight>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L.5.3B </a:t>
                      </a:r>
                      <a:r>
                        <a:rPr lang="en" sz="800">
                          <a:solidFill>
                            <a:schemeClr val="dk1"/>
                          </a:solidFill>
                          <a:latin typeface="Poppins"/>
                          <a:ea typeface="Poppins"/>
                          <a:cs typeface="Poppins"/>
                          <a:sym typeface="Poppins"/>
                        </a:rPr>
                        <a:t>Students will demonstrate an understanding of a healthy ecosystem with a stable web of life and the roles of living things within a food chain and/or food web, including producers, primary and secondary consumers, and decomposers.</a:t>
                      </a:r>
                      <a:endParaRPr sz="800">
                        <a:solidFill>
                          <a:schemeClr val="dk1"/>
                        </a:solidFill>
                        <a:highlight>
                          <a:schemeClr val="accent6"/>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1072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17">
                            <a:extLst>
                              <a:ext uri="{A12FA001-AC4F-418D-AE19-62706E023703}">
                                <ahyp:hlinkClr val="tx"/>
                              </a:ext>
                            </a:extLst>
                          </a:hlinkClick>
                        </a:rPr>
                        <a:t>Decomposers</a:t>
                      </a:r>
                      <a:r>
                        <a:rPr b="1" lang="en" sz="800">
                          <a:latin typeface="Poppins"/>
                          <a:ea typeface="Poppins"/>
                          <a:cs typeface="Poppins"/>
                          <a:sym typeface="Poppins"/>
                        </a:rPr>
                        <a:t> &amp; Soil Nutrients</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Do worms really eat dirt?</a:t>
                      </a:r>
                      <a:endParaRPr sz="800">
                        <a:solidFill>
                          <a:srgbClr val="000000"/>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make observations of worms to realize that worms act as decomposers to eat dead matter in an ecosystem and cycle nutrients into the soil.</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L.5.3B </a:t>
                      </a:r>
                      <a:r>
                        <a:rPr lang="en" sz="800">
                          <a:solidFill>
                            <a:schemeClr val="dk1"/>
                          </a:solidFill>
                          <a:latin typeface="Poppins"/>
                          <a:ea typeface="Poppins"/>
                          <a:cs typeface="Poppins"/>
                          <a:sym typeface="Poppins"/>
                        </a:rPr>
                        <a:t>Students will demonstrate an understanding of a healthy ecosystem with a stable web of life and the roles of living things within a food chain and/or food web, including producers, primary and secondary consumers, and decomposers.</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r>
            </a:tbl>
          </a:graphicData>
        </a:graphic>
      </p:graphicFrame>
      <p:sp>
        <p:nvSpPr>
          <p:cNvPr id="930" name="Google Shape;930;p80"/>
          <p:cNvSpPr txBox="1"/>
          <p:nvPr/>
        </p:nvSpPr>
        <p:spPr>
          <a:xfrm>
            <a:off x="443100" y="6173150"/>
            <a:ext cx="3000000" cy="3078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Continued on next page</a:t>
            </a:r>
            <a:endParaRPr/>
          </a:p>
        </p:txBody>
      </p:sp>
      <p:sp>
        <p:nvSpPr>
          <p:cNvPr id="931" name="Google Shape;931;p80"/>
          <p:cNvSpPr txBox="1"/>
          <p:nvPr/>
        </p:nvSpPr>
        <p:spPr>
          <a:xfrm>
            <a:off x="5531575" y="6190492"/>
            <a:ext cx="4100100" cy="307800"/>
          </a:xfrm>
          <a:prstGeom prst="rect">
            <a:avLst/>
          </a:prstGeom>
          <a:noFill/>
          <a:ln>
            <a:noFill/>
          </a:ln>
        </p:spPr>
        <p:txBody>
          <a:bodyPr anchorCtr="0" anchor="t" bIns="91425" lIns="91425" spcFirstLastPara="1" rIns="91425" wrap="square" tIns="91425">
            <a:spAutoFit/>
          </a:bodyPr>
          <a:lstStyle/>
          <a:p>
            <a:pPr indent="0" lvl="0" marL="137160" marR="36709" rtl="0" algn="r">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a:t>
            </a:r>
            <a:r>
              <a:rPr b="1" lang="en" sz="800">
                <a:solidFill>
                  <a:srgbClr val="000000"/>
                </a:solidFill>
                <a:latin typeface="Poppins"/>
                <a:ea typeface="Poppins"/>
                <a:cs typeface="Poppins"/>
                <a:sym typeface="Poppins"/>
              </a:rPr>
              <a:t> </a:t>
            </a:r>
            <a:r>
              <a:rPr lang="en" sz="800">
                <a:solidFill>
                  <a:srgbClr val="000000"/>
                </a:solidFill>
                <a:latin typeface="Poppins"/>
                <a:ea typeface="Poppins"/>
                <a:cs typeface="Poppins"/>
                <a:sym typeface="Poppins"/>
              </a:rPr>
              <a:t>New Lesson</a:t>
            </a:r>
            <a:endParaRPr sz="800">
              <a:latin typeface="Poppins"/>
              <a:ea typeface="Poppins"/>
              <a:cs typeface="Poppins"/>
              <a:sym typeface="Poppins"/>
            </a:endParaRPr>
          </a:p>
        </p:txBody>
      </p:sp>
      <p:sp>
        <p:nvSpPr>
          <p:cNvPr id="932" name="Google Shape;932;p80"/>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p81"/>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938" name="Google Shape;938;p81"/>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939" name="Google Shape;939;p81"/>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Mississippi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5th Grade - Life Science</a:t>
            </a:r>
            <a:endParaRPr sz="1200">
              <a:latin typeface="Poppins"/>
              <a:ea typeface="Poppins"/>
              <a:cs typeface="Poppins"/>
              <a:sym typeface="Poppins"/>
            </a:endParaRPr>
          </a:p>
        </p:txBody>
      </p:sp>
      <p:sp>
        <p:nvSpPr>
          <p:cNvPr id="940" name="Google Shape;940;p81"/>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4">
                  <a:extLst>
                    <a:ext uri="{A12FA001-AC4F-418D-AE19-62706E023703}">
                      <ahyp:hlinkClr val="tx"/>
                    </a:ext>
                  </a:extLst>
                </a:hlinkClick>
              </a:rPr>
              <a:t>www.mysteryscience.com/docs/mississippi</a:t>
            </a:r>
            <a:endParaRPr sz="800">
              <a:solidFill>
                <a:schemeClr val="dk1"/>
              </a:solidFill>
              <a:latin typeface="Poppins"/>
              <a:ea typeface="Poppins"/>
              <a:cs typeface="Poppins"/>
              <a:sym typeface="Poppins"/>
            </a:endParaRPr>
          </a:p>
        </p:txBody>
      </p:sp>
      <p:sp>
        <p:nvSpPr>
          <p:cNvPr id="941" name="Google Shape;941;p81"/>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0000"/>
                </a:solidFill>
                <a:uFill>
                  <a:noFill/>
                </a:uFill>
                <a:latin typeface="Poppins"/>
                <a:ea typeface="Poppins"/>
                <a:cs typeface="Poppins"/>
                <a:sym typeface="Poppins"/>
                <a:hlinkClick r:id="rId5">
                  <a:extLst>
                    <a:ext uri="{A12FA001-AC4F-418D-AE19-62706E023703}">
                      <ahyp:hlinkClr val="tx"/>
                    </a:ext>
                  </a:extLst>
                </a:hlinkClick>
              </a:rPr>
              <a:t>Ecosystems &amp; The Food Web </a:t>
            </a:r>
            <a:r>
              <a:rPr lang="en" sz="1200">
                <a:solidFill>
                  <a:srgbClr val="000000"/>
                </a:solidFill>
                <a:uFill>
                  <a:noFill/>
                </a:uFill>
                <a:latin typeface="Poppins"/>
                <a:ea typeface="Poppins"/>
                <a:cs typeface="Poppins"/>
                <a:sym typeface="Poppins"/>
                <a:hlinkClick r:id="rId6">
                  <a:extLst>
                    <a:ext uri="{A12FA001-AC4F-418D-AE19-62706E023703}">
                      <ahyp:hlinkClr val="tx"/>
                    </a:ext>
                  </a:extLst>
                </a:hlinkClick>
              </a:rPr>
              <a:t>(Web of Life)</a:t>
            </a:r>
            <a:r>
              <a:rPr lang="en" sz="1200">
                <a:solidFill>
                  <a:schemeClr val="dk1"/>
                </a:solidFill>
                <a:latin typeface="Poppins"/>
                <a:ea typeface="Poppins"/>
                <a:cs typeface="Poppins"/>
                <a:sym typeface="Poppins"/>
              </a:rPr>
              <a:t>• Page 2 of 2</a:t>
            </a:r>
            <a:endParaRPr b="1">
              <a:solidFill>
                <a:srgbClr val="000000"/>
              </a:solidFill>
              <a:latin typeface="Poppins"/>
              <a:ea typeface="Poppins"/>
              <a:cs typeface="Poppins"/>
              <a:sym typeface="Poppins"/>
            </a:endParaRPr>
          </a:p>
        </p:txBody>
      </p:sp>
      <p:graphicFrame>
        <p:nvGraphicFramePr>
          <p:cNvPr id="942" name="Google Shape;942;p81"/>
          <p:cNvGraphicFramePr/>
          <p:nvPr/>
        </p:nvGraphicFramePr>
        <p:xfrm>
          <a:off x="457188" y="1543210"/>
          <a:ext cx="3000000" cy="3000000"/>
        </p:xfrm>
        <a:graphic>
          <a:graphicData uri="http://schemas.openxmlformats.org/drawingml/2006/table">
            <a:tbl>
              <a:tblPr>
                <a:noFill/>
                <a:tableStyleId>{6D8FE570-EC49-4AF3-A5A0-70E66406ED82}</a:tableStyleId>
              </a:tblPr>
              <a:tblGrid>
                <a:gridCol w="1028700"/>
                <a:gridCol w="2009775"/>
                <a:gridCol w="2762250"/>
                <a:gridCol w="3343275"/>
              </a:tblGrid>
              <a:tr h="18370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Student Objectives</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Mississippi Standards for Science (2018)</a:t>
                      </a:r>
                      <a:endParaRPr sz="10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275">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7">
                            <a:extLst>
                              <a:ext uri="{A12FA001-AC4F-418D-AE19-62706E023703}">
                                <ahyp:hlinkClr val="tx"/>
                              </a:ext>
                            </a:extLst>
                          </a:hlinkClick>
                        </a:rPr>
                        <a:t>Ecosystems &amp; Matter Cycle</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Why do you have to clean a fish tank but not a pond?</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rgbClr val="000000"/>
                          </a:solidFill>
                          <a:latin typeface="Poppins"/>
                          <a:ea typeface="Poppins"/>
                          <a:cs typeface="Poppins"/>
                          <a:sym typeface="Poppins"/>
                        </a:rPr>
                        <a:t>Students develop a model of a pond ecosystem and realize that interrelationships exist between decomposers, plants, and animals. Students discover that each organism must be in balance for the pond ecosystem to function.</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L.5.3B </a:t>
                      </a:r>
                      <a:r>
                        <a:rPr lang="en" sz="800">
                          <a:solidFill>
                            <a:schemeClr val="dk1"/>
                          </a:solidFill>
                          <a:latin typeface="Poppins"/>
                          <a:ea typeface="Poppins"/>
                          <a:cs typeface="Poppins"/>
                          <a:sym typeface="Poppins"/>
                        </a:rPr>
                        <a:t>Students will demonstrate an understanding of a healthy ecosystem with a stable web of life and the roles of living things within a food chain and/or food web, including producers, primary and secondary consumers, and decomposers.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97435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b="1" lang="en" sz="800">
                          <a:uFill>
                            <a:noFill/>
                          </a:uFill>
                          <a:latin typeface="Poppins"/>
                          <a:ea typeface="Poppins"/>
                          <a:cs typeface="Poppins"/>
                          <a:sym typeface="Poppins"/>
                          <a:hlinkClick r:id="rId8"/>
                        </a:rPr>
                        <a:t>Protecting Environments</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How can we protect Earth’s environments?</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In this lesson, students learn about what happens in unbalanced ecosystems and how that can lead to an overabundance of algae and harmful algal blooms. In the activity, Bloom Busters, students play a game in which they obtain and combine science ideas in order to help a community respond to and prevent harmful algal blooms.</a:t>
                      </a:r>
                      <a:endParaRPr sz="4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rgbClr val="000000"/>
                        </a:buClr>
                        <a:buSzPts val="1100"/>
                        <a:buFont typeface="Arial"/>
                        <a:buNone/>
                      </a:pPr>
                      <a:r>
                        <a:rPr b="1" lang="en" sz="800">
                          <a:solidFill>
                            <a:schemeClr val="dk1"/>
                          </a:solidFill>
                          <a:latin typeface="Poppins"/>
                          <a:ea typeface="Poppins"/>
                          <a:cs typeface="Poppins"/>
                          <a:sym typeface="Poppins"/>
                        </a:rPr>
                        <a:t>E.5.10 </a:t>
                      </a:r>
                      <a:r>
                        <a:rPr lang="en" sz="800">
                          <a:latin typeface="Poppins"/>
                          <a:ea typeface="Poppins"/>
                          <a:cs typeface="Poppins"/>
                          <a:sym typeface="Poppins"/>
                        </a:rPr>
                        <a:t>Students will demonstrate an understanding of the effects of human interaction with Earth and how Earth’s natural resources can be protected and conserved. (E.5.10.1)</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r>
              <a:tr h="9040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9">
                            <a:extLst>
                              <a:ext uri="{A12FA001-AC4F-418D-AE19-62706E023703}">
                                <ahyp:hlinkClr val="tx"/>
                              </a:ext>
                            </a:extLst>
                          </a:hlinkClick>
                        </a:rPr>
                        <a:t>Food Webs &amp; Flow of Energy</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Why did the dinosaurs go extinct?</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Students develop a model of a dinosaur food web. Students realize that blocking the sun’s energy would have disastrous effects on the organisms that rely on this energy in the food web and cause the extinction of some entire species.</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L.5.3B </a:t>
                      </a:r>
                      <a:r>
                        <a:rPr lang="en" sz="800">
                          <a:solidFill>
                            <a:schemeClr val="dk1"/>
                          </a:solidFill>
                          <a:latin typeface="Poppins"/>
                          <a:ea typeface="Poppins"/>
                          <a:cs typeface="Poppins"/>
                          <a:sym typeface="Poppins"/>
                        </a:rPr>
                        <a:t>Students will demonstrate an understanding of a healthy ecosystem with a stable web of life and the roles of living things within a food chain and/or food web, including producers, primary and secondary consumers, and decomposers.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943" name="Google Shape;943;p81"/>
          <p:cNvPicPr preferRelativeResize="0"/>
          <p:nvPr/>
        </p:nvPicPr>
        <p:blipFill rotWithShape="1">
          <a:blip r:embed="rId10">
            <a:alphaModFix/>
          </a:blip>
          <a:srcRect b="18023" l="0" r="0" t="62855"/>
          <a:stretch/>
        </p:blipFill>
        <p:spPr>
          <a:xfrm>
            <a:off x="457200" y="1939425"/>
            <a:ext cx="914400" cy="1036275"/>
          </a:xfrm>
          <a:prstGeom prst="rect">
            <a:avLst/>
          </a:prstGeom>
          <a:noFill/>
          <a:ln>
            <a:noFill/>
          </a:ln>
        </p:spPr>
      </p:pic>
      <p:sp>
        <p:nvSpPr>
          <p:cNvPr id="944" name="Google Shape;944;p81"/>
          <p:cNvSpPr/>
          <p:nvPr/>
        </p:nvSpPr>
        <p:spPr>
          <a:xfrm>
            <a:off x="462600" y="2984025"/>
            <a:ext cx="903600" cy="9660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45" name="Google Shape;945;p81"/>
          <p:cNvPicPr preferRelativeResize="0"/>
          <p:nvPr/>
        </p:nvPicPr>
        <p:blipFill rotWithShape="1">
          <a:blip r:embed="rId10">
            <a:alphaModFix/>
          </a:blip>
          <a:srcRect b="0" l="0" r="0" t="81760"/>
          <a:stretch/>
        </p:blipFill>
        <p:spPr>
          <a:xfrm>
            <a:off x="462600" y="3949975"/>
            <a:ext cx="914400" cy="966000"/>
          </a:xfrm>
          <a:prstGeom prst="rect">
            <a:avLst/>
          </a:prstGeom>
          <a:noFill/>
          <a:ln>
            <a:noFill/>
          </a:ln>
        </p:spPr>
      </p:pic>
      <p:pic>
        <p:nvPicPr>
          <p:cNvPr id="946" name="Google Shape;946;p81"/>
          <p:cNvPicPr preferRelativeResize="0"/>
          <p:nvPr/>
        </p:nvPicPr>
        <p:blipFill rotWithShape="1">
          <a:blip r:embed="rId11">
            <a:alphaModFix/>
          </a:blip>
          <a:srcRect b="3906" l="39848" r="-6" t="3749"/>
          <a:stretch/>
        </p:blipFill>
        <p:spPr>
          <a:xfrm>
            <a:off x="451800" y="2984025"/>
            <a:ext cx="914400" cy="995825"/>
          </a:xfrm>
          <a:prstGeom prst="rect">
            <a:avLst/>
          </a:prstGeom>
          <a:noFill/>
          <a:ln>
            <a:noFill/>
          </a:ln>
        </p:spPr>
      </p:pic>
      <p:sp>
        <p:nvSpPr>
          <p:cNvPr id="947" name="Google Shape;947;p81"/>
          <p:cNvSpPr/>
          <p:nvPr/>
        </p:nvSpPr>
        <p:spPr>
          <a:xfrm>
            <a:off x="469712" y="2975688"/>
            <a:ext cx="632100" cy="2661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948" name="Google Shape;948;p81"/>
          <p:cNvGraphicFramePr/>
          <p:nvPr/>
        </p:nvGraphicFramePr>
        <p:xfrm>
          <a:off x="457188" y="1939435"/>
          <a:ext cx="3000000" cy="3000000"/>
        </p:xfrm>
        <a:graphic>
          <a:graphicData uri="http://schemas.openxmlformats.org/drawingml/2006/table">
            <a:tbl>
              <a:tblPr>
                <a:noFill/>
                <a:tableStyleId>{6D8FE570-EC49-4AF3-A5A0-70E66406ED82}</a:tableStyleId>
              </a:tblPr>
              <a:tblGrid>
                <a:gridCol w="657125"/>
              </a:tblGrid>
              <a:tr h="2040425">
                <a:tc>
                  <a:txBody>
                    <a:bodyPr/>
                    <a:lstStyle/>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12">
                            <a:extLst>
                              <a:ext uri="{A12FA001-AC4F-418D-AE19-62706E023703}">
                                <ahyp:hlinkClr val="tx"/>
                              </a:ext>
                            </a:extLst>
                          </a:hlinkClick>
                        </a:rPr>
                        <a:t>Lesson 5</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13">
                            <a:extLst>
                              <a:ext uri="{A12FA001-AC4F-418D-AE19-62706E023703}">
                                <ahyp:hlinkClr val="tx"/>
                              </a:ext>
                            </a:extLst>
                          </a:hlinkClick>
                        </a:rPr>
                        <a:t>Lesson 6</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1196100">
                <a:tc>
                  <a:txBody>
                    <a:bodyPr/>
                    <a:lstStyle/>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14">
                            <a:extLst>
                              <a:ext uri="{A12FA001-AC4F-418D-AE19-62706E023703}">
                                <ahyp:hlinkClr val="tx"/>
                              </a:ext>
                            </a:extLst>
                          </a:hlinkClick>
                        </a:rPr>
                        <a:t>Lesson </a:t>
                      </a:r>
                      <a:r>
                        <a:rPr b="1" lang="en" sz="800">
                          <a:solidFill>
                            <a:srgbClr val="FFFFFF"/>
                          </a:solidFill>
                          <a:latin typeface="Poppins"/>
                          <a:ea typeface="Poppins"/>
                          <a:cs typeface="Poppins"/>
                          <a:sym typeface="Poppins"/>
                        </a:rPr>
                        <a:t>7</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949" name="Google Shape;949;p81"/>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82"/>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Water Cycle &amp; Earth’s Systems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(Watery Planet)</a:t>
            </a:r>
            <a:endParaRPr b="1">
              <a:solidFill>
                <a:schemeClr val="dk1"/>
              </a:solidFill>
              <a:latin typeface="Poppins"/>
              <a:ea typeface="Poppins"/>
              <a:cs typeface="Poppins"/>
              <a:sym typeface="Poppins"/>
            </a:endParaRPr>
          </a:p>
        </p:txBody>
      </p:sp>
      <p:graphicFrame>
        <p:nvGraphicFramePr>
          <p:cNvPr id="955" name="Google Shape;955;p82"/>
          <p:cNvGraphicFramePr/>
          <p:nvPr/>
        </p:nvGraphicFramePr>
        <p:xfrm>
          <a:off x="467988" y="1543210"/>
          <a:ext cx="3000000" cy="3000000"/>
        </p:xfrm>
        <a:graphic>
          <a:graphicData uri="http://schemas.openxmlformats.org/drawingml/2006/table">
            <a:tbl>
              <a:tblPr>
                <a:noFill/>
                <a:tableStyleId>{6D8FE570-EC49-4AF3-A5A0-70E66406ED82}</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Mississippi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1</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i="1" lang="en" sz="800">
                          <a:solidFill>
                            <a:srgbClr val="9E9E9E"/>
                          </a:solidFill>
                          <a:uFill>
                            <a:noFill/>
                          </a:uFill>
                          <a:latin typeface="Poppins"/>
                          <a:ea typeface="Poppins"/>
                          <a:cs typeface="Poppins"/>
                          <a:sym typeface="Poppins"/>
                          <a:hlinkClick r:id="rId5">
                            <a:extLst>
                              <a:ext uri="{A12FA001-AC4F-418D-AE19-62706E023703}">
                                <ahyp:hlinkClr val="tx"/>
                              </a:ext>
                            </a:extLst>
                          </a:hlinkClick>
                        </a:rPr>
                        <a:t>Hydrosphere &amp; The Roles of Water</a:t>
                      </a:r>
                      <a:endParaRPr b="1" i="1" sz="800">
                        <a:solidFill>
                          <a:srgbClr val="9E9E9E"/>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i="1" sz="800">
                        <a:solidFill>
                          <a:srgbClr val="9E9E9E"/>
                        </a:solidFill>
                        <a:latin typeface="Poppins"/>
                        <a:ea typeface="Poppins"/>
                        <a:cs typeface="Poppins"/>
                        <a:sym typeface="Poppins"/>
                      </a:endParaRPr>
                    </a:p>
                    <a:p>
                      <a:pPr indent="0" lvl="0" marL="0" rtl="0" algn="l">
                        <a:lnSpc>
                          <a:spcPct val="100000"/>
                        </a:lnSpc>
                        <a:spcBef>
                          <a:spcPts val="0"/>
                        </a:spcBef>
                        <a:spcAft>
                          <a:spcPts val="0"/>
                        </a:spcAft>
                        <a:buNone/>
                      </a:pPr>
                      <a:r>
                        <a:rPr i="1" lang="en" sz="800">
                          <a:solidFill>
                            <a:srgbClr val="9E9E9E"/>
                          </a:solidFill>
                          <a:latin typeface="Poppins"/>
                          <a:ea typeface="Poppins"/>
                          <a:cs typeface="Poppins"/>
                          <a:sym typeface="Poppins"/>
                        </a:rPr>
                        <a:t>How much water is in the world?</a:t>
                      </a:r>
                      <a:endParaRPr i="1" sz="800">
                        <a:solidFill>
                          <a:srgbClr val="9E9E9E"/>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i="1" lang="en" sz="800">
                          <a:solidFill>
                            <a:srgbClr val="9E9E9E"/>
                          </a:solidFill>
                          <a:latin typeface="Poppins"/>
                          <a:ea typeface="Poppins"/>
                          <a:cs typeface="Poppins"/>
                          <a:sym typeface="Poppins"/>
                        </a:rPr>
                        <a:t>Students analyze and interpret data from world maps to determine the relative amounts of fresh, salt, and frozen water. Students figure out that while the Earth has a lot of water, most of Earth’s water is not fresh or accessible. </a:t>
                      </a:r>
                      <a:endParaRPr i="1" sz="8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E.4.9A </a:t>
                      </a:r>
                      <a:r>
                        <a:rPr i="1" lang="en" sz="800">
                          <a:solidFill>
                            <a:srgbClr val="9E9E9E"/>
                          </a:solidFill>
                          <a:latin typeface="Poppins"/>
                          <a:ea typeface="Poppins"/>
                          <a:cs typeface="Poppins"/>
                          <a:sym typeface="Poppins"/>
                        </a:rPr>
                        <a:t>Students will demonstrate an understanding of how the water cycle is propelled by the sun’s energy. (E4.9A.1)</a:t>
                      </a:r>
                      <a:endParaRPr b="1" i="1" sz="8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2</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Mixtures &amp; Solutions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much salt is in the ocean?</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create a model ocean to observe how salt seems to completely vanish when dissolved in water. Students measure and graph quantities to provide evidence that the salt is still in the solution, even though we can’t see it.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P.5.5B </a:t>
                      </a:r>
                      <a:r>
                        <a:rPr lang="en" sz="800">
                          <a:solidFill>
                            <a:schemeClr val="dk1"/>
                          </a:solidFill>
                          <a:latin typeface="Poppins"/>
                          <a:ea typeface="Poppins"/>
                          <a:cs typeface="Poppins"/>
                          <a:sym typeface="Poppins"/>
                        </a:rPr>
                        <a:t>Students will demonstrate an understanding of mixtures and solutions. (P.5.5B.1)</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P.5.5C </a:t>
                      </a:r>
                      <a:r>
                        <a:rPr lang="en" sz="800">
                          <a:solidFill>
                            <a:schemeClr val="dk1"/>
                          </a:solidFill>
                          <a:latin typeface="Poppins"/>
                          <a:ea typeface="Poppins"/>
                          <a:cs typeface="Poppins"/>
                          <a:sym typeface="Poppins"/>
                        </a:rPr>
                        <a:t>Students will demonstrate an understanding of the difference between physical and chemical changes.</a:t>
                      </a:r>
                      <a:r>
                        <a:rPr lang="en" sz="700">
                          <a:solidFill>
                            <a:schemeClr val="dk1"/>
                          </a:solidFill>
                          <a:latin typeface="Poppins"/>
                          <a:ea typeface="Poppins"/>
                          <a:cs typeface="Poppins"/>
                          <a:sym typeface="Poppins"/>
                        </a:rPr>
                        <a:t> </a:t>
                      </a:r>
                      <a:r>
                        <a:rPr lang="en" sz="800">
                          <a:solidFill>
                            <a:schemeClr val="dk1"/>
                          </a:solidFill>
                          <a:latin typeface="Poppins"/>
                          <a:ea typeface="Poppins"/>
                          <a:cs typeface="Poppins"/>
                          <a:sym typeface="Poppins"/>
                        </a:rPr>
                        <a:t>(P.5.5C.2, P.5.5C.3)</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3</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i="1" lang="en" sz="800">
                          <a:solidFill>
                            <a:schemeClr val="dk2"/>
                          </a:solidFill>
                          <a:uFill>
                            <a:noFill/>
                          </a:uFill>
                          <a:latin typeface="Poppins"/>
                          <a:ea typeface="Poppins"/>
                          <a:cs typeface="Poppins"/>
                          <a:sym typeface="Poppins"/>
                          <a:hlinkClick r:id="rId7">
                            <a:extLst>
                              <a:ext uri="{A12FA001-AC4F-418D-AE19-62706E023703}">
                                <ahyp:hlinkClr val="tx"/>
                              </a:ext>
                            </a:extLst>
                          </a:hlinkClick>
                        </a:rPr>
                        <a:t>Groundwater as a Natural Resource</a:t>
                      </a:r>
                      <a:endParaRPr b="1" i="1" sz="800">
                        <a:solidFill>
                          <a:schemeClr val="dk2"/>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i="1" sz="800">
                        <a:solidFill>
                          <a:schemeClr val="dk2"/>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i="1" lang="en" sz="800">
                          <a:solidFill>
                            <a:schemeClr val="dk2"/>
                          </a:solidFill>
                          <a:latin typeface="Poppins"/>
                          <a:ea typeface="Poppins"/>
                          <a:cs typeface="Poppins"/>
                          <a:sym typeface="Poppins"/>
                        </a:rPr>
                        <a:t>When you turn on the faucet, where does the water come from?</a:t>
                      </a:r>
                      <a:endParaRPr i="1" sz="800">
                        <a:solidFill>
                          <a:schemeClr val="dk2"/>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i="1" lang="en" sz="800">
                          <a:solidFill>
                            <a:schemeClr val="dk2"/>
                          </a:solidFill>
                          <a:latin typeface="Poppins"/>
                          <a:ea typeface="Poppins"/>
                          <a:cs typeface="Poppins"/>
                          <a:sym typeface="Poppins"/>
                        </a:rPr>
                        <a:t>Students learn most people get fresh water from underground sources. Students determine the best place to settle a town by considering features of the landscape &amp; the characteristics of the plants that thrive there. </a:t>
                      </a:r>
                      <a:endParaRPr i="1" sz="800">
                        <a:solidFill>
                          <a:schemeClr val="dk2"/>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i="1" lang="en" sz="800">
                          <a:solidFill>
                            <a:schemeClr val="dk2"/>
                          </a:solidFill>
                          <a:latin typeface="Poppins"/>
                          <a:ea typeface="Poppins"/>
                          <a:cs typeface="Poppins"/>
                          <a:sym typeface="Poppins"/>
                        </a:rPr>
                        <a:t>E.4.9A </a:t>
                      </a:r>
                      <a:r>
                        <a:rPr i="1" lang="en" sz="800">
                          <a:solidFill>
                            <a:schemeClr val="dk2"/>
                          </a:solidFill>
                          <a:latin typeface="Poppins"/>
                          <a:ea typeface="Poppins"/>
                          <a:cs typeface="Poppins"/>
                          <a:sym typeface="Poppins"/>
                        </a:rPr>
                        <a:t>Students will demonstrate an understanding of how the water cycle is propelled by the sun’s energy. (E4.9A.1)</a:t>
                      </a:r>
                      <a:endParaRPr b="1" i="1" sz="800">
                        <a:solidFill>
                          <a:schemeClr val="dk2"/>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rPr lang="en" sz="800">
                          <a:latin typeface="Poppins"/>
                          <a:ea typeface="Poppins"/>
                          <a:cs typeface="Poppins"/>
                          <a:sym typeface="Poppins"/>
                        </a:rPr>
                        <a:t>Lesson 4</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i="1" lang="en" sz="800">
                          <a:solidFill>
                            <a:schemeClr val="dk2"/>
                          </a:solidFill>
                          <a:uFill>
                            <a:noFill/>
                          </a:uFill>
                          <a:latin typeface="Poppins"/>
                          <a:ea typeface="Poppins"/>
                          <a:cs typeface="Poppins"/>
                          <a:sym typeface="Poppins"/>
                          <a:hlinkClick r:id="rId8">
                            <a:extLst>
                              <a:ext uri="{A12FA001-AC4F-418D-AE19-62706E023703}">
                                <ahyp:hlinkClr val="tx"/>
                              </a:ext>
                            </a:extLst>
                          </a:hlinkClick>
                        </a:rPr>
                        <a:t>Water Cycle</a:t>
                      </a:r>
                      <a:endParaRPr i="1" sz="800">
                        <a:solidFill>
                          <a:schemeClr val="dk2"/>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i="1" sz="800">
                        <a:solidFill>
                          <a:schemeClr val="dk2"/>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i="1" lang="en" sz="800">
                          <a:solidFill>
                            <a:schemeClr val="dk2"/>
                          </a:solidFill>
                          <a:latin typeface="Poppins"/>
                          <a:ea typeface="Poppins"/>
                          <a:cs typeface="Poppins"/>
                          <a:sym typeface="Poppins"/>
                        </a:rPr>
                        <a:t>Can we make it rain?</a:t>
                      </a:r>
                      <a:endParaRPr i="1" sz="800">
                        <a:solidFill>
                          <a:schemeClr val="dk2"/>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i="1" lang="en" sz="800">
                          <a:solidFill>
                            <a:schemeClr val="dk2"/>
                          </a:solidFill>
                          <a:latin typeface="Poppins"/>
                          <a:ea typeface="Poppins"/>
                          <a:cs typeface="Poppins"/>
                          <a:sym typeface="Poppins"/>
                        </a:rPr>
                        <a:t>Students create a model of the ocean and sky to investigate how temperature influences evaporation and condensation. Students figure out that higher ocean temperatures lead to more evaporation, thus leading to more rain. </a:t>
                      </a:r>
                      <a:endParaRPr i="1" sz="800">
                        <a:solidFill>
                          <a:schemeClr val="dk2"/>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b="1" i="1" lang="en" sz="800">
                          <a:solidFill>
                            <a:schemeClr val="dk2"/>
                          </a:solidFill>
                          <a:latin typeface="Poppins"/>
                          <a:ea typeface="Poppins"/>
                          <a:cs typeface="Poppins"/>
                          <a:sym typeface="Poppins"/>
                        </a:rPr>
                        <a:t>E.4.9A </a:t>
                      </a:r>
                      <a:r>
                        <a:rPr i="1" lang="en" sz="800">
                          <a:solidFill>
                            <a:schemeClr val="dk2"/>
                          </a:solidFill>
                          <a:latin typeface="Poppins"/>
                          <a:ea typeface="Poppins"/>
                          <a:cs typeface="Poppins"/>
                          <a:sym typeface="Poppins"/>
                        </a:rPr>
                        <a:t>Students will demonstrate an understanding of how the water cycle is propelled by the sun’s energy. (E4.9A.1)</a:t>
                      </a:r>
                      <a:endParaRPr b="1" i="1" sz="800">
                        <a:solidFill>
                          <a:schemeClr val="dk2"/>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i="1" lang="en" sz="800">
                          <a:solidFill>
                            <a:schemeClr val="dk2"/>
                          </a:solidFill>
                          <a:uFill>
                            <a:noFill/>
                          </a:uFill>
                          <a:latin typeface="Poppins"/>
                          <a:ea typeface="Poppins"/>
                          <a:cs typeface="Poppins"/>
                          <a:sym typeface="Poppins"/>
                          <a:hlinkClick r:id="rId9">
                            <a:extLst>
                              <a:ext uri="{A12FA001-AC4F-418D-AE19-62706E023703}">
                                <ahyp:hlinkClr val="tx"/>
                              </a:ext>
                            </a:extLst>
                          </a:hlinkClick>
                        </a:rPr>
                        <a:t>Natural Disasters &amp; Engineering</a:t>
                      </a:r>
                      <a:endParaRPr b="1" i="1" sz="800">
                        <a:solidFill>
                          <a:schemeClr val="dk2"/>
                        </a:solidFill>
                        <a:latin typeface="Poppins"/>
                        <a:ea typeface="Poppins"/>
                        <a:cs typeface="Poppins"/>
                        <a:sym typeface="Poppins"/>
                      </a:endParaRPr>
                    </a:p>
                    <a:p>
                      <a:pPr indent="0" lvl="0" marL="0" marR="28575" rtl="0" algn="l">
                        <a:spcBef>
                          <a:spcPts val="0"/>
                        </a:spcBef>
                        <a:spcAft>
                          <a:spcPts val="0"/>
                        </a:spcAft>
                        <a:buNone/>
                      </a:pPr>
                      <a:r>
                        <a:t/>
                      </a:r>
                      <a:endParaRPr b="1" i="1" sz="800">
                        <a:solidFill>
                          <a:schemeClr val="dk2"/>
                        </a:solidFill>
                        <a:latin typeface="Poppins"/>
                        <a:ea typeface="Poppins"/>
                        <a:cs typeface="Poppins"/>
                        <a:sym typeface="Poppins"/>
                      </a:endParaRPr>
                    </a:p>
                    <a:p>
                      <a:pPr indent="0" lvl="0" marL="0" rtl="0" algn="l">
                        <a:spcBef>
                          <a:spcPts val="0"/>
                        </a:spcBef>
                        <a:spcAft>
                          <a:spcPts val="0"/>
                        </a:spcAft>
                        <a:buNone/>
                      </a:pPr>
                      <a:r>
                        <a:rPr i="1" lang="en" sz="800">
                          <a:solidFill>
                            <a:schemeClr val="dk2"/>
                          </a:solidFill>
                          <a:latin typeface="Poppins"/>
                          <a:ea typeface="Poppins"/>
                          <a:cs typeface="Poppins"/>
                          <a:sym typeface="Poppins"/>
                        </a:rPr>
                        <a:t>How can you save a town from a hurricane?</a:t>
                      </a:r>
                      <a:endParaRPr b="1" i="1" sz="800">
                        <a:solidFill>
                          <a:schemeClr val="dk2"/>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i="1" lang="en" sz="800">
                          <a:solidFill>
                            <a:schemeClr val="dk2"/>
                          </a:solidFill>
                          <a:latin typeface="Poppins"/>
                          <a:ea typeface="Poppins"/>
                          <a:cs typeface="Poppins"/>
                          <a:sym typeface="Poppins"/>
                        </a:rPr>
                        <a:t>Students define the problem that a town needs protection from flooding. They design solutions using different types of flood protection. They realize flooding is caused by severe rainfall generated by hurricanes. Hurricanes are created where ocean temperatures are warm. </a:t>
                      </a:r>
                      <a:endParaRPr i="1" sz="800">
                        <a:solidFill>
                          <a:schemeClr val="dk2"/>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i="1" lang="en" sz="800">
                          <a:solidFill>
                            <a:schemeClr val="dk2"/>
                          </a:solidFill>
                          <a:latin typeface="Poppins"/>
                          <a:ea typeface="Poppins"/>
                          <a:cs typeface="Poppins"/>
                          <a:sym typeface="Poppins"/>
                        </a:rPr>
                        <a:t>E.4.9C </a:t>
                      </a:r>
                      <a:r>
                        <a:rPr i="1" lang="en" sz="800">
                          <a:solidFill>
                            <a:schemeClr val="dk2"/>
                          </a:solidFill>
                          <a:latin typeface="Poppins"/>
                          <a:ea typeface="Poppins"/>
                          <a:cs typeface="Poppins"/>
                          <a:sym typeface="Poppins"/>
                        </a:rPr>
                        <a:t>Students will demonstrate an understanding of how natural processes and human activities affect the features of Earth’s landforms and oceans. (E4.9C.5)</a:t>
                      </a:r>
                      <a:endParaRPr b="1" i="1" sz="800">
                        <a:solidFill>
                          <a:schemeClr val="dk2"/>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956" name="Google Shape;956;p82"/>
          <p:cNvPicPr preferRelativeResize="0"/>
          <p:nvPr/>
        </p:nvPicPr>
        <p:blipFill>
          <a:blip r:embed="rId10">
            <a:alphaModFix/>
          </a:blip>
          <a:stretch>
            <a:fillRect/>
          </a:stretch>
        </p:blipFill>
        <p:spPr>
          <a:xfrm>
            <a:off x="468000" y="1939425"/>
            <a:ext cx="914400" cy="5181600"/>
          </a:xfrm>
          <a:prstGeom prst="rect">
            <a:avLst/>
          </a:prstGeom>
          <a:noFill/>
          <a:ln>
            <a:noFill/>
          </a:ln>
        </p:spPr>
      </p:pic>
      <p:graphicFrame>
        <p:nvGraphicFramePr>
          <p:cNvPr id="957" name="Google Shape;957;p82"/>
          <p:cNvGraphicFramePr/>
          <p:nvPr/>
        </p:nvGraphicFramePr>
        <p:xfrm>
          <a:off x="467988" y="1939435"/>
          <a:ext cx="3000000" cy="3000000"/>
        </p:xfrm>
        <a:graphic>
          <a:graphicData uri="http://schemas.openxmlformats.org/drawingml/2006/table">
            <a:tbl>
              <a:tblPr>
                <a:noFill/>
                <a:tableStyleId>{6D8FE570-EC49-4AF3-A5A0-70E66406ED82}</a:tableStyleId>
              </a:tblPr>
              <a:tblGrid>
                <a:gridCol w="696475"/>
              </a:tblGrid>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303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5</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grpSp>
        <p:nvGrpSpPr>
          <p:cNvPr id="958" name="Google Shape;958;p82"/>
          <p:cNvGrpSpPr/>
          <p:nvPr/>
        </p:nvGrpSpPr>
        <p:grpSpPr>
          <a:xfrm>
            <a:off x="1491300" y="5141700"/>
            <a:ext cx="7886700" cy="307800"/>
            <a:chOff x="1485900" y="5127425"/>
            <a:chExt cx="7886700" cy="307800"/>
          </a:xfrm>
        </p:grpSpPr>
        <p:grpSp>
          <p:nvGrpSpPr>
            <p:cNvPr id="959" name="Google Shape;959;p82"/>
            <p:cNvGrpSpPr/>
            <p:nvPr/>
          </p:nvGrpSpPr>
          <p:grpSpPr>
            <a:xfrm>
              <a:off x="1485900" y="5167025"/>
              <a:ext cx="7886700" cy="228600"/>
              <a:chOff x="1485900" y="5233700"/>
              <a:chExt cx="7886700" cy="228600"/>
            </a:xfrm>
          </p:grpSpPr>
          <p:sp>
            <p:nvSpPr>
              <p:cNvPr id="960" name="Google Shape;960;p82"/>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82"/>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62" name="Google Shape;962;p82"/>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We </a:t>
              </a:r>
              <a:r>
                <a:rPr b="1" i="1" lang="en" sz="800">
                  <a:latin typeface="Poppins"/>
                  <a:ea typeface="Poppins"/>
                  <a:cs typeface="Poppins"/>
                  <a:sym typeface="Poppins"/>
                </a:rPr>
                <a:t>recommend teaching this in 4th grade</a:t>
              </a:r>
              <a:r>
                <a:rPr i="1" lang="en" sz="800">
                  <a:latin typeface="Poppins"/>
                  <a:ea typeface="Poppins"/>
                  <a:cs typeface="Poppins"/>
                  <a:sym typeface="Poppins"/>
                </a:rPr>
                <a:t> if</a:t>
              </a:r>
              <a:r>
                <a:rPr i="1" lang="en" sz="800">
                  <a:solidFill>
                    <a:schemeClr val="dk1"/>
                  </a:solidFill>
                  <a:latin typeface="Poppins"/>
                  <a:ea typeface="Poppins"/>
                  <a:cs typeface="Poppins"/>
                  <a:sym typeface="Poppins"/>
                </a:rPr>
                <a:t> following Mississippi Standards.</a:t>
              </a:r>
              <a:endParaRPr i="1" sz="800">
                <a:latin typeface="Poppins"/>
                <a:ea typeface="Poppins"/>
                <a:cs typeface="Poppins"/>
                <a:sym typeface="Poppins"/>
              </a:endParaRPr>
            </a:p>
          </p:txBody>
        </p:sp>
      </p:grpSp>
      <p:sp>
        <p:nvSpPr>
          <p:cNvPr id="963" name="Google Shape;963;p82"/>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www.mysteryscience.com/docs/mississippi</a:t>
            </a:r>
            <a:endParaRPr sz="800">
              <a:solidFill>
                <a:schemeClr val="dk1"/>
              </a:solidFill>
              <a:latin typeface="Poppins"/>
              <a:ea typeface="Poppins"/>
              <a:cs typeface="Poppins"/>
              <a:sym typeface="Poppins"/>
            </a:endParaRPr>
          </a:p>
        </p:txBody>
      </p:sp>
      <p:sp>
        <p:nvSpPr>
          <p:cNvPr id="964" name="Google Shape;964;p82"/>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965" name="Google Shape;965;p82"/>
          <p:cNvPicPr preferRelativeResize="0"/>
          <p:nvPr/>
        </p:nvPicPr>
        <p:blipFill>
          <a:blip r:embed="rId17">
            <a:alphaModFix/>
          </a:blip>
          <a:stretch>
            <a:fillRect/>
          </a:stretch>
        </p:blipFill>
        <p:spPr>
          <a:xfrm>
            <a:off x="7953375" y="305775"/>
            <a:ext cx="1647825" cy="209550"/>
          </a:xfrm>
          <a:prstGeom prst="rect">
            <a:avLst/>
          </a:prstGeom>
          <a:noFill/>
          <a:ln>
            <a:noFill/>
          </a:ln>
        </p:spPr>
      </p:pic>
      <p:sp>
        <p:nvSpPr>
          <p:cNvPr id="966" name="Google Shape;966;p82"/>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Mississippi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5th Grade - Earth &amp; Space Science</a:t>
            </a:r>
            <a:endParaRPr sz="1200">
              <a:latin typeface="Poppins"/>
              <a:ea typeface="Poppins"/>
              <a:cs typeface="Poppins"/>
              <a:sym typeface="Poppins"/>
            </a:endParaRPr>
          </a:p>
        </p:txBody>
      </p:sp>
      <p:grpSp>
        <p:nvGrpSpPr>
          <p:cNvPr id="967" name="Google Shape;967;p82"/>
          <p:cNvGrpSpPr/>
          <p:nvPr/>
        </p:nvGrpSpPr>
        <p:grpSpPr>
          <a:xfrm>
            <a:off x="1491300" y="6132300"/>
            <a:ext cx="7886700" cy="307800"/>
            <a:chOff x="1485900" y="5127425"/>
            <a:chExt cx="7886700" cy="307800"/>
          </a:xfrm>
        </p:grpSpPr>
        <p:grpSp>
          <p:nvGrpSpPr>
            <p:cNvPr id="968" name="Google Shape;968;p82"/>
            <p:cNvGrpSpPr/>
            <p:nvPr/>
          </p:nvGrpSpPr>
          <p:grpSpPr>
            <a:xfrm>
              <a:off x="1485900" y="5167025"/>
              <a:ext cx="7886700" cy="228600"/>
              <a:chOff x="1485900" y="5233700"/>
              <a:chExt cx="7886700" cy="228600"/>
            </a:xfrm>
          </p:grpSpPr>
          <p:sp>
            <p:nvSpPr>
              <p:cNvPr id="969" name="Google Shape;969;p82"/>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82"/>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1" name="Google Shape;971;p82"/>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We </a:t>
              </a:r>
              <a:r>
                <a:rPr b="1" i="1" lang="en" sz="800">
                  <a:latin typeface="Poppins"/>
                  <a:ea typeface="Poppins"/>
                  <a:cs typeface="Poppins"/>
                  <a:sym typeface="Poppins"/>
                </a:rPr>
                <a:t>recommend teaching this in 4th grade</a:t>
              </a:r>
              <a:r>
                <a:rPr i="1" lang="en" sz="800">
                  <a:latin typeface="Poppins"/>
                  <a:ea typeface="Poppins"/>
                  <a:cs typeface="Poppins"/>
                  <a:sym typeface="Poppins"/>
                </a:rPr>
                <a:t> if</a:t>
              </a:r>
              <a:r>
                <a:rPr i="1" lang="en" sz="800">
                  <a:solidFill>
                    <a:schemeClr val="dk1"/>
                  </a:solidFill>
                  <a:latin typeface="Poppins"/>
                  <a:ea typeface="Poppins"/>
                  <a:cs typeface="Poppins"/>
                  <a:sym typeface="Poppins"/>
                </a:rPr>
                <a:t> following Mississippi Standards.</a:t>
              </a:r>
              <a:endParaRPr i="1" sz="800">
                <a:latin typeface="Poppins"/>
                <a:ea typeface="Poppins"/>
                <a:cs typeface="Poppins"/>
                <a:sym typeface="Poppins"/>
              </a:endParaRPr>
            </a:p>
          </p:txBody>
        </p:sp>
      </p:grpSp>
      <p:grpSp>
        <p:nvGrpSpPr>
          <p:cNvPr id="972" name="Google Shape;972;p82"/>
          <p:cNvGrpSpPr/>
          <p:nvPr/>
        </p:nvGrpSpPr>
        <p:grpSpPr>
          <a:xfrm>
            <a:off x="1491300" y="4151100"/>
            <a:ext cx="7886700" cy="307800"/>
            <a:chOff x="1485900" y="5127425"/>
            <a:chExt cx="7886700" cy="307800"/>
          </a:xfrm>
        </p:grpSpPr>
        <p:grpSp>
          <p:nvGrpSpPr>
            <p:cNvPr id="973" name="Google Shape;973;p82"/>
            <p:cNvGrpSpPr/>
            <p:nvPr/>
          </p:nvGrpSpPr>
          <p:grpSpPr>
            <a:xfrm>
              <a:off x="1485900" y="5167025"/>
              <a:ext cx="7886700" cy="228600"/>
              <a:chOff x="1485900" y="5233700"/>
              <a:chExt cx="7886700" cy="228600"/>
            </a:xfrm>
          </p:grpSpPr>
          <p:sp>
            <p:nvSpPr>
              <p:cNvPr id="974" name="Google Shape;974;p82"/>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82"/>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6" name="Google Shape;976;p82"/>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We </a:t>
              </a:r>
              <a:r>
                <a:rPr b="1" i="1" lang="en" sz="800">
                  <a:latin typeface="Poppins"/>
                  <a:ea typeface="Poppins"/>
                  <a:cs typeface="Poppins"/>
                  <a:sym typeface="Poppins"/>
                </a:rPr>
                <a:t>recommend teaching this in 4th grade</a:t>
              </a:r>
              <a:r>
                <a:rPr i="1" lang="en" sz="800">
                  <a:latin typeface="Poppins"/>
                  <a:ea typeface="Poppins"/>
                  <a:cs typeface="Poppins"/>
                  <a:sym typeface="Poppins"/>
                </a:rPr>
                <a:t> if</a:t>
              </a:r>
              <a:r>
                <a:rPr i="1" lang="en" sz="800">
                  <a:solidFill>
                    <a:schemeClr val="dk1"/>
                  </a:solidFill>
                  <a:latin typeface="Poppins"/>
                  <a:ea typeface="Poppins"/>
                  <a:cs typeface="Poppins"/>
                  <a:sym typeface="Poppins"/>
                </a:rPr>
                <a:t> following Mississippi Standards.</a:t>
              </a:r>
              <a:endParaRPr i="1" sz="800">
                <a:latin typeface="Poppins"/>
                <a:ea typeface="Poppins"/>
                <a:cs typeface="Poppins"/>
                <a:sym typeface="Poppins"/>
              </a:endParaRPr>
            </a:p>
          </p:txBody>
        </p:sp>
      </p:grpSp>
      <p:grpSp>
        <p:nvGrpSpPr>
          <p:cNvPr id="977" name="Google Shape;977;p82"/>
          <p:cNvGrpSpPr/>
          <p:nvPr/>
        </p:nvGrpSpPr>
        <p:grpSpPr>
          <a:xfrm>
            <a:off x="1491300" y="2093700"/>
            <a:ext cx="7886700" cy="307800"/>
            <a:chOff x="1485900" y="5127425"/>
            <a:chExt cx="7886700" cy="307800"/>
          </a:xfrm>
        </p:grpSpPr>
        <p:grpSp>
          <p:nvGrpSpPr>
            <p:cNvPr id="978" name="Google Shape;978;p82"/>
            <p:cNvGrpSpPr/>
            <p:nvPr/>
          </p:nvGrpSpPr>
          <p:grpSpPr>
            <a:xfrm>
              <a:off x="1485900" y="5167025"/>
              <a:ext cx="7886700" cy="228600"/>
              <a:chOff x="1485900" y="5233700"/>
              <a:chExt cx="7886700" cy="228600"/>
            </a:xfrm>
          </p:grpSpPr>
          <p:sp>
            <p:nvSpPr>
              <p:cNvPr id="979" name="Google Shape;979;p82"/>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82"/>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81" name="Google Shape;981;p82"/>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We </a:t>
              </a:r>
              <a:r>
                <a:rPr b="1" i="1" lang="en" sz="800">
                  <a:latin typeface="Poppins"/>
                  <a:ea typeface="Poppins"/>
                  <a:cs typeface="Poppins"/>
                  <a:sym typeface="Poppins"/>
                </a:rPr>
                <a:t>recommend teaching this in 4th grade</a:t>
              </a:r>
              <a:r>
                <a:rPr i="1" lang="en" sz="800">
                  <a:latin typeface="Poppins"/>
                  <a:ea typeface="Poppins"/>
                  <a:cs typeface="Poppins"/>
                  <a:sym typeface="Poppins"/>
                </a:rPr>
                <a:t> if</a:t>
              </a:r>
              <a:r>
                <a:rPr i="1" lang="en" sz="800">
                  <a:solidFill>
                    <a:schemeClr val="dk1"/>
                  </a:solidFill>
                  <a:latin typeface="Poppins"/>
                  <a:ea typeface="Poppins"/>
                  <a:cs typeface="Poppins"/>
                  <a:sym typeface="Poppins"/>
                </a:rPr>
                <a:t> following Mississippi Standards.</a:t>
              </a:r>
              <a:endParaRPr i="1" sz="800">
                <a:latin typeface="Poppins"/>
                <a:ea typeface="Poppins"/>
                <a:cs typeface="Poppins"/>
                <a:sym typeface="Poppins"/>
              </a:endParaRPr>
            </a:p>
          </p:txBody>
        </p:sp>
      </p:grpSp>
      <p:sp>
        <p:nvSpPr>
          <p:cNvPr id="982" name="Google Shape;982;p82"/>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pic>
        <p:nvPicPr>
          <p:cNvPr id="987" name="Google Shape;987;p83"/>
          <p:cNvPicPr preferRelativeResize="0"/>
          <p:nvPr/>
        </p:nvPicPr>
        <p:blipFill rotWithShape="1">
          <a:blip r:embed="rId3">
            <a:alphaModFix/>
          </a:blip>
          <a:srcRect b="9762" l="0" r="0" t="9754"/>
          <a:stretch/>
        </p:blipFill>
        <p:spPr>
          <a:xfrm>
            <a:off x="458550" y="5775925"/>
            <a:ext cx="989436" cy="905525"/>
          </a:xfrm>
          <a:prstGeom prst="rect">
            <a:avLst/>
          </a:prstGeom>
          <a:noFill/>
          <a:ln>
            <a:noFill/>
          </a:ln>
        </p:spPr>
      </p:pic>
      <p:pic>
        <p:nvPicPr>
          <p:cNvPr id="988" name="Google Shape;988;p83"/>
          <p:cNvPicPr preferRelativeResize="0"/>
          <p:nvPr/>
        </p:nvPicPr>
        <p:blipFill rotWithShape="1">
          <a:blip r:embed="rId4">
            <a:alphaModFix/>
          </a:blip>
          <a:srcRect b="-4127" l="2669" r="2669" t="1457"/>
          <a:stretch/>
        </p:blipFill>
        <p:spPr>
          <a:xfrm>
            <a:off x="458550" y="4838650"/>
            <a:ext cx="1017600" cy="988259"/>
          </a:xfrm>
          <a:prstGeom prst="rect">
            <a:avLst/>
          </a:prstGeom>
          <a:noFill/>
          <a:ln>
            <a:noFill/>
          </a:ln>
        </p:spPr>
      </p:pic>
      <p:pic>
        <p:nvPicPr>
          <p:cNvPr id="989" name="Google Shape;989;p83"/>
          <p:cNvPicPr preferRelativeResize="0"/>
          <p:nvPr/>
        </p:nvPicPr>
        <p:blipFill rotWithShape="1">
          <a:blip r:embed="rId5">
            <a:alphaModFix/>
          </a:blip>
          <a:srcRect b="13365" l="0" r="0" t="13358"/>
          <a:stretch/>
        </p:blipFill>
        <p:spPr>
          <a:xfrm>
            <a:off x="458550" y="3938400"/>
            <a:ext cx="1017600" cy="957950"/>
          </a:xfrm>
          <a:prstGeom prst="rect">
            <a:avLst/>
          </a:prstGeom>
          <a:noFill/>
          <a:ln>
            <a:noFill/>
          </a:ln>
        </p:spPr>
      </p:pic>
      <p:pic>
        <p:nvPicPr>
          <p:cNvPr id="990" name="Google Shape;990;p83"/>
          <p:cNvPicPr preferRelativeResize="0"/>
          <p:nvPr/>
        </p:nvPicPr>
        <p:blipFill rotWithShape="1">
          <a:blip r:embed="rId6">
            <a:alphaModFix/>
          </a:blip>
          <a:srcRect b="12160" l="0" r="0" t="6113"/>
          <a:stretch/>
        </p:blipFill>
        <p:spPr>
          <a:xfrm>
            <a:off x="458550" y="2971200"/>
            <a:ext cx="914400" cy="967825"/>
          </a:xfrm>
          <a:prstGeom prst="rect">
            <a:avLst/>
          </a:prstGeom>
          <a:noFill/>
          <a:ln>
            <a:noFill/>
          </a:ln>
        </p:spPr>
      </p:pic>
      <p:pic>
        <p:nvPicPr>
          <p:cNvPr id="991" name="Google Shape;991;p83"/>
          <p:cNvPicPr preferRelativeResize="0"/>
          <p:nvPr/>
        </p:nvPicPr>
        <p:blipFill rotWithShape="1">
          <a:blip r:embed="rId7">
            <a:alphaModFix/>
          </a:blip>
          <a:srcRect b="13563" l="0" r="0" t="13555"/>
          <a:stretch/>
        </p:blipFill>
        <p:spPr>
          <a:xfrm>
            <a:off x="448050" y="2044075"/>
            <a:ext cx="1028089" cy="967825"/>
          </a:xfrm>
          <a:prstGeom prst="rect">
            <a:avLst/>
          </a:prstGeom>
          <a:noFill/>
          <a:ln>
            <a:noFill/>
          </a:ln>
        </p:spPr>
      </p:pic>
      <p:graphicFrame>
        <p:nvGraphicFramePr>
          <p:cNvPr id="992" name="Google Shape;992;p83"/>
          <p:cNvGraphicFramePr/>
          <p:nvPr/>
        </p:nvGraphicFramePr>
        <p:xfrm>
          <a:off x="457188" y="1589560"/>
          <a:ext cx="3000000" cy="3000000"/>
        </p:xfrm>
        <a:graphic>
          <a:graphicData uri="http://schemas.openxmlformats.org/drawingml/2006/table">
            <a:tbl>
              <a:tblPr>
                <a:noFill/>
                <a:tableStyleId>{6D8FE570-EC49-4AF3-A5A0-70E66406ED82}</a:tableStyleId>
              </a:tblPr>
              <a:tblGrid>
                <a:gridCol w="905250"/>
                <a:gridCol w="2068675"/>
                <a:gridCol w="3044225"/>
                <a:gridCol w="3125825"/>
              </a:tblGrid>
              <a:tr h="454525">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13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lang="en" sz="1000">
                          <a:solidFill>
                            <a:schemeClr val="dk1"/>
                          </a:solidFill>
                          <a:latin typeface="Poppins"/>
                          <a:ea typeface="Poppins"/>
                          <a:cs typeface="Poppins"/>
                          <a:sym typeface="Poppins"/>
                        </a:rPr>
                        <a:t>Mississippi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28450">
                <a:tc>
                  <a:txBody>
                    <a:bodyPr/>
                    <a:lstStyle/>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hlink"/>
                          </a:solidFill>
                          <a:uFill>
                            <a:noFill/>
                          </a:uFill>
                          <a:latin typeface="Poppins"/>
                          <a:ea typeface="Poppins"/>
                          <a:cs typeface="Poppins"/>
                          <a:sym typeface="Poppins"/>
                          <a:hlinkClick r:id="rId8"/>
                        </a:rPr>
                        <a:t>Day, Night, &amp; Earth’s Rotation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hlink"/>
                          </a:solidFill>
                          <a:uFill>
                            <a:noFill/>
                          </a:uFill>
                          <a:latin typeface="Poppins"/>
                          <a:ea typeface="Poppins"/>
                          <a:cs typeface="Poppins"/>
                          <a:sym typeface="Poppins"/>
                          <a:hlinkClick r:id="rId9"/>
                        </a:rPr>
                        <a:t>How fast does the Earth spin?</a:t>
                      </a:r>
                      <a:endParaRPr b="1" sz="800">
                        <a:solidFill>
                          <a:schemeClr val="dk1"/>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model the rotation of the Earth and investigate why the Sun looks like it’s moving across the sky. Using evidence they gathered in the investigation, students build a model that explains how the Earth’s rotation around its own axis causes the Sun to appear to rise and set.</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E.5.8B </a:t>
                      </a:r>
                      <a:r>
                        <a:rPr lang="en" sz="800">
                          <a:solidFill>
                            <a:schemeClr val="dk1"/>
                          </a:solidFill>
                          <a:latin typeface="Poppins"/>
                          <a:ea typeface="Poppins"/>
                          <a:cs typeface="Poppins"/>
                          <a:sym typeface="Poppins"/>
                        </a:rPr>
                        <a:t>Students will demonstrate an understanding of the principles that govern moon phases, day and night, appearance of objects in the sky, and seasonal changes. (E.5.8B.4)</a:t>
                      </a:r>
                      <a:endParaRPr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65875">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None/>
                      </a:pPr>
                      <a:r>
                        <a:rPr b="1" lang="en" sz="800">
                          <a:solidFill>
                            <a:schemeClr val="hlink"/>
                          </a:solidFill>
                          <a:uFill>
                            <a:noFill/>
                          </a:uFill>
                          <a:latin typeface="Poppins"/>
                          <a:ea typeface="Poppins"/>
                          <a:cs typeface="Poppins"/>
                          <a:sym typeface="Poppins"/>
                          <a:hlinkClick r:id="rId10"/>
                        </a:rPr>
                        <a:t>Earth’s Rotation &amp; Daily Shadow Patterns</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hlink"/>
                          </a:solidFill>
                          <a:uFill>
                            <a:noFill/>
                          </a:uFill>
                          <a:latin typeface="Poppins"/>
                          <a:ea typeface="Poppins"/>
                          <a:cs typeface="Poppins"/>
                          <a:sym typeface="Poppins"/>
                          <a:hlinkClick r:id="rId11"/>
                        </a:rPr>
                        <a:t>Who set the first clock?</a:t>
                      </a:r>
                      <a:endParaRPr sz="800">
                        <a:latin typeface="Poppins"/>
                        <a:ea typeface="Poppins"/>
                        <a:cs typeface="Poppins"/>
                        <a:sym typeface="Poppins"/>
                      </a:endParaRPr>
                    </a:p>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make a shadow clock (sundial) and investigate how the direction and length of shadows change with the position of the light shining on the sundial. Students realize that the Sun’s position in the sky can be used to tell the time of day.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E.5.8B </a:t>
                      </a:r>
                      <a:r>
                        <a:rPr lang="en" sz="800">
                          <a:solidFill>
                            <a:schemeClr val="dk1"/>
                          </a:solidFill>
                          <a:latin typeface="Poppins"/>
                          <a:ea typeface="Poppins"/>
                          <a:cs typeface="Poppins"/>
                          <a:sym typeface="Poppins"/>
                        </a:rPr>
                        <a:t>Students will demonstrate an understanding of the principles that govern moon phases, day and night, appearance of objects in the sky, and seasonal changes. (E.5.8B.4)</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85225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hlink"/>
                          </a:solidFill>
                          <a:uFill>
                            <a:noFill/>
                          </a:uFill>
                          <a:latin typeface="Poppins"/>
                          <a:ea typeface="Poppins"/>
                          <a:cs typeface="Poppins"/>
                          <a:sym typeface="Poppins"/>
                          <a:hlinkClick r:id="rId12"/>
                        </a:rPr>
                        <a:t>Seasonal Changes &amp; Shadow Length</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hlink"/>
                          </a:solidFill>
                          <a:uFill>
                            <a:noFill/>
                          </a:uFill>
                          <a:latin typeface="Poppins"/>
                          <a:ea typeface="Poppins"/>
                          <a:cs typeface="Poppins"/>
                          <a:sym typeface="Poppins"/>
                          <a:hlinkClick r:id="rId13"/>
                        </a:rPr>
                        <a:t>How can the Sun tell you the season?</a:t>
                      </a:r>
                      <a:endParaRPr b="1" sz="800">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examine photos taken at different times of year and figure out the time of year that each photo was taken. Students discover that the Sun’s path changes with the seasons, as does the time of sunrise and sunset. The Sun is always highest in the sky at noon, but that height changes with the season.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E.5.8B </a:t>
                      </a:r>
                      <a:r>
                        <a:rPr lang="en" sz="800">
                          <a:solidFill>
                            <a:schemeClr val="dk1"/>
                          </a:solidFill>
                          <a:latin typeface="Poppins"/>
                          <a:ea typeface="Poppins"/>
                          <a:cs typeface="Poppins"/>
                          <a:sym typeface="Poppins"/>
                        </a:rPr>
                        <a:t>Students will demonstrate an understanding of the principles that govern moon phases, day and night, appearance of objects in the sky, and seasonal changes. (E.5.8B.2, E.5.8A.3)</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5225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28575" rtl="0" algn="l">
                        <a:spcBef>
                          <a:spcPts val="0"/>
                        </a:spcBef>
                        <a:spcAft>
                          <a:spcPts val="0"/>
                        </a:spcAft>
                        <a:buNone/>
                      </a:pPr>
                      <a:r>
                        <a:rPr b="1" lang="en" sz="800">
                          <a:solidFill>
                            <a:schemeClr val="hlink"/>
                          </a:solidFill>
                          <a:uFill>
                            <a:noFill/>
                          </a:uFill>
                          <a:latin typeface="Poppins"/>
                          <a:ea typeface="Poppins"/>
                          <a:cs typeface="Poppins"/>
                          <a:sym typeface="Poppins"/>
                          <a:hlinkClick r:id="rId14"/>
                        </a:rPr>
                        <a:t>Seasonal Patterns &amp; Earth’s Orbit</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hlink"/>
                          </a:solidFill>
                          <a:uFill>
                            <a:noFill/>
                          </a:uFill>
                          <a:latin typeface="Poppins"/>
                          <a:ea typeface="Poppins"/>
                          <a:cs typeface="Poppins"/>
                          <a:sym typeface="Poppins"/>
                          <a:hlinkClick r:id="rId15"/>
                        </a:rPr>
                        <a:t>Why do the stars change with the seasons?</a:t>
                      </a:r>
                      <a:endParaRPr b="1" sz="800">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build a model of the universe and use it to explain why different stars are visible at different times of year. Using evidence from this model, students make an argument that supports the claim that the Earth orbits the Sun.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E.5.8A </a:t>
                      </a:r>
                      <a:r>
                        <a:rPr lang="en" sz="800">
                          <a:solidFill>
                            <a:schemeClr val="dk1"/>
                          </a:solidFill>
                          <a:latin typeface="Poppins"/>
                          <a:ea typeface="Poppins"/>
                          <a:cs typeface="Poppins"/>
                          <a:sym typeface="Poppins"/>
                        </a:rPr>
                        <a:t>Students will demonstrate an understanding of the locations of objects in the universe. (E.5.8A.3)</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76450">
                <a:tc>
                  <a:txBody>
                    <a:bodyPr/>
                    <a:lstStyle/>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16">
                            <a:extLst>
                              <a:ext uri="{A12FA001-AC4F-418D-AE19-62706E023703}">
                                <ahyp:hlinkClr val="tx"/>
                              </a:ext>
                            </a:extLst>
                          </a:hlinkClick>
                        </a:rPr>
                        <a:t>Moon Phases, Lunar Cycle</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uFill>
                            <a:noFill/>
                          </a:uFill>
                          <a:latin typeface="Poppins"/>
                          <a:ea typeface="Poppins"/>
                          <a:cs typeface="Poppins"/>
                          <a:sym typeface="Poppins"/>
                          <a:hlinkClick r:id="rId17">
                            <a:extLst>
                              <a:ext uri="{A12FA001-AC4F-418D-AE19-62706E023703}">
                                <ahyp:hlinkClr val="tx"/>
                              </a:ext>
                            </a:extLst>
                          </a:hlinkClick>
                        </a:rPr>
                        <a:t>Why does the Moon change shape?</a:t>
                      </a:r>
                      <a:endParaRPr b="1" sz="800">
                        <a:solidFill>
                          <a:srgbClr val="000000"/>
                        </a:solidFill>
                        <a:latin typeface="Poppins"/>
                        <a:ea typeface="Poppins"/>
                        <a:cs typeface="Poppins"/>
                        <a:sym typeface="Poppins"/>
                      </a:endParaRPr>
                    </a:p>
                  </a:txBody>
                  <a:tcPr marT="91425" marB="91425" marR="91425" marL="137150"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use a physical model of the Sun and Moon to investigate how the Moon’s phase relates to its position relative to the Sun. Students notice that the Moon’s phases repeat in a predictable pattern.</a:t>
                      </a:r>
                      <a:endParaRPr b="1" sz="800">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E.5.8B </a:t>
                      </a:r>
                      <a:r>
                        <a:rPr lang="en" sz="800">
                          <a:solidFill>
                            <a:schemeClr val="dk1"/>
                          </a:solidFill>
                          <a:latin typeface="Poppins"/>
                          <a:ea typeface="Poppins"/>
                          <a:cs typeface="Poppins"/>
                          <a:sym typeface="Poppins"/>
                        </a:rPr>
                        <a:t>Students will demonstrate an understanding of the principles that govern moon phases, day and night, appearance of objects in the sky, and seasonal changes. (E.5.8B.1 , E.5.8B.2)</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sp>
        <p:nvSpPr>
          <p:cNvPr id="993" name="Google Shape;993;p83"/>
          <p:cNvSpPr/>
          <p:nvPr/>
        </p:nvSpPr>
        <p:spPr>
          <a:xfrm>
            <a:off x="457200" y="2972526"/>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8">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994" name="Google Shape;994;p83"/>
          <p:cNvSpPr/>
          <p:nvPr/>
        </p:nvSpPr>
        <p:spPr>
          <a:xfrm>
            <a:off x="456151" y="2044081"/>
            <a:ext cx="6879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9">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995" name="Google Shape;995;p83"/>
          <p:cNvSpPr/>
          <p:nvPr/>
        </p:nvSpPr>
        <p:spPr>
          <a:xfrm>
            <a:off x="457200" y="3943360"/>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20">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996" name="Google Shape;996;p83"/>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Poppins"/>
                <a:ea typeface="Poppins"/>
                <a:cs typeface="Poppins"/>
                <a:sym typeface="Poppins"/>
              </a:rPr>
              <a:t>Earth &amp; Space Patterns</a:t>
            </a:r>
            <a:r>
              <a:rPr b="1" lang="en">
                <a:solidFill>
                  <a:schemeClr val="hlink"/>
                </a:solidFill>
                <a:uFill>
                  <a:noFill/>
                </a:uFill>
                <a:latin typeface="Poppins"/>
                <a:ea typeface="Poppins"/>
                <a:cs typeface="Poppins"/>
                <a:sym typeface="Poppins"/>
                <a:hlinkClick r:id="rId21"/>
              </a:rPr>
              <a:t> </a:t>
            </a:r>
            <a:r>
              <a:rPr lang="en" sz="1200">
                <a:solidFill>
                  <a:schemeClr val="hlink"/>
                </a:solidFill>
                <a:uFill>
                  <a:noFill/>
                </a:uFill>
                <a:latin typeface="Poppins"/>
                <a:ea typeface="Poppins"/>
                <a:cs typeface="Poppins"/>
                <a:sym typeface="Poppins"/>
                <a:hlinkClick r:id="rId22"/>
              </a:rPr>
              <a:t>(Spaceship Earth)</a:t>
            </a:r>
            <a:endParaRPr sz="1200">
              <a:solidFill>
                <a:schemeClr val="dk1"/>
              </a:solidFill>
              <a:latin typeface="Poppins"/>
              <a:ea typeface="Poppins"/>
              <a:cs typeface="Poppins"/>
              <a:sym typeface="Poppins"/>
            </a:endParaRPr>
          </a:p>
        </p:txBody>
      </p:sp>
      <p:sp>
        <p:nvSpPr>
          <p:cNvPr id="997" name="Google Shape;997;p83"/>
          <p:cNvSpPr/>
          <p:nvPr/>
        </p:nvSpPr>
        <p:spPr>
          <a:xfrm>
            <a:off x="459600" y="4838661"/>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23">
                  <a:extLst>
                    <a:ext uri="{A12FA001-AC4F-418D-AE19-62706E023703}">
                      <ahyp:hlinkClr val="tx"/>
                    </a:ext>
                  </a:extLst>
                </a:hlinkClick>
              </a:rPr>
              <a:t>Lesson 4</a:t>
            </a:r>
            <a:endParaRPr b="1" sz="800">
              <a:solidFill>
                <a:schemeClr val="lt1"/>
              </a:solidFill>
              <a:latin typeface="Poppins"/>
              <a:ea typeface="Poppins"/>
              <a:cs typeface="Poppins"/>
              <a:sym typeface="Poppins"/>
            </a:endParaRPr>
          </a:p>
        </p:txBody>
      </p:sp>
      <p:sp>
        <p:nvSpPr>
          <p:cNvPr id="998" name="Google Shape;998;p83"/>
          <p:cNvSpPr/>
          <p:nvPr/>
        </p:nvSpPr>
        <p:spPr>
          <a:xfrm>
            <a:off x="458551" y="5767100"/>
            <a:ext cx="722700" cy="283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24">
                  <a:extLst>
                    <a:ext uri="{A12FA001-AC4F-418D-AE19-62706E023703}">
                      <ahyp:hlinkClr val="tx"/>
                    </a:ext>
                  </a:extLst>
                </a:hlinkClick>
              </a:rPr>
              <a:t>Lesson 5</a:t>
            </a:r>
            <a:endParaRPr b="1" sz="800">
              <a:solidFill>
                <a:srgbClr val="FFFFFF"/>
              </a:solidFill>
              <a:latin typeface="Poppins"/>
              <a:ea typeface="Poppins"/>
              <a:cs typeface="Poppins"/>
              <a:sym typeface="Poppins"/>
            </a:endParaRPr>
          </a:p>
        </p:txBody>
      </p:sp>
      <p:sp>
        <p:nvSpPr>
          <p:cNvPr id="999" name="Google Shape;999;p83"/>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1000" name="Google Shape;1000;p83"/>
          <p:cNvPicPr preferRelativeResize="0"/>
          <p:nvPr/>
        </p:nvPicPr>
        <p:blipFill>
          <a:blip r:embed="rId25">
            <a:alphaModFix/>
          </a:blip>
          <a:stretch>
            <a:fillRect/>
          </a:stretch>
        </p:blipFill>
        <p:spPr>
          <a:xfrm>
            <a:off x="7953375" y="305775"/>
            <a:ext cx="1647825" cy="209550"/>
          </a:xfrm>
          <a:prstGeom prst="rect">
            <a:avLst/>
          </a:prstGeom>
          <a:noFill/>
          <a:ln>
            <a:noFill/>
          </a:ln>
        </p:spPr>
      </p:pic>
      <p:sp>
        <p:nvSpPr>
          <p:cNvPr id="1001" name="Google Shape;1001;p83"/>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Mississippi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5th Grade - Earth &amp; Space Science</a:t>
            </a:r>
            <a:endParaRPr sz="1200">
              <a:latin typeface="Poppins"/>
              <a:ea typeface="Poppins"/>
              <a:cs typeface="Poppins"/>
              <a:sym typeface="Poppins"/>
            </a:endParaRPr>
          </a:p>
        </p:txBody>
      </p:sp>
      <p:sp>
        <p:nvSpPr>
          <p:cNvPr id="1002" name="Google Shape;1002;p83"/>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26">
                  <a:extLst>
                    <a:ext uri="{A12FA001-AC4F-418D-AE19-62706E023703}">
                      <ahyp:hlinkClr val="tx"/>
                    </a:ext>
                  </a:extLst>
                </a:hlinkClick>
              </a:rPr>
              <a:t>www.mysteryscience.com/docs/mississippi</a:t>
            </a:r>
            <a:endParaRPr sz="800">
              <a:solidFill>
                <a:schemeClr val="dk1"/>
              </a:solidFill>
              <a:latin typeface="Poppins"/>
              <a:ea typeface="Poppins"/>
              <a:cs typeface="Poppins"/>
              <a:sym typeface="Poppins"/>
            </a:endParaRPr>
          </a:p>
        </p:txBody>
      </p:sp>
      <p:sp>
        <p:nvSpPr>
          <p:cNvPr id="1003" name="Google Shape;1003;p83"/>
          <p:cNvSpPr txBox="1"/>
          <p:nvPr>
            <p:ph idx="12" type="sldNum"/>
          </p:nvPr>
        </p:nvSpPr>
        <p:spPr>
          <a:xfrm>
            <a:off x="9089136" y="7178040"/>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pic>
        <p:nvPicPr>
          <p:cNvPr id="1008" name="Google Shape;1008;p84"/>
          <p:cNvPicPr preferRelativeResize="0"/>
          <p:nvPr/>
        </p:nvPicPr>
        <p:blipFill rotWithShape="1">
          <a:blip r:embed="rId3">
            <a:alphaModFix/>
          </a:blip>
          <a:srcRect b="28361" l="0" r="0" t="6304"/>
          <a:stretch/>
        </p:blipFill>
        <p:spPr>
          <a:xfrm>
            <a:off x="457199" y="3938375"/>
            <a:ext cx="927584" cy="852250"/>
          </a:xfrm>
          <a:prstGeom prst="rect">
            <a:avLst/>
          </a:prstGeom>
          <a:noFill/>
          <a:ln>
            <a:noFill/>
          </a:ln>
        </p:spPr>
      </p:pic>
      <p:pic>
        <p:nvPicPr>
          <p:cNvPr id="1009" name="Google Shape;1009;p84"/>
          <p:cNvPicPr preferRelativeResize="0"/>
          <p:nvPr/>
        </p:nvPicPr>
        <p:blipFill rotWithShape="1">
          <a:blip r:embed="rId4">
            <a:alphaModFix/>
          </a:blip>
          <a:srcRect b="25979" l="0" r="0" t="1974"/>
          <a:stretch/>
        </p:blipFill>
        <p:spPr>
          <a:xfrm>
            <a:off x="457200" y="2972525"/>
            <a:ext cx="1037887" cy="965850"/>
          </a:xfrm>
          <a:prstGeom prst="rect">
            <a:avLst/>
          </a:prstGeom>
          <a:noFill/>
          <a:ln>
            <a:noFill/>
          </a:ln>
        </p:spPr>
      </p:pic>
      <p:pic>
        <p:nvPicPr>
          <p:cNvPr id="1010" name="Google Shape;1010;p84"/>
          <p:cNvPicPr preferRelativeResize="0"/>
          <p:nvPr/>
        </p:nvPicPr>
        <p:blipFill rotWithShape="1">
          <a:blip r:embed="rId5">
            <a:alphaModFix/>
          </a:blip>
          <a:srcRect b="16279" l="0" r="0" t="10976"/>
          <a:stretch/>
        </p:blipFill>
        <p:spPr>
          <a:xfrm>
            <a:off x="456150" y="2044075"/>
            <a:ext cx="996157" cy="928450"/>
          </a:xfrm>
          <a:prstGeom prst="rect">
            <a:avLst/>
          </a:prstGeom>
          <a:noFill/>
          <a:ln>
            <a:noFill/>
          </a:ln>
        </p:spPr>
      </p:pic>
      <p:graphicFrame>
        <p:nvGraphicFramePr>
          <p:cNvPr id="1011" name="Google Shape;1011;p84"/>
          <p:cNvGraphicFramePr/>
          <p:nvPr/>
        </p:nvGraphicFramePr>
        <p:xfrm>
          <a:off x="457188" y="1589560"/>
          <a:ext cx="3000000" cy="3000000"/>
        </p:xfrm>
        <a:graphic>
          <a:graphicData uri="http://schemas.openxmlformats.org/drawingml/2006/table">
            <a:tbl>
              <a:tblPr>
                <a:noFill/>
                <a:tableStyleId>{6D8FE570-EC49-4AF3-A5A0-70E66406ED82}</a:tableStyleId>
              </a:tblPr>
              <a:tblGrid>
                <a:gridCol w="914400"/>
                <a:gridCol w="2219600"/>
                <a:gridCol w="2906900"/>
                <a:gridCol w="3103075"/>
              </a:tblGrid>
              <a:tr h="454525">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13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lang="en" sz="1000">
                          <a:solidFill>
                            <a:schemeClr val="dk1"/>
                          </a:solidFill>
                          <a:latin typeface="Poppins"/>
                          <a:ea typeface="Poppins"/>
                          <a:cs typeface="Poppins"/>
                          <a:sym typeface="Poppins"/>
                        </a:rPr>
                        <a:t>Mississippi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852250">
                <a:tc>
                  <a:txBody>
                    <a:bodyPr/>
                    <a:lstStyle/>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Solar System &amp; Sun Brightness</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How can the Sun help us explore other planets?</a:t>
                      </a:r>
                      <a:endParaRPr b="1" sz="800">
                        <a:solidFill>
                          <a:schemeClr val="dk1"/>
                        </a:solidFill>
                        <a:latin typeface="Poppins"/>
                        <a:ea typeface="Poppins"/>
                        <a:cs typeface="Poppins"/>
                        <a:sym typeface="Poppins"/>
                      </a:endParaRPr>
                    </a:p>
                  </a:txBody>
                  <a:tcPr marT="91425" marB="91425" marR="91425" marL="137150"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gather evidence to support an argument that the apparent brightness of the Sun is dependent upon an observer’s distance from the Sun. They construct a model of the solar system and gather observations of the Sun’s apparent brightness from each planet within their model.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E.5.8A </a:t>
                      </a:r>
                      <a:r>
                        <a:rPr lang="en" sz="800">
                          <a:solidFill>
                            <a:schemeClr val="dk1"/>
                          </a:solidFill>
                          <a:latin typeface="Poppins"/>
                          <a:ea typeface="Poppins"/>
                          <a:cs typeface="Poppins"/>
                          <a:sym typeface="Poppins"/>
                        </a:rPr>
                        <a:t>Students will demonstrate an understanding of the locations of objects in the universe. (E.5.8A.1, E.5.8A.2)</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a:solidFill>
                          <a:schemeClr val="dk1"/>
                        </a:solidFill>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965875">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rgbClr val="000000"/>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Gravity</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Why is gravity different on other planets?</a:t>
                      </a:r>
                      <a:endParaRPr b="1" sz="800">
                        <a:solidFill>
                          <a:schemeClr val="dk1"/>
                        </a:solidFill>
                        <a:latin typeface="Poppins"/>
                        <a:ea typeface="Poppins"/>
                        <a:cs typeface="Poppins"/>
                        <a:sym typeface="Poppins"/>
                      </a:endParaRPr>
                    </a:p>
                  </a:txBody>
                  <a:tcPr marT="91425" marB="91425" marR="91425" marL="137150"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Using mathematics and computational thinking, students calculate how high they could jump on planets and moons that have stronger or weaker gravity than Earth. Students analyze and interpret this data to construct an explanation for why the amount of gravity is different on other planets.</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P.5.6 </a:t>
                      </a:r>
                      <a:r>
                        <a:rPr lang="en" sz="800">
                          <a:solidFill>
                            <a:schemeClr val="dk1"/>
                          </a:solidFill>
                          <a:latin typeface="Poppins"/>
                          <a:ea typeface="Poppins"/>
                          <a:cs typeface="Poppins"/>
                          <a:sym typeface="Poppins"/>
                        </a:rPr>
                        <a:t>Students will demonstrate an understanding of the factors that affect the motion of an object through a study of Newton’s Laws of Motion. (P.5.6.1)</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E.5.8A </a:t>
                      </a:r>
                      <a:r>
                        <a:rPr lang="en" sz="800">
                          <a:solidFill>
                            <a:schemeClr val="dk1"/>
                          </a:solidFill>
                          <a:latin typeface="Poppins"/>
                          <a:ea typeface="Poppins"/>
                          <a:cs typeface="Poppins"/>
                          <a:sym typeface="Poppins"/>
                        </a:rPr>
                        <a:t>Students will demonstrate an understanding of the locations of objects in the universe. (E.5.8A.1 )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85225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Star Brightness &amp; Habitable Planets</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Could there be life on other planets?</a:t>
                      </a:r>
                      <a:endParaRPr b="1" sz="800">
                        <a:solidFill>
                          <a:schemeClr val="dk1"/>
                        </a:solidFill>
                        <a:latin typeface="Poppins"/>
                        <a:ea typeface="Poppins"/>
                        <a:cs typeface="Poppins"/>
                        <a:sym typeface="Poppins"/>
                      </a:endParaRPr>
                    </a:p>
                  </a:txBody>
                  <a:tcPr marT="91425" marB="91425" marR="91425" marL="137150"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Sun with the right amount of light and heat for life to exist. Students evaluate other solar systems, comparing their stars to our Sun. Based on their analysis, students plan a space mission to a planet with conditions similar to those on Earth. </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E.5.8A </a:t>
                      </a:r>
                      <a:r>
                        <a:rPr lang="en" sz="800">
                          <a:solidFill>
                            <a:schemeClr val="dk1"/>
                          </a:solidFill>
                          <a:latin typeface="Poppins"/>
                          <a:ea typeface="Poppins"/>
                          <a:cs typeface="Poppins"/>
                          <a:sym typeface="Poppins"/>
                        </a:rPr>
                        <a:t>Students will demonstrate an understanding of the locations of objects in the universe. (E.5.8A.2)</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r>
            </a:tbl>
          </a:graphicData>
        </a:graphic>
      </p:graphicFrame>
      <p:sp>
        <p:nvSpPr>
          <p:cNvPr id="1012" name="Google Shape;1012;p84"/>
          <p:cNvSpPr/>
          <p:nvPr/>
        </p:nvSpPr>
        <p:spPr>
          <a:xfrm>
            <a:off x="457200" y="2972526"/>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1013" name="Google Shape;1013;p84"/>
          <p:cNvSpPr/>
          <p:nvPr/>
        </p:nvSpPr>
        <p:spPr>
          <a:xfrm>
            <a:off x="456151" y="2044069"/>
            <a:ext cx="6879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1014" name="Google Shape;1014;p84"/>
          <p:cNvSpPr/>
          <p:nvPr/>
        </p:nvSpPr>
        <p:spPr>
          <a:xfrm>
            <a:off x="458250" y="3938385"/>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1015" name="Google Shape;1015;p84"/>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hlink"/>
                </a:solidFill>
                <a:uFill>
                  <a:noFill/>
                </a:uFill>
                <a:latin typeface="Poppins"/>
                <a:ea typeface="Poppins"/>
                <a:cs typeface="Poppins"/>
                <a:sym typeface="Poppins"/>
                <a:hlinkClick r:id="rId15"/>
              </a:rPr>
              <a:t>Stars &amp; Planets </a:t>
            </a:r>
            <a:r>
              <a:rPr lang="en" sz="1200">
                <a:solidFill>
                  <a:schemeClr val="hlink"/>
                </a:solidFill>
                <a:uFill>
                  <a:noFill/>
                </a:uFill>
                <a:latin typeface="Poppins"/>
                <a:ea typeface="Poppins"/>
                <a:cs typeface="Poppins"/>
                <a:sym typeface="Poppins"/>
                <a:hlinkClick r:id="rId16"/>
              </a:rPr>
              <a:t>(Stars &amp; Planets)</a:t>
            </a:r>
            <a:endParaRPr sz="1200">
              <a:solidFill>
                <a:schemeClr val="dk1"/>
              </a:solidFill>
              <a:latin typeface="Poppins"/>
              <a:ea typeface="Poppins"/>
              <a:cs typeface="Poppins"/>
              <a:sym typeface="Poppins"/>
            </a:endParaRPr>
          </a:p>
        </p:txBody>
      </p:sp>
      <p:sp>
        <p:nvSpPr>
          <p:cNvPr id="1016" name="Google Shape;1016;p84"/>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1017" name="Google Shape;1017;p84"/>
          <p:cNvPicPr preferRelativeResize="0"/>
          <p:nvPr/>
        </p:nvPicPr>
        <p:blipFill>
          <a:blip r:embed="rId17">
            <a:alphaModFix/>
          </a:blip>
          <a:stretch>
            <a:fillRect/>
          </a:stretch>
        </p:blipFill>
        <p:spPr>
          <a:xfrm>
            <a:off x="7953375" y="305775"/>
            <a:ext cx="1647825" cy="209550"/>
          </a:xfrm>
          <a:prstGeom prst="rect">
            <a:avLst/>
          </a:prstGeom>
          <a:noFill/>
          <a:ln>
            <a:noFill/>
          </a:ln>
        </p:spPr>
      </p:pic>
      <p:sp>
        <p:nvSpPr>
          <p:cNvPr id="1018" name="Google Shape;1018;p84"/>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Mississippi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5th Grade - Earth &amp; Space Science</a:t>
            </a:r>
            <a:endParaRPr sz="1200">
              <a:latin typeface="Poppins"/>
              <a:ea typeface="Poppins"/>
              <a:cs typeface="Poppins"/>
              <a:sym typeface="Poppins"/>
            </a:endParaRPr>
          </a:p>
        </p:txBody>
      </p:sp>
      <p:sp>
        <p:nvSpPr>
          <p:cNvPr id="1019" name="Google Shape;1019;p84"/>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www.mysteryscience.com/docs/mississippi</a:t>
            </a:r>
            <a:endParaRPr sz="800">
              <a:solidFill>
                <a:schemeClr val="dk1"/>
              </a:solidFill>
              <a:latin typeface="Poppins"/>
              <a:ea typeface="Poppins"/>
              <a:cs typeface="Poppins"/>
              <a:sym typeface="Poppins"/>
            </a:endParaRPr>
          </a:p>
        </p:txBody>
      </p:sp>
      <p:sp>
        <p:nvSpPr>
          <p:cNvPr id="1020" name="Google Shape;1020;p84"/>
          <p:cNvSpPr txBox="1"/>
          <p:nvPr>
            <p:ph idx="12" type="sldNum"/>
          </p:nvPr>
        </p:nvSpPr>
        <p:spPr>
          <a:xfrm>
            <a:off x="9089136" y="7178040"/>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sp>
        <p:nvSpPr>
          <p:cNvPr id="1025" name="Google Shape;1025;p85"/>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1026" name="Google Shape;1026;p85"/>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1027" name="Google Shape;1027;p85"/>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Mississippi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5th Grade - Physical Science</a:t>
            </a:r>
            <a:endParaRPr sz="1200">
              <a:latin typeface="Poppins"/>
              <a:ea typeface="Poppins"/>
              <a:cs typeface="Poppins"/>
              <a:sym typeface="Poppins"/>
            </a:endParaRPr>
          </a:p>
        </p:txBody>
      </p:sp>
      <p:sp>
        <p:nvSpPr>
          <p:cNvPr id="1028" name="Google Shape;1028;p85"/>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Chemical Reactions &amp; Properties of Matter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(Chemical Magic)</a:t>
            </a:r>
            <a:endParaRPr b="1">
              <a:solidFill>
                <a:schemeClr val="dk1"/>
              </a:solidFill>
              <a:latin typeface="Poppins"/>
              <a:ea typeface="Poppins"/>
              <a:cs typeface="Poppins"/>
              <a:sym typeface="Poppins"/>
            </a:endParaRPr>
          </a:p>
        </p:txBody>
      </p:sp>
      <p:graphicFrame>
        <p:nvGraphicFramePr>
          <p:cNvPr id="1029" name="Google Shape;1029;p85"/>
          <p:cNvGraphicFramePr/>
          <p:nvPr/>
        </p:nvGraphicFramePr>
        <p:xfrm>
          <a:off x="457188" y="1543210"/>
          <a:ext cx="3000000" cy="3000000"/>
        </p:xfrm>
        <a:graphic>
          <a:graphicData uri="http://schemas.openxmlformats.org/drawingml/2006/table">
            <a:tbl>
              <a:tblPr>
                <a:noFill/>
                <a:tableStyleId>{6D8FE570-EC49-4AF3-A5A0-70E66406ED82}</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Mississippi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Chemistry &amp; Conservation of Matter</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Are magic potions real?</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observe that a salt and vinegar solution will turn a dull penny shiny again indicating that substances can change other substances.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Foundational for P.5.5B </a:t>
                      </a:r>
                      <a:r>
                        <a:rPr lang="en" sz="800">
                          <a:solidFill>
                            <a:schemeClr val="dk1"/>
                          </a:solidFill>
                          <a:latin typeface="Poppins"/>
                          <a:ea typeface="Poppins"/>
                          <a:cs typeface="Poppins"/>
                          <a:sym typeface="Poppins"/>
                        </a:rPr>
                        <a:t>Students will demonstrate an understanding of mixtures and solutions.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Dissolving &amp; Particulate Nature of Matter</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Could you transform something worthless into gold?</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coat a steel nail in copper by placing it into the solution that dissolved bits of the penny. Students realize that substances can change to become particles too small to be seen, but they still exist.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Foundational for P.5.5B </a:t>
                      </a:r>
                      <a:r>
                        <a:rPr lang="en" sz="800">
                          <a:solidFill>
                            <a:schemeClr val="dk1"/>
                          </a:solidFill>
                          <a:latin typeface="Poppins"/>
                          <a:ea typeface="Poppins"/>
                          <a:cs typeface="Poppins"/>
                          <a:sym typeface="Poppins"/>
                        </a:rPr>
                        <a:t>Students will demonstrate an understanding of mixtures and solutions.</a:t>
                      </a:r>
                      <a:endParaRPr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Acids, Reactions, &amp; Properties of Matter</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would happen if you drank a glass of acid?</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figure out that acids are very reactive substances. Students investigate reactions between different substances to determine how known acids react with other materials.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P.5.5A </a:t>
                      </a:r>
                      <a:r>
                        <a:rPr lang="en" sz="800">
                          <a:solidFill>
                            <a:schemeClr val="dk1"/>
                          </a:solidFill>
                          <a:latin typeface="Poppins"/>
                          <a:ea typeface="Poppins"/>
                          <a:cs typeface="Poppins"/>
                          <a:sym typeface="Poppins"/>
                        </a:rPr>
                        <a:t>Students will demonstrate an understanding of the physical properties of matter.</a:t>
                      </a:r>
                      <a:endParaRPr sz="7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Chemical Reactions</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do fireworks, rubber, and Silly Putty have in common?</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combine different substances together to discover that chemical reactions can create new substances.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P.5.5C </a:t>
                      </a:r>
                      <a:r>
                        <a:rPr lang="en" sz="800">
                          <a:solidFill>
                            <a:schemeClr val="dk1"/>
                          </a:solidFill>
                          <a:latin typeface="Poppins"/>
                          <a:ea typeface="Poppins"/>
                          <a:cs typeface="Poppins"/>
                          <a:sym typeface="Poppins"/>
                        </a:rPr>
                        <a:t>Students will demonstrate an understanding of the difference between physical and chemical changes. (P.5.5C.1)</a:t>
                      </a:r>
                      <a:endParaRPr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Gases &amp; Particle Models</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Why do some things explode?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investigate and model the reaction between baking soda and vinegar. They figure out that gases are made of particles too small to be seen.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P.5.5A </a:t>
                      </a:r>
                      <a:r>
                        <a:rPr lang="en" sz="800">
                          <a:solidFill>
                            <a:schemeClr val="dk1"/>
                          </a:solidFill>
                          <a:latin typeface="Poppins"/>
                          <a:ea typeface="Poppins"/>
                          <a:cs typeface="Poppins"/>
                          <a:sym typeface="Poppins"/>
                        </a:rPr>
                        <a:t>Students will demonstrate an understanding of the physical properties of matter.</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1030" name="Google Shape;1030;p85"/>
          <p:cNvPicPr preferRelativeResize="0"/>
          <p:nvPr/>
        </p:nvPicPr>
        <p:blipFill>
          <a:blip r:embed="rId11">
            <a:alphaModFix/>
          </a:blip>
          <a:stretch>
            <a:fillRect/>
          </a:stretch>
        </p:blipFill>
        <p:spPr>
          <a:xfrm>
            <a:off x="457200" y="1939425"/>
            <a:ext cx="914400" cy="5181600"/>
          </a:xfrm>
          <a:prstGeom prst="rect">
            <a:avLst/>
          </a:prstGeom>
          <a:noFill/>
          <a:ln>
            <a:noFill/>
          </a:ln>
        </p:spPr>
      </p:pic>
      <p:graphicFrame>
        <p:nvGraphicFramePr>
          <p:cNvPr id="1031" name="Google Shape;1031;p85"/>
          <p:cNvGraphicFramePr/>
          <p:nvPr/>
        </p:nvGraphicFramePr>
        <p:xfrm>
          <a:off x="457188" y="1939435"/>
          <a:ext cx="3000000" cy="3000000"/>
        </p:xfrm>
        <a:graphic>
          <a:graphicData uri="http://schemas.openxmlformats.org/drawingml/2006/table">
            <a:tbl>
              <a:tblPr>
                <a:noFill/>
                <a:tableStyleId>{6D8FE570-EC49-4AF3-A5A0-70E66406ED82}</a:tableStyleId>
              </a:tblPr>
              <a:tblGrid>
                <a:gridCol w="696475"/>
              </a:tblGrid>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303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5</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1032" name="Google Shape;1032;p85"/>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www.mysteryscience.com/docs/mississippi</a:t>
            </a:r>
            <a:endParaRPr sz="800">
              <a:solidFill>
                <a:schemeClr val="dk1"/>
              </a:solidFill>
              <a:latin typeface="Poppins"/>
              <a:ea typeface="Poppins"/>
              <a:cs typeface="Poppins"/>
              <a:sym typeface="Poppins"/>
            </a:endParaRPr>
          </a:p>
        </p:txBody>
      </p:sp>
      <p:sp>
        <p:nvSpPr>
          <p:cNvPr id="1033" name="Google Shape;1033;p85"/>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graphicFrame>
        <p:nvGraphicFramePr>
          <p:cNvPr id="1038" name="Google Shape;1038;p86"/>
          <p:cNvGraphicFramePr/>
          <p:nvPr/>
        </p:nvGraphicFramePr>
        <p:xfrm>
          <a:off x="467988" y="1543210"/>
          <a:ext cx="3000000" cy="3000000"/>
        </p:xfrm>
        <a:graphic>
          <a:graphicData uri="http://schemas.openxmlformats.org/drawingml/2006/table">
            <a:tbl>
              <a:tblPr>
                <a:noFill/>
                <a:tableStyleId>{6D8FE570-EC49-4AF3-A5A0-70E66406ED82}</a:tableStyleId>
              </a:tblPr>
              <a:tblGrid>
                <a:gridCol w="1028700"/>
                <a:gridCol w="2400300"/>
                <a:gridCol w="2962950"/>
                <a:gridCol w="275205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Mississippi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0597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3">
                            <a:extLst>
                              <a:ext uri="{A12FA001-AC4F-418D-AE19-62706E023703}">
                                <ahyp:hlinkClr val="tx"/>
                              </a:ext>
                            </a:extLst>
                          </a:hlinkClick>
                        </a:rPr>
                        <a:t>Speed &amp; Energy</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How is your body similar to a car?</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learn about stored energy and about the relationship between motion and energy. Students build models of an amusement park ride and discover how energy can be stored in materials. Stored energy can be converted to speed.</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P.5.6 </a:t>
                      </a:r>
                      <a:r>
                        <a:rPr lang="en" sz="800">
                          <a:solidFill>
                            <a:schemeClr val="dk1"/>
                          </a:solidFill>
                          <a:latin typeface="Poppins"/>
                          <a:ea typeface="Poppins"/>
                          <a:cs typeface="Poppins"/>
                          <a:sym typeface="Poppins"/>
                        </a:rPr>
                        <a:t>Students will demonstrate an understanding of the factors that affect the motion of an object through a study of Newton’s Laws of Motion.</a:t>
                      </a:r>
                      <a:endParaRPr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142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4">
                            <a:extLst>
                              <a:ext uri="{A12FA001-AC4F-418D-AE19-62706E023703}">
                                <ahyp:hlinkClr val="tx"/>
                              </a:ext>
                            </a:extLst>
                          </a:hlinkClick>
                        </a:rPr>
                        <a:t>Gravitational Energy, Speed, &amp; Collisions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makes roller coasters go so fast?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build a model of a roller coaster and carry out an investigation using marbles. Students learn that lifting an object up stores energy in the object. When the object falls, that stored energy is released. They realize that energy is transferred when objects collide.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P.5.6 </a:t>
                      </a:r>
                      <a:r>
                        <a:rPr lang="en" sz="800">
                          <a:solidFill>
                            <a:schemeClr val="dk1"/>
                          </a:solidFill>
                          <a:latin typeface="Poppins"/>
                          <a:ea typeface="Poppins"/>
                          <a:cs typeface="Poppins"/>
                          <a:sym typeface="Poppins"/>
                        </a:rPr>
                        <a:t>Students will demonstrate an understanding of the factors that affect the motion of an object through a study of Newton’s Laws of Motion.</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8157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Collisions &amp; Energy Transfer</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marbles save the world?</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a:t>
                      </a:r>
                      <a:r>
                        <a:rPr lang="en" sz="800">
                          <a:solidFill>
                            <a:schemeClr val="dk1"/>
                          </a:solidFill>
                          <a:highlight>
                            <a:srgbClr val="EAEADF"/>
                          </a:highlight>
                          <a:latin typeface="Poppins"/>
                          <a:ea typeface="Poppins"/>
                          <a:cs typeface="Poppins"/>
                          <a:sym typeface="Poppins"/>
                        </a:rPr>
                        <a:t>tudents investigate how energy transfers when objects collide. In the activity, Bumper Jumper, students ask questions and make predictions about how far a marble will launch over a jump after colliding with other objects.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P.5.6 </a:t>
                      </a:r>
                      <a:r>
                        <a:rPr lang="en" sz="800">
                          <a:solidFill>
                            <a:schemeClr val="dk1"/>
                          </a:solidFill>
                          <a:latin typeface="Poppins"/>
                          <a:ea typeface="Poppins"/>
                          <a:cs typeface="Poppins"/>
                          <a:sym typeface="Poppins"/>
                        </a:rPr>
                        <a:t>Students will demonstrate an understanding of the factors that affect the motion of an object through a study of Newton’s Laws of Motion.</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5327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Energy Transfer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Could you knock down a building using only dominoes?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experiment with ways to store and release energy, creating the beginning of a chain reaction machine with a lever and a ramp. Students figure out that a domino standing on end is storing energy, only requiring a small amount of energy (a tiny push) to release the stored energy.</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P.5.6 </a:t>
                      </a:r>
                      <a:r>
                        <a:rPr lang="en" sz="800">
                          <a:solidFill>
                            <a:schemeClr val="dk1"/>
                          </a:solidFill>
                          <a:latin typeface="Poppins"/>
                          <a:ea typeface="Poppins"/>
                          <a:cs typeface="Poppins"/>
                          <a:sym typeface="Poppins"/>
                        </a:rPr>
                        <a:t>Students will demonstrate an understanding of the factors that affect the motion of an object through a study of Newton’s Laws of Motion.</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35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Energy Transfer &amp; Engineering</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Can you build a chain reaction machine?</a:t>
                      </a:r>
                      <a:endParaRPr b="1"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continue to build a chain reaction machine — identifying a goal, brainstorming and testing multiple ideas, and determining an optimal solution. The chain reaction machine uses multiple components to transfer energy from one part to the next.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P.5.6 </a:t>
                      </a:r>
                      <a:r>
                        <a:rPr lang="en" sz="800">
                          <a:solidFill>
                            <a:schemeClr val="dk1"/>
                          </a:solidFill>
                          <a:latin typeface="Poppins"/>
                          <a:ea typeface="Poppins"/>
                          <a:cs typeface="Poppins"/>
                          <a:sym typeface="Poppins"/>
                        </a:rPr>
                        <a:t>Students will demonstrate an understanding of the factors that affect the motion of an object through a study of Newton’s Laws of Motion.</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1039" name="Google Shape;1039;p86"/>
          <p:cNvPicPr preferRelativeResize="0"/>
          <p:nvPr/>
        </p:nvPicPr>
        <p:blipFill>
          <a:blip r:embed="rId8">
            <a:alphaModFix/>
          </a:blip>
          <a:stretch>
            <a:fillRect/>
          </a:stretch>
        </p:blipFill>
        <p:spPr>
          <a:xfrm>
            <a:off x="468000" y="1939423"/>
            <a:ext cx="914400" cy="3855075"/>
          </a:xfrm>
          <a:prstGeom prst="rect">
            <a:avLst/>
          </a:prstGeom>
          <a:noFill/>
          <a:ln>
            <a:noFill/>
          </a:ln>
        </p:spPr>
      </p:pic>
      <p:pic>
        <p:nvPicPr>
          <p:cNvPr id="1040" name="Google Shape;1040;p86"/>
          <p:cNvPicPr preferRelativeResize="0"/>
          <p:nvPr/>
        </p:nvPicPr>
        <p:blipFill rotWithShape="1">
          <a:blip r:embed="rId9">
            <a:alphaModFix/>
          </a:blip>
          <a:srcRect b="75113" l="0" r="0" t="0"/>
          <a:stretch/>
        </p:blipFill>
        <p:spPr>
          <a:xfrm>
            <a:off x="468000" y="5794500"/>
            <a:ext cx="914400" cy="1033500"/>
          </a:xfrm>
          <a:prstGeom prst="rect">
            <a:avLst/>
          </a:prstGeom>
          <a:noFill/>
          <a:ln>
            <a:noFill/>
          </a:ln>
        </p:spPr>
      </p:pic>
      <p:pic>
        <p:nvPicPr>
          <p:cNvPr id="1041" name="Google Shape;1041;p86"/>
          <p:cNvPicPr preferRelativeResize="0"/>
          <p:nvPr/>
        </p:nvPicPr>
        <p:blipFill rotWithShape="1">
          <a:blip r:embed="rId10">
            <a:alphaModFix/>
          </a:blip>
          <a:srcRect b="0" l="0" r="46082" t="0"/>
          <a:stretch/>
        </p:blipFill>
        <p:spPr>
          <a:xfrm>
            <a:off x="457200" y="3874875"/>
            <a:ext cx="914401" cy="981575"/>
          </a:xfrm>
          <a:prstGeom prst="rect">
            <a:avLst/>
          </a:prstGeom>
          <a:noFill/>
          <a:ln>
            <a:noFill/>
          </a:ln>
        </p:spPr>
      </p:pic>
      <p:sp>
        <p:nvSpPr>
          <p:cNvPr id="1042" name="Google Shape;1042;p86"/>
          <p:cNvSpPr/>
          <p:nvPr/>
        </p:nvSpPr>
        <p:spPr>
          <a:xfrm>
            <a:off x="468000" y="3874875"/>
            <a:ext cx="632100" cy="2097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043" name="Google Shape;1043;p86"/>
          <p:cNvGraphicFramePr/>
          <p:nvPr/>
        </p:nvGraphicFramePr>
        <p:xfrm>
          <a:off x="467988" y="1863235"/>
          <a:ext cx="3000000" cy="3000000"/>
        </p:xfrm>
        <a:graphic>
          <a:graphicData uri="http://schemas.openxmlformats.org/drawingml/2006/table">
            <a:tbl>
              <a:tblPr>
                <a:noFill/>
                <a:tableStyleId>{6D8FE570-EC49-4AF3-A5A0-70E66406ED82}</a:tableStyleId>
              </a:tblPr>
              <a:tblGrid>
                <a:gridCol w="696475"/>
              </a:tblGrid>
              <a:tr h="9757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a:t>
                      </a:r>
                      <a:r>
                        <a:rPr b="1" lang="en" sz="800">
                          <a:solidFill>
                            <a:schemeClr val="lt1"/>
                          </a:solidFill>
                          <a:latin typeface="Poppins"/>
                          <a:ea typeface="Poppins"/>
                          <a:cs typeface="Poppins"/>
                          <a:sym typeface="Poppins"/>
                        </a:rPr>
                        <a:t>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757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757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667575">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4</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5</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1044" name="Google Shape;1044;p86"/>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16">
                  <a:extLst>
                    <a:ext uri="{A12FA001-AC4F-418D-AE19-62706E023703}">
                      <ahyp:hlinkClr val="tx"/>
                    </a:ext>
                  </a:extLst>
                </a:hlinkClick>
              </a:rPr>
              <a:t>Energy &amp;  Energy Transfer </a:t>
            </a:r>
            <a:r>
              <a:rPr lang="en" sz="1200">
                <a:solidFill>
                  <a:schemeClr val="dk1"/>
                </a:solidFill>
                <a:uFill>
                  <a:noFill/>
                </a:uFill>
                <a:latin typeface="Poppins"/>
                <a:ea typeface="Poppins"/>
                <a:cs typeface="Poppins"/>
                <a:sym typeface="Poppins"/>
                <a:hlinkClick r:id="rId17">
                  <a:extLst>
                    <a:ext uri="{A12FA001-AC4F-418D-AE19-62706E023703}">
                      <ahyp:hlinkClr val="tx"/>
                    </a:ext>
                  </a:extLst>
                </a:hlinkClick>
              </a:rPr>
              <a:t>(Energizing Everything)</a:t>
            </a:r>
            <a:endParaRPr sz="1200">
              <a:solidFill>
                <a:schemeClr val="dk1"/>
              </a:solidFill>
              <a:latin typeface="Poppins"/>
              <a:ea typeface="Poppins"/>
              <a:cs typeface="Poppins"/>
              <a:sym typeface="Poppins"/>
            </a:endParaRPr>
          </a:p>
        </p:txBody>
      </p:sp>
      <p:sp>
        <p:nvSpPr>
          <p:cNvPr id="1045" name="Google Shape;1045;p86"/>
          <p:cNvSpPr/>
          <p:nvPr/>
        </p:nvSpPr>
        <p:spPr>
          <a:xfrm>
            <a:off x="0" y="0"/>
            <a:ext cx="10080000" cy="10335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1046" name="Google Shape;1046;p86"/>
          <p:cNvPicPr preferRelativeResize="0"/>
          <p:nvPr/>
        </p:nvPicPr>
        <p:blipFill>
          <a:blip r:embed="rId18">
            <a:alphaModFix/>
          </a:blip>
          <a:stretch>
            <a:fillRect/>
          </a:stretch>
        </p:blipFill>
        <p:spPr>
          <a:xfrm>
            <a:off x="7953375" y="305775"/>
            <a:ext cx="1647825" cy="209550"/>
          </a:xfrm>
          <a:prstGeom prst="rect">
            <a:avLst/>
          </a:prstGeom>
          <a:noFill/>
          <a:ln>
            <a:noFill/>
          </a:ln>
        </p:spPr>
      </p:pic>
      <p:sp>
        <p:nvSpPr>
          <p:cNvPr id="1047" name="Google Shape;1047;p86"/>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Mississippi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5th Grade - Physical Science</a:t>
            </a:r>
            <a:endParaRPr sz="1200">
              <a:latin typeface="Poppins"/>
              <a:ea typeface="Poppins"/>
              <a:cs typeface="Poppins"/>
              <a:sym typeface="Poppins"/>
            </a:endParaRPr>
          </a:p>
        </p:txBody>
      </p:sp>
      <p:grpSp>
        <p:nvGrpSpPr>
          <p:cNvPr id="1048" name="Google Shape;1048;p86"/>
          <p:cNvGrpSpPr/>
          <p:nvPr/>
        </p:nvGrpSpPr>
        <p:grpSpPr>
          <a:xfrm>
            <a:off x="533400" y="675275"/>
            <a:ext cx="8132700" cy="307800"/>
            <a:chOff x="1485900" y="5127438"/>
            <a:chExt cx="8132700" cy="307800"/>
          </a:xfrm>
        </p:grpSpPr>
        <p:grpSp>
          <p:nvGrpSpPr>
            <p:cNvPr id="1049" name="Google Shape;1049;p86"/>
            <p:cNvGrpSpPr/>
            <p:nvPr/>
          </p:nvGrpSpPr>
          <p:grpSpPr>
            <a:xfrm>
              <a:off x="1485900" y="5167025"/>
              <a:ext cx="7886700" cy="228600"/>
              <a:chOff x="1485900" y="5233700"/>
              <a:chExt cx="7886700" cy="228600"/>
            </a:xfrm>
          </p:grpSpPr>
          <p:sp>
            <p:nvSpPr>
              <p:cNvPr id="1050" name="Google Shape;1050;p86"/>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86"/>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52" name="Google Shape;1052;p86"/>
            <p:cNvSpPr txBox="1"/>
            <p:nvPr/>
          </p:nvSpPr>
          <p:spPr>
            <a:xfrm>
              <a:off x="1638300" y="5127438"/>
              <a:ext cx="7980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4th grade on our site</a:t>
              </a:r>
              <a:r>
                <a:rPr i="1" lang="en" sz="800">
                  <a:latin typeface="Poppins"/>
                  <a:ea typeface="Poppins"/>
                  <a:cs typeface="Poppins"/>
                  <a:sym typeface="Poppins"/>
                </a:rPr>
                <a:t>, but we recommend teaching lessons in 5th grade if you are following Mississippi Standards.</a:t>
              </a:r>
              <a:endParaRPr i="1" sz="800">
                <a:latin typeface="Poppins"/>
                <a:ea typeface="Poppins"/>
                <a:cs typeface="Poppins"/>
                <a:sym typeface="Poppins"/>
              </a:endParaRPr>
            </a:p>
          </p:txBody>
        </p:sp>
      </p:grpSp>
      <p:sp>
        <p:nvSpPr>
          <p:cNvPr id="1053" name="Google Shape;1053;p86"/>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9">
                  <a:extLst>
                    <a:ext uri="{A12FA001-AC4F-418D-AE19-62706E023703}">
                      <ahyp:hlinkClr val="tx"/>
                    </a:ext>
                  </a:extLst>
                </a:hlinkClick>
              </a:rPr>
              <a:t>www.mysteryscience.com/docs/mississippi</a:t>
            </a:r>
            <a:endParaRPr sz="800">
              <a:solidFill>
                <a:schemeClr val="dk1"/>
              </a:solidFill>
              <a:latin typeface="Poppins"/>
              <a:ea typeface="Poppins"/>
              <a:cs typeface="Poppins"/>
              <a:sym typeface="Poppins"/>
            </a:endParaRPr>
          </a:p>
        </p:txBody>
      </p:sp>
      <p:sp>
        <p:nvSpPr>
          <p:cNvPr id="1054" name="Google Shape;1054;p86"/>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52"/>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245" name="Google Shape;245;p52"/>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246" name="Google Shape;246;p52"/>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Mississippi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Kindergarten - Life Science</a:t>
            </a:r>
            <a:endParaRPr sz="1200">
              <a:latin typeface="Poppins"/>
              <a:ea typeface="Poppins"/>
              <a:cs typeface="Poppins"/>
              <a:sym typeface="Poppins"/>
            </a:endParaRPr>
          </a:p>
        </p:txBody>
      </p:sp>
      <p:graphicFrame>
        <p:nvGraphicFramePr>
          <p:cNvPr id="247" name="Google Shape;247;p52"/>
          <p:cNvGraphicFramePr/>
          <p:nvPr/>
        </p:nvGraphicFramePr>
        <p:xfrm>
          <a:off x="457188" y="1513360"/>
          <a:ext cx="3000000" cy="3000000"/>
        </p:xfrm>
        <a:graphic>
          <a:graphicData uri="http://schemas.openxmlformats.org/drawingml/2006/table">
            <a:tbl>
              <a:tblPr>
                <a:noFill/>
                <a:tableStyleId>{6D8FE570-EC49-4AF3-A5A0-70E66406ED82}</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Student Objectives</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Mississippi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r>
              <a:tr h="833100">
                <a:tc>
                  <a:txBody>
                    <a:bodyPr/>
                    <a:lstStyle/>
                    <a:p>
                      <a:pPr indent="0" lvl="0" marL="0" rtl="0" algn="l">
                        <a:spcBef>
                          <a:spcPts val="0"/>
                        </a:spcBef>
                        <a:spcAft>
                          <a:spcPts val="0"/>
                        </a:spcAft>
                        <a:buNone/>
                      </a:pPr>
                      <a:r>
                        <a:rPr lang="en" sz="800">
                          <a:latin typeface="Poppins"/>
                          <a:ea typeface="Poppins"/>
                          <a:cs typeface="Poppins"/>
                          <a:sym typeface="Poppins"/>
                        </a:rPr>
                        <a:t>Lesson 5</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uFill>
                            <a:noFill/>
                          </a:uFill>
                          <a:latin typeface="Poppins"/>
                          <a:ea typeface="Poppins"/>
                          <a:cs typeface="Poppins"/>
                          <a:sym typeface="Poppins"/>
                          <a:hlinkClick r:id="rId4"/>
                        </a:rPr>
                        <a:t>Living &amp; Nonliving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Are plants alive?</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make observations of plants in order to identify their needs and that they are, in fact, living things.</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rgbClr val="000000"/>
                        </a:buClr>
                        <a:buSzPts val="1100"/>
                        <a:buFont typeface="Arial"/>
                        <a:buNone/>
                      </a:pPr>
                      <a:r>
                        <a:rPr b="1" lang="en" sz="800">
                          <a:solidFill>
                            <a:schemeClr val="dk1"/>
                          </a:solidFill>
                          <a:latin typeface="Poppins"/>
                          <a:ea typeface="Poppins"/>
                          <a:cs typeface="Poppins"/>
                          <a:sym typeface="Poppins"/>
                        </a:rPr>
                        <a:t>L.K.1A</a:t>
                      </a:r>
                      <a:r>
                        <a:rPr b="1" lang="en" sz="800">
                          <a:solidFill>
                            <a:srgbClr val="000000"/>
                          </a:solidFill>
                          <a:latin typeface="Poppins"/>
                          <a:ea typeface="Poppins"/>
                          <a:cs typeface="Poppins"/>
                          <a:sym typeface="Poppins"/>
                        </a:rPr>
                        <a:t> </a:t>
                      </a:r>
                      <a:r>
                        <a:rPr lang="en" sz="800">
                          <a:solidFill>
                            <a:srgbClr val="000000"/>
                          </a:solidFill>
                          <a:latin typeface="Poppins"/>
                          <a:ea typeface="Poppins"/>
                          <a:cs typeface="Poppins"/>
                          <a:sym typeface="Poppins"/>
                        </a:rPr>
                        <a:t>Students will demonstrate an understanding of living and nonliving things. (L.K.1A.1)</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833100">
                <a:tc>
                  <a:txBody>
                    <a:bodyPr/>
                    <a:lstStyle/>
                    <a:p>
                      <a:pPr indent="0" lvl="0" marL="0" rtl="0" algn="l">
                        <a:spcBef>
                          <a:spcPts val="0"/>
                        </a:spcBef>
                        <a:spcAft>
                          <a:spcPts val="0"/>
                        </a:spcAft>
                        <a:buNone/>
                      </a:pPr>
                      <a:r>
                        <a:rPr lang="en" sz="800">
                          <a:latin typeface="Poppins"/>
                          <a:ea typeface="Poppins"/>
                          <a:cs typeface="Poppins"/>
                          <a:sym typeface="Poppins"/>
                        </a:rPr>
                        <a:t>Lesson 6</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rgbClr val="000000"/>
                        </a:buClr>
                        <a:buSzPts val="1100"/>
                        <a:buFont typeface="Arial"/>
                        <a:buNone/>
                      </a:pPr>
                      <a:r>
                        <a:rPr b="1" lang="en" sz="800">
                          <a:uFill>
                            <a:noFill/>
                          </a:uFill>
                          <a:latin typeface="Poppins"/>
                          <a:ea typeface="Poppins"/>
                          <a:cs typeface="Poppins"/>
                          <a:sym typeface="Poppins"/>
                          <a:hlinkClick r:id="rId5"/>
                        </a:rPr>
                        <a:t>Plant Needs: Water &amp; Light</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How do plants and trees grow?</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Students investigate to determine the basic needs of plants. They observe to identify ways young plants resemble the parent plant and how the plant changes as it proceeds through its life cycle.</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rgbClr val="000000"/>
                        </a:buClr>
                        <a:buSzPts val="1100"/>
                        <a:buFont typeface="Arial"/>
                        <a:buNone/>
                      </a:pPr>
                      <a:r>
                        <a:rPr b="1" lang="en" sz="800">
                          <a:solidFill>
                            <a:schemeClr val="dk1"/>
                          </a:solidFill>
                          <a:latin typeface="Poppins"/>
                          <a:ea typeface="Poppins"/>
                          <a:cs typeface="Poppins"/>
                          <a:sym typeface="Poppins"/>
                        </a:rPr>
                        <a:t>L.K.2 </a:t>
                      </a:r>
                      <a:r>
                        <a:rPr b="1" lang="en" sz="800">
                          <a:solidFill>
                            <a:srgbClr val="000000"/>
                          </a:solidFill>
                          <a:latin typeface="Poppins"/>
                          <a:ea typeface="Poppins"/>
                          <a:cs typeface="Poppins"/>
                          <a:sym typeface="Poppins"/>
                        </a:rPr>
                        <a:t> </a:t>
                      </a:r>
                      <a:r>
                        <a:rPr lang="en" sz="800">
                          <a:latin typeface="Poppins"/>
                          <a:ea typeface="Poppins"/>
                          <a:cs typeface="Poppins"/>
                          <a:sym typeface="Poppins"/>
                        </a:rPr>
                        <a:t>Students will demonstrate an understanding of how living things change in form as they go through the general stages of a life cycle. (L.K.2.1, L.K.2.3)</a:t>
                      </a:r>
                      <a:endParaRPr sz="800">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800">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L.K.3A  </a:t>
                      </a:r>
                      <a:r>
                        <a:rPr lang="en" sz="800">
                          <a:solidFill>
                            <a:schemeClr val="dk1"/>
                          </a:solidFill>
                          <a:latin typeface="Poppins"/>
                          <a:ea typeface="Poppins"/>
                          <a:cs typeface="Poppins"/>
                          <a:sym typeface="Poppins"/>
                        </a:rPr>
                        <a:t>Students will demonstrate an understanding of what animals and plants need to live and grow. (L.K.3A.1)</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r>
              <a:tr h="792450">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Lesson 7</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rgbClr val="000000"/>
                        </a:buClr>
                        <a:buSzPts val="1100"/>
                        <a:buFont typeface="Arial"/>
                        <a:buNone/>
                      </a:pPr>
                      <a:r>
                        <a:rPr b="1" lang="en" sz="800">
                          <a:uFill>
                            <a:noFill/>
                          </a:uFill>
                          <a:latin typeface="Poppins"/>
                          <a:ea typeface="Poppins"/>
                          <a:cs typeface="Poppins"/>
                          <a:sym typeface="Poppins"/>
                          <a:hlinkClick r:id="rId6"/>
                        </a:rPr>
                        <a:t>Animal Needs &amp; Changing the Environment</a:t>
                      </a:r>
                      <a:r>
                        <a:rPr b="1" lang="en" sz="800" u="sng">
                          <a:solidFill>
                            <a:schemeClr val="hlink"/>
                          </a:solidFill>
                          <a:latin typeface="Poppins"/>
                          <a:ea typeface="Poppins"/>
                          <a:cs typeface="Poppins"/>
                          <a:sym typeface="Poppins"/>
                          <a:hlinkClick r:id="rId7"/>
                        </a:rPr>
                        <a:t> </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Read-Along</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Why would you want an old log in your backyard?</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Students obtain evidence of living organisms by virtually keeping watch of a log and the living things that visit it. </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L.K.3A  </a:t>
                      </a:r>
                      <a:r>
                        <a:rPr lang="en" sz="800">
                          <a:solidFill>
                            <a:schemeClr val="dk1"/>
                          </a:solidFill>
                          <a:latin typeface="Poppins"/>
                          <a:ea typeface="Poppins"/>
                          <a:cs typeface="Poppins"/>
                          <a:sym typeface="Poppins"/>
                        </a:rPr>
                        <a:t>Students will demonstrate an understanding of what animals and plants need to live and grow. (L.K.3A.2)</a:t>
                      </a:r>
                      <a:endParaRPr sz="800">
                        <a:solidFill>
                          <a:srgbClr val="000000"/>
                        </a:solidFill>
                        <a:highlight>
                          <a:srgbClr val="FFDF41"/>
                        </a:highlight>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r>
            </a:tbl>
          </a:graphicData>
        </a:graphic>
      </p:graphicFrame>
      <p:pic>
        <p:nvPicPr>
          <p:cNvPr id="248" name="Google Shape;248;p52"/>
          <p:cNvPicPr preferRelativeResize="0"/>
          <p:nvPr/>
        </p:nvPicPr>
        <p:blipFill rotWithShape="1">
          <a:blip r:embed="rId8">
            <a:alphaModFix/>
          </a:blip>
          <a:srcRect b="449" l="0" r="0" t="57108"/>
          <a:stretch/>
        </p:blipFill>
        <p:spPr>
          <a:xfrm>
            <a:off x="457200" y="1909575"/>
            <a:ext cx="914400" cy="2499275"/>
          </a:xfrm>
          <a:prstGeom prst="rect">
            <a:avLst/>
          </a:prstGeom>
          <a:noFill/>
          <a:ln>
            <a:noFill/>
          </a:ln>
        </p:spPr>
      </p:pic>
      <p:pic>
        <p:nvPicPr>
          <p:cNvPr id="249" name="Google Shape;249;p52"/>
          <p:cNvPicPr preferRelativeResize="0"/>
          <p:nvPr/>
        </p:nvPicPr>
        <p:blipFill rotWithShape="1">
          <a:blip r:embed="rId9">
            <a:alphaModFix/>
          </a:blip>
          <a:srcRect b="0" l="18091" r="8" t="0"/>
          <a:stretch/>
        </p:blipFill>
        <p:spPr>
          <a:xfrm>
            <a:off x="457200" y="1909575"/>
            <a:ext cx="897725" cy="779950"/>
          </a:xfrm>
          <a:prstGeom prst="rect">
            <a:avLst/>
          </a:prstGeom>
          <a:noFill/>
          <a:ln>
            <a:noFill/>
          </a:ln>
        </p:spPr>
      </p:pic>
      <p:sp>
        <p:nvSpPr>
          <p:cNvPr id="250" name="Google Shape;250;p52"/>
          <p:cNvSpPr/>
          <p:nvPr/>
        </p:nvSpPr>
        <p:spPr>
          <a:xfrm>
            <a:off x="457188" y="1909575"/>
            <a:ext cx="638100" cy="27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251" name="Google Shape;251;p52"/>
          <p:cNvGraphicFramePr/>
          <p:nvPr/>
        </p:nvGraphicFramePr>
        <p:xfrm>
          <a:off x="457188" y="1909585"/>
          <a:ext cx="3000000" cy="3000000"/>
        </p:xfrm>
        <a:graphic>
          <a:graphicData uri="http://schemas.openxmlformats.org/drawingml/2006/table">
            <a:tbl>
              <a:tblPr>
                <a:noFill/>
                <a:tableStyleId>{6D8FE570-EC49-4AF3-A5A0-70E66406ED82}</a:tableStyleId>
              </a:tblPr>
              <a:tblGrid>
                <a:gridCol w="693475"/>
              </a:tblGrid>
              <a:tr h="833100">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Lesson 1</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833100">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Lesson 2</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833100">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Lesson 3</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252" name="Google Shape;252;p52"/>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Poppins"/>
                <a:ea typeface="Poppins"/>
                <a:cs typeface="Poppins"/>
                <a:sym typeface="Poppins"/>
              </a:rPr>
              <a:t>Plant Needs </a:t>
            </a:r>
            <a:r>
              <a:rPr lang="en" sz="1200">
                <a:solidFill>
                  <a:schemeClr val="dk1"/>
                </a:solidFill>
                <a:uFill>
                  <a:noFill/>
                </a:uFill>
                <a:latin typeface="Poppins"/>
                <a:ea typeface="Poppins"/>
                <a:cs typeface="Poppins"/>
                <a:sym typeface="Poppins"/>
                <a:hlinkClick r:id="rId10">
                  <a:extLst>
                    <a:ext uri="{A12FA001-AC4F-418D-AE19-62706E023703}">
                      <ahyp:hlinkClr val="tx"/>
                    </a:ext>
                  </a:extLst>
                </a:hlinkClick>
              </a:rPr>
              <a:t>(Plant Secrets)</a:t>
            </a:r>
            <a:endParaRPr b="1">
              <a:latin typeface="Poppins"/>
              <a:ea typeface="Poppins"/>
              <a:cs typeface="Poppins"/>
              <a:sym typeface="Poppins"/>
            </a:endParaRPr>
          </a:p>
        </p:txBody>
      </p:sp>
      <p:grpSp>
        <p:nvGrpSpPr>
          <p:cNvPr id="253" name="Google Shape;253;p52"/>
          <p:cNvGrpSpPr/>
          <p:nvPr/>
        </p:nvGrpSpPr>
        <p:grpSpPr>
          <a:xfrm>
            <a:off x="433351" y="6790394"/>
            <a:ext cx="9143929" cy="461884"/>
            <a:chOff x="1485900" y="5127431"/>
            <a:chExt cx="8093405" cy="314100"/>
          </a:xfrm>
        </p:grpSpPr>
        <p:grpSp>
          <p:nvGrpSpPr>
            <p:cNvPr id="254" name="Google Shape;254;p52"/>
            <p:cNvGrpSpPr/>
            <p:nvPr/>
          </p:nvGrpSpPr>
          <p:grpSpPr>
            <a:xfrm>
              <a:off x="1485900" y="5167025"/>
              <a:ext cx="7886700" cy="228600"/>
              <a:chOff x="1485900" y="5233700"/>
              <a:chExt cx="7886700" cy="228600"/>
            </a:xfrm>
          </p:grpSpPr>
          <p:sp>
            <p:nvSpPr>
              <p:cNvPr id="255" name="Google Shape;255;p52"/>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52"/>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7" name="Google Shape;257;p52"/>
            <p:cNvSpPr txBox="1"/>
            <p:nvPr/>
          </p:nvSpPr>
          <p:spPr>
            <a:xfrm>
              <a:off x="1638305" y="5127431"/>
              <a:ext cx="7941000" cy="31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900">
                  <a:solidFill>
                    <a:schemeClr val="dk1"/>
                  </a:solidFill>
                  <a:latin typeface="Poppins"/>
                  <a:ea typeface="Poppins"/>
                  <a:cs typeface="Poppins"/>
                  <a:sym typeface="Poppins"/>
                </a:rPr>
                <a:t>Mississippi Specific Standard: </a:t>
              </a:r>
              <a:r>
                <a:rPr b="1" lang="en" sz="900">
                  <a:solidFill>
                    <a:schemeClr val="dk1"/>
                  </a:solidFill>
                  <a:latin typeface="Poppins"/>
                  <a:ea typeface="Poppins"/>
                  <a:cs typeface="Poppins"/>
                  <a:sym typeface="Poppins"/>
                </a:rPr>
                <a:t>L.K.4</a:t>
              </a:r>
              <a:r>
                <a:rPr lang="en" sz="900">
                  <a:solidFill>
                    <a:schemeClr val="dk1"/>
                  </a:solidFill>
                  <a:latin typeface="Poppins"/>
                  <a:ea typeface="Poppins"/>
                  <a:cs typeface="Poppins"/>
                  <a:sym typeface="Poppins"/>
                </a:rPr>
                <a:t> Students will demonstrate an understanding that some groups of plants and animals are no longer living (extinct) because they were unable to meet their needs for survival.</a:t>
              </a:r>
              <a:endParaRPr i="1" sz="900">
                <a:latin typeface="Poppins"/>
                <a:ea typeface="Poppins"/>
                <a:cs typeface="Poppins"/>
                <a:sym typeface="Poppins"/>
              </a:endParaRPr>
            </a:p>
          </p:txBody>
        </p:sp>
      </p:grpSp>
      <p:sp>
        <p:nvSpPr>
          <p:cNvPr id="258" name="Google Shape;258;p52"/>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www.mysteryscience.com/docs/mississippi</a:t>
            </a:r>
            <a:endParaRPr sz="800">
              <a:solidFill>
                <a:schemeClr val="dk1"/>
              </a:solidFill>
              <a:latin typeface="Poppins"/>
              <a:ea typeface="Poppins"/>
              <a:cs typeface="Poppins"/>
              <a:sym typeface="Poppins"/>
            </a:endParaRPr>
          </a:p>
        </p:txBody>
      </p:sp>
      <p:sp>
        <p:nvSpPr>
          <p:cNvPr id="259" name="Google Shape;259;p52"/>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53"/>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uFill>
                  <a:noFill/>
                </a:uFill>
                <a:latin typeface="Poppins"/>
                <a:ea typeface="Poppins"/>
                <a:cs typeface="Poppins"/>
                <a:sym typeface="Poppins"/>
                <a:hlinkClick r:id="rId3">
                  <a:extLst>
                    <a:ext uri="{A12FA001-AC4F-418D-AE19-62706E023703}">
                      <ahyp:hlinkClr val="tx"/>
                    </a:ext>
                  </a:extLst>
                </a:hlinkClick>
              </a:rPr>
              <a:t>✔</a:t>
            </a:r>
            <a:r>
              <a:rPr lang="en">
                <a:solidFill>
                  <a:schemeClr val="dk1"/>
                </a:solidFill>
              </a:rPr>
              <a:t> </a:t>
            </a: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Animal Traits &amp; Survival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(Animal Superpowers)</a:t>
            </a:r>
            <a:endParaRPr b="1">
              <a:latin typeface="Poppins"/>
              <a:ea typeface="Poppins"/>
              <a:cs typeface="Poppins"/>
              <a:sym typeface="Poppins"/>
            </a:endParaRPr>
          </a:p>
        </p:txBody>
      </p:sp>
      <p:sp>
        <p:nvSpPr>
          <p:cNvPr id="265" name="Google Shape;265;p53"/>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www.mysteryscience.com/docs/arizona</a:t>
            </a:r>
            <a:endParaRPr sz="800">
              <a:solidFill>
                <a:schemeClr val="dk1"/>
              </a:solidFill>
              <a:latin typeface="Poppins"/>
              <a:ea typeface="Poppins"/>
              <a:cs typeface="Poppins"/>
              <a:sym typeface="Poppins"/>
            </a:endParaRPr>
          </a:p>
        </p:txBody>
      </p:sp>
      <p:pic>
        <p:nvPicPr>
          <p:cNvPr id="266" name="Google Shape;266;p53"/>
          <p:cNvPicPr preferRelativeResize="0"/>
          <p:nvPr/>
        </p:nvPicPr>
        <p:blipFill rotWithShape="1">
          <a:blip r:embed="rId7">
            <a:alphaModFix/>
          </a:blip>
          <a:srcRect b="0" l="5285" r="5285" t="0"/>
          <a:stretch/>
        </p:blipFill>
        <p:spPr>
          <a:xfrm>
            <a:off x="457200" y="5071125"/>
            <a:ext cx="1032650" cy="1036300"/>
          </a:xfrm>
          <a:prstGeom prst="rect">
            <a:avLst/>
          </a:prstGeom>
          <a:noFill/>
          <a:ln>
            <a:noFill/>
          </a:ln>
        </p:spPr>
      </p:pic>
      <p:pic>
        <p:nvPicPr>
          <p:cNvPr id="267" name="Google Shape;267;p53"/>
          <p:cNvPicPr preferRelativeResize="0"/>
          <p:nvPr/>
        </p:nvPicPr>
        <p:blipFill rotWithShape="1">
          <a:blip r:embed="rId8">
            <a:alphaModFix/>
          </a:blip>
          <a:srcRect b="0" l="3781" r="3771" t="0"/>
          <a:stretch/>
        </p:blipFill>
        <p:spPr>
          <a:xfrm>
            <a:off x="446387" y="6116350"/>
            <a:ext cx="1032650" cy="1023954"/>
          </a:xfrm>
          <a:prstGeom prst="rect">
            <a:avLst/>
          </a:prstGeom>
          <a:noFill/>
          <a:ln>
            <a:noFill/>
          </a:ln>
        </p:spPr>
      </p:pic>
      <p:pic>
        <p:nvPicPr>
          <p:cNvPr id="268" name="Google Shape;268;p53"/>
          <p:cNvPicPr preferRelativeResize="0"/>
          <p:nvPr/>
        </p:nvPicPr>
        <p:blipFill rotWithShape="1">
          <a:blip r:embed="rId9">
            <a:alphaModFix/>
          </a:blip>
          <a:srcRect b="0" l="893" r="893" t="0"/>
          <a:stretch/>
        </p:blipFill>
        <p:spPr>
          <a:xfrm>
            <a:off x="457200" y="4061975"/>
            <a:ext cx="1032650" cy="952884"/>
          </a:xfrm>
          <a:prstGeom prst="rect">
            <a:avLst/>
          </a:prstGeom>
          <a:noFill/>
          <a:ln>
            <a:noFill/>
          </a:ln>
        </p:spPr>
      </p:pic>
      <p:pic>
        <p:nvPicPr>
          <p:cNvPr id="269" name="Google Shape;269;p53" title="ZOGMfwFY.png"/>
          <p:cNvPicPr preferRelativeResize="0"/>
          <p:nvPr/>
        </p:nvPicPr>
        <p:blipFill rotWithShape="1">
          <a:blip r:embed="rId10">
            <a:alphaModFix/>
          </a:blip>
          <a:srcRect b="0" l="22559" r="22564" t="0"/>
          <a:stretch/>
        </p:blipFill>
        <p:spPr>
          <a:xfrm>
            <a:off x="457200" y="2991575"/>
            <a:ext cx="1032650" cy="1036300"/>
          </a:xfrm>
          <a:prstGeom prst="rect">
            <a:avLst/>
          </a:prstGeom>
          <a:noFill/>
          <a:ln>
            <a:noFill/>
          </a:ln>
        </p:spPr>
      </p:pic>
      <p:pic>
        <p:nvPicPr>
          <p:cNvPr id="270" name="Google Shape;270;p53"/>
          <p:cNvPicPr preferRelativeResize="0"/>
          <p:nvPr/>
        </p:nvPicPr>
        <p:blipFill rotWithShape="1">
          <a:blip r:embed="rId11">
            <a:alphaModFix/>
          </a:blip>
          <a:srcRect b="23751" l="10815" r="14075" t="0"/>
          <a:stretch/>
        </p:blipFill>
        <p:spPr>
          <a:xfrm>
            <a:off x="457200" y="1939400"/>
            <a:ext cx="1137425" cy="1058486"/>
          </a:xfrm>
          <a:prstGeom prst="rect">
            <a:avLst/>
          </a:prstGeom>
          <a:noFill/>
          <a:ln>
            <a:noFill/>
          </a:ln>
        </p:spPr>
      </p:pic>
      <p:sp>
        <p:nvSpPr>
          <p:cNvPr id="271" name="Google Shape;271;p53"/>
          <p:cNvSpPr/>
          <p:nvPr/>
        </p:nvSpPr>
        <p:spPr>
          <a:xfrm>
            <a:off x="457200" y="2991570"/>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272" name="Google Shape;272;p53"/>
          <p:cNvSpPr/>
          <p:nvPr/>
        </p:nvSpPr>
        <p:spPr>
          <a:xfrm>
            <a:off x="456150" y="1939394"/>
            <a:ext cx="6879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273" name="Google Shape;273;p53"/>
          <p:cNvSpPr/>
          <p:nvPr/>
        </p:nvSpPr>
        <p:spPr>
          <a:xfrm>
            <a:off x="457200" y="4027880"/>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274" name="Google Shape;274;p53"/>
          <p:cNvSpPr/>
          <p:nvPr/>
        </p:nvSpPr>
        <p:spPr>
          <a:xfrm>
            <a:off x="456151" y="5064170"/>
            <a:ext cx="6879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4</a:t>
            </a:r>
            <a:endParaRPr b="1" sz="800">
              <a:solidFill>
                <a:schemeClr val="lt1"/>
              </a:solidFill>
              <a:latin typeface="Poppins"/>
              <a:ea typeface="Poppins"/>
              <a:cs typeface="Poppins"/>
              <a:sym typeface="Poppins"/>
            </a:endParaRPr>
          </a:p>
        </p:txBody>
      </p:sp>
      <p:sp>
        <p:nvSpPr>
          <p:cNvPr id="275" name="Google Shape;275;p53"/>
          <p:cNvSpPr/>
          <p:nvPr/>
        </p:nvSpPr>
        <p:spPr>
          <a:xfrm>
            <a:off x="456151" y="6116357"/>
            <a:ext cx="6879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5</a:t>
            </a:r>
            <a:endParaRPr b="1" sz="800">
              <a:solidFill>
                <a:schemeClr val="lt1"/>
              </a:solidFill>
              <a:latin typeface="Poppins"/>
              <a:ea typeface="Poppins"/>
              <a:cs typeface="Poppins"/>
              <a:sym typeface="Poppins"/>
            </a:endParaRPr>
          </a:p>
        </p:txBody>
      </p:sp>
      <p:graphicFrame>
        <p:nvGraphicFramePr>
          <p:cNvPr id="276" name="Google Shape;276;p53"/>
          <p:cNvGraphicFramePr/>
          <p:nvPr/>
        </p:nvGraphicFramePr>
        <p:xfrm>
          <a:off x="457188" y="1543210"/>
          <a:ext cx="3000000" cy="3000000"/>
        </p:xfrm>
        <a:graphic>
          <a:graphicData uri="http://schemas.openxmlformats.org/drawingml/2006/table">
            <a:tbl>
              <a:tblPr>
                <a:noFill/>
                <a:tableStyleId>{6D8FE570-EC49-4AF3-A5A0-70E66406ED82}</a:tableStyleId>
              </a:tblPr>
              <a:tblGrid>
                <a:gridCol w="912725"/>
                <a:gridCol w="2427350"/>
                <a:gridCol w="2374925"/>
                <a:gridCol w="3429000"/>
              </a:tblGrid>
              <a:tr h="37365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Mississippi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431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Parent &amp; Offspring Traits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How can you help a lost baby animal find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its parents?</a:t>
                      </a:r>
                      <a:endParaRPr b="1"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observe the traits of adult and baby animals in order to construct an explanation that most young animals are like, but not exactly like, their parents.</a:t>
                      </a:r>
                      <a:endParaRPr b="1"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L.K.2  </a:t>
                      </a:r>
                      <a:r>
                        <a:rPr lang="en" sz="800">
                          <a:solidFill>
                            <a:schemeClr val="dk1"/>
                          </a:solidFill>
                          <a:latin typeface="Poppins"/>
                          <a:ea typeface="Poppins"/>
                          <a:cs typeface="Poppins"/>
                          <a:sym typeface="Poppins"/>
                        </a:rPr>
                        <a:t>Students will demonstrate an understanding of how living things change in form as they go through the general stages of a life cycle. (L.K.2.4)</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431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✨New!✨</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Offspring Trait Variation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Can you predict what an animal’s babies will look like?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observe the traits of parent and baby animals to construct an explanation that offspring look similar to their parents, but can also vary in many ways. They predict what a puppy might look like based on the traits of the parent dogs. </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L.K.2  </a:t>
                      </a:r>
                      <a:r>
                        <a:rPr lang="en" sz="800">
                          <a:solidFill>
                            <a:schemeClr val="dk1"/>
                          </a:solidFill>
                          <a:latin typeface="Poppins"/>
                          <a:ea typeface="Poppins"/>
                          <a:cs typeface="Poppins"/>
                          <a:sym typeface="Poppins"/>
                        </a:rPr>
                        <a:t>Students will demonstrate an understanding of how living things change in form as they go through the general stages of a life cycle. (L.K.2.4)</a:t>
                      </a:r>
                      <a:endParaRPr sz="800">
                        <a:solidFill>
                          <a:schemeClr val="dk1"/>
                        </a:solidFill>
                        <a:highlight>
                          <a:srgbClr val="FFFF00"/>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431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Animal Behavior &amp; Offspring Survival </a:t>
                      </a:r>
                      <a:r>
                        <a:rPr b="1" lang="en" sz="800">
                          <a:solidFill>
                            <a:schemeClr val="dk1"/>
                          </a:solidFill>
                          <a:latin typeface="Poppins"/>
                          <a:ea typeface="Poppins"/>
                          <a:cs typeface="Poppins"/>
                          <a:sym typeface="Poppins"/>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baby ducks follow their mother?</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obtain information about the behaviors of animal parents that help their offspring survive. </a:t>
                      </a:r>
                      <a:endParaRPr b="1"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L.K.2  </a:t>
                      </a:r>
                      <a:r>
                        <a:rPr lang="en" sz="800">
                          <a:solidFill>
                            <a:schemeClr val="dk1"/>
                          </a:solidFill>
                          <a:latin typeface="Poppins"/>
                          <a:ea typeface="Poppins"/>
                          <a:cs typeface="Poppins"/>
                          <a:sym typeface="Poppins"/>
                        </a:rPr>
                        <a:t>Students will demonstrate an understanding of how living things change in form as they go through the general stages of a life cycle. (L.K.2.4)</a:t>
                      </a:r>
                      <a:endParaRPr b="1" sz="800">
                        <a:solidFill>
                          <a:schemeClr val="dk1"/>
                        </a:solidFill>
                        <a:highlight>
                          <a:srgbClr val="FFDF41"/>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431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i="1" lang="en" sz="800">
                          <a:solidFill>
                            <a:srgbClr val="9E9E9E"/>
                          </a:solidFill>
                          <a:uFill>
                            <a:noFill/>
                          </a:uFill>
                          <a:latin typeface="Poppins"/>
                          <a:ea typeface="Poppins"/>
                          <a:cs typeface="Poppins"/>
                          <a:sym typeface="Poppins"/>
                          <a:hlinkClick r:id="rId19">
                            <a:extLst>
                              <a:ext uri="{A12FA001-AC4F-418D-AE19-62706E023703}">
                                <ahyp:hlinkClr val="tx"/>
                              </a:ext>
                            </a:extLst>
                          </a:hlinkClick>
                        </a:rPr>
                        <a:t>Animal Structures &amp; Survival</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i="1" lang="en" sz="800">
                          <a:solidFill>
                            <a:srgbClr val="9E9E9E"/>
                          </a:solidFill>
                          <a:uFill>
                            <a:noFill/>
                          </a:uFill>
                          <a:latin typeface="Poppins"/>
                          <a:ea typeface="Poppins"/>
                          <a:cs typeface="Poppins"/>
                          <a:sym typeface="Poppins"/>
                          <a:hlinkClick r:id="rId20">
                            <a:extLst>
                              <a:ext uri="{A12FA001-AC4F-418D-AE19-62706E023703}">
                                <ahyp:hlinkClr val="tx"/>
                              </a:ext>
                            </a:extLst>
                          </a:hlinkClick>
                        </a:rPr>
                        <a:t>Why do birds have beaks?</a:t>
                      </a:r>
                      <a:endParaRPr b="1" i="1" sz="800">
                        <a:solidFill>
                          <a:srgbClr val="9E9E9E"/>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Students investigate how different bird beaks are well suited for eating different kinds of food. They explain which beak would help a particular bird survive in a particular environment. </a:t>
                      </a:r>
                      <a:endParaRPr i="1" sz="8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L.2.3B </a:t>
                      </a:r>
                      <a:r>
                        <a:rPr i="1" lang="en" sz="800">
                          <a:solidFill>
                            <a:srgbClr val="9E9E9E"/>
                          </a:solidFill>
                          <a:latin typeface="Poppins"/>
                          <a:ea typeface="Poppins"/>
                          <a:cs typeface="Poppins"/>
                          <a:sym typeface="Poppins"/>
                        </a:rPr>
                        <a:t>Students will demonstrate an understanding of the interdependence of living things.</a:t>
                      </a:r>
                      <a:endParaRPr i="1" sz="8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205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i="1" lang="en" sz="800">
                          <a:solidFill>
                            <a:srgbClr val="9E9E9E"/>
                          </a:solidFill>
                          <a:uFill>
                            <a:noFill/>
                          </a:uFill>
                          <a:latin typeface="Poppins"/>
                          <a:ea typeface="Poppins"/>
                          <a:cs typeface="Poppins"/>
                          <a:sym typeface="Poppins"/>
                          <a:hlinkClick r:id="rId21">
                            <a:extLst>
                              <a:ext uri="{A12FA001-AC4F-418D-AE19-62706E023703}">
                                <ahyp:hlinkClr val="tx"/>
                              </a:ext>
                            </a:extLst>
                          </a:hlinkClick>
                        </a:rPr>
                        <a:t>Camouflage &amp; Animal Survival</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Why are polar bears white?</a:t>
                      </a:r>
                      <a:endParaRPr b="1" i="1" sz="800">
                        <a:solidFill>
                          <a:srgbClr val="9E9E9E"/>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Students use observations of animal parents and their offspring to construct an explanation about young plants and animals being similar, but not identical, to their parents.</a:t>
                      </a:r>
                      <a:endParaRPr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i="1" sz="8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L.2.3B </a:t>
                      </a:r>
                      <a:r>
                        <a:rPr i="1" lang="en" sz="800">
                          <a:solidFill>
                            <a:srgbClr val="9E9E9E"/>
                          </a:solidFill>
                          <a:latin typeface="Poppins"/>
                          <a:ea typeface="Poppins"/>
                          <a:cs typeface="Poppins"/>
                          <a:sym typeface="Poppins"/>
                        </a:rPr>
                        <a:t>Students will demonstrate an understanding of the interdependence of living things.</a:t>
                      </a:r>
                      <a:endParaRPr b="1" i="1" sz="8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sp>
        <p:nvSpPr>
          <p:cNvPr id="277" name="Google Shape;277;p53"/>
          <p:cNvSpPr txBox="1"/>
          <p:nvPr/>
        </p:nvSpPr>
        <p:spPr>
          <a:xfrm>
            <a:off x="5564275" y="7083592"/>
            <a:ext cx="4100100" cy="431100"/>
          </a:xfrm>
          <a:prstGeom prst="rect">
            <a:avLst/>
          </a:prstGeom>
          <a:noFill/>
          <a:ln>
            <a:noFill/>
          </a:ln>
        </p:spPr>
        <p:txBody>
          <a:bodyPr anchorCtr="0" anchor="t" bIns="91425" lIns="91425" spcFirstLastPara="1" rIns="91425" wrap="square" tIns="91425">
            <a:spAutoFit/>
          </a:bodyPr>
          <a:lstStyle/>
          <a:p>
            <a:pPr indent="0" lvl="0" marL="137160" marR="36709" rtl="0" algn="r">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a:t>
            </a:r>
            <a:r>
              <a:rPr b="1" lang="en" sz="800">
                <a:solidFill>
                  <a:srgbClr val="000000"/>
                </a:solidFill>
                <a:latin typeface="Poppins"/>
                <a:ea typeface="Poppins"/>
                <a:cs typeface="Poppins"/>
                <a:sym typeface="Poppins"/>
              </a:rPr>
              <a:t> </a:t>
            </a:r>
            <a:r>
              <a:rPr lang="en" sz="800">
                <a:solidFill>
                  <a:srgbClr val="000000"/>
                </a:solidFill>
                <a:latin typeface="Poppins"/>
                <a:ea typeface="Poppins"/>
                <a:cs typeface="Poppins"/>
                <a:sym typeface="Poppins"/>
              </a:rPr>
              <a:t>New Lesson</a:t>
            </a:r>
            <a:endParaRPr sz="800">
              <a:latin typeface="Poppins"/>
              <a:ea typeface="Poppins"/>
              <a:cs typeface="Poppins"/>
              <a:sym typeface="Poppins"/>
            </a:endParaRPr>
          </a:p>
          <a:p>
            <a:pPr indent="0" lvl="0" marL="137160" marR="36709" rtl="0" algn="r">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a:t>
            </a:r>
            <a:r>
              <a:rPr b="1" lang="en" sz="800">
                <a:solidFill>
                  <a:srgbClr val="000000"/>
                </a:solidFill>
                <a:latin typeface="Poppins"/>
                <a:ea typeface="Poppins"/>
                <a:cs typeface="Poppins"/>
                <a:sym typeface="Poppins"/>
              </a:rPr>
              <a:t>  </a:t>
            </a:r>
            <a:r>
              <a:rPr lang="en" sz="800">
                <a:solidFill>
                  <a:srgbClr val="000000"/>
                </a:solidFill>
                <a:latin typeface="Poppins"/>
                <a:ea typeface="Poppins"/>
                <a:cs typeface="Poppins"/>
                <a:sym typeface="Poppins"/>
              </a:rPr>
              <a:t>Unit Restructured for the 202</a:t>
            </a:r>
            <a:r>
              <a:rPr lang="en" sz="800">
                <a:latin typeface="Poppins"/>
                <a:ea typeface="Poppins"/>
                <a:cs typeface="Poppins"/>
                <a:sym typeface="Poppins"/>
              </a:rPr>
              <a:t>5</a:t>
            </a:r>
            <a:r>
              <a:rPr lang="en" sz="800">
                <a:solidFill>
                  <a:srgbClr val="000000"/>
                </a:solidFill>
                <a:latin typeface="Poppins"/>
                <a:ea typeface="Poppins"/>
                <a:cs typeface="Poppins"/>
                <a:sym typeface="Poppins"/>
              </a:rPr>
              <a:t>-202</a:t>
            </a:r>
            <a:r>
              <a:rPr lang="en" sz="800">
                <a:latin typeface="Poppins"/>
                <a:ea typeface="Poppins"/>
                <a:cs typeface="Poppins"/>
                <a:sym typeface="Poppins"/>
              </a:rPr>
              <a:t>6</a:t>
            </a:r>
            <a:r>
              <a:rPr lang="en" sz="800">
                <a:solidFill>
                  <a:srgbClr val="000000"/>
                </a:solidFill>
                <a:latin typeface="Poppins"/>
                <a:ea typeface="Poppins"/>
                <a:cs typeface="Poppins"/>
                <a:sym typeface="Poppins"/>
              </a:rPr>
              <a:t> School Year </a:t>
            </a:r>
            <a:endParaRPr sz="800">
              <a:latin typeface="Poppins"/>
              <a:ea typeface="Poppins"/>
              <a:cs typeface="Poppins"/>
              <a:sym typeface="Poppins"/>
            </a:endParaRPr>
          </a:p>
        </p:txBody>
      </p:sp>
      <p:sp>
        <p:nvSpPr>
          <p:cNvPr id="278" name="Google Shape;278;p53"/>
          <p:cNvSpPr/>
          <p:nvPr/>
        </p:nvSpPr>
        <p:spPr>
          <a:xfrm>
            <a:off x="0" y="0"/>
            <a:ext cx="10080000" cy="10335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279" name="Google Shape;279;p53"/>
          <p:cNvPicPr preferRelativeResize="0"/>
          <p:nvPr/>
        </p:nvPicPr>
        <p:blipFill>
          <a:blip r:embed="rId22">
            <a:alphaModFix/>
          </a:blip>
          <a:stretch>
            <a:fillRect/>
          </a:stretch>
        </p:blipFill>
        <p:spPr>
          <a:xfrm>
            <a:off x="7953375" y="305775"/>
            <a:ext cx="1647825" cy="209550"/>
          </a:xfrm>
          <a:prstGeom prst="rect">
            <a:avLst/>
          </a:prstGeom>
          <a:noFill/>
          <a:ln>
            <a:noFill/>
          </a:ln>
        </p:spPr>
      </p:pic>
      <p:sp>
        <p:nvSpPr>
          <p:cNvPr id="280" name="Google Shape;280;p53"/>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Mississippi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Kindergarten - Life Science</a:t>
            </a:r>
            <a:endParaRPr sz="1200">
              <a:latin typeface="Poppins"/>
              <a:ea typeface="Poppins"/>
              <a:cs typeface="Poppins"/>
              <a:sym typeface="Poppins"/>
            </a:endParaRPr>
          </a:p>
        </p:txBody>
      </p:sp>
      <p:grpSp>
        <p:nvGrpSpPr>
          <p:cNvPr id="281" name="Google Shape;281;p53"/>
          <p:cNvGrpSpPr/>
          <p:nvPr/>
        </p:nvGrpSpPr>
        <p:grpSpPr>
          <a:xfrm>
            <a:off x="533400" y="675263"/>
            <a:ext cx="7886700" cy="307800"/>
            <a:chOff x="1485900" y="5127425"/>
            <a:chExt cx="7886700" cy="307800"/>
          </a:xfrm>
        </p:grpSpPr>
        <p:grpSp>
          <p:nvGrpSpPr>
            <p:cNvPr id="282" name="Google Shape;282;p53"/>
            <p:cNvGrpSpPr/>
            <p:nvPr/>
          </p:nvGrpSpPr>
          <p:grpSpPr>
            <a:xfrm>
              <a:off x="1485900" y="5167025"/>
              <a:ext cx="7886700" cy="228600"/>
              <a:chOff x="1485900" y="5233700"/>
              <a:chExt cx="7886700" cy="228600"/>
            </a:xfrm>
          </p:grpSpPr>
          <p:sp>
            <p:nvSpPr>
              <p:cNvPr id="283" name="Google Shape;283;p53"/>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53"/>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5" name="Google Shape;285;p53"/>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1st grade on our site</a:t>
              </a:r>
              <a:r>
                <a:rPr i="1" lang="en" sz="800">
                  <a:latin typeface="Poppins"/>
                  <a:ea typeface="Poppins"/>
                  <a:cs typeface="Poppins"/>
                  <a:sym typeface="Poppins"/>
                </a:rPr>
                <a:t>, but we recommend teaching some lessons in Kindergarten if you are following Mississippi Standards.</a:t>
              </a:r>
              <a:endParaRPr i="1" sz="800">
                <a:latin typeface="Poppins"/>
                <a:ea typeface="Poppins"/>
                <a:cs typeface="Poppins"/>
                <a:sym typeface="Poppins"/>
              </a:endParaRPr>
            </a:p>
          </p:txBody>
        </p:sp>
      </p:grpSp>
      <p:grpSp>
        <p:nvGrpSpPr>
          <p:cNvPr id="286" name="Google Shape;286;p53"/>
          <p:cNvGrpSpPr/>
          <p:nvPr/>
        </p:nvGrpSpPr>
        <p:grpSpPr>
          <a:xfrm>
            <a:off x="1491300" y="5141700"/>
            <a:ext cx="7886700" cy="307800"/>
            <a:chOff x="1485900" y="5127425"/>
            <a:chExt cx="7886700" cy="307800"/>
          </a:xfrm>
        </p:grpSpPr>
        <p:grpSp>
          <p:nvGrpSpPr>
            <p:cNvPr id="287" name="Google Shape;287;p53"/>
            <p:cNvGrpSpPr/>
            <p:nvPr/>
          </p:nvGrpSpPr>
          <p:grpSpPr>
            <a:xfrm>
              <a:off x="1485900" y="5167025"/>
              <a:ext cx="7886700" cy="228600"/>
              <a:chOff x="1485900" y="5233700"/>
              <a:chExt cx="7886700" cy="228600"/>
            </a:xfrm>
          </p:grpSpPr>
          <p:sp>
            <p:nvSpPr>
              <p:cNvPr id="288" name="Google Shape;288;p53"/>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53"/>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0" name="Google Shape;290;p53"/>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We </a:t>
              </a:r>
              <a:r>
                <a:rPr b="1" i="1" lang="en" sz="800">
                  <a:latin typeface="Poppins"/>
                  <a:ea typeface="Poppins"/>
                  <a:cs typeface="Poppins"/>
                  <a:sym typeface="Poppins"/>
                </a:rPr>
                <a:t>recommend teaching this in 2nd grade</a:t>
              </a:r>
              <a:r>
                <a:rPr i="1" lang="en" sz="800">
                  <a:latin typeface="Poppins"/>
                  <a:ea typeface="Poppins"/>
                  <a:cs typeface="Poppins"/>
                  <a:sym typeface="Poppins"/>
                </a:rPr>
                <a:t> if</a:t>
              </a:r>
              <a:r>
                <a:rPr i="1" lang="en" sz="800">
                  <a:solidFill>
                    <a:schemeClr val="dk1"/>
                  </a:solidFill>
                  <a:latin typeface="Poppins"/>
                  <a:ea typeface="Poppins"/>
                  <a:cs typeface="Poppins"/>
                  <a:sym typeface="Poppins"/>
                </a:rPr>
                <a:t> following Mississippi Standards.</a:t>
              </a:r>
              <a:endParaRPr i="1" sz="800">
                <a:latin typeface="Poppins"/>
                <a:ea typeface="Poppins"/>
                <a:cs typeface="Poppins"/>
                <a:sym typeface="Poppins"/>
              </a:endParaRPr>
            </a:p>
          </p:txBody>
        </p:sp>
      </p:grpSp>
      <p:grpSp>
        <p:nvGrpSpPr>
          <p:cNvPr id="291" name="Google Shape;291;p53"/>
          <p:cNvGrpSpPr/>
          <p:nvPr/>
        </p:nvGrpSpPr>
        <p:grpSpPr>
          <a:xfrm>
            <a:off x="1491300" y="6208500"/>
            <a:ext cx="7886700" cy="307800"/>
            <a:chOff x="1485900" y="5127425"/>
            <a:chExt cx="7886700" cy="307800"/>
          </a:xfrm>
        </p:grpSpPr>
        <p:grpSp>
          <p:nvGrpSpPr>
            <p:cNvPr id="292" name="Google Shape;292;p53"/>
            <p:cNvGrpSpPr/>
            <p:nvPr/>
          </p:nvGrpSpPr>
          <p:grpSpPr>
            <a:xfrm>
              <a:off x="1485900" y="5167025"/>
              <a:ext cx="7886700" cy="228600"/>
              <a:chOff x="1485900" y="5233700"/>
              <a:chExt cx="7886700" cy="228600"/>
            </a:xfrm>
          </p:grpSpPr>
          <p:sp>
            <p:nvSpPr>
              <p:cNvPr id="293" name="Google Shape;293;p53"/>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53"/>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5" name="Google Shape;295;p53"/>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We </a:t>
              </a:r>
              <a:r>
                <a:rPr b="1" i="1" lang="en" sz="800">
                  <a:latin typeface="Poppins"/>
                  <a:ea typeface="Poppins"/>
                  <a:cs typeface="Poppins"/>
                  <a:sym typeface="Poppins"/>
                </a:rPr>
                <a:t>recommend teaching this in 2nd grade</a:t>
              </a:r>
              <a:r>
                <a:rPr i="1" lang="en" sz="800">
                  <a:latin typeface="Poppins"/>
                  <a:ea typeface="Poppins"/>
                  <a:cs typeface="Poppins"/>
                  <a:sym typeface="Poppins"/>
                </a:rPr>
                <a:t> if</a:t>
              </a:r>
              <a:r>
                <a:rPr i="1" lang="en" sz="800">
                  <a:solidFill>
                    <a:schemeClr val="dk1"/>
                  </a:solidFill>
                  <a:latin typeface="Poppins"/>
                  <a:ea typeface="Poppins"/>
                  <a:cs typeface="Poppins"/>
                  <a:sym typeface="Poppins"/>
                </a:rPr>
                <a:t> following Mississippi Standards.</a:t>
              </a:r>
              <a:endParaRPr i="1" sz="800">
                <a:latin typeface="Poppins"/>
                <a:ea typeface="Poppins"/>
                <a:cs typeface="Poppins"/>
                <a:sym typeface="Poppins"/>
              </a:endParaRPr>
            </a:p>
          </p:txBody>
        </p:sp>
      </p:grpSp>
      <p:sp>
        <p:nvSpPr>
          <p:cNvPr id="296" name="Google Shape;296;p53"/>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54"/>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302" name="Google Shape;302;p54"/>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303" name="Google Shape;303;p54"/>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Mississippi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Kindergarten - Earth &amp; Space Science</a:t>
            </a:r>
            <a:endParaRPr sz="1200">
              <a:latin typeface="Poppins"/>
              <a:ea typeface="Poppins"/>
              <a:cs typeface="Poppins"/>
              <a:sym typeface="Poppins"/>
            </a:endParaRPr>
          </a:p>
        </p:txBody>
      </p:sp>
      <p:sp>
        <p:nvSpPr>
          <p:cNvPr id="304" name="Google Shape;304;p54"/>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Weather Patterns</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(Circle of Seasons)</a:t>
            </a:r>
            <a:endParaRPr b="1">
              <a:latin typeface="Poppins"/>
              <a:ea typeface="Poppins"/>
              <a:cs typeface="Poppins"/>
              <a:sym typeface="Poppins"/>
            </a:endParaRPr>
          </a:p>
        </p:txBody>
      </p:sp>
      <p:graphicFrame>
        <p:nvGraphicFramePr>
          <p:cNvPr id="305" name="Google Shape;305;p54"/>
          <p:cNvGraphicFramePr/>
          <p:nvPr/>
        </p:nvGraphicFramePr>
        <p:xfrm>
          <a:off x="457188" y="1543210"/>
          <a:ext cx="3000000" cy="3000000"/>
        </p:xfrm>
        <a:graphic>
          <a:graphicData uri="http://schemas.openxmlformats.org/drawingml/2006/table">
            <a:tbl>
              <a:tblPr>
                <a:noFill/>
                <a:tableStyleId>{6D8FE570-EC49-4AF3-A5A0-70E66406ED82}</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Mississippi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14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Local Weather &amp; Daily Patterns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do you know what to wear for the weather?</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track the weather daily and analyze the data by collecting, recording, and sharing their observations to observe patterns of weather changing throughout the day and from day-to-day.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E.K.8A </a:t>
                      </a:r>
                      <a:r>
                        <a:rPr lang="en" sz="800">
                          <a:solidFill>
                            <a:schemeClr val="dk1"/>
                          </a:solidFill>
                          <a:latin typeface="Poppins"/>
                          <a:ea typeface="Poppins"/>
                          <a:cs typeface="Poppins"/>
                          <a:sym typeface="Poppins"/>
                        </a:rPr>
                        <a:t>Students will demonstrate an understanding of the pattern of seasonal changes on the Earth. (E.K.8A.1)</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14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Seasonal Patterns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will the weather be like on your birthday?</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evaluate information in a series of unnamed drawings of each season. They use these clues to identify characteristics of each season and describe the yearly cyclical pattern.</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E.K.8A </a:t>
                      </a:r>
                      <a:r>
                        <a:rPr lang="en" sz="800">
                          <a:solidFill>
                            <a:schemeClr val="dk1"/>
                          </a:solidFill>
                          <a:latin typeface="Poppins"/>
                          <a:ea typeface="Poppins"/>
                          <a:cs typeface="Poppins"/>
                          <a:sym typeface="Poppins"/>
                        </a:rPr>
                        <a:t>Students will demonstrate an understanding of the pattern of seasonal changes on the Earth. (E.K.8A.1)</a:t>
                      </a:r>
                      <a:endParaRPr sz="700">
                        <a:highlight>
                          <a:srgbClr val="FFDF41"/>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143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Animals Changing Their Environment</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birds lay eggs in the spring?</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identify the reasons why birds lay eggs in the spring. Then, they develop a bird nest model and use this model as evidence for how animals can change the environment to meet their needs.</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E.K.8A </a:t>
                      </a:r>
                      <a:r>
                        <a:rPr lang="en" sz="800">
                          <a:solidFill>
                            <a:schemeClr val="dk1"/>
                          </a:solidFill>
                          <a:latin typeface="Poppins"/>
                          <a:ea typeface="Poppins"/>
                          <a:cs typeface="Poppins"/>
                          <a:sym typeface="Poppins"/>
                        </a:rPr>
                        <a:t>Students will demonstrate an understanding of the pattern of seasonal changes on the Earth. (E.K.8A.1)</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306" name="Google Shape;306;p54"/>
          <p:cNvPicPr preferRelativeResize="0"/>
          <p:nvPr/>
        </p:nvPicPr>
        <p:blipFill>
          <a:blip r:embed="rId10">
            <a:alphaModFix/>
          </a:blip>
          <a:stretch>
            <a:fillRect/>
          </a:stretch>
        </p:blipFill>
        <p:spPr>
          <a:xfrm>
            <a:off x="457200" y="1939425"/>
            <a:ext cx="914400" cy="2743125"/>
          </a:xfrm>
          <a:prstGeom prst="rect">
            <a:avLst/>
          </a:prstGeom>
          <a:noFill/>
          <a:ln>
            <a:noFill/>
          </a:ln>
        </p:spPr>
      </p:pic>
      <p:graphicFrame>
        <p:nvGraphicFramePr>
          <p:cNvPr id="307" name="Google Shape;307;p54"/>
          <p:cNvGraphicFramePr/>
          <p:nvPr/>
        </p:nvGraphicFramePr>
        <p:xfrm>
          <a:off x="457188" y="1939435"/>
          <a:ext cx="3000000" cy="3000000"/>
        </p:xfrm>
        <a:graphic>
          <a:graphicData uri="http://schemas.openxmlformats.org/drawingml/2006/table">
            <a:tbl>
              <a:tblPr>
                <a:noFill/>
                <a:tableStyleId>{6D8FE570-EC49-4AF3-A5A0-70E66406ED82}</a:tableStyleId>
              </a:tblPr>
              <a:tblGrid>
                <a:gridCol w="693475"/>
              </a:tblGrid>
              <a:tr h="9143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143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143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grpSp>
        <p:nvGrpSpPr>
          <p:cNvPr id="308" name="Google Shape;308;p54"/>
          <p:cNvGrpSpPr/>
          <p:nvPr/>
        </p:nvGrpSpPr>
        <p:grpSpPr>
          <a:xfrm>
            <a:off x="433351" y="6790511"/>
            <a:ext cx="9143929" cy="323307"/>
            <a:chOff x="1485900" y="5127431"/>
            <a:chExt cx="8093405" cy="281700"/>
          </a:xfrm>
        </p:grpSpPr>
        <p:grpSp>
          <p:nvGrpSpPr>
            <p:cNvPr id="309" name="Google Shape;309;p54"/>
            <p:cNvGrpSpPr/>
            <p:nvPr/>
          </p:nvGrpSpPr>
          <p:grpSpPr>
            <a:xfrm>
              <a:off x="1485900" y="5167025"/>
              <a:ext cx="7886700" cy="228600"/>
              <a:chOff x="1485900" y="5233700"/>
              <a:chExt cx="7886700" cy="228600"/>
            </a:xfrm>
          </p:grpSpPr>
          <p:sp>
            <p:nvSpPr>
              <p:cNvPr id="310" name="Google Shape;310;p54"/>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54"/>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2" name="Google Shape;312;p54"/>
            <p:cNvSpPr txBox="1"/>
            <p:nvPr/>
          </p:nvSpPr>
          <p:spPr>
            <a:xfrm>
              <a:off x="1638305" y="5127431"/>
              <a:ext cx="7941000" cy="28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900">
                  <a:solidFill>
                    <a:schemeClr val="dk1"/>
                  </a:solidFill>
                  <a:latin typeface="Poppins"/>
                  <a:ea typeface="Poppins"/>
                  <a:cs typeface="Poppins"/>
                  <a:sym typeface="Poppins"/>
                </a:rPr>
                <a:t>Mississippi Specific Standard: </a:t>
              </a:r>
              <a:r>
                <a:rPr b="1" lang="en" sz="900">
                  <a:solidFill>
                    <a:schemeClr val="dk1"/>
                  </a:solidFill>
                  <a:latin typeface="Poppins"/>
                  <a:ea typeface="Poppins"/>
                  <a:cs typeface="Poppins"/>
                  <a:sym typeface="Poppins"/>
                </a:rPr>
                <a:t>E.K.10</a:t>
              </a:r>
              <a:r>
                <a:rPr lang="en" sz="900">
                  <a:solidFill>
                    <a:schemeClr val="dk1"/>
                  </a:solidFill>
                  <a:latin typeface="Poppins"/>
                  <a:ea typeface="Poppins"/>
                  <a:cs typeface="Poppins"/>
                  <a:sym typeface="Poppins"/>
                </a:rPr>
                <a:t> Students will demonstrate an understanding of how humans use Earth’s resources.</a:t>
              </a:r>
              <a:endParaRPr i="1" sz="900">
                <a:latin typeface="Poppins"/>
                <a:ea typeface="Poppins"/>
                <a:cs typeface="Poppins"/>
                <a:sym typeface="Poppins"/>
              </a:endParaRPr>
            </a:p>
          </p:txBody>
        </p:sp>
      </p:grpSp>
      <p:sp>
        <p:nvSpPr>
          <p:cNvPr id="313" name="Google Shape;313;p54"/>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www.mysteryscience.com/docs/mississippi</a:t>
            </a:r>
            <a:endParaRPr sz="800">
              <a:solidFill>
                <a:schemeClr val="dk1"/>
              </a:solidFill>
              <a:latin typeface="Poppins"/>
              <a:ea typeface="Poppins"/>
              <a:cs typeface="Poppins"/>
              <a:sym typeface="Poppins"/>
            </a:endParaRPr>
          </a:p>
        </p:txBody>
      </p:sp>
      <p:sp>
        <p:nvSpPr>
          <p:cNvPr id="314" name="Google Shape;314;p54"/>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55"/>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320" name="Google Shape;320;p55"/>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321" name="Google Shape;321;p55"/>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Mississippi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Kindergarten - Physical Science</a:t>
            </a:r>
            <a:endParaRPr sz="1200">
              <a:latin typeface="Poppins"/>
              <a:ea typeface="Poppins"/>
              <a:cs typeface="Poppins"/>
              <a:sym typeface="Poppins"/>
            </a:endParaRPr>
          </a:p>
        </p:txBody>
      </p:sp>
      <p:sp>
        <p:nvSpPr>
          <p:cNvPr id="322" name="Google Shape;322;p55"/>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Sunlight &amp; Warmth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(Sunny Skies)</a:t>
            </a:r>
            <a:endParaRPr b="1">
              <a:latin typeface="Poppins"/>
              <a:ea typeface="Poppins"/>
              <a:cs typeface="Poppins"/>
              <a:sym typeface="Poppins"/>
            </a:endParaRPr>
          </a:p>
        </p:txBody>
      </p:sp>
      <p:graphicFrame>
        <p:nvGraphicFramePr>
          <p:cNvPr id="323" name="Google Shape;323;p55"/>
          <p:cNvGraphicFramePr/>
          <p:nvPr/>
        </p:nvGraphicFramePr>
        <p:xfrm>
          <a:off x="457188" y="1543210"/>
          <a:ext cx="3000000" cy="3000000"/>
        </p:xfrm>
        <a:graphic>
          <a:graphicData uri="http://schemas.openxmlformats.org/drawingml/2006/table">
            <a:tbl>
              <a:tblPr>
                <a:noFill/>
                <a:tableStyleId>{6D8FE570-EC49-4AF3-A5A0-70E66406ED82}</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Mississippi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14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Sunlight, Heat, &amp; Earth’s Surface</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could you walk barefoot across hot pavement without burning your feet?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make observations of the pavement heating up after being warmed by the Sun. Then, they design a solution to build a shade structure that can reduce the warming effect of sunlight.</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E.K.8B </a:t>
                      </a:r>
                      <a:r>
                        <a:rPr lang="en" sz="800">
                          <a:solidFill>
                            <a:schemeClr val="dk1"/>
                          </a:solidFill>
                          <a:latin typeface="Poppins"/>
                          <a:ea typeface="Poppins"/>
                          <a:cs typeface="Poppins"/>
                          <a:sym typeface="Poppins"/>
                        </a:rPr>
                        <a:t>Students will demonstrate an understanding that the Sun provides the Earth with heat and light.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14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Sunlight, Warming,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could you warm up a frozen playground?</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carry out an investigation to test which materials can redirect the light and heat of sunlight. (*This lesson has students increase the warming effect of sunlight on an area.)</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E.K.8B </a:t>
                      </a:r>
                      <a:r>
                        <a:rPr lang="en" sz="800">
                          <a:solidFill>
                            <a:schemeClr val="dk1"/>
                          </a:solidFill>
                          <a:latin typeface="Poppins"/>
                          <a:ea typeface="Poppins"/>
                          <a:cs typeface="Poppins"/>
                          <a:sym typeface="Poppins"/>
                        </a:rPr>
                        <a:t>Students will demonstrate an understanding that the Sun provides the Earth with heat and light.</a:t>
                      </a:r>
                      <a:endParaRPr b="1" sz="800">
                        <a:solidFill>
                          <a:schemeClr val="dk1"/>
                        </a:solidFill>
                        <a:highlight>
                          <a:srgbClr val="FFDF41"/>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143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Sunlight &amp; Warmth</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does it get cold in winter?</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construct an explanation for why marshmallows melt in one car and not in another car. Then, they conduct a virtual investigation to determine that the warmth of the Sun is the cause of the melted marshmallows.</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E.K.8B </a:t>
                      </a:r>
                      <a:r>
                        <a:rPr lang="en" sz="800">
                          <a:solidFill>
                            <a:schemeClr val="dk1"/>
                          </a:solidFill>
                          <a:latin typeface="Poppins"/>
                          <a:ea typeface="Poppins"/>
                          <a:cs typeface="Poppins"/>
                          <a:sym typeface="Poppins"/>
                        </a:rPr>
                        <a:t>Students will demonstrate an understanding that the Sun provides the Earth with heat and light.</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P.K.5A </a:t>
                      </a:r>
                      <a:r>
                        <a:rPr lang="en" sz="800">
                          <a:solidFill>
                            <a:schemeClr val="dk1"/>
                          </a:solidFill>
                          <a:latin typeface="Poppins"/>
                          <a:ea typeface="Poppins"/>
                          <a:cs typeface="Poppins"/>
                          <a:sym typeface="Poppins"/>
                        </a:rPr>
                        <a:t>Students will demonstrate an understanding of the solid and liquid states of matter. (P.K.5A.1)</a:t>
                      </a:r>
                      <a:endParaRPr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324" name="Google Shape;324;p55"/>
          <p:cNvPicPr preferRelativeResize="0"/>
          <p:nvPr/>
        </p:nvPicPr>
        <p:blipFill>
          <a:blip r:embed="rId10">
            <a:alphaModFix/>
          </a:blip>
          <a:stretch>
            <a:fillRect/>
          </a:stretch>
        </p:blipFill>
        <p:spPr>
          <a:xfrm>
            <a:off x="457200" y="1939420"/>
            <a:ext cx="914400" cy="2762250"/>
          </a:xfrm>
          <a:prstGeom prst="rect">
            <a:avLst/>
          </a:prstGeom>
          <a:noFill/>
          <a:ln>
            <a:noFill/>
          </a:ln>
        </p:spPr>
      </p:pic>
      <p:graphicFrame>
        <p:nvGraphicFramePr>
          <p:cNvPr id="325" name="Google Shape;325;p55"/>
          <p:cNvGraphicFramePr/>
          <p:nvPr/>
        </p:nvGraphicFramePr>
        <p:xfrm>
          <a:off x="457188" y="1939435"/>
          <a:ext cx="3000000" cy="3000000"/>
        </p:xfrm>
        <a:graphic>
          <a:graphicData uri="http://schemas.openxmlformats.org/drawingml/2006/table">
            <a:tbl>
              <a:tblPr>
                <a:noFill/>
                <a:tableStyleId>{6D8FE570-EC49-4AF3-A5A0-70E66406ED82}</a:tableStyleId>
              </a:tblPr>
              <a:tblGrid>
                <a:gridCol w="693475"/>
              </a:tblGrid>
              <a:tr h="92075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2075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2075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grpSp>
        <p:nvGrpSpPr>
          <p:cNvPr id="326" name="Google Shape;326;p55"/>
          <p:cNvGrpSpPr/>
          <p:nvPr/>
        </p:nvGrpSpPr>
        <p:grpSpPr>
          <a:xfrm>
            <a:off x="433351" y="6790394"/>
            <a:ext cx="9143929" cy="394379"/>
            <a:chOff x="1485900" y="5127431"/>
            <a:chExt cx="8093405" cy="268194"/>
          </a:xfrm>
        </p:grpSpPr>
        <p:grpSp>
          <p:nvGrpSpPr>
            <p:cNvPr id="327" name="Google Shape;327;p55"/>
            <p:cNvGrpSpPr/>
            <p:nvPr/>
          </p:nvGrpSpPr>
          <p:grpSpPr>
            <a:xfrm>
              <a:off x="1485900" y="5167025"/>
              <a:ext cx="7886700" cy="228600"/>
              <a:chOff x="1485900" y="5233700"/>
              <a:chExt cx="7886700" cy="228600"/>
            </a:xfrm>
          </p:grpSpPr>
          <p:sp>
            <p:nvSpPr>
              <p:cNvPr id="328" name="Google Shape;328;p55"/>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55"/>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0" name="Google Shape;330;p55"/>
            <p:cNvSpPr txBox="1"/>
            <p:nvPr/>
          </p:nvSpPr>
          <p:spPr>
            <a:xfrm>
              <a:off x="1638305" y="5127431"/>
              <a:ext cx="7941000" cy="21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900">
                  <a:solidFill>
                    <a:schemeClr val="dk1"/>
                  </a:solidFill>
                  <a:latin typeface="Poppins"/>
                  <a:ea typeface="Poppins"/>
                  <a:cs typeface="Poppins"/>
                  <a:sym typeface="Poppins"/>
                </a:rPr>
                <a:t>Mississippi Specific Standard: </a:t>
              </a:r>
              <a:r>
                <a:rPr b="1" lang="en" sz="900">
                  <a:solidFill>
                    <a:schemeClr val="dk1"/>
                  </a:solidFill>
                  <a:latin typeface="Poppins"/>
                  <a:ea typeface="Poppins"/>
                  <a:cs typeface="Poppins"/>
                  <a:sym typeface="Poppins"/>
                </a:rPr>
                <a:t>P.K.5B</a:t>
              </a:r>
              <a:r>
                <a:rPr lang="en" sz="900">
                  <a:solidFill>
                    <a:schemeClr val="dk1"/>
                  </a:solidFill>
                  <a:latin typeface="Poppins"/>
                  <a:ea typeface="Poppins"/>
                  <a:cs typeface="Poppins"/>
                  <a:sym typeface="Poppins"/>
                </a:rPr>
                <a:t> Students will demonstrate an understanding of how solid objects can be constructed from a smaller set.</a:t>
              </a:r>
              <a:endParaRPr i="1" sz="900">
                <a:latin typeface="Poppins"/>
                <a:ea typeface="Poppins"/>
                <a:cs typeface="Poppins"/>
                <a:sym typeface="Poppins"/>
              </a:endParaRPr>
            </a:p>
          </p:txBody>
        </p:sp>
      </p:grpSp>
      <p:sp>
        <p:nvSpPr>
          <p:cNvPr id="331" name="Google Shape;331;p55"/>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www.mysteryscience.com/docs/mississippi</a:t>
            </a:r>
            <a:endParaRPr sz="800">
              <a:solidFill>
                <a:schemeClr val="dk1"/>
              </a:solidFill>
              <a:latin typeface="Poppins"/>
              <a:ea typeface="Poppins"/>
              <a:cs typeface="Poppins"/>
              <a:sym typeface="Poppins"/>
            </a:endParaRPr>
          </a:p>
        </p:txBody>
      </p:sp>
      <p:sp>
        <p:nvSpPr>
          <p:cNvPr id="332" name="Google Shape;332;p55"/>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56"/>
          <p:cNvSpPr/>
          <p:nvPr/>
        </p:nvSpPr>
        <p:spPr>
          <a:xfrm>
            <a:off x="0" y="0"/>
            <a:ext cx="10080000" cy="914400"/>
          </a:xfrm>
          <a:prstGeom prst="rect">
            <a:avLst/>
          </a:prstGeom>
          <a:solidFill>
            <a:srgbClr val="FFD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338" name="Google Shape;338;p56"/>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339" name="Google Shape;339;p56"/>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Mississippi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1st Grade - Life Science</a:t>
            </a:r>
            <a:endParaRPr sz="1200">
              <a:latin typeface="Poppins"/>
              <a:ea typeface="Poppins"/>
              <a:cs typeface="Poppins"/>
              <a:sym typeface="Poppins"/>
            </a:endParaRPr>
          </a:p>
        </p:txBody>
      </p:sp>
      <p:sp>
        <p:nvSpPr>
          <p:cNvPr id="340" name="Google Shape;340;p56"/>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Plant Traits &amp; Survival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(Plant Superpowers)</a:t>
            </a:r>
            <a:endParaRPr b="1">
              <a:latin typeface="Poppins"/>
              <a:ea typeface="Poppins"/>
              <a:cs typeface="Poppins"/>
              <a:sym typeface="Poppins"/>
            </a:endParaRPr>
          </a:p>
        </p:txBody>
      </p:sp>
      <p:graphicFrame>
        <p:nvGraphicFramePr>
          <p:cNvPr id="341" name="Google Shape;341;p56"/>
          <p:cNvGraphicFramePr/>
          <p:nvPr/>
        </p:nvGraphicFramePr>
        <p:xfrm>
          <a:off x="451788" y="1951098"/>
          <a:ext cx="3000000" cy="3000000"/>
        </p:xfrm>
        <a:graphic>
          <a:graphicData uri="http://schemas.openxmlformats.org/drawingml/2006/table">
            <a:tbl>
              <a:tblPr>
                <a:noFill/>
                <a:tableStyleId>{6D8FE570-EC49-4AF3-A5A0-70E66406ED82}</a:tableStyleId>
              </a:tblPr>
              <a:tblGrid>
                <a:gridCol w="914400"/>
              </a:tblGrid>
              <a:tr h="547375">
                <a:tc>
                  <a:txBody>
                    <a:bodyPr/>
                    <a:lstStyle/>
                    <a:p>
                      <a:pPr indent="0" lvl="0" marL="0" rtl="0" algn="l">
                        <a:lnSpc>
                          <a:spcPct val="100000"/>
                        </a:lnSpc>
                        <a:spcBef>
                          <a:spcPts val="0"/>
                        </a:spcBef>
                        <a:spcAft>
                          <a:spcPts val="0"/>
                        </a:spcAft>
                        <a:buNone/>
                      </a:pPr>
                      <a:r>
                        <a:rPr b="1" lang="en" sz="800">
                          <a:solidFill>
                            <a:schemeClr val="lt1"/>
                          </a:solidFill>
                          <a:latin typeface="Poppins"/>
                          <a:ea typeface="Poppins"/>
                          <a:cs typeface="Poppins"/>
                          <a:sym typeface="Poppins"/>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790650">
                <a:tc>
                  <a:txBody>
                    <a:bodyPr/>
                    <a:lstStyle/>
                    <a:p>
                      <a:pPr indent="0" lvl="0" marL="0" rtl="0" algn="l">
                        <a:lnSpc>
                          <a:spcPct val="100000"/>
                        </a:lnSpc>
                        <a:spcBef>
                          <a:spcPts val="0"/>
                        </a:spcBef>
                        <a:spcAft>
                          <a:spcPts val="0"/>
                        </a:spcAft>
                        <a:buNone/>
                      </a:pPr>
                      <a:r>
                        <a:rPr b="1" lang="en" sz="800">
                          <a:solidFill>
                            <a:schemeClr val="lt1"/>
                          </a:solidFill>
                          <a:latin typeface="Poppins"/>
                          <a:ea typeface="Poppins"/>
                          <a:cs typeface="Poppins"/>
                          <a:sym typeface="Poppins"/>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766250">
                <a:tc>
                  <a:txBody>
                    <a:bodyPr/>
                    <a:lstStyle/>
                    <a:p>
                      <a:pPr indent="0" lvl="0" marL="0" rtl="0" algn="l">
                        <a:lnSpc>
                          <a:spcPct val="100000"/>
                        </a:lnSpc>
                        <a:spcBef>
                          <a:spcPts val="0"/>
                        </a:spcBef>
                        <a:spcAft>
                          <a:spcPts val="0"/>
                        </a:spcAft>
                        <a:buNone/>
                      </a:pPr>
                      <a:r>
                        <a:rPr b="1" lang="en" sz="800">
                          <a:solidFill>
                            <a:schemeClr val="lt1"/>
                          </a:solidFill>
                          <a:latin typeface="Poppins"/>
                          <a:ea typeface="Poppins"/>
                          <a:cs typeface="Poppins"/>
                          <a:sym typeface="Poppins"/>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graphicFrame>
        <p:nvGraphicFramePr>
          <p:cNvPr id="342" name="Google Shape;342;p56"/>
          <p:cNvGraphicFramePr/>
          <p:nvPr/>
        </p:nvGraphicFramePr>
        <p:xfrm>
          <a:off x="462588" y="1543210"/>
          <a:ext cx="3000000" cy="3000000"/>
        </p:xfrm>
        <a:graphic>
          <a:graphicData uri="http://schemas.openxmlformats.org/drawingml/2006/table">
            <a:tbl>
              <a:tblPr>
                <a:noFill/>
                <a:tableStyleId>{6D8FE570-EC49-4AF3-A5A0-70E66406ED82}</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Mississippi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4385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Plant Traits &amp; Offspring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will a baby plant look like when it grows up?</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observe seedlings and adult plants and use their observations to identify the pattern that young plants are similar to their parent plants.</a:t>
                      </a:r>
                      <a:endParaRPr b="1" sz="4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L.1.2 </a:t>
                      </a:r>
                      <a:r>
                        <a:rPr lang="en" sz="800">
                          <a:solidFill>
                            <a:schemeClr val="dk1"/>
                          </a:solidFill>
                          <a:latin typeface="Poppins"/>
                          <a:ea typeface="Poppins"/>
                          <a:cs typeface="Poppins"/>
                          <a:sym typeface="Poppins"/>
                        </a:rPr>
                        <a:t>Students will demonstrate an understanding of how living things change in form as they go through the general stages of a life cycle. (L.1.2.1)</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721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Plant Survival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None/>
                      </a:pPr>
                      <a:r>
                        <a:rPr lang="en" sz="800">
                          <a:solidFill>
                            <a:schemeClr val="dk1"/>
                          </a:solidFill>
                          <a:latin typeface="Poppins"/>
                          <a:ea typeface="Poppins"/>
                          <a:cs typeface="Poppins"/>
                          <a:sym typeface="Poppins"/>
                        </a:rPr>
                        <a:t>Why don’t trees blow down in the wind?</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learn how plants respond to light. They conduct an investigation to compare how the parts of a plant respond to light.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L.1.1 </a:t>
                      </a:r>
                      <a:r>
                        <a:rPr lang="en" sz="800">
                          <a:solidFill>
                            <a:schemeClr val="dk1"/>
                          </a:solidFill>
                          <a:latin typeface="Poppins"/>
                          <a:ea typeface="Poppins"/>
                          <a:cs typeface="Poppins"/>
                          <a:sym typeface="Poppins"/>
                        </a:rPr>
                        <a:t>Students will demonstrate an understanding of the basic needs and structures of plants. (L.1.1.1, L.1.1.2)</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chemeClr val="lt1"/>
                    </a:solidFill>
                  </a:tcPr>
                </a:tc>
              </a:tr>
              <a:tr h="101992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Plant Movement &amp; Survival </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rPr b="1" lang="en" sz="800">
                          <a:solidFill>
                            <a:schemeClr val="dk1"/>
                          </a:solidFill>
                          <a:latin typeface="Poppins"/>
                          <a:ea typeface="Poppins"/>
                          <a:cs typeface="Poppins"/>
                          <a:sym typeface="Poppins"/>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do sunflowers do when you’re not looking? </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learn how plants respond to light. They conduct an investigation to compare how the parts of a plant respond to light.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L.1.4 </a:t>
                      </a:r>
                      <a:r>
                        <a:rPr lang="en" sz="800">
                          <a:solidFill>
                            <a:schemeClr val="dk1"/>
                          </a:solidFill>
                          <a:latin typeface="Poppins"/>
                          <a:ea typeface="Poppins"/>
                          <a:cs typeface="Poppins"/>
                          <a:sym typeface="Poppins"/>
                        </a:rPr>
                        <a:t>Students will demonstrate an understanding of the ways plants adapt to their environment in order to survive. (L.1.4.1)</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343" name="Google Shape;343;p56"/>
          <p:cNvPicPr preferRelativeResize="0"/>
          <p:nvPr/>
        </p:nvPicPr>
        <p:blipFill>
          <a:blip r:embed="rId9">
            <a:alphaModFix/>
          </a:blip>
          <a:stretch>
            <a:fillRect/>
          </a:stretch>
        </p:blipFill>
        <p:spPr>
          <a:xfrm>
            <a:off x="451800" y="1939425"/>
            <a:ext cx="914400" cy="3135875"/>
          </a:xfrm>
          <a:prstGeom prst="rect">
            <a:avLst/>
          </a:prstGeom>
          <a:noFill/>
          <a:ln>
            <a:noFill/>
          </a:ln>
        </p:spPr>
      </p:pic>
      <p:pic>
        <p:nvPicPr>
          <p:cNvPr id="344" name="Google Shape;344;p56"/>
          <p:cNvPicPr preferRelativeResize="0"/>
          <p:nvPr/>
        </p:nvPicPr>
        <p:blipFill rotWithShape="1">
          <a:blip r:embed="rId10">
            <a:alphaModFix/>
          </a:blip>
          <a:srcRect b="0" l="40412" r="0" t="0"/>
          <a:stretch/>
        </p:blipFill>
        <p:spPr>
          <a:xfrm>
            <a:off x="462600" y="1939425"/>
            <a:ext cx="903600" cy="1043850"/>
          </a:xfrm>
          <a:prstGeom prst="rect">
            <a:avLst/>
          </a:prstGeom>
          <a:noFill/>
          <a:ln>
            <a:noFill/>
          </a:ln>
        </p:spPr>
      </p:pic>
      <p:sp>
        <p:nvSpPr>
          <p:cNvPr id="345" name="Google Shape;345;p56"/>
          <p:cNvSpPr/>
          <p:nvPr/>
        </p:nvSpPr>
        <p:spPr>
          <a:xfrm>
            <a:off x="457188" y="1939425"/>
            <a:ext cx="638100" cy="27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346" name="Google Shape;346;p56"/>
          <p:cNvGraphicFramePr/>
          <p:nvPr/>
        </p:nvGraphicFramePr>
        <p:xfrm>
          <a:off x="451788" y="1939435"/>
          <a:ext cx="3000000" cy="3000000"/>
        </p:xfrm>
        <a:graphic>
          <a:graphicData uri="http://schemas.openxmlformats.org/drawingml/2006/table">
            <a:tbl>
              <a:tblPr>
                <a:noFill/>
                <a:tableStyleId>{6D8FE570-EC49-4AF3-A5A0-70E66406ED82}</a:tableStyleId>
              </a:tblPr>
              <a:tblGrid>
                <a:gridCol w="693475"/>
              </a:tblGrid>
              <a:tr h="1043850">
                <a:tc>
                  <a:txBody>
                    <a:bodyPr/>
                    <a:lstStyle/>
                    <a:p>
                      <a:pPr indent="0" lvl="0" marL="0" rtl="0" algn="l">
                        <a:lnSpc>
                          <a:spcPct val="100000"/>
                        </a:lnSpc>
                        <a:spcBef>
                          <a:spcPts val="0"/>
                        </a:spcBef>
                        <a:spcAft>
                          <a:spcPts val="0"/>
                        </a:spcAft>
                        <a:buNone/>
                      </a:pPr>
                      <a:r>
                        <a:rPr b="1" lang="en" sz="800">
                          <a:solidFill>
                            <a:schemeClr val="lt1"/>
                          </a:solidFill>
                          <a:latin typeface="Poppins"/>
                          <a:ea typeface="Poppins"/>
                          <a:cs typeface="Poppins"/>
                          <a:sym typeface="Poppins"/>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22900">
                <a:tc>
                  <a:txBody>
                    <a:bodyPr/>
                    <a:lstStyle/>
                    <a:p>
                      <a:pPr indent="0" lvl="0" marL="0" rtl="0" algn="l">
                        <a:lnSpc>
                          <a:spcPct val="100000"/>
                        </a:lnSpc>
                        <a:spcBef>
                          <a:spcPts val="0"/>
                        </a:spcBef>
                        <a:spcAft>
                          <a:spcPts val="0"/>
                        </a:spcAft>
                        <a:buNone/>
                      </a:pPr>
                      <a:r>
                        <a:rPr b="1" lang="en" sz="800">
                          <a:solidFill>
                            <a:schemeClr val="lt1"/>
                          </a:solidFill>
                          <a:latin typeface="Poppins"/>
                          <a:ea typeface="Poppins"/>
                          <a:cs typeface="Poppins"/>
                          <a:sym typeface="Poppins"/>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792450">
                <a:tc>
                  <a:txBody>
                    <a:bodyPr/>
                    <a:lstStyle/>
                    <a:p>
                      <a:pPr indent="0" lvl="0" marL="0" rtl="0" algn="l">
                        <a:lnSpc>
                          <a:spcPct val="100000"/>
                        </a:lnSpc>
                        <a:spcBef>
                          <a:spcPts val="0"/>
                        </a:spcBef>
                        <a:spcAft>
                          <a:spcPts val="0"/>
                        </a:spcAft>
                        <a:buNone/>
                      </a:pPr>
                      <a:r>
                        <a:rPr b="1" lang="en" sz="800">
                          <a:solidFill>
                            <a:schemeClr val="lt1"/>
                          </a:solidFill>
                          <a:latin typeface="Poppins"/>
                          <a:ea typeface="Poppins"/>
                          <a:cs typeface="Poppins"/>
                          <a:sym typeface="Poppins"/>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347" name="Google Shape;347;p56"/>
          <p:cNvSpPr/>
          <p:nvPr/>
        </p:nvSpPr>
        <p:spPr>
          <a:xfrm>
            <a:off x="6675305" y="5682551"/>
            <a:ext cx="2925900" cy="848700"/>
          </a:xfrm>
          <a:prstGeom prst="rect">
            <a:avLst/>
          </a:prstGeom>
          <a:solidFill>
            <a:srgbClr val="FFDF4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56"/>
          <p:cNvSpPr/>
          <p:nvPr/>
        </p:nvSpPr>
        <p:spPr>
          <a:xfrm>
            <a:off x="6530375" y="5555300"/>
            <a:ext cx="2925300" cy="8487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9" name="Google Shape;349;p56"/>
          <p:cNvPicPr preferRelativeResize="0"/>
          <p:nvPr/>
        </p:nvPicPr>
        <p:blipFill rotWithShape="1">
          <a:blip r:embed="rId11">
            <a:alphaModFix/>
          </a:blip>
          <a:srcRect b="45160" l="16735" r="27851" t="0"/>
          <a:stretch/>
        </p:blipFill>
        <p:spPr>
          <a:xfrm>
            <a:off x="6536875" y="5561750"/>
            <a:ext cx="879801" cy="833100"/>
          </a:xfrm>
          <a:prstGeom prst="rect">
            <a:avLst/>
          </a:prstGeom>
          <a:noFill/>
          <a:ln>
            <a:noFill/>
          </a:ln>
        </p:spPr>
      </p:pic>
      <p:graphicFrame>
        <p:nvGraphicFramePr>
          <p:cNvPr id="350" name="Google Shape;350;p56"/>
          <p:cNvGraphicFramePr/>
          <p:nvPr/>
        </p:nvGraphicFramePr>
        <p:xfrm>
          <a:off x="7416675" y="5635535"/>
          <a:ext cx="3000000" cy="3000000"/>
        </p:xfrm>
        <a:graphic>
          <a:graphicData uri="http://schemas.openxmlformats.org/drawingml/2006/table">
            <a:tbl>
              <a:tblPr>
                <a:noFill/>
                <a:tableStyleId>{6D8FE570-EC49-4AF3-A5A0-70E66406ED82}</a:tableStyleId>
              </a:tblPr>
              <a:tblGrid>
                <a:gridCol w="1991450"/>
              </a:tblGrid>
              <a:tr h="683125">
                <a:tc>
                  <a:txBody>
                    <a:bodyPr/>
                    <a:lstStyle/>
                    <a:p>
                      <a:pPr indent="0" lvl="0" marL="0" rtl="0" algn="l">
                        <a:spcBef>
                          <a:spcPts val="0"/>
                        </a:spcBef>
                        <a:spcAft>
                          <a:spcPts val="0"/>
                        </a:spcAft>
                        <a:buNone/>
                      </a:pPr>
                      <a:r>
                        <a:rPr b="1" lang="en" sz="800">
                          <a:latin typeface="Poppins"/>
                          <a:ea typeface="Poppins"/>
                          <a:cs typeface="Poppins"/>
                          <a:sym typeface="Poppins"/>
                        </a:rPr>
                        <a:t>L.1.2 </a:t>
                      </a:r>
                      <a:r>
                        <a:rPr lang="en" sz="800">
                          <a:latin typeface="Poppins"/>
                          <a:ea typeface="Poppins"/>
                          <a:cs typeface="Poppins"/>
                          <a:sym typeface="Poppins"/>
                        </a:rPr>
                        <a:t>(L.1.2.2)</a:t>
                      </a:r>
                      <a:endParaRPr sz="800">
                        <a:solidFill>
                          <a:srgbClr val="000000"/>
                        </a:solidFill>
                        <a:latin typeface="Poppins"/>
                        <a:ea typeface="Poppins"/>
                        <a:cs typeface="Poppins"/>
                        <a:sym typeface="Poppins"/>
                      </a:endParaRPr>
                    </a:p>
                    <a:p>
                      <a:pPr indent="0" lvl="0" marL="0" rtl="0" algn="l">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lang="en" sz="800">
                          <a:solidFill>
                            <a:srgbClr val="000000"/>
                          </a:solidFill>
                          <a:latin typeface="Poppins"/>
                          <a:ea typeface="Poppins"/>
                          <a:cs typeface="Poppins"/>
                          <a:sym typeface="Poppins"/>
                        </a:rPr>
                        <a:t>Are butterflies the only animals that start out as caterpillars?</a:t>
                      </a:r>
                      <a:endParaRPr b="1"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FFFFF"/>
                    </a:solidFill>
                  </a:tcPr>
                </a:tc>
              </a:tr>
            </a:tbl>
          </a:graphicData>
        </a:graphic>
      </p:graphicFrame>
      <p:pic>
        <p:nvPicPr>
          <p:cNvPr id="351" name="Google Shape;351;p56"/>
          <p:cNvPicPr preferRelativeResize="0"/>
          <p:nvPr/>
        </p:nvPicPr>
        <p:blipFill rotWithShape="1">
          <a:blip r:embed="rId12">
            <a:alphaModFix/>
          </a:blip>
          <a:srcRect b="58595" l="18514" r="36195" t="0"/>
          <a:stretch/>
        </p:blipFill>
        <p:spPr>
          <a:xfrm>
            <a:off x="6536875" y="5562425"/>
            <a:ext cx="879800" cy="833100"/>
          </a:xfrm>
          <a:prstGeom prst="rect">
            <a:avLst/>
          </a:prstGeom>
          <a:noFill/>
          <a:ln>
            <a:noFill/>
          </a:ln>
        </p:spPr>
      </p:pic>
      <p:pic>
        <p:nvPicPr>
          <p:cNvPr id="352" name="Google Shape;352;p56"/>
          <p:cNvPicPr preferRelativeResize="0"/>
          <p:nvPr/>
        </p:nvPicPr>
        <p:blipFill rotWithShape="1">
          <a:blip r:embed="rId13">
            <a:alphaModFix/>
          </a:blip>
          <a:srcRect b="93127" l="0" r="30458" t="0"/>
          <a:stretch/>
        </p:blipFill>
        <p:spPr>
          <a:xfrm>
            <a:off x="6536875" y="5555300"/>
            <a:ext cx="750250" cy="296600"/>
          </a:xfrm>
          <a:prstGeom prst="rect">
            <a:avLst/>
          </a:prstGeom>
          <a:noFill/>
          <a:ln>
            <a:noFill/>
          </a:ln>
        </p:spPr>
      </p:pic>
      <p:graphicFrame>
        <p:nvGraphicFramePr>
          <p:cNvPr id="353" name="Google Shape;353;p56"/>
          <p:cNvGraphicFramePr/>
          <p:nvPr/>
        </p:nvGraphicFramePr>
        <p:xfrm>
          <a:off x="6511400" y="5555310"/>
          <a:ext cx="3000000" cy="3000000"/>
        </p:xfrm>
        <a:graphic>
          <a:graphicData uri="http://schemas.openxmlformats.org/drawingml/2006/table">
            <a:tbl>
              <a:tblPr>
                <a:noFill/>
                <a:tableStyleId>{6D8FE570-EC49-4AF3-A5A0-70E66406ED82}</a:tableStyleId>
              </a:tblPr>
              <a:tblGrid>
                <a:gridCol w="822675"/>
              </a:tblGrid>
              <a:tr h="308150">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Mini-lesson</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354" name="Google Shape;354;p56"/>
          <p:cNvSpPr/>
          <p:nvPr/>
        </p:nvSpPr>
        <p:spPr>
          <a:xfrm>
            <a:off x="3322505" y="5682551"/>
            <a:ext cx="2925900" cy="848700"/>
          </a:xfrm>
          <a:prstGeom prst="rect">
            <a:avLst/>
          </a:prstGeom>
          <a:solidFill>
            <a:srgbClr val="FFDF4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56"/>
          <p:cNvSpPr/>
          <p:nvPr/>
        </p:nvSpPr>
        <p:spPr>
          <a:xfrm>
            <a:off x="3177575" y="5555300"/>
            <a:ext cx="2925300" cy="8487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6" name="Google Shape;356;p56"/>
          <p:cNvPicPr preferRelativeResize="0"/>
          <p:nvPr/>
        </p:nvPicPr>
        <p:blipFill rotWithShape="1">
          <a:blip r:embed="rId11">
            <a:alphaModFix/>
          </a:blip>
          <a:srcRect b="45160" l="16735" r="27851" t="0"/>
          <a:stretch/>
        </p:blipFill>
        <p:spPr>
          <a:xfrm>
            <a:off x="3184075" y="5561750"/>
            <a:ext cx="879801" cy="833100"/>
          </a:xfrm>
          <a:prstGeom prst="rect">
            <a:avLst/>
          </a:prstGeom>
          <a:noFill/>
          <a:ln>
            <a:noFill/>
          </a:ln>
        </p:spPr>
      </p:pic>
      <p:graphicFrame>
        <p:nvGraphicFramePr>
          <p:cNvPr id="357" name="Google Shape;357;p56"/>
          <p:cNvGraphicFramePr/>
          <p:nvPr/>
        </p:nvGraphicFramePr>
        <p:xfrm>
          <a:off x="4063875" y="5635535"/>
          <a:ext cx="3000000" cy="3000000"/>
        </p:xfrm>
        <a:graphic>
          <a:graphicData uri="http://schemas.openxmlformats.org/drawingml/2006/table">
            <a:tbl>
              <a:tblPr>
                <a:noFill/>
                <a:tableStyleId>{6D8FE570-EC49-4AF3-A5A0-70E66406ED82}</a:tableStyleId>
              </a:tblPr>
              <a:tblGrid>
                <a:gridCol w="1991450"/>
              </a:tblGrid>
              <a:tr h="683125">
                <a:tc>
                  <a:txBody>
                    <a:bodyPr/>
                    <a:lstStyle/>
                    <a:p>
                      <a:pPr indent="0" lvl="0" marL="0" rtl="0" algn="l">
                        <a:spcBef>
                          <a:spcPts val="0"/>
                        </a:spcBef>
                        <a:spcAft>
                          <a:spcPts val="0"/>
                        </a:spcAft>
                        <a:buNone/>
                      </a:pPr>
                      <a:r>
                        <a:rPr b="1" lang="en" sz="800">
                          <a:latin typeface="Poppins"/>
                          <a:ea typeface="Poppins"/>
                          <a:cs typeface="Poppins"/>
                          <a:sym typeface="Poppins"/>
                        </a:rPr>
                        <a:t>L.1.1 </a:t>
                      </a:r>
                      <a:r>
                        <a:rPr lang="en" sz="800">
                          <a:latin typeface="Poppins"/>
                          <a:ea typeface="Poppins"/>
                          <a:cs typeface="Poppins"/>
                          <a:sym typeface="Poppins"/>
                        </a:rPr>
                        <a:t>(L.1.1.3)</a:t>
                      </a:r>
                      <a:endParaRPr sz="800">
                        <a:latin typeface="Poppins"/>
                        <a:ea typeface="Poppins"/>
                        <a:cs typeface="Poppins"/>
                        <a:sym typeface="Poppins"/>
                      </a:endParaRPr>
                    </a:p>
                    <a:p>
                      <a:pPr indent="0" lvl="0" marL="0" rtl="0" algn="l">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lang="en" sz="800">
                          <a:solidFill>
                            <a:srgbClr val="000000"/>
                          </a:solidFill>
                          <a:latin typeface="Poppins"/>
                          <a:ea typeface="Poppins"/>
                          <a:cs typeface="Poppins"/>
                          <a:sym typeface="Poppins"/>
                        </a:rPr>
                        <a:t>How do flowers bloom in the spring?</a:t>
                      </a:r>
                      <a:endParaRPr b="1"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FFFFF"/>
                    </a:solidFill>
                  </a:tcPr>
                </a:tc>
              </a:tr>
            </a:tbl>
          </a:graphicData>
        </a:graphic>
      </p:graphicFrame>
      <p:pic>
        <p:nvPicPr>
          <p:cNvPr id="358" name="Google Shape;358;p56"/>
          <p:cNvPicPr preferRelativeResize="0"/>
          <p:nvPr/>
        </p:nvPicPr>
        <p:blipFill rotWithShape="1">
          <a:blip r:embed="rId14">
            <a:alphaModFix/>
          </a:blip>
          <a:srcRect b="49932" l="17884" r="33385" t="2008"/>
          <a:stretch/>
        </p:blipFill>
        <p:spPr>
          <a:xfrm>
            <a:off x="3184075" y="5561750"/>
            <a:ext cx="879800" cy="833100"/>
          </a:xfrm>
          <a:prstGeom prst="rect">
            <a:avLst/>
          </a:prstGeom>
          <a:noFill/>
          <a:ln>
            <a:noFill/>
          </a:ln>
        </p:spPr>
      </p:pic>
      <p:pic>
        <p:nvPicPr>
          <p:cNvPr id="359" name="Google Shape;359;p56"/>
          <p:cNvPicPr preferRelativeResize="0"/>
          <p:nvPr/>
        </p:nvPicPr>
        <p:blipFill rotWithShape="1">
          <a:blip r:embed="rId15">
            <a:alphaModFix/>
          </a:blip>
          <a:srcRect b="49584" l="17816" r="37941" t="6476"/>
          <a:stretch/>
        </p:blipFill>
        <p:spPr>
          <a:xfrm>
            <a:off x="3184075" y="5561750"/>
            <a:ext cx="879800" cy="833100"/>
          </a:xfrm>
          <a:prstGeom prst="rect">
            <a:avLst/>
          </a:prstGeom>
          <a:noFill/>
          <a:ln>
            <a:noFill/>
          </a:ln>
        </p:spPr>
      </p:pic>
      <p:pic>
        <p:nvPicPr>
          <p:cNvPr id="360" name="Google Shape;360;p56"/>
          <p:cNvPicPr preferRelativeResize="0"/>
          <p:nvPr/>
        </p:nvPicPr>
        <p:blipFill rotWithShape="1">
          <a:blip r:embed="rId13">
            <a:alphaModFix/>
          </a:blip>
          <a:srcRect b="93127" l="0" r="30458" t="0"/>
          <a:stretch/>
        </p:blipFill>
        <p:spPr>
          <a:xfrm>
            <a:off x="3184075" y="5555300"/>
            <a:ext cx="750250" cy="296600"/>
          </a:xfrm>
          <a:prstGeom prst="rect">
            <a:avLst/>
          </a:prstGeom>
          <a:noFill/>
          <a:ln>
            <a:noFill/>
          </a:ln>
        </p:spPr>
      </p:pic>
      <p:graphicFrame>
        <p:nvGraphicFramePr>
          <p:cNvPr id="361" name="Google Shape;361;p56"/>
          <p:cNvGraphicFramePr/>
          <p:nvPr/>
        </p:nvGraphicFramePr>
        <p:xfrm>
          <a:off x="3158600" y="5555310"/>
          <a:ext cx="3000000" cy="3000000"/>
        </p:xfrm>
        <a:graphic>
          <a:graphicData uri="http://schemas.openxmlformats.org/drawingml/2006/table">
            <a:tbl>
              <a:tblPr>
                <a:noFill/>
                <a:tableStyleId>{6D8FE570-EC49-4AF3-A5A0-70E66406ED82}</a:tableStyleId>
              </a:tblPr>
              <a:tblGrid>
                <a:gridCol w="822675"/>
              </a:tblGrid>
              <a:tr h="308150">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Mini-lesson</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grpSp>
        <p:nvGrpSpPr>
          <p:cNvPr id="362" name="Google Shape;362;p56"/>
          <p:cNvGrpSpPr/>
          <p:nvPr/>
        </p:nvGrpSpPr>
        <p:grpSpPr>
          <a:xfrm>
            <a:off x="3158600" y="5194976"/>
            <a:ext cx="6404000" cy="308154"/>
            <a:chOff x="1485900" y="5127432"/>
            <a:chExt cx="7886700" cy="268193"/>
          </a:xfrm>
        </p:grpSpPr>
        <p:grpSp>
          <p:nvGrpSpPr>
            <p:cNvPr id="363" name="Google Shape;363;p56"/>
            <p:cNvGrpSpPr/>
            <p:nvPr/>
          </p:nvGrpSpPr>
          <p:grpSpPr>
            <a:xfrm>
              <a:off x="1485900" y="5167025"/>
              <a:ext cx="7886700" cy="228600"/>
              <a:chOff x="1485900" y="5233700"/>
              <a:chExt cx="7886700" cy="228600"/>
            </a:xfrm>
          </p:grpSpPr>
          <p:sp>
            <p:nvSpPr>
              <p:cNvPr id="364" name="Google Shape;364;p56"/>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56"/>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6" name="Google Shape;366;p56"/>
            <p:cNvSpPr txBox="1"/>
            <p:nvPr/>
          </p:nvSpPr>
          <p:spPr>
            <a:xfrm>
              <a:off x="1638290" y="5127432"/>
              <a:ext cx="7734300" cy="26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000000"/>
                  </a:solidFill>
                  <a:latin typeface="Poppins"/>
                  <a:ea typeface="Poppins"/>
                  <a:cs typeface="Poppins"/>
                  <a:sym typeface="Poppins"/>
                </a:rPr>
                <a:t>The following mini-lessons can be used to support </a:t>
              </a:r>
              <a:r>
                <a:rPr lang="en" sz="800">
                  <a:latin typeface="Poppins"/>
                  <a:ea typeface="Poppins"/>
                  <a:cs typeface="Poppins"/>
                  <a:sym typeface="Poppins"/>
                </a:rPr>
                <a:t>Mississippi </a:t>
              </a:r>
              <a:r>
                <a:rPr lang="en" sz="800">
                  <a:solidFill>
                    <a:srgbClr val="000000"/>
                  </a:solidFill>
                  <a:latin typeface="Poppins"/>
                  <a:ea typeface="Poppins"/>
                  <a:cs typeface="Poppins"/>
                  <a:sym typeface="Poppins"/>
                </a:rPr>
                <a:t>Science Standards.</a:t>
              </a:r>
              <a:endParaRPr sz="800">
                <a:solidFill>
                  <a:srgbClr val="000000"/>
                </a:solidFill>
                <a:latin typeface="Poppins"/>
                <a:ea typeface="Poppins"/>
                <a:cs typeface="Poppins"/>
                <a:sym typeface="Poppins"/>
              </a:endParaRPr>
            </a:p>
          </p:txBody>
        </p:sp>
      </p:grpSp>
      <p:sp>
        <p:nvSpPr>
          <p:cNvPr id="367" name="Google Shape;367;p56"/>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www.mysteryscience.com/docs/mississippi</a:t>
            </a:r>
            <a:endParaRPr sz="800">
              <a:solidFill>
                <a:schemeClr val="dk1"/>
              </a:solidFill>
              <a:latin typeface="Poppins"/>
              <a:ea typeface="Poppins"/>
              <a:cs typeface="Poppins"/>
              <a:sym typeface="Poppins"/>
            </a:endParaRPr>
          </a:p>
        </p:txBody>
      </p:sp>
      <p:sp>
        <p:nvSpPr>
          <p:cNvPr id="368" name="Google Shape;368;p56"/>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id="373" name="Google Shape;373;p57"/>
          <p:cNvPicPr preferRelativeResize="0"/>
          <p:nvPr/>
        </p:nvPicPr>
        <p:blipFill rotWithShape="1">
          <a:blip r:embed="rId3">
            <a:alphaModFix/>
          </a:blip>
          <a:srcRect b="0" l="9361" r="12231" t="0"/>
          <a:stretch/>
        </p:blipFill>
        <p:spPr>
          <a:xfrm>
            <a:off x="479675" y="5202250"/>
            <a:ext cx="1031399" cy="914399"/>
          </a:xfrm>
          <a:prstGeom prst="rect">
            <a:avLst/>
          </a:prstGeom>
          <a:noFill/>
          <a:ln>
            <a:noFill/>
          </a:ln>
        </p:spPr>
      </p:pic>
      <p:pic>
        <p:nvPicPr>
          <p:cNvPr id="374" name="Google Shape;374;p57"/>
          <p:cNvPicPr preferRelativeResize="0"/>
          <p:nvPr/>
        </p:nvPicPr>
        <p:blipFill rotWithShape="1">
          <a:blip r:embed="rId4">
            <a:alphaModFix/>
          </a:blip>
          <a:srcRect b="8976" l="0" r="0" t="8968"/>
          <a:stretch/>
        </p:blipFill>
        <p:spPr>
          <a:xfrm>
            <a:off x="468000" y="4224175"/>
            <a:ext cx="1031400" cy="978100"/>
          </a:xfrm>
          <a:prstGeom prst="rect">
            <a:avLst/>
          </a:prstGeom>
          <a:noFill/>
          <a:ln>
            <a:noFill/>
          </a:ln>
        </p:spPr>
      </p:pic>
      <p:pic>
        <p:nvPicPr>
          <p:cNvPr id="375" name="Google Shape;375;p57"/>
          <p:cNvPicPr preferRelativeResize="0"/>
          <p:nvPr/>
        </p:nvPicPr>
        <p:blipFill rotWithShape="1">
          <a:blip r:embed="rId5">
            <a:alphaModFix/>
          </a:blip>
          <a:srcRect b="0" l="0" r="45925" t="0"/>
          <a:stretch/>
        </p:blipFill>
        <p:spPr>
          <a:xfrm>
            <a:off x="479675" y="3316650"/>
            <a:ext cx="1031400" cy="914400"/>
          </a:xfrm>
          <a:prstGeom prst="rect">
            <a:avLst/>
          </a:prstGeom>
          <a:noFill/>
          <a:ln>
            <a:noFill/>
          </a:ln>
        </p:spPr>
      </p:pic>
      <p:pic>
        <p:nvPicPr>
          <p:cNvPr id="376" name="Google Shape;376;p57"/>
          <p:cNvPicPr preferRelativeResize="0"/>
          <p:nvPr/>
        </p:nvPicPr>
        <p:blipFill rotWithShape="1">
          <a:blip r:embed="rId6">
            <a:alphaModFix/>
          </a:blip>
          <a:srcRect b="0" l="29967" r="0" t="0"/>
          <a:stretch/>
        </p:blipFill>
        <p:spPr>
          <a:xfrm>
            <a:off x="465300" y="2118450"/>
            <a:ext cx="1031401" cy="1191350"/>
          </a:xfrm>
          <a:prstGeom prst="rect">
            <a:avLst/>
          </a:prstGeom>
          <a:noFill/>
          <a:ln>
            <a:noFill/>
          </a:ln>
        </p:spPr>
      </p:pic>
      <p:sp>
        <p:nvSpPr>
          <p:cNvPr id="377" name="Google Shape;377;p57"/>
          <p:cNvSpPr/>
          <p:nvPr/>
        </p:nvSpPr>
        <p:spPr>
          <a:xfrm>
            <a:off x="0" y="0"/>
            <a:ext cx="10080000" cy="1030800"/>
          </a:xfrm>
          <a:prstGeom prst="rect">
            <a:avLst/>
          </a:prstGeom>
          <a:solidFill>
            <a:srgbClr val="FFD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378" name="Google Shape;378;p57"/>
          <p:cNvPicPr preferRelativeResize="0"/>
          <p:nvPr/>
        </p:nvPicPr>
        <p:blipFill>
          <a:blip r:embed="rId7">
            <a:alphaModFix/>
          </a:blip>
          <a:stretch>
            <a:fillRect/>
          </a:stretch>
        </p:blipFill>
        <p:spPr>
          <a:xfrm>
            <a:off x="7953375" y="305775"/>
            <a:ext cx="1647825" cy="209550"/>
          </a:xfrm>
          <a:prstGeom prst="rect">
            <a:avLst/>
          </a:prstGeom>
          <a:noFill/>
          <a:ln>
            <a:noFill/>
          </a:ln>
        </p:spPr>
      </p:pic>
      <p:sp>
        <p:nvSpPr>
          <p:cNvPr id="379" name="Google Shape;379;p57"/>
          <p:cNvSpPr txBox="1"/>
          <p:nvPr/>
        </p:nvSpPr>
        <p:spPr>
          <a:xfrm>
            <a:off x="457200" y="152400"/>
            <a:ext cx="6324300" cy="516300"/>
          </a:xfrm>
          <a:prstGeom prst="rect">
            <a:avLst/>
          </a:prstGeom>
          <a:solidFill>
            <a:srgbClr val="FFDF4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Mississippi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1st Grade - Life Science</a:t>
            </a:r>
            <a:endParaRPr b="1">
              <a:solidFill>
                <a:schemeClr val="dk1"/>
              </a:solidFill>
              <a:latin typeface="Poppins"/>
              <a:ea typeface="Poppins"/>
              <a:cs typeface="Poppins"/>
              <a:sym typeface="Poppins"/>
            </a:endParaRPr>
          </a:p>
        </p:txBody>
      </p:sp>
      <p:sp>
        <p:nvSpPr>
          <p:cNvPr id="380" name="Google Shape;380;p57"/>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www.mysteryscience.com/docs/mississippi</a:t>
            </a:r>
            <a:endParaRPr sz="800">
              <a:solidFill>
                <a:schemeClr val="dk1"/>
              </a:solidFill>
              <a:latin typeface="Poppins"/>
              <a:ea typeface="Poppins"/>
              <a:cs typeface="Poppins"/>
              <a:sym typeface="Poppins"/>
            </a:endParaRPr>
          </a:p>
        </p:txBody>
      </p:sp>
      <p:sp>
        <p:nvSpPr>
          <p:cNvPr id="381" name="Google Shape;381;p57"/>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9">
                  <a:extLst>
                    <a:ext uri="{A12FA001-AC4F-418D-AE19-62706E023703}">
                      <ahyp:hlinkClr val="tx"/>
                    </a:ext>
                  </a:extLst>
                </a:hlinkClick>
              </a:rPr>
              <a:t>Plant Growth &amp; Interactions </a:t>
            </a:r>
            <a:r>
              <a:rPr lang="en" sz="1200">
                <a:solidFill>
                  <a:schemeClr val="dk1"/>
                </a:solidFill>
                <a:uFill>
                  <a:noFill/>
                </a:uFill>
                <a:latin typeface="Poppins"/>
                <a:ea typeface="Poppins"/>
                <a:cs typeface="Poppins"/>
                <a:sym typeface="Poppins"/>
                <a:hlinkClick r:id="rId10">
                  <a:extLst>
                    <a:ext uri="{A12FA001-AC4F-418D-AE19-62706E023703}">
                      <ahyp:hlinkClr val="tx"/>
                    </a:ext>
                  </a:extLst>
                </a:hlinkClick>
              </a:rPr>
              <a:t>(Plant Adventures)</a:t>
            </a:r>
            <a:endParaRPr b="1">
              <a:latin typeface="Poppins"/>
              <a:ea typeface="Poppins"/>
              <a:cs typeface="Poppins"/>
              <a:sym typeface="Poppins"/>
            </a:endParaRPr>
          </a:p>
        </p:txBody>
      </p:sp>
      <p:graphicFrame>
        <p:nvGraphicFramePr>
          <p:cNvPr id="382" name="Google Shape;382;p57"/>
          <p:cNvGraphicFramePr/>
          <p:nvPr/>
        </p:nvGraphicFramePr>
        <p:xfrm>
          <a:off x="467988" y="1543210"/>
          <a:ext cx="3000000" cy="3000000"/>
        </p:xfrm>
        <a:graphic>
          <a:graphicData uri="http://schemas.openxmlformats.org/drawingml/2006/table">
            <a:tbl>
              <a:tblPr>
                <a:noFill/>
                <a:tableStyleId>{6D8FE570-EC49-4AF3-A5A0-70E66406ED82}</a:tableStyleId>
              </a:tblPr>
              <a:tblGrid>
                <a:gridCol w="1028700"/>
                <a:gridCol w="2116525"/>
                <a:gridCol w="2885100"/>
                <a:gridCol w="3113675"/>
              </a:tblGrid>
              <a:tr h="57525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Mississippi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1913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Seed Dispersal</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How did a tree travel halfway around the world?</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develop physical models of seed structures. They observe how structure affects the seed’s function in dispersing away from the tree.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L.1.1 </a:t>
                      </a:r>
                      <a:r>
                        <a:rPr lang="en" sz="800">
                          <a:solidFill>
                            <a:schemeClr val="dk1"/>
                          </a:solidFill>
                          <a:latin typeface="Poppins"/>
                          <a:ea typeface="Poppins"/>
                          <a:cs typeface="Poppins"/>
                          <a:sym typeface="Poppins"/>
                        </a:rPr>
                        <a:t>Students will demonstrate an understanding of the basic needs and structures of plants.</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L.1.2 </a:t>
                      </a:r>
                      <a:r>
                        <a:rPr lang="en" sz="800">
                          <a:solidFill>
                            <a:schemeClr val="dk1"/>
                          </a:solidFill>
                          <a:latin typeface="Poppins"/>
                          <a:ea typeface="Poppins"/>
                          <a:cs typeface="Poppins"/>
                          <a:sym typeface="Poppins"/>
                        </a:rPr>
                        <a:t>Students will demonstrate an understanding of how living things change in form as they go through the general stages of a life cycle.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850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Animal Seed Dispersal</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seeds have so many different shapes?</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develop a model of a furry animal and then use it to test how far seed models with different structures can travel.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L.1.4 </a:t>
                      </a:r>
                      <a:r>
                        <a:rPr lang="en" sz="800">
                          <a:solidFill>
                            <a:schemeClr val="dk1"/>
                          </a:solidFill>
                          <a:latin typeface="Poppins"/>
                          <a:ea typeface="Poppins"/>
                          <a:cs typeface="Poppins"/>
                          <a:sym typeface="Poppins"/>
                        </a:rPr>
                        <a:t>Students will demonstrate an understanding of the ways plants adapt to their environment in order to survive. (L.1.4.2)</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781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Water, Sunlight, &amp; Plant Growth</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Could a plant survive without light?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conduct an investigation to determine that plants need water and light to grow.</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L.1.1 </a:t>
                      </a:r>
                      <a:r>
                        <a:rPr lang="en" sz="800">
                          <a:solidFill>
                            <a:schemeClr val="dk1"/>
                          </a:solidFill>
                          <a:latin typeface="Poppins"/>
                          <a:ea typeface="Poppins"/>
                          <a:cs typeface="Poppins"/>
                          <a:sym typeface="Poppins"/>
                        </a:rPr>
                        <a:t>Students will demonstrate an understanding of the basic needs and structures of plants.</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L.1.3A </a:t>
                      </a:r>
                      <a:r>
                        <a:rPr lang="en" sz="800">
                          <a:solidFill>
                            <a:schemeClr val="dk1"/>
                          </a:solidFill>
                          <a:latin typeface="Poppins"/>
                          <a:ea typeface="Poppins"/>
                          <a:cs typeface="Poppins"/>
                          <a:sym typeface="Poppins"/>
                        </a:rPr>
                        <a:t>Students will demonstrate an understanding of what plants need from the environment for growth and repair. (L.1.3A.1)</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20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Plant Needs &amp; Habitats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much water should you give a plant?</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plan and conduct a series of virtual experiments in order to determine how much water and sunlight a set of mystery plants need in order to stay healthy and survive.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L.1.4 </a:t>
                      </a:r>
                      <a:r>
                        <a:rPr lang="en" sz="800">
                          <a:solidFill>
                            <a:schemeClr val="dk1"/>
                          </a:solidFill>
                          <a:latin typeface="Poppins"/>
                          <a:ea typeface="Poppins"/>
                          <a:cs typeface="Poppins"/>
                          <a:sym typeface="Poppins"/>
                        </a:rPr>
                        <a:t>Students will demonstrate an understanding of the ways plants adapt to their environment in order to survive. (L.1.4.2)</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r>
            </a:tbl>
          </a:graphicData>
        </a:graphic>
      </p:graphicFrame>
      <p:sp>
        <p:nvSpPr>
          <p:cNvPr id="383" name="Google Shape;383;p57"/>
          <p:cNvSpPr/>
          <p:nvPr/>
        </p:nvSpPr>
        <p:spPr>
          <a:xfrm>
            <a:off x="467400" y="3309803"/>
            <a:ext cx="685800" cy="2742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384" name="Google Shape;384;p57"/>
          <p:cNvSpPr/>
          <p:nvPr/>
        </p:nvSpPr>
        <p:spPr>
          <a:xfrm>
            <a:off x="466344" y="2121408"/>
            <a:ext cx="687900" cy="2742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385" name="Google Shape;385;p57"/>
          <p:cNvSpPr/>
          <p:nvPr/>
        </p:nvSpPr>
        <p:spPr>
          <a:xfrm>
            <a:off x="467400" y="4256035"/>
            <a:ext cx="685800" cy="2742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7">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386" name="Google Shape;386;p57"/>
          <p:cNvSpPr/>
          <p:nvPr/>
        </p:nvSpPr>
        <p:spPr>
          <a:xfrm>
            <a:off x="467400" y="5202936"/>
            <a:ext cx="685800" cy="2742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8">
                  <a:extLst>
                    <a:ext uri="{A12FA001-AC4F-418D-AE19-62706E023703}">
                      <ahyp:hlinkClr val="tx"/>
                    </a:ext>
                  </a:extLst>
                </a:hlinkClick>
              </a:rPr>
              <a:t>Lesson 4</a:t>
            </a:r>
            <a:endParaRPr b="1" sz="800">
              <a:solidFill>
                <a:schemeClr val="lt1"/>
              </a:solidFill>
              <a:latin typeface="Poppins"/>
              <a:ea typeface="Poppins"/>
              <a:cs typeface="Poppins"/>
              <a:sym typeface="Poppins"/>
            </a:endParaRPr>
          </a:p>
        </p:txBody>
      </p:sp>
      <p:grpSp>
        <p:nvGrpSpPr>
          <p:cNvPr id="387" name="Google Shape;387;p57"/>
          <p:cNvGrpSpPr/>
          <p:nvPr/>
        </p:nvGrpSpPr>
        <p:grpSpPr>
          <a:xfrm>
            <a:off x="533400" y="675275"/>
            <a:ext cx="8132700" cy="307800"/>
            <a:chOff x="1485900" y="5127438"/>
            <a:chExt cx="8132700" cy="307800"/>
          </a:xfrm>
        </p:grpSpPr>
        <p:grpSp>
          <p:nvGrpSpPr>
            <p:cNvPr id="388" name="Google Shape;388;p57"/>
            <p:cNvGrpSpPr/>
            <p:nvPr/>
          </p:nvGrpSpPr>
          <p:grpSpPr>
            <a:xfrm>
              <a:off x="1485900" y="5167025"/>
              <a:ext cx="7886700" cy="228600"/>
              <a:chOff x="1485900" y="5233700"/>
              <a:chExt cx="7886700" cy="228600"/>
            </a:xfrm>
          </p:grpSpPr>
          <p:sp>
            <p:nvSpPr>
              <p:cNvPr id="389" name="Google Shape;389;p57"/>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57"/>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1" name="Google Shape;391;p57"/>
            <p:cNvSpPr txBox="1"/>
            <p:nvPr/>
          </p:nvSpPr>
          <p:spPr>
            <a:xfrm>
              <a:off x="1638300" y="5127438"/>
              <a:ext cx="7980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i="1" lang="en" sz="800">
                  <a:solidFill>
                    <a:schemeClr val="dk1"/>
                  </a:solidFill>
                  <a:latin typeface="Poppins"/>
                  <a:ea typeface="Poppins"/>
                  <a:cs typeface="Poppins"/>
                  <a:sym typeface="Poppins"/>
                </a:rPr>
                <a:t>This unit is found under 2nd grade on our site</a:t>
              </a:r>
              <a:r>
                <a:rPr i="1" lang="en" sz="800">
                  <a:solidFill>
                    <a:schemeClr val="dk1"/>
                  </a:solidFill>
                  <a:latin typeface="Poppins"/>
                  <a:ea typeface="Poppins"/>
                  <a:cs typeface="Poppins"/>
                  <a:sym typeface="Poppins"/>
                </a:rPr>
                <a:t>, but we recommend teaching all lessons in 1st grade if you are following Mississippi Standards.</a:t>
              </a:r>
              <a:endParaRPr i="1" sz="800">
                <a:latin typeface="Poppins"/>
                <a:ea typeface="Poppins"/>
                <a:cs typeface="Poppins"/>
                <a:sym typeface="Poppins"/>
              </a:endParaRPr>
            </a:p>
          </p:txBody>
        </p:sp>
      </p:grpSp>
      <p:grpSp>
        <p:nvGrpSpPr>
          <p:cNvPr id="392" name="Google Shape;392;p57"/>
          <p:cNvGrpSpPr/>
          <p:nvPr/>
        </p:nvGrpSpPr>
        <p:grpSpPr>
          <a:xfrm>
            <a:off x="410695" y="6560804"/>
            <a:ext cx="2571853" cy="431207"/>
            <a:chOff x="1485900" y="5127432"/>
            <a:chExt cx="7886700" cy="274200"/>
          </a:xfrm>
        </p:grpSpPr>
        <p:grpSp>
          <p:nvGrpSpPr>
            <p:cNvPr id="393" name="Google Shape;393;p57"/>
            <p:cNvGrpSpPr/>
            <p:nvPr/>
          </p:nvGrpSpPr>
          <p:grpSpPr>
            <a:xfrm>
              <a:off x="1485900" y="5167025"/>
              <a:ext cx="7886700" cy="228600"/>
              <a:chOff x="1485900" y="5233700"/>
              <a:chExt cx="7886700" cy="228600"/>
            </a:xfrm>
          </p:grpSpPr>
          <p:sp>
            <p:nvSpPr>
              <p:cNvPr id="394" name="Google Shape;394;p57"/>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57"/>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6" name="Google Shape;396;p57"/>
            <p:cNvSpPr txBox="1"/>
            <p:nvPr/>
          </p:nvSpPr>
          <p:spPr>
            <a:xfrm>
              <a:off x="1638290" y="5127432"/>
              <a:ext cx="7734300" cy="27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000000"/>
                  </a:solidFill>
                  <a:latin typeface="Poppins"/>
                  <a:ea typeface="Poppins"/>
                  <a:cs typeface="Poppins"/>
                  <a:sym typeface="Poppins"/>
                </a:rPr>
                <a:t>The following mini-lessons can be used to support </a:t>
              </a:r>
              <a:r>
                <a:rPr lang="en" sz="800">
                  <a:latin typeface="Poppins"/>
                  <a:ea typeface="Poppins"/>
                  <a:cs typeface="Poppins"/>
                  <a:sym typeface="Poppins"/>
                </a:rPr>
                <a:t>Mississippi </a:t>
              </a:r>
              <a:r>
                <a:rPr lang="en" sz="800">
                  <a:solidFill>
                    <a:srgbClr val="000000"/>
                  </a:solidFill>
                  <a:latin typeface="Poppins"/>
                  <a:ea typeface="Poppins"/>
                  <a:cs typeface="Poppins"/>
                  <a:sym typeface="Poppins"/>
                </a:rPr>
                <a:t>Science Standards.</a:t>
              </a:r>
              <a:endParaRPr sz="800">
                <a:solidFill>
                  <a:srgbClr val="000000"/>
                </a:solidFill>
                <a:latin typeface="Poppins"/>
                <a:ea typeface="Poppins"/>
                <a:cs typeface="Poppins"/>
                <a:sym typeface="Poppins"/>
              </a:endParaRPr>
            </a:p>
          </p:txBody>
        </p:sp>
      </p:grpSp>
      <p:sp>
        <p:nvSpPr>
          <p:cNvPr id="397" name="Google Shape;397;p57"/>
          <p:cNvSpPr/>
          <p:nvPr/>
        </p:nvSpPr>
        <p:spPr>
          <a:xfrm>
            <a:off x="3208205" y="6463501"/>
            <a:ext cx="2925900" cy="848700"/>
          </a:xfrm>
          <a:prstGeom prst="rect">
            <a:avLst/>
          </a:prstGeom>
          <a:solidFill>
            <a:srgbClr val="FFDF4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57"/>
          <p:cNvSpPr/>
          <p:nvPr/>
        </p:nvSpPr>
        <p:spPr>
          <a:xfrm>
            <a:off x="6686105" y="6463501"/>
            <a:ext cx="2925900" cy="848700"/>
          </a:xfrm>
          <a:prstGeom prst="rect">
            <a:avLst/>
          </a:prstGeom>
          <a:solidFill>
            <a:srgbClr val="FFDF4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57"/>
          <p:cNvSpPr/>
          <p:nvPr/>
        </p:nvSpPr>
        <p:spPr>
          <a:xfrm>
            <a:off x="2982175" y="6290063"/>
            <a:ext cx="2925300" cy="8487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0" name="Google Shape;400;p57"/>
          <p:cNvPicPr preferRelativeResize="0"/>
          <p:nvPr/>
        </p:nvPicPr>
        <p:blipFill rotWithShape="1">
          <a:blip r:embed="rId19">
            <a:alphaModFix/>
          </a:blip>
          <a:srcRect b="54974" l="45051" r="5804" t="1934"/>
          <a:stretch/>
        </p:blipFill>
        <p:spPr>
          <a:xfrm>
            <a:off x="2982175" y="6297875"/>
            <a:ext cx="879801" cy="833100"/>
          </a:xfrm>
          <a:prstGeom prst="rect">
            <a:avLst/>
          </a:prstGeom>
          <a:noFill/>
          <a:ln>
            <a:noFill/>
          </a:ln>
        </p:spPr>
      </p:pic>
      <p:pic>
        <p:nvPicPr>
          <p:cNvPr id="401" name="Google Shape;401;p57"/>
          <p:cNvPicPr preferRelativeResize="0"/>
          <p:nvPr/>
        </p:nvPicPr>
        <p:blipFill rotWithShape="1">
          <a:blip r:embed="rId20">
            <a:alphaModFix/>
          </a:blip>
          <a:srcRect b="93127" l="0" r="30458" t="0"/>
          <a:stretch/>
        </p:blipFill>
        <p:spPr>
          <a:xfrm>
            <a:off x="2999787" y="6282275"/>
            <a:ext cx="750250" cy="296600"/>
          </a:xfrm>
          <a:prstGeom prst="rect">
            <a:avLst/>
          </a:prstGeom>
          <a:noFill/>
          <a:ln>
            <a:noFill/>
          </a:ln>
        </p:spPr>
      </p:pic>
      <p:sp>
        <p:nvSpPr>
          <p:cNvPr id="402" name="Google Shape;402;p57"/>
          <p:cNvSpPr/>
          <p:nvPr/>
        </p:nvSpPr>
        <p:spPr>
          <a:xfrm>
            <a:off x="6425600" y="6282275"/>
            <a:ext cx="2925300" cy="8487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3" name="Google Shape;403;p57"/>
          <p:cNvPicPr preferRelativeResize="0"/>
          <p:nvPr/>
        </p:nvPicPr>
        <p:blipFill rotWithShape="1">
          <a:blip r:embed="rId21">
            <a:alphaModFix/>
          </a:blip>
          <a:srcRect b="3559" l="363" r="50489" t="11687"/>
          <a:stretch/>
        </p:blipFill>
        <p:spPr>
          <a:xfrm>
            <a:off x="6425600" y="6290075"/>
            <a:ext cx="879800" cy="833100"/>
          </a:xfrm>
          <a:prstGeom prst="rect">
            <a:avLst/>
          </a:prstGeom>
          <a:noFill/>
          <a:ln>
            <a:noFill/>
          </a:ln>
        </p:spPr>
      </p:pic>
      <p:pic>
        <p:nvPicPr>
          <p:cNvPr id="404" name="Google Shape;404;p57"/>
          <p:cNvPicPr preferRelativeResize="0"/>
          <p:nvPr/>
        </p:nvPicPr>
        <p:blipFill rotWithShape="1">
          <a:blip r:embed="rId20">
            <a:alphaModFix/>
          </a:blip>
          <a:srcRect b="93127" l="0" r="30458" t="0"/>
          <a:stretch/>
        </p:blipFill>
        <p:spPr>
          <a:xfrm>
            <a:off x="6425600" y="6282275"/>
            <a:ext cx="750250" cy="296600"/>
          </a:xfrm>
          <a:prstGeom prst="rect">
            <a:avLst/>
          </a:prstGeom>
          <a:noFill/>
          <a:ln>
            <a:noFill/>
          </a:ln>
        </p:spPr>
      </p:pic>
      <p:graphicFrame>
        <p:nvGraphicFramePr>
          <p:cNvPr id="405" name="Google Shape;405;p57"/>
          <p:cNvGraphicFramePr/>
          <p:nvPr/>
        </p:nvGraphicFramePr>
        <p:xfrm>
          <a:off x="3838413" y="6372873"/>
          <a:ext cx="3000000" cy="3000000"/>
        </p:xfrm>
        <a:graphic>
          <a:graphicData uri="http://schemas.openxmlformats.org/drawingml/2006/table">
            <a:tbl>
              <a:tblPr>
                <a:noFill/>
                <a:tableStyleId>{6D8FE570-EC49-4AF3-A5A0-70E66406ED82}</a:tableStyleId>
              </a:tblPr>
              <a:tblGrid>
                <a:gridCol w="1991450"/>
              </a:tblGrid>
              <a:tr h="683125">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L.1.4 </a:t>
                      </a:r>
                      <a:r>
                        <a:rPr lang="en" sz="800">
                          <a:solidFill>
                            <a:schemeClr val="dk1"/>
                          </a:solidFill>
                          <a:latin typeface="Poppins"/>
                          <a:ea typeface="Poppins"/>
                          <a:cs typeface="Poppins"/>
                          <a:sym typeface="Poppins"/>
                        </a:rPr>
                        <a:t>(L.1.4.1)</a:t>
                      </a:r>
                      <a:endParaRPr sz="800">
                        <a:solidFill>
                          <a:srgbClr val="000000"/>
                        </a:solidFill>
                        <a:latin typeface="Poppins"/>
                        <a:ea typeface="Poppins"/>
                        <a:cs typeface="Poppins"/>
                        <a:sym typeface="Poppins"/>
                      </a:endParaRPr>
                    </a:p>
                    <a:p>
                      <a:pPr indent="0" lvl="0" marL="0" rtl="0" algn="l">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lang="en" sz="800">
                          <a:solidFill>
                            <a:srgbClr val="000000"/>
                          </a:solidFill>
                          <a:latin typeface="Poppins"/>
                          <a:ea typeface="Poppins"/>
                          <a:cs typeface="Poppins"/>
                          <a:sym typeface="Poppins"/>
                        </a:rPr>
                        <a:t>Why do leaves change color in the fall?</a:t>
                      </a:r>
                      <a:endParaRPr b="1"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FFFFF"/>
                    </a:solidFill>
                  </a:tcPr>
                </a:tc>
              </a:tr>
            </a:tbl>
          </a:graphicData>
        </a:graphic>
      </p:graphicFrame>
      <p:graphicFrame>
        <p:nvGraphicFramePr>
          <p:cNvPr id="406" name="Google Shape;406;p57"/>
          <p:cNvGraphicFramePr/>
          <p:nvPr/>
        </p:nvGraphicFramePr>
        <p:xfrm>
          <a:off x="7359450" y="6297885"/>
          <a:ext cx="3000000" cy="3000000"/>
        </p:xfrm>
        <a:graphic>
          <a:graphicData uri="http://schemas.openxmlformats.org/drawingml/2006/table">
            <a:tbl>
              <a:tblPr>
                <a:noFill/>
                <a:tableStyleId>{6D8FE570-EC49-4AF3-A5A0-70E66406ED82}</a:tableStyleId>
              </a:tblPr>
              <a:tblGrid>
                <a:gridCol w="1991450"/>
              </a:tblGrid>
              <a:tr h="683125">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L.1.4 </a:t>
                      </a:r>
                      <a:r>
                        <a:rPr lang="en" sz="800">
                          <a:solidFill>
                            <a:schemeClr val="dk1"/>
                          </a:solidFill>
                          <a:latin typeface="Poppins"/>
                          <a:ea typeface="Poppins"/>
                          <a:cs typeface="Poppins"/>
                          <a:sym typeface="Poppins"/>
                        </a:rPr>
                        <a:t>(L.1.4.1)</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lang="en" sz="800">
                          <a:solidFill>
                            <a:srgbClr val="000000"/>
                          </a:solidFill>
                          <a:latin typeface="Poppins"/>
                          <a:ea typeface="Poppins"/>
                          <a:cs typeface="Poppins"/>
                          <a:sym typeface="Poppins"/>
                        </a:rPr>
                        <a:t>Why don’t all trees lose their leaves in the fall?</a:t>
                      </a:r>
                      <a:endParaRPr b="1"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FFFFF"/>
                    </a:solidFill>
                  </a:tcPr>
                </a:tc>
              </a:tr>
            </a:tbl>
          </a:graphicData>
        </a:graphic>
      </p:graphicFrame>
      <p:graphicFrame>
        <p:nvGraphicFramePr>
          <p:cNvPr id="407" name="Google Shape;407;p57"/>
          <p:cNvGraphicFramePr/>
          <p:nvPr/>
        </p:nvGraphicFramePr>
        <p:xfrm>
          <a:off x="2963575" y="6276510"/>
          <a:ext cx="3000000" cy="3000000"/>
        </p:xfrm>
        <a:graphic>
          <a:graphicData uri="http://schemas.openxmlformats.org/drawingml/2006/table">
            <a:tbl>
              <a:tblPr>
                <a:noFill/>
                <a:tableStyleId>{6D8FE570-EC49-4AF3-A5A0-70E66406ED82}</a:tableStyleId>
              </a:tblPr>
              <a:tblGrid>
                <a:gridCol w="822675"/>
              </a:tblGrid>
              <a:tr h="308150">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Mini-lesson</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graphicFrame>
        <p:nvGraphicFramePr>
          <p:cNvPr id="408" name="Google Shape;408;p57"/>
          <p:cNvGraphicFramePr/>
          <p:nvPr/>
        </p:nvGraphicFramePr>
        <p:xfrm>
          <a:off x="6360113" y="6276510"/>
          <a:ext cx="3000000" cy="3000000"/>
        </p:xfrm>
        <a:graphic>
          <a:graphicData uri="http://schemas.openxmlformats.org/drawingml/2006/table">
            <a:tbl>
              <a:tblPr>
                <a:noFill/>
                <a:tableStyleId>{6D8FE570-EC49-4AF3-A5A0-70E66406ED82}</a:tableStyleId>
              </a:tblPr>
              <a:tblGrid>
                <a:gridCol w="822675"/>
              </a:tblGrid>
              <a:tr h="308150">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Mini-lesson</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409" name="Google Shape;409;p57"/>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1155C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