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8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9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10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11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13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4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5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6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7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98" r:id="rId14"/>
    <p:sldMasterId id="2147483808" r:id="rId15"/>
    <p:sldMasterId id="2147483818" r:id="rId16"/>
    <p:sldMasterId id="2147483826" r:id="rId17"/>
    <p:sldMasterId id="2147483831" r:id="rId18"/>
    <p:sldMasterId id="2147483837" r:id="rId19"/>
    <p:sldMasterId id="2147483848" r:id="rId20"/>
    <p:sldMasterId id="2147483857" r:id="rId21"/>
  </p:sldMasterIdLst>
  <p:notesMasterIdLst>
    <p:notesMasterId r:id="rId95"/>
  </p:notesMasterIdLst>
  <p:sldIdLst>
    <p:sldId id="1250" r:id="rId22"/>
    <p:sldId id="1251" r:id="rId23"/>
    <p:sldId id="1252" r:id="rId24"/>
    <p:sldId id="1343" r:id="rId25"/>
    <p:sldId id="1338" r:id="rId26"/>
    <p:sldId id="1000" r:id="rId27"/>
    <p:sldId id="1256" r:id="rId28"/>
    <p:sldId id="1147" r:id="rId29"/>
    <p:sldId id="1312" r:id="rId30"/>
    <p:sldId id="717" r:id="rId31"/>
    <p:sldId id="1041" r:id="rId32"/>
    <p:sldId id="1298" r:id="rId33"/>
    <p:sldId id="1299" r:id="rId34"/>
    <p:sldId id="1294" r:id="rId35"/>
    <p:sldId id="1295" r:id="rId36"/>
    <p:sldId id="1302" r:id="rId37"/>
    <p:sldId id="1303" r:id="rId38"/>
    <p:sldId id="1292" r:id="rId39"/>
    <p:sldId id="1293" r:id="rId40"/>
    <p:sldId id="1296" r:id="rId41"/>
    <p:sldId id="1297" r:id="rId42"/>
    <p:sldId id="1091" r:id="rId43"/>
    <p:sldId id="1313" r:id="rId44"/>
    <p:sldId id="1314" r:id="rId45"/>
    <p:sldId id="1318" r:id="rId46"/>
    <p:sldId id="1319" r:id="rId47"/>
    <p:sldId id="1320" r:id="rId48"/>
    <p:sldId id="1321" r:id="rId49"/>
    <p:sldId id="1322" r:id="rId50"/>
    <p:sldId id="1323" r:id="rId51"/>
    <p:sldId id="1330" r:id="rId52"/>
    <p:sldId id="1331" r:id="rId53"/>
    <p:sldId id="1332" r:id="rId54"/>
    <p:sldId id="1315" r:id="rId55"/>
    <p:sldId id="1316" r:id="rId56"/>
    <p:sldId id="1317" r:id="rId57"/>
    <p:sldId id="1324" r:id="rId58"/>
    <p:sldId id="1325" r:id="rId59"/>
    <p:sldId id="1326" r:id="rId60"/>
    <p:sldId id="1333" r:id="rId61"/>
    <p:sldId id="1334" r:id="rId62"/>
    <p:sldId id="1335" r:id="rId63"/>
    <p:sldId id="1327" r:id="rId64"/>
    <p:sldId id="1328" r:id="rId65"/>
    <p:sldId id="1329" r:id="rId66"/>
    <p:sldId id="1008" r:id="rId67"/>
    <p:sldId id="1238" r:id="rId68"/>
    <p:sldId id="1239" r:id="rId69"/>
    <p:sldId id="1288" r:id="rId70"/>
    <p:sldId id="1311" r:id="rId71"/>
    <p:sldId id="1287" r:id="rId72"/>
    <p:sldId id="1010" r:id="rId73"/>
    <p:sldId id="1344" r:id="rId74"/>
    <p:sldId id="1269" r:id="rId75"/>
    <p:sldId id="1345" r:id="rId76"/>
    <p:sldId id="1346" r:id="rId77"/>
    <p:sldId id="1289" r:id="rId78"/>
    <p:sldId id="1290" r:id="rId79"/>
    <p:sldId id="1347" r:id="rId80"/>
    <p:sldId id="1348" r:id="rId81"/>
    <p:sldId id="1272" r:id="rId82"/>
    <p:sldId id="1273" r:id="rId83"/>
    <p:sldId id="1274" r:id="rId84"/>
    <p:sldId id="1306" r:id="rId85"/>
    <p:sldId id="1275" r:id="rId86"/>
    <p:sldId id="1276" r:id="rId87"/>
    <p:sldId id="1277" r:id="rId88"/>
    <p:sldId id="1349" r:id="rId89"/>
    <p:sldId id="1262" r:id="rId90"/>
    <p:sldId id="1235" r:id="rId91"/>
    <p:sldId id="1291" r:id="rId92"/>
    <p:sldId id="1282" r:id="rId93"/>
    <p:sldId id="1278" r:id="rId94"/>
  </p:sldIdLst>
  <p:sldSz cx="9144000" cy="6858000" type="screen4x3"/>
  <p:notesSz cx="6735763" cy="9866313"/>
  <p:embeddedFontLst>
    <p:embeddedFont>
      <p:font typeface="Bahnschrift SemiBold" panose="020B0502040204020203" pitchFamily="34" charset="0"/>
      <p:bold r:id="rId96"/>
    </p:embeddedFont>
    <p:embeddedFont>
      <p:font typeface="Century Gothic" panose="020B0502020202020204" pitchFamily="34" charset="0"/>
      <p:regular r:id="rId97"/>
      <p:bold r:id="rId98"/>
      <p:italic r:id="rId99"/>
      <p:boldItalic r:id="rId100"/>
    </p:embeddedFont>
    <p:embeddedFont>
      <p:font typeface="Dosis" pitchFamily="2" charset="0"/>
      <p:regular r:id="rId101"/>
      <p:bold r:id="rId102"/>
    </p:embeddedFont>
    <p:embeddedFont>
      <p:font typeface="Dosis ExtraBold" pitchFamily="2" charset="0"/>
      <p:bold r:id="rId103"/>
    </p:embeddedFont>
    <p:embeddedFont>
      <p:font typeface="Dosis Medium" pitchFamily="2" charset="0"/>
      <p:regular r:id="rId104"/>
      <p:bold r:id="rId105"/>
    </p:embeddedFont>
    <p:embeddedFont>
      <p:font typeface="Dosis SemiBold" pitchFamily="2" charset="0"/>
      <p:regular r:id="rId106"/>
      <p:bold r:id="rId107"/>
    </p:embeddedFont>
    <p:embeddedFont>
      <p:font typeface="Mistral" panose="03090702030407020403" pitchFamily="66" charset="0"/>
      <p:regular r:id="rId108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4F4F4"/>
    <a:srgbClr val="9EE0F4"/>
    <a:srgbClr val="EAF8FE"/>
    <a:srgbClr val="565F88"/>
    <a:srgbClr val="2196B1"/>
    <a:srgbClr val="4B5377"/>
    <a:srgbClr val="424D7B"/>
    <a:srgbClr val="E84234"/>
    <a:srgbClr val="DEEBF7"/>
    <a:srgbClr val="2AB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28" autoAdjust="0"/>
    <p:restoredTop sz="95363" autoAdjust="0"/>
  </p:normalViewPr>
  <p:slideViewPr>
    <p:cSldViewPr snapToGrid="0">
      <p:cViewPr varScale="1">
        <p:scale>
          <a:sx n="92" d="100"/>
          <a:sy n="92" d="100"/>
        </p:scale>
        <p:origin x="965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5.xml"/><Relationship Id="rId21" Type="http://schemas.openxmlformats.org/officeDocument/2006/relationships/slideMaster" Target="slideMasters/slideMaster18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63" Type="http://schemas.openxmlformats.org/officeDocument/2006/relationships/slide" Target="slides/slide42.xml"/><Relationship Id="rId68" Type="http://schemas.openxmlformats.org/officeDocument/2006/relationships/slide" Target="slides/slide47.xml"/><Relationship Id="rId84" Type="http://schemas.openxmlformats.org/officeDocument/2006/relationships/slide" Target="slides/slide63.xml"/><Relationship Id="rId89" Type="http://schemas.openxmlformats.org/officeDocument/2006/relationships/slide" Target="slides/slide68.xml"/><Relationship Id="rId112" Type="http://schemas.openxmlformats.org/officeDocument/2006/relationships/tableStyles" Target="tableStyles.xml"/><Relationship Id="rId16" Type="http://schemas.openxmlformats.org/officeDocument/2006/relationships/slideMaster" Target="slideMasters/slideMaster13.xml"/><Relationship Id="rId107" Type="http://schemas.openxmlformats.org/officeDocument/2006/relationships/font" Target="fonts/font12.fntdata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53" Type="http://schemas.openxmlformats.org/officeDocument/2006/relationships/slide" Target="slides/slide32.xml"/><Relationship Id="rId58" Type="http://schemas.openxmlformats.org/officeDocument/2006/relationships/slide" Target="slides/slide37.xml"/><Relationship Id="rId74" Type="http://schemas.openxmlformats.org/officeDocument/2006/relationships/slide" Target="slides/slide53.xml"/><Relationship Id="rId79" Type="http://schemas.openxmlformats.org/officeDocument/2006/relationships/slide" Target="slides/slide58.xml"/><Relationship Id="rId102" Type="http://schemas.openxmlformats.org/officeDocument/2006/relationships/font" Target="fonts/font7.fntdata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69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64" Type="http://schemas.openxmlformats.org/officeDocument/2006/relationships/slide" Target="slides/slide43.xml"/><Relationship Id="rId69" Type="http://schemas.openxmlformats.org/officeDocument/2006/relationships/slide" Target="slides/slide48.xml"/><Relationship Id="rId113" Type="http://schemas.microsoft.com/office/2018/10/relationships/authors" Target="authors.xml"/><Relationship Id="rId80" Type="http://schemas.openxmlformats.org/officeDocument/2006/relationships/slide" Target="slides/slide59.xml"/><Relationship Id="rId85" Type="http://schemas.openxmlformats.org/officeDocument/2006/relationships/slide" Target="slides/slide64.xml"/><Relationship Id="rId12" Type="http://schemas.openxmlformats.org/officeDocument/2006/relationships/slideMaster" Target="slideMasters/slideMaster9.xml"/><Relationship Id="rId17" Type="http://schemas.openxmlformats.org/officeDocument/2006/relationships/slideMaster" Target="slideMasters/slideMaster1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59" Type="http://schemas.openxmlformats.org/officeDocument/2006/relationships/slide" Target="slides/slide38.xml"/><Relationship Id="rId103" Type="http://schemas.openxmlformats.org/officeDocument/2006/relationships/font" Target="fonts/font8.fntdata"/><Relationship Id="rId108" Type="http://schemas.openxmlformats.org/officeDocument/2006/relationships/font" Target="fonts/font13.fntdata"/><Relationship Id="rId54" Type="http://schemas.openxmlformats.org/officeDocument/2006/relationships/slide" Target="slides/slide33.xml"/><Relationship Id="rId70" Type="http://schemas.openxmlformats.org/officeDocument/2006/relationships/slide" Target="slides/slide49.xml"/><Relationship Id="rId75" Type="http://schemas.openxmlformats.org/officeDocument/2006/relationships/slide" Target="slides/slide54.xml"/><Relationship Id="rId91" Type="http://schemas.openxmlformats.org/officeDocument/2006/relationships/slide" Target="slides/slide70.xml"/><Relationship Id="rId96" Type="http://schemas.openxmlformats.org/officeDocument/2006/relationships/font" Target="fonts/font1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slide" Target="slides/slide36.xml"/><Relationship Id="rId106" Type="http://schemas.openxmlformats.org/officeDocument/2006/relationships/font" Target="fonts/font11.fntdata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slide" Target="slides/slide39.xml"/><Relationship Id="rId65" Type="http://schemas.openxmlformats.org/officeDocument/2006/relationships/slide" Target="slides/slide44.xml"/><Relationship Id="rId73" Type="http://schemas.openxmlformats.org/officeDocument/2006/relationships/slide" Target="slides/slide52.xml"/><Relationship Id="rId78" Type="http://schemas.openxmlformats.org/officeDocument/2006/relationships/slide" Target="slides/slide57.xml"/><Relationship Id="rId81" Type="http://schemas.openxmlformats.org/officeDocument/2006/relationships/slide" Target="slides/slide60.xml"/><Relationship Id="rId86" Type="http://schemas.openxmlformats.org/officeDocument/2006/relationships/slide" Target="slides/slide65.xml"/><Relationship Id="rId94" Type="http://schemas.openxmlformats.org/officeDocument/2006/relationships/slide" Target="slides/slide73.xml"/><Relationship Id="rId99" Type="http://schemas.openxmlformats.org/officeDocument/2006/relationships/font" Target="fonts/font4.fntdata"/><Relationship Id="rId101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Master" Target="slideMasters/slideMaster15.xml"/><Relationship Id="rId39" Type="http://schemas.openxmlformats.org/officeDocument/2006/relationships/slide" Target="slides/slide18.xml"/><Relationship Id="rId109" Type="http://schemas.openxmlformats.org/officeDocument/2006/relationships/presProps" Target="presProps.xml"/><Relationship Id="rId34" Type="http://schemas.openxmlformats.org/officeDocument/2006/relationships/slide" Target="slides/slide13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76" Type="http://schemas.openxmlformats.org/officeDocument/2006/relationships/slide" Target="slides/slide55.xml"/><Relationship Id="rId97" Type="http://schemas.openxmlformats.org/officeDocument/2006/relationships/font" Target="fonts/font2.fntdata"/><Relationship Id="rId104" Type="http://schemas.openxmlformats.org/officeDocument/2006/relationships/font" Target="fonts/font9.fntdata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0.xml"/><Relationship Id="rId92" Type="http://schemas.openxmlformats.org/officeDocument/2006/relationships/slide" Target="slides/slide71.xml"/><Relationship Id="rId2" Type="http://schemas.openxmlformats.org/officeDocument/2006/relationships/customXml" Target="../customXml/item2.xml"/><Relationship Id="rId29" Type="http://schemas.openxmlformats.org/officeDocument/2006/relationships/slide" Target="slides/slide8.xml"/><Relationship Id="rId24" Type="http://schemas.openxmlformats.org/officeDocument/2006/relationships/slide" Target="slides/slide3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66" Type="http://schemas.openxmlformats.org/officeDocument/2006/relationships/slide" Target="slides/slide45.xml"/><Relationship Id="rId87" Type="http://schemas.openxmlformats.org/officeDocument/2006/relationships/slide" Target="slides/slide66.xml"/><Relationship Id="rId110" Type="http://schemas.openxmlformats.org/officeDocument/2006/relationships/viewProps" Target="viewProps.xml"/><Relationship Id="rId61" Type="http://schemas.openxmlformats.org/officeDocument/2006/relationships/slide" Target="slides/slide40.xml"/><Relationship Id="rId82" Type="http://schemas.openxmlformats.org/officeDocument/2006/relationships/slide" Target="slides/slide61.xml"/><Relationship Id="rId19" Type="http://schemas.openxmlformats.org/officeDocument/2006/relationships/slideMaster" Target="slideMasters/slideMaster16.xml"/><Relationship Id="rId14" Type="http://schemas.openxmlformats.org/officeDocument/2006/relationships/slideMaster" Target="slideMasters/slideMaster11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56" Type="http://schemas.openxmlformats.org/officeDocument/2006/relationships/slide" Target="slides/slide35.xml"/><Relationship Id="rId77" Type="http://schemas.openxmlformats.org/officeDocument/2006/relationships/slide" Target="slides/slide56.xml"/><Relationship Id="rId100" Type="http://schemas.openxmlformats.org/officeDocument/2006/relationships/font" Target="fonts/font5.fntdata"/><Relationship Id="rId105" Type="http://schemas.openxmlformats.org/officeDocument/2006/relationships/font" Target="fonts/font10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0.xml"/><Relationship Id="rId72" Type="http://schemas.openxmlformats.org/officeDocument/2006/relationships/slide" Target="slides/slide51.xml"/><Relationship Id="rId93" Type="http://schemas.openxmlformats.org/officeDocument/2006/relationships/slide" Target="slides/slide72.xml"/><Relationship Id="rId98" Type="http://schemas.openxmlformats.org/officeDocument/2006/relationships/font" Target="fonts/font3.fntdata"/><Relationship Id="rId3" Type="http://schemas.openxmlformats.org/officeDocument/2006/relationships/customXml" Target="../customXml/item3.xml"/><Relationship Id="rId25" Type="http://schemas.openxmlformats.org/officeDocument/2006/relationships/slide" Target="slides/slide4.xml"/><Relationship Id="rId46" Type="http://schemas.openxmlformats.org/officeDocument/2006/relationships/slide" Target="slides/slide25.xml"/><Relationship Id="rId67" Type="http://schemas.openxmlformats.org/officeDocument/2006/relationships/slide" Target="slides/slide46.xml"/><Relationship Id="rId20" Type="http://schemas.openxmlformats.org/officeDocument/2006/relationships/slideMaster" Target="slideMasters/slideMaster17.xml"/><Relationship Id="rId41" Type="http://schemas.openxmlformats.org/officeDocument/2006/relationships/slide" Target="slides/slide20.xml"/><Relationship Id="rId62" Type="http://schemas.openxmlformats.org/officeDocument/2006/relationships/slide" Target="slides/slide41.xml"/><Relationship Id="rId83" Type="http://schemas.openxmlformats.org/officeDocument/2006/relationships/slide" Target="slides/slide62.xml"/><Relationship Id="rId88" Type="http://schemas.openxmlformats.org/officeDocument/2006/relationships/slide" Target="slides/slide67.xml"/><Relationship Id="rId11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25/04/2026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17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1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2035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042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1342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1040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4811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539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37966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4032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424252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326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6619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70201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417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105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238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25/04/2026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5024362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8029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319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309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78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867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0348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425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357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2514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207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9380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80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7722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4689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9273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9391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052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008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3271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3665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5515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44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9916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6638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4843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70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7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5638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97449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48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2317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726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30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8038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5017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63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563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56831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1782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8537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036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224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6270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2293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Présentation du vocabulaire </a:t>
            </a:r>
          </a:p>
          <a:p>
            <a:pPr lvl="0"/>
            <a:r>
              <a:rPr lang="fr-FR" dirty="0"/>
              <a:t>Exploitation du vocabulaire</a:t>
            </a:r>
          </a:p>
          <a:p>
            <a:pPr lvl="0"/>
            <a:r>
              <a:rPr lang="fr-FR" dirty="0"/>
              <a:t>Activités de vocabulaire sur livret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58242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44885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556989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466745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953242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981961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953242"/>
            <a:ext cx="11849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33809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2248818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783246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3643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81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 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574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7" y="5126699"/>
            <a:ext cx="3540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Activités de vocabulaire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68498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413922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4167945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4139226"/>
            <a:ext cx="1226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Activité 2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524080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969230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634836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742973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652729"/>
            <a:ext cx="1140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Activité 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3018054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419304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4650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227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49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2584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8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7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76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image" Target="../media/image9.jpg"/><Relationship Id="rId5" Type="http://schemas.openxmlformats.org/officeDocument/2006/relationships/slideLayout" Target="../slideLayouts/slideLayout85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Relationship Id="rId9" Type="http://schemas.openxmlformats.org/officeDocument/2006/relationships/image" Target="../media/image4.jpg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theme" Target="../theme/theme15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03.xml"/><Relationship Id="rId10" Type="http://schemas.openxmlformats.org/officeDocument/2006/relationships/image" Target="../media/image10.png"/><Relationship Id="rId4" Type="http://schemas.openxmlformats.org/officeDocument/2006/relationships/slideLayout" Target="../slideLayouts/slideLayout102.xml"/><Relationship Id="rId9" Type="http://schemas.openxmlformats.org/officeDocument/2006/relationships/image" Target="../media/image9.jp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theme" Target="../theme/theme16.xml"/><Relationship Id="rId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theme" Target="../theme/theme17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9.xml"/><Relationship Id="rId9" Type="http://schemas.openxmlformats.org/officeDocument/2006/relationships/image" Target="../media/image4.jp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theme" Target="../theme/theme1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9.jp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39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2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2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1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9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272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5979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2805812" y="209734"/>
            <a:ext cx="139782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24273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5088222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228105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863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70297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30" r:id="rId2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578E490-3587-6C7C-1E16-D6291F5BDA8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694861-BBC5-3AF3-0971-805BFC4CF072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15E418-CE1E-BD06-9772-9377765996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F1103E8-F8BB-BA34-32F0-91E45212B9FB}"/>
              </a:ext>
            </a:extLst>
          </p:cNvPr>
          <p:cNvSpPr txBox="1"/>
          <p:nvPr userDrawn="1"/>
        </p:nvSpPr>
        <p:spPr>
          <a:xfrm>
            <a:off x="5280951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1" i="0" u="none" strike="noStrike" cap="none" spc="0" normalizeH="0" baseline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</a:defRPr>
            </a:lvl1pPr>
          </a:lstStyle>
          <a:p>
            <a:pPr lvl="0"/>
            <a:r>
              <a:rPr lang="fr-MA" noProof="0" dirty="0"/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81589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827" r:id="rId2"/>
    <p:sldLayoutId id="2147483832" r:id="rId3"/>
    <p:sldLayoutId id="2147483833" r:id="rId4"/>
    <p:sldLayoutId id="2147483834" r:id="rId5"/>
    <p:sldLayoutId id="2147483835" r:id="rId6"/>
    <p:sldLayoutId id="2147483836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068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707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8549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10B104-D619-7057-0BD4-C359B53F092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128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3047919-77D6-B122-AB64-C8589FBCCE84}"/>
              </a:ext>
            </a:extLst>
          </p:cNvPr>
          <p:cNvSpPr txBox="1"/>
          <p:nvPr userDrawn="1"/>
        </p:nvSpPr>
        <p:spPr>
          <a:xfrm>
            <a:off x="3100863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1EBB01-E104-1EC2-D8AC-885F9080B72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5263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B62E65-0C4D-AFDC-3705-E1D7BEB779CA}"/>
              </a:ext>
            </a:extLst>
          </p:cNvPr>
          <p:cNvSpPr txBox="1"/>
          <p:nvPr userDrawn="1"/>
        </p:nvSpPr>
        <p:spPr>
          <a:xfrm>
            <a:off x="5473707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 2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84" r:id="rId12"/>
    <p:sldLayoutId id="2147483856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4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4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9.xml"/><Relationship Id="rId4" Type="http://schemas.openxmlformats.org/officeDocument/2006/relationships/image" Target="../media/image4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9.xml"/><Relationship Id="rId5" Type="http://schemas.openxmlformats.org/officeDocument/2006/relationships/image" Target="../media/image26.png"/><Relationship Id="rId4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3.png"/><Relationship Id="rId4" Type="http://schemas.openxmlformats.org/officeDocument/2006/relationships/image" Target="../media/image33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3.xml"/><Relationship Id="rId4" Type="http://schemas.openxmlformats.org/officeDocument/2006/relationships/image" Target="../media/image44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3.xml"/><Relationship Id="rId5" Type="http://schemas.openxmlformats.org/officeDocument/2006/relationships/image" Target="../media/image32.png"/><Relationship Id="rId4" Type="http://schemas.microsoft.com/office/2007/relationships/hdphoto" Target="../media/hdphoto5.wdp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35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6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4" Type="http://schemas.openxmlformats.org/officeDocument/2006/relationships/image" Target="../media/image36.png"/><Relationship Id="rId9" Type="http://schemas.openxmlformats.org/officeDocument/2006/relationships/image" Target="../media/image49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35.png"/><Relationship Id="rId7" Type="http://schemas.openxmlformats.org/officeDocument/2006/relationships/image" Target="../media/image52.jp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8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36.png"/><Relationship Id="rId9" Type="http://schemas.openxmlformats.org/officeDocument/2006/relationships/image" Target="../media/image54.jp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35.png"/><Relationship Id="rId7" Type="http://schemas.openxmlformats.org/officeDocument/2006/relationships/image" Target="../media/image57.jp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10.xml"/><Relationship Id="rId6" Type="http://schemas.openxmlformats.org/officeDocument/2006/relationships/image" Target="../media/image56.jpg"/><Relationship Id="rId5" Type="http://schemas.openxmlformats.org/officeDocument/2006/relationships/image" Target="../media/image55.jpg"/><Relationship Id="rId4" Type="http://schemas.openxmlformats.org/officeDocument/2006/relationships/image" Target="../media/image36.png"/><Relationship Id="rId9" Type="http://schemas.openxmlformats.org/officeDocument/2006/relationships/image" Target="../media/image59.jp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12.xml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2.jp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1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61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13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20.xml"/><Relationship Id="rId4" Type="http://schemas.openxmlformats.org/officeDocument/2006/relationships/image" Target="../media/image36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2.mp4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3.png"/><Relationship Id="rId5" Type="http://schemas.openxmlformats.org/officeDocument/2006/relationships/slideLayout" Target="../slideLayouts/slideLayout135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media" Target="../media/media2.mp4"/><Relationship Id="rId7" Type="http://schemas.openxmlformats.org/officeDocument/2006/relationships/image" Target="../media/image3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3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6BAE2B8-8E1B-4F00-A1D0-77B45B7BB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60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minuscule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451771" y="2323265"/>
            <a:ext cx="4114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" pitchFamily="2" charset="0"/>
                <a:cs typeface="Aharoni" panose="02010803020104030203" pitchFamily="2" charset="-79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9971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n majuscule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514524" y="2051700"/>
            <a:ext cx="4114951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3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" panose="020B0604020202020204" charset="0"/>
                <a:cs typeface="Aharoni" panose="02010803020104030203" pitchFamily="2" charset="-79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60967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d minuscule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4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711748" y="2319661"/>
            <a:ext cx="4114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" panose="020B0604020202020204" charset="0"/>
                <a:cs typeface="Aharoni" panose="02010803020104030203" pitchFamily="2" charset="-79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424649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la lettre D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majuscule.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35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362124" y="2436203"/>
            <a:ext cx="41149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" pitchFamily="2" charset="0"/>
                <a:cs typeface="Times New Roman" panose="02020603050405020304" pitchFamily="18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96933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ou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1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514524" y="2274838"/>
            <a:ext cx="41149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4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+mj-lt"/>
                <a:cs typeface="Aharoni" panose="02010803020104030203" pitchFamily="2" charset="-79"/>
              </a:rPr>
              <a:t>ou</a:t>
            </a:r>
          </a:p>
        </p:txBody>
      </p:sp>
    </p:spTree>
    <p:extLst>
      <p:ext uri="{BB962C8B-B14F-4D97-AF65-F5344CB8AC3E}">
        <p14:creationId xmlns:p14="http://schemas.microsoft.com/office/powerpoint/2010/main" val="78270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154639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67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D28BF60-49D0-FA60-A908-72517B30746A}"/>
              </a:ext>
            </a:extLst>
          </p:cNvPr>
          <p:cNvSpPr txBox="1"/>
          <p:nvPr/>
        </p:nvSpPr>
        <p:spPr>
          <a:xfrm>
            <a:off x="2514524" y="2459504"/>
            <a:ext cx="4114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0" dirty="0">
                <a:ln w="0"/>
                <a:solidFill>
                  <a:srgbClr val="44546A"/>
                </a:solidFill>
                <a:latin typeface="+mj-lt"/>
                <a:cs typeface="Times New Roman" panose="02020603050405020304" pitchFamily="18" charset="0"/>
              </a:rPr>
              <a:t>c</a:t>
            </a:r>
            <a:r>
              <a:rPr kumimoji="0" lang="pt-BR" sz="1200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+mj-lt"/>
                <a:cs typeface="Times New Roman" panose="02020603050405020304" pitchFamily="18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95739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B5412A-A91E-42C5-9EFF-432F47EF20D7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" pitchFamily="2" charset="0"/>
                <a:cs typeface="Times New Roman" panose="02020603050405020304" pitchFamily="18" charset="0"/>
              </a:rPr>
              <a:t>bouche</a:t>
            </a: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823E791-30F9-4F75-B787-E3AF2FB08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8133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bouche.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72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2CDBF7EA-920B-4FF6-80CA-177A88CEF2C0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C00000"/>
                </a:solidFill>
                <a:latin typeface="Dosis" pitchFamily="2" charset="0"/>
                <a:cs typeface="Times New Roman" panose="02020603050405020304" pitchFamily="18" charset="0"/>
              </a:rPr>
              <a:t>bouche</a:t>
            </a:r>
            <a:endParaRPr kumimoji="0" lang="pt-BR" sz="10000" b="0" i="0" u="none" strike="noStrike" kern="1200" cap="none" spc="0" normalizeH="0" baseline="0" noProof="0" dirty="0">
              <a:ln w="0"/>
              <a:solidFill>
                <a:srgbClr val="C00000"/>
              </a:solidFill>
              <a:effectLst/>
              <a:uLnTx/>
              <a:uFillTx/>
              <a:latin typeface="Dosis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177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B5412A-A91E-42C5-9EFF-432F47EF20D7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" pitchFamily="2" charset="0"/>
                <a:cs typeface="Times New Roman" panose="02020603050405020304" pitchFamily="18" charset="0"/>
              </a:rPr>
              <a:t>domino</a:t>
            </a: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823E791-30F9-4F75-B787-E3AF2FB08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4206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domino.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4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2CDBF7EA-920B-4FF6-80CA-177A88CEF2C0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10000" dirty="0">
                <a:ln w="0"/>
                <a:solidFill>
                  <a:srgbClr val="C00000"/>
                </a:solidFill>
                <a:latin typeface="Dosis" pitchFamily="2" charset="0"/>
                <a:cs typeface="Times New Roman" panose="02020603050405020304" pitchFamily="18" charset="0"/>
              </a:rPr>
              <a:t>domino</a:t>
            </a:r>
            <a:endParaRPr kumimoji="0" lang="pt-BR" sz="10000" b="0" i="0" u="none" strike="noStrike" kern="1200" cap="none" spc="0" normalizeH="0" baseline="0" noProof="0" dirty="0">
              <a:ln w="0"/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41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B5412A-A91E-42C5-9EFF-432F47EF20D7}"/>
              </a:ext>
            </a:extLst>
          </p:cNvPr>
          <p:cNvSpPr txBox="1"/>
          <p:nvPr/>
        </p:nvSpPr>
        <p:spPr>
          <a:xfrm>
            <a:off x="1692000" y="2613392"/>
            <a:ext cx="57873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44546A"/>
                </a:solidFill>
                <a:latin typeface="Dosis" pitchFamily="2" charset="0"/>
                <a:cs typeface="Times New Roman" panose="02020603050405020304" pitchFamily="18" charset="0"/>
              </a:rPr>
              <a:t>Ours</a:t>
            </a:r>
            <a:endParaRPr kumimoji="0" lang="pt-BR" sz="100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Dosis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823E791-30F9-4F75-B787-E3AF2FB08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260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ours.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40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A4634621-90A1-9097-64FE-7E7C31F05198}"/>
              </a:ext>
            </a:extLst>
          </p:cNvPr>
          <p:cNvSpPr/>
          <p:nvPr/>
        </p:nvSpPr>
        <p:spPr>
          <a:xfrm>
            <a:off x="4870382" y="2369548"/>
            <a:ext cx="3732659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B7D7D3B8-245B-822C-D89F-57F16AFB6C1C}"/>
              </a:ext>
            </a:extLst>
          </p:cNvPr>
          <p:cNvSpPr/>
          <p:nvPr/>
        </p:nvSpPr>
        <p:spPr>
          <a:xfrm>
            <a:off x="413887" y="2387067"/>
            <a:ext cx="4129238" cy="59742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3080D14-66A9-CA0D-439E-A1B3E6C783A7}"/>
              </a:ext>
            </a:extLst>
          </p:cNvPr>
          <p:cNvSpPr/>
          <p:nvPr/>
        </p:nvSpPr>
        <p:spPr>
          <a:xfrm>
            <a:off x="4870383" y="3091197"/>
            <a:ext cx="3804812" cy="2405146"/>
          </a:xfrm>
          <a:prstGeom prst="roundRect">
            <a:avLst>
              <a:gd name="adj" fmla="val 7549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0614691-22DC-9AA0-152D-DA42CC19D203}"/>
              </a:ext>
            </a:extLst>
          </p:cNvPr>
          <p:cNvSpPr/>
          <p:nvPr/>
        </p:nvSpPr>
        <p:spPr>
          <a:xfrm>
            <a:off x="413886" y="3062321"/>
            <a:ext cx="4177364" cy="2405146"/>
          </a:xfrm>
          <a:prstGeom prst="roundRect">
            <a:avLst>
              <a:gd name="adj" fmla="val 8768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00ACA4"/>
                </a:solidFill>
              </a:rPr>
              <a:t>Pictogrammes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D7F8747-B10C-6688-D210-416D6A40C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576" y="3078508"/>
            <a:ext cx="1486736" cy="1384473"/>
          </a:xfrm>
          <a:prstGeom prst="rect">
            <a:avLst/>
          </a:prstGeom>
        </p:spPr>
      </p:pic>
      <p:pic>
        <p:nvPicPr>
          <p:cNvPr id="13" name="Espace réservé pour une image  15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576EB041-A14E-90C1-A5C4-7A06A89AD8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25" b="15661"/>
          <a:stretch>
            <a:fillRect/>
          </a:stretch>
        </p:blipFill>
        <p:spPr>
          <a:xfrm>
            <a:off x="5200940" y="3286180"/>
            <a:ext cx="1577821" cy="10463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C47101B-F13B-CD1D-3895-1465685660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593" b="11327"/>
          <a:stretch>
            <a:fillRect/>
          </a:stretch>
        </p:blipFill>
        <p:spPr>
          <a:xfrm>
            <a:off x="2810222" y="3216327"/>
            <a:ext cx="1393969" cy="1256076"/>
          </a:xfrm>
          <a:prstGeom prst="ellipse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1ABA83-526D-4C40-5DE7-2F8664623E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521" y="3436723"/>
            <a:ext cx="1060039" cy="622773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BAB9CF9-583C-D22B-6FBC-E36FC04EFCAA}"/>
              </a:ext>
            </a:extLst>
          </p:cNvPr>
          <p:cNvSpPr txBox="1"/>
          <p:nvPr/>
        </p:nvSpPr>
        <p:spPr>
          <a:xfrm>
            <a:off x="1538878" y="2479140"/>
            <a:ext cx="21435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parle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EEDC8D4-2152-B186-D017-39DEE08AF553}"/>
              </a:ext>
            </a:extLst>
          </p:cNvPr>
          <p:cNvSpPr txBox="1"/>
          <p:nvPr/>
        </p:nvSpPr>
        <p:spPr>
          <a:xfrm>
            <a:off x="5593605" y="2445506"/>
            <a:ext cx="231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Diffusion d’un média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59506D7-037B-F526-4725-21B6D96C861C}"/>
              </a:ext>
            </a:extLst>
          </p:cNvPr>
          <p:cNvSpPr txBox="1"/>
          <p:nvPr/>
        </p:nvSpPr>
        <p:spPr>
          <a:xfrm>
            <a:off x="701736" y="4673649"/>
            <a:ext cx="1906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Expliquer, donner une consigne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717ABA6-30A3-FAAD-8DCF-BAB1B7E96E98}"/>
              </a:ext>
            </a:extLst>
          </p:cNvPr>
          <p:cNvSpPr txBox="1"/>
          <p:nvPr/>
        </p:nvSpPr>
        <p:spPr>
          <a:xfrm>
            <a:off x="5068728" y="4558145"/>
            <a:ext cx="1822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Média en cours de diffusion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339EE9-67AA-00E9-E9C0-BC51E26AF252}"/>
              </a:ext>
            </a:extLst>
          </p:cNvPr>
          <p:cNvSpPr txBox="1"/>
          <p:nvPr/>
        </p:nvSpPr>
        <p:spPr>
          <a:xfrm>
            <a:off x="3085923" y="4692898"/>
            <a:ext cx="1079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Désigner un élève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1B8BBA3-D7E9-F5F2-CBC2-8C40C40505DA}"/>
              </a:ext>
            </a:extLst>
          </p:cNvPr>
          <p:cNvSpPr txBox="1"/>
          <p:nvPr/>
        </p:nvSpPr>
        <p:spPr>
          <a:xfrm>
            <a:off x="6882099" y="4435623"/>
            <a:ext cx="18229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 du média. Passer au slide suivant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B844839-3AA5-297E-59E2-1EB658425B9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B135D9E-2FAB-347F-3571-811EEE99CC1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66D98C7-2DB6-372A-8B32-B3318DC2381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itre 53">
              <a:extLst>
                <a:ext uri="{FF2B5EF4-FFF2-40B4-BE49-F238E27FC236}">
                  <a16:creationId xmlns:a16="http://schemas.microsoft.com/office/drawing/2014/main" id="{3A63E897-CFDB-F535-82EA-814C1B4ABA90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146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2CDBF7EA-920B-4FF6-80CA-177A88CEF2C0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10000" dirty="0">
                <a:ln w="0"/>
                <a:solidFill>
                  <a:srgbClr val="C00000"/>
                </a:solidFill>
                <a:latin typeface="Dosis" pitchFamily="2" charset="0"/>
                <a:cs typeface="Times New Roman" panose="02020603050405020304" pitchFamily="18" charset="0"/>
              </a:rPr>
              <a:t>Ours</a:t>
            </a:r>
            <a:endParaRPr kumimoji="0" lang="pt-BR" sz="10000" b="0" i="0" u="none" strike="noStrike" kern="1200" cap="none" spc="0" normalizeH="0" baseline="0" noProof="0" dirty="0">
              <a:ln w="0"/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44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B5412A-A91E-42C5-9EFF-432F47EF20D7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44546A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chat</a:t>
            </a: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823E791-30F9-4F75-B787-E3AF2FB08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83939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chat.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4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F0FF5C8B-479A-45BA-8CE3-B6D24120EA07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C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chat</a:t>
            </a:r>
            <a:endParaRPr kumimoji="0" lang="pt-BR" sz="10000" b="0" i="0" u="none" strike="noStrike" kern="1200" cap="none" spc="0" normalizeH="0" baseline="0" noProof="0" dirty="0">
              <a:ln w="0"/>
              <a:solidFill>
                <a:srgbClr val="C00000"/>
              </a:solidFill>
              <a:effectLst/>
              <a:uLnTx/>
              <a:uFillTx/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56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B5412A-A91E-42C5-9EFF-432F47EF20D7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10000" dirty="0">
                <a:ln w="0"/>
                <a:solidFill>
                  <a:srgbClr val="44546A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Chama</a:t>
            </a:r>
            <a:endParaRPr lang="pt-BR" sz="10000" dirty="0">
              <a:ln w="0"/>
              <a:solidFill>
                <a:srgbClr val="44546A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823E791-30F9-4F75-B787-E3AF2FB08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66062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Chama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48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F0FF5C8B-479A-45BA-8CE3-B6D24120EA07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10000" dirty="0">
                <a:ln w="0"/>
                <a:solidFill>
                  <a:srgbClr val="C00000"/>
                </a:solidFill>
                <a:latin typeface="Century Gothic" panose="020B0502020202020204" pitchFamily="34" charset="0"/>
                <a:cs typeface="Dubai" panose="020B0503030403030204" pitchFamily="34" charset="-78"/>
              </a:rPr>
              <a:t>Chama</a:t>
            </a:r>
            <a:endParaRPr lang="pt-BR" sz="10000" dirty="0">
              <a:ln w="0"/>
              <a:solidFill>
                <a:srgbClr val="C00000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67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B5412A-A91E-42C5-9EFF-432F47EF20D7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44546A"/>
                </a:solidFill>
                <a:latin typeface="Dosis" pitchFamily="2" charset="0"/>
                <a:cs typeface="Times New Roman" panose="02020603050405020304" pitchFamily="18" charset="0"/>
              </a:rPr>
              <a:t>porte</a:t>
            </a: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823E791-30F9-4F75-B787-E3AF2FB08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106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porte.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9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F0FF5C8B-479A-45BA-8CE3-B6D24120EA07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C00000"/>
                </a:solidFill>
                <a:latin typeface="Dosis" pitchFamily="2" charset="0"/>
                <a:cs typeface="Times New Roman" panose="02020603050405020304" pitchFamily="18" charset="0"/>
              </a:rPr>
              <a:t>porte</a:t>
            </a:r>
            <a:endParaRPr kumimoji="0" lang="pt-BR" sz="10000" b="0" i="0" u="none" strike="noStrike" kern="1200" cap="none" spc="0" normalizeH="0" baseline="0" noProof="0" dirty="0">
              <a:ln w="0"/>
              <a:solidFill>
                <a:srgbClr val="C00000"/>
              </a:solidFill>
              <a:effectLst/>
              <a:uLnTx/>
              <a:uFillTx/>
              <a:latin typeface="Dosis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31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334" y="1366599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73C58671-8BAF-40E3-BDAA-6CA716692D28}"/>
              </a:ext>
            </a:extLst>
          </p:cNvPr>
          <p:cNvGrpSpPr/>
          <p:nvPr/>
        </p:nvGrpSpPr>
        <p:grpSpPr>
          <a:xfrm>
            <a:off x="4572000" y="2368764"/>
            <a:ext cx="4215600" cy="3600000"/>
            <a:chOff x="1759481" y="182880"/>
            <a:chExt cx="8896742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033BBE3-6187-48DC-9E46-2A7B7FEAC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5155" y="18288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B2962F37-6E0D-4F6D-98BF-5A24BC433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9481" y="18288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649C772-C6C4-48BE-B44D-ECED966C00B7}"/>
              </a:ext>
            </a:extLst>
          </p:cNvPr>
          <p:cNvGrpSpPr/>
          <p:nvPr/>
        </p:nvGrpSpPr>
        <p:grpSpPr>
          <a:xfrm>
            <a:off x="311084" y="2368764"/>
            <a:ext cx="4215600" cy="3600000"/>
            <a:chOff x="-2210763" y="0"/>
            <a:chExt cx="8896742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F3BC6BCD-82A2-4C7F-8741-5221195079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210763" y="0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1B52E3ED-81C8-4265-9BBB-AF2F6960B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4911" y="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708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B5412A-A91E-42C5-9EFF-432F47EF20D7}"/>
              </a:ext>
            </a:extLst>
          </p:cNvPr>
          <p:cNvSpPr txBox="1"/>
          <p:nvPr/>
        </p:nvSpPr>
        <p:spPr>
          <a:xfrm>
            <a:off x="1692000" y="2613392"/>
            <a:ext cx="57945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t-BR" sz="12000" dirty="0">
                <a:ln w="0"/>
                <a:solidFill>
                  <a:srgbClr val="44546A"/>
                </a:solidFill>
                <a:latin typeface="Dosis" pitchFamily="2" charset="0"/>
                <a:cs typeface="Times New Roman" panose="02020603050405020304" pitchFamily="18" charset="0"/>
              </a:rPr>
              <a:t>une</a:t>
            </a:r>
            <a:endParaRPr lang="pt-BR" sz="10000" dirty="0">
              <a:ln w="0"/>
              <a:solidFill>
                <a:srgbClr val="44546A"/>
              </a:solidFill>
              <a:latin typeface="Dosis" pitchFamily="2" charset="0"/>
              <a:cs typeface="Times New Roman" panose="02020603050405020304" pitchFamily="18" charset="0"/>
            </a:endParaRP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823E791-30F9-4F75-B787-E3AF2FB08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3875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une.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6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F0FF5C8B-479A-45BA-8CE3-B6D24120EA07}"/>
              </a:ext>
            </a:extLst>
          </p:cNvPr>
          <p:cNvSpPr txBox="1"/>
          <p:nvPr/>
        </p:nvSpPr>
        <p:spPr>
          <a:xfrm>
            <a:off x="1692000" y="2613392"/>
            <a:ext cx="57945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pt-BR" sz="12000" dirty="0">
                <a:ln w="0"/>
                <a:solidFill>
                  <a:srgbClr val="C00000"/>
                </a:solidFill>
                <a:latin typeface="Dosis" pitchFamily="2" charset="0"/>
                <a:cs typeface="Times New Roman" panose="02020603050405020304" pitchFamily="18" charset="0"/>
              </a:rPr>
              <a:t>une</a:t>
            </a:r>
            <a:endParaRPr lang="pt-BR" sz="10000" dirty="0">
              <a:ln w="0"/>
              <a:solidFill>
                <a:srgbClr val="C00000"/>
              </a:solidFill>
              <a:latin typeface="Dosis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52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B5412A-A91E-42C5-9EFF-432F47EF20D7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44546A"/>
                </a:solidFill>
                <a:latin typeface="Dosis" pitchFamily="2" charset="0"/>
                <a:cs typeface="Times New Roman" panose="02020603050405020304" pitchFamily="18" charset="0"/>
              </a:rPr>
              <a:t>doudoune</a:t>
            </a:r>
          </a:p>
        </p:txBody>
      </p:sp>
      <p:pic>
        <p:nvPicPr>
          <p:cNvPr id="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823E791-30F9-4F75-B787-E3AF2FB08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9639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doudoune.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0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A7877A5-2EBC-B033-BEBC-72098D9A794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355A5773-6A28-6947-3FBA-5A50DF222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0B199F1-24A4-3733-7CD6-6556BEFF9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F0FF5C8B-479A-45BA-8CE3-B6D24120EA07}"/>
              </a:ext>
            </a:extLst>
          </p:cNvPr>
          <p:cNvSpPr txBox="1"/>
          <p:nvPr/>
        </p:nvSpPr>
        <p:spPr>
          <a:xfrm>
            <a:off x="1692000" y="2613392"/>
            <a:ext cx="579458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0000" dirty="0">
                <a:ln w="0"/>
                <a:solidFill>
                  <a:srgbClr val="C00000"/>
                </a:solidFill>
                <a:latin typeface="Dosis" pitchFamily="2" charset="0"/>
                <a:cs typeface="Times New Roman" panose="02020603050405020304" pitchFamily="18" charset="0"/>
              </a:rPr>
              <a:t>doudoune</a:t>
            </a:r>
            <a:endParaRPr kumimoji="0" lang="pt-BR" sz="10000" b="0" i="0" u="none" strike="noStrike" kern="1200" cap="none" spc="0" normalizeH="0" baseline="0" noProof="0" dirty="0">
              <a:ln w="0"/>
              <a:solidFill>
                <a:srgbClr val="C00000"/>
              </a:solidFill>
              <a:effectLst/>
              <a:uLnTx/>
              <a:uFillTx/>
              <a:latin typeface="Dosis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38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EE8B-3733-68BD-2BAF-3A7A73A46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58FFB303-06D9-83F6-ED18-6902AC45D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3F18F9-BA78-0CBA-47E8-44912CD35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732" y="4042784"/>
            <a:ext cx="6344535" cy="149563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364B865-7311-DE2F-2B9C-7CDF9BC91F83}"/>
              </a:ext>
            </a:extLst>
          </p:cNvPr>
          <p:cNvSpPr txBox="1"/>
          <p:nvPr/>
        </p:nvSpPr>
        <p:spPr>
          <a:xfrm>
            <a:off x="2380260" y="4185526"/>
            <a:ext cx="3375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2, </a:t>
            </a: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Activité 2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180DAB7-6646-5A73-5C33-F3A50E8BC88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2BFBA93-2963-08BC-1DA3-469CC5ADD678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5D8C0C9-459A-55D8-6D8C-7314D4982E26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1B154FB0-B00B-39E6-3DC9-0C91F4952F3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55116EA-4FE2-8E53-B43F-E1AF81F4F4F7}"/>
              </a:ext>
            </a:extLst>
          </p:cNvPr>
          <p:cNvSpPr txBox="1">
            <a:spLocks noGrp="1"/>
          </p:cNvSpPr>
          <p:nvPr>
            <p:ph type="body" sz="quarter" idx="21"/>
          </p:nvPr>
        </p:nvSpPr>
        <p:spPr>
          <a:xfrm>
            <a:off x="2192797" y="3028796"/>
            <a:ext cx="5169321" cy="75565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fr-MA" sz="1600" dirty="0">
                <a:solidFill>
                  <a:schemeClr val="bg1">
                    <a:lumMod val="50000"/>
                  </a:schemeClr>
                </a:solidFill>
              </a:rPr>
              <a:t>Écriture</a:t>
            </a:r>
            <a:r>
              <a:rPr lang="fr-MA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C566B6-A7BC-76A4-19B4-275D440E37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600" dirty="0">
                <a:solidFill>
                  <a:srgbClr val="424D7B"/>
                </a:solidFill>
              </a:rPr>
              <a:t>Travail sur le livret.</a:t>
            </a:r>
          </a:p>
        </p:txBody>
      </p:sp>
      <p:pic>
        <p:nvPicPr>
          <p:cNvPr id="37" name="Espace réservé pour une image  36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8424BAA-A47B-4E20-FFE5-6432611FA8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984080"/>
            <a:ext cx="540000" cy="540000"/>
          </a:xfrm>
          <a:prstGeom prst="rect">
            <a:avLst/>
          </a:prstGeom>
          <a:noFill/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D828657-A3E8-44BD-A4B3-1F247FD05D1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153602" y="2237774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41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4E04E-4195-F578-B65E-08E6D7397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C46ABDA-3AD3-4939-84DD-1734AA95EA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158" y="1525392"/>
            <a:ext cx="3282095" cy="5034280"/>
          </a:xfrm>
          <a:prstGeom prst="rect">
            <a:avLst/>
          </a:prstGeom>
        </p:spPr>
      </p:pic>
      <p:sp>
        <p:nvSpPr>
          <p:cNvPr id="15" name="Titre 3">
            <a:extLst>
              <a:ext uri="{FF2B5EF4-FFF2-40B4-BE49-F238E27FC236}">
                <a16:creationId xmlns:a16="http://schemas.microsoft.com/office/drawing/2014/main" id="{4028D763-82A6-913A-5F00-0C18E140F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101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B1D499C1-D72C-C687-9F3B-94A31D603D9A}"/>
              </a:ext>
            </a:extLst>
          </p:cNvPr>
          <p:cNvSpPr/>
          <p:nvPr/>
        </p:nvSpPr>
        <p:spPr>
          <a:xfrm>
            <a:off x="3083859" y="5222390"/>
            <a:ext cx="3086694" cy="791548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2B6789B-4BBF-F300-794F-E2D98C12217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89017FE-FD58-60E5-B678-EF6D5CA59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D569F5C-520D-7259-57A3-FC6D5D5A23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970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faire une dictée. Je vais vous dire des mots et vous allez les écrire sur votre livret en respectant Les dimensions des lettres.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63A1B2A-9473-7499-9373-E80442D4ADB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2A8D5E88-B545-5AAA-CFC3-326D8BA1C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E52AB17-E615-E9B8-142A-2A6CDF0B08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E0061C0B-BD3F-44FD-94D7-07EA068AE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847" y="2705230"/>
            <a:ext cx="7288306" cy="20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8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028" y="777795"/>
            <a:ext cx="7339128" cy="612000"/>
          </a:xfrm>
        </p:spPr>
        <p:txBody>
          <a:bodyPr>
            <a:normAutofit/>
          </a:bodyPr>
          <a:lstStyle/>
          <a:p>
            <a:r>
              <a:rPr lang="fr-FR" dirty="0"/>
              <a:t>Écoutez bien. Écrivez : domino, bouche, ours, chat. </a:t>
            </a:r>
            <a:r>
              <a:rPr lang="fr-FR" i="1" dirty="0"/>
              <a:t>L’enseignant dicte les mots en désordre. </a:t>
            </a:r>
            <a:endParaRPr lang="fr-FR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2838083-5BFB-D5D2-0FB5-2A33C4DE676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9472F9A0-FCA4-69DB-BF0A-6ECC161F0C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73A9897-CD75-BB9E-FE9F-FB008C323C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C83F8A9A-AE79-4E78-812A-450D447B79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847" y="2705230"/>
            <a:ext cx="7288306" cy="20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5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833635" y="2024360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5049635" y="1772360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473267" y="349794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rganigramme : Terminateur 38">
            <a:extLst>
              <a:ext uri="{FF2B5EF4-FFF2-40B4-BE49-F238E27FC236}">
                <a16:creationId xmlns:a16="http://schemas.microsoft.com/office/drawing/2014/main" id="{6841D22E-7F63-0123-DE78-6B7D3949BFF3}"/>
              </a:ext>
            </a:extLst>
          </p:cNvPr>
          <p:cNvSpPr/>
          <p:nvPr/>
        </p:nvSpPr>
        <p:spPr>
          <a:xfrm>
            <a:off x="689267" y="324594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653267" y="372675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orales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  <p:sp>
        <p:nvSpPr>
          <p:cNvPr id="8" name="Titre 30">
            <a:extLst>
              <a:ext uri="{FF2B5EF4-FFF2-40B4-BE49-F238E27FC236}">
                <a16:creationId xmlns:a16="http://schemas.microsoft.com/office/drawing/2014/main" id="{E7505BF1-9FB3-A3D9-F1AE-40542186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3" y="875187"/>
            <a:ext cx="7886700" cy="720000"/>
          </a:xfrm>
        </p:spPr>
        <p:txBody>
          <a:bodyPr/>
          <a:lstStyle/>
          <a:p>
            <a:r>
              <a:rPr lang="fr-MA" sz="2400" dirty="0"/>
              <a:t>Organisation de la semaine 5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97D6792-77EF-964B-8655-3B3059F55CA8}"/>
              </a:ext>
            </a:extLst>
          </p:cNvPr>
          <p:cNvSpPr/>
          <p:nvPr/>
        </p:nvSpPr>
        <p:spPr>
          <a:xfrm>
            <a:off x="4833635" y="3496652"/>
            <a:ext cx="3780000" cy="108000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rganigramme : Terminateur 2">
            <a:extLst>
              <a:ext uri="{FF2B5EF4-FFF2-40B4-BE49-F238E27FC236}">
                <a16:creationId xmlns:a16="http://schemas.microsoft.com/office/drawing/2014/main" id="{5658D257-978F-A594-EEA1-56A5EF90062C}"/>
              </a:ext>
            </a:extLst>
          </p:cNvPr>
          <p:cNvSpPr/>
          <p:nvPr/>
        </p:nvSpPr>
        <p:spPr>
          <a:xfrm>
            <a:off x="5049635" y="3244652"/>
            <a:ext cx="1260000" cy="360000"/>
          </a:xfrm>
          <a:prstGeom prst="flowChartTerminator">
            <a:avLst/>
          </a:prstGeom>
          <a:solidFill>
            <a:schemeClr val="bg1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17D042A-9C0B-3691-ABA9-FFC53DBA5F5E}"/>
              </a:ext>
            </a:extLst>
          </p:cNvPr>
          <p:cNvSpPr txBox="1">
            <a:spLocks/>
          </p:cNvSpPr>
          <p:nvPr/>
        </p:nvSpPr>
        <p:spPr>
          <a:xfrm>
            <a:off x="5013635" y="3695940"/>
            <a:ext cx="3420000" cy="792000"/>
          </a:xfrm>
          <a:prstGeom prst="roundRect">
            <a:avLst/>
          </a:prstGeom>
          <a:solidFill>
            <a:srgbClr val="F4F4F4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dirty="0"/>
              <a:t>Évaluation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A5E18E04-36C4-DDBA-D36A-2F6CAF012C20}"/>
              </a:ext>
            </a:extLst>
          </p:cNvPr>
          <p:cNvSpPr txBox="1">
            <a:spLocks/>
          </p:cNvSpPr>
          <p:nvPr/>
        </p:nvSpPr>
        <p:spPr>
          <a:xfrm>
            <a:off x="5080830" y="2217471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b="1" dirty="0">
                <a:solidFill>
                  <a:srgbClr val="565F88"/>
                </a:solidFill>
              </a:rPr>
              <a:t>Activités d’écriture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sz="1600" b="1" dirty="0">
                <a:solidFill>
                  <a:srgbClr val="565F88"/>
                </a:solidFill>
              </a:rPr>
              <a:t>Évaluation 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2A74291-E7E7-13E4-B65A-C8356CD292FE}"/>
              </a:ext>
            </a:extLst>
          </p:cNvPr>
          <p:cNvSpPr/>
          <p:nvPr/>
        </p:nvSpPr>
        <p:spPr>
          <a:xfrm>
            <a:off x="4839143" y="4950756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Terminateur 10">
            <a:extLst>
              <a:ext uri="{FF2B5EF4-FFF2-40B4-BE49-F238E27FC236}">
                <a16:creationId xmlns:a16="http://schemas.microsoft.com/office/drawing/2014/main" id="{CFC503CC-4FA1-9F10-684E-6C928131AD4B}"/>
              </a:ext>
            </a:extLst>
          </p:cNvPr>
          <p:cNvSpPr/>
          <p:nvPr/>
        </p:nvSpPr>
        <p:spPr>
          <a:xfrm>
            <a:off x="5055143" y="4698756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2007DED-A7A4-1496-C6CA-3C0B3D55903F}"/>
              </a:ext>
            </a:extLst>
          </p:cNvPr>
          <p:cNvSpPr/>
          <p:nvPr/>
        </p:nvSpPr>
        <p:spPr>
          <a:xfrm>
            <a:off x="473267" y="497563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Terminateur 12">
            <a:extLst>
              <a:ext uri="{FF2B5EF4-FFF2-40B4-BE49-F238E27FC236}">
                <a16:creationId xmlns:a16="http://schemas.microsoft.com/office/drawing/2014/main" id="{2CC04B81-2F68-9145-2BD8-E6E9F41E90B1}"/>
              </a:ext>
            </a:extLst>
          </p:cNvPr>
          <p:cNvSpPr/>
          <p:nvPr/>
        </p:nvSpPr>
        <p:spPr>
          <a:xfrm>
            <a:off x="689267" y="472363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0CA50C-2275-E5C0-2D7C-487CAD1753CB}"/>
              </a:ext>
            </a:extLst>
          </p:cNvPr>
          <p:cNvSpPr txBox="1">
            <a:spLocks/>
          </p:cNvSpPr>
          <p:nvPr/>
        </p:nvSpPr>
        <p:spPr>
          <a:xfrm>
            <a:off x="653267" y="520444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lecture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ECE942AC-D1E4-7C1A-AB4A-F1F11950B0CE}"/>
              </a:ext>
            </a:extLst>
          </p:cNvPr>
          <p:cNvSpPr txBox="1">
            <a:spLocks/>
          </p:cNvSpPr>
          <p:nvPr/>
        </p:nvSpPr>
        <p:spPr>
          <a:xfrm>
            <a:off x="5086338" y="514386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9D31A72-611D-446E-B446-FF58D03DBE5B}"/>
              </a:ext>
            </a:extLst>
          </p:cNvPr>
          <p:cNvSpPr/>
          <p:nvPr/>
        </p:nvSpPr>
        <p:spPr>
          <a:xfrm>
            <a:off x="493821" y="204262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rganigramme : Terminateur 25">
            <a:extLst>
              <a:ext uri="{FF2B5EF4-FFF2-40B4-BE49-F238E27FC236}">
                <a16:creationId xmlns:a16="http://schemas.microsoft.com/office/drawing/2014/main" id="{8BBE6DEC-3848-436A-83A2-EADA96FC705B}"/>
              </a:ext>
            </a:extLst>
          </p:cNvPr>
          <p:cNvSpPr/>
          <p:nvPr/>
        </p:nvSpPr>
        <p:spPr>
          <a:xfrm>
            <a:off x="709821" y="179062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7" name="Espace réservé du texte 5">
            <a:extLst>
              <a:ext uri="{FF2B5EF4-FFF2-40B4-BE49-F238E27FC236}">
                <a16:creationId xmlns:a16="http://schemas.microsoft.com/office/drawing/2014/main" id="{65F778D7-3076-4B43-AC2C-7A1EB4282903}"/>
              </a:ext>
            </a:extLst>
          </p:cNvPr>
          <p:cNvSpPr txBox="1">
            <a:spLocks/>
          </p:cNvSpPr>
          <p:nvPr/>
        </p:nvSpPr>
        <p:spPr>
          <a:xfrm>
            <a:off x="673821" y="2271442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Activités de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Évaluation  </a:t>
            </a:r>
          </a:p>
        </p:txBody>
      </p:sp>
    </p:spTree>
    <p:extLst>
      <p:ext uri="{BB962C8B-B14F-4D97-AF65-F5344CB8AC3E}">
        <p14:creationId xmlns:p14="http://schemas.microsoft.com/office/powerpoint/2010/main" val="37914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/>
              <a:t>Corrigez.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33D2DE0-3D10-E93E-EC35-CA3198464D3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9580613-45A8-1E5F-F21B-6CF6C04F9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A990A23-F744-DD3E-8F35-AE1ED5DAE4F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57D67029-EAE0-4998-B7C5-22CCDAE55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828" y="2590801"/>
            <a:ext cx="8223896" cy="271975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45ACA90-9AE2-42D8-B316-DDAB3E8A4AE3}"/>
              </a:ext>
            </a:extLst>
          </p:cNvPr>
          <p:cNvSpPr txBox="1"/>
          <p:nvPr/>
        </p:nvSpPr>
        <p:spPr>
          <a:xfrm>
            <a:off x="950575" y="3723472"/>
            <a:ext cx="7814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solidFill>
                  <a:srgbClr val="C00000"/>
                </a:solidFill>
                <a:latin typeface="Dosis Medium" pitchFamily="2" charset="0"/>
              </a:rPr>
              <a:t>bouche</a:t>
            </a:r>
            <a:r>
              <a:rPr lang="fr-FR" sz="3200" dirty="0">
                <a:latin typeface="Dosis Medium" pitchFamily="2" charset="0"/>
              </a:rPr>
              <a:t> -  </a:t>
            </a:r>
            <a:r>
              <a:rPr lang="fr-FR" sz="3200" dirty="0">
                <a:solidFill>
                  <a:srgbClr val="C00000"/>
                </a:solidFill>
                <a:latin typeface="Dosis Medium" pitchFamily="2" charset="0"/>
              </a:rPr>
              <a:t>domino</a:t>
            </a:r>
            <a:r>
              <a:rPr lang="fr-FR" sz="3200" dirty="0">
                <a:latin typeface="Dosis Medium" pitchFamily="2" charset="0"/>
              </a:rPr>
              <a:t> - </a:t>
            </a:r>
            <a:r>
              <a:rPr lang="fr-FR" sz="3200" dirty="0">
                <a:solidFill>
                  <a:srgbClr val="C00000"/>
                </a:solidFill>
                <a:latin typeface="Dosis Medium" pitchFamily="2" charset="0"/>
              </a:rPr>
              <a:t>ours</a:t>
            </a:r>
            <a:r>
              <a:rPr lang="fr-FR" sz="3200" dirty="0">
                <a:latin typeface="Dosis Medium" pitchFamily="2" charset="0"/>
              </a:rPr>
              <a:t> - </a:t>
            </a:r>
            <a:r>
              <a:rPr lang="fr-FR" sz="3600" dirty="0" err="1">
                <a:solidFill>
                  <a:srgbClr val="C00000"/>
                </a:solidFill>
                <a:latin typeface="Dosis Medium" pitchFamily="2" charset="0"/>
              </a:rPr>
              <a:t>ch</a:t>
            </a:r>
            <a:r>
              <a:rPr lang="pt-BR" sz="2800" dirty="0">
                <a:ln w="0"/>
                <a:solidFill>
                  <a:srgbClr val="C0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</a:t>
            </a:r>
            <a:r>
              <a:rPr lang="fr-FR" sz="3600" dirty="0">
                <a:ln w="0"/>
                <a:solidFill>
                  <a:srgbClr val="C00000"/>
                </a:solidFill>
                <a:latin typeface="Dosis Medium" pitchFamily="2" charset="0"/>
                <a:cs typeface="Times New Roman" panose="02020603050405020304" pitchFamily="18" charset="0"/>
              </a:rPr>
              <a:t>t</a:t>
            </a:r>
            <a:r>
              <a:rPr lang="fr-FR" sz="2800" dirty="0">
                <a:latin typeface="Dosis Medium" pitchFamily="2" charset="0"/>
              </a:rPr>
              <a:t> </a:t>
            </a:r>
            <a:r>
              <a:rPr lang="fr-FR" sz="3200" dirty="0">
                <a:latin typeface="Dosis Medium" pitchFamily="2" charset="0"/>
              </a:rPr>
              <a:t>.</a:t>
            </a:r>
            <a:r>
              <a:rPr lang="fr-FR" sz="3200" dirty="0">
                <a:solidFill>
                  <a:srgbClr val="C00000"/>
                </a:solidFill>
                <a:latin typeface="Dosis Medium" pitchFamily="2" charset="0"/>
              </a:rPr>
              <a:t> </a:t>
            </a:r>
            <a:endParaRPr lang="fr-FR" sz="3200" dirty="0"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3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04A86D-8761-22EA-27C2-45F671D34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8">
            <a:extLst>
              <a:ext uri="{FF2B5EF4-FFF2-40B4-BE49-F238E27FC236}">
                <a16:creationId xmlns:a16="http://schemas.microsoft.com/office/drawing/2014/main" id="{F2EB7FC9-0E25-E1A2-26C6-087E27AC4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141" y="777795"/>
            <a:ext cx="6840000" cy="612000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</a:rPr>
              <a:t>Maintenant, on va faire les activités 1, 2 et 3. Recopiez les lettres, les mots et la phrase comme dans l’exemple. Je vais circuler entre les rangs pour vous aider.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C77DD51-1B1F-934B-2D20-133E178A6674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E7D2F033-1623-4849-6C7B-C14B0FE69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24D533F-21FB-DAEC-938F-E3F7FCA5F4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671058E9-DF79-06B9-8E82-238C817E7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53" y="2340956"/>
            <a:ext cx="2777209" cy="277720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723EF01-621F-461D-9B4E-1536762C56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4" t="12314" r="11321" b="25511"/>
          <a:stretch/>
        </p:blipFill>
        <p:spPr>
          <a:xfrm>
            <a:off x="1470218" y="1936587"/>
            <a:ext cx="3445256" cy="414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1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67D0624-BFBC-12EC-0D36-530D60149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6999613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Nada-Wave">
            <a:hlinkClick r:id="" action="ppaction://media"/>
            <a:extLst>
              <a:ext uri="{FF2B5EF4-FFF2-40B4-BE49-F238E27FC236}">
                <a16:creationId xmlns:a16="http://schemas.microsoft.com/office/drawing/2014/main" id="{2848A6E2-01EF-BC7D-FB61-79C9611D6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59444" y="1995719"/>
            <a:ext cx="2225112" cy="355353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6F1C47F-5A99-4340-4DD5-A3697F973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7136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FE98D44-242C-B857-A26E-6C7163C42EFF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188F2D0-04BB-A251-DD36-D1B8EDEBD6A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C9464FC-2A84-044F-BACA-8005915C7C3B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76D3DCA5-D411-2F51-DEC5-EBA796C6E07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5" name="TextBox 10">
            <a:extLst>
              <a:ext uri="{FF2B5EF4-FFF2-40B4-BE49-F238E27FC236}">
                <a16:creationId xmlns:a16="http://schemas.microsoft.com/office/drawing/2014/main" id="{B761553D-2FE4-9121-D8B8-6D3E8CDA1A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688794" y="3211919"/>
            <a:ext cx="7766412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Évaluer les acquis de 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période 4</a:t>
            </a:r>
          </a:p>
        </p:txBody>
      </p:sp>
    </p:spTree>
    <p:extLst>
      <p:ext uri="{BB962C8B-B14F-4D97-AF65-F5344CB8AC3E}">
        <p14:creationId xmlns:p14="http://schemas.microsoft.com/office/powerpoint/2010/main" val="238220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49E62-5D54-DEB1-59B4-B137DB639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F984329C-9080-CCA8-8A31-B0D53E4130A1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95B853A-E9BC-33AE-1774-4B1AE38649B0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A7D1827-0DD5-22F7-C028-D10A701CBBB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F92A7BD9-9E88-218E-B1C9-6A2F1CF6CA0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2" name="TextBox 10">
            <a:extLst>
              <a:ext uri="{FF2B5EF4-FFF2-40B4-BE49-F238E27FC236}">
                <a16:creationId xmlns:a16="http://schemas.microsoft.com/office/drawing/2014/main" id="{CC832EE0-6DF7-A0E0-F06E-7C9F081354B1}"/>
              </a:ext>
            </a:extLst>
          </p:cNvPr>
          <p:cNvSpPr txBox="1"/>
          <p:nvPr/>
        </p:nvSpPr>
        <p:spPr>
          <a:xfrm>
            <a:off x="901599" y="1191108"/>
            <a:ext cx="7001441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904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compétences évaluées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48854FD-AAD0-BC61-5DB6-723DDF2B8418}"/>
              </a:ext>
            </a:extLst>
          </p:cNvPr>
          <p:cNvSpPr txBox="1"/>
          <p:nvPr/>
        </p:nvSpPr>
        <p:spPr>
          <a:xfrm>
            <a:off x="597222" y="1863192"/>
            <a:ext cx="7815905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mots de vocabulaire.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Participer à un dialogue en mobilisant les actes de paroles étudiés.</a:t>
            </a:r>
          </a:p>
          <a:p>
            <a:pPr marL="1165225" marR="0" lvl="0" indent="-11652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Prendre la parole pour parler de ma journée et de mes activités.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 :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et lire les lettres, des syllabes et des mots contenant les lettres étudiées.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: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lettres étudiées.</a:t>
            </a:r>
          </a:p>
        </p:txBody>
      </p:sp>
    </p:spTree>
    <p:extLst>
      <p:ext uri="{BB962C8B-B14F-4D97-AF65-F5344CB8AC3E}">
        <p14:creationId xmlns:p14="http://schemas.microsoft.com/office/powerpoint/2010/main" val="135092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0B710-8693-6626-47B9-5AF0530F3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432F1CFE-E3AC-6F75-1987-E1F4A7B5C13E}"/>
              </a:ext>
            </a:extLst>
          </p:cNvPr>
          <p:cNvGrpSpPr/>
          <p:nvPr/>
        </p:nvGrpSpPr>
        <p:grpSpPr>
          <a:xfrm>
            <a:off x="3072140" y="0"/>
            <a:ext cx="2812683" cy="1084434"/>
            <a:chOff x="3072140" y="0"/>
            <a:chExt cx="2812683" cy="10844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378E7BD-4095-31C6-AA06-A2C2C542E6B4}"/>
                </a:ext>
              </a:extLst>
            </p:cNvPr>
            <p:cNvSpPr/>
            <p:nvPr/>
          </p:nvSpPr>
          <p:spPr>
            <a:xfrm>
              <a:off x="3224463" y="365760"/>
              <a:ext cx="2660360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1367DD-BD09-B726-FA8B-50C67B47FACF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8276346E-44C5-6BF7-0930-0969AB426842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616E3DE1-2996-B97A-6A3F-40D60F3E458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303990" y="1710825"/>
            <a:ext cx="5941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Cette </a:t>
            </a:r>
            <a:r>
              <a:rPr lang="fr-FR" sz="1600" b="1" dirty="0">
                <a:solidFill>
                  <a:srgbClr val="424D7B"/>
                </a:solidFill>
                <a:latin typeface="Dosis" pitchFamily="2" charset="0"/>
                <a:cs typeface="Arial" panose="020B0604020202020204" pitchFamily="34" charset="0"/>
              </a:rPr>
              <a:t>séance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est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consacrée à l’évaluation des compétences suivantes  :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CO1 – C02 – PO1 – PO2 – PO3 - LF1 – LF2 .</a:t>
            </a: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La passation se fait de manière </a:t>
            </a:r>
            <a:r>
              <a:rPr kumimoji="0" lang="fr-FR" sz="1600" b="1" i="0" u="sng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individuelle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: l’enseignant évalue chaque élève en l’ invitant à son bureau.</a:t>
            </a:r>
          </a:p>
          <a:p>
            <a:pPr marL="457247" marR="0" lvl="1" indent="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est guidé par le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ppt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affiché sur son ordinateur qui ne doit pas être projeté sur l’écran de la classe  (l’ordinateur doit être débranché du </a:t>
            </a:r>
            <a:r>
              <a:rPr kumimoji="0" lang="fr-F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Datashow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Pendant que l’enseignant évalue de manière individuelle les élèves, le reste de la classe réalise des activités pour assurer le calme : lecture, coloriage, copie, dessin.</a:t>
            </a:r>
          </a:p>
          <a:p>
            <a:pPr marL="885872" marR="0" lvl="1" indent="-428625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800147" marR="0" lvl="1" indent="-342900" algn="just" defTabSz="10287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L’enseignant note immédiatement chaque compétence évaluée et renseigne la grille de compilation (0 -10 ) en s’appuyant sur les indications de compilation en dessous de chaque slide d’item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898AD3F-CCD0-0B01-51CF-ADECC9DFE9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063"/>
          <a:stretch>
            <a:fillRect/>
          </a:stretch>
        </p:blipFill>
        <p:spPr>
          <a:xfrm>
            <a:off x="472249" y="2831015"/>
            <a:ext cx="1831741" cy="119597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9414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A7764-08FC-69EE-EEE6-D97AFAB61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B8B0A13-9A13-F51E-DEB1-123E69C1D82C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44AFA64-CD37-ABC3-0DC7-9CD206D254EF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69D769C-2C66-2685-49C5-F24D42E0BC5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03A084-5A78-80D2-4631-6850D4EEDB81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84957AE1-DE25-9011-99A9-624716E700F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38400" y="2479102"/>
            <a:ext cx="7951694" cy="1631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Avant de commencer les évaluations individuelles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1 -  Garder à portée de main la grille de compilation </a:t>
            </a:r>
          </a:p>
          <a:p>
            <a:pPr marL="442913" marR="0" lvl="0" indent="-442913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2- Donner une activité à réaliser au reste de la classe</a:t>
            </a:r>
          </a:p>
        </p:txBody>
      </p:sp>
    </p:spTree>
    <p:extLst>
      <p:ext uri="{BB962C8B-B14F-4D97-AF65-F5344CB8AC3E}">
        <p14:creationId xmlns:p14="http://schemas.microsoft.com/office/powerpoint/2010/main" val="90239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E2D82-588D-EFD8-8EE8-66880EFE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DF388C9-95D7-6E35-500D-4E391D2B7C6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ED7A6F9-8F6D-E92A-9FFB-BD3564C1E0E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99254B4-1179-09E2-3963-E2197E18697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2AAA314B-76E1-DBFF-E27F-D8C13E1CF6EF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26954AF-F1E1-39EA-0347-22DD6224C88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80714" y="2821848"/>
            <a:ext cx="367051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Calibri" panose="020F0502020204030204" pitchFamily="34" charset="0"/>
              </a:rPr>
              <a:t>L’enseignant demande aux élèves de prendre le livret à la page 101 et faire les activités 1, 2 et 3 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 SemiBold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630D008-815D-4DCC-8F7D-83F9D1AC8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582" y="1412704"/>
            <a:ext cx="3282095" cy="503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7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/>
              <a:t>Bonjour cher élève. Nous allons faire quelques activités d’évaluation.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4E50BF3-91A0-9251-A61F-775418AE5C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63"/>
          <a:stretch>
            <a:fillRect/>
          </a:stretch>
        </p:blipFill>
        <p:spPr>
          <a:xfrm>
            <a:off x="2687662" y="2198689"/>
            <a:ext cx="3768675" cy="246062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Comprendre, à l’oral, des mots de vocabulaire.</a:t>
            </a:r>
            <a:endParaRPr kumimoji="0" lang="fr-MA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14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E19C4005-4A51-DD46-6175-E7EA3F0C24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600" dirty="0"/>
              <a:t>Travail sur le livret.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B8AE1112-EE82-8B56-B589-D5C05675E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398" y="119395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07B2C7-53CF-9049-FD6D-F24173083D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376667"/>
            <a:ext cx="6246795" cy="1349939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DA5B341-DD51-7414-AFFF-5286B69C66DE}"/>
              </a:ext>
            </a:extLst>
          </p:cNvPr>
          <p:cNvSpPr txBox="1"/>
          <p:nvPr/>
        </p:nvSpPr>
        <p:spPr>
          <a:xfrm>
            <a:off x="2275014" y="2506852"/>
            <a:ext cx="1445650" cy="35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 Activité 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8BE1566B-D585-7E21-D244-BCFCE70B9FA4}"/>
              </a:ext>
            </a:extLst>
          </p:cNvPr>
          <p:cNvSpPr txBox="1">
            <a:spLocks/>
          </p:cNvSpPr>
          <p:nvPr/>
        </p:nvSpPr>
        <p:spPr>
          <a:xfrm>
            <a:off x="2203199" y="2851086"/>
            <a:ext cx="534526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B84BFEE-BBD8-4BF3-2434-8540C33B07CE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7B19E7-13CC-B9C4-EEF2-A555D5EB6D8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0832FF2-03F4-4292-2A21-4B531E2A6D0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7400D3D8-5C43-2B92-8B4D-1650CB15D2C6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2" name="Espace réservé pour une image  10">
            <a:extLst>
              <a:ext uri="{FF2B5EF4-FFF2-40B4-BE49-F238E27FC236}">
                <a16:creationId xmlns:a16="http://schemas.microsoft.com/office/drawing/2014/main" id="{3A3BE96B-F106-41BC-29A1-EAA31D27A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78464" y="3788874"/>
            <a:ext cx="540000" cy="540000"/>
          </a:xfrm>
          <a:prstGeom prst="rect">
            <a:avLst/>
          </a:prstGeom>
          <a:noFill/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F0002C7-1E42-8691-D136-BCC3284EEA4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23041" y="2081429"/>
            <a:ext cx="850846" cy="8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les images. Je vais te dire des mots et tu vas me montrer les images qui correspondent.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FF943DA-1AEB-4D7F-8410-1943D5C0BB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473" y="1774080"/>
            <a:ext cx="1744071" cy="1908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C2F89B5-3413-4BAE-8FD6-A139A71C03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99" y="4088161"/>
            <a:ext cx="1744071" cy="190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C36B9C4-9EAD-4565-B6F8-E882155329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597" y="4088161"/>
            <a:ext cx="1744230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8DA4E3A-1EED-4C57-B530-64F1FB26BC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060" y="1774080"/>
            <a:ext cx="1744071" cy="1908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73F5E94-B2BD-4495-AF0C-31A6E0E06E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687" y="1815645"/>
            <a:ext cx="1744230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8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CO2.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Comprendre à l’oral des phrases et des textes.</a:t>
            </a:r>
          </a:p>
        </p:txBody>
      </p:sp>
    </p:spTree>
    <p:extLst>
      <p:ext uri="{BB962C8B-B14F-4D97-AF65-F5344CB8AC3E}">
        <p14:creationId xmlns:p14="http://schemas.microsoft.com/office/powerpoint/2010/main" val="101329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2967" y="755999"/>
            <a:ext cx="6997292" cy="61200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Regarde la scène. Je vais te dire des phrases et tu vas me montrer les images qui correspondent : 1) À l’école, j’aime lire et écrire. 2) Après l’école, Lina joue à cache-cache avec ses amis. 3) Le matin, je me brosse les dents. 4) Le soir, Karim prend son dîner. 5) Le soir, Sami dort dans son lit.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4F9DF2C-BC35-41B0-A89F-20435BD89CE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7DA8F569-70ED-4E8A-B976-7309007BF0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1B2F4C-A6F1-4748-BBFE-85EB4F1430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6" name="TextBox 6">
            <a:extLst>
              <a:ext uri="{FF2B5EF4-FFF2-40B4-BE49-F238E27FC236}">
                <a16:creationId xmlns:a16="http://schemas.microsoft.com/office/drawing/2014/main" id="{BE9F4498-9E4F-4D73-B435-009301C9E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B411BC6-4116-4F5B-9A05-921A572A85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142" y="2044415"/>
            <a:ext cx="2429134" cy="188592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93D5E5-C50F-47B3-9F3E-12F1D6DF53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99" y="2057862"/>
            <a:ext cx="2881095" cy="188592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9B3A0A8-2901-4A2F-A7B4-B3EB1AAC66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224" y="2057862"/>
            <a:ext cx="2010603" cy="187247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DBEAF02-6F97-49E8-996D-FA82C003C84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6" r="10553"/>
          <a:stretch/>
        </p:blipFill>
        <p:spPr>
          <a:xfrm>
            <a:off x="803100" y="4025154"/>
            <a:ext cx="3853466" cy="195683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A9D68D9C-193D-4059-BE81-89D525EDDE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260" y="4025153"/>
            <a:ext cx="3543568" cy="195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06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B990-9E96-4265-EAEA-24139A257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36D694B-0251-B019-3D0F-1D60E57EAB0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578C0E4-6FBC-E5CE-2306-50551BBDE0F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36FC6D0-C015-09B3-6913-FE94842F8B67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40120C2F-F77C-9E38-2CB7-6D74C8195DCC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DB04E4D8-CED8-1B25-158A-7E9BCB967B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-191760" y="3069811"/>
            <a:ext cx="94120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PO1.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Produire, à l’oral, des mots de vocabulaire.</a:t>
            </a:r>
          </a:p>
        </p:txBody>
      </p:sp>
    </p:spTree>
    <p:extLst>
      <p:ext uri="{BB962C8B-B14F-4D97-AF65-F5344CB8AC3E}">
        <p14:creationId xmlns:p14="http://schemas.microsoft.com/office/powerpoint/2010/main" val="1160430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Mets ton doigt sur chaque image et dis-moi le mot en français.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5D8CF8DE-CE2E-433A-ADCC-E7D9EF51E9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795" y="1792238"/>
            <a:ext cx="1744046" cy="190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DE99312-B370-481C-B61C-3A12F364FB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926" y="1792238"/>
            <a:ext cx="1744046" cy="1908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4571651-59CA-407E-8846-C13A0684E5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499" y="4049009"/>
            <a:ext cx="1744046" cy="1908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9A14B2E-3C5C-4786-B9C0-4F4330D4AA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954" y="4049009"/>
            <a:ext cx="1744046" cy="1908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6B1E66A1-1F78-4E81-B01F-7F13095C5F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9664" y="1792238"/>
            <a:ext cx="1744046" cy="19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653358"/>
            <a:ext cx="7788166" cy="10926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Participer à un dialogue en mobilisant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les actes de parole étudiés.</a:t>
            </a:r>
          </a:p>
        </p:txBody>
      </p:sp>
    </p:spTree>
    <p:extLst>
      <p:ext uri="{BB962C8B-B14F-4D97-AF65-F5344CB8AC3E}">
        <p14:creationId xmlns:p14="http://schemas.microsoft.com/office/powerpoint/2010/main" val="56828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64350" y="6177315"/>
            <a:ext cx="5518602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poser des questions et tu dois répondre correctement. 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496223" y="1873525"/>
            <a:ext cx="6598905" cy="3110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Comment tu vas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aimes faire à l’école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après l’école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le matin ?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Qu’est-ce que tu fais le soir ?</a:t>
            </a:r>
          </a:p>
        </p:txBody>
      </p:sp>
    </p:spTree>
    <p:extLst>
      <p:ext uri="{BB962C8B-B14F-4D97-AF65-F5344CB8AC3E}">
        <p14:creationId xmlns:p14="http://schemas.microsoft.com/office/powerpoint/2010/main" val="30517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599E5-2E76-1A99-F177-3A17D329E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0A6E950-5B09-DCE6-73CC-1FD7B7F465E6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E136519-9BE8-F951-0EE8-8B540CDDCFD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E1D604E-E9BC-57CC-154E-853656901840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63E33C0-2372-342F-3301-0395E394841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E5055A1-EBA9-EF76-516E-5BDFBAFBC6C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998113"/>
            <a:ext cx="778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PO3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Prendre la parole pour parler de ma journée et de mes activités</a:t>
            </a:r>
          </a:p>
        </p:txBody>
      </p:sp>
    </p:spTree>
    <p:extLst>
      <p:ext uri="{BB962C8B-B14F-4D97-AF65-F5344CB8AC3E}">
        <p14:creationId xmlns:p14="http://schemas.microsoft.com/office/powerpoint/2010/main" val="389948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re 1">
            <a:extLst>
              <a:ext uri="{FF2B5EF4-FFF2-40B4-BE49-F238E27FC236}">
                <a16:creationId xmlns:a16="http://schemas.microsoft.com/office/drawing/2014/main" id="{5AE8B19C-F9BD-C41B-5519-216C3062A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Présente-toi, puis parle de ta journée et de tes activités. </a:t>
            </a:r>
            <a:b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 dois dire 5 phrases.   </a:t>
            </a:r>
            <a:r>
              <a:rPr lang="fr-F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L’enseignant explique la consigne dans la langue de l’apprenant.  </a:t>
            </a:r>
            <a:endParaRPr lang="fr-MA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5F76A08-A932-AEFE-503F-9A994D31F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500" y="2398539"/>
            <a:ext cx="1865935" cy="279890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E84284-4EA4-6D37-4CF3-54E84DAC60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194" y="1656183"/>
            <a:ext cx="1219370" cy="1362265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190EB5EC-33CF-4C7D-B2C9-9648C60380B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42BCEB7-516A-4AEC-AE16-46F4E94D2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0C6666B-7B8E-4578-B4CE-7E1A0CB3E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TextBox 6">
            <a:extLst>
              <a:ext uri="{FF2B5EF4-FFF2-40B4-BE49-F238E27FC236}">
                <a16:creationId xmlns:a16="http://schemas.microsoft.com/office/drawing/2014/main" id="{B4114D76-E8CB-4AEA-8A03-F4969FC4970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6386" y="6130876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réponse correcte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4D4595B-35F0-4EBC-B4F1-ED5A2CB566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435" y="1930359"/>
            <a:ext cx="56007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97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ACF15-EC87-ECA5-C5A2-139223BE3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B506F7-29E3-66D0-EF6D-14F13D5E960D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D69A319-C191-E72A-A3A9-B057CE8A551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295976E-7B56-3FFF-FF8F-559448C4A37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F5B20F50-F7A1-6B82-68A6-5CEAD326ED43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77E1BA6-C696-F4C6-EF56-C4461C09651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998113"/>
            <a:ext cx="7788166" cy="1523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. Identifier et lire des lettres, des syllabes et des mots contenant les lettres étudiées.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8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938783"/>
            <a:ext cx="6535427" cy="13328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66394" y="175538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442335" y="3244973"/>
            <a:ext cx="638716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lang="fr-FR" sz="2200" b="1" kern="0" dirty="0">
                <a:solidFill>
                  <a:srgbClr val="4B5377"/>
                </a:solidFill>
                <a:latin typeface="Dosis Medium" pitchFamily="2" charset="0"/>
                <a:cs typeface="Calibri" panose="020F0502020204030204" pitchFamily="34" charset="0"/>
              </a:rPr>
              <a:t>Écrire correctement les lettres, des syllabes, des mots et des phrases contenant les lettres étudiées.</a:t>
            </a:r>
            <a:endParaRPr lang="fr-FR" sz="2200" b="1" kern="0" dirty="0">
              <a:solidFill>
                <a:srgbClr val="2196B1"/>
              </a:solidFill>
              <a:latin typeface="Dosis Medium" pitchFamily="2" charset="0"/>
              <a:cs typeface="Calibri" panose="020F0502020204030204" pitchFamily="34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490221" y="4987460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280896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48D5D-B49A-9C62-DF72-BFE0D352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56CA4A-9F26-CDC0-40B5-A7DFF0D79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te montrer des lettres, des syllabes et des mots que  tu dois lire.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L’enseignant guide l’élève dans sa lecture.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E8506C9-7DE4-5B26-01EB-FDD6121FC0A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71902" y="1198730"/>
            <a:ext cx="8134466" cy="1506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N 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hnschrift SemiBold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Ch 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         d</a:t>
            </a:r>
            <a:endParaRPr kumimoji="0" lang="it-IT" sz="54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8ACE7F27-B8F6-1DF0-A182-A6B9DD8C3E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5142" y="6049307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lettre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0,5 point (2 pts)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syllabe 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1 point (4 pts)             1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mot 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2 points (4pts)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99A5752-C111-4CC4-9602-DAC414FC8EC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FACED1A1-267D-483A-B76E-BB942A2D3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928A60-161E-4CD3-8A9B-ACC4ED52E9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628AFF1-13C3-4B54-6AA2-044254D662E1}"/>
              </a:ext>
            </a:extLst>
          </p:cNvPr>
          <p:cNvGraphicFramePr>
            <a:graphicFrameLocks noGrp="1"/>
          </p:cNvGraphicFramePr>
          <p:nvPr/>
        </p:nvGraphicFramePr>
        <p:xfrm>
          <a:off x="1240142" y="2990510"/>
          <a:ext cx="1898277" cy="1304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98277">
                  <a:extLst>
                    <a:ext uri="{9D8B030D-6E8A-4147-A177-3AD203B41FA5}">
                      <a16:colId xmlns:a16="http://schemas.microsoft.com/office/drawing/2014/main" val="2780603077"/>
                    </a:ext>
                  </a:extLst>
                </a:gridCol>
              </a:tblGrid>
              <a:tr h="1304365">
                <a:tc>
                  <a:txBody>
                    <a:bodyPr/>
                    <a:lstStyle/>
                    <a:p>
                      <a:pPr algn="ctr"/>
                      <a:endParaRPr kumimoji="0" lang="fr-FR" sz="5400" b="1" i="0" u="none" strike="noStrike" kern="1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679932"/>
                  </a:ext>
                </a:extLst>
              </a:tr>
            </a:tbl>
          </a:graphicData>
        </a:graphic>
      </p:graphicFrame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16C654B-A151-A52F-C88F-47F9052AC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697138"/>
              </p:ext>
            </p:extLst>
          </p:nvPr>
        </p:nvGraphicFramePr>
        <p:xfrm>
          <a:off x="1525545" y="2963414"/>
          <a:ext cx="6512584" cy="1304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56292">
                  <a:extLst>
                    <a:ext uri="{9D8B030D-6E8A-4147-A177-3AD203B41FA5}">
                      <a16:colId xmlns:a16="http://schemas.microsoft.com/office/drawing/2014/main" val="3258839349"/>
                    </a:ext>
                  </a:extLst>
                </a:gridCol>
                <a:gridCol w="3256292">
                  <a:extLst>
                    <a:ext uri="{9D8B030D-6E8A-4147-A177-3AD203B41FA5}">
                      <a16:colId xmlns:a16="http://schemas.microsoft.com/office/drawing/2014/main" val="2734644631"/>
                    </a:ext>
                  </a:extLst>
                </a:gridCol>
              </a:tblGrid>
              <a:tr h="1304365">
                <a:tc>
                  <a:txBody>
                    <a:bodyPr/>
                    <a:lstStyle/>
                    <a:p>
                      <a:pPr marL="0" marR="0" lvl="0" indent="0" algn="l" defTabSz="514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        </a:t>
                      </a:r>
                      <a:r>
                        <a:rPr kumimoji="0" lang="fr-FR" sz="54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rou</a:t>
                      </a:r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    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fr-FR" sz="5400" b="1" i="0" u="none" strike="noStrike" kern="1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</a:t>
                      </a:r>
                      <a:r>
                        <a:rPr kumimoji="0" lang="fr-FR" sz="5400" b="1" i="0" u="none" strike="noStrike" kern="1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      du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15811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3A5ADF8C-768A-C2A3-6C0E-A018A5076886}"/>
              </a:ext>
            </a:extLst>
          </p:cNvPr>
          <p:cNvSpPr txBox="1"/>
          <p:nvPr/>
        </p:nvSpPr>
        <p:spPr>
          <a:xfrm>
            <a:off x="1525545" y="4121538"/>
            <a:ext cx="641260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machine</a:t>
            </a:r>
            <a:r>
              <a:rPr kumimoji="0" lang="pt-B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  </a:t>
            </a:r>
            <a:r>
              <a:rPr kumimoji="0" lang="ar-MA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 SemiBold" pitchFamily="2" charset="0"/>
                <a:ea typeface="Calibri" panose="020F0502020204030204" pitchFamily="34" charset="0"/>
                <a:cs typeface="Arial" panose="020B0604020202020204" pitchFamily="34" charset="0"/>
              </a:rPr>
              <a:t>    </a:t>
            </a:r>
            <a:r>
              <a:rPr kumimoji="0" lang="fr-FR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Arial" panose="020B0604020202020204" pitchFamily="34" charset="0"/>
              </a:rPr>
              <a:t>dormir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899D49B-7E0B-C70E-D707-F42643AE3A5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0" y="6130876"/>
            <a:ext cx="85112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73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4BD0F-C1DA-EE8C-886B-6236F428B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C84C5C0-8A85-F16C-49FF-E1171A806C73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566EF3-30CC-D22E-6483-0BBF49616AA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6415DF-0DA2-EDA0-CBE7-05EBE35CC0D1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AA780E1C-80E8-3A56-F3EA-3232764F7305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EA2CF0B-6D87-6921-5C20-DF525D6F16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6042" y="2498491"/>
            <a:ext cx="7788166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LF2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Lire des phrases simples contenant les lettres étudiées.</a:t>
            </a:r>
          </a:p>
        </p:txBody>
      </p:sp>
    </p:spTree>
    <p:extLst>
      <p:ext uri="{BB962C8B-B14F-4D97-AF65-F5344CB8AC3E}">
        <p14:creationId xmlns:p14="http://schemas.microsoft.com/office/powerpoint/2010/main" val="30014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2FBD7F59-4D4F-2F9C-2373-E248555710CE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341E3D9-CA0F-6388-C0CB-C762B475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45DB04F-1BEF-EA61-36BC-6F6BCBE126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51413284-CB60-3C56-DCD4-C2B0096F478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15353" y="5441038"/>
            <a:ext cx="5518602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Fluidité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2 points ( 1 point  par phrase)</a:t>
            </a: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Correction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=  8 points ( 1  point par mot )</a:t>
            </a:r>
          </a:p>
        </p:txBody>
      </p:sp>
      <p:sp>
        <p:nvSpPr>
          <p:cNvPr id="19" name="Titre 1">
            <a:extLst>
              <a:ext uri="{FF2B5EF4-FFF2-40B4-BE49-F238E27FC236}">
                <a16:creationId xmlns:a16="http://schemas.microsoft.com/office/drawing/2014/main" id="{9F166FCF-DD94-85AD-98E1-52C417BBB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vas lire ces phrases correctement et avec fluidité.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1ACD7BA4-C95F-BDDA-DD17-FE6B4A36127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5B8AEFB-80DB-1152-92A6-450ACFE44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0C168F7-A80B-F3A1-F28F-7E849DF8B5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3" name="Titre 1">
            <a:extLst>
              <a:ext uri="{FF2B5EF4-FFF2-40B4-BE49-F238E27FC236}">
                <a16:creationId xmlns:a16="http://schemas.microsoft.com/office/drawing/2014/main" id="{8ED6E5E3-C4F1-19B3-0CA3-D422FF67D944}"/>
              </a:ext>
            </a:extLst>
          </p:cNvPr>
          <p:cNvSpPr txBox="1">
            <a:spLocks/>
          </p:cNvSpPr>
          <p:nvPr/>
        </p:nvSpPr>
        <p:spPr>
          <a:xfrm>
            <a:off x="1119478" y="1964267"/>
            <a:ext cx="7516346" cy="2370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ln w="0"/>
                <a:solidFill>
                  <a:srgbClr val="424D7B"/>
                </a:solidFill>
                <a:latin typeface="Dosis SemiBold" pitchFamily="2" charset="0"/>
              </a:rPr>
              <a:t>Rachid a un chat</a:t>
            </a: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Lina a un domino.</a:t>
            </a:r>
          </a:p>
        </p:txBody>
      </p:sp>
    </p:spTree>
    <p:extLst>
      <p:ext uri="{BB962C8B-B14F-4D97-AF65-F5344CB8AC3E}">
        <p14:creationId xmlns:p14="http://schemas.microsoft.com/office/powerpoint/2010/main" val="248555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L’évaluation est terminée.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36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/>
              <a:t>Bonjour les enfants. Aujourd’hui, nous allons commencer une nouvelle séance de révision. Soyez attentifs.</a:t>
            </a:r>
          </a:p>
        </p:txBody>
      </p: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8F0446-2474-03AE-7563-E436BD746C63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5B9804E-28BB-BF76-D22E-8DF5658456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6EB0B74-AE48-F9AD-6F71-07263B3D6C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135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 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B4FAE0-0559-ADEF-2729-8C8413A773F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518516ED-8E92-6E11-FFAB-69C57FED1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6C744AC-7781-40F9-80B2-DEC3F24501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91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5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6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4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_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EFF58A-878D-45D3-98B3-2A4167E453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35EE65-EFF6-41BE-AD9B-D333E6AF2074}">
  <ds:schemaRefs>
    <ds:schemaRef ds:uri="http://purl.org/dc/elements/1.1/"/>
    <ds:schemaRef ds:uri="http://schemas.microsoft.com/office/2006/metadata/properties"/>
    <ds:schemaRef ds:uri="202b3bc9-e036-45c7-aea0-06aec8cd7a40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0534ec5-868f-4ce6-85c7-99f0612daa5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3A625D2-0D29-4111-ABCA-78BFA48A52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8743</TotalTime>
  <Words>1376</Words>
  <PresentationFormat>Affichage à l'écran (4:3)</PresentationFormat>
  <Paragraphs>185</Paragraphs>
  <Slides>73</Slides>
  <Notes>2</Notes>
  <HiddenSlides>0</HiddenSlides>
  <MMClips>5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18</vt:i4>
      </vt:variant>
      <vt:variant>
        <vt:lpstr>Titres des diapositives</vt:lpstr>
      </vt:variant>
      <vt:variant>
        <vt:i4>73</vt:i4>
      </vt:variant>
    </vt:vector>
  </HeadingPairs>
  <TitlesOfParts>
    <vt:vector size="103" baseType="lpstr">
      <vt:lpstr>Dosis ExtraBold</vt:lpstr>
      <vt:lpstr>Mistral</vt:lpstr>
      <vt:lpstr>Arial</vt:lpstr>
      <vt:lpstr>Dosis</vt:lpstr>
      <vt:lpstr>Dosis Medium</vt:lpstr>
      <vt:lpstr>Aptos</vt:lpstr>
      <vt:lpstr>Century Gothic</vt:lpstr>
      <vt:lpstr>Bahnschrift SemiBold</vt:lpstr>
      <vt:lpstr>Dosis SemiBold</vt:lpstr>
      <vt:lpstr>Wingdings</vt:lpstr>
      <vt:lpstr>Calibri</vt:lpstr>
      <vt:lpstr>Aptos Display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1_Env-Enseignant</vt:lpstr>
      <vt:lpstr>3_Lecture</vt:lpstr>
      <vt:lpstr>2_Env-Enseignant</vt:lpstr>
      <vt:lpstr>5_New Voc_01-Livret</vt:lpstr>
      <vt:lpstr>6_New Voc_01-Livret</vt:lpstr>
      <vt:lpstr>3_Env-Enseignant</vt:lpstr>
      <vt:lpstr>4_Env-Enseignant</vt:lpstr>
      <vt:lpstr>1_Révision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 5</vt:lpstr>
      <vt:lpstr>Plan de la séance </vt:lpstr>
      <vt:lpstr>Présentation PowerPoint</vt:lpstr>
      <vt:lpstr>Bonjour les enfants. Aujourd’hui, nous allons commencer une nouvelle séance de révision. Soyez attentifs.</vt:lpstr>
      <vt:lpstr>Prenez vos ardoises.  </vt:lpstr>
      <vt:lpstr>Écrivez la lettre n minuscule.  </vt:lpstr>
      <vt:lpstr>Levez les ardoises. Je vais vérifier votre écriture. </vt:lpstr>
      <vt:lpstr>Écrivez la lettre n majuscule.  </vt:lpstr>
      <vt:lpstr>Levez les ardoises. Je vais vérifier votre écriture. </vt:lpstr>
      <vt:lpstr>Écrivez la lettre d minuscule.  </vt:lpstr>
      <vt:lpstr>Levez les ardoises. Je vais vérifier votre écriture. </vt:lpstr>
      <vt:lpstr>Écrivez la lettre D majuscule.  </vt:lpstr>
      <vt:lpstr>Levez les ardoises. Je vais vérifier votre écriture. </vt:lpstr>
      <vt:lpstr>Écrivez ou.  </vt:lpstr>
      <vt:lpstr>Levez les ardoises. Je vais vérifier votre écriture. </vt:lpstr>
      <vt:lpstr>Écrivez ch .  </vt:lpstr>
      <vt:lpstr>Levez les ardoises. Je vais vérifier votre écriture. </vt:lpstr>
      <vt:lpstr>Qui veut lire ? </vt:lpstr>
      <vt:lpstr>Écrivez bouche.  </vt:lpstr>
      <vt:lpstr>Levez les ardoises. Je vais vérifier votre écriture. </vt:lpstr>
      <vt:lpstr>Qui veut lire ?</vt:lpstr>
      <vt:lpstr>Écrivez domino.  </vt:lpstr>
      <vt:lpstr>Levez les ardoises. Je vais vérifier votre écriture. </vt:lpstr>
      <vt:lpstr>Qui veut lire ? </vt:lpstr>
      <vt:lpstr>Écrivez ours.  </vt:lpstr>
      <vt:lpstr>Levez les ardoises. Je vais vérifier votre écriture. </vt:lpstr>
      <vt:lpstr>Qui veut lire ? </vt:lpstr>
      <vt:lpstr>Écrivez chat.  </vt:lpstr>
      <vt:lpstr>Levez les ardoises. Je vais vérifier votre écriture. </vt:lpstr>
      <vt:lpstr>Qui veut lire ? </vt:lpstr>
      <vt:lpstr>Écrivez Chama.  </vt:lpstr>
      <vt:lpstr>Levez les ardoises. Je vais vérifier votre écriture. </vt:lpstr>
      <vt:lpstr>Qui veut lire ? </vt:lpstr>
      <vt:lpstr>Écrivez porte.  </vt:lpstr>
      <vt:lpstr>Levez les ardoises. Je vais vérifier votre écriture. </vt:lpstr>
      <vt:lpstr>Qui veut lire ? </vt:lpstr>
      <vt:lpstr>Écrivez une.  </vt:lpstr>
      <vt:lpstr>Levez les ardoises. Je vais vérifier votre écriture. </vt:lpstr>
      <vt:lpstr>Qui veut lire ? </vt:lpstr>
      <vt:lpstr>Écrivez doudoune.  </vt:lpstr>
      <vt:lpstr>Levez les ardoises. Je vais vérifier votre écriture. </vt:lpstr>
      <vt:lpstr>Plan de la séance </vt:lpstr>
      <vt:lpstr>Prenez vos livrets à la page 101.</vt:lpstr>
      <vt:lpstr>Nous allons faire une dictée. Je vais vous dire des mots et vous allez les écrire sur votre livret en respectant Les dimensions des lettres. </vt:lpstr>
      <vt:lpstr>Écoutez bien. Écrivez : domino, bouche, ours, chat. L’enseignant dicte les mots en désordre. </vt:lpstr>
      <vt:lpstr>Corrigez.</vt:lpstr>
      <vt:lpstr>Maintenant, on va faire les activités 1, 2 et 3. Recopiez les lettres, les mots et la phrase comme dans l’exemple. Je vais circuler entre les rangs pour vous aider. </vt:lpstr>
      <vt:lpstr>La séance d’aujourd’hui est terminée.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 cher élève. Nous allons faire quelques activités d’évaluation.</vt:lpstr>
      <vt:lpstr>Présentation PowerPoint</vt:lpstr>
      <vt:lpstr>Regarde les images. Je vais te dire des mots et tu vas me montrer les images qui correspondent.</vt:lpstr>
      <vt:lpstr>Présentation PowerPoint</vt:lpstr>
      <vt:lpstr>Regarde la scène. Je vais te dire des phrases et tu vas me montrer les images qui correspondent : 1) À l’école, j’aime lire et écrire. 2) Après l’école, Lina joue à cache-cache avec ses amis. 3) Le matin, je me brosse les dents. 4) Le soir, Karim prend son dîner. 5) Le soir, Sami dort dans son lit.</vt:lpstr>
      <vt:lpstr>Présentation PowerPoint</vt:lpstr>
      <vt:lpstr>Mets ton doigt sur chaque image et dis-moi le mot en français.</vt:lpstr>
      <vt:lpstr>Présentation PowerPoint</vt:lpstr>
      <vt:lpstr>Je vais te poser des questions et tu dois répondre correctement. </vt:lpstr>
      <vt:lpstr>Présentation PowerPoint</vt:lpstr>
      <vt:lpstr>Présente-toi, puis parle de ta journée et de tes activités.  Tu dois dire 5 phrases.   L’enseignant explique la consigne dans la langue de l’apprenant.  </vt:lpstr>
      <vt:lpstr>Présentation PowerPoint</vt:lpstr>
      <vt:lpstr>Je vais te montrer des lettres, des syllabes et des mots que  tu dois lire. L’enseignant guide l’élève dans sa lecture. </vt:lpstr>
      <vt:lpstr>Présentation PowerPoint</vt:lpstr>
      <vt:lpstr>Tu vas lire ces phrases correctement et avec fluidité.</vt:lpstr>
      <vt:lpstr>L’évaluation est terminée.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2026-04-25T16:09:24Z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