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6" r:id="rId5"/>
    <p:sldMasterId id="2147483697" r:id="rId6"/>
    <p:sldMasterId id="214748369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D7A35D6-C481-4C63-9A7E-110A1C4A779A}">
  <a:tblStyle styleId="{9D7A35D6-C481-4C63-9A7E-110A1C4A779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264E58A-6688-4567-B6B4-30B9361A97F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1" Type="http://schemas.openxmlformats.org/officeDocument/2006/relationships/slide" Target="slides/slide33.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d41fed1872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d41fed1872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febf6bf48b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febf6bf48b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febf6bf48b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febf6bf48b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solidFill>
                  <a:schemeClr val="dk1"/>
                </a:solidFill>
              </a:rPr>
              <a:t>Geneviève</a:t>
            </a:r>
            <a:endParaRPr>
              <a:solidFill>
                <a:schemeClr val="dk1"/>
              </a:solidFill>
            </a:endParaRPr>
          </a:p>
          <a:p>
            <a:pPr indent="0" lvl="0" marL="0" rtl="0" algn="l">
              <a:spcBef>
                <a:spcPts val="0"/>
              </a:spcBef>
              <a:spcAft>
                <a:spcPts val="0"/>
              </a:spcAft>
              <a:buClr>
                <a:schemeClr val="dk1"/>
              </a:buClr>
              <a:buSzPts val="1100"/>
              <a:buFont typeface="Arial"/>
              <a:buNone/>
            </a:pPr>
            <a:r>
              <a:rPr lang="fr-CA">
                <a:solidFill>
                  <a:schemeClr val="dk1"/>
                </a:solidFill>
              </a:rPr>
              <a:t>Passer du concret à l’abstrait (symboles et opérations) pour ceux qui ont besoin de voir et manipuler des objets.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febf6bf48b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febf6bf48b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febf6bf48b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febf6bf48b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febf6bf48b_0_8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febf6bf48b_0_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feea805e3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feea805e3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febf6bf48b_0_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febf6bf48b_0_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febf6bf48b_0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febf6bf48b_0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febf6bf48b_0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febf6bf48b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febf6bf48b_0_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febf6bf48b_0_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d41fed1872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d41fed1872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febf6bf48b_0_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febf6bf48b_0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febf6bf48b_0_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2febf6bf48b_0_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febf6bf48b_0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febf6bf48b_0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0d9f024d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30d9f024d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febf6bf48b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2febf6bf48b_0_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feea805e3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2feea805e3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febf6bf48b_0_1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2febf6bf48b_0_1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febf6bf48b_0_1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febf6bf48b_0_1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febf6bf48b_0_1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2febf6bf48b_0_1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febf6bf48b_0_1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2febf6bf48b_0_1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d41fed1872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d41fed1872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febf6bf48b_0_10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2febf6bf48b_0_10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d41fed1872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2d41fed1872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d41fed1872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2d41fed1872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d41fed1872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2d41fed1872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febf6bf48b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febf6bf48b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febf6bf48b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febf6bf48b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febf6bf48b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febf6bf48b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febf6bf48b_0_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febf6bf48b_0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febf6bf48b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febf6bf48b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febf6bf48b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febf6bf48b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4" name="Shape 54"/>
        <p:cNvGrpSpPr/>
        <p:nvPr/>
      </p:nvGrpSpPr>
      <p:grpSpPr>
        <a:xfrm>
          <a:off x="0" y="0"/>
          <a:ext cx="0" cy="0"/>
          <a:chOff x="0" y="0"/>
          <a:chExt cx="0" cy="0"/>
        </a:xfrm>
      </p:grpSpPr>
      <p:sp>
        <p:nvSpPr>
          <p:cNvPr id="55" name="Google Shape;55;p13"/>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showMasterSp="0">
  <p:cSld name="TITLE_2">
    <p:spTree>
      <p:nvGrpSpPr>
        <p:cNvPr id="56" name="Shape 56"/>
        <p:cNvGrpSpPr/>
        <p:nvPr/>
      </p:nvGrpSpPr>
      <p:grpSpPr>
        <a:xfrm>
          <a:off x="0" y="0"/>
          <a:ext cx="0" cy="0"/>
          <a:chOff x="0" y="0"/>
          <a:chExt cx="0" cy="0"/>
        </a:xfrm>
      </p:grpSpPr>
      <p:sp>
        <p:nvSpPr>
          <p:cNvPr id="57" name="Google Shape;57;p1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2700"/>
              <a:buFont typeface="Trebuchet MS"/>
              <a:buNone/>
              <a:defRPr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rmAutofit/>
          </a:bodyPr>
          <a:lstStyle>
            <a:lvl1pPr indent="-317500" lvl="0" marL="457200" algn="l">
              <a:lnSpc>
                <a:spcPct val="100000"/>
              </a:lnSpc>
              <a:spcBef>
                <a:spcPts val="800"/>
              </a:spcBef>
              <a:spcAft>
                <a:spcPts val="0"/>
              </a:spcAft>
              <a:buSzPts val="14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61" name="Google Shape;61;p15"/>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2" name="Google Shape;62;p15"/>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3" name="Google Shape;63;p15"/>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0" name="Google Shape;70;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1" name="Google Shape;7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4" name="Google Shape;7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 name="Shape 75"/>
        <p:cNvGrpSpPr/>
        <p:nvPr/>
      </p:nvGrpSpPr>
      <p:grpSpPr>
        <a:xfrm>
          <a:off x="0" y="0"/>
          <a:ext cx="0" cy="0"/>
          <a:chOff x="0" y="0"/>
          <a:chExt cx="0" cy="0"/>
        </a:xfrm>
      </p:grpSpPr>
      <p:sp>
        <p:nvSpPr>
          <p:cNvPr id="76" name="Google Shape;76;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7" name="Google Shape;7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8" name="Google Shape;7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1" name="Google Shape;81;p2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2" name="Google Shape;82;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3" name="Google Shape;83;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6" name="Google Shape;8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09625" y="2150850"/>
            <a:ext cx="8022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69BF"/>
              </a:buClr>
              <a:buSzPts val="3600"/>
              <a:buNone/>
              <a:defRPr sz="3600">
                <a:solidFill>
                  <a:srgbClr val="0069B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16" name="Google Shape;16;p3"/>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7" name="Shape 87"/>
        <p:cNvGrpSpPr/>
        <p:nvPr/>
      </p:nvGrpSpPr>
      <p:grpSpPr>
        <a:xfrm>
          <a:off x="0" y="0"/>
          <a:ext cx="0" cy="0"/>
          <a:chOff x="0" y="0"/>
          <a:chExt cx="0" cy="0"/>
        </a:xfrm>
      </p:grpSpPr>
      <p:sp>
        <p:nvSpPr>
          <p:cNvPr id="88" name="Google Shape;88;p2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9" name="Google Shape;89;p2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0" name="Google Shape;9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23"/>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3" name="Google Shape;9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4" name="Shape 94"/>
        <p:cNvGrpSpPr/>
        <p:nvPr/>
      </p:nvGrpSpPr>
      <p:grpSpPr>
        <a:xfrm>
          <a:off x="0" y="0"/>
          <a:ext cx="0" cy="0"/>
          <a:chOff x="0" y="0"/>
          <a:chExt cx="0" cy="0"/>
        </a:xfrm>
      </p:grpSpPr>
      <p:sp>
        <p:nvSpPr>
          <p:cNvPr id="95" name="Google Shape;95;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7" name="Google Shape;97;p2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8" name="Google Shape;98;p2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99" name="Google Shape;9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sp>
        <p:nvSpPr>
          <p:cNvPr id="101" name="Google Shape;101;p25"/>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02" name="Google Shape;102;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3" name="Shape 103"/>
        <p:cNvGrpSpPr/>
        <p:nvPr/>
      </p:nvGrpSpPr>
      <p:grpSpPr>
        <a:xfrm>
          <a:off x="0" y="0"/>
          <a:ext cx="0" cy="0"/>
          <a:chOff x="0" y="0"/>
          <a:chExt cx="0" cy="0"/>
        </a:xfrm>
      </p:grpSpPr>
      <p:sp>
        <p:nvSpPr>
          <p:cNvPr id="104" name="Google Shape;104;p2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5" name="Google Shape;105;p26"/>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06" name="Google Shape;106;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34343"/>
        </a:solidFill>
      </p:bgPr>
    </p:bg>
    <p:spTree>
      <p:nvGrpSpPr>
        <p:cNvPr id="113" name="Shape 113"/>
        <p:cNvGrpSpPr/>
        <p:nvPr/>
      </p:nvGrpSpPr>
      <p:grpSpPr>
        <a:xfrm>
          <a:off x="0" y="0"/>
          <a:ext cx="0" cy="0"/>
          <a:chOff x="0" y="0"/>
          <a:chExt cx="0" cy="0"/>
        </a:xfrm>
      </p:grpSpPr>
      <p:sp>
        <p:nvSpPr>
          <p:cNvPr id="114" name="Google Shape;114;p29"/>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5" name="Google Shape;115;p29"/>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FFFFFF"/>
        </a:solidFill>
      </p:bgPr>
    </p:bg>
    <p:spTree>
      <p:nvGrpSpPr>
        <p:cNvPr id="116" name="Shape 116"/>
        <p:cNvGrpSpPr/>
        <p:nvPr/>
      </p:nvGrpSpPr>
      <p:grpSpPr>
        <a:xfrm>
          <a:off x="0" y="0"/>
          <a:ext cx="0" cy="0"/>
          <a:chOff x="0" y="0"/>
          <a:chExt cx="0" cy="0"/>
        </a:xfrm>
      </p:grpSpPr>
      <p:sp>
        <p:nvSpPr>
          <p:cNvPr id="117" name="Google Shape;117;p30"/>
          <p:cNvSpPr/>
          <p:nvPr/>
        </p:nvSpPr>
        <p:spPr>
          <a:xfrm>
            <a:off x="50" y="113000"/>
            <a:ext cx="9143982" cy="4385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8" name="Google Shape;118;p30"/>
          <p:cNvSpPr/>
          <p:nvPr/>
        </p:nvSpPr>
        <p:spPr>
          <a:xfrm>
            <a:off x="50" y="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égende 1">
  <p:cSld name="CAPTION_ONLY_1">
    <p:bg>
      <p:bgPr>
        <a:solidFill>
          <a:srgbClr val="FFFFFF"/>
        </a:solidFill>
      </p:bgPr>
    </p:bg>
    <p:spTree>
      <p:nvGrpSpPr>
        <p:cNvPr id="119" name="Shape 119"/>
        <p:cNvGrpSpPr/>
        <p:nvPr/>
      </p:nvGrpSpPr>
      <p:grpSpPr>
        <a:xfrm>
          <a:off x="0" y="0"/>
          <a:ext cx="0" cy="0"/>
          <a:chOff x="0" y="0"/>
          <a:chExt cx="0" cy="0"/>
        </a:xfrm>
      </p:grpSpPr>
      <p:sp>
        <p:nvSpPr>
          <p:cNvPr id="120" name="Google Shape;120;p31"/>
          <p:cNvSpPr/>
          <p:nvPr/>
        </p:nvSpPr>
        <p:spPr>
          <a:xfrm>
            <a:off x="50" y="11300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1" name="Google Shape;121;p31"/>
          <p:cNvSpPr/>
          <p:nvPr/>
        </p:nvSpPr>
        <p:spPr>
          <a:xfrm>
            <a:off x="50" y="0"/>
            <a:ext cx="9143982" cy="4385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3564B9"/>
        </a:solidFill>
      </p:bgPr>
    </p:bg>
    <p:spTree>
      <p:nvGrpSpPr>
        <p:cNvPr id="122" name="Shape 122"/>
        <p:cNvGrpSpPr/>
        <p:nvPr/>
      </p:nvGrpSpPr>
      <p:grpSpPr>
        <a:xfrm>
          <a:off x="0" y="0"/>
          <a:ext cx="0" cy="0"/>
          <a:chOff x="0" y="0"/>
          <a:chExt cx="0" cy="0"/>
        </a:xfrm>
      </p:grpSpPr>
      <p:sp>
        <p:nvSpPr>
          <p:cNvPr id="123" name="Google Shape;123;p32"/>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4" name="Google Shape;124;p3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184894"/>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Clr>
                <a:srgbClr val="0069BF"/>
              </a:buClr>
              <a:buSzPts val="2800"/>
              <a:buNone/>
              <a:defRPr>
                <a:solidFill>
                  <a:srgbClr val="0069B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21" name="Google Shape;21;p4"/>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p:cSld name="TITLE_AND_BODY_1">
    <p:bg>
      <p:bgPr>
        <a:solidFill>
          <a:srgbClr val="3564B9"/>
        </a:solidFill>
      </p:bgPr>
    </p:bg>
    <p:spTree>
      <p:nvGrpSpPr>
        <p:cNvPr id="125" name="Shape 125"/>
        <p:cNvGrpSpPr/>
        <p:nvPr/>
      </p:nvGrpSpPr>
      <p:grpSpPr>
        <a:xfrm>
          <a:off x="0" y="0"/>
          <a:ext cx="0" cy="0"/>
          <a:chOff x="0" y="0"/>
          <a:chExt cx="0" cy="0"/>
        </a:xfrm>
      </p:grpSpPr>
      <p:sp>
        <p:nvSpPr>
          <p:cNvPr id="126" name="Google Shape;126;p33"/>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7" name="Google Shape;127;p33"/>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3"/>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9" name="Google Shape;129;p33"/>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30" name="Google Shape;130;p33"/>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31" name="Google Shape;131;p3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p:cSld name="TITLE_AND_BODY_1_1">
    <p:bg>
      <p:bgPr>
        <a:solidFill>
          <a:srgbClr val="3564B9"/>
        </a:solidFill>
      </p:bgPr>
    </p:bg>
    <p:spTree>
      <p:nvGrpSpPr>
        <p:cNvPr id="132" name="Shape 132"/>
        <p:cNvGrpSpPr/>
        <p:nvPr/>
      </p:nvGrpSpPr>
      <p:grpSpPr>
        <a:xfrm>
          <a:off x="0" y="0"/>
          <a:ext cx="0" cy="0"/>
          <a:chOff x="0" y="0"/>
          <a:chExt cx="0" cy="0"/>
        </a:xfrm>
      </p:grpSpPr>
      <p:sp>
        <p:nvSpPr>
          <p:cNvPr id="133" name="Google Shape;133;p34"/>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4" name="Google Shape;134;p34"/>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4"/>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6" name="Google Shape;136;p34"/>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37" name="Google Shape;137;p34"/>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38" name="Google Shape;138;p3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1">
  <p:cSld name="TITLE_AND_BODY_1_1_1">
    <p:bg>
      <p:bgPr>
        <a:solidFill>
          <a:srgbClr val="3564B9"/>
        </a:solidFill>
      </p:bgPr>
    </p:bg>
    <p:spTree>
      <p:nvGrpSpPr>
        <p:cNvPr id="139" name="Shape 139"/>
        <p:cNvGrpSpPr/>
        <p:nvPr/>
      </p:nvGrpSpPr>
      <p:grpSpPr>
        <a:xfrm>
          <a:off x="0" y="0"/>
          <a:ext cx="0" cy="0"/>
          <a:chOff x="0" y="0"/>
          <a:chExt cx="0" cy="0"/>
        </a:xfrm>
      </p:grpSpPr>
      <p:sp>
        <p:nvSpPr>
          <p:cNvPr id="140" name="Google Shape;140;p35"/>
          <p:cNvSpPr/>
          <p:nvPr/>
        </p:nvSpPr>
        <p:spPr>
          <a:xfrm rot="10800000">
            <a:off x="9" y="2637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1" name="Google Shape;141;p35"/>
          <p:cNvSpPr/>
          <p:nvPr/>
        </p:nvSpPr>
        <p:spPr>
          <a:xfrm flipH="1" rot="10800000">
            <a:off x="0" y="3127200"/>
            <a:ext cx="9144000" cy="201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5"/>
          <p:cNvSpPr/>
          <p:nvPr/>
        </p:nvSpPr>
        <p:spPr>
          <a:xfrm rot="10799980">
            <a:off x="13" y="2717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3" name="Google Shape;143;p35"/>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44" name="Google Shape;144;p35"/>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45" name="Google Shape;145;p3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3564B9"/>
        </a:solidFill>
      </p:bgPr>
    </p:bg>
    <p:spTree>
      <p:nvGrpSpPr>
        <p:cNvPr id="146" name="Shape 146"/>
        <p:cNvGrpSpPr/>
        <p:nvPr/>
      </p:nvGrpSpPr>
      <p:grpSpPr>
        <a:xfrm>
          <a:off x="0" y="0"/>
          <a:ext cx="0" cy="0"/>
          <a:chOff x="0" y="0"/>
          <a:chExt cx="0" cy="0"/>
        </a:xfrm>
      </p:grpSpPr>
      <p:sp>
        <p:nvSpPr>
          <p:cNvPr id="147" name="Google Shape;147;p36"/>
          <p:cNvSpPr/>
          <p:nvPr/>
        </p:nvSpPr>
        <p:spPr>
          <a:xfrm rot="10800000">
            <a:off x="9" y="1542604"/>
            <a:ext cx="9143982" cy="929340"/>
          </a:xfrm>
          <a:prstGeom prst="flowChartDocument">
            <a:avLst/>
          </a:prstGeom>
          <a:solidFill>
            <a:srgbClr val="F7981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8" name="Google Shape;148;p36"/>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9" name="Google Shape;149;p36"/>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6"/>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1" name="Google Shape;151;p3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52" name="Google Shape;152;p36"/>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53" name="Google Shape;153;p36"/>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54" name="Google Shape;154;p3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3564B9"/>
        </a:solidFill>
      </p:bgPr>
    </p:bg>
    <p:spTree>
      <p:nvGrpSpPr>
        <p:cNvPr id="155" name="Shape 155"/>
        <p:cNvGrpSpPr/>
        <p:nvPr/>
      </p:nvGrpSpPr>
      <p:grpSpPr>
        <a:xfrm>
          <a:off x="0" y="0"/>
          <a:ext cx="0" cy="0"/>
          <a:chOff x="0" y="0"/>
          <a:chExt cx="0" cy="0"/>
        </a:xfrm>
      </p:grpSpPr>
      <p:sp>
        <p:nvSpPr>
          <p:cNvPr id="156" name="Google Shape;156;p3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200"/>
              <a:buNone/>
              <a:defRPr sz="22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58" name="Google Shape;158;p37"/>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9" name="Google Shape;159;p37"/>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p:cSld name="TITLE_ONLY_2">
    <p:bg>
      <p:bgPr>
        <a:solidFill>
          <a:srgbClr val="3564B9"/>
        </a:solidFill>
      </p:bgPr>
    </p:bg>
    <p:spTree>
      <p:nvGrpSpPr>
        <p:cNvPr id="160" name="Shape 160"/>
        <p:cNvGrpSpPr/>
        <p:nvPr/>
      </p:nvGrpSpPr>
      <p:grpSpPr>
        <a:xfrm>
          <a:off x="0" y="0"/>
          <a:ext cx="0" cy="0"/>
          <a:chOff x="0" y="0"/>
          <a:chExt cx="0" cy="0"/>
        </a:xfrm>
      </p:grpSpPr>
      <p:sp>
        <p:nvSpPr>
          <p:cNvPr id="161" name="Google Shape;161;p38"/>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8"/>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63" name="Google Shape;163;p38"/>
          <p:cNvSpPr/>
          <p:nvPr/>
        </p:nvSpPr>
        <p:spPr>
          <a:xfrm rot="10799980">
            <a:off x="-59" y="4202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4" name="Google Shape;164;p38"/>
          <p:cNvSpPr/>
          <p:nvPr/>
        </p:nvSpPr>
        <p:spPr>
          <a:xfrm rot="10799980">
            <a:off x="-59" y="5030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1">
  <p:cSld name="TITLE_ONLY_2_1">
    <p:bg>
      <p:bgPr>
        <a:solidFill>
          <a:srgbClr val="434343"/>
        </a:solidFill>
      </p:bgPr>
    </p:bg>
    <p:spTree>
      <p:nvGrpSpPr>
        <p:cNvPr id="165" name="Shape 165"/>
        <p:cNvGrpSpPr/>
        <p:nvPr/>
      </p:nvGrpSpPr>
      <p:grpSpPr>
        <a:xfrm>
          <a:off x="0" y="0"/>
          <a:ext cx="0" cy="0"/>
          <a:chOff x="0" y="0"/>
          <a:chExt cx="0" cy="0"/>
        </a:xfrm>
      </p:grpSpPr>
      <p:sp>
        <p:nvSpPr>
          <p:cNvPr id="166" name="Google Shape;166;p39"/>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9"/>
          <p:cNvSpPr/>
          <p:nvPr/>
        </p:nvSpPr>
        <p:spPr>
          <a:xfrm rot="10799980">
            <a:off x="-59" y="1154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8" name="Google Shape;168;p39"/>
          <p:cNvSpPr/>
          <p:nvPr/>
        </p:nvSpPr>
        <p:spPr>
          <a:xfrm rot="10799980">
            <a:off x="-59" y="1982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9" name="Shape 169"/>
        <p:cNvGrpSpPr/>
        <p:nvPr/>
      </p:nvGrpSpPr>
      <p:grpSpPr>
        <a:xfrm>
          <a:off x="0" y="0"/>
          <a:ext cx="0" cy="0"/>
          <a:chOff x="0" y="0"/>
          <a:chExt cx="0" cy="0"/>
        </a:xfrm>
      </p:grpSpPr>
      <p:sp>
        <p:nvSpPr>
          <p:cNvPr id="170" name="Google Shape;170;p40"/>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0"/>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72" name="Google Shape;172;p40"/>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173" name="Google Shape;173;p40"/>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4" name="Google Shape;174;p40"/>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p:cSld name="ONE_COLUMN_TEXT_1">
    <p:bg>
      <p:bgPr>
        <a:solidFill>
          <a:srgbClr val="FFD966"/>
        </a:solidFill>
      </p:bgPr>
    </p:bg>
    <p:spTree>
      <p:nvGrpSpPr>
        <p:cNvPr id="175" name="Shape 175"/>
        <p:cNvGrpSpPr/>
        <p:nvPr/>
      </p:nvGrpSpPr>
      <p:grpSpPr>
        <a:xfrm>
          <a:off x="0" y="0"/>
          <a:ext cx="0" cy="0"/>
          <a:chOff x="0" y="0"/>
          <a:chExt cx="0" cy="0"/>
        </a:xfrm>
      </p:grpSpPr>
      <p:sp>
        <p:nvSpPr>
          <p:cNvPr id="176" name="Google Shape;176;p41"/>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1"/>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78" name="Google Shape;178;p41"/>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179" name="Google Shape;179;p41"/>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0" name="Google Shape;180;p41"/>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1">
  <p:cSld name="ONE_COLUMN_TEXT_1_1">
    <p:bg>
      <p:bgPr>
        <a:solidFill>
          <a:srgbClr val="FFD966"/>
        </a:solidFill>
      </p:bgPr>
    </p:bg>
    <p:spTree>
      <p:nvGrpSpPr>
        <p:cNvPr id="181" name="Shape 181"/>
        <p:cNvGrpSpPr/>
        <p:nvPr/>
      </p:nvGrpSpPr>
      <p:grpSpPr>
        <a:xfrm>
          <a:off x="0" y="0"/>
          <a:ext cx="0" cy="0"/>
          <a:chOff x="0" y="0"/>
          <a:chExt cx="0" cy="0"/>
        </a:xfrm>
      </p:grpSpPr>
      <p:sp>
        <p:nvSpPr>
          <p:cNvPr id="182" name="Google Shape;182;p42"/>
          <p:cNvSpPr txBox="1"/>
          <p:nvPr/>
        </p:nvSpPr>
        <p:spPr>
          <a:xfrm flipH="1" rot="10800000">
            <a:off x="1219200" y="25"/>
            <a:ext cx="7947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2"/>
          <p:cNvSpPr/>
          <p:nvPr/>
        </p:nvSpPr>
        <p:spPr>
          <a:xfrm rot="5400000">
            <a:off x="-1165417"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4" name="Google Shape;184;p42"/>
          <p:cNvSpPr/>
          <p:nvPr/>
        </p:nvSpPr>
        <p:spPr>
          <a:xfrm rot="5400000">
            <a:off x="-1082614"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1402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Clr>
                <a:srgbClr val="0069BF"/>
              </a:buClr>
              <a:buSzPts val="2800"/>
              <a:buNone/>
              <a:defRPr>
                <a:solidFill>
                  <a:srgbClr val="0069B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27" name="Google Shape;27;p5"/>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5" name="Shape 185"/>
        <p:cNvGrpSpPr/>
        <p:nvPr/>
      </p:nvGrpSpPr>
      <p:grpSpPr>
        <a:xfrm>
          <a:off x="0" y="0"/>
          <a:ext cx="0" cy="0"/>
          <a:chOff x="0" y="0"/>
          <a:chExt cx="0" cy="0"/>
        </a:xfrm>
      </p:grpSpPr>
      <p:sp>
        <p:nvSpPr>
          <p:cNvPr id="186" name="Google Shape;186;p43"/>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187" name="Google Shape;187;p4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8" name="Shape 188"/>
        <p:cNvGrpSpPr/>
        <p:nvPr/>
      </p:nvGrpSpPr>
      <p:grpSpPr>
        <a:xfrm>
          <a:off x="0" y="0"/>
          <a:ext cx="0" cy="0"/>
          <a:chOff x="0" y="0"/>
          <a:chExt cx="0" cy="0"/>
        </a:xfrm>
      </p:grpSpPr>
      <p:sp>
        <p:nvSpPr>
          <p:cNvPr id="189" name="Google Shape;189;p44"/>
          <p:cNvSpPr/>
          <p:nvPr/>
        </p:nvSpPr>
        <p:spPr>
          <a:xfrm flipH="1">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4"/>
          <p:cNvSpPr/>
          <p:nvPr/>
        </p:nvSpPr>
        <p:spPr>
          <a:xfrm flipH="1" rot="-5400000">
            <a:off x="1736786"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1" name="Google Shape;191;p44"/>
          <p:cNvSpPr/>
          <p:nvPr/>
        </p:nvSpPr>
        <p:spPr>
          <a:xfrm flipH="1" rot="-5400000">
            <a:off x="1653983"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2" name="Google Shape;192;p4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3564B9"/>
              </a:buClr>
              <a:buSzPts val="4200"/>
              <a:buFont typeface="Source Sans Pro"/>
              <a:buNone/>
              <a:defRPr b="1" sz="4200">
                <a:solidFill>
                  <a:srgbClr val="3564B9"/>
                </a:solidFill>
                <a:latin typeface="Source Sans Pro"/>
                <a:ea typeface="Source Sans Pro"/>
                <a:cs typeface="Source Sans Pro"/>
                <a:sym typeface="Source Sans Pro"/>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193" name="Google Shape;193;p44"/>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Source Sans Pro"/>
              <a:buNone/>
              <a:defRPr sz="2100">
                <a:latin typeface="Source Sans Pro"/>
                <a:ea typeface="Source Sans Pro"/>
                <a:cs typeface="Source Sans Pro"/>
                <a:sym typeface="Source Sans Pr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94" name="Google Shape;194;p4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Font typeface="Source Sans Pro"/>
              <a:buChar char="●"/>
              <a:defRPr>
                <a:solidFill>
                  <a:schemeClr val="lt1"/>
                </a:solidFill>
                <a:latin typeface="Source Sans Pro"/>
                <a:ea typeface="Source Sans Pro"/>
                <a:cs typeface="Source Sans Pro"/>
                <a:sym typeface="Source Sans Pro"/>
              </a:defRPr>
            </a:lvl1pPr>
            <a:lvl2pPr indent="-317500" lvl="1" marL="9144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2pPr>
            <a:lvl3pPr indent="-317500" lvl="2" marL="13716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3pPr>
            <a:lvl4pPr indent="-317500" lvl="3" marL="18288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4pPr>
            <a:lvl5pPr indent="-317500" lvl="4" marL="22860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5pPr>
            <a:lvl6pPr indent="-317500" lvl="5" marL="27432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6pPr>
            <a:lvl7pPr indent="-317500" lvl="6" marL="32004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7pPr>
            <a:lvl8pPr indent="-317500" lvl="7" marL="36576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8pPr>
            <a:lvl9pPr indent="-317500" lvl="8" marL="4114800">
              <a:spcBef>
                <a:spcPts val="1600"/>
              </a:spcBef>
              <a:spcAft>
                <a:spcPts val="160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9pPr>
          </a:lstStyle>
          <a:p/>
        </p:txBody>
      </p:sp>
      <p:sp>
        <p:nvSpPr>
          <p:cNvPr id="195" name="Google Shape;195;p4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FFFFFF"/>
        </a:solidFill>
      </p:bgPr>
    </p:bg>
    <p:spTree>
      <p:nvGrpSpPr>
        <p:cNvPr id="196" name="Shape 196"/>
        <p:cNvGrpSpPr/>
        <p:nvPr/>
      </p:nvGrpSpPr>
      <p:grpSpPr>
        <a:xfrm>
          <a:off x="0" y="0"/>
          <a:ext cx="0" cy="0"/>
          <a:chOff x="0" y="0"/>
          <a:chExt cx="0" cy="0"/>
        </a:xfrm>
      </p:grpSpPr>
      <p:sp>
        <p:nvSpPr>
          <p:cNvPr id="197" name="Google Shape;197;p45"/>
          <p:cNvSpPr/>
          <p:nvPr/>
        </p:nvSpPr>
        <p:spPr>
          <a:xfrm>
            <a:off x="0" y="4017300"/>
            <a:ext cx="9144000" cy="1126200"/>
          </a:xfrm>
          <a:prstGeom prst="rec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8" name="Google Shape;198;p45"/>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9" name="Google Shape;199;p45"/>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1">
  <p:cSld name="BIG_NUMBER_1_1">
    <p:bg>
      <p:bgPr>
        <a:solidFill>
          <a:srgbClr val="FFFFFF"/>
        </a:solidFill>
      </p:bgPr>
    </p:bg>
    <p:spTree>
      <p:nvGrpSpPr>
        <p:cNvPr id="200" name="Shape 200"/>
        <p:cNvGrpSpPr/>
        <p:nvPr/>
      </p:nvGrpSpPr>
      <p:grpSpPr>
        <a:xfrm>
          <a:off x="0" y="0"/>
          <a:ext cx="0" cy="0"/>
          <a:chOff x="0" y="0"/>
          <a:chExt cx="0" cy="0"/>
        </a:xfrm>
      </p:grpSpPr>
      <p:sp>
        <p:nvSpPr>
          <p:cNvPr id="201" name="Google Shape;201;p46"/>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02" name="Google Shape;202;p46"/>
          <p:cNvSpPr/>
          <p:nvPr/>
        </p:nvSpPr>
        <p:spPr>
          <a:xfrm>
            <a:off x="9" y="3714825"/>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03" name="Google Shape;203;p46"/>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204" name="Shape 204"/>
        <p:cNvGrpSpPr/>
        <p:nvPr/>
      </p:nvGrpSpPr>
      <p:grpSpPr>
        <a:xfrm>
          <a:off x="0" y="0"/>
          <a:ext cx="0" cy="0"/>
          <a:chOff x="0" y="0"/>
          <a:chExt cx="0" cy="0"/>
        </a:xfrm>
      </p:grpSpPr>
      <p:sp>
        <p:nvSpPr>
          <p:cNvPr id="205" name="Google Shape;205;p4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p:cSld name="TITLE_ONLY_1">
    <p:bg>
      <p:bgPr>
        <a:solidFill>
          <a:srgbClr val="3564B9"/>
        </a:solidFill>
      </p:bgPr>
    </p:bg>
    <p:spTree>
      <p:nvGrpSpPr>
        <p:cNvPr id="206" name="Shape 206"/>
        <p:cNvGrpSpPr/>
        <p:nvPr/>
      </p:nvGrpSpPr>
      <p:grpSpPr>
        <a:xfrm>
          <a:off x="0" y="0"/>
          <a:ext cx="0" cy="0"/>
          <a:chOff x="0" y="0"/>
          <a:chExt cx="0" cy="0"/>
        </a:xfrm>
      </p:grpSpPr>
      <p:sp>
        <p:nvSpPr>
          <p:cNvPr id="207" name="Google Shape;207;p48"/>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209" name="Google Shape;209;p48"/>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0" name="Google Shape;210;p48"/>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1" name="Google Shape;211;p48"/>
          <p:cNvSpPr/>
          <p:nvPr/>
        </p:nvSpPr>
        <p:spPr>
          <a:xfrm>
            <a:off x="0" y="4017300"/>
            <a:ext cx="9144000" cy="1126200"/>
          </a:xfrm>
          <a:prstGeom prst="rec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2" name="Google Shape;212;p48"/>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3" name="Google Shape;213;p48"/>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2">
  <p:cSld name="TITLE_ONLY_1_2">
    <p:bg>
      <p:bgPr>
        <a:solidFill>
          <a:srgbClr val="3564B9"/>
        </a:solidFill>
      </p:bgPr>
    </p:bg>
    <p:spTree>
      <p:nvGrpSpPr>
        <p:cNvPr id="214" name="Shape 214"/>
        <p:cNvGrpSpPr/>
        <p:nvPr/>
      </p:nvGrpSpPr>
      <p:grpSpPr>
        <a:xfrm>
          <a:off x="0" y="0"/>
          <a:ext cx="0" cy="0"/>
          <a:chOff x="0" y="0"/>
          <a:chExt cx="0" cy="0"/>
        </a:xfrm>
      </p:grpSpPr>
      <p:sp>
        <p:nvSpPr>
          <p:cNvPr id="215" name="Google Shape;215;p49"/>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217" name="Google Shape;217;p49"/>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8" name="Google Shape;218;p49"/>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9" name="Google Shape;219;p49"/>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0" name="Google Shape;220;p49"/>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1" name="Google Shape;221;p49"/>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p:cSld name="TITLE_ONLY_1_1">
    <p:bg>
      <p:bgPr>
        <a:solidFill>
          <a:srgbClr val="3564B9"/>
        </a:solidFill>
      </p:bgPr>
    </p:bg>
    <p:spTree>
      <p:nvGrpSpPr>
        <p:cNvPr id="222" name="Shape 222"/>
        <p:cNvGrpSpPr/>
        <p:nvPr/>
      </p:nvGrpSpPr>
      <p:grpSpPr>
        <a:xfrm>
          <a:off x="0" y="0"/>
          <a:ext cx="0" cy="0"/>
          <a:chOff x="0" y="0"/>
          <a:chExt cx="0" cy="0"/>
        </a:xfrm>
      </p:grpSpPr>
      <p:sp>
        <p:nvSpPr>
          <p:cNvPr id="223" name="Google Shape;223;p50"/>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5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225" name="Google Shape;225;p50"/>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6" name="Google Shape;226;p50"/>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7" name="Google Shape;227;p50"/>
          <p:cNvSpPr/>
          <p:nvPr/>
        </p:nvSpPr>
        <p:spPr>
          <a:xfrm>
            <a:off x="0" y="4017300"/>
            <a:ext cx="9144000" cy="1126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8" name="Google Shape;228;p50"/>
          <p:cNvSpPr/>
          <p:nvPr/>
        </p:nvSpPr>
        <p:spPr>
          <a:xfrm>
            <a:off x="9" y="34100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9" name="Google Shape;229;p50"/>
          <p:cNvSpPr/>
          <p:nvPr/>
        </p:nvSpPr>
        <p:spPr>
          <a:xfrm>
            <a:off x="9" y="33272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1">
  <p:cSld name="TITLE_ONLY_1_1_1">
    <p:bg>
      <p:bgPr>
        <a:solidFill>
          <a:srgbClr val="434343"/>
        </a:solidFill>
      </p:bgPr>
    </p:bg>
    <p:spTree>
      <p:nvGrpSpPr>
        <p:cNvPr id="230" name="Shape 230"/>
        <p:cNvGrpSpPr/>
        <p:nvPr/>
      </p:nvGrpSpPr>
      <p:grpSpPr>
        <a:xfrm>
          <a:off x="0" y="0"/>
          <a:ext cx="0" cy="0"/>
          <a:chOff x="0" y="0"/>
          <a:chExt cx="0" cy="0"/>
        </a:xfrm>
      </p:grpSpPr>
      <p:sp>
        <p:nvSpPr>
          <p:cNvPr id="231" name="Google Shape;231;p51"/>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233" name="Google Shape;233;p51"/>
          <p:cNvSpPr/>
          <p:nvPr/>
        </p:nvSpPr>
        <p:spPr>
          <a:xfrm rot="10799980">
            <a:off x="-59" y="6488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4" name="Google Shape;234;p51"/>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5" name="Google Shape;235;p51"/>
          <p:cNvSpPr/>
          <p:nvPr/>
        </p:nvSpPr>
        <p:spPr>
          <a:xfrm>
            <a:off x="0" y="3470150"/>
            <a:ext cx="9144000" cy="1673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6" name="Google Shape;236;p51"/>
          <p:cNvSpPr/>
          <p:nvPr/>
        </p:nvSpPr>
        <p:spPr>
          <a:xfrm>
            <a:off x="9" y="2842350"/>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7" name="Google Shape;237;p51"/>
          <p:cNvSpPr/>
          <p:nvPr/>
        </p:nvSpPr>
        <p:spPr>
          <a:xfrm>
            <a:off x="9" y="2759546"/>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947450" y="450150"/>
            <a:ext cx="63678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spcBef>
                <a:spcPts val="0"/>
              </a:spcBef>
              <a:spcAft>
                <a:spcPts val="0"/>
              </a:spcAft>
              <a:buClr>
                <a:srgbClr val="0069BF"/>
              </a:buClr>
              <a:buSzPts val="4800"/>
              <a:buNone/>
              <a:defRPr sz="4800">
                <a:solidFill>
                  <a:srgbClr val="0069BF"/>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38" name="Google Shape;38;p8"/>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69BF"/>
              </a:buClr>
              <a:buSzPts val="4200"/>
              <a:buNone/>
              <a:defRPr sz="4200">
                <a:solidFill>
                  <a:srgbClr val="0069BF"/>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0"/>
              </a:spcBef>
              <a:spcAft>
                <a:spcPts val="0"/>
              </a:spcAft>
              <a:buClr>
                <a:srgbClr val="FFFFFF"/>
              </a:buClr>
              <a:buSzPts val="1400"/>
              <a:buChar char="○"/>
              <a:defRPr>
                <a:solidFill>
                  <a:srgbClr val="FFFFFF"/>
                </a:solidFill>
              </a:defRPr>
            </a:lvl2pPr>
            <a:lvl3pPr indent="-317500" lvl="2" marL="1371600">
              <a:spcBef>
                <a:spcPts val="0"/>
              </a:spcBef>
              <a:spcAft>
                <a:spcPts val="0"/>
              </a:spcAft>
              <a:buClr>
                <a:srgbClr val="FFFFFF"/>
              </a:buClr>
              <a:buSzPts val="1400"/>
              <a:buChar char="■"/>
              <a:defRPr>
                <a:solidFill>
                  <a:srgbClr val="FFFFFF"/>
                </a:solidFill>
              </a:defRPr>
            </a:lvl3pPr>
            <a:lvl4pPr indent="-317500" lvl="3" marL="1828800">
              <a:spcBef>
                <a:spcPts val="0"/>
              </a:spcBef>
              <a:spcAft>
                <a:spcPts val="0"/>
              </a:spcAft>
              <a:buClr>
                <a:srgbClr val="FFFFFF"/>
              </a:buClr>
              <a:buSzPts val="1400"/>
              <a:buChar char="●"/>
              <a:defRPr>
                <a:solidFill>
                  <a:srgbClr val="FFFFFF"/>
                </a:solidFill>
              </a:defRPr>
            </a:lvl4pPr>
            <a:lvl5pPr indent="-317500" lvl="4" marL="2286000">
              <a:spcBef>
                <a:spcPts val="0"/>
              </a:spcBef>
              <a:spcAft>
                <a:spcPts val="0"/>
              </a:spcAft>
              <a:buClr>
                <a:srgbClr val="FFFFFF"/>
              </a:buClr>
              <a:buSzPts val="1400"/>
              <a:buChar char="○"/>
              <a:defRPr>
                <a:solidFill>
                  <a:srgbClr val="FFFFFF"/>
                </a:solidFill>
              </a:defRPr>
            </a:lvl5pPr>
            <a:lvl6pPr indent="-317500" lvl="5" marL="2743200">
              <a:spcBef>
                <a:spcPts val="0"/>
              </a:spcBef>
              <a:spcAft>
                <a:spcPts val="0"/>
              </a:spcAft>
              <a:buClr>
                <a:srgbClr val="FFFFFF"/>
              </a:buClr>
              <a:buSzPts val="1400"/>
              <a:buChar char="■"/>
              <a:defRPr>
                <a:solidFill>
                  <a:srgbClr val="FFFFFF"/>
                </a:solidFill>
              </a:defRPr>
            </a:lvl6pPr>
            <a:lvl7pPr indent="-317500" lvl="6" marL="3200400">
              <a:spcBef>
                <a:spcPts val="0"/>
              </a:spcBef>
              <a:spcAft>
                <a:spcPts val="0"/>
              </a:spcAft>
              <a:buClr>
                <a:srgbClr val="FFFFFF"/>
              </a:buClr>
              <a:buSzPts val="1400"/>
              <a:buChar char="●"/>
              <a:defRPr>
                <a:solidFill>
                  <a:srgbClr val="FFFFFF"/>
                </a:solidFill>
              </a:defRPr>
            </a:lvl7pPr>
            <a:lvl8pPr indent="-317500" lvl="7" marL="3657600">
              <a:spcBef>
                <a:spcPts val="0"/>
              </a:spcBef>
              <a:spcAft>
                <a:spcPts val="0"/>
              </a:spcAft>
              <a:buClr>
                <a:srgbClr val="FFFFFF"/>
              </a:buClr>
              <a:buSzPts val="1400"/>
              <a:buChar char="○"/>
              <a:defRPr>
                <a:solidFill>
                  <a:srgbClr val="FFFFFF"/>
                </a:solidFill>
              </a:defRPr>
            </a:lvl8pPr>
            <a:lvl9pPr indent="-317500" lvl="8" marL="4114800">
              <a:spcBef>
                <a:spcPts val="0"/>
              </a:spcBef>
              <a:spcAft>
                <a:spcPts val="0"/>
              </a:spcAft>
              <a:buClr>
                <a:srgbClr val="FFFFFF"/>
              </a:buClr>
              <a:buSzPts val="1400"/>
              <a:buChar char="■"/>
              <a:defRPr>
                <a:solidFill>
                  <a:srgbClr val="FFFFFF"/>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1.xml"/><Relationship Id="rId12" Type="http://schemas.openxmlformats.org/officeDocument/2006/relationships/slideLayout" Target="../slideLayouts/slideLayout25.xml"/><Relationship Id="rId1" Type="http://schemas.openxmlformats.org/officeDocument/2006/relationships/image" Target="../media/image63.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5.xml"/><Relationship Id="rId11" Type="http://schemas.openxmlformats.org/officeDocument/2006/relationships/slideLayout" Target="../slideLayouts/slideLayout36.xml"/><Relationship Id="rId22" Type="http://schemas.openxmlformats.org/officeDocument/2006/relationships/slideLayout" Target="../slideLayouts/slideLayout47.xml"/><Relationship Id="rId10" Type="http://schemas.openxmlformats.org/officeDocument/2006/relationships/slideLayout" Target="../slideLayouts/slideLayout35.xml"/><Relationship Id="rId21" Type="http://schemas.openxmlformats.org/officeDocument/2006/relationships/slideLayout" Target="../slideLayouts/slideLayout46.xml"/><Relationship Id="rId13" Type="http://schemas.openxmlformats.org/officeDocument/2006/relationships/slideLayout" Target="../slideLayouts/slideLayout38.xml"/><Relationship Id="rId24" Type="http://schemas.openxmlformats.org/officeDocument/2006/relationships/theme" Target="../theme/theme2.xml"/><Relationship Id="rId12" Type="http://schemas.openxmlformats.org/officeDocument/2006/relationships/slideLayout" Target="../slideLayouts/slideLayout37.xml"/><Relationship Id="rId23" Type="http://schemas.openxmlformats.org/officeDocument/2006/relationships/slideLayout" Target="../slideLayouts/slideLayout48.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7" Type="http://schemas.openxmlformats.org/officeDocument/2006/relationships/slideLayout" Target="../slideLayouts/slideLayout42.xml"/><Relationship Id="rId16" Type="http://schemas.openxmlformats.org/officeDocument/2006/relationships/slideLayout" Target="../slideLayouts/slideLayout41.xml"/><Relationship Id="rId5" Type="http://schemas.openxmlformats.org/officeDocument/2006/relationships/slideLayout" Target="../slideLayouts/slideLayout30.xml"/><Relationship Id="rId19" Type="http://schemas.openxmlformats.org/officeDocument/2006/relationships/slideLayout" Target="../slideLayouts/slideLayout44.xml"/><Relationship Id="rId6" Type="http://schemas.openxmlformats.org/officeDocument/2006/relationships/slideLayout" Target="../slideLayouts/slideLayout31.xml"/><Relationship Id="rId18" Type="http://schemas.openxmlformats.org/officeDocument/2006/relationships/slideLayout" Target="../slideLayouts/slideLayout43.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Dosis SemiBold"/>
              <a:buChar char="●"/>
              <a:defRPr sz="1800">
                <a:solidFill>
                  <a:schemeClr val="dk2"/>
                </a:solidFill>
                <a:latin typeface="Dosis SemiBold"/>
                <a:ea typeface="Dosis SemiBold"/>
                <a:cs typeface="Dosis SemiBold"/>
                <a:sym typeface="Dosis SemiBold"/>
              </a:defRPr>
            </a:lvl1pPr>
            <a:lvl2pPr indent="-317500" lvl="1" marL="9144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2pPr>
            <a:lvl3pPr indent="-317500" lvl="2" marL="13716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3pPr>
            <a:lvl4pPr indent="-317500" lvl="3" marL="18288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4pPr>
            <a:lvl5pPr indent="-317500" lvl="4" marL="22860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5pPr>
            <a:lvl6pPr indent="-317500" lvl="5" marL="27432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6pPr>
            <a:lvl7pPr indent="-317500" lvl="6" marL="32004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7pPr>
            <a:lvl8pPr indent="-317500" lvl="7" marL="36576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8pPr>
            <a:lvl9pPr indent="-317500" lvl="8" marL="41148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64" name="Shape 64"/>
        <p:cNvGrpSpPr/>
        <p:nvPr/>
      </p:nvGrpSpPr>
      <p:grpSpPr>
        <a:xfrm>
          <a:off x="0" y="0"/>
          <a:ext cx="0" cy="0"/>
          <a:chOff x="0" y="0"/>
          <a:chExt cx="0" cy="0"/>
        </a:xfrm>
      </p:grpSpPr>
      <p:sp>
        <p:nvSpPr>
          <p:cNvPr id="65" name="Google Shape;65;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66" name="Google Shape;66;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67" name="Google Shape;6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3564B9"/>
        </a:solidFill>
      </p:bgPr>
    </p:bg>
    <p:spTree>
      <p:nvGrpSpPr>
        <p:cNvPr id="109" name="Shape 109"/>
        <p:cNvGrpSpPr/>
        <p:nvPr/>
      </p:nvGrpSpPr>
      <p:grpSpPr>
        <a:xfrm>
          <a:off x="0" y="0"/>
          <a:ext cx="0" cy="0"/>
          <a:chOff x="0" y="0"/>
          <a:chExt cx="0" cy="0"/>
        </a:xfrm>
      </p:grpSpPr>
      <p:sp>
        <p:nvSpPr>
          <p:cNvPr id="110" name="Google Shape;110;p2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Viga"/>
              <a:buNone/>
              <a:defRPr sz="3200">
                <a:solidFill>
                  <a:schemeClr val="lt1"/>
                </a:solidFill>
                <a:latin typeface="Viga"/>
                <a:ea typeface="Viga"/>
                <a:cs typeface="Viga"/>
                <a:sym typeface="Viga"/>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111" name="Google Shape;111;p28"/>
          <p:cNvSpPr txBox="1"/>
          <p:nvPr>
            <p:ph idx="1" type="body"/>
          </p:nvPr>
        </p:nvSpPr>
        <p:spPr>
          <a:xfrm>
            <a:off x="471900" y="1863850"/>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Viga"/>
              <a:buChar char="●"/>
              <a:defRPr sz="1800">
                <a:solidFill>
                  <a:schemeClr val="lt2"/>
                </a:solidFill>
                <a:latin typeface="Viga"/>
                <a:ea typeface="Viga"/>
                <a:cs typeface="Viga"/>
                <a:sym typeface="Viga"/>
              </a:defRPr>
            </a:lvl1pPr>
            <a:lvl2pPr indent="-317500" lvl="1" marL="9144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2pPr>
            <a:lvl3pPr indent="-317500" lvl="2" marL="13716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3pPr>
            <a:lvl4pPr indent="-317500" lvl="3" marL="18288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4pPr>
            <a:lvl5pPr indent="-317500" lvl="4" marL="22860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5pPr>
            <a:lvl6pPr indent="-317500" lvl="5" marL="27432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6pPr>
            <a:lvl7pPr indent="-317500" lvl="6" marL="32004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7pPr>
            <a:lvl8pPr indent="-317500" lvl="7" marL="36576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8pPr>
            <a:lvl9pPr indent="-317500" lvl="8" marL="4114800">
              <a:lnSpc>
                <a:spcPct val="115000"/>
              </a:lnSpc>
              <a:spcBef>
                <a:spcPts val="1600"/>
              </a:spcBef>
              <a:spcAft>
                <a:spcPts val="1600"/>
              </a:spcAft>
              <a:buClr>
                <a:schemeClr val="lt2"/>
              </a:buClr>
              <a:buSzPts val="1400"/>
              <a:buFont typeface="Viga"/>
              <a:buChar char="■"/>
              <a:defRPr>
                <a:solidFill>
                  <a:schemeClr val="lt2"/>
                </a:solidFill>
                <a:latin typeface="Viga"/>
                <a:ea typeface="Viga"/>
                <a:cs typeface="Viga"/>
                <a:sym typeface="Viga"/>
              </a:defRPr>
            </a:lvl9pPr>
          </a:lstStyle>
          <a:p/>
        </p:txBody>
      </p:sp>
      <p:sp>
        <p:nvSpPr>
          <p:cNvPr id="112" name="Google Shape;112;p2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hyperlink" Target="mailto:equipemst@recit.qc.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5" Type="http://schemas.openxmlformats.org/officeDocument/2006/relationships/image" Target="../media/image34.png"/><Relationship Id="rId6" Type="http://schemas.openxmlformats.org/officeDocument/2006/relationships/image" Target="../media/image28.png"/><Relationship Id="rId7" Type="http://schemas.openxmlformats.org/officeDocument/2006/relationships/hyperlink" Target="http://www.education.gouv.qc.ca/references/tx-solrtyperecherchepublicationtx-solrpublicationnouveaute/resultats-de-la-recherche/detail/article/referentiel-dintervention-en-mathematiqu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19.jpg"/><Relationship Id="rId5" Type="http://schemas.openxmlformats.org/officeDocument/2006/relationships/image" Target="../media/image3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0" Type="http://schemas.openxmlformats.org/officeDocument/2006/relationships/image" Target="../media/image26.png"/><Relationship Id="rId1" Type="http://schemas.openxmlformats.org/officeDocument/2006/relationships/slideLayout" Target="../slideLayouts/slideLayout34.xml"/><Relationship Id="rId2" Type="http://schemas.openxmlformats.org/officeDocument/2006/relationships/notesSlide" Target="../notesSlides/notesSlide13.xml"/><Relationship Id="rId3" Type="http://schemas.openxmlformats.org/officeDocument/2006/relationships/image" Target="../media/image82.png"/><Relationship Id="rId4" Type="http://schemas.openxmlformats.org/officeDocument/2006/relationships/image" Target="../media/image77.png"/><Relationship Id="rId9"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9.png"/><Relationship Id="rId7" Type="http://schemas.openxmlformats.org/officeDocument/2006/relationships/hyperlink" Target="http://www.education.gouv.qc.ca/dossiers-thematiques/plan-daction-numerique/cadre-de-reference-de-la-competence-numerique/" TargetMode="External"/><Relationship Id="rId8"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hyperlink" Target="https://polypad.amplify.com/fr/p" TargetMode="External"/><Relationship Id="rId5" Type="http://schemas.openxmlformats.org/officeDocument/2006/relationships/hyperlink" Target="http://polypad.amplify.com/fr/p" TargetMode="External"/><Relationship Id="rId6" Type="http://schemas.openxmlformats.org/officeDocument/2006/relationships/image" Target="../media/image42.png"/><Relationship Id="rId7" Type="http://schemas.openxmlformats.org/officeDocument/2006/relationships/hyperlink" Target="https://polypad.amplify.com/fr/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42.png"/><Relationship Id="rId6" Type="http://schemas.openxmlformats.org/officeDocument/2006/relationships/hyperlink" Target="https://polypad.amplify.com/fr/p" TargetMode="External"/><Relationship Id="rId7" Type="http://schemas.openxmlformats.org/officeDocument/2006/relationships/image" Target="../media/image31.png"/><Relationship Id="rId8"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hyperlink" Target="https://polypad.amplify.com/fr/p" TargetMode="External"/><Relationship Id="rId5" Type="http://schemas.openxmlformats.org/officeDocument/2006/relationships/hyperlink" Target="http://polypad.amplify.com/fr/p" TargetMode="External"/><Relationship Id="rId6" Type="http://schemas.openxmlformats.org/officeDocument/2006/relationships/image" Target="../media/image42.png"/><Relationship Id="rId7" Type="http://schemas.openxmlformats.org/officeDocument/2006/relationships/hyperlink" Target="https://polypad.amplify.com/fr/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42.png"/><Relationship Id="rId6" Type="http://schemas.openxmlformats.org/officeDocument/2006/relationships/hyperlink" Target="https://polypad.amplify.com/fr/p" TargetMode="External"/><Relationship Id="rId7" Type="http://schemas.openxmlformats.org/officeDocument/2006/relationships/image" Target="../media/image32.png"/></Relationships>
</file>

<file path=ppt/slides/_rels/slide18.xml.rels><?xml version="1.0" encoding="UTF-8" standalone="yes"?><Relationships xmlns="http://schemas.openxmlformats.org/package/2006/relationships"><Relationship Id="rId10" Type="http://schemas.openxmlformats.org/officeDocument/2006/relationships/image" Target="../media/image36.png"/><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image" Target="../media/image35.png"/><Relationship Id="rId4" Type="http://schemas.openxmlformats.org/officeDocument/2006/relationships/hyperlink" Target="https://polypad.amplify.com/fr/p" TargetMode="External"/><Relationship Id="rId9" Type="http://schemas.openxmlformats.org/officeDocument/2006/relationships/image" Target="../media/image43.png"/><Relationship Id="rId5" Type="http://schemas.openxmlformats.org/officeDocument/2006/relationships/hyperlink" Target="http://polypad.amplify.com/fr/p" TargetMode="External"/><Relationship Id="rId6" Type="http://schemas.openxmlformats.org/officeDocument/2006/relationships/image" Target="../media/image42.png"/><Relationship Id="rId7" Type="http://schemas.openxmlformats.org/officeDocument/2006/relationships/hyperlink" Target="https://polypad.amplify.com/fr/p" TargetMode="External"/><Relationship Id="rId8"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42.png"/><Relationship Id="rId6" Type="http://schemas.openxmlformats.org/officeDocument/2006/relationships/hyperlink" Target="https://polypad.amplify.com/fr/p" TargetMode="External"/><Relationship Id="rId7" Type="http://schemas.openxmlformats.org/officeDocument/2006/relationships/image" Target="../media/image41.png"/><Relationship Id="rId8"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20.png"/></Relationships>
</file>

<file path=ppt/slides/_rels/slide20.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40.png"/><Relationship Id="rId13" Type="http://schemas.openxmlformats.org/officeDocument/2006/relationships/image" Target="../media/image54.png"/><Relationship Id="rId12" Type="http://schemas.openxmlformats.org/officeDocument/2006/relationships/image" Target="../media/image53.png"/><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9" Type="http://schemas.openxmlformats.org/officeDocument/2006/relationships/hyperlink" Target="https://teacher.desmos.com/?lang=fr" TargetMode="External"/><Relationship Id="rId15" Type="http://schemas.openxmlformats.org/officeDocument/2006/relationships/image" Target="../media/image48.png"/><Relationship Id="rId14" Type="http://schemas.openxmlformats.org/officeDocument/2006/relationships/image" Target="../media/image33.png"/><Relationship Id="rId5" Type="http://schemas.openxmlformats.org/officeDocument/2006/relationships/image" Target="../media/image42.png"/><Relationship Id="rId6" Type="http://schemas.openxmlformats.org/officeDocument/2006/relationships/hyperlink" Target="https://polypad.amplify.com/fr/p" TargetMode="External"/><Relationship Id="rId7" Type="http://schemas.openxmlformats.org/officeDocument/2006/relationships/image" Target="../media/image44.png"/><Relationship Id="rId8"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 Id="rId3" Type="http://schemas.openxmlformats.org/officeDocument/2006/relationships/hyperlink" Target="https://campus.recit.qc.ca/mod/book/view.php?id=17665&amp;chapterid=162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2.xml"/><Relationship Id="rId3" Type="http://schemas.openxmlformats.org/officeDocument/2006/relationships/image" Target="../media/image64.png"/></Relationships>
</file>

<file path=ppt/slides/_rels/slide23.xml.rels><?xml version="1.0" encoding="UTF-8" standalone="yes"?><Relationships xmlns="http://schemas.openxmlformats.org/package/2006/relationships"><Relationship Id="rId20" Type="http://schemas.openxmlformats.org/officeDocument/2006/relationships/hyperlink" Target="https://twitter.com/TimBrzezinski/status/1621558101961744387" TargetMode="External"/><Relationship Id="rId11" Type="http://schemas.openxmlformats.org/officeDocument/2006/relationships/hyperlink" Target="https://twitter.com/davidporas/status/1625959569246625793" TargetMode="External"/><Relationship Id="rId10" Type="http://schemas.openxmlformats.org/officeDocument/2006/relationships/hyperlink" Target="https://twitter.com/TimBrzezinski/status/1624163886428479492" TargetMode="External"/><Relationship Id="rId13" Type="http://schemas.openxmlformats.org/officeDocument/2006/relationships/hyperlink" Target="https://fr.mathigon.org/polypad/2kDWdCwwhhLKuA" TargetMode="External"/><Relationship Id="rId12" Type="http://schemas.openxmlformats.org/officeDocument/2006/relationships/hyperlink" Target="https://www.youtube.com/watch?v=rJAVN_jM3Es" TargetMode="External"/><Relationship Id="rId1" Type="http://schemas.openxmlformats.org/officeDocument/2006/relationships/slideLayout" Target="../slideLayouts/slideLayout34.xml"/><Relationship Id="rId2" Type="http://schemas.openxmlformats.org/officeDocument/2006/relationships/notesSlide" Target="../notesSlides/notesSlide23.xml"/><Relationship Id="rId3" Type="http://schemas.openxmlformats.org/officeDocument/2006/relationships/hyperlink" Target="https://polypad.amplify.com/fr/p/gSL3w8xbrz4Pzg" TargetMode="External"/><Relationship Id="rId4" Type="http://schemas.openxmlformats.org/officeDocument/2006/relationships/hyperlink" Target="https://fr.mathigon.org/task/completing-the-square" TargetMode="External"/><Relationship Id="rId9" Type="http://schemas.openxmlformats.org/officeDocument/2006/relationships/hyperlink" Target="https://twitter.com/davidporas/status/1617648566436237321" TargetMode="External"/><Relationship Id="rId15" Type="http://schemas.openxmlformats.org/officeDocument/2006/relationships/hyperlink" Target="https://www.youtube.com/watch?v=mrDYhuNkBkI&amp;list=PLbBgLs7mTczAaJibhxItBMLtZCMwtnj6r" TargetMode="External"/><Relationship Id="rId14" Type="http://schemas.openxmlformats.org/officeDocument/2006/relationships/hyperlink" Target="https://www.youtube.com/playlist?list=PLbBgLs7mTczAsVzDTMBwYQOgfShSw7LDA" TargetMode="External"/><Relationship Id="rId17" Type="http://schemas.openxmlformats.org/officeDocument/2006/relationships/hyperlink" Target="https://twitter.com/TimBrzezinski/status/1626181056687755266" TargetMode="External"/><Relationship Id="rId16" Type="http://schemas.openxmlformats.org/officeDocument/2006/relationships/hyperlink" Target="https://www.youtube.com/playlist?list=PLbBgLs7mTczCqh5qvQvn_z9X1Q8Z9LQjJ" TargetMode="External"/><Relationship Id="rId5" Type="http://schemas.openxmlformats.org/officeDocument/2006/relationships/hyperlink" Target="https://polypad.amplify.com/fr/p/3KTKUI3nurPHQ" TargetMode="External"/><Relationship Id="rId19" Type="http://schemas.openxmlformats.org/officeDocument/2006/relationships/hyperlink" Target="https://twitter.com/TimBrzezinski/status/1641090811201744898" TargetMode="External"/><Relationship Id="rId6" Type="http://schemas.openxmlformats.org/officeDocument/2006/relationships/hyperlink" Target="https://polypad.amplify.com/fr/p/QJavwOOKoihKkg" TargetMode="External"/><Relationship Id="rId18" Type="http://schemas.openxmlformats.org/officeDocument/2006/relationships/hyperlink" Target="https://fr.mathigon.org/polypad/bxbYffVE1mZGiQ" TargetMode="External"/><Relationship Id="rId7" Type="http://schemas.openxmlformats.org/officeDocument/2006/relationships/hyperlink" Target="https://www.youtube.com/watch?v=NUNoks1rwQ0" TargetMode="External"/><Relationship Id="rId8" Type="http://schemas.openxmlformats.org/officeDocument/2006/relationships/hyperlink" Target="https://fr.mathigon.org/polypad/XssaYsoNUl6D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 Id="rId3" Type="http://schemas.openxmlformats.org/officeDocument/2006/relationships/hyperlink" Target="https://digipad.app/p/394346/3f68a8e55b5ba" TargetMode="External"/><Relationship Id="rId4" Type="http://schemas.openxmlformats.org/officeDocument/2006/relationships/hyperlink" Target="https://digipad.app/p/438033/1da724af0c8a6" TargetMode="External"/><Relationship Id="rId5" Type="http://schemas.openxmlformats.org/officeDocument/2006/relationships/hyperlink" Target="https://www.youtube.com/mathigon" TargetMode="External"/><Relationship Id="rId6" Type="http://schemas.openxmlformats.org/officeDocument/2006/relationships/hyperlink" Target="https://fr.mathigon.org/task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6.xml"/><Relationship Id="rId3" Type="http://schemas.openxmlformats.org/officeDocument/2006/relationships/hyperlink" Target="https://desmosfr.ca/" TargetMode="External"/><Relationship Id="rId4" Type="http://schemas.openxmlformats.org/officeDocument/2006/relationships/image" Target="../media/image45.png"/><Relationship Id="rId5" Type="http://schemas.openxmlformats.org/officeDocument/2006/relationships/hyperlink" Target="https://teacher.desmos.com/collection/6435663eef4ba04f6fcd150d?lang=fr" TargetMode="External"/><Relationship Id="rId6" Type="http://schemas.openxmlformats.org/officeDocument/2006/relationships/hyperlink" Target="https://teacher.desmos.com/collection/6435663eef4ba04f6fcd150d?lang=fr" TargetMode="External"/><Relationship Id="rId7" Type="http://schemas.openxmlformats.org/officeDocument/2006/relationships/hyperlink" Target="https://teacher.desmos.com/collection/6435663eef4ba04f6fcd150d?lang=fr" TargetMode="External"/><Relationship Id="rId8" Type="http://schemas.openxmlformats.org/officeDocument/2006/relationships/hyperlink" Target="https://teacher.desmos.com/?lang=fr" TargetMode="External"/></Relationships>
</file>

<file path=ppt/slides/_rels/slide27.xml.rels><?xml version="1.0" encoding="UTF-8" standalone="yes"?><Relationships xmlns="http://schemas.openxmlformats.org/package/2006/relationships"><Relationship Id="rId11" Type="http://schemas.openxmlformats.org/officeDocument/2006/relationships/hyperlink" Target="https://campus.recit.qc.ca/course/view.php?id=217" TargetMode="External"/><Relationship Id="rId10" Type="http://schemas.openxmlformats.org/officeDocument/2006/relationships/hyperlink" Target="https://campus.recit.qc.ca/course/view.php?id=217" TargetMode="External"/><Relationship Id="rId13" Type="http://schemas.openxmlformats.org/officeDocument/2006/relationships/hyperlink" Target="https://campus.recit.qc.ca/course/index.php?categoryid=2" TargetMode="External"/><Relationship Id="rId12" Type="http://schemas.openxmlformats.org/officeDocument/2006/relationships/image" Target="../media/image51.png"/><Relationship Id="rId1" Type="http://schemas.openxmlformats.org/officeDocument/2006/relationships/slideLayout" Target="../slideLayouts/slideLayout46.xml"/><Relationship Id="rId2" Type="http://schemas.openxmlformats.org/officeDocument/2006/relationships/notesSlide" Target="../notesSlides/notesSlide27.xml"/><Relationship Id="rId3" Type="http://schemas.openxmlformats.org/officeDocument/2006/relationships/hyperlink" Target="https://campus.recit.qc.ca/course/view.php?id=636" TargetMode="External"/><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5.png"/><Relationship Id="rId5" Type="http://schemas.openxmlformats.org/officeDocument/2006/relationships/hyperlink" Target="https://campus.recit.qc.ca/course/view.php?id=517" TargetMode="External"/><Relationship Id="rId6" Type="http://schemas.openxmlformats.org/officeDocument/2006/relationships/hyperlink" Target="https://campus.recit.qc.ca/course/view.php?id=636" TargetMode="External"/><Relationship Id="rId7" Type="http://schemas.openxmlformats.org/officeDocument/2006/relationships/hyperlink" Target="https://campus.recit.qc.ca/course/view.php?id=713" TargetMode="External"/><Relationship Id="rId8" Type="http://schemas.openxmlformats.org/officeDocument/2006/relationships/image" Target="../media/image7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8.xml"/><Relationship Id="rId3" Type="http://schemas.openxmlformats.org/officeDocument/2006/relationships/hyperlink" Target="https://www.recitmst.qc.ca/ecv" TargetMode="External"/><Relationship Id="rId4" Type="http://schemas.openxmlformats.org/officeDocument/2006/relationships/image" Target="../media/image70.png"/><Relationship Id="rId5" Type="http://schemas.openxmlformats.org/officeDocument/2006/relationships/hyperlink" Target="http://recitmst.qc.ca/ecv" TargetMode="External"/><Relationship Id="rId6" Type="http://schemas.openxmlformats.org/officeDocument/2006/relationships/image" Target="../media/image15.png"/></Relationships>
</file>

<file path=ppt/slides/_rels/slide29.xml.rels><?xml version="1.0" encoding="UTF-8" standalone="yes"?><Relationships xmlns="http://schemas.openxmlformats.org/package/2006/relationships"><Relationship Id="rId11" Type="http://schemas.openxmlformats.org/officeDocument/2006/relationships/hyperlink" Target="https://campus.recit.qc.ca/mod/page/view.php?id=25443" TargetMode="External"/><Relationship Id="rId10" Type="http://schemas.openxmlformats.org/officeDocument/2006/relationships/hyperlink" Target="https://campus.recit.qc.ca/mod/page/view.php?id=25443" TargetMode="External"/><Relationship Id="rId13" Type="http://schemas.openxmlformats.org/officeDocument/2006/relationships/image" Target="../media/image56.png"/><Relationship Id="rId12" Type="http://schemas.openxmlformats.org/officeDocument/2006/relationships/hyperlink" Target="https://campus.recit.qc.ca/mod/page/view.php?id=16803" TargetMode="External"/><Relationship Id="rId1" Type="http://schemas.openxmlformats.org/officeDocument/2006/relationships/slideLayout" Target="../slideLayouts/slideLayout33.xml"/><Relationship Id="rId2" Type="http://schemas.openxmlformats.org/officeDocument/2006/relationships/notesSlide" Target="../notesSlides/notesSlide29.xml"/><Relationship Id="rId3" Type="http://schemas.openxmlformats.org/officeDocument/2006/relationships/hyperlink" Target="https://campus.recit.qc.ca/login/index.php" TargetMode="External"/><Relationship Id="rId4" Type="http://schemas.openxmlformats.org/officeDocument/2006/relationships/hyperlink" Target="https://campus.recit.qc.ca/login/index.php" TargetMode="External"/><Relationship Id="rId9" Type="http://schemas.openxmlformats.org/officeDocument/2006/relationships/hyperlink" Target="https://campus.recit.qc.ca/mod/page/view.php?id=25443" TargetMode="External"/><Relationship Id="rId14" Type="http://schemas.openxmlformats.org/officeDocument/2006/relationships/image" Target="../media/image57.png"/><Relationship Id="rId5" Type="http://schemas.openxmlformats.org/officeDocument/2006/relationships/image" Target="../media/image65.png"/><Relationship Id="rId6" Type="http://schemas.openxmlformats.org/officeDocument/2006/relationships/hyperlink" Target="https://campus.recit.qc.ca/enrol/index.php?id=517" TargetMode="External"/><Relationship Id="rId7" Type="http://schemas.openxmlformats.org/officeDocument/2006/relationships/hyperlink" Target="https://campus.recit.qc.ca/enrol/index.php?id=517" TargetMode="External"/><Relationship Id="rId8"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hyperlink" Target="http://recitmst.qc.ca/polypadgrms" TargetMode="External"/><Relationship Id="rId10" Type="http://schemas.openxmlformats.org/officeDocument/2006/relationships/image" Target="../media/image76.jpg"/><Relationship Id="rId13" Type="http://schemas.openxmlformats.org/officeDocument/2006/relationships/image" Target="../media/image58.png"/><Relationship Id="rId12" Type="http://schemas.openxmlformats.org/officeDocument/2006/relationships/image" Target="../media/image50.png"/><Relationship Id="rId1" Type="http://schemas.openxmlformats.org/officeDocument/2006/relationships/slideLayout" Target="../slideLayouts/slideLayout43.xml"/><Relationship Id="rId2" Type="http://schemas.openxmlformats.org/officeDocument/2006/relationships/notesSlide" Target="../notesSlides/notesSlide30.xml"/><Relationship Id="rId3" Type="http://schemas.openxmlformats.org/officeDocument/2006/relationships/hyperlink" Target="mailto:genevieve.trudel@recit.qc.ca" TargetMode="External"/><Relationship Id="rId4" Type="http://schemas.openxmlformats.org/officeDocument/2006/relationships/hyperlink" Target="mailto:luc.lagarde@recit.qc.ca" TargetMode="External"/><Relationship Id="rId9" Type="http://schemas.openxmlformats.org/officeDocument/2006/relationships/image" Target="../media/image1.png"/><Relationship Id="rId15" Type="http://schemas.openxmlformats.org/officeDocument/2006/relationships/image" Target="../media/image71.png"/><Relationship Id="rId14" Type="http://schemas.openxmlformats.org/officeDocument/2006/relationships/hyperlink" Target="http://monurl.ca/grms51retroaction" TargetMode="External"/><Relationship Id="rId17" Type="http://schemas.openxmlformats.org/officeDocument/2006/relationships/hyperlink" Target="https://creativecommons.org/licenses/by-nc-sa/4.0/deed.fr" TargetMode="External"/><Relationship Id="rId16" Type="http://schemas.openxmlformats.org/officeDocument/2006/relationships/hyperlink" Target="mailto:equipe@recitmst.qc.ca" TargetMode="External"/><Relationship Id="rId5" Type="http://schemas.openxmlformats.org/officeDocument/2006/relationships/hyperlink" Target="mailto:equipemst@recit.qc.ca" TargetMode="External"/><Relationship Id="rId6" Type="http://schemas.openxmlformats.org/officeDocument/2006/relationships/hyperlink" Target="https://www.facebook.com/RECITMST2020/" TargetMode="External"/><Relationship Id="rId7" Type="http://schemas.openxmlformats.org/officeDocument/2006/relationships/hyperlink" Target="https://twitter.com/recitmst" TargetMode="External"/><Relationship Id="rId8" Type="http://schemas.openxmlformats.org/officeDocument/2006/relationships/hyperlink" Target="https://www.youtube.com/channel/UC7IcadI_rZFwso9N81PYqF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1" Type="http://schemas.openxmlformats.org/officeDocument/2006/relationships/image" Target="../media/image69.png"/><Relationship Id="rId10" Type="http://schemas.openxmlformats.org/officeDocument/2006/relationships/image" Target="../media/image62.png"/><Relationship Id="rId13" Type="http://schemas.openxmlformats.org/officeDocument/2006/relationships/image" Target="../media/image73.png"/><Relationship Id="rId12" Type="http://schemas.openxmlformats.org/officeDocument/2006/relationships/image" Target="../media/image74.png"/><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61.png"/><Relationship Id="rId4" Type="http://schemas.openxmlformats.org/officeDocument/2006/relationships/image" Target="../media/image66.png"/><Relationship Id="rId9" Type="http://schemas.openxmlformats.org/officeDocument/2006/relationships/image" Target="../media/image67.png"/><Relationship Id="rId15" Type="http://schemas.openxmlformats.org/officeDocument/2006/relationships/image" Target="../media/image78.png"/><Relationship Id="rId14" Type="http://schemas.openxmlformats.org/officeDocument/2006/relationships/image" Target="../media/image79.png"/><Relationship Id="rId17" Type="http://schemas.openxmlformats.org/officeDocument/2006/relationships/image" Target="../media/image80.png"/><Relationship Id="rId16" Type="http://schemas.openxmlformats.org/officeDocument/2006/relationships/image" Target="../media/image75.png"/><Relationship Id="rId5" Type="http://schemas.openxmlformats.org/officeDocument/2006/relationships/image" Target="../media/image60.png"/><Relationship Id="rId6" Type="http://schemas.openxmlformats.org/officeDocument/2006/relationships/image" Target="../media/image59.png"/><Relationship Id="rId18" Type="http://schemas.openxmlformats.org/officeDocument/2006/relationships/image" Target="../media/image81.png"/><Relationship Id="rId7" Type="http://schemas.openxmlformats.org/officeDocument/2006/relationships/image" Target="../media/image68.png"/><Relationship Id="rId8" Type="http://schemas.openxmlformats.org/officeDocument/2006/relationships/image" Target="../media/image7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hyperlink" Target="http://monurl.ca/grms51retroaction" TargetMode="Externa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9" Type="http://schemas.openxmlformats.org/officeDocument/2006/relationships/image" Target="../media/image16.png"/><Relationship Id="rId5" Type="http://schemas.openxmlformats.org/officeDocument/2006/relationships/hyperlink" Target="https://creativecommons.org/licenses/by-nc-sa/4.0/deed.fr" TargetMode="External"/><Relationship Id="rId6" Type="http://schemas.openxmlformats.org/officeDocument/2006/relationships/image" Target="../media/image1.png"/><Relationship Id="rId7" Type="http://schemas.openxmlformats.org/officeDocument/2006/relationships/hyperlink" Target="http://recitmst.qc.ca" TargetMode="External"/><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9" Type="http://schemas.openxmlformats.org/officeDocument/2006/relationships/image" Target="../media/image8.png"/><Relationship Id="rId5" Type="http://schemas.openxmlformats.org/officeDocument/2006/relationships/hyperlink" Target="https://creativecommons.org/licenses/by-nc-sa/4.0/deed.fr" TargetMode="External"/><Relationship Id="rId6" Type="http://schemas.openxmlformats.org/officeDocument/2006/relationships/image" Target="../media/image1.png"/><Relationship Id="rId7" Type="http://schemas.openxmlformats.org/officeDocument/2006/relationships/image" Target="../media/image11.png"/><Relationship Id="rId8" Type="http://schemas.openxmlformats.org/officeDocument/2006/relationships/hyperlink" Target="http://recitmst.qc.ca/polypadgrm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xml"/><Relationship Id="rId3" Type="http://schemas.openxmlformats.org/officeDocument/2006/relationships/hyperlink" Target="mailto:luc.lagarde@recitmst.qc.ca" TargetMode="External"/><Relationship Id="rId4" Type="http://schemas.openxmlformats.org/officeDocument/2006/relationships/hyperlink" Target="mailto:genevieve.trudel@recit.qc.ca" TargetMode="External"/><Relationship Id="rId5" Type="http://schemas.openxmlformats.org/officeDocument/2006/relationships/image" Target="../media/image11.png"/><Relationship Id="rId6" Type="http://schemas.openxmlformats.org/officeDocument/2006/relationships/image" Target="../media/image17.png"/><Relationship Id="rId7" Type="http://schemas.openxmlformats.org/officeDocument/2006/relationships/image" Target="../media/image12.png"/><Relationship Id="rId8" Type="http://schemas.openxmlformats.org/officeDocument/2006/relationships/hyperlink" Target="http://recitmst.qc.ca/polypadgrm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 Id="rId3" Type="http://schemas.openxmlformats.org/officeDocument/2006/relationships/hyperlink" Target="https://polypad.amplify.com/fr/embed/1FoPeBGeIWBxZA" TargetMode="External"/><Relationship Id="rId4" Type="http://schemas.openxmlformats.org/officeDocument/2006/relationships/image" Target="../media/image14.png"/><Relationship Id="rId5" Type="http://schemas.openxmlformats.org/officeDocument/2006/relationships/hyperlink" Target="http://recitmst.qc.ca/polypadgrms" TargetMode="External"/><Relationship Id="rId6" Type="http://schemas.openxmlformats.org/officeDocument/2006/relationships/hyperlink" Target="https://polypad.amplify.com/embed/h5y8Sp5Q7ZRvQ" TargetMode="External"/><Relationship Id="rId7"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 Id="rId3" Type="http://schemas.openxmlformats.org/officeDocument/2006/relationships/image" Target="../media/image38.png"/><Relationship Id="rId4" Type="http://schemas.openxmlformats.org/officeDocument/2006/relationships/hyperlink" Target="http://recitmst.qc.ca/polypadgrm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5"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52"/>
          <p:cNvSpPr txBox="1"/>
          <p:nvPr>
            <p:ph idx="1" type="body"/>
          </p:nvPr>
        </p:nvSpPr>
        <p:spPr>
          <a:xfrm>
            <a:off x="881700" y="955800"/>
            <a:ext cx="7604400" cy="32319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fr-CA" sz="2800">
                <a:solidFill>
                  <a:schemeClr val="dk1"/>
                </a:solidFill>
                <a:latin typeface="Nunito Sans"/>
                <a:ea typeface="Nunito Sans"/>
                <a:cs typeface="Nunito Sans"/>
                <a:sym typeface="Nunito Sans"/>
              </a:rPr>
              <a:t>Atelier 705</a:t>
            </a:r>
            <a:endParaRPr sz="2800">
              <a:solidFill>
                <a:schemeClr val="dk1"/>
              </a:solidFill>
              <a:latin typeface="Nunito Sans"/>
              <a:ea typeface="Nunito Sans"/>
              <a:cs typeface="Nunito Sans"/>
              <a:sym typeface="Nunito Sans"/>
            </a:endParaRPr>
          </a:p>
          <a:p>
            <a:pPr indent="0" lvl="0" marL="0" rtl="0" algn="l">
              <a:lnSpc>
                <a:spcPct val="100000"/>
              </a:lnSpc>
              <a:spcBef>
                <a:spcPts val="0"/>
              </a:spcBef>
              <a:spcAft>
                <a:spcPts val="0"/>
              </a:spcAft>
              <a:buClr>
                <a:schemeClr val="dk1"/>
              </a:buClr>
              <a:buSzPts val="1100"/>
              <a:buFont typeface="Arial"/>
              <a:buNone/>
            </a:pPr>
            <a:r>
              <a:rPr lang="fr-CA" sz="3200">
                <a:solidFill>
                  <a:schemeClr val="dk1"/>
                </a:solidFill>
                <a:latin typeface="Nunito Sans ExtraBold"/>
                <a:ea typeface="Nunito Sans ExtraBold"/>
                <a:cs typeface="Nunito Sans ExtraBold"/>
                <a:sym typeface="Nunito Sans ExtraBold"/>
              </a:rPr>
              <a:t>Manipulation virtuelle </a:t>
            </a:r>
            <a:endParaRPr sz="3200">
              <a:solidFill>
                <a:schemeClr val="dk1"/>
              </a:solidFill>
              <a:latin typeface="Nunito Sans ExtraBold"/>
              <a:ea typeface="Nunito Sans ExtraBold"/>
              <a:cs typeface="Nunito Sans ExtraBold"/>
              <a:sym typeface="Nunito Sans ExtraBold"/>
            </a:endParaRPr>
          </a:p>
          <a:p>
            <a:pPr indent="0" lvl="0" marL="0" rtl="0" algn="l">
              <a:lnSpc>
                <a:spcPct val="100000"/>
              </a:lnSpc>
              <a:spcBef>
                <a:spcPts val="0"/>
              </a:spcBef>
              <a:spcAft>
                <a:spcPts val="0"/>
              </a:spcAft>
              <a:buNone/>
            </a:pPr>
            <a:r>
              <a:rPr lang="fr-CA" sz="3200">
                <a:solidFill>
                  <a:schemeClr val="dk1"/>
                </a:solidFill>
                <a:latin typeface="Nunito Sans ExtraBold"/>
                <a:ea typeface="Nunito Sans ExtraBold"/>
                <a:cs typeface="Nunito Sans ExtraBold"/>
                <a:sym typeface="Nunito Sans ExtraBold"/>
              </a:rPr>
              <a:t>avec Polypad</a:t>
            </a:r>
            <a:endParaRPr sz="3200">
              <a:solidFill>
                <a:schemeClr val="dk1"/>
              </a:solidFill>
              <a:latin typeface="Nunito Sans ExtraBold"/>
              <a:ea typeface="Nunito Sans ExtraBold"/>
              <a:cs typeface="Nunito Sans ExtraBold"/>
              <a:sym typeface="Nunito Sans ExtraBold"/>
            </a:endParaRPr>
          </a:p>
          <a:p>
            <a:pPr indent="0" lvl="0" marL="0" rtl="0" algn="l">
              <a:lnSpc>
                <a:spcPct val="100000"/>
              </a:lnSpc>
              <a:spcBef>
                <a:spcPts val="0"/>
              </a:spcBef>
              <a:spcAft>
                <a:spcPts val="0"/>
              </a:spcAft>
              <a:buClr>
                <a:schemeClr val="lt1"/>
              </a:buClr>
              <a:buSzPts val="5100"/>
              <a:buFont typeface="Short Stack"/>
              <a:buNone/>
            </a:pPr>
            <a:r>
              <a:t/>
            </a:r>
            <a:endParaRPr sz="2800">
              <a:solidFill>
                <a:schemeClr val="dk1"/>
              </a:solidFill>
              <a:latin typeface="Nunito Sans"/>
              <a:ea typeface="Nunito Sans"/>
              <a:cs typeface="Nunito Sans"/>
              <a:sym typeface="Nunito Sans"/>
            </a:endParaRPr>
          </a:p>
          <a:p>
            <a:pPr indent="0" lvl="0" marL="0" rtl="0" algn="l">
              <a:lnSpc>
                <a:spcPct val="100000"/>
              </a:lnSpc>
              <a:spcBef>
                <a:spcPts val="0"/>
              </a:spcBef>
              <a:spcAft>
                <a:spcPts val="0"/>
              </a:spcAft>
              <a:buNone/>
            </a:pPr>
            <a:r>
              <a:rPr lang="fr-CA" sz="2600">
                <a:solidFill>
                  <a:schemeClr val="dk1"/>
                </a:solidFill>
                <a:latin typeface="Nunito Sans"/>
                <a:ea typeface="Nunito Sans"/>
                <a:cs typeface="Nunito Sans"/>
                <a:sym typeface="Nunito Sans"/>
              </a:rPr>
              <a:t>Animateur·trice : Luc Lagarde &amp; Geneviève Trudel</a:t>
            </a:r>
            <a:endParaRPr sz="2600">
              <a:solidFill>
                <a:schemeClr val="dk1"/>
              </a:solidFill>
              <a:latin typeface="Nunito Sans"/>
              <a:ea typeface="Nunito Sans"/>
              <a:cs typeface="Nunito Sans"/>
              <a:sym typeface="Nunito Sans"/>
            </a:endParaRPr>
          </a:p>
          <a:p>
            <a:pPr indent="0" lvl="0" marL="0" rtl="0" algn="l">
              <a:lnSpc>
                <a:spcPct val="100000"/>
              </a:lnSpc>
              <a:spcBef>
                <a:spcPts val="0"/>
              </a:spcBef>
              <a:spcAft>
                <a:spcPts val="0"/>
              </a:spcAft>
              <a:buClr>
                <a:schemeClr val="lt1"/>
              </a:buClr>
              <a:buSzPts val="5100"/>
              <a:buFont typeface="Short Stack"/>
              <a:buNone/>
            </a:pPr>
            <a:r>
              <a:rPr lang="fr-CA" sz="2600">
                <a:solidFill>
                  <a:schemeClr val="dk1"/>
                </a:solidFill>
                <a:latin typeface="Nunito Sans"/>
                <a:ea typeface="Nunito Sans"/>
                <a:cs typeface="Nunito Sans"/>
                <a:sym typeface="Nunito Sans"/>
              </a:rPr>
              <a:t>Courriel : </a:t>
            </a:r>
            <a:r>
              <a:rPr lang="fr-CA" sz="2600" u="sng">
                <a:solidFill>
                  <a:schemeClr val="hlink"/>
                </a:solidFill>
                <a:latin typeface="Nunito Sans"/>
                <a:ea typeface="Nunito Sans"/>
                <a:cs typeface="Nunito Sans"/>
                <a:sym typeface="Nunito Sans"/>
                <a:hlinkClick r:id="rId3"/>
              </a:rPr>
              <a:t>equipemst@recit.qc.ca</a:t>
            </a:r>
            <a:r>
              <a:rPr lang="fr-CA" sz="2600">
                <a:solidFill>
                  <a:schemeClr val="dk1"/>
                </a:solidFill>
                <a:latin typeface="Nunito Sans"/>
                <a:ea typeface="Nunito Sans"/>
                <a:cs typeface="Nunito Sans"/>
                <a:sym typeface="Nunito Sans"/>
              </a:rPr>
              <a:t> </a:t>
            </a:r>
            <a:endParaRPr sz="2600">
              <a:solidFill>
                <a:schemeClr val="dk1"/>
              </a:solidFill>
              <a:latin typeface="Nunito Sans"/>
              <a:ea typeface="Nunito Sans"/>
              <a:cs typeface="Nunito Sans"/>
              <a:sym typeface="Nuni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6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Référentiel d’intervention en mathématique</a:t>
            </a:r>
            <a:endParaRPr/>
          </a:p>
        </p:txBody>
      </p:sp>
      <p:sp>
        <p:nvSpPr>
          <p:cNvPr id="328" name="Google Shape;328;p61"/>
          <p:cNvSpPr/>
          <p:nvPr/>
        </p:nvSpPr>
        <p:spPr>
          <a:xfrm>
            <a:off x="355250" y="1138600"/>
            <a:ext cx="8309100" cy="3572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9" name="Google Shape;329;p61"/>
          <p:cNvPicPr preferRelativeResize="0"/>
          <p:nvPr/>
        </p:nvPicPr>
        <p:blipFill>
          <a:blip r:embed="rId3">
            <a:alphaModFix/>
          </a:blip>
          <a:stretch>
            <a:fillRect/>
          </a:stretch>
        </p:blipFill>
        <p:spPr>
          <a:xfrm>
            <a:off x="2661401" y="1255436"/>
            <a:ext cx="4761399" cy="952275"/>
          </a:xfrm>
          <a:prstGeom prst="rect">
            <a:avLst/>
          </a:prstGeom>
          <a:noFill/>
          <a:ln>
            <a:noFill/>
          </a:ln>
        </p:spPr>
      </p:pic>
      <p:pic>
        <p:nvPicPr>
          <p:cNvPr id="330" name="Google Shape;330;p61">
            <a:hlinkClick r:id="rId4"/>
          </p:cNvPr>
          <p:cNvPicPr preferRelativeResize="0"/>
          <p:nvPr/>
        </p:nvPicPr>
        <p:blipFill>
          <a:blip r:embed="rId5">
            <a:alphaModFix/>
          </a:blip>
          <a:stretch>
            <a:fillRect/>
          </a:stretch>
        </p:blipFill>
        <p:spPr>
          <a:xfrm>
            <a:off x="481854" y="1569771"/>
            <a:ext cx="1668049" cy="2171225"/>
          </a:xfrm>
          <a:prstGeom prst="rect">
            <a:avLst/>
          </a:prstGeom>
          <a:noFill/>
          <a:ln>
            <a:noFill/>
          </a:ln>
          <a:effectLst>
            <a:outerShdw blurRad="57150" rotWithShape="0" algn="bl" dir="5400000" dist="19050">
              <a:srgbClr val="000000">
                <a:alpha val="50000"/>
              </a:srgbClr>
            </a:outerShdw>
          </a:effectLst>
        </p:spPr>
      </p:pic>
      <p:pic>
        <p:nvPicPr>
          <p:cNvPr id="331" name="Google Shape;331;p61"/>
          <p:cNvPicPr preferRelativeResize="0"/>
          <p:nvPr/>
        </p:nvPicPr>
        <p:blipFill>
          <a:blip r:embed="rId6">
            <a:alphaModFix/>
          </a:blip>
          <a:stretch>
            <a:fillRect/>
          </a:stretch>
        </p:blipFill>
        <p:spPr>
          <a:xfrm>
            <a:off x="2658025" y="2360425"/>
            <a:ext cx="4808576" cy="2171224"/>
          </a:xfrm>
          <a:prstGeom prst="rect">
            <a:avLst/>
          </a:prstGeom>
          <a:noFill/>
          <a:ln>
            <a:noFill/>
          </a:ln>
          <a:effectLst>
            <a:outerShdw blurRad="57150" rotWithShape="0" algn="bl" dir="5400000" dist="19050">
              <a:srgbClr val="000000">
                <a:alpha val="50000"/>
              </a:srgbClr>
            </a:outerShdw>
          </a:effectLst>
        </p:spPr>
      </p:pic>
      <p:sp>
        <p:nvSpPr>
          <p:cNvPr id="332" name="Google Shape;332;p61"/>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rgbClr val="3564B9"/>
                </a:solidFill>
                <a:latin typeface="Viga"/>
                <a:ea typeface="Viga"/>
                <a:cs typeface="Viga"/>
                <a:sym typeface="Viga"/>
              </a:rPr>
              <a:t>🔗</a:t>
            </a:r>
            <a:r>
              <a:rPr lang="fr-CA" sz="800" u="sng">
                <a:solidFill>
                  <a:srgbClr val="3564B9"/>
                </a:solidFill>
                <a:latin typeface="Viga"/>
                <a:ea typeface="Viga"/>
                <a:cs typeface="Viga"/>
                <a:sym typeface="Viga"/>
                <a:hlinkClick r:id="rId7">
                  <a:extLst>
                    <a:ext uri="{A12FA001-AC4F-418D-AE19-62706E023703}">
                      <ahyp:hlinkClr val="tx"/>
                    </a:ext>
                  </a:extLst>
                </a:hlinkClick>
              </a:rPr>
              <a:t>Référentiel d'intervention en mathématique (août 2019)</a:t>
            </a:r>
            <a:endParaRPr sz="800">
              <a:solidFill>
                <a:srgbClr val="3564B9"/>
              </a:solidFill>
              <a:latin typeface="Viga"/>
              <a:ea typeface="Viga"/>
              <a:cs typeface="Viga"/>
              <a:sym typeface="Vig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Référentiel d’intervention en mathématique</a:t>
            </a:r>
            <a:endParaRPr/>
          </a:p>
        </p:txBody>
      </p:sp>
      <p:sp>
        <p:nvSpPr>
          <p:cNvPr id="338" name="Google Shape;338;p62"/>
          <p:cNvSpPr/>
          <p:nvPr/>
        </p:nvSpPr>
        <p:spPr>
          <a:xfrm>
            <a:off x="504050" y="1180675"/>
            <a:ext cx="8309100" cy="2846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2"/>
          <p:cNvSpPr txBox="1"/>
          <p:nvPr/>
        </p:nvSpPr>
        <p:spPr>
          <a:xfrm>
            <a:off x="639750" y="3213563"/>
            <a:ext cx="1636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(matériel de manipulation)</a:t>
            </a:r>
            <a:endParaRPr sz="900">
              <a:latin typeface="Dosis SemiBold"/>
              <a:ea typeface="Dosis SemiBold"/>
              <a:cs typeface="Dosis SemiBold"/>
              <a:sym typeface="Dosis SemiBold"/>
            </a:endParaRPr>
          </a:p>
        </p:txBody>
      </p:sp>
      <p:sp>
        <p:nvSpPr>
          <p:cNvPr id="340" name="Google Shape;340;p62"/>
          <p:cNvSpPr txBox="1"/>
          <p:nvPr/>
        </p:nvSpPr>
        <p:spPr>
          <a:xfrm>
            <a:off x="3750050" y="32135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Semi-concret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(dessin, schémas)</a:t>
            </a:r>
            <a:endParaRPr sz="900">
              <a:latin typeface="Dosis SemiBold"/>
              <a:ea typeface="Dosis SemiBold"/>
              <a:cs typeface="Dosis SemiBold"/>
              <a:sym typeface="Dosis SemiBold"/>
            </a:endParaRPr>
          </a:p>
        </p:txBody>
      </p:sp>
      <p:sp>
        <p:nvSpPr>
          <p:cNvPr id="341" name="Google Shape;341;p62"/>
          <p:cNvSpPr txBox="1"/>
          <p:nvPr/>
        </p:nvSpPr>
        <p:spPr>
          <a:xfrm>
            <a:off x="6766450" y="32135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Abstrait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(symboles écrits)</a:t>
            </a:r>
            <a:endParaRPr sz="900">
              <a:latin typeface="Dosis SemiBold"/>
              <a:ea typeface="Dosis SemiBold"/>
              <a:cs typeface="Dosis SemiBold"/>
              <a:sym typeface="Dosis SemiBold"/>
            </a:endParaRPr>
          </a:p>
        </p:txBody>
      </p:sp>
      <p:sp>
        <p:nvSpPr>
          <p:cNvPr id="342" name="Google Shape;342;p62"/>
          <p:cNvSpPr/>
          <p:nvPr/>
        </p:nvSpPr>
        <p:spPr>
          <a:xfrm>
            <a:off x="651800" y="1776425"/>
            <a:ext cx="8013600" cy="1672800"/>
          </a:xfrm>
          <a:prstGeom prst="stripedRightArrow">
            <a:avLst>
              <a:gd fmla="val 62640" name="adj1"/>
              <a:gd fmla="val 100547" name="adj2"/>
            </a:avLst>
          </a:prstGeom>
          <a:gradFill>
            <a:gsLst>
              <a:gs pos="0">
                <a:srgbClr val="FFF6DB"/>
              </a:gs>
              <a:gs pos="100000">
                <a:srgbClr val="FAD25C"/>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 name="Google Shape;343;p62"/>
          <p:cNvGrpSpPr/>
          <p:nvPr/>
        </p:nvGrpSpPr>
        <p:grpSpPr>
          <a:xfrm>
            <a:off x="1776035" y="4088781"/>
            <a:ext cx="4441823" cy="850813"/>
            <a:chOff x="1395100" y="3783975"/>
            <a:chExt cx="3808800" cy="850813"/>
          </a:xfrm>
        </p:grpSpPr>
        <p:sp>
          <p:nvSpPr>
            <p:cNvPr id="344" name="Google Shape;344;p62"/>
            <p:cNvSpPr/>
            <p:nvPr/>
          </p:nvSpPr>
          <p:spPr>
            <a:xfrm rot="5400000">
              <a:off x="3119200" y="2059875"/>
              <a:ext cx="360600" cy="3808800"/>
            </a:xfrm>
            <a:prstGeom prst="rightBrace">
              <a:avLst>
                <a:gd fmla="val 50000" name="adj1"/>
                <a:gd fmla="val 50000" name="adj2"/>
              </a:avLst>
            </a:prstGeom>
            <a:no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2"/>
            <p:cNvSpPr txBox="1"/>
            <p:nvPr/>
          </p:nvSpPr>
          <p:spPr>
            <a:xfrm>
              <a:off x="1575250" y="4095988"/>
              <a:ext cx="3448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2"/>
                  </a:solidFill>
                  <a:latin typeface="Dosis SemiBold"/>
                  <a:ea typeface="Dosis SemiBold"/>
                  <a:cs typeface="Dosis SemiBold"/>
                  <a:sym typeface="Dosis SemiBold"/>
                </a:rPr>
                <a:t>Manipulation virtuelle</a:t>
              </a:r>
              <a:endParaRPr>
                <a:solidFill>
                  <a:schemeClr val="dk2"/>
                </a:solidFill>
                <a:latin typeface="Dosis SemiBold"/>
                <a:ea typeface="Dosis SemiBold"/>
                <a:cs typeface="Dosis SemiBold"/>
                <a:sym typeface="Dosis SemiBold"/>
              </a:endParaRPr>
            </a:p>
            <a:p>
              <a:pPr indent="0" lvl="0" marL="0" rtl="0" algn="ctr">
                <a:spcBef>
                  <a:spcPts val="0"/>
                </a:spcBef>
                <a:spcAft>
                  <a:spcPts val="0"/>
                </a:spcAft>
                <a:buNone/>
              </a:pPr>
              <a:r>
                <a:rPr lang="fr-CA" sz="900">
                  <a:solidFill>
                    <a:schemeClr val="dk2"/>
                  </a:solidFill>
                  <a:latin typeface="Dosis SemiBold"/>
                  <a:ea typeface="Dosis SemiBold"/>
                  <a:cs typeface="Dosis SemiBold"/>
                  <a:sym typeface="Dosis SemiBold"/>
                </a:rPr>
                <a:t>(manipulation et représentation avec possibilités étendues)</a:t>
              </a:r>
              <a:endParaRPr sz="900">
                <a:solidFill>
                  <a:schemeClr val="dk2"/>
                </a:solidFill>
                <a:latin typeface="Dosis SemiBold"/>
                <a:ea typeface="Dosis SemiBold"/>
                <a:cs typeface="Dosis SemiBold"/>
                <a:sym typeface="Dosis SemiBold"/>
              </a:endParaRPr>
            </a:p>
          </p:txBody>
        </p:sp>
      </p:grpSp>
      <p:pic>
        <p:nvPicPr>
          <p:cNvPr id="346" name="Google Shape;346;p62"/>
          <p:cNvPicPr preferRelativeResize="0"/>
          <p:nvPr/>
        </p:nvPicPr>
        <p:blipFill rotWithShape="1">
          <a:blip r:embed="rId3">
            <a:alphaModFix/>
          </a:blip>
          <a:srcRect b="8207" l="5541" r="3902" t="75183"/>
          <a:stretch/>
        </p:blipFill>
        <p:spPr>
          <a:xfrm>
            <a:off x="552075" y="1318500"/>
            <a:ext cx="5529626" cy="457925"/>
          </a:xfrm>
          <a:prstGeom prst="rect">
            <a:avLst/>
          </a:prstGeom>
          <a:noFill/>
          <a:ln>
            <a:noFill/>
          </a:ln>
          <a:effectLst>
            <a:outerShdw blurRad="57150" rotWithShape="0" algn="bl" dir="5400000" dist="19050">
              <a:srgbClr val="000000">
                <a:alpha val="50000"/>
              </a:srgbClr>
            </a:outerShdw>
          </a:effectLst>
        </p:spPr>
      </p:pic>
      <p:grpSp>
        <p:nvGrpSpPr>
          <p:cNvPr id="347" name="Google Shape;347;p62"/>
          <p:cNvGrpSpPr/>
          <p:nvPr/>
        </p:nvGrpSpPr>
        <p:grpSpPr>
          <a:xfrm>
            <a:off x="1035625" y="2178475"/>
            <a:ext cx="1636500" cy="850837"/>
            <a:chOff x="654625" y="1949875"/>
            <a:chExt cx="1636500" cy="850837"/>
          </a:xfrm>
        </p:grpSpPr>
        <p:sp>
          <p:nvSpPr>
            <p:cNvPr id="348" name="Google Shape;348;p62"/>
            <p:cNvSpPr/>
            <p:nvPr/>
          </p:nvSpPr>
          <p:spPr>
            <a:xfrm>
              <a:off x="654625" y="1949875"/>
              <a:ext cx="1636500" cy="8508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9" name="Google Shape;349;p62"/>
            <p:cNvGrpSpPr/>
            <p:nvPr/>
          </p:nvGrpSpPr>
          <p:grpSpPr>
            <a:xfrm>
              <a:off x="695971" y="1949875"/>
              <a:ext cx="1545179" cy="850837"/>
              <a:chOff x="695971" y="1949875"/>
              <a:chExt cx="1545179" cy="850837"/>
            </a:xfrm>
          </p:grpSpPr>
          <p:pic>
            <p:nvPicPr>
              <p:cNvPr id="350" name="Google Shape;350;p62"/>
              <p:cNvPicPr preferRelativeResize="0"/>
              <p:nvPr/>
            </p:nvPicPr>
            <p:blipFill>
              <a:blip r:embed="rId4">
                <a:alphaModFix/>
              </a:blip>
              <a:stretch>
                <a:fillRect/>
              </a:stretch>
            </p:blipFill>
            <p:spPr>
              <a:xfrm>
                <a:off x="695975" y="1980050"/>
                <a:ext cx="393600" cy="393600"/>
              </a:xfrm>
              <a:prstGeom prst="rect">
                <a:avLst/>
              </a:prstGeom>
              <a:noFill/>
              <a:ln>
                <a:noFill/>
              </a:ln>
            </p:spPr>
          </p:pic>
          <p:pic>
            <p:nvPicPr>
              <p:cNvPr id="351" name="Google Shape;351;p62"/>
              <p:cNvPicPr preferRelativeResize="0"/>
              <p:nvPr/>
            </p:nvPicPr>
            <p:blipFill>
              <a:blip r:embed="rId4">
                <a:alphaModFix/>
              </a:blip>
              <a:stretch>
                <a:fillRect/>
              </a:stretch>
            </p:blipFill>
            <p:spPr>
              <a:xfrm>
                <a:off x="1089575" y="1989791"/>
                <a:ext cx="393600" cy="393600"/>
              </a:xfrm>
              <a:prstGeom prst="rect">
                <a:avLst/>
              </a:prstGeom>
              <a:noFill/>
              <a:ln>
                <a:noFill/>
              </a:ln>
            </p:spPr>
          </p:pic>
          <p:pic>
            <p:nvPicPr>
              <p:cNvPr id="352" name="Google Shape;352;p62"/>
              <p:cNvPicPr preferRelativeResize="0"/>
              <p:nvPr/>
            </p:nvPicPr>
            <p:blipFill>
              <a:blip r:embed="rId4">
                <a:alphaModFix/>
              </a:blip>
              <a:stretch>
                <a:fillRect/>
              </a:stretch>
            </p:blipFill>
            <p:spPr>
              <a:xfrm>
                <a:off x="1483175" y="1970309"/>
                <a:ext cx="393600" cy="393600"/>
              </a:xfrm>
              <a:prstGeom prst="rect">
                <a:avLst/>
              </a:prstGeom>
              <a:noFill/>
              <a:ln>
                <a:noFill/>
              </a:ln>
            </p:spPr>
          </p:pic>
          <p:pic>
            <p:nvPicPr>
              <p:cNvPr id="353" name="Google Shape;353;p62"/>
              <p:cNvPicPr preferRelativeResize="0"/>
              <p:nvPr/>
            </p:nvPicPr>
            <p:blipFill>
              <a:blip r:embed="rId5">
                <a:alphaModFix/>
              </a:blip>
              <a:stretch>
                <a:fillRect/>
              </a:stretch>
            </p:blipFill>
            <p:spPr>
              <a:xfrm>
                <a:off x="695971" y="2333046"/>
                <a:ext cx="472687" cy="457924"/>
              </a:xfrm>
              <a:prstGeom prst="rect">
                <a:avLst/>
              </a:prstGeom>
              <a:noFill/>
              <a:ln>
                <a:noFill/>
              </a:ln>
            </p:spPr>
          </p:pic>
          <p:pic>
            <p:nvPicPr>
              <p:cNvPr id="354" name="Google Shape;354;p62"/>
              <p:cNvPicPr preferRelativeResize="0"/>
              <p:nvPr/>
            </p:nvPicPr>
            <p:blipFill>
              <a:blip r:embed="rId5">
                <a:alphaModFix/>
              </a:blip>
              <a:stretch>
                <a:fillRect/>
              </a:stretch>
            </p:blipFill>
            <p:spPr>
              <a:xfrm>
                <a:off x="1168646" y="2342788"/>
                <a:ext cx="472687" cy="457924"/>
              </a:xfrm>
              <a:prstGeom prst="rect">
                <a:avLst/>
              </a:prstGeom>
              <a:noFill/>
              <a:ln>
                <a:noFill/>
              </a:ln>
            </p:spPr>
          </p:pic>
          <p:pic>
            <p:nvPicPr>
              <p:cNvPr id="355" name="Google Shape;355;p62"/>
              <p:cNvPicPr preferRelativeResize="0"/>
              <p:nvPr/>
            </p:nvPicPr>
            <p:blipFill>
              <a:blip r:embed="rId5">
                <a:alphaModFix/>
              </a:blip>
              <a:stretch>
                <a:fillRect/>
              </a:stretch>
            </p:blipFill>
            <p:spPr>
              <a:xfrm>
                <a:off x="1641321" y="2333046"/>
                <a:ext cx="472687" cy="457924"/>
              </a:xfrm>
              <a:prstGeom prst="rect">
                <a:avLst/>
              </a:prstGeom>
              <a:noFill/>
              <a:ln>
                <a:noFill/>
              </a:ln>
            </p:spPr>
          </p:pic>
          <p:pic>
            <p:nvPicPr>
              <p:cNvPr id="356" name="Google Shape;356;p62"/>
              <p:cNvPicPr preferRelativeResize="0"/>
              <p:nvPr/>
            </p:nvPicPr>
            <p:blipFill>
              <a:blip r:embed="rId4">
                <a:alphaModFix/>
              </a:blip>
              <a:stretch>
                <a:fillRect/>
              </a:stretch>
            </p:blipFill>
            <p:spPr>
              <a:xfrm>
                <a:off x="1847550" y="1949875"/>
                <a:ext cx="393600" cy="393600"/>
              </a:xfrm>
              <a:prstGeom prst="rect">
                <a:avLst/>
              </a:prstGeom>
              <a:noFill/>
              <a:ln>
                <a:noFill/>
              </a:ln>
            </p:spPr>
          </p:pic>
        </p:grpSp>
      </p:grpSp>
      <p:graphicFrame>
        <p:nvGraphicFramePr>
          <p:cNvPr id="357" name="Google Shape;357;p62"/>
          <p:cNvGraphicFramePr/>
          <p:nvPr/>
        </p:nvGraphicFramePr>
        <p:xfrm>
          <a:off x="3549538" y="2231825"/>
          <a:ext cx="3000000" cy="3000000"/>
        </p:xfrm>
        <a:graphic>
          <a:graphicData uri="http://schemas.openxmlformats.org/drawingml/2006/table">
            <a:tbl>
              <a:tblPr>
                <a:noFill/>
                <a:tableStyleId>{9D7A35D6-C481-4C63-9A7E-110A1C4A779A}</a:tableStyleId>
              </a:tblPr>
              <a:tblGrid>
                <a:gridCol w="388725"/>
                <a:gridCol w="388725"/>
                <a:gridCol w="388725"/>
                <a:gridCol w="388725"/>
                <a:gridCol w="388725"/>
              </a:tblGrid>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358" name="Google Shape;358;p62"/>
          <p:cNvSpPr txBox="1"/>
          <p:nvPr/>
        </p:nvSpPr>
        <p:spPr>
          <a:xfrm>
            <a:off x="6759050" y="2389538"/>
            <a:ext cx="1260000" cy="477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900">
                <a:latin typeface="Dosis"/>
                <a:ea typeface="Dosis"/>
                <a:cs typeface="Dosis"/>
                <a:sym typeface="Dosis"/>
              </a:rPr>
              <a:t>4 + 3 = 7</a:t>
            </a:r>
            <a:endParaRPr b="1" sz="1900">
              <a:latin typeface="Dosis"/>
              <a:ea typeface="Dosis"/>
              <a:cs typeface="Dosis"/>
              <a:sym typeface="Dosi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2400"/>
                                        <p:tgtEl>
                                          <p:spTgt spid="357"/>
                                        </p:tgtEl>
                                      </p:cBhvr>
                                    </p:animEffect>
                                  </p:childTnLst>
                                </p:cTn>
                              </p:par>
                            </p:childTnLst>
                          </p:cTn>
                        </p:par>
                        <p:par>
                          <p:cTn fill="hold">
                            <p:stCondLst>
                              <p:cond delay="3400"/>
                            </p:stCondLst>
                            <p:childTnLst>
                              <p:par>
                                <p:cTn fill="hold" nodeType="after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1000"/>
                                        <p:tgtEl>
                                          <p:spTgt spid="34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descr="Warning sign vector illustration | Free SVG" id="363" name="Google Shape;363;p63"/>
          <p:cNvPicPr preferRelativeResize="0"/>
          <p:nvPr/>
        </p:nvPicPr>
        <p:blipFill>
          <a:blip r:embed="rId3">
            <a:alphaModFix/>
          </a:blip>
          <a:stretch>
            <a:fillRect/>
          </a:stretch>
        </p:blipFill>
        <p:spPr>
          <a:xfrm rot="-516603">
            <a:off x="348095" y="1555724"/>
            <a:ext cx="2032076" cy="2032034"/>
          </a:xfrm>
          <a:prstGeom prst="rect">
            <a:avLst/>
          </a:prstGeom>
          <a:noFill/>
          <a:ln>
            <a:noFill/>
          </a:ln>
        </p:spPr>
      </p:pic>
      <p:sp>
        <p:nvSpPr>
          <p:cNvPr id="364" name="Google Shape;364;p63"/>
          <p:cNvSpPr txBox="1"/>
          <p:nvPr/>
        </p:nvSpPr>
        <p:spPr>
          <a:xfrm>
            <a:off x="3407925" y="1085875"/>
            <a:ext cx="5607600" cy="339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Le matériel de manipulation doit être varié et soutenu par une </a:t>
            </a:r>
            <a:r>
              <a:rPr lang="fr-CA" sz="1800">
                <a:solidFill>
                  <a:srgbClr val="F1C232"/>
                </a:solidFill>
                <a:highlight>
                  <a:srgbClr val="000000"/>
                </a:highlight>
                <a:latin typeface="Source Sans Pro"/>
                <a:ea typeface="Source Sans Pro"/>
                <a:cs typeface="Source Sans Pro"/>
                <a:sym typeface="Source Sans Pro"/>
              </a:rPr>
              <a:t>intention d’apprentissage claire</a:t>
            </a:r>
            <a:r>
              <a:rPr lang="fr-CA" sz="1800">
                <a:latin typeface="Source Sans Pro"/>
                <a:ea typeface="Source Sans Pro"/>
                <a:cs typeface="Source Sans Pro"/>
                <a:sym typeface="Source Sans Pro"/>
              </a:rPr>
              <a:t>.</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Il est important de présenter le fonctionnement de l’application aux élèves, mais il faut éviter les activités qui demandent de suivre des étapes à la lettre. L’activité doit </a:t>
            </a:r>
            <a:r>
              <a:rPr lang="fr-CA" sz="1800">
                <a:solidFill>
                  <a:srgbClr val="F1C232"/>
                </a:solidFill>
                <a:highlight>
                  <a:srgbClr val="0A0A0A"/>
                </a:highlight>
                <a:latin typeface="Source Sans Pro"/>
                <a:ea typeface="Source Sans Pro"/>
                <a:cs typeface="Source Sans Pro"/>
                <a:sym typeface="Source Sans Pro"/>
              </a:rPr>
              <a:t>susciter une réflexion chez l’élève</a:t>
            </a:r>
            <a:r>
              <a:rPr lang="fr-CA" sz="1800">
                <a:latin typeface="Source Sans Pro"/>
                <a:ea typeface="Source Sans Pro"/>
                <a:cs typeface="Source Sans Pro"/>
                <a:sym typeface="Source Sans Pro"/>
              </a:rPr>
              <a:t>.</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Il faut prévoir du</a:t>
            </a:r>
            <a:r>
              <a:rPr lang="fr-CA" sz="1800">
                <a:solidFill>
                  <a:srgbClr val="F1C232"/>
                </a:solidFill>
                <a:highlight>
                  <a:srgbClr val="0A0A0A"/>
                </a:highlight>
                <a:latin typeface="Source Sans Pro"/>
                <a:ea typeface="Source Sans Pro"/>
                <a:cs typeface="Source Sans Pro"/>
                <a:sym typeface="Source Sans Pro"/>
              </a:rPr>
              <a:t> temps d’appropriation</a:t>
            </a:r>
            <a:r>
              <a:rPr lang="fr-CA" sz="1800">
                <a:latin typeface="Source Sans Pro"/>
                <a:ea typeface="Source Sans Pro"/>
                <a:cs typeface="Source Sans Pro"/>
                <a:sym typeface="Source Sans Pro"/>
              </a:rPr>
              <a:t> avec les élèves.</a:t>
            </a:r>
            <a:endParaRPr sz="1800">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Cadre de référence de la compétence numérique</a:t>
            </a:r>
            <a:endParaRPr/>
          </a:p>
        </p:txBody>
      </p:sp>
      <p:sp>
        <p:nvSpPr>
          <p:cNvPr id="370" name="Google Shape;370;p64"/>
          <p:cNvSpPr/>
          <p:nvPr/>
        </p:nvSpPr>
        <p:spPr>
          <a:xfrm>
            <a:off x="355250" y="1138600"/>
            <a:ext cx="8309100" cy="3572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1" name="Google Shape;371;p64"/>
          <p:cNvPicPr preferRelativeResize="0"/>
          <p:nvPr/>
        </p:nvPicPr>
        <p:blipFill>
          <a:blip r:embed="rId3">
            <a:alphaModFix/>
          </a:blip>
          <a:stretch>
            <a:fillRect/>
          </a:stretch>
        </p:blipFill>
        <p:spPr>
          <a:xfrm>
            <a:off x="386625" y="1137175"/>
            <a:ext cx="3877874" cy="3572400"/>
          </a:xfrm>
          <a:prstGeom prst="rect">
            <a:avLst/>
          </a:prstGeom>
          <a:noFill/>
          <a:ln>
            <a:noFill/>
          </a:ln>
        </p:spPr>
      </p:pic>
      <p:sp>
        <p:nvSpPr>
          <p:cNvPr id="372" name="Google Shape;372;p64"/>
          <p:cNvSpPr/>
          <p:nvPr/>
        </p:nvSpPr>
        <p:spPr>
          <a:xfrm>
            <a:off x="5000938" y="1358825"/>
            <a:ext cx="3415500" cy="3066000"/>
          </a:xfrm>
          <a:prstGeom prst="wedgeRectCallout">
            <a:avLst>
              <a:gd fmla="val -72007" name="adj1"/>
              <a:gd fmla="val -821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3" name="Google Shape;373;p64"/>
          <p:cNvPicPr preferRelativeResize="0"/>
          <p:nvPr/>
        </p:nvPicPr>
        <p:blipFill rotWithShape="1">
          <a:blip r:embed="rId4">
            <a:alphaModFix/>
          </a:blip>
          <a:srcRect b="74378" l="0" r="24161" t="0"/>
          <a:stretch/>
        </p:blipFill>
        <p:spPr>
          <a:xfrm>
            <a:off x="5235829" y="1525650"/>
            <a:ext cx="2583203" cy="708601"/>
          </a:xfrm>
          <a:prstGeom prst="rect">
            <a:avLst/>
          </a:prstGeom>
          <a:noFill/>
          <a:ln>
            <a:noFill/>
          </a:ln>
          <a:effectLst>
            <a:outerShdw blurRad="57150" rotWithShape="0" algn="bl" dir="5400000" dist="19050">
              <a:srgbClr val="000000">
                <a:alpha val="50000"/>
              </a:srgbClr>
            </a:outerShdw>
          </a:effectLst>
        </p:spPr>
      </p:pic>
      <p:pic>
        <p:nvPicPr>
          <p:cNvPr id="374" name="Google Shape;374;p64"/>
          <p:cNvPicPr preferRelativeResize="0"/>
          <p:nvPr/>
        </p:nvPicPr>
        <p:blipFill>
          <a:blip r:embed="rId5">
            <a:alphaModFix/>
          </a:blip>
          <a:stretch>
            <a:fillRect/>
          </a:stretch>
        </p:blipFill>
        <p:spPr>
          <a:xfrm>
            <a:off x="5227539" y="2537526"/>
            <a:ext cx="3044926" cy="708600"/>
          </a:xfrm>
          <a:prstGeom prst="rect">
            <a:avLst/>
          </a:prstGeom>
          <a:noFill/>
          <a:ln>
            <a:noFill/>
          </a:ln>
          <a:effectLst>
            <a:outerShdw blurRad="57150" rotWithShape="0" algn="bl" dir="5400000" dist="19050">
              <a:srgbClr val="000000">
                <a:alpha val="50000"/>
              </a:srgbClr>
            </a:outerShdw>
          </a:effectLst>
        </p:spPr>
      </p:pic>
      <p:pic>
        <p:nvPicPr>
          <p:cNvPr id="375" name="Google Shape;375;p64"/>
          <p:cNvPicPr preferRelativeResize="0"/>
          <p:nvPr/>
        </p:nvPicPr>
        <p:blipFill>
          <a:blip r:embed="rId6">
            <a:alphaModFix/>
          </a:blip>
          <a:stretch>
            <a:fillRect/>
          </a:stretch>
        </p:blipFill>
        <p:spPr>
          <a:xfrm>
            <a:off x="5227551" y="3549401"/>
            <a:ext cx="2962262" cy="708600"/>
          </a:xfrm>
          <a:prstGeom prst="rect">
            <a:avLst/>
          </a:prstGeom>
          <a:noFill/>
          <a:ln>
            <a:noFill/>
          </a:ln>
          <a:effectLst>
            <a:outerShdw blurRad="57150" rotWithShape="0" algn="bl" dir="5400000" dist="19050">
              <a:srgbClr val="000000">
                <a:alpha val="50000"/>
              </a:srgbClr>
            </a:outerShdw>
          </a:effectLst>
        </p:spPr>
      </p:pic>
      <p:sp>
        <p:nvSpPr>
          <p:cNvPr id="376" name="Google Shape;376;p64"/>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rgbClr val="3564B9"/>
                </a:solidFill>
                <a:latin typeface="Viga"/>
                <a:ea typeface="Viga"/>
                <a:cs typeface="Viga"/>
                <a:sym typeface="Viga"/>
                <a:hlinkClick r:id="rId7">
                  <a:extLst>
                    <a:ext uri="{A12FA001-AC4F-418D-AE19-62706E023703}">
                      <ahyp:hlinkClr val="tx"/>
                    </a:ext>
                  </a:extLst>
                </a:hlinkClick>
              </a:rPr>
              <a:t>Cadre de référence de la compétence numérique</a:t>
            </a:r>
            <a:endParaRPr sz="800">
              <a:solidFill>
                <a:srgbClr val="3564B9"/>
              </a:solidFill>
              <a:latin typeface="Viga"/>
              <a:ea typeface="Viga"/>
              <a:cs typeface="Viga"/>
              <a:sym typeface="Viga"/>
            </a:endParaRPr>
          </a:p>
        </p:txBody>
      </p:sp>
      <p:pic>
        <p:nvPicPr>
          <p:cNvPr id="377" name="Google Shape;377;p64"/>
          <p:cNvPicPr preferRelativeResize="0"/>
          <p:nvPr/>
        </p:nvPicPr>
        <p:blipFill>
          <a:blip r:embed="rId8">
            <a:alphaModFix/>
          </a:blip>
          <a:stretch>
            <a:fillRect/>
          </a:stretch>
        </p:blipFill>
        <p:spPr>
          <a:xfrm>
            <a:off x="1631325" y="2428475"/>
            <a:ext cx="1341500" cy="1320700"/>
          </a:xfrm>
          <a:prstGeom prst="rect">
            <a:avLst/>
          </a:prstGeom>
          <a:noFill/>
          <a:ln>
            <a:noFill/>
          </a:ln>
        </p:spPr>
      </p:pic>
      <p:pic>
        <p:nvPicPr>
          <p:cNvPr id="378" name="Google Shape;378;p64"/>
          <p:cNvPicPr preferRelativeResize="0"/>
          <p:nvPr/>
        </p:nvPicPr>
        <p:blipFill>
          <a:blip r:embed="rId9">
            <a:alphaModFix/>
          </a:blip>
          <a:stretch>
            <a:fillRect/>
          </a:stretch>
        </p:blipFill>
        <p:spPr>
          <a:xfrm>
            <a:off x="2132175" y="1595550"/>
            <a:ext cx="1122750" cy="1128000"/>
          </a:xfrm>
          <a:prstGeom prst="rect">
            <a:avLst/>
          </a:prstGeom>
          <a:noFill/>
          <a:ln>
            <a:noFill/>
          </a:ln>
        </p:spPr>
      </p:pic>
      <p:pic>
        <p:nvPicPr>
          <p:cNvPr id="379" name="Google Shape;379;p64"/>
          <p:cNvPicPr preferRelativeResize="0"/>
          <p:nvPr/>
        </p:nvPicPr>
        <p:blipFill>
          <a:blip r:embed="rId10">
            <a:alphaModFix/>
          </a:blip>
          <a:stretch>
            <a:fillRect/>
          </a:stretch>
        </p:blipFill>
        <p:spPr>
          <a:xfrm>
            <a:off x="896330" y="2527820"/>
            <a:ext cx="963950" cy="105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65"/>
          <p:cNvPicPr preferRelativeResize="0"/>
          <p:nvPr/>
        </p:nvPicPr>
        <p:blipFill>
          <a:blip r:embed="rId3">
            <a:alphaModFix/>
          </a:blip>
          <a:stretch>
            <a:fillRect/>
          </a:stretch>
        </p:blipFill>
        <p:spPr>
          <a:xfrm>
            <a:off x="5413000" y="2622326"/>
            <a:ext cx="2924625" cy="1798588"/>
          </a:xfrm>
          <a:prstGeom prst="rect">
            <a:avLst/>
          </a:prstGeom>
          <a:noFill/>
          <a:ln>
            <a:noFill/>
          </a:ln>
          <a:effectLst>
            <a:outerShdw blurRad="57150" rotWithShape="0" algn="bl" dir="5400000" dist="19050">
              <a:srgbClr val="000000">
                <a:alpha val="50000"/>
              </a:srgbClr>
            </a:outerShdw>
          </a:effectLst>
        </p:spPr>
      </p:pic>
      <p:sp>
        <p:nvSpPr>
          <p:cNvPr id="385" name="Google Shape;385;p65"/>
          <p:cNvSpPr txBox="1"/>
          <p:nvPr>
            <p:ph type="title"/>
          </p:nvPr>
        </p:nvSpPr>
        <p:spPr>
          <a:xfrm>
            <a:off x="265500" y="15379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5000"/>
              <a:t>Survol de Polypad</a:t>
            </a:r>
            <a:endParaRPr sz="5000"/>
          </a:p>
        </p:txBody>
      </p:sp>
      <p:sp>
        <p:nvSpPr>
          <p:cNvPr id="386" name="Google Shape;386;p65">
            <a:hlinkClick r:id="rId4"/>
          </p:cNvPr>
          <p:cNvSpPr/>
          <p:nvPr/>
        </p:nvSpPr>
        <p:spPr>
          <a:xfrm>
            <a:off x="5271050" y="1437925"/>
            <a:ext cx="3208500" cy="876300"/>
          </a:xfrm>
          <a:prstGeom prst="roundRect">
            <a:avLst>
              <a:gd fmla="val 16667" name="adj"/>
            </a:avLst>
          </a:prstGeom>
          <a:solidFill>
            <a:srgbClr val="FFFFFF"/>
          </a:solidFill>
          <a:ln cap="flat" cmpd="sng" w="28575">
            <a:solidFill>
              <a:srgbClr val="43434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fr-CA" sz="21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2100">
              <a:solidFill>
                <a:srgbClr val="434343"/>
              </a:solidFill>
              <a:latin typeface="Dosis"/>
              <a:ea typeface="Dosis"/>
              <a:cs typeface="Dosis"/>
              <a:sym typeface="Dosis"/>
            </a:endParaRPr>
          </a:p>
        </p:txBody>
      </p:sp>
      <p:pic>
        <p:nvPicPr>
          <p:cNvPr descr="File:Pixel 51 icon cursor click top left.svg - Wikimedia Commons" id="387" name="Google Shape;387;p65"/>
          <p:cNvPicPr preferRelativeResize="0"/>
          <p:nvPr/>
        </p:nvPicPr>
        <p:blipFill>
          <a:blip r:embed="rId6">
            <a:alphaModFix/>
          </a:blip>
          <a:stretch>
            <a:fillRect/>
          </a:stretch>
        </p:blipFill>
        <p:spPr>
          <a:xfrm>
            <a:off x="8099300" y="2051025"/>
            <a:ext cx="798676" cy="798676"/>
          </a:xfrm>
          <a:prstGeom prst="rect">
            <a:avLst/>
          </a:prstGeom>
          <a:noFill/>
          <a:ln>
            <a:noFill/>
          </a:ln>
        </p:spPr>
      </p:pic>
      <p:sp>
        <p:nvSpPr>
          <p:cNvPr id="388" name="Google Shape;388;p65">
            <a:hlinkClick r:id="rId7"/>
          </p:cNvPr>
          <p:cNvSpPr/>
          <p:nvPr/>
        </p:nvSpPr>
        <p:spPr>
          <a:xfrm>
            <a:off x="5266100" y="1437925"/>
            <a:ext cx="3218400" cy="876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89" name="Google Shape;389;p65"/>
          <p:cNvSpPr txBox="1"/>
          <p:nvPr/>
        </p:nvSpPr>
        <p:spPr>
          <a:xfrm>
            <a:off x="851000" y="3236525"/>
            <a:ext cx="3336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2"/>
                </a:solidFill>
                <a:latin typeface="Viga"/>
                <a:ea typeface="Viga"/>
                <a:cs typeface="Viga"/>
                <a:sym typeface="Viga"/>
              </a:rPr>
              <a:t>Canevas et tuiles</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Création d’un compte</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Mode création</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Enregistrement et gestion des canvas</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Options de partage</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Raccourcis clavier</a:t>
            </a:r>
            <a:endParaRPr sz="1200">
              <a:solidFill>
                <a:schemeClr val="lt2"/>
              </a:solidFill>
              <a:latin typeface="Viga"/>
              <a:ea typeface="Viga"/>
              <a:cs typeface="Viga"/>
              <a:sym typeface="Vig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6"/>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Canevas</a:t>
            </a:r>
            <a:endParaRPr/>
          </a:p>
        </p:txBody>
      </p:sp>
      <p:sp>
        <p:nvSpPr>
          <p:cNvPr id="395" name="Google Shape;395;p66">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396" name="Google Shape;396;p66"/>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397" name="Google Shape;397;p66">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398" name="Google Shape;398;p66"/>
          <p:cNvPicPr preferRelativeResize="0"/>
          <p:nvPr/>
        </p:nvPicPr>
        <p:blipFill>
          <a:blip r:embed="rId7">
            <a:alphaModFix/>
          </a:blip>
          <a:stretch>
            <a:fillRect/>
          </a:stretch>
        </p:blipFill>
        <p:spPr>
          <a:xfrm>
            <a:off x="2137613" y="1297475"/>
            <a:ext cx="4747876" cy="3417075"/>
          </a:xfrm>
          <a:prstGeom prst="rect">
            <a:avLst/>
          </a:prstGeom>
          <a:noFill/>
          <a:ln>
            <a:noFill/>
          </a:ln>
        </p:spPr>
      </p:pic>
      <p:sp>
        <p:nvSpPr>
          <p:cNvPr id="399" name="Google Shape;399;p66"/>
          <p:cNvSpPr txBox="1"/>
          <p:nvPr/>
        </p:nvSpPr>
        <p:spPr>
          <a:xfrm>
            <a:off x="138225" y="804750"/>
            <a:ext cx="58464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fr-CA" sz="1600">
                <a:latin typeface="Source Sans Pro"/>
                <a:ea typeface="Source Sans Pro"/>
                <a:cs typeface="Source Sans Pro"/>
                <a:sym typeface="Source Sans Pro"/>
              </a:rPr>
              <a:t>Pour modifier la langue d’affichage…</a:t>
            </a:r>
            <a:endParaRPr sz="1600">
              <a:latin typeface="Source Sans Pro"/>
              <a:ea typeface="Source Sans Pro"/>
              <a:cs typeface="Source Sans Pro"/>
              <a:sym typeface="Source Sans Pro"/>
            </a:endParaRPr>
          </a:p>
        </p:txBody>
      </p:sp>
      <p:sp>
        <p:nvSpPr>
          <p:cNvPr id="400" name="Google Shape;400;p66"/>
          <p:cNvSpPr/>
          <p:nvPr/>
        </p:nvSpPr>
        <p:spPr>
          <a:xfrm>
            <a:off x="6497975" y="1474925"/>
            <a:ext cx="2301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401" name="Google Shape;401;p66"/>
          <p:cNvSpPr/>
          <p:nvPr/>
        </p:nvSpPr>
        <p:spPr>
          <a:xfrm>
            <a:off x="5712500" y="2160425"/>
            <a:ext cx="10914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402" name="Google Shape;402;p66"/>
          <p:cNvSpPr/>
          <p:nvPr/>
        </p:nvSpPr>
        <p:spPr>
          <a:xfrm>
            <a:off x="2515725" y="4079975"/>
            <a:ext cx="7245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403" name="Google Shape;403;p66"/>
          <p:cNvPicPr preferRelativeResize="0"/>
          <p:nvPr/>
        </p:nvPicPr>
        <p:blipFill rotWithShape="1">
          <a:blip r:embed="rId8">
            <a:alphaModFix/>
          </a:blip>
          <a:srcRect b="7679" l="21382" r="27500" t="6703"/>
          <a:stretch/>
        </p:blipFill>
        <p:spPr>
          <a:xfrm rot="-504374">
            <a:off x="6594351" y="1596425"/>
            <a:ext cx="291137" cy="354300"/>
          </a:xfrm>
          <a:prstGeom prst="rect">
            <a:avLst/>
          </a:prstGeom>
          <a:noFill/>
          <a:ln>
            <a:noFill/>
          </a:ln>
        </p:spPr>
      </p:pic>
      <p:pic>
        <p:nvPicPr>
          <p:cNvPr id="404" name="Google Shape;404;p66"/>
          <p:cNvPicPr preferRelativeResize="0"/>
          <p:nvPr/>
        </p:nvPicPr>
        <p:blipFill rotWithShape="1">
          <a:blip r:embed="rId8">
            <a:alphaModFix/>
          </a:blip>
          <a:srcRect b="7679" l="21382" r="27500" t="6703"/>
          <a:stretch/>
        </p:blipFill>
        <p:spPr>
          <a:xfrm rot="-504374">
            <a:off x="6594351" y="2327900"/>
            <a:ext cx="291137" cy="354300"/>
          </a:xfrm>
          <a:prstGeom prst="rect">
            <a:avLst/>
          </a:prstGeom>
          <a:noFill/>
          <a:ln>
            <a:noFill/>
          </a:ln>
        </p:spPr>
      </p:pic>
      <p:pic>
        <p:nvPicPr>
          <p:cNvPr id="405" name="Google Shape;405;p66"/>
          <p:cNvPicPr preferRelativeResize="0"/>
          <p:nvPr/>
        </p:nvPicPr>
        <p:blipFill rotWithShape="1">
          <a:blip r:embed="rId8">
            <a:alphaModFix/>
          </a:blip>
          <a:srcRect b="7679" l="21382" r="27500" t="6703"/>
          <a:stretch/>
        </p:blipFill>
        <p:spPr>
          <a:xfrm rot="-504374">
            <a:off x="2915851" y="4247450"/>
            <a:ext cx="291137" cy="354300"/>
          </a:xfrm>
          <a:prstGeom prst="rect">
            <a:avLst/>
          </a:prstGeom>
          <a:noFill/>
          <a:ln>
            <a:noFill/>
          </a:ln>
        </p:spPr>
      </p:pic>
      <p:cxnSp>
        <p:nvCxnSpPr>
          <p:cNvPr id="406" name="Google Shape;406;p66"/>
          <p:cNvCxnSpPr>
            <a:stCxn id="400" idx="2"/>
            <a:endCxn id="401" idx="0"/>
          </p:cNvCxnSpPr>
          <p:nvPr/>
        </p:nvCxnSpPr>
        <p:spPr>
          <a:xfrm flipH="1">
            <a:off x="6258125" y="1705025"/>
            <a:ext cx="354900" cy="455400"/>
          </a:xfrm>
          <a:prstGeom prst="straightConnector1">
            <a:avLst/>
          </a:prstGeom>
          <a:noFill/>
          <a:ln cap="flat" cmpd="sng" w="28575">
            <a:solidFill>
              <a:srgbClr val="FF0000"/>
            </a:solidFill>
            <a:prstDash val="solid"/>
            <a:round/>
            <a:headEnd len="med" w="med" type="none"/>
            <a:tailEnd len="med" w="med" type="triangle"/>
          </a:ln>
        </p:spPr>
      </p:cxnSp>
      <p:cxnSp>
        <p:nvCxnSpPr>
          <p:cNvPr id="407" name="Google Shape;407;p66"/>
          <p:cNvCxnSpPr>
            <a:stCxn id="401" idx="2"/>
            <a:endCxn id="402" idx="3"/>
          </p:cNvCxnSpPr>
          <p:nvPr/>
        </p:nvCxnSpPr>
        <p:spPr>
          <a:xfrm rot="5400000">
            <a:off x="3846950" y="1783775"/>
            <a:ext cx="1804500" cy="3018000"/>
          </a:xfrm>
          <a:prstGeom prst="curvedConnector2">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67"/>
          <p:cNvPicPr preferRelativeResize="0"/>
          <p:nvPr/>
        </p:nvPicPr>
        <p:blipFill>
          <a:blip r:embed="rId3">
            <a:alphaModFix/>
          </a:blip>
          <a:stretch>
            <a:fillRect/>
          </a:stretch>
        </p:blipFill>
        <p:spPr>
          <a:xfrm>
            <a:off x="1669925" y="822617"/>
            <a:ext cx="5683249" cy="3495106"/>
          </a:xfrm>
          <a:prstGeom prst="rect">
            <a:avLst/>
          </a:prstGeom>
          <a:noFill/>
          <a:ln>
            <a:noFill/>
          </a:ln>
        </p:spPr>
      </p:pic>
      <p:sp>
        <p:nvSpPr>
          <p:cNvPr id="413" name="Google Shape;413;p67"/>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Canevas</a:t>
            </a:r>
            <a:endParaRPr/>
          </a:p>
        </p:txBody>
      </p:sp>
      <p:sp>
        <p:nvSpPr>
          <p:cNvPr id="414" name="Google Shape;414;p67"/>
          <p:cNvSpPr/>
          <p:nvPr/>
        </p:nvSpPr>
        <p:spPr>
          <a:xfrm>
            <a:off x="2589242" y="3974154"/>
            <a:ext cx="4231350" cy="1066800"/>
          </a:xfrm>
          <a:custGeom>
            <a:rect b="b" l="l" r="r" t="t"/>
            <a:pathLst>
              <a:path extrusionOk="0" h="42672" w="169254">
                <a:moveTo>
                  <a:pt x="0" y="17929"/>
                </a:moveTo>
                <a:lnTo>
                  <a:pt x="59527" y="18889"/>
                </a:lnTo>
                <a:lnTo>
                  <a:pt x="59527" y="626"/>
                </a:lnTo>
                <a:lnTo>
                  <a:pt x="169254" y="0"/>
                </a:lnTo>
                <a:lnTo>
                  <a:pt x="169254" y="41596"/>
                </a:lnTo>
                <a:lnTo>
                  <a:pt x="717" y="42672"/>
                </a:lnTo>
                <a:close/>
              </a:path>
            </a:pathLst>
          </a:custGeom>
          <a:noFill/>
          <a:ln cap="flat" cmpd="sng" w="28575">
            <a:solidFill>
              <a:srgbClr val="38761D"/>
            </a:solidFill>
            <a:prstDash val="dash"/>
            <a:round/>
            <a:headEnd len="med" w="med" type="none"/>
            <a:tailEnd len="med" w="med" type="none"/>
          </a:ln>
        </p:spPr>
      </p:sp>
      <p:sp>
        <p:nvSpPr>
          <p:cNvPr id="415" name="Google Shape;415;p67"/>
          <p:cNvSpPr/>
          <p:nvPr/>
        </p:nvSpPr>
        <p:spPr>
          <a:xfrm>
            <a:off x="7031275" y="1156425"/>
            <a:ext cx="1945350" cy="2038990"/>
          </a:xfrm>
          <a:custGeom>
            <a:rect b="b" l="l" r="r" t="t"/>
            <a:pathLst>
              <a:path extrusionOk="0" h="97536" w="77814">
                <a:moveTo>
                  <a:pt x="0" y="0"/>
                </a:moveTo>
                <a:lnTo>
                  <a:pt x="77814" y="0"/>
                </a:lnTo>
                <a:lnTo>
                  <a:pt x="77814" y="97536"/>
                </a:lnTo>
                <a:lnTo>
                  <a:pt x="717" y="97178"/>
                </a:lnTo>
                <a:close/>
              </a:path>
            </a:pathLst>
          </a:custGeom>
          <a:noFill/>
          <a:ln cap="flat" cmpd="sng" w="28575">
            <a:solidFill>
              <a:srgbClr val="6D3BBF"/>
            </a:solidFill>
            <a:prstDash val="dash"/>
            <a:round/>
            <a:headEnd len="med" w="med" type="none"/>
            <a:tailEnd len="med" w="med" type="none"/>
          </a:ln>
        </p:spPr>
      </p:sp>
      <p:sp>
        <p:nvSpPr>
          <p:cNvPr id="416" name="Google Shape;416;p67"/>
          <p:cNvSpPr/>
          <p:nvPr/>
        </p:nvSpPr>
        <p:spPr>
          <a:xfrm>
            <a:off x="119825" y="1138625"/>
            <a:ext cx="3485668" cy="3179166"/>
          </a:xfrm>
          <a:custGeom>
            <a:rect b="b" l="l" r="r" t="t"/>
            <a:pathLst>
              <a:path extrusionOk="0" h="69566" w="135550">
                <a:moveTo>
                  <a:pt x="706" y="0"/>
                </a:moveTo>
                <a:lnTo>
                  <a:pt x="99544" y="0"/>
                </a:lnTo>
                <a:lnTo>
                  <a:pt x="135532" y="37"/>
                </a:lnTo>
                <a:lnTo>
                  <a:pt x="135550" y="9682"/>
                </a:lnTo>
                <a:lnTo>
                  <a:pt x="135550" y="69566"/>
                </a:lnTo>
                <a:lnTo>
                  <a:pt x="0" y="69566"/>
                </a:lnTo>
                <a:close/>
              </a:path>
            </a:pathLst>
          </a:custGeom>
          <a:noFill/>
          <a:ln cap="flat" cmpd="sng" w="19050">
            <a:solidFill>
              <a:srgbClr val="741B47"/>
            </a:solidFill>
            <a:prstDash val="dash"/>
            <a:round/>
            <a:headEnd len="med" w="med" type="none"/>
            <a:tailEnd len="med" w="med" type="none"/>
          </a:ln>
        </p:spPr>
      </p:sp>
      <p:sp>
        <p:nvSpPr>
          <p:cNvPr id="417" name="Google Shape;417;p67"/>
          <p:cNvSpPr txBox="1"/>
          <p:nvPr/>
        </p:nvSpPr>
        <p:spPr>
          <a:xfrm>
            <a:off x="119814" y="1118952"/>
            <a:ext cx="14922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Tuiles et +</a:t>
            </a:r>
            <a:endParaRPr sz="1600">
              <a:solidFill>
                <a:srgbClr val="FFFFFF"/>
              </a:solidFill>
              <a:latin typeface="Source Sans Pro"/>
              <a:ea typeface="Source Sans Pro"/>
              <a:cs typeface="Source Sans Pro"/>
              <a:sym typeface="Source Sans Pro"/>
            </a:endParaRPr>
          </a:p>
        </p:txBody>
      </p:sp>
      <p:sp>
        <p:nvSpPr>
          <p:cNvPr id="418" name="Google Shape;418;p67"/>
          <p:cNvSpPr txBox="1"/>
          <p:nvPr/>
        </p:nvSpPr>
        <p:spPr>
          <a:xfrm>
            <a:off x="2580293" y="4414300"/>
            <a:ext cx="14922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d’outils</a:t>
            </a:r>
            <a:endParaRPr sz="1600">
              <a:solidFill>
                <a:srgbClr val="FFFFFF"/>
              </a:solidFill>
              <a:latin typeface="Source Sans Pro"/>
              <a:ea typeface="Source Sans Pro"/>
              <a:cs typeface="Source Sans Pro"/>
              <a:sym typeface="Source Sans Pro"/>
            </a:endParaRPr>
          </a:p>
        </p:txBody>
      </p:sp>
      <p:sp>
        <p:nvSpPr>
          <p:cNvPr id="419" name="Google Shape;419;p67"/>
          <p:cNvSpPr txBox="1"/>
          <p:nvPr/>
        </p:nvSpPr>
        <p:spPr>
          <a:xfrm>
            <a:off x="7496011" y="1138631"/>
            <a:ext cx="14922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latérale</a:t>
            </a:r>
            <a:endParaRPr sz="1600">
              <a:solidFill>
                <a:srgbClr val="FFFFFF"/>
              </a:solidFill>
              <a:latin typeface="Source Sans Pro"/>
              <a:ea typeface="Source Sans Pro"/>
              <a:cs typeface="Source Sans Pro"/>
              <a:sym typeface="Source Sans Pro"/>
            </a:endParaRPr>
          </a:p>
        </p:txBody>
      </p:sp>
      <p:sp>
        <p:nvSpPr>
          <p:cNvPr id="420" name="Google Shape;420;p67"/>
          <p:cNvSpPr txBox="1"/>
          <p:nvPr/>
        </p:nvSpPr>
        <p:spPr>
          <a:xfrm>
            <a:off x="4158067" y="4334425"/>
            <a:ext cx="2662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Sélection d’objet | Crayons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Géométrie dynamique| Boîte de texte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Éditeur d’équation | Sélection de couleur</a:t>
            </a:r>
            <a:endParaRPr sz="1100">
              <a:latin typeface="Source Sans Pro"/>
              <a:ea typeface="Source Sans Pro"/>
              <a:cs typeface="Source Sans Pro"/>
              <a:sym typeface="Source Sans Pro"/>
            </a:endParaRPr>
          </a:p>
        </p:txBody>
      </p:sp>
      <p:sp>
        <p:nvSpPr>
          <p:cNvPr id="421" name="Google Shape;421;p67"/>
          <p:cNvSpPr txBox="1"/>
          <p:nvPr/>
        </p:nvSpPr>
        <p:spPr>
          <a:xfrm>
            <a:off x="7457917" y="1596625"/>
            <a:ext cx="15684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Actions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800">
                <a:latin typeface="Source Sans Pro"/>
                <a:ea typeface="Source Sans Pro"/>
                <a:cs typeface="Source Sans Pro"/>
                <a:sym typeface="Source Sans Pro"/>
              </a:rPr>
              <a:t>(annuler et refaire)</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Options d’affichage </a:t>
            </a:r>
            <a:r>
              <a:rPr lang="fr-CA" sz="800">
                <a:latin typeface="Source Sans Pro"/>
                <a:ea typeface="Source Sans Pro"/>
                <a:cs typeface="Source Sans Pro"/>
                <a:sym typeface="Source Sans Pro"/>
              </a:rPr>
              <a:t>(plein écran, </a:t>
            </a:r>
            <a:r>
              <a:rPr lang="fr-CA" sz="800">
                <a:latin typeface="Source Sans Pro"/>
                <a:ea typeface="Source Sans Pro"/>
                <a:cs typeface="Source Sans Pro"/>
                <a:sym typeface="Source Sans Pro"/>
              </a:rPr>
              <a:t>agrandissement</a:t>
            </a:r>
            <a:r>
              <a:rPr lang="fr-CA" sz="800">
                <a:latin typeface="Source Sans Pro"/>
                <a:ea typeface="Source Sans Pro"/>
                <a:cs typeface="Source Sans Pro"/>
                <a:sym typeface="Source Sans Pro"/>
              </a:rPr>
              <a:t> et déplacement du canevas)</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Exportation en image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800">
                <a:latin typeface="Source Sans Pro"/>
                <a:ea typeface="Source Sans Pro"/>
                <a:cs typeface="Source Sans Pro"/>
                <a:sym typeface="Source Sans Pro"/>
              </a:rPr>
              <a:t>(SVG, JPEG et PNG)</a:t>
            </a:r>
            <a:endParaRPr sz="800">
              <a:latin typeface="Source Sans Pro"/>
              <a:ea typeface="Source Sans Pro"/>
              <a:cs typeface="Source Sans Pro"/>
              <a:sym typeface="Source Sans Pro"/>
            </a:endParaRPr>
          </a:p>
        </p:txBody>
      </p:sp>
      <p:sp>
        <p:nvSpPr>
          <p:cNvPr id="422" name="Google Shape;422;p67"/>
          <p:cNvSpPr txBox="1"/>
          <p:nvPr/>
        </p:nvSpPr>
        <p:spPr>
          <a:xfrm>
            <a:off x="119825" y="1616550"/>
            <a:ext cx="17001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Banque d’éléments manipulables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Paramètres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Mode création</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Gestions et partage des fichiers (connexion requise)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Section d’aide</a:t>
            </a:r>
            <a:endParaRPr sz="1100">
              <a:latin typeface="Source Sans Pro"/>
              <a:ea typeface="Source Sans Pro"/>
              <a:cs typeface="Source Sans Pro"/>
              <a:sym typeface="Source Sans Pro"/>
            </a:endParaRPr>
          </a:p>
        </p:txBody>
      </p:sp>
      <p:sp>
        <p:nvSpPr>
          <p:cNvPr id="423" name="Google Shape;423;p67">
            <a:hlinkClick r:id="rId4"/>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424" name="Google Shape;424;p67"/>
          <p:cNvPicPr preferRelativeResize="0"/>
          <p:nvPr/>
        </p:nvPicPr>
        <p:blipFill>
          <a:blip r:embed="rId6">
            <a:alphaModFix/>
          </a:blip>
          <a:stretch>
            <a:fillRect/>
          </a:stretch>
        </p:blipFill>
        <p:spPr>
          <a:xfrm>
            <a:off x="8885361" y="257692"/>
            <a:ext cx="230001" cy="230001"/>
          </a:xfrm>
          <a:prstGeom prst="rect">
            <a:avLst/>
          </a:prstGeom>
          <a:noFill/>
          <a:ln>
            <a:noFill/>
          </a:ln>
        </p:spPr>
      </p:pic>
      <p:sp>
        <p:nvSpPr>
          <p:cNvPr id="425" name="Google Shape;425;p67">
            <a:hlinkClick r:id="rId7"/>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8"/>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t>
            </a:r>
            <a:r>
              <a:rPr lang="fr-CA"/>
              <a:t>réation d’un nouveau compte</a:t>
            </a:r>
            <a:endParaRPr/>
          </a:p>
        </p:txBody>
      </p:sp>
      <p:sp>
        <p:nvSpPr>
          <p:cNvPr id="431" name="Google Shape;431;p68">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432" name="Google Shape;432;p68"/>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433" name="Google Shape;433;p68">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434" name="Google Shape;434;p68"/>
          <p:cNvPicPr preferRelativeResize="0"/>
          <p:nvPr/>
        </p:nvPicPr>
        <p:blipFill>
          <a:blip r:embed="rId7">
            <a:alphaModFix/>
          </a:blip>
          <a:stretch>
            <a:fillRect/>
          </a:stretch>
        </p:blipFill>
        <p:spPr>
          <a:xfrm>
            <a:off x="393650" y="751705"/>
            <a:ext cx="4975069" cy="4295849"/>
          </a:xfrm>
          <a:prstGeom prst="rect">
            <a:avLst/>
          </a:prstGeom>
          <a:noFill/>
          <a:ln>
            <a:noFill/>
          </a:ln>
        </p:spPr>
      </p:pic>
      <p:sp>
        <p:nvSpPr>
          <p:cNvPr id="435" name="Google Shape;435;p68"/>
          <p:cNvSpPr txBox="1"/>
          <p:nvPr/>
        </p:nvSpPr>
        <p:spPr>
          <a:xfrm>
            <a:off x="5666750" y="1031825"/>
            <a:ext cx="3218700" cy="37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600">
                <a:latin typeface="Source Sans Pro"/>
                <a:ea typeface="Source Sans Pro"/>
                <a:cs typeface="Source Sans Pro"/>
                <a:sym typeface="Source Sans Pro"/>
              </a:rPr>
              <a:t>L’outil Polypad est accessible gratuitement sans avoir à créer de compte. Cependant, la création d’un compte permet à l’enseignant:</a:t>
            </a:r>
            <a:endParaRPr sz="1600">
              <a:latin typeface="Source Sans Pro"/>
              <a:ea typeface="Source Sans Pro"/>
              <a:cs typeface="Source Sans Pro"/>
              <a:sym typeface="Source Sans Pro"/>
            </a:endParaRPr>
          </a:p>
          <a:p>
            <a:pPr indent="0" lvl="0" marL="0" rtl="0" algn="l">
              <a:spcBef>
                <a:spcPts val="0"/>
              </a:spcBef>
              <a:spcAft>
                <a:spcPts val="0"/>
              </a:spcAft>
              <a:buNone/>
            </a:pPr>
            <a:r>
              <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d’enregistrer et partager un canevas;</a:t>
            </a:r>
            <a:endParaRPr sz="1600">
              <a:latin typeface="Source Sans Pro"/>
              <a:ea typeface="Source Sans Pro"/>
              <a:cs typeface="Source Sans Pro"/>
              <a:sym typeface="Source Sans Pro"/>
            </a:endParaRPr>
          </a:p>
          <a:p>
            <a:pPr indent="-330200" lvl="0" marL="457200" rtl="0" algn="l">
              <a:spcBef>
                <a:spcPts val="1000"/>
              </a:spcBef>
              <a:spcAft>
                <a:spcPts val="0"/>
              </a:spcAft>
              <a:buSzPts val="1600"/>
              <a:buFont typeface="Source Sans Pro"/>
              <a:buChar char="●"/>
            </a:pPr>
            <a:r>
              <a:rPr lang="fr-CA" sz="1600">
                <a:latin typeface="Source Sans Pro"/>
                <a:ea typeface="Source Sans Pro"/>
                <a:cs typeface="Source Sans Pro"/>
                <a:sym typeface="Source Sans Pro"/>
              </a:rPr>
              <a:t>d'utiliser le même identifiant pour son compte Desmos et Polypad;</a:t>
            </a:r>
            <a:endParaRPr sz="1600">
              <a:latin typeface="Source Sans Pro"/>
              <a:ea typeface="Source Sans Pro"/>
              <a:cs typeface="Source Sans Pro"/>
              <a:sym typeface="Source Sans Pro"/>
            </a:endParaRPr>
          </a:p>
          <a:p>
            <a:pPr indent="-330200" lvl="0" marL="457200" rtl="0" algn="l">
              <a:spcBef>
                <a:spcPts val="1000"/>
              </a:spcBef>
              <a:spcAft>
                <a:spcPts val="1000"/>
              </a:spcAft>
              <a:buSzPts val="1600"/>
              <a:buFont typeface="Source Sans Pro"/>
              <a:buChar char="●"/>
            </a:pPr>
            <a:r>
              <a:rPr lang="fr-CA" sz="1600">
                <a:latin typeface="Source Sans Pro"/>
                <a:ea typeface="Source Sans Pro"/>
                <a:cs typeface="Source Sans Pro"/>
                <a:sym typeface="Source Sans Pro"/>
              </a:rPr>
              <a:t>de partager directement dans Google Classroom et d'y publier des devoirs.</a:t>
            </a:r>
            <a:endParaRPr sz="1600">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69"/>
          <p:cNvPicPr preferRelativeResize="0"/>
          <p:nvPr/>
        </p:nvPicPr>
        <p:blipFill rotWithShape="1">
          <a:blip r:embed="rId3">
            <a:alphaModFix/>
          </a:blip>
          <a:srcRect b="52175" l="0" r="0" t="0"/>
          <a:stretch/>
        </p:blipFill>
        <p:spPr>
          <a:xfrm>
            <a:off x="300875" y="815800"/>
            <a:ext cx="1751112" cy="991818"/>
          </a:xfrm>
          <a:prstGeom prst="flowChartDocument">
            <a:avLst/>
          </a:prstGeom>
          <a:noFill/>
          <a:ln>
            <a:noFill/>
          </a:ln>
        </p:spPr>
      </p:pic>
      <p:sp>
        <p:nvSpPr>
          <p:cNvPr id="441" name="Google Shape;441;p69"/>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Enregistrement et gestion des canevas</a:t>
            </a:r>
            <a:endParaRPr/>
          </a:p>
        </p:txBody>
      </p:sp>
      <p:sp>
        <p:nvSpPr>
          <p:cNvPr id="442" name="Google Shape;442;p69">
            <a:hlinkClick r:id="rId4"/>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443" name="Google Shape;443;p69"/>
          <p:cNvPicPr preferRelativeResize="0"/>
          <p:nvPr/>
        </p:nvPicPr>
        <p:blipFill>
          <a:blip r:embed="rId6">
            <a:alphaModFix/>
          </a:blip>
          <a:stretch>
            <a:fillRect/>
          </a:stretch>
        </p:blipFill>
        <p:spPr>
          <a:xfrm>
            <a:off x="8885361" y="257692"/>
            <a:ext cx="230001" cy="230001"/>
          </a:xfrm>
          <a:prstGeom prst="rect">
            <a:avLst/>
          </a:prstGeom>
          <a:noFill/>
          <a:ln>
            <a:noFill/>
          </a:ln>
        </p:spPr>
      </p:pic>
      <p:sp>
        <p:nvSpPr>
          <p:cNvPr id="444" name="Google Shape;444;p69">
            <a:hlinkClick r:id="rId7"/>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cxnSp>
        <p:nvCxnSpPr>
          <p:cNvPr id="445" name="Google Shape;445;p69"/>
          <p:cNvCxnSpPr/>
          <p:nvPr/>
        </p:nvCxnSpPr>
        <p:spPr>
          <a:xfrm>
            <a:off x="6808700" y="1057825"/>
            <a:ext cx="9000" cy="3810000"/>
          </a:xfrm>
          <a:prstGeom prst="straightConnector1">
            <a:avLst/>
          </a:prstGeom>
          <a:noFill/>
          <a:ln cap="flat" cmpd="sng" w="9525">
            <a:solidFill>
              <a:schemeClr val="dk2"/>
            </a:solidFill>
            <a:prstDash val="solid"/>
            <a:round/>
            <a:headEnd len="med" w="med" type="none"/>
            <a:tailEnd len="med" w="med" type="none"/>
          </a:ln>
        </p:spPr>
      </p:cxnSp>
      <p:sp>
        <p:nvSpPr>
          <p:cNvPr id="446" name="Google Shape;446;p69"/>
          <p:cNvSpPr txBox="1"/>
          <p:nvPr/>
        </p:nvSpPr>
        <p:spPr>
          <a:xfrm>
            <a:off x="2402950" y="1214437"/>
            <a:ext cx="4098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1100">
                <a:solidFill>
                  <a:srgbClr val="595959"/>
                </a:solidFill>
                <a:latin typeface="Dosis SemiBold"/>
                <a:ea typeface="Dosis SemiBold"/>
                <a:cs typeface="Dosis SemiBold"/>
                <a:sym typeface="Dosis SemiBold"/>
              </a:rPr>
              <a:t>Il est possible d’enregistrer et de partager en ligne, mais pas de sauvegarder en local.</a:t>
            </a:r>
            <a:endParaRPr i="1" sz="1100">
              <a:solidFill>
                <a:srgbClr val="595959"/>
              </a:solidFill>
              <a:latin typeface="Dosis SemiBold"/>
              <a:ea typeface="Dosis SemiBold"/>
              <a:cs typeface="Dosis SemiBold"/>
              <a:sym typeface="Dosis SemiBold"/>
            </a:endParaRPr>
          </a:p>
        </p:txBody>
      </p:sp>
      <p:sp>
        <p:nvSpPr>
          <p:cNvPr id="447" name="Google Shape;447;p69"/>
          <p:cNvSpPr/>
          <p:nvPr/>
        </p:nvSpPr>
        <p:spPr>
          <a:xfrm>
            <a:off x="584450" y="815800"/>
            <a:ext cx="8985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8" name="Google Shape;448;p69"/>
          <p:cNvPicPr preferRelativeResize="0"/>
          <p:nvPr/>
        </p:nvPicPr>
        <p:blipFill rotWithShape="1">
          <a:blip r:embed="rId8">
            <a:alphaModFix/>
          </a:blip>
          <a:srcRect b="7679" l="21382" r="27500" t="6703"/>
          <a:stretch/>
        </p:blipFill>
        <p:spPr>
          <a:xfrm rot="-1492278">
            <a:off x="1367300" y="903153"/>
            <a:ext cx="266321" cy="324096"/>
          </a:xfrm>
          <a:prstGeom prst="rect">
            <a:avLst/>
          </a:prstGeom>
          <a:noFill/>
          <a:ln>
            <a:noFill/>
          </a:ln>
        </p:spPr>
      </p:pic>
      <p:sp>
        <p:nvSpPr>
          <p:cNvPr id="449" name="Google Shape;449;p69"/>
          <p:cNvSpPr txBox="1"/>
          <p:nvPr/>
        </p:nvSpPr>
        <p:spPr>
          <a:xfrm>
            <a:off x="2299875" y="9982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Enregistrement de votre canevas.</a:t>
            </a:r>
            <a:endParaRPr>
              <a:solidFill>
                <a:srgbClr val="0069BF"/>
              </a:solidFill>
              <a:latin typeface="Dosis SemiBold"/>
              <a:ea typeface="Dosis SemiBold"/>
              <a:cs typeface="Dosis SemiBold"/>
              <a:sym typeface="Dosis SemiBold"/>
            </a:endParaRPr>
          </a:p>
        </p:txBody>
      </p:sp>
      <p:sp>
        <p:nvSpPr>
          <p:cNvPr id="450" name="Google Shape;450;p69"/>
          <p:cNvSpPr txBox="1"/>
          <p:nvPr/>
        </p:nvSpPr>
        <p:spPr>
          <a:xfrm>
            <a:off x="2212517" y="3453725"/>
            <a:ext cx="432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Vos enregistrements se retrouvent ici.</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Possibilité de créer des dossiers pour mieux organiser vos fichiers.</a:t>
            </a:r>
            <a:endParaRPr>
              <a:latin typeface="Dosis SemiBold"/>
              <a:ea typeface="Dosis SemiBold"/>
              <a:cs typeface="Dosis SemiBold"/>
              <a:sym typeface="Dosis SemiBold"/>
            </a:endParaRPr>
          </a:p>
        </p:txBody>
      </p:sp>
      <p:sp>
        <p:nvSpPr>
          <p:cNvPr id="451" name="Google Shape;451;p69"/>
          <p:cNvSpPr/>
          <p:nvPr/>
        </p:nvSpPr>
        <p:spPr>
          <a:xfrm>
            <a:off x="1967400" y="3082182"/>
            <a:ext cx="224100" cy="15744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69"/>
          <p:cNvSpPr txBox="1"/>
          <p:nvPr/>
        </p:nvSpPr>
        <p:spPr>
          <a:xfrm>
            <a:off x="2187400" y="2415200"/>
            <a:ext cx="43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Modèles de canevas suggérés.</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Aucune gestion possible de cette section.</a:t>
            </a:r>
            <a:endParaRPr>
              <a:latin typeface="Dosis SemiBold"/>
              <a:ea typeface="Dosis SemiBold"/>
              <a:cs typeface="Dosis SemiBold"/>
              <a:sym typeface="Dosis SemiBold"/>
            </a:endParaRPr>
          </a:p>
        </p:txBody>
      </p:sp>
      <p:sp>
        <p:nvSpPr>
          <p:cNvPr id="453" name="Google Shape;453;p69"/>
          <p:cNvSpPr txBox="1"/>
          <p:nvPr/>
        </p:nvSpPr>
        <p:spPr>
          <a:xfrm>
            <a:off x="7151363" y="1271525"/>
            <a:ext cx="161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Dosis SemiBold"/>
                <a:ea typeface="Dosis SemiBold"/>
                <a:cs typeface="Dosis SemiBold"/>
                <a:sym typeface="Dosis SemiBold"/>
              </a:rPr>
              <a:t>Exporter le canevas en tant qu’image</a:t>
            </a:r>
            <a:endParaRPr>
              <a:solidFill>
                <a:schemeClr val="dk1"/>
              </a:solidFill>
              <a:latin typeface="Dosis SemiBold"/>
              <a:ea typeface="Dosis SemiBold"/>
              <a:cs typeface="Dosis SemiBold"/>
              <a:sym typeface="Dosis SemiBold"/>
            </a:endParaRPr>
          </a:p>
        </p:txBody>
      </p:sp>
      <p:pic>
        <p:nvPicPr>
          <p:cNvPr id="454" name="Google Shape;454;p69"/>
          <p:cNvPicPr preferRelativeResize="0"/>
          <p:nvPr/>
        </p:nvPicPr>
        <p:blipFill>
          <a:blip r:embed="rId9">
            <a:alphaModFix/>
          </a:blip>
          <a:stretch>
            <a:fillRect/>
          </a:stretch>
        </p:blipFill>
        <p:spPr>
          <a:xfrm>
            <a:off x="7227574" y="1882000"/>
            <a:ext cx="1615475" cy="2153975"/>
          </a:xfrm>
          <a:prstGeom prst="rect">
            <a:avLst/>
          </a:prstGeom>
          <a:noFill/>
          <a:ln>
            <a:noFill/>
          </a:ln>
        </p:spPr>
      </p:pic>
      <p:sp>
        <p:nvSpPr>
          <p:cNvPr id="455" name="Google Shape;455;p69"/>
          <p:cNvSpPr/>
          <p:nvPr/>
        </p:nvSpPr>
        <p:spPr>
          <a:xfrm>
            <a:off x="8583141" y="3030071"/>
            <a:ext cx="224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6" name="Google Shape;456;p69"/>
          <p:cNvPicPr preferRelativeResize="0"/>
          <p:nvPr/>
        </p:nvPicPr>
        <p:blipFill rotWithShape="1">
          <a:blip r:embed="rId8">
            <a:alphaModFix/>
          </a:blip>
          <a:srcRect b="7679" l="21382" r="27500" t="6703"/>
          <a:stretch/>
        </p:blipFill>
        <p:spPr>
          <a:xfrm>
            <a:off x="8618950" y="3221696"/>
            <a:ext cx="224099" cy="272702"/>
          </a:xfrm>
          <a:prstGeom prst="rect">
            <a:avLst/>
          </a:prstGeom>
          <a:noFill/>
          <a:ln>
            <a:noFill/>
          </a:ln>
        </p:spPr>
      </p:pic>
      <p:pic>
        <p:nvPicPr>
          <p:cNvPr id="457" name="Google Shape;457;p69"/>
          <p:cNvPicPr preferRelativeResize="0"/>
          <p:nvPr/>
        </p:nvPicPr>
        <p:blipFill>
          <a:blip r:embed="rId10">
            <a:alphaModFix/>
          </a:blip>
          <a:stretch>
            <a:fillRect/>
          </a:stretch>
        </p:blipFill>
        <p:spPr>
          <a:xfrm>
            <a:off x="148613" y="2119043"/>
            <a:ext cx="1770175" cy="2918022"/>
          </a:xfrm>
          <a:prstGeom prst="rect">
            <a:avLst/>
          </a:prstGeom>
          <a:noFill/>
          <a:ln>
            <a:noFill/>
          </a:ln>
        </p:spPr>
      </p:pic>
      <p:cxnSp>
        <p:nvCxnSpPr>
          <p:cNvPr id="458" name="Google Shape;458;p69"/>
          <p:cNvCxnSpPr/>
          <p:nvPr/>
        </p:nvCxnSpPr>
        <p:spPr>
          <a:xfrm flipH="1">
            <a:off x="223050" y="1902225"/>
            <a:ext cx="5899800" cy="33300"/>
          </a:xfrm>
          <a:prstGeom prst="straightConnector1">
            <a:avLst/>
          </a:prstGeom>
          <a:noFill/>
          <a:ln cap="flat" cmpd="sng" w="9525">
            <a:solidFill>
              <a:srgbClr val="434343"/>
            </a:solidFill>
            <a:prstDash val="dash"/>
            <a:round/>
            <a:headEnd len="med" w="med" type="none"/>
            <a:tailEnd len="med" w="med" type="none"/>
          </a:ln>
        </p:spPr>
      </p:cxnSp>
      <p:sp>
        <p:nvSpPr>
          <p:cNvPr id="459" name="Google Shape;459;p69"/>
          <p:cNvSpPr/>
          <p:nvPr/>
        </p:nvSpPr>
        <p:spPr>
          <a:xfrm>
            <a:off x="1918775" y="2607950"/>
            <a:ext cx="57900" cy="2301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69"/>
          <p:cNvSpPr/>
          <p:nvPr/>
        </p:nvSpPr>
        <p:spPr>
          <a:xfrm>
            <a:off x="727175" y="2106325"/>
            <a:ext cx="8985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1" name="Google Shape;461;p69"/>
          <p:cNvPicPr preferRelativeResize="0"/>
          <p:nvPr/>
        </p:nvPicPr>
        <p:blipFill rotWithShape="1">
          <a:blip r:embed="rId8">
            <a:alphaModFix/>
          </a:blip>
          <a:srcRect b="7679" l="21382" r="27500" t="6703"/>
          <a:stretch/>
        </p:blipFill>
        <p:spPr>
          <a:xfrm rot="-1492278">
            <a:off x="1490075" y="2147303"/>
            <a:ext cx="266321" cy="324096"/>
          </a:xfrm>
          <a:prstGeom prst="rect">
            <a:avLst/>
          </a:prstGeom>
          <a:noFill/>
          <a:ln>
            <a:noFill/>
          </a:ln>
        </p:spPr>
      </p:pic>
      <p:sp>
        <p:nvSpPr>
          <p:cNvPr id="462" name="Google Shape;462;p69"/>
          <p:cNvSpPr/>
          <p:nvPr/>
        </p:nvSpPr>
        <p:spPr>
          <a:xfrm>
            <a:off x="1918775" y="4724950"/>
            <a:ext cx="57900" cy="2301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69"/>
          <p:cNvSpPr txBox="1"/>
          <p:nvPr/>
        </p:nvSpPr>
        <p:spPr>
          <a:xfrm>
            <a:off x="2203828" y="4535805"/>
            <a:ext cx="43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Il est possible de restaurer vos canevas </a:t>
            </a:r>
            <a:r>
              <a:rPr lang="fr-CA">
                <a:latin typeface="Dosis SemiBold"/>
                <a:ea typeface="Dosis SemiBold"/>
                <a:cs typeface="Dosis SemiBold"/>
                <a:sym typeface="Dosis SemiBold"/>
              </a:rPr>
              <a:t>supprimés</a:t>
            </a:r>
            <a:r>
              <a:rPr lang="fr-CA">
                <a:latin typeface="Dosis SemiBold"/>
                <a:ea typeface="Dosis SemiBold"/>
                <a:cs typeface="Dosis SemiBold"/>
                <a:sym typeface="Dosis SemiBold"/>
              </a:rPr>
              <a:t> à partir de la poubelle.</a:t>
            </a:r>
            <a:endParaRPr>
              <a:latin typeface="Dosis SemiBold"/>
              <a:ea typeface="Dosis SemiBold"/>
              <a:cs typeface="Dosis SemiBold"/>
              <a:sym typeface="Dosis SemiBold"/>
            </a:endParaRPr>
          </a:p>
        </p:txBody>
      </p:sp>
      <p:sp>
        <p:nvSpPr>
          <p:cNvPr id="464" name="Google Shape;464;p69"/>
          <p:cNvSpPr/>
          <p:nvPr/>
        </p:nvSpPr>
        <p:spPr>
          <a:xfrm>
            <a:off x="2146975" y="1045384"/>
            <a:ext cx="57900" cy="354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0"/>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Mode Création</a:t>
            </a:r>
            <a:endParaRPr/>
          </a:p>
        </p:txBody>
      </p:sp>
      <p:sp>
        <p:nvSpPr>
          <p:cNvPr id="470" name="Google Shape;470;p70">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471" name="Google Shape;471;p70"/>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472" name="Google Shape;472;p70">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473" name="Google Shape;473;p70"/>
          <p:cNvPicPr preferRelativeResize="0"/>
          <p:nvPr/>
        </p:nvPicPr>
        <p:blipFill>
          <a:blip r:embed="rId7">
            <a:alphaModFix/>
          </a:blip>
          <a:stretch>
            <a:fillRect/>
          </a:stretch>
        </p:blipFill>
        <p:spPr>
          <a:xfrm>
            <a:off x="838200" y="695250"/>
            <a:ext cx="2028307" cy="4295850"/>
          </a:xfrm>
          <a:prstGeom prst="rect">
            <a:avLst/>
          </a:prstGeom>
          <a:noFill/>
          <a:ln>
            <a:noFill/>
          </a:ln>
        </p:spPr>
      </p:pic>
      <p:sp>
        <p:nvSpPr>
          <p:cNvPr id="474" name="Google Shape;474;p70"/>
          <p:cNvSpPr/>
          <p:nvPr/>
        </p:nvSpPr>
        <p:spPr>
          <a:xfrm>
            <a:off x="1191275" y="714995"/>
            <a:ext cx="977400" cy="295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5" name="Google Shape;475;p70"/>
          <p:cNvPicPr preferRelativeResize="0"/>
          <p:nvPr/>
        </p:nvPicPr>
        <p:blipFill rotWithShape="1">
          <a:blip r:embed="rId8">
            <a:alphaModFix/>
          </a:blip>
          <a:srcRect b="7679" l="21382" r="27500" t="6703"/>
          <a:stretch/>
        </p:blipFill>
        <p:spPr>
          <a:xfrm rot="-1492278">
            <a:off x="1976900" y="856570"/>
            <a:ext cx="266321" cy="324096"/>
          </a:xfrm>
          <a:prstGeom prst="rect">
            <a:avLst/>
          </a:prstGeom>
          <a:noFill/>
          <a:ln>
            <a:noFill/>
          </a:ln>
        </p:spPr>
      </p:pic>
      <p:sp>
        <p:nvSpPr>
          <p:cNvPr id="476" name="Google Shape;476;p70"/>
          <p:cNvSpPr/>
          <p:nvPr/>
        </p:nvSpPr>
        <p:spPr>
          <a:xfrm>
            <a:off x="1106750" y="1856500"/>
            <a:ext cx="1565400" cy="4575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7" name="Google Shape;477;p70"/>
          <p:cNvPicPr preferRelativeResize="0"/>
          <p:nvPr/>
        </p:nvPicPr>
        <p:blipFill rotWithShape="1">
          <a:blip r:embed="rId8">
            <a:alphaModFix/>
          </a:blip>
          <a:srcRect b="7679" l="21382" r="27500" t="6703"/>
          <a:stretch/>
        </p:blipFill>
        <p:spPr>
          <a:xfrm rot="-1492278">
            <a:off x="2544375" y="1897470"/>
            <a:ext cx="266321" cy="324096"/>
          </a:xfrm>
          <a:prstGeom prst="rect">
            <a:avLst/>
          </a:prstGeom>
          <a:noFill/>
          <a:ln>
            <a:noFill/>
          </a:ln>
        </p:spPr>
      </p:pic>
      <p:sp>
        <p:nvSpPr>
          <p:cNvPr id="478" name="Google Shape;478;p70"/>
          <p:cNvSpPr txBox="1"/>
          <p:nvPr/>
        </p:nvSpPr>
        <p:spPr>
          <a:xfrm>
            <a:off x="3586200" y="1039800"/>
            <a:ext cx="4329600" cy="329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latin typeface="Dosis SemiBold"/>
                <a:ea typeface="Dosis SemiBold"/>
                <a:cs typeface="Dosis SemiBold"/>
                <a:sym typeface="Dosis SemiBold"/>
              </a:rPr>
              <a:t>L’activation du Mode création permet de:</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accéder à des propriétés avancées des tuiles;</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ajouter des boutons d’action;</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accéder aux outils de création;</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modifier, limiter ou retirer des paramètres de tuile;</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sélectionner</a:t>
            </a:r>
            <a:r>
              <a:rPr lang="fr-CA" sz="1600">
                <a:latin typeface="Dosis SemiBold"/>
                <a:ea typeface="Dosis SemiBold"/>
                <a:cs typeface="Dosis SemiBold"/>
                <a:sym typeface="Dosis SemiBold"/>
              </a:rPr>
              <a:t> les outils à afficher;</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retirer des tuiles ou des catégories; </a:t>
            </a:r>
            <a:endParaRPr sz="1600">
              <a:latin typeface="Dosis SemiBold"/>
              <a:ea typeface="Dosis SemiBold"/>
              <a:cs typeface="Dosis SemiBold"/>
              <a:sym typeface="Dosis SemiBold"/>
            </a:endParaRPr>
          </a:p>
          <a:p>
            <a:pPr indent="-330200" lvl="0" marL="457200" rtl="0" algn="l">
              <a:spcBef>
                <a:spcPts val="1000"/>
              </a:spcBef>
              <a:spcAft>
                <a:spcPts val="1000"/>
              </a:spcAft>
              <a:buSzPts val="1600"/>
              <a:buFont typeface="Dosis SemiBold"/>
              <a:buChar char="●"/>
            </a:pPr>
            <a:r>
              <a:rPr lang="fr-CA" sz="1600">
                <a:latin typeface="Dosis SemiBold"/>
                <a:ea typeface="Dosis SemiBold"/>
                <a:cs typeface="Dosis SemiBold"/>
                <a:sym typeface="Dosis SemiBold"/>
              </a:rPr>
              <a:t>verrouiller</a:t>
            </a:r>
            <a:r>
              <a:rPr lang="fr-CA" sz="1600">
                <a:latin typeface="Dosis SemiBold"/>
                <a:ea typeface="Dosis SemiBold"/>
                <a:cs typeface="Dosis SemiBold"/>
                <a:sym typeface="Dosis SemiBold"/>
              </a:rPr>
              <a:t> les tuiles.</a:t>
            </a:r>
            <a:endParaRPr sz="1600">
              <a:latin typeface="Dosis SemiBold"/>
              <a:ea typeface="Dosis SemiBold"/>
              <a:cs typeface="Dosis SemiBold"/>
              <a:sym typeface="Dosi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53"/>
          <p:cNvSpPr txBox="1"/>
          <p:nvPr>
            <p:ph type="title"/>
          </p:nvPr>
        </p:nvSpPr>
        <p:spPr>
          <a:xfrm>
            <a:off x="594000" y="666000"/>
            <a:ext cx="7974600" cy="5760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SzPts val="990"/>
              <a:buNone/>
            </a:pPr>
            <a:r>
              <a:rPr lang="fr-CA" sz="2820">
                <a:latin typeface="Nunito Sans ExtraBold"/>
                <a:ea typeface="Nunito Sans ExtraBold"/>
                <a:cs typeface="Nunito Sans ExtraBold"/>
                <a:sym typeface="Nunito Sans ExtraBold"/>
              </a:rPr>
              <a:t>Merci à nos partenaires</a:t>
            </a:r>
            <a:endParaRPr sz="2820">
              <a:latin typeface="Nunito Sans ExtraBold"/>
              <a:ea typeface="Nunito Sans ExtraBold"/>
              <a:cs typeface="Nunito Sans ExtraBold"/>
              <a:sym typeface="Nunito Sans ExtraBold"/>
            </a:endParaRPr>
          </a:p>
        </p:txBody>
      </p:sp>
      <p:sp>
        <p:nvSpPr>
          <p:cNvPr id="248" name="Google Shape;248;p53"/>
          <p:cNvSpPr txBox="1"/>
          <p:nvPr>
            <p:ph idx="1" type="body"/>
          </p:nvPr>
        </p:nvSpPr>
        <p:spPr>
          <a:xfrm rot="-5400000">
            <a:off x="-435400" y="2628000"/>
            <a:ext cx="3240000" cy="576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fr-CA" sz="2000">
                <a:latin typeface="Nunito Sans ExtraBold"/>
                <a:ea typeface="Nunito Sans ExtraBold"/>
                <a:cs typeface="Nunito Sans ExtraBold"/>
                <a:sym typeface="Nunito Sans ExtraBold"/>
              </a:rPr>
              <a:t>Partenaire Argent</a:t>
            </a:r>
            <a:endParaRPr sz="2000">
              <a:latin typeface="Nunito Sans ExtraBold"/>
              <a:ea typeface="Nunito Sans ExtraBold"/>
              <a:cs typeface="Nunito Sans ExtraBold"/>
              <a:sym typeface="Nunito Sans ExtraBold"/>
            </a:endParaRPr>
          </a:p>
        </p:txBody>
      </p:sp>
      <p:grpSp>
        <p:nvGrpSpPr>
          <p:cNvPr id="249" name="Google Shape;249;p53"/>
          <p:cNvGrpSpPr/>
          <p:nvPr/>
        </p:nvGrpSpPr>
        <p:grpSpPr>
          <a:xfrm>
            <a:off x="5400000" y="1296000"/>
            <a:ext cx="1620000" cy="3240000"/>
            <a:chOff x="5400000" y="1296000"/>
            <a:chExt cx="1620000" cy="3240000"/>
          </a:xfrm>
        </p:grpSpPr>
        <p:pic>
          <p:nvPicPr>
            <p:cNvPr id="250" name="Google Shape;250;p53"/>
            <p:cNvPicPr preferRelativeResize="0"/>
            <p:nvPr/>
          </p:nvPicPr>
          <p:blipFill rotWithShape="1">
            <a:blip r:embed="rId3">
              <a:alphaModFix/>
            </a:blip>
            <a:srcRect b="-13856" l="-6922" r="-6933" t="0"/>
            <a:stretch/>
          </p:blipFill>
          <p:spPr>
            <a:xfrm>
              <a:off x="5400000" y="2916000"/>
              <a:ext cx="1620000" cy="1620000"/>
            </a:xfrm>
            <a:prstGeom prst="rect">
              <a:avLst/>
            </a:prstGeom>
            <a:noFill/>
            <a:ln>
              <a:noFill/>
            </a:ln>
          </p:spPr>
        </p:pic>
        <p:pic>
          <p:nvPicPr>
            <p:cNvPr id="251" name="Google Shape;251;p53"/>
            <p:cNvPicPr preferRelativeResize="0"/>
            <p:nvPr/>
          </p:nvPicPr>
          <p:blipFill>
            <a:blip r:embed="rId4">
              <a:alphaModFix/>
            </a:blip>
            <a:stretch>
              <a:fillRect/>
            </a:stretch>
          </p:blipFill>
          <p:spPr>
            <a:xfrm>
              <a:off x="5400000" y="1296000"/>
              <a:ext cx="1620000" cy="1620000"/>
            </a:xfrm>
            <a:prstGeom prst="rect">
              <a:avLst/>
            </a:prstGeom>
            <a:noFill/>
            <a:ln>
              <a:noFill/>
            </a:ln>
          </p:spPr>
        </p:pic>
      </p:grpSp>
      <p:grpSp>
        <p:nvGrpSpPr>
          <p:cNvPr id="252" name="Google Shape;252;p53"/>
          <p:cNvGrpSpPr/>
          <p:nvPr/>
        </p:nvGrpSpPr>
        <p:grpSpPr>
          <a:xfrm>
            <a:off x="1440000" y="1296000"/>
            <a:ext cx="3240000" cy="3240000"/>
            <a:chOff x="1440000" y="1296000"/>
            <a:chExt cx="3240000" cy="3240000"/>
          </a:xfrm>
        </p:grpSpPr>
        <p:pic>
          <p:nvPicPr>
            <p:cNvPr id="253" name="Google Shape;253;p53"/>
            <p:cNvPicPr preferRelativeResize="0"/>
            <p:nvPr/>
          </p:nvPicPr>
          <p:blipFill>
            <a:blip r:embed="rId5">
              <a:alphaModFix/>
            </a:blip>
            <a:stretch>
              <a:fillRect/>
            </a:stretch>
          </p:blipFill>
          <p:spPr>
            <a:xfrm>
              <a:off x="3060000" y="1296000"/>
              <a:ext cx="1620000" cy="1620000"/>
            </a:xfrm>
            <a:prstGeom prst="rect">
              <a:avLst/>
            </a:prstGeom>
            <a:noFill/>
            <a:ln>
              <a:noFill/>
            </a:ln>
          </p:spPr>
        </p:pic>
        <p:pic>
          <p:nvPicPr>
            <p:cNvPr id="254" name="Google Shape;254;p53"/>
            <p:cNvPicPr preferRelativeResize="0"/>
            <p:nvPr/>
          </p:nvPicPr>
          <p:blipFill>
            <a:blip r:embed="rId6">
              <a:alphaModFix/>
            </a:blip>
            <a:stretch>
              <a:fillRect/>
            </a:stretch>
          </p:blipFill>
          <p:spPr>
            <a:xfrm>
              <a:off x="3060000" y="2916000"/>
              <a:ext cx="1620000" cy="1620000"/>
            </a:xfrm>
            <a:prstGeom prst="rect">
              <a:avLst/>
            </a:prstGeom>
            <a:noFill/>
            <a:ln>
              <a:noFill/>
            </a:ln>
          </p:spPr>
        </p:pic>
        <p:pic>
          <p:nvPicPr>
            <p:cNvPr id="255" name="Google Shape;255;p53"/>
            <p:cNvPicPr preferRelativeResize="0"/>
            <p:nvPr/>
          </p:nvPicPr>
          <p:blipFill>
            <a:blip r:embed="rId7">
              <a:alphaModFix/>
            </a:blip>
            <a:stretch>
              <a:fillRect/>
            </a:stretch>
          </p:blipFill>
          <p:spPr>
            <a:xfrm>
              <a:off x="1440000" y="2916000"/>
              <a:ext cx="1620000" cy="1620000"/>
            </a:xfrm>
            <a:prstGeom prst="rect">
              <a:avLst/>
            </a:prstGeom>
            <a:noFill/>
            <a:ln>
              <a:noFill/>
            </a:ln>
          </p:spPr>
        </p:pic>
        <p:pic>
          <p:nvPicPr>
            <p:cNvPr id="256" name="Google Shape;256;p53"/>
            <p:cNvPicPr preferRelativeResize="0"/>
            <p:nvPr/>
          </p:nvPicPr>
          <p:blipFill>
            <a:blip r:embed="rId8">
              <a:alphaModFix/>
            </a:blip>
            <a:stretch>
              <a:fillRect/>
            </a:stretch>
          </p:blipFill>
          <p:spPr>
            <a:xfrm>
              <a:off x="1440000" y="1296000"/>
              <a:ext cx="1620000" cy="1620000"/>
            </a:xfrm>
            <a:prstGeom prst="rect">
              <a:avLst/>
            </a:prstGeom>
            <a:noFill/>
            <a:ln>
              <a:noFill/>
            </a:ln>
          </p:spPr>
        </p:pic>
      </p:grpSp>
      <p:sp>
        <p:nvSpPr>
          <p:cNvPr id="257" name="Google Shape;257;p53"/>
          <p:cNvSpPr txBox="1"/>
          <p:nvPr>
            <p:ph idx="1" type="body"/>
          </p:nvPr>
        </p:nvSpPr>
        <p:spPr>
          <a:xfrm rot="-5400000">
            <a:off x="3527075" y="2628000"/>
            <a:ext cx="3240000" cy="576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fr-CA" sz="2000">
                <a:latin typeface="Nunito Sans ExtraBold"/>
                <a:ea typeface="Nunito Sans ExtraBold"/>
                <a:cs typeface="Nunito Sans ExtraBold"/>
                <a:sym typeface="Nunito Sans ExtraBold"/>
              </a:rPr>
              <a:t>Partenaire Bronze</a:t>
            </a:r>
            <a:endParaRPr sz="2000">
              <a:latin typeface="Nunito Sans ExtraBold"/>
              <a:ea typeface="Nunito Sans ExtraBold"/>
              <a:cs typeface="Nunito Sans ExtraBold"/>
              <a:sym typeface="Nunito Sans ExtraBold"/>
            </a:endParaRPr>
          </a:p>
        </p:txBody>
      </p:sp>
      <p:pic>
        <p:nvPicPr>
          <p:cNvPr id="258" name="Google Shape;258;p53"/>
          <p:cNvPicPr preferRelativeResize="0"/>
          <p:nvPr/>
        </p:nvPicPr>
        <p:blipFill>
          <a:blip r:embed="rId9">
            <a:alphaModFix/>
          </a:blip>
          <a:stretch>
            <a:fillRect/>
          </a:stretch>
        </p:blipFill>
        <p:spPr>
          <a:xfrm>
            <a:off x="7020000" y="1242000"/>
            <a:ext cx="1620000" cy="162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71"/>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Options de partage</a:t>
            </a:r>
            <a:endParaRPr/>
          </a:p>
        </p:txBody>
      </p:sp>
      <p:sp>
        <p:nvSpPr>
          <p:cNvPr id="484" name="Google Shape;484;p71">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485" name="Google Shape;485;p71"/>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486" name="Google Shape;486;p71">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487" name="Google Shape;487;p71"/>
          <p:cNvSpPr/>
          <p:nvPr/>
        </p:nvSpPr>
        <p:spPr>
          <a:xfrm>
            <a:off x="6216125" y="107523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71"/>
          <p:cNvSpPr/>
          <p:nvPr/>
        </p:nvSpPr>
        <p:spPr>
          <a:xfrm>
            <a:off x="3342763" y="105782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71"/>
          <p:cNvSpPr/>
          <p:nvPr/>
        </p:nvSpPr>
        <p:spPr>
          <a:xfrm>
            <a:off x="469400" y="105782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0" name="Google Shape;490;p71"/>
          <p:cNvPicPr preferRelativeResize="0"/>
          <p:nvPr/>
        </p:nvPicPr>
        <p:blipFill>
          <a:blip r:embed="rId7">
            <a:alphaModFix/>
          </a:blip>
          <a:stretch>
            <a:fillRect/>
          </a:stretch>
        </p:blipFill>
        <p:spPr>
          <a:xfrm>
            <a:off x="7094800" y="1218300"/>
            <a:ext cx="701125" cy="604175"/>
          </a:xfrm>
          <a:prstGeom prst="rect">
            <a:avLst/>
          </a:prstGeom>
          <a:noFill/>
          <a:ln>
            <a:noFill/>
          </a:ln>
        </p:spPr>
      </p:pic>
      <p:pic>
        <p:nvPicPr>
          <p:cNvPr id="491" name="Google Shape;491;p71"/>
          <p:cNvPicPr preferRelativeResize="0"/>
          <p:nvPr/>
        </p:nvPicPr>
        <p:blipFill rotWithShape="1">
          <a:blip r:embed="rId8">
            <a:alphaModFix/>
          </a:blip>
          <a:srcRect b="16406" l="18012" r="16223" t="20948"/>
          <a:stretch/>
        </p:blipFill>
        <p:spPr>
          <a:xfrm>
            <a:off x="1381513" y="1218300"/>
            <a:ext cx="634264" cy="604175"/>
          </a:xfrm>
          <a:prstGeom prst="rect">
            <a:avLst/>
          </a:prstGeom>
          <a:noFill/>
          <a:ln>
            <a:noFill/>
          </a:ln>
        </p:spPr>
      </p:pic>
      <p:pic>
        <p:nvPicPr>
          <p:cNvPr id="492" name="Google Shape;492;p71">
            <a:hlinkClick r:id="rId9"/>
          </p:cNvPr>
          <p:cNvPicPr preferRelativeResize="0"/>
          <p:nvPr/>
        </p:nvPicPr>
        <p:blipFill>
          <a:blip r:embed="rId10">
            <a:alphaModFix/>
          </a:blip>
          <a:stretch>
            <a:fillRect/>
          </a:stretch>
        </p:blipFill>
        <p:spPr>
          <a:xfrm>
            <a:off x="3783960" y="1218300"/>
            <a:ext cx="1576106" cy="604175"/>
          </a:xfrm>
          <a:prstGeom prst="rect">
            <a:avLst/>
          </a:prstGeom>
          <a:noFill/>
          <a:ln>
            <a:noFill/>
          </a:ln>
        </p:spPr>
      </p:pic>
      <p:pic>
        <p:nvPicPr>
          <p:cNvPr id="493" name="Google Shape;493;p71"/>
          <p:cNvPicPr preferRelativeResize="0"/>
          <p:nvPr/>
        </p:nvPicPr>
        <p:blipFill>
          <a:blip r:embed="rId11">
            <a:alphaModFix/>
          </a:blip>
          <a:stretch>
            <a:fillRect/>
          </a:stretch>
        </p:blipFill>
        <p:spPr>
          <a:xfrm>
            <a:off x="3686434" y="2085000"/>
            <a:ext cx="1857475" cy="2401146"/>
          </a:xfrm>
          <a:prstGeom prst="rect">
            <a:avLst/>
          </a:prstGeom>
          <a:noFill/>
          <a:ln>
            <a:noFill/>
          </a:ln>
        </p:spPr>
      </p:pic>
      <p:pic>
        <p:nvPicPr>
          <p:cNvPr id="494" name="Google Shape;494;p71"/>
          <p:cNvPicPr preferRelativeResize="0"/>
          <p:nvPr/>
        </p:nvPicPr>
        <p:blipFill>
          <a:blip r:embed="rId12">
            <a:alphaModFix/>
          </a:blip>
          <a:stretch>
            <a:fillRect/>
          </a:stretch>
        </p:blipFill>
        <p:spPr>
          <a:xfrm>
            <a:off x="6280949" y="2110226"/>
            <a:ext cx="2022198" cy="1085700"/>
          </a:xfrm>
          <a:prstGeom prst="rect">
            <a:avLst/>
          </a:prstGeom>
          <a:noFill/>
          <a:ln>
            <a:noFill/>
          </a:ln>
        </p:spPr>
      </p:pic>
      <p:pic>
        <p:nvPicPr>
          <p:cNvPr id="495" name="Google Shape;495;p71"/>
          <p:cNvPicPr preferRelativeResize="0"/>
          <p:nvPr/>
        </p:nvPicPr>
        <p:blipFill>
          <a:blip r:embed="rId13">
            <a:alphaModFix/>
          </a:blip>
          <a:stretch>
            <a:fillRect/>
          </a:stretch>
        </p:blipFill>
        <p:spPr>
          <a:xfrm>
            <a:off x="6754801" y="3349272"/>
            <a:ext cx="1857475" cy="1279429"/>
          </a:xfrm>
          <a:prstGeom prst="rect">
            <a:avLst/>
          </a:prstGeom>
          <a:noFill/>
          <a:ln>
            <a:noFill/>
          </a:ln>
        </p:spPr>
      </p:pic>
      <p:pic>
        <p:nvPicPr>
          <p:cNvPr id="496" name="Google Shape;496;p71"/>
          <p:cNvPicPr preferRelativeResize="0"/>
          <p:nvPr/>
        </p:nvPicPr>
        <p:blipFill rotWithShape="1">
          <a:blip r:embed="rId14">
            <a:alphaModFix/>
          </a:blip>
          <a:srcRect b="7679" l="21382" r="27500" t="6703"/>
          <a:stretch/>
        </p:blipFill>
        <p:spPr>
          <a:xfrm>
            <a:off x="5158104" y="4240600"/>
            <a:ext cx="385800" cy="469501"/>
          </a:xfrm>
          <a:prstGeom prst="rect">
            <a:avLst/>
          </a:prstGeom>
          <a:noFill/>
          <a:ln>
            <a:noFill/>
          </a:ln>
        </p:spPr>
      </p:pic>
      <p:sp>
        <p:nvSpPr>
          <p:cNvPr id="497" name="Google Shape;497;p71"/>
          <p:cNvSpPr/>
          <p:nvPr/>
        </p:nvSpPr>
        <p:spPr>
          <a:xfrm>
            <a:off x="7804875" y="2511205"/>
            <a:ext cx="215100" cy="2181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71"/>
          <p:cNvSpPr/>
          <p:nvPr/>
        </p:nvSpPr>
        <p:spPr>
          <a:xfrm>
            <a:off x="6879295" y="3711511"/>
            <a:ext cx="272700" cy="2595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9" name="Google Shape;499;p71"/>
          <p:cNvPicPr preferRelativeResize="0"/>
          <p:nvPr/>
        </p:nvPicPr>
        <p:blipFill rotWithShape="1">
          <a:blip r:embed="rId14">
            <a:alphaModFix/>
          </a:blip>
          <a:srcRect b="7679" l="21382" r="27500" t="6703"/>
          <a:stretch/>
        </p:blipFill>
        <p:spPr>
          <a:xfrm>
            <a:off x="7840686" y="2620169"/>
            <a:ext cx="179301" cy="218200"/>
          </a:xfrm>
          <a:prstGeom prst="rect">
            <a:avLst/>
          </a:prstGeom>
          <a:noFill/>
          <a:ln>
            <a:noFill/>
          </a:ln>
        </p:spPr>
      </p:pic>
      <p:pic>
        <p:nvPicPr>
          <p:cNvPr id="500" name="Google Shape;500;p71"/>
          <p:cNvPicPr preferRelativeResize="0"/>
          <p:nvPr/>
        </p:nvPicPr>
        <p:blipFill rotWithShape="1">
          <a:blip r:embed="rId14">
            <a:alphaModFix/>
          </a:blip>
          <a:srcRect b="7679" l="21382" r="27500" t="6703"/>
          <a:stretch/>
        </p:blipFill>
        <p:spPr>
          <a:xfrm>
            <a:off x="6965472" y="3879875"/>
            <a:ext cx="179301" cy="218200"/>
          </a:xfrm>
          <a:prstGeom prst="rect">
            <a:avLst/>
          </a:prstGeom>
          <a:noFill/>
          <a:ln>
            <a:noFill/>
          </a:ln>
        </p:spPr>
      </p:pic>
      <p:cxnSp>
        <p:nvCxnSpPr>
          <p:cNvPr id="501" name="Google Shape;501;p71"/>
          <p:cNvCxnSpPr>
            <a:stCxn id="499" idx="1"/>
            <a:endCxn id="498" idx="0"/>
          </p:cNvCxnSpPr>
          <p:nvPr/>
        </p:nvCxnSpPr>
        <p:spPr>
          <a:xfrm flipH="1">
            <a:off x="7015686" y="2729269"/>
            <a:ext cx="825000" cy="982200"/>
          </a:xfrm>
          <a:prstGeom prst="straightConnector1">
            <a:avLst/>
          </a:prstGeom>
          <a:noFill/>
          <a:ln cap="flat" cmpd="sng" w="19050">
            <a:solidFill>
              <a:srgbClr val="CC3C00"/>
            </a:solidFill>
            <a:prstDash val="solid"/>
            <a:round/>
            <a:headEnd len="med" w="med" type="none"/>
            <a:tailEnd len="med" w="med" type="triangle"/>
          </a:ln>
        </p:spPr>
      </p:cxnSp>
      <p:sp>
        <p:nvSpPr>
          <p:cNvPr id="502" name="Google Shape;502;p71"/>
          <p:cNvSpPr txBox="1"/>
          <p:nvPr/>
        </p:nvSpPr>
        <p:spPr>
          <a:xfrm>
            <a:off x="545600" y="1898675"/>
            <a:ext cx="2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Partager le lien</a:t>
            </a:r>
            <a:endParaRPr sz="1200">
              <a:latin typeface="Dosis SemiBold"/>
              <a:ea typeface="Dosis SemiBold"/>
              <a:cs typeface="Dosis SemiBold"/>
              <a:sym typeface="Dosis SemiBold"/>
            </a:endParaRPr>
          </a:p>
        </p:txBody>
      </p:sp>
      <p:pic>
        <p:nvPicPr>
          <p:cNvPr id="503" name="Google Shape;503;p71"/>
          <p:cNvPicPr preferRelativeResize="0"/>
          <p:nvPr/>
        </p:nvPicPr>
        <p:blipFill rotWithShape="1">
          <a:blip r:embed="rId14">
            <a:alphaModFix/>
          </a:blip>
          <a:srcRect b="7679" l="21382" r="27500" t="6703"/>
          <a:stretch/>
        </p:blipFill>
        <p:spPr>
          <a:xfrm>
            <a:off x="1218986" y="3176475"/>
            <a:ext cx="179301" cy="218200"/>
          </a:xfrm>
          <a:prstGeom prst="rect">
            <a:avLst/>
          </a:prstGeom>
          <a:noFill/>
          <a:ln>
            <a:noFill/>
          </a:ln>
        </p:spPr>
      </p:pic>
      <p:pic>
        <p:nvPicPr>
          <p:cNvPr id="504" name="Google Shape;504;p71"/>
          <p:cNvPicPr preferRelativeResize="0"/>
          <p:nvPr/>
        </p:nvPicPr>
        <p:blipFill>
          <a:blip r:embed="rId15">
            <a:alphaModFix/>
          </a:blip>
          <a:stretch>
            <a:fillRect/>
          </a:stretch>
        </p:blipFill>
        <p:spPr>
          <a:xfrm>
            <a:off x="604401" y="2179537"/>
            <a:ext cx="2188500" cy="2570165"/>
          </a:xfrm>
          <a:prstGeom prst="rect">
            <a:avLst/>
          </a:prstGeom>
          <a:noFill/>
          <a:ln>
            <a:noFill/>
          </a:ln>
        </p:spPr>
      </p:pic>
      <p:sp>
        <p:nvSpPr>
          <p:cNvPr id="505" name="Google Shape;505;p71"/>
          <p:cNvSpPr/>
          <p:nvPr/>
        </p:nvSpPr>
        <p:spPr>
          <a:xfrm>
            <a:off x="896175" y="3195913"/>
            <a:ext cx="569400" cy="218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71"/>
          <p:cNvSpPr/>
          <p:nvPr/>
        </p:nvSpPr>
        <p:spPr>
          <a:xfrm>
            <a:off x="1371650" y="2281375"/>
            <a:ext cx="13626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7" name="Google Shape;507;p71"/>
          <p:cNvCxnSpPr>
            <a:stCxn id="505" idx="0"/>
          </p:cNvCxnSpPr>
          <p:nvPr/>
        </p:nvCxnSpPr>
        <p:spPr>
          <a:xfrm flipH="1" rot="10800000">
            <a:off x="1180875" y="2481913"/>
            <a:ext cx="381000" cy="714000"/>
          </a:xfrm>
          <a:prstGeom prst="straightConnector1">
            <a:avLst/>
          </a:prstGeom>
          <a:noFill/>
          <a:ln cap="flat" cmpd="sng" w="19050">
            <a:solidFill>
              <a:srgbClr val="FF0000"/>
            </a:solidFill>
            <a:prstDash val="solid"/>
            <a:round/>
            <a:headEnd len="med" w="med" type="none"/>
            <a:tailEnd len="med" w="med" type="triangle"/>
          </a:ln>
        </p:spPr>
      </p:cxnSp>
      <p:sp>
        <p:nvSpPr>
          <p:cNvPr id="508" name="Google Shape;508;p71"/>
          <p:cNvSpPr txBox="1"/>
          <p:nvPr/>
        </p:nvSpPr>
        <p:spPr>
          <a:xfrm>
            <a:off x="1738047" y="2366387"/>
            <a:ext cx="863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FF0000"/>
                </a:solidFill>
                <a:latin typeface="Source Sans Pro"/>
                <a:ea typeface="Source Sans Pro"/>
                <a:cs typeface="Source Sans Pro"/>
                <a:sym typeface="Source Sans Pro"/>
              </a:rPr>
              <a:t>Copier le lien</a:t>
            </a:r>
            <a:endParaRPr sz="900">
              <a:solidFill>
                <a:srgbClr val="FF0000"/>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2"/>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R</a:t>
            </a:r>
            <a:r>
              <a:rPr lang="fr-CA"/>
              <a:t>accourcis clavier</a:t>
            </a:r>
            <a:endParaRPr/>
          </a:p>
        </p:txBody>
      </p:sp>
      <p:graphicFrame>
        <p:nvGraphicFramePr>
          <p:cNvPr id="514" name="Google Shape;514;p72"/>
          <p:cNvGraphicFramePr/>
          <p:nvPr/>
        </p:nvGraphicFramePr>
        <p:xfrm>
          <a:off x="665638" y="794275"/>
          <a:ext cx="3000000" cy="3000000"/>
        </p:xfrm>
        <a:graphic>
          <a:graphicData uri="http://schemas.openxmlformats.org/drawingml/2006/table">
            <a:tbl>
              <a:tblPr>
                <a:solidFill>
                  <a:srgbClr val="FFFFFF"/>
                </a:solidFill>
                <a:tableStyleId>{1264E58A-6688-4567-B6B4-30B9361A97FF}</a:tableStyleId>
              </a:tblPr>
              <a:tblGrid>
                <a:gridCol w="1790700"/>
                <a:gridCol w="6296025"/>
              </a:tblGrid>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MAJ﻿</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pour sélectionner plusieurs tuiles.</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ALT﻿</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avant de sélectionner une tuile et la déplacer pour créer une copie.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ESPACE﻿</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pour passer temporairement à l'outil panoramique et déplacer le canevas avec la souris.</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C﻿</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Dupliquer la sélection actuelle.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R</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DFaire pivoter la sélection actuelle de 15° sens horaire. Maintenir la touche MAJ enfoncée pour faire pivoter de 15° sens antihoraire.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S,D,F,A</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Respectivement, Déplacer le focus vers la barre latérale à gauche, la barre d'outils en bas, la zone de canevas ou la barre d'action d’une tuile.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V,P,G,T,Q,E</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Respectivement, basculer vers l'outil de déplacement, stylo, géométrie, texte, équation ou gomme.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bl>
          </a:graphicData>
        </a:graphic>
      </p:graphicFrame>
      <p:sp>
        <p:nvSpPr>
          <p:cNvPr id="515" name="Google Shape;515;p72"/>
          <p:cNvSpPr txBox="1"/>
          <p:nvPr/>
        </p:nvSpPr>
        <p:spPr>
          <a:xfrm>
            <a:off x="742400" y="4643950"/>
            <a:ext cx="7670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solidFill>
                  <a:srgbClr val="434343"/>
                </a:solidFill>
                <a:latin typeface="Roboto"/>
                <a:ea typeface="Roboto"/>
                <a:cs typeface="Roboto"/>
                <a:sym typeface="Roboto"/>
              </a:rPr>
              <a:t>Voir la liste complète dans l’</a:t>
            </a:r>
            <a:r>
              <a:rPr lang="fr-CA" sz="1500" u="sng">
                <a:solidFill>
                  <a:srgbClr val="3564B9"/>
                </a:solidFill>
                <a:latin typeface="Roboto"/>
                <a:ea typeface="Roboto"/>
                <a:cs typeface="Roboto"/>
                <a:sym typeface="Roboto"/>
                <a:hlinkClick r:id="rId3">
                  <a:extLst>
                    <a:ext uri="{A12FA001-AC4F-418D-AE19-62706E023703}">
                      <ahyp:hlinkClr val="tx"/>
                    </a:ext>
                  </a:extLst>
                </a:hlinkClick>
              </a:rPr>
              <a:t>autoformation sur Campus RÉCIT</a:t>
            </a:r>
            <a:r>
              <a:rPr lang="fr-CA" sz="1500">
                <a:solidFill>
                  <a:srgbClr val="434343"/>
                </a:solidFill>
                <a:latin typeface="Roboto"/>
                <a:ea typeface="Roboto"/>
                <a:cs typeface="Roboto"/>
                <a:sym typeface="Roboto"/>
              </a:rPr>
              <a:t>.</a:t>
            </a:r>
            <a:endParaRPr sz="1500">
              <a:solidFill>
                <a:srgbClr val="434343"/>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73"/>
          <p:cNvSpPr txBox="1"/>
          <p:nvPr>
            <p:ph type="title"/>
          </p:nvPr>
        </p:nvSpPr>
        <p:spPr>
          <a:xfrm>
            <a:off x="265500" y="877325"/>
            <a:ext cx="4045200" cy="282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4500"/>
              <a:t>Démonstration et manipulation </a:t>
            </a:r>
            <a:endParaRPr sz="4500"/>
          </a:p>
        </p:txBody>
      </p:sp>
      <p:pic>
        <p:nvPicPr>
          <p:cNvPr id="521" name="Google Shape;521;p73" title="logo polypad.png"/>
          <p:cNvPicPr preferRelativeResize="0"/>
          <p:nvPr/>
        </p:nvPicPr>
        <p:blipFill>
          <a:blip r:embed="rId3">
            <a:alphaModFix/>
          </a:blip>
          <a:stretch>
            <a:fillRect/>
          </a:stretch>
        </p:blipFill>
        <p:spPr>
          <a:xfrm>
            <a:off x="5314100" y="1337100"/>
            <a:ext cx="3578749" cy="2112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Démonstrations</a:t>
            </a:r>
            <a:endParaRPr/>
          </a:p>
        </p:txBody>
      </p:sp>
      <p:sp>
        <p:nvSpPr>
          <p:cNvPr id="527" name="Google Shape;527;p74"/>
          <p:cNvSpPr txBox="1"/>
          <p:nvPr/>
        </p:nvSpPr>
        <p:spPr>
          <a:xfrm>
            <a:off x="98250" y="1025875"/>
            <a:ext cx="27963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Géométrie</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Construction/découpage d’une figure</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Solides décomposables</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Transformations géométriques</a:t>
            </a:r>
            <a:endParaRPr sz="1500">
              <a:solidFill>
                <a:srgbClr val="0A0A0A"/>
              </a:solidFill>
              <a:latin typeface="Dosis SemiBold"/>
              <a:ea typeface="Dosis SemiBold"/>
              <a:cs typeface="Dosis SemiBold"/>
              <a:sym typeface="Dosis SemiBold"/>
            </a:endParaRPr>
          </a:p>
        </p:txBody>
      </p:sp>
      <p:sp>
        <p:nvSpPr>
          <p:cNvPr id="528" name="Google Shape;528;p74"/>
          <p:cNvSpPr txBox="1"/>
          <p:nvPr/>
        </p:nvSpPr>
        <p:spPr>
          <a:xfrm>
            <a:off x="6347700" y="1025875"/>
            <a:ext cx="2796300" cy="186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Algèbre</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Balance</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Inéquation</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Résolution d’équation</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u="sng">
                <a:solidFill>
                  <a:srgbClr val="0069BF"/>
                </a:solidFill>
                <a:latin typeface="Dosis SemiBold"/>
                <a:ea typeface="Dosis SemiBold"/>
                <a:cs typeface="Dosis SemiBold"/>
                <a:sym typeface="Dosis SemiBold"/>
                <a:hlinkClick r:id="rId3">
                  <a:extLst>
                    <a:ext uri="{A12FA001-AC4F-418D-AE19-62706E023703}">
                      <ahyp:hlinkClr val="tx"/>
                    </a:ext>
                  </a:extLst>
                </a:hlinkClick>
              </a:rPr>
              <a:t>Multiplication</a:t>
            </a:r>
            <a:endParaRPr sz="1500">
              <a:solidFill>
                <a:srgbClr val="0A0A0A"/>
              </a:solidFill>
              <a:latin typeface="Dosis SemiBold"/>
              <a:ea typeface="Dosis SemiBold"/>
              <a:cs typeface="Dosis SemiBold"/>
              <a:sym typeface="Dosis SemiBold"/>
            </a:endParaRPr>
          </a:p>
          <a:p>
            <a:pPr indent="0" lvl="0" marL="0" rtl="0" algn="l">
              <a:spcBef>
                <a:spcPts val="0"/>
              </a:spcBef>
              <a:spcAft>
                <a:spcPts val="0"/>
              </a:spcAft>
              <a:buNone/>
            </a:pPr>
            <a:r>
              <a:rPr lang="fr-CA" sz="1500" u="sng">
                <a:solidFill>
                  <a:srgbClr val="0069BF"/>
                </a:solidFill>
                <a:latin typeface="Dosis SemiBold"/>
                <a:ea typeface="Dosis SemiBold"/>
                <a:cs typeface="Dosis SemiBold"/>
                <a:sym typeface="Dosis SemiBold"/>
                <a:hlinkClick r:id="rId4">
                  <a:extLst>
                    <a:ext uri="{A12FA001-AC4F-418D-AE19-62706E023703}">
                      <ahyp:hlinkClr val="tx"/>
                    </a:ext>
                  </a:extLst>
                </a:hlinkClick>
              </a:rPr>
              <a:t>Exemples</a:t>
            </a:r>
            <a:r>
              <a:rPr lang="fr-CA" sz="1500">
                <a:solidFill>
                  <a:srgbClr val="0A0A0A"/>
                </a:solidFill>
                <a:latin typeface="Dosis SemiBold"/>
                <a:ea typeface="Dosis SemiBold"/>
                <a:cs typeface="Dosis SemiBold"/>
                <a:sym typeface="Dosis SemiBold"/>
              </a:rPr>
              <a:t> </a:t>
            </a:r>
            <a:r>
              <a:rPr lang="fr-CA" sz="1500">
                <a:solidFill>
                  <a:srgbClr val="0A0A0A"/>
                </a:solidFill>
                <a:latin typeface="Dosis SemiBold"/>
                <a:ea typeface="Dosis SemiBold"/>
                <a:cs typeface="Dosis SemiBold"/>
                <a:sym typeface="Dosis SemiBold"/>
              </a:rPr>
              <a:t>(compléter le carré)</a:t>
            </a:r>
            <a:endParaRPr sz="1500">
              <a:solidFill>
                <a:srgbClr val="0A0A0A"/>
              </a:solidFill>
              <a:latin typeface="Dosis SemiBold"/>
              <a:ea typeface="Dosis SemiBold"/>
              <a:cs typeface="Dosis SemiBold"/>
              <a:sym typeface="Dosis SemiBold"/>
            </a:endParaRPr>
          </a:p>
          <a:p>
            <a:pPr indent="0" lvl="0" marL="0" rtl="0" algn="l">
              <a:spcBef>
                <a:spcPts val="0"/>
              </a:spcBef>
              <a:spcAft>
                <a:spcPts val="0"/>
              </a:spcAft>
              <a:buNone/>
            </a:pPr>
            <a:r>
              <a:t/>
            </a:r>
            <a:endParaRPr sz="1500">
              <a:solidFill>
                <a:srgbClr val="0069BF"/>
              </a:solidFill>
              <a:latin typeface="Dosis SemiBold"/>
              <a:ea typeface="Dosis SemiBold"/>
              <a:cs typeface="Dosis SemiBold"/>
              <a:sym typeface="Dosis SemiBold"/>
            </a:endParaRPr>
          </a:p>
        </p:txBody>
      </p:sp>
      <p:sp>
        <p:nvSpPr>
          <p:cNvPr id="529" name="Google Shape;529;p74"/>
          <p:cNvSpPr txBox="1"/>
          <p:nvPr/>
        </p:nvSpPr>
        <p:spPr>
          <a:xfrm>
            <a:off x="2995800" y="1025875"/>
            <a:ext cx="2796300" cy="140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Probabilités et statistiques</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5">
                  <a:extLst>
                    <a:ext uri="{A12FA001-AC4F-418D-AE19-62706E023703}">
                      <ahyp:hlinkClr val="tx"/>
                    </a:ext>
                  </a:extLst>
                </a:hlinkClick>
              </a:rPr>
              <a:t>Moyenne &amp; médiane</a:t>
            </a:r>
            <a:endParaRPr sz="1500">
              <a:solidFill>
                <a:srgbClr val="0069BF"/>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Moyenne et plus</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6">
                  <a:extLst>
                    <a:ext uri="{A12FA001-AC4F-418D-AE19-62706E023703}">
                      <ahyp:hlinkClr val="tx"/>
                    </a:ext>
                  </a:extLst>
                </a:hlinkClick>
              </a:rPr>
              <a:t>Données aléatoires</a:t>
            </a:r>
            <a:endParaRPr sz="1500">
              <a:solidFill>
                <a:srgbClr val="0069BF"/>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Représentation graphique</a:t>
            </a:r>
            <a:endParaRPr>
              <a:solidFill>
                <a:srgbClr val="0A0A0A"/>
              </a:solidFill>
            </a:endParaRPr>
          </a:p>
        </p:txBody>
      </p:sp>
      <p:sp>
        <p:nvSpPr>
          <p:cNvPr id="530" name="Google Shape;530;p74"/>
          <p:cNvSpPr txBox="1"/>
          <p:nvPr/>
        </p:nvSpPr>
        <p:spPr>
          <a:xfrm>
            <a:off x="98250" y="3234900"/>
            <a:ext cx="6697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Dosis"/>
                <a:ea typeface="Dosis"/>
                <a:cs typeface="Dosis"/>
                <a:sym typeface="Dosis"/>
              </a:rPr>
              <a:t>Démonstrations vidéos:</a:t>
            </a:r>
            <a:endParaRPr b="1">
              <a:latin typeface="Dosis"/>
              <a:ea typeface="Dosis"/>
              <a:cs typeface="Dosis"/>
              <a:sym typeface="Dosis"/>
            </a:endParaRPr>
          </a:p>
          <a:p>
            <a:pPr indent="457200" lvl="0" marL="0" rtl="0" algn="l">
              <a:spcBef>
                <a:spcPts val="0"/>
              </a:spcBef>
              <a:spcAft>
                <a:spcPts val="0"/>
              </a:spcAft>
              <a:buNone/>
            </a:pPr>
            <a:r>
              <a:rPr lang="fr-CA">
                <a:latin typeface="Dosis SemiBold"/>
                <a:ea typeface="Dosis SemiBold"/>
                <a:cs typeface="Dosis SemiBold"/>
                <a:sym typeface="Dosis SemiBold"/>
              </a:rPr>
              <a:t>Multiplication de fractions (</a:t>
            </a:r>
            <a:r>
              <a:rPr lang="fr-CA" u="sng">
                <a:solidFill>
                  <a:srgbClr val="0097A7"/>
                </a:solidFill>
                <a:latin typeface="Dosis SemiBold"/>
                <a:ea typeface="Dosis SemiBold"/>
                <a:cs typeface="Dosis SemiBold"/>
                <a:sym typeface="Dosis SemiBold"/>
                <a:hlinkClick r:id="rId7">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8">
                  <a:extLst>
                    <a:ext uri="{A12FA001-AC4F-418D-AE19-62706E023703}">
                      <ahyp:hlinkClr val="tx"/>
                    </a:ext>
                  </a:extLst>
                </a:hlinkClick>
              </a:rPr>
              <a:t>canevas</a:t>
            </a:r>
            <a:r>
              <a:rPr lang="fr-CA">
                <a:latin typeface="Dosis SemiBold"/>
                <a:ea typeface="Dosis SemiBold"/>
                <a:cs typeface="Dosis SemiBold"/>
                <a:sym typeface="Dosis SemiBold"/>
              </a:rPr>
              <a:t>)(</a:t>
            </a:r>
            <a:r>
              <a:rPr lang="fr-CA" u="sng">
                <a:solidFill>
                  <a:srgbClr val="0097A7"/>
                </a:solidFill>
                <a:latin typeface="Dosis SemiBold"/>
                <a:ea typeface="Dosis SemiBold"/>
                <a:cs typeface="Dosis SemiBold"/>
                <a:sym typeface="Dosis SemiBold"/>
                <a:hlinkClick r:id="rId9">
                  <a:extLst>
                    <a:ext uri="{A12FA001-AC4F-418D-AE19-62706E023703}">
                      <ahyp:hlinkClr val="tx"/>
                    </a:ext>
                  </a:extLst>
                </a:hlinkClick>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Division de fractions (</a:t>
            </a:r>
            <a:r>
              <a:rPr lang="fr-CA" u="sng">
                <a:solidFill>
                  <a:srgbClr val="0097A7"/>
                </a:solidFill>
                <a:latin typeface="Dosis SemiBold"/>
                <a:ea typeface="Dosis SemiBold"/>
                <a:cs typeface="Dosis SemiBold"/>
                <a:sym typeface="Dosis SemiBold"/>
                <a:hlinkClick r:id="rId10">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Conversion d’une fraction en nombre décimal (</a:t>
            </a:r>
            <a:r>
              <a:rPr lang="fr-CA" u="sng">
                <a:solidFill>
                  <a:srgbClr val="0097A7"/>
                </a:solidFill>
                <a:latin typeface="Dosis SemiBold"/>
                <a:ea typeface="Dosis SemiBold"/>
                <a:cs typeface="Dosis SemiBold"/>
                <a:sym typeface="Dosis SemiBold"/>
                <a:hlinkClick r:id="rId11">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Découvrir la valeur des 2 cartes (</a:t>
            </a:r>
            <a:r>
              <a:rPr lang="fr-CA" u="sng">
                <a:solidFill>
                  <a:srgbClr val="0097A7"/>
                </a:solidFill>
                <a:latin typeface="Dosis SemiBold"/>
                <a:ea typeface="Dosis SemiBold"/>
                <a:cs typeface="Dosis SemiBold"/>
                <a:sym typeface="Dosis SemiBold"/>
                <a:hlinkClick r:id="rId12">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13">
                  <a:extLst>
                    <a:ext uri="{A12FA001-AC4F-418D-AE19-62706E023703}">
                      <ahyp:hlinkClr val="tx"/>
                    </a:ext>
                  </a:extLst>
                </a:hlinkClick>
              </a:rPr>
              <a:t>canevas</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Tutoriels de S. Godmé en français (</a:t>
            </a:r>
            <a:r>
              <a:rPr lang="fr-CA" u="sng">
                <a:solidFill>
                  <a:srgbClr val="0097A7"/>
                </a:solidFill>
                <a:latin typeface="Dosis SemiBold"/>
                <a:ea typeface="Dosis SemiBold"/>
                <a:cs typeface="Dosis SemiBold"/>
                <a:sym typeface="Dosis SemiBold"/>
                <a:hlinkClick r:id="rId14">
                  <a:extLst>
                    <a:ext uri="{A12FA001-AC4F-418D-AE19-62706E023703}">
                      <ahyp:hlinkClr val="tx"/>
                    </a:ext>
                  </a:extLst>
                </a:hlinkClick>
              </a:rPr>
              <a:t>Arithmétique</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15">
                  <a:extLst>
                    <a:ext uri="{A12FA001-AC4F-418D-AE19-62706E023703}">
                      <ahyp:hlinkClr val="tx"/>
                    </a:ext>
                  </a:extLst>
                </a:hlinkClick>
              </a:rPr>
              <a:t>Développer</a:t>
            </a:r>
            <a:r>
              <a:rPr lang="fr-CA">
                <a:latin typeface="Dosis SemiBold"/>
                <a:ea typeface="Dosis SemiBold"/>
                <a:cs typeface="Dosis SemiBold"/>
                <a:sym typeface="Dosis SemiBold"/>
              </a:rPr>
              <a:t> et </a:t>
            </a:r>
            <a:r>
              <a:rPr lang="fr-CA" u="sng">
                <a:solidFill>
                  <a:srgbClr val="0097A7"/>
                </a:solidFill>
                <a:latin typeface="Dosis SemiBold"/>
                <a:ea typeface="Dosis SemiBold"/>
                <a:cs typeface="Dosis SemiBold"/>
                <a:sym typeface="Dosis SemiBold"/>
                <a:hlinkClick r:id="rId16">
                  <a:extLst>
                    <a:ext uri="{A12FA001-AC4F-418D-AE19-62706E023703}">
                      <ahyp:hlinkClr val="tx"/>
                    </a:ext>
                  </a:extLst>
                </a:hlinkClick>
              </a:rPr>
              <a:t>Addition/soustraction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*Résoudre un système d’équations linéaires (</a:t>
            </a:r>
            <a:r>
              <a:rPr lang="fr-CA" u="sng">
                <a:solidFill>
                  <a:srgbClr val="0097A7"/>
                </a:solidFill>
                <a:latin typeface="Dosis SemiBold"/>
                <a:ea typeface="Dosis SemiBold"/>
                <a:cs typeface="Dosis SemiBold"/>
                <a:sym typeface="Dosis SemiBold"/>
                <a:hlinkClick r:id="rId17">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18">
                  <a:extLst>
                    <a:ext uri="{A12FA001-AC4F-418D-AE19-62706E023703}">
                      <ahyp:hlinkClr val="tx"/>
                    </a:ext>
                  </a:extLst>
                </a:hlinkClick>
              </a:rPr>
              <a:t>canevas</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19">
                  <a:extLst>
                    <a:ext uri="{A12FA001-AC4F-418D-AE19-62706E023703}">
                      <ahyp:hlinkClr val="tx"/>
                    </a:ext>
                  </a:extLst>
                </a:hlinkClick>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*Compléter le carré - expression algébrique (</a:t>
            </a:r>
            <a:r>
              <a:rPr lang="fr-CA" u="sng">
                <a:solidFill>
                  <a:srgbClr val="0097A7"/>
                </a:solidFill>
                <a:latin typeface="Dosis SemiBold"/>
                <a:ea typeface="Dosis SemiBold"/>
                <a:cs typeface="Dosis SemiBold"/>
                <a:sym typeface="Dosis SemiBold"/>
                <a:hlinkClick r:id="rId20">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75"/>
          <p:cNvSpPr txBox="1"/>
          <p:nvPr>
            <p:ph type="title"/>
          </p:nvPr>
        </p:nvSpPr>
        <p:spPr>
          <a:xfrm>
            <a:off x="265500" y="17665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5000"/>
              <a:t>Ressources et questions</a:t>
            </a:r>
            <a:endParaRPr sz="5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Ressources Polypad</a:t>
            </a:r>
            <a:endParaRPr/>
          </a:p>
        </p:txBody>
      </p:sp>
      <p:sp>
        <p:nvSpPr>
          <p:cNvPr id="541" name="Google Shape;541;p76"/>
          <p:cNvSpPr txBox="1"/>
          <p:nvPr/>
        </p:nvSpPr>
        <p:spPr>
          <a:xfrm>
            <a:off x="286825" y="1714350"/>
            <a:ext cx="3057900" cy="109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latin typeface="Dosis SemiBold"/>
                <a:ea typeface="Dosis SemiBold"/>
                <a:cs typeface="Dosis SemiBold"/>
                <a:sym typeface="Dosis SemiBold"/>
              </a:rPr>
              <a:t>Canevas de base</a:t>
            </a:r>
            <a:endParaRPr sz="1900">
              <a:latin typeface="Dosis SemiBold"/>
              <a:ea typeface="Dosis SemiBold"/>
              <a:cs typeface="Dosis SemiBold"/>
              <a:sym typeface="Dosis SemiBold"/>
            </a:endParaRPr>
          </a:p>
          <a:p>
            <a:pPr indent="269999" lvl="0" marL="0" rtl="0" algn="l">
              <a:spcBef>
                <a:spcPts val="1000"/>
              </a:spcBef>
              <a:spcAft>
                <a:spcPts val="0"/>
              </a:spcAft>
              <a:buNone/>
            </a:pPr>
            <a:r>
              <a:rPr lang="fr-CA" sz="1600" u="sng">
                <a:solidFill>
                  <a:srgbClr val="0D5CDF"/>
                </a:solidFill>
                <a:latin typeface="Dosis SemiBold"/>
                <a:ea typeface="Dosis SemiBold"/>
                <a:cs typeface="Dosis SemiBold"/>
                <a:sym typeface="Dosis SemiBold"/>
                <a:hlinkClick r:id="rId3">
                  <a:extLst>
                    <a:ext uri="{A12FA001-AC4F-418D-AE19-62706E023703}">
                      <ahyp:hlinkClr val="tx"/>
                    </a:ext>
                  </a:extLst>
                </a:hlinkClick>
              </a:rPr>
              <a:t>Collection MST</a:t>
            </a:r>
            <a:endParaRPr sz="1600">
              <a:solidFill>
                <a:srgbClr val="0D5CDF"/>
              </a:solidFill>
              <a:latin typeface="Dosis SemiBold"/>
              <a:ea typeface="Dosis SemiBold"/>
              <a:cs typeface="Dosis SemiBold"/>
              <a:sym typeface="Dosis SemiBold"/>
            </a:endParaRPr>
          </a:p>
          <a:p>
            <a:pPr indent="269999" lvl="0" marL="0" rtl="0" algn="l">
              <a:spcBef>
                <a:spcPts val="0"/>
              </a:spcBef>
              <a:spcAft>
                <a:spcPts val="0"/>
              </a:spcAft>
              <a:buNone/>
            </a:pPr>
            <a:r>
              <a:rPr lang="fr-CA" sz="1600" u="sng">
                <a:solidFill>
                  <a:srgbClr val="0D5CDF"/>
                </a:solidFill>
                <a:latin typeface="Dosis SemiBold"/>
                <a:ea typeface="Dosis SemiBold"/>
                <a:cs typeface="Dosis SemiBold"/>
                <a:sym typeface="Dosis SemiBold"/>
                <a:hlinkClick r:id="rId4">
                  <a:extLst>
                    <a:ext uri="{A12FA001-AC4F-418D-AE19-62706E023703}">
                      <ahyp:hlinkClr val="tx"/>
                    </a:ext>
                  </a:extLst>
                </a:hlinkClick>
              </a:rPr>
              <a:t>Collection MST (primaire)</a:t>
            </a:r>
            <a:endParaRPr sz="1600">
              <a:solidFill>
                <a:srgbClr val="0D5CDF"/>
              </a:solidFill>
              <a:latin typeface="Dosis SemiBold"/>
              <a:ea typeface="Dosis SemiBold"/>
              <a:cs typeface="Dosis SemiBold"/>
              <a:sym typeface="Dosis SemiBold"/>
            </a:endParaRPr>
          </a:p>
        </p:txBody>
      </p:sp>
      <p:sp>
        <p:nvSpPr>
          <p:cNvPr id="542" name="Google Shape;542;p76"/>
          <p:cNvSpPr txBox="1"/>
          <p:nvPr/>
        </p:nvSpPr>
        <p:spPr>
          <a:xfrm>
            <a:off x="4299825" y="1714350"/>
            <a:ext cx="4387500" cy="225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latin typeface="Dosis SemiBold"/>
                <a:ea typeface="Dosis SemiBold"/>
                <a:cs typeface="Dosis SemiBold"/>
                <a:sym typeface="Dosis SemiBold"/>
              </a:rPr>
              <a:t>Ressources officielles</a:t>
            </a:r>
            <a:endParaRPr sz="1900">
              <a:latin typeface="Dosis SemiBold"/>
              <a:ea typeface="Dosis SemiBold"/>
              <a:cs typeface="Dosis SemiBold"/>
              <a:sym typeface="Dosis SemiBold"/>
            </a:endParaRPr>
          </a:p>
          <a:p>
            <a:pPr indent="457200" lvl="0" marL="0" rtl="0" algn="l">
              <a:spcBef>
                <a:spcPts val="1000"/>
              </a:spcBef>
              <a:spcAft>
                <a:spcPts val="0"/>
              </a:spcAft>
              <a:buNone/>
            </a:pPr>
            <a:r>
              <a:rPr lang="fr-CA" sz="1600" u="sng">
                <a:solidFill>
                  <a:schemeClr val="hlink"/>
                </a:solidFill>
                <a:latin typeface="Dosis SemiBold"/>
                <a:ea typeface="Dosis SemiBold"/>
                <a:cs typeface="Dosis SemiBold"/>
                <a:sym typeface="Dosis SemiBold"/>
                <a:hlinkClick r:id="rId5"/>
              </a:rPr>
              <a:t>Chaîne Youtbe Polypad</a:t>
            </a:r>
            <a:r>
              <a:rPr lang="fr-CA" sz="1700">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457200" rtl="0" algn="l">
              <a:spcBef>
                <a:spcPts val="0"/>
              </a:spcBef>
              <a:spcAft>
                <a:spcPts val="0"/>
              </a:spcAft>
              <a:buNone/>
            </a:pPr>
            <a:r>
              <a:rPr lang="fr-CA">
                <a:latin typeface="Dosis SemiBold"/>
                <a:ea typeface="Dosis SemiBold"/>
                <a:cs typeface="Dosis SemiBold"/>
                <a:sym typeface="Dosis SemiBold"/>
              </a:rPr>
              <a:t>Démonstration des nouveautés, astuces, webinaires, etc.</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457200" lvl="0" marL="0" rtl="0" algn="l">
              <a:spcBef>
                <a:spcPts val="0"/>
              </a:spcBef>
              <a:spcAft>
                <a:spcPts val="0"/>
              </a:spcAft>
              <a:buNone/>
            </a:pPr>
            <a:r>
              <a:rPr lang="fr-CA" sz="1600" u="sng">
                <a:solidFill>
                  <a:srgbClr val="3C78D8"/>
                </a:solidFill>
                <a:latin typeface="Dosis SemiBold"/>
                <a:ea typeface="Dosis SemiBold"/>
                <a:cs typeface="Dosis SemiBold"/>
                <a:sym typeface="Dosis SemiBold"/>
                <a:hlinkClick r:id="rId6">
                  <a:extLst>
                    <a:ext uri="{A12FA001-AC4F-418D-AE19-62706E023703}">
                      <ahyp:hlinkClr val="tx"/>
                    </a:ext>
                  </a:extLst>
                </a:hlinkClick>
              </a:rPr>
              <a:t>Activités et plan de cours</a:t>
            </a:r>
            <a:r>
              <a:rPr lang="fr-CA" sz="1700">
                <a:solidFill>
                  <a:srgbClr val="3C78D8"/>
                </a:solidFill>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457200" rtl="0" algn="l">
              <a:spcBef>
                <a:spcPts val="0"/>
              </a:spcBef>
              <a:spcAft>
                <a:spcPts val="0"/>
              </a:spcAft>
              <a:buNone/>
            </a:pPr>
            <a:r>
              <a:rPr lang="fr-CA">
                <a:latin typeface="Dosis SemiBold"/>
                <a:ea typeface="Dosis SemiBold"/>
                <a:cs typeface="Dosis SemiBold"/>
                <a:sym typeface="Dosis SemiBold"/>
              </a:rPr>
              <a:t>Suggestion d’activités avec canevas que l’on peut copier et modifier.</a:t>
            </a:r>
            <a:endParaRPr>
              <a:latin typeface="Dosis SemiBold"/>
              <a:ea typeface="Dosis SemiBold"/>
              <a:cs typeface="Dosis SemiBold"/>
              <a:sym typeface="Dosis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Desmos Classroom</a:t>
            </a:r>
            <a:endParaRPr/>
          </a:p>
        </p:txBody>
      </p:sp>
      <p:pic>
        <p:nvPicPr>
          <p:cNvPr id="548" name="Google Shape;548;p77">
            <a:hlinkClick r:id="rId3"/>
          </p:cNvPr>
          <p:cNvPicPr preferRelativeResize="0"/>
          <p:nvPr/>
        </p:nvPicPr>
        <p:blipFill>
          <a:blip r:embed="rId4">
            <a:alphaModFix/>
          </a:blip>
          <a:stretch>
            <a:fillRect/>
          </a:stretch>
        </p:blipFill>
        <p:spPr>
          <a:xfrm>
            <a:off x="3242475" y="2021500"/>
            <a:ext cx="2130100" cy="1334775"/>
          </a:xfrm>
          <a:prstGeom prst="rect">
            <a:avLst/>
          </a:prstGeom>
          <a:noFill/>
          <a:ln>
            <a:noFill/>
          </a:ln>
          <a:effectLst>
            <a:outerShdw blurRad="57150" rotWithShape="0" algn="bl" dir="5400000" dist="19050">
              <a:srgbClr val="000000">
                <a:alpha val="50000"/>
              </a:srgbClr>
            </a:outerShdw>
          </a:effectLst>
        </p:spPr>
      </p:pic>
      <p:sp>
        <p:nvSpPr>
          <p:cNvPr id="549" name="Google Shape;549;p77"/>
          <p:cNvSpPr txBox="1"/>
          <p:nvPr/>
        </p:nvSpPr>
        <p:spPr>
          <a:xfrm>
            <a:off x="414650" y="1283400"/>
            <a:ext cx="158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50" name="Google Shape;550;p77">
            <a:hlinkClick r:id="rId5"/>
          </p:cNvPr>
          <p:cNvSpPr/>
          <p:nvPr/>
        </p:nvSpPr>
        <p:spPr>
          <a:xfrm>
            <a:off x="6148450" y="2021537"/>
            <a:ext cx="2083200" cy="1334700"/>
          </a:xfrm>
          <a:prstGeom prst="rect">
            <a:avLst/>
          </a:prstGeom>
          <a:solidFill>
            <a:srgbClr val="0D5CD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2800">
                <a:solidFill>
                  <a:schemeClr val="lt1"/>
                </a:solidFill>
                <a:uFill>
                  <a:noFill/>
                </a:uFill>
                <a:latin typeface="Dosis SemiBold"/>
                <a:ea typeface="Dosis SemiBold"/>
                <a:cs typeface="Dosis SemiBold"/>
                <a:sym typeface="Dosis SemiBold"/>
                <a:hlinkClick r:id="rId6">
                  <a:extLst>
                    <a:ext uri="{A12FA001-AC4F-418D-AE19-62706E023703}">
                      <ahyp:hlinkClr val="tx"/>
                    </a:ext>
                  </a:extLst>
                </a:hlinkClick>
              </a:rPr>
              <a:t>Collection Polypad</a:t>
            </a:r>
            <a:endParaRPr sz="2700">
              <a:solidFill>
                <a:schemeClr val="lt1"/>
              </a:solidFill>
              <a:latin typeface="Viga"/>
              <a:ea typeface="Viga"/>
              <a:cs typeface="Viga"/>
              <a:sym typeface="Viga"/>
            </a:endParaRPr>
          </a:p>
        </p:txBody>
      </p:sp>
      <p:sp>
        <p:nvSpPr>
          <p:cNvPr id="551" name="Google Shape;551;p77">
            <a:hlinkClick r:id="rId7"/>
          </p:cNvPr>
          <p:cNvSpPr/>
          <p:nvPr/>
        </p:nvSpPr>
        <p:spPr>
          <a:xfrm>
            <a:off x="383400" y="2021537"/>
            <a:ext cx="2083200" cy="1334700"/>
          </a:xfrm>
          <a:prstGeom prst="rect">
            <a:avLst/>
          </a:prstGeom>
          <a:solidFill>
            <a:srgbClr val="595959"/>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2800">
                <a:solidFill>
                  <a:schemeClr val="lt1"/>
                </a:solidFill>
                <a:uFill>
                  <a:noFill/>
                </a:uFill>
                <a:latin typeface="Dosis SemiBold"/>
                <a:ea typeface="Dosis SemiBold"/>
                <a:cs typeface="Dosis SemiBold"/>
                <a:sym typeface="Dosis SemiBold"/>
                <a:hlinkClick r:id="rId8">
                  <a:extLst>
                    <a:ext uri="{A12FA001-AC4F-418D-AE19-62706E023703}">
                      <ahyp:hlinkClr val="tx"/>
                    </a:ext>
                  </a:extLst>
                </a:hlinkClick>
              </a:rPr>
              <a:t>desmos classroom</a:t>
            </a:r>
            <a:endParaRPr sz="2700">
              <a:solidFill>
                <a:schemeClr val="lt1"/>
              </a:solidFill>
              <a:latin typeface="Viga"/>
              <a:ea typeface="Viga"/>
              <a:cs typeface="Viga"/>
              <a:sym typeface="Vig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sz="2300">
                <a:solidFill>
                  <a:srgbClr val="FFFFFF"/>
                </a:solidFill>
              </a:rPr>
              <a:t>Autoformations à découvrir</a:t>
            </a:r>
            <a:endParaRPr>
              <a:solidFill>
                <a:srgbClr val="FFFFFF"/>
              </a:solidFill>
            </a:endParaRPr>
          </a:p>
        </p:txBody>
      </p:sp>
      <p:pic>
        <p:nvPicPr>
          <p:cNvPr id="557" name="Google Shape;557;p78">
            <a:hlinkClick r:id="rId3"/>
          </p:cNvPr>
          <p:cNvPicPr preferRelativeResize="0"/>
          <p:nvPr/>
        </p:nvPicPr>
        <p:blipFill rotWithShape="1">
          <a:blip r:embed="rId4">
            <a:alphaModFix/>
          </a:blip>
          <a:srcRect b="13058" l="19442" r="20699" t="15543"/>
          <a:stretch/>
        </p:blipFill>
        <p:spPr>
          <a:xfrm>
            <a:off x="3888462" y="1447725"/>
            <a:ext cx="1372275" cy="1464550"/>
          </a:xfrm>
          <a:prstGeom prst="rect">
            <a:avLst/>
          </a:prstGeom>
          <a:noFill/>
          <a:ln>
            <a:noFill/>
          </a:ln>
        </p:spPr>
      </p:pic>
      <p:sp>
        <p:nvSpPr>
          <p:cNvPr id="558" name="Google Shape;558;p78"/>
          <p:cNvSpPr txBox="1"/>
          <p:nvPr/>
        </p:nvSpPr>
        <p:spPr>
          <a:xfrm>
            <a:off x="531050" y="2949675"/>
            <a:ext cx="22725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u="sng">
                <a:solidFill>
                  <a:srgbClr val="434343"/>
                </a:solidFill>
                <a:latin typeface="Source Sans Pro"/>
                <a:ea typeface="Source Sans Pro"/>
                <a:cs typeface="Source Sans Pro"/>
                <a:sym typeface="Source Sans Pro"/>
                <a:hlinkClick r:id="rId5">
                  <a:extLst>
                    <a:ext uri="{A12FA001-AC4F-418D-AE19-62706E023703}">
                      <ahyp:hlinkClr val="tx"/>
                    </a:ext>
                  </a:extLst>
                </a:hlinkClick>
              </a:rPr>
              <a:t>Polypad et la manipulation virtuelle en mathématique</a:t>
            </a:r>
            <a:endParaRPr b="1">
              <a:solidFill>
                <a:srgbClr val="434343"/>
              </a:solidFill>
              <a:latin typeface="Source Sans Pro"/>
              <a:ea typeface="Source Sans Pro"/>
              <a:cs typeface="Source Sans Pro"/>
              <a:sym typeface="Source Sans Pro"/>
            </a:endParaRPr>
          </a:p>
        </p:txBody>
      </p:sp>
      <p:sp>
        <p:nvSpPr>
          <p:cNvPr id="559" name="Google Shape;559;p78"/>
          <p:cNvSpPr txBox="1"/>
          <p:nvPr/>
        </p:nvSpPr>
        <p:spPr>
          <a:xfrm>
            <a:off x="3335525" y="2949675"/>
            <a:ext cx="25908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u="sng">
                <a:solidFill>
                  <a:srgbClr val="434343"/>
                </a:solidFill>
                <a:latin typeface="Source Sans Pro"/>
                <a:ea typeface="Source Sans Pro"/>
                <a:cs typeface="Source Sans Pro"/>
                <a:sym typeface="Source Sans Pro"/>
                <a:hlinkClick r:id="rId6">
                  <a:extLst>
                    <a:ext uri="{A12FA001-AC4F-418D-AE19-62706E023703}">
                      <ahyp:hlinkClr val="tx"/>
                    </a:ext>
                  </a:extLst>
                </a:hlinkClick>
              </a:rPr>
              <a:t>Les PEPPIT MST</a:t>
            </a:r>
            <a:endParaRPr b="1">
              <a:solidFill>
                <a:srgbClr val="595959"/>
              </a:solidFill>
              <a:latin typeface="Source Sans Pro"/>
              <a:ea typeface="Source Sans Pro"/>
              <a:cs typeface="Source Sans Pro"/>
              <a:sym typeface="Source Sans Pro"/>
            </a:endParaRPr>
          </a:p>
          <a:p>
            <a:pPr indent="0" lvl="0" marL="0" rtl="0" algn="ctr">
              <a:spcBef>
                <a:spcPts val="0"/>
              </a:spcBef>
              <a:spcAft>
                <a:spcPts val="0"/>
              </a:spcAft>
              <a:buNone/>
            </a:pPr>
            <a:r>
              <a:t/>
            </a:r>
            <a:endParaRPr b="1">
              <a:solidFill>
                <a:srgbClr val="595959"/>
              </a:solidFill>
              <a:latin typeface="Source Sans Pro"/>
              <a:ea typeface="Source Sans Pro"/>
              <a:cs typeface="Source Sans Pro"/>
              <a:sym typeface="Source Sans Pro"/>
            </a:endParaRPr>
          </a:p>
          <a:p>
            <a:pPr indent="0" lvl="0" marL="0" rtl="0" algn="ctr">
              <a:spcBef>
                <a:spcPts val="0"/>
              </a:spcBef>
              <a:spcAft>
                <a:spcPts val="0"/>
              </a:spcAft>
              <a:buNone/>
            </a:pPr>
            <a:r>
              <a:rPr b="1" lang="fr-CA" u="sng">
                <a:solidFill>
                  <a:srgbClr val="595959"/>
                </a:solidFill>
                <a:latin typeface="Source Sans Pro"/>
                <a:ea typeface="Source Sans Pro"/>
                <a:cs typeface="Source Sans Pro"/>
                <a:sym typeface="Source Sans Pro"/>
                <a:hlinkClick r:id="rId7">
                  <a:extLst>
                    <a:ext uri="{A12FA001-AC4F-418D-AE19-62706E023703}">
                      <ahyp:hlinkClr val="tx"/>
                    </a:ext>
                  </a:extLst>
                </a:hlinkClick>
              </a:rPr>
              <a:t>PEPPIT - Polypad -Découvrir les fonctions</a:t>
            </a:r>
            <a:endParaRPr b="1">
              <a:solidFill>
                <a:srgbClr val="595959"/>
              </a:solidFill>
              <a:latin typeface="Source Sans Pro"/>
              <a:ea typeface="Source Sans Pro"/>
              <a:cs typeface="Source Sans Pro"/>
              <a:sym typeface="Source Sans Pro"/>
            </a:endParaRPr>
          </a:p>
        </p:txBody>
      </p:sp>
      <p:pic>
        <p:nvPicPr>
          <p:cNvPr id="560" name="Google Shape;560;p78" title="logositeblancdroite.png"/>
          <p:cNvPicPr preferRelativeResize="0"/>
          <p:nvPr/>
        </p:nvPicPr>
        <p:blipFill rotWithShape="1">
          <a:blip r:embed="rId8">
            <a:alphaModFix/>
          </a:blip>
          <a:srcRect b="0" l="0" r="48765" t="0"/>
          <a:stretch/>
        </p:blipFill>
        <p:spPr>
          <a:xfrm>
            <a:off x="6568875" y="4539100"/>
            <a:ext cx="2497926" cy="555025"/>
          </a:xfrm>
          <a:prstGeom prst="rect">
            <a:avLst/>
          </a:prstGeom>
          <a:noFill/>
          <a:ln>
            <a:noFill/>
          </a:ln>
        </p:spPr>
      </p:pic>
      <p:pic>
        <p:nvPicPr>
          <p:cNvPr id="561" name="Google Shape;561;p78" title="Logo_campus_blanc.png"/>
          <p:cNvPicPr preferRelativeResize="0"/>
          <p:nvPr/>
        </p:nvPicPr>
        <p:blipFill>
          <a:blip r:embed="rId9">
            <a:alphaModFix/>
          </a:blip>
          <a:stretch>
            <a:fillRect/>
          </a:stretch>
        </p:blipFill>
        <p:spPr>
          <a:xfrm>
            <a:off x="59234" y="4561637"/>
            <a:ext cx="1287078" cy="555025"/>
          </a:xfrm>
          <a:prstGeom prst="rect">
            <a:avLst/>
          </a:prstGeom>
          <a:noFill/>
          <a:ln>
            <a:noFill/>
          </a:ln>
        </p:spPr>
      </p:pic>
      <p:sp>
        <p:nvSpPr>
          <p:cNvPr id="562" name="Google Shape;562;p78"/>
          <p:cNvSpPr txBox="1"/>
          <p:nvPr/>
        </p:nvSpPr>
        <p:spPr>
          <a:xfrm>
            <a:off x="6434000" y="2949675"/>
            <a:ext cx="22725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u="sng">
                <a:solidFill>
                  <a:srgbClr val="434343"/>
                </a:solidFill>
                <a:latin typeface="Source Sans Pro"/>
                <a:ea typeface="Source Sans Pro"/>
                <a:cs typeface="Source Sans Pro"/>
                <a:sym typeface="Source Sans Pro"/>
                <a:hlinkClick r:id="rId10">
                  <a:extLst>
                    <a:ext uri="{A12FA001-AC4F-418D-AE19-62706E023703}">
                      <ahyp:hlinkClr val="tx"/>
                    </a:ext>
                  </a:extLst>
                </a:hlinkClick>
              </a:rPr>
              <a:t>Premiers pas avec Desmos</a:t>
            </a:r>
            <a:endParaRPr b="1">
              <a:solidFill>
                <a:srgbClr val="434343"/>
              </a:solidFill>
              <a:latin typeface="Source Sans Pro"/>
              <a:ea typeface="Source Sans Pro"/>
              <a:cs typeface="Source Sans Pro"/>
              <a:sym typeface="Source Sans Pro"/>
            </a:endParaRPr>
          </a:p>
        </p:txBody>
      </p:sp>
      <p:pic>
        <p:nvPicPr>
          <p:cNvPr id="563" name="Google Shape;563;p78">
            <a:hlinkClick r:id="rId11"/>
          </p:cNvPr>
          <p:cNvPicPr preferRelativeResize="0"/>
          <p:nvPr/>
        </p:nvPicPr>
        <p:blipFill>
          <a:blip r:embed="rId12">
            <a:alphaModFix/>
          </a:blip>
          <a:stretch>
            <a:fillRect/>
          </a:stretch>
        </p:blipFill>
        <p:spPr>
          <a:xfrm>
            <a:off x="6926713" y="1549620"/>
            <a:ext cx="1287075" cy="1260760"/>
          </a:xfrm>
          <a:prstGeom prst="rect">
            <a:avLst/>
          </a:prstGeom>
          <a:noFill/>
          <a:ln>
            <a:noFill/>
          </a:ln>
        </p:spPr>
      </p:pic>
      <p:sp>
        <p:nvSpPr>
          <p:cNvPr id="564" name="Google Shape;564;p78"/>
          <p:cNvSpPr txBox="1"/>
          <p:nvPr/>
        </p:nvSpPr>
        <p:spPr>
          <a:xfrm>
            <a:off x="2539180" y="4686195"/>
            <a:ext cx="3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u="sng">
                <a:solidFill>
                  <a:srgbClr val="FFFFFF"/>
                </a:solidFill>
                <a:latin typeface="Viga"/>
                <a:ea typeface="Viga"/>
                <a:cs typeface="Viga"/>
                <a:sym typeface="Viga"/>
                <a:hlinkClick r:id="rId13">
                  <a:extLst>
                    <a:ext uri="{A12FA001-AC4F-418D-AE19-62706E023703}">
                      <ahyp:hlinkClr val="tx"/>
                    </a:ext>
                  </a:extLst>
                </a:hlinkClick>
              </a:rPr>
              <a:t>Voir toutes les autoformations du RÉCIT MST</a:t>
            </a:r>
            <a:endParaRPr sz="1100">
              <a:solidFill>
                <a:srgbClr val="FFFFFF"/>
              </a:solidFill>
              <a:latin typeface="Viga"/>
              <a:ea typeface="Viga"/>
              <a:cs typeface="Viga"/>
              <a:sym typeface="Viga"/>
            </a:endParaRPr>
          </a:p>
        </p:txBody>
      </p:sp>
      <p:pic>
        <p:nvPicPr>
          <p:cNvPr id="565" name="Google Shape;565;p78" title="polylogo.png"/>
          <p:cNvPicPr preferRelativeResize="0"/>
          <p:nvPr/>
        </p:nvPicPr>
        <p:blipFill>
          <a:blip r:embed="rId14">
            <a:alphaModFix/>
          </a:blip>
          <a:stretch>
            <a:fillRect/>
          </a:stretch>
        </p:blipFill>
        <p:spPr>
          <a:xfrm>
            <a:off x="610025" y="1353888"/>
            <a:ext cx="1888262" cy="1652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pic>
        <p:nvPicPr>
          <p:cNvPr id="570" name="Google Shape;570;p79">
            <a:hlinkClick r:id="rId3"/>
          </p:cNvPr>
          <p:cNvPicPr preferRelativeResize="0"/>
          <p:nvPr/>
        </p:nvPicPr>
        <p:blipFill>
          <a:blip r:embed="rId4">
            <a:alphaModFix/>
          </a:blip>
          <a:stretch>
            <a:fillRect/>
          </a:stretch>
        </p:blipFill>
        <p:spPr>
          <a:xfrm>
            <a:off x="327388" y="1103500"/>
            <a:ext cx="8489224" cy="2486900"/>
          </a:xfrm>
          <a:prstGeom prst="rect">
            <a:avLst/>
          </a:prstGeom>
          <a:noFill/>
          <a:ln>
            <a:noFill/>
          </a:ln>
          <a:effectLst>
            <a:outerShdw blurRad="57150" rotWithShape="0" algn="bl" dir="5400000" dist="19050">
              <a:srgbClr val="000000">
                <a:alpha val="50000"/>
              </a:srgbClr>
            </a:outerShdw>
          </a:effectLst>
        </p:spPr>
      </p:pic>
      <p:sp>
        <p:nvSpPr>
          <p:cNvPr id="571" name="Google Shape;571;p79"/>
          <p:cNvSpPr txBox="1"/>
          <p:nvPr/>
        </p:nvSpPr>
        <p:spPr>
          <a:xfrm>
            <a:off x="561625" y="3712250"/>
            <a:ext cx="7898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3400" u="sng">
                <a:solidFill>
                  <a:srgbClr val="0D5CDF"/>
                </a:solidFill>
                <a:latin typeface="Ubuntu"/>
                <a:ea typeface="Ubuntu"/>
                <a:cs typeface="Ubuntu"/>
                <a:sym typeface="Ubuntu"/>
                <a:hlinkClick r:id="rId5">
                  <a:extLst>
                    <a:ext uri="{A12FA001-AC4F-418D-AE19-62706E023703}">
                      <ahyp:hlinkClr val="tx"/>
                    </a:ext>
                  </a:extLst>
                </a:hlinkClick>
              </a:rPr>
              <a:t>recitmst.qc.ca/ecv</a:t>
            </a:r>
            <a:endParaRPr sz="2700">
              <a:solidFill>
                <a:srgbClr val="0D5CDF"/>
              </a:solidFill>
            </a:endParaRPr>
          </a:p>
        </p:txBody>
      </p:sp>
      <p:pic>
        <p:nvPicPr>
          <p:cNvPr id="572" name="Google Shape;572;p79"/>
          <p:cNvPicPr preferRelativeResize="0"/>
          <p:nvPr/>
        </p:nvPicPr>
        <p:blipFill>
          <a:blip r:embed="rId6">
            <a:alphaModFix/>
          </a:blip>
          <a:stretch>
            <a:fillRect/>
          </a:stretch>
        </p:blipFill>
        <p:spPr>
          <a:xfrm>
            <a:off x="226751" y="28525"/>
            <a:ext cx="2253175" cy="718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0"/>
          <p:cNvSpPr txBox="1"/>
          <p:nvPr>
            <p:ph type="title"/>
          </p:nvPr>
        </p:nvSpPr>
        <p:spPr>
          <a:xfrm>
            <a:off x="1779000" y="284600"/>
            <a:ext cx="32874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sz="2300">
                <a:solidFill>
                  <a:srgbClr val="FFFFFF"/>
                </a:solidFill>
              </a:rPr>
              <a:t>Badge « Découverte »</a:t>
            </a:r>
            <a:endParaRPr>
              <a:solidFill>
                <a:srgbClr val="FFFFFF"/>
              </a:solidFill>
            </a:endParaRPr>
          </a:p>
        </p:txBody>
      </p:sp>
      <p:sp>
        <p:nvSpPr>
          <p:cNvPr id="578" name="Google Shape;578;p80">
            <a:hlinkClick r:id="rId3"/>
          </p:cNvPr>
          <p:cNvSpPr/>
          <p:nvPr/>
        </p:nvSpPr>
        <p:spPr>
          <a:xfrm>
            <a:off x="310840" y="3224588"/>
            <a:ext cx="1981500" cy="735900"/>
          </a:xfrm>
          <a:prstGeom prst="roundRect">
            <a:avLst>
              <a:gd fmla="val 16667" name="adj"/>
            </a:avLst>
          </a:prstGeom>
          <a:solidFill>
            <a:srgbClr val="F3F3F3"/>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9" name="Google Shape;579;p80"/>
          <p:cNvSpPr txBox="1"/>
          <p:nvPr/>
        </p:nvSpPr>
        <p:spPr>
          <a:xfrm>
            <a:off x="233063" y="2429231"/>
            <a:ext cx="2639400" cy="5571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Création d’un compte gratuit ou se connecter</a:t>
            </a:r>
            <a:endParaRPr sz="1700"/>
          </a:p>
        </p:txBody>
      </p:sp>
      <p:sp>
        <p:nvSpPr>
          <p:cNvPr id="580" name="Google Shape;580;p80"/>
          <p:cNvSpPr txBox="1"/>
          <p:nvPr/>
        </p:nvSpPr>
        <p:spPr>
          <a:xfrm>
            <a:off x="306000" y="2911144"/>
            <a:ext cx="1889700" cy="2493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i="1" lang="fr-CA" sz="900">
                <a:latin typeface="Dosis Medium"/>
                <a:ea typeface="Dosis Medium"/>
                <a:cs typeface="Dosis Medium"/>
                <a:sym typeface="Dosis Medium"/>
              </a:rPr>
              <a:t>si nouveau compte → valider le courriel</a:t>
            </a:r>
            <a:endParaRPr sz="800">
              <a:latin typeface="Dosis Medium"/>
              <a:ea typeface="Dosis Medium"/>
              <a:cs typeface="Dosis Medium"/>
              <a:sym typeface="Dosis Medium"/>
            </a:endParaRPr>
          </a:p>
        </p:txBody>
      </p:sp>
      <p:pic>
        <p:nvPicPr>
          <p:cNvPr id="581" name="Google Shape;581;p80">
            <a:hlinkClick r:id="rId4"/>
          </p:cNvPr>
          <p:cNvPicPr preferRelativeResize="0"/>
          <p:nvPr/>
        </p:nvPicPr>
        <p:blipFill>
          <a:blip r:embed="rId5">
            <a:alphaModFix/>
          </a:blip>
          <a:stretch>
            <a:fillRect/>
          </a:stretch>
        </p:blipFill>
        <p:spPr>
          <a:xfrm>
            <a:off x="531364" y="3274688"/>
            <a:ext cx="1439048" cy="618750"/>
          </a:xfrm>
          <a:prstGeom prst="rect">
            <a:avLst/>
          </a:prstGeom>
          <a:noFill/>
          <a:ln>
            <a:noFill/>
          </a:ln>
        </p:spPr>
      </p:pic>
      <p:sp>
        <p:nvSpPr>
          <p:cNvPr id="582" name="Google Shape;582;p80">
            <a:hlinkClick r:id="rId6"/>
          </p:cNvPr>
          <p:cNvSpPr/>
          <p:nvPr/>
        </p:nvSpPr>
        <p:spPr>
          <a:xfrm>
            <a:off x="3338355" y="3201009"/>
            <a:ext cx="1981500" cy="735900"/>
          </a:xfrm>
          <a:prstGeom prst="roundRect">
            <a:avLst>
              <a:gd fmla="val 16667" name="adj"/>
            </a:avLst>
          </a:prstGeom>
          <a:solidFill>
            <a:srgbClr val="F3F3F3"/>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fr-CA" u="sng">
                <a:solidFill>
                  <a:srgbClr val="3564B9"/>
                </a:solidFill>
                <a:latin typeface="Viga"/>
                <a:ea typeface="Viga"/>
                <a:cs typeface="Viga"/>
                <a:sym typeface="Viga"/>
                <a:hlinkClick r:id="rId7">
                  <a:extLst>
                    <a:ext uri="{A12FA001-AC4F-418D-AE19-62706E023703}">
                      <ahyp:hlinkClr val="tx"/>
                    </a:ext>
                  </a:extLst>
                </a:hlinkClick>
              </a:rPr>
              <a:t>Polypad et la manipulation virtuelle</a:t>
            </a:r>
            <a:endParaRPr sz="1400">
              <a:solidFill>
                <a:srgbClr val="3564B9"/>
              </a:solidFill>
              <a:latin typeface="Viga"/>
              <a:ea typeface="Viga"/>
              <a:cs typeface="Viga"/>
              <a:sym typeface="Viga"/>
            </a:endParaRPr>
          </a:p>
        </p:txBody>
      </p:sp>
      <p:pic>
        <p:nvPicPr>
          <p:cNvPr id="583" name="Google Shape;583;p80"/>
          <p:cNvPicPr preferRelativeResize="0"/>
          <p:nvPr/>
        </p:nvPicPr>
        <p:blipFill>
          <a:blip r:embed="rId8">
            <a:alphaModFix/>
          </a:blip>
          <a:stretch>
            <a:fillRect/>
          </a:stretch>
        </p:blipFill>
        <p:spPr>
          <a:xfrm rot="-1286681">
            <a:off x="1983622" y="3800953"/>
            <a:ext cx="567505" cy="567505"/>
          </a:xfrm>
          <a:prstGeom prst="rect">
            <a:avLst/>
          </a:prstGeom>
          <a:noFill/>
          <a:ln>
            <a:noFill/>
          </a:ln>
        </p:spPr>
      </p:pic>
      <p:sp>
        <p:nvSpPr>
          <p:cNvPr id="584" name="Google Shape;584;p80"/>
          <p:cNvSpPr/>
          <p:nvPr/>
        </p:nvSpPr>
        <p:spPr>
          <a:xfrm>
            <a:off x="2362341" y="3988988"/>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1</a:t>
            </a:r>
            <a:endParaRPr b="1" sz="1700">
              <a:latin typeface="Dosis"/>
              <a:ea typeface="Dosis"/>
              <a:cs typeface="Dosis"/>
              <a:sym typeface="Dosis"/>
            </a:endParaRPr>
          </a:p>
        </p:txBody>
      </p:sp>
      <p:pic>
        <p:nvPicPr>
          <p:cNvPr id="585" name="Google Shape;585;p80"/>
          <p:cNvPicPr preferRelativeResize="0"/>
          <p:nvPr/>
        </p:nvPicPr>
        <p:blipFill>
          <a:blip r:embed="rId8">
            <a:alphaModFix/>
          </a:blip>
          <a:stretch>
            <a:fillRect/>
          </a:stretch>
        </p:blipFill>
        <p:spPr>
          <a:xfrm rot="-1286681">
            <a:off x="5011213" y="3751519"/>
            <a:ext cx="567505" cy="567505"/>
          </a:xfrm>
          <a:prstGeom prst="rect">
            <a:avLst/>
          </a:prstGeom>
          <a:noFill/>
          <a:ln>
            <a:noFill/>
          </a:ln>
        </p:spPr>
      </p:pic>
      <p:sp>
        <p:nvSpPr>
          <p:cNvPr id="586" name="Google Shape;586;p80"/>
          <p:cNvSpPr/>
          <p:nvPr/>
        </p:nvSpPr>
        <p:spPr>
          <a:xfrm>
            <a:off x="5389931" y="3939553"/>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2</a:t>
            </a:r>
            <a:endParaRPr b="1" sz="1700">
              <a:latin typeface="Dosis"/>
              <a:ea typeface="Dosis"/>
              <a:cs typeface="Dosis"/>
              <a:sym typeface="Dosis"/>
            </a:endParaRPr>
          </a:p>
        </p:txBody>
      </p:sp>
      <p:sp>
        <p:nvSpPr>
          <p:cNvPr id="587" name="Google Shape;587;p80">
            <a:hlinkClick r:id="rId9"/>
          </p:cNvPr>
          <p:cNvSpPr/>
          <p:nvPr/>
        </p:nvSpPr>
        <p:spPr>
          <a:xfrm>
            <a:off x="6368494" y="3160444"/>
            <a:ext cx="1981500" cy="735900"/>
          </a:xfrm>
          <a:prstGeom prst="roundRect">
            <a:avLst>
              <a:gd fmla="val 16667" name="adj"/>
            </a:avLst>
          </a:prstGeom>
          <a:solidFill>
            <a:srgbClr val="F3F3F3"/>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fr-CA" sz="1400" u="sng">
                <a:solidFill>
                  <a:srgbClr val="3564B9"/>
                </a:solidFill>
                <a:latin typeface="Viga"/>
                <a:ea typeface="Viga"/>
                <a:cs typeface="Viga"/>
                <a:sym typeface="Viga"/>
                <a:hlinkClick r:id="rId10">
                  <a:extLst>
                    <a:ext uri="{A12FA001-AC4F-418D-AE19-62706E023703}">
                      <ahyp:hlinkClr val="tx"/>
                    </a:ext>
                  </a:extLst>
                </a:hlinkClick>
              </a:rPr>
              <a:t>Obtenir mon badge</a:t>
            </a:r>
            <a:endParaRPr sz="1400" u="sng">
              <a:solidFill>
                <a:srgbClr val="3564B9"/>
              </a:solidFill>
              <a:latin typeface="Viga"/>
              <a:ea typeface="Viga"/>
              <a:cs typeface="Viga"/>
              <a:sym typeface="Viga"/>
            </a:endParaRPr>
          </a:p>
          <a:p>
            <a:pPr indent="0" lvl="0" marL="0" rtl="0" algn="ctr">
              <a:spcBef>
                <a:spcPts val="0"/>
              </a:spcBef>
              <a:spcAft>
                <a:spcPts val="0"/>
              </a:spcAft>
              <a:buNone/>
            </a:pPr>
            <a:r>
              <a:rPr lang="fr-CA" sz="1400" u="sng">
                <a:solidFill>
                  <a:srgbClr val="3564B9"/>
                </a:solidFill>
                <a:latin typeface="Viga"/>
                <a:ea typeface="Viga"/>
                <a:cs typeface="Viga"/>
                <a:sym typeface="Viga"/>
                <a:hlinkClick r:id="rId11">
                  <a:extLst>
                    <a:ext uri="{A12FA001-AC4F-418D-AE19-62706E023703}">
                      <ahyp:hlinkClr val="tx"/>
                    </a:ext>
                  </a:extLst>
                </a:hlinkClick>
              </a:rPr>
              <a:t>DÉCOUVERTE</a:t>
            </a:r>
            <a:endParaRPr sz="1400" u="sng">
              <a:solidFill>
                <a:srgbClr val="3564B9"/>
              </a:solidFill>
              <a:latin typeface="Viga"/>
              <a:ea typeface="Viga"/>
              <a:cs typeface="Viga"/>
              <a:sym typeface="Viga"/>
            </a:endParaRPr>
          </a:p>
        </p:txBody>
      </p:sp>
      <p:pic>
        <p:nvPicPr>
          <p:cNvPr id="588" name="Google Shape;588;p80">
            <a:hlinkClick r:id="rId12"/>
          </p:cNvPr>
          <p:cNvPicPr preferRelativeResize="0"/>
          <p:nvPr/>
        </p:nvPicPr>
        <p:blipFill>
          <a:blip r:embed="rId8">
            <a:alphaModFix/>
          </a:blip>
          <a:stretch>
            <a:fillRect/>
          </a:stretch>
        </p:blipFill>
        <p:spPr>
          <a:xfrm rot="-1286681">
            <a:off x="8261307" y="3687838"/>
            <a:ext cx="567505" cy="567505"/>
          </a:xfrm>
          <a:prstGeom prst="rect">
            <a:avLst/>
          </a:prstGeom>
          <a:noFill/>
          <a:ln>
            <a:noFill/>
          </a:ln>
        </p:spPr>
      </p:pic>
      <p:sp>
        <p:nvSpPr>
          <p:cNvPr id="589" name="Google Shape;589;p80"/>
          <p:cNvSpPr/>
          <p:nvPr/>
        </p:nvSpPr>
        <p:spPr>
          <a:xfrm>
            <a:off x="8410050" y="3805472"/>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3</a:t>
            </a:r>
            <a:endParaRPr b="1" sz="1700">
              <a:latin typeface="Dosis"/>
              <a:ea typeface="Dosis"/>
              <a:cs typeface="Dosis"/>
              <a:sym typeface="Dosis"/>
            </a:endParaRPr>
          </a:p>
        </p:txBody>
      </p:sp>
      <p:sp>
        <p:nvSpPr>
          <p:cNvPr id="590" name="Google Shape;590;p80"/>
          <p:cNvSpPr txBox="1"/>
          <p:nvPr/>
        </p:nvSpPr>
        <p:spPr>
          <a:xfrm>
            <a:off x="6602288" y="4174519"/>
            <a:ext cx="1889700" cy="295500"/>
          </a:xfrm>
          <a:prstGeom prst="rect">
            <a:avLst/>
          </a:prstGeom>
          <a:noFill/>
          <a:ln>
            <a:noFill/>
          </a:ln>
        </p:spPr>
        <p:txBody>
          <a:bodyPr anchorCtr="0" anchor="ctr" bIns="68575" lIns="68575" spcFirstLastPara="1" rIns="68575" wrap="square" tIns="68575">
            <a:noAutofit/>
          </a:bodyPr>
          <a:lstStyle/>
          <a:p>
            <a:pPr indent="0" lvl="0" marL="0" rtl="0" algn="l">
              <a:lnSpc>
                <a:spcPct val="80000"/>
              </a:lnSpc>
              <a:spcBef>
                <a:spcPts val="0"/>
              </a:spcBef>
              <a:spcAft>
                <a:spcPts val="0"/>
              </a:spcAft>
              <a:buNone/>
            </a:pPr>
            <a:r>
              <a:rPr i="1" lang="fr-CA" sz="1100">
                <a:solidFill>
                  <a:srgbClr val="434343"/>
                </a:solidFill>
                <a:latin typeface="Dosis Medium"/>
                <a:ea typeface="Dosis Medium"/>
                <a:cs typeface="Dosis Medium"/>
                <a:sym typeface="Dosis Medium"/>
              </a:rPr>
              <a:t>Ce</a:t>
            </a:r>
            <a:r>
              <a:rPr i="1" lang="fr-CA" sz="1100">
                <a:solidFill>
                  <a:srgbClr val="434343"/>
                </a:solidFill>
                <a:latin typeface="Dosis Medium"/>
                <a:ea typeface="Dosis Medium"/>
                <a:cs typeface="Dosis Medium"/>
                <a:sym typeface="Dosis Medium"/>
              </a:rPr>
              <a:t> lien s’autodétruira dans quelques heures.</a:t>
            </a:r>
            <a:endParaRPr sz="1400">
              <a:solidFill>
                <a:srgbClr val="595959"/>
              </a:solidFill>
              <a:latin typeface="Dosis Medium"/>
              <a:ea typeface="Dosis Medium"/>
              <a:cs typeface="Dosis Medium"/>
              <a:sym typeface="Dosis Medium"/>
            </a:endParaRPr>
          </a:p>
        </p:txBody>
      </p:sp>
      <p:pic>
        <p:nvPicPr>
          <p:cNvPr id="591" name="Google Shape;591;p80"/>
          <p:cNvPicPr preferRelativeResize="0"/>
          <p:nvPr/>
        </p:nvPicPr>
        <p:blipFill rotWithShape="1">
          <a:blip r:embed="rId13">
            <a:alphaModFix/>
          </a:blip>
          <a:srcRect b="11164" l="15814" r="8411" t="11195"/>
          <a:stretch/>
        </p:blipFill>
        <p:spPr>
          <a:xfrm>
            <a:off x="6368484" y="4183896"/>
            <a:ext cx="270000" cy="276672"/>
          </a:xfrm>
          <a:prstGeom prst="rect">
            <a:avLst/>
          </a:prstGeom>
          <a:noFill/>
          <a:ln>
            <a:noFill/>
          </a:ln>
        </p:spPr>
      </p:pic>
      <p:sp>
        <p:nvSpPr>
          <p:cNvPr id="592" name="Google Shape;592;p80"/>
          <p:cNvSpPr txBox="1"/>
          <p:nvPr/>
        </p:nvSpPr>
        <p:spPr>
          <a:xfrm>
            <a:off x="3614325" y="2429231"/>
            <a:ext cx="1658100" cy="5571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Inscription à l’autoformation</a:t>
            </a:r>
            <a:endParaRPr sz="1700"/>
          </a:p>
        </p:txBody>
      </p:sp>
      <p:sp>
        <p:nvSpPr>
          <p:cNvPr id="593" name="Google Shape;593;p80"/>
          <p:cNvSpPr txBox="1"/>
          <p:nvPr/>
        </p:nvSpPr>
        <p:spPr>
          <a:xfrm>
            <a:off x="6530156" y="2530819"/>
            <a:ext cx="1658100" cy="3480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Visiter cette page</a:t>
            </a:r>
            <a:endParaRPr sz="1700"/>
          </a:p>
        </p:txBody>
      </p:sp>
      <p:pic>
        <p:nvPicPr>
          <p:cNvPr id="594" name="Google Shape;594;p80"/>
          <p:cNvPicPr preferRelativeResize="0"/>
          <p:nvPr/>
        </p:nvPicPr>
        <p:blipFill>
          <a:blip r:embed="rId14">
            <a:alphaModFix/>
          </a:blip>
          <a:stretch>
            <a:fillRect/>
          </a:stretch>
        </p:blipFill>
        <p:spPr>
          <a:xfrm>
            <a:off x="16400" y="0"/>
            <a:ext cx="1762600" cy="1553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54"/>
          <p:cNvSpPr txBox="1"/>
          <p:nvPr>
            <p:ph type="title"/>
          </p:nvPr>
        </p:nvSpPr>
        <p:spPr>
          <a:xfrm>
            <a:off x="596700" y="652325"/>
            <a:ext cx="79275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CA" sz="3000">
                <a:latin typeface="Nunito Sans ExtraBold"/>
                <a:ea typeface="Nunito Sans ExtraBold"/>
                <a:cs typeface="Nunito Sans ExtraBold"/>
                <a:sym typeface="Nunito Sans ExtraBold"/>
              </a:rPr>
              <a:t>Invitation à l’assemblée générale du GRMS</a:t>
            </a:r>
            <a:endParaRPr sz="3000">
              <a:latin typeface="Nunito Sans ExtraBold"/>
              <a:ea typeface="Nunito Sans ExtraBold"/>
              <a:cs typeface="Nunito Sans ExtraBold"/>
              <a:sym typeface="Nunito Sans ExtraBold"/>
            </a:endParaRPr>
          </a:p>
        </p:txBody>
      </p:sp>
      <p:sp>
        <p:nvSpPr>
          <p:cNvPr id="264" name="Google Shape;264;p54"/>
          <p:cNvSpPr txBox="1"/>
          <p:nvPr/>
        </p:nvSpPr>
        <p:spPr>
          <a:xfrm>
            <a:off x="921000" y="1371150"/>
            <a:ext cx="7302000" cy="26781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fr-CA" sz="2000">
                <a:latin typeface="Nunito Sans"/>
                <a:ea typeface="Nunito Sans"/>
                <a:cs typeface="Nunito Sans"/>
                <a:sym typeface="Nunito Sans"/>
              </a:rPr>
              <a:t>Lieu</a:t>
            </a:r>
            <a:r>
              <a:rPr lang="fr-CA" sz="2000">
                <a:latin typeface="Nunito Sans"/>
                <a:ea typeface="Nunito Sans"/>
                <a:cs typeface="Nunito Sans"/>
                <a:sym typeface="Nunito Sans"/>
              </a:rPr>
              <a:t> : Visioconférence </a:t>
            </a:r>
            <a:r>
              <a:rPr lang="fr-CA" sz="2000">
                <a:solidFill>
                  <a:schemeClr val="dk1"/>
                </a:solidFill>
                <a:latin typeface="Nunito Sans"/>
                <a:ea typeface="Nunito Sans"/>
                <a:cs typeface="Nunito Sans"/>
                <a:sym typeface="Nunito Sans"/>
              </a:rPr>
              <a:t>∗</a:t>
            </a:r>
            <a:endParaRPr sz="2000">
              <a:latin typeface="Nunito Sans"/>
              <a:ea typeface="Nunito Sans"/>
              <a:cs typeface="Nunito Sans"/>
              <a:sym typeface="Nunito Sans"/>
            </a:endParaRPr>
          </a:p>
          <a:p>
            <a:pPr indent="0" lvl="0" marL="0" rtl="0" algn="l">
              <a:spcBef>
                <a:spcPts val="0"/>
              </a:spcBef>
              <a:spcAft>
                <a:spcPts val="0"/>
              </a:spcAft>
              <a:buNone/>
            </a:pPr>
            <a:r>
              <a:rPr lang="fr-CA" sz="2000">
                <a:latin typeface="Nunito Sans"/>
                <a:ea typeface="Nunito Sans"/>
                <a:cs typeface="Nunito Sans"/>
                <a:sym typeface="Nunito Sans"/>
              </a:rPr>
              <a:t> </a:t>
            </a:r>
            <a:endParaRPr sz="2000">
              <a:latin typeface="Nunito Sans"/>
              <a:ea typeface="Nunito Sans"/>
              <a:cs typeface="Nunito Sans"/>
              <a:sym typeface="Nunito Sans"/>
            </a:endParaRPr>
          </a:p>
          <a:p>
            <a:pPr indent="0" lvl="0" marL="0" rtl="0" algn="l">
              <a:spcBef>
                <a:spcPts val="0"/>
              </a:spcBef>
              <a:spcAft>
                <a:spcPts val="0"/>
              </a:spcAft>
              <a:buNone/>
            </a:pPr>
            <a:r>
              <a:rPr b="1" lang="fr-CA" sz="2000">
                <a:latin typeface="Nunito Sans"/>
                <a:ea typeface="Nunito Sans"/>
                <a:cs typeface="Nunito Sans"/>
                <a:sym typeface="Nunito Sans"/>
              </a:rPr>
              <a:t>Date</a:t>
            </a:r>
            <a:r>
              <a:rPr lang="fr-CA" sz="2000">
                <a:latin typeface="Nunito Sans"/>
                <a:ea typeface="Nunito Sans"/>
                <a:cs typeface="Nunito Sans"/>
                <a:sym typeface="Nunito Sans"/>
              </a:rPr>
              <a:t> : Mardi, le 12 novembre 2024</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a:p>
            <a:pPr indent="0" lvl="0" marL="0" rtl="0" algn="l">
              <a:spcBef>
                <a:spcPts val="0"/>
              </a:spcBef>
              <a:spcAft>
                <a:spcPts val="0"/>
              </a:spcAft>
              <a:buNone/>
            </a:pPr>
            <a:r>
              <a:rPr b="1" lang="fr-CA" sz="2000">
                <a:latin typeface="Nunito Sans"/>
                <a:ea typeface="Nunito Sans"/>
                <a:cs typeface="Nunito Sans"/>
                <a:sym typeface="Nunito Sans"/>
              </a:rPr>
              <a:t>Heure</a:t>
            </a:r>
            <a:r>
              <a:rPr lang="fr-CA" sz="2000">
                <a:latin typeface="Nunito Sans"/>
                <a:ea typeface="Nunito Sans"/>
                <a:cs typeface="Nunito Sans"/>
                <a:sym typeface="Nunito Sans"/>
              </a:rPr>
              <a:t> : 19h00</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a:p>
            <a:pPr indent="0" lvl="0" marL="0" rtl="0" algn="l">
              <a:spcBef>
                <a:spcPts val="0"/>
              </a:spcBef>
              <a:spcAft>
                <a:spcPts val="0"/>
              </a:spcAft>
              <a:buNone/>
            </a:pPr>
            <a:r>
              <a:rPr lang="fr-CA" sz="1800">
                <a:solidFill>
                  <a:schemeClr val="dk1"/>
                </a:solidFill>
                <a:latin typeface="Nunito Sans"/>
                <a:ea typeface="Nunito Sans"/>
                <a:cs typeface="Nunito Sans"/>
                <a:sym typeface="Nunito Sans"/>
              </a:rPr>
              <a:t>∗ </a:t>
            </a:r>
            <a:r>
              <a:rPr i="1" lang="fr-CA" sz="1800">
                <a:solidFill>
                  <a:schemeClr val="dk1"/>
                </a:solidFill>
                <a:latin typeface="Nunito Sans Light"/>
                <a:ea typeface="Nunito Sans Light"/>
                <a:cs typeface="Nunito Sans Light"/>
                <a:sym typeface="Nunito Sans Light"/>
              </a:rPr>
              <a:t>Un lien vous sera envoyé la semaine précédente</a:t>
            </a:r>
            <a:endParaRPr i="1" sz="1800">
              <a:latin typeface="Nunito Sans Light"/>
              <a:ea typeface="Nunito Sans Light"/>
              <a:cs typeface="Nunito Sans Light"/>
              <a:sym typeface="Nunito Sans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81"/>
          <p:cNvSpPr txBox="1"/>
          <p:nvPr/>
        </p:nvSpPr>
        <p:spPr>
          <a:xfrm>
            <a:off x="3146600" y="327575"/>
            <a:ext cx="5952600" cy="93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fr-CA" sz="8600">
                <a:solidFill>
                  <a:srgbClr val="3564B9"/>
                </a:solidFill>
                <a:latin typeface="Viga"/>
                <a:ea typeface="Viga"/>
                <a:cs typeface="Viga"/>
                <a:sym typeface="Viga"/>
              </a:rPr>
              <a:t>MERCI !</a:t>
            </a:r>
            <a:endParaRPr b="1" sz="8600">
              <a:solidFill>
                <a:srgbClr val="3564B9"/>
              </a:solidFill>
              <a:latin typeface="Viga"/>
              <a:ea typeface="Viga"/>
              <a:cs typeface="Viga"/>
              <a:sym typeface="Viga"/>
            </a:endParaRPr>
          </a:p>
        </p:txBody>
      </p:sp>
      <p:sp>
        <p:nvSpPr>
          <p:cNvPr id="600" name="Google Shape;600;p81"/>
          <p:cNvSpPr txBox="1"/>
          <p:nvPr/>
        </p:nvSpPr>
        <p:spPr>
          <a:xfrm>
            <a:off x="5147200" y="1352550"/>
            <a:ext cx="3342300" cy="19908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1600" u="sng">
                <a:solidFill>
                  <a:schemeClr val="hlink"/>
                </a:solidFill>
                <a:latin typeface="Ubuntu"/>
                <a:ea typeface="Ubuntu"/>
                <a:cs typeface="Ubuntu"/>
                <a:sym typeface="Ubuntu"/>
                <a:hlinkClick r:id="rId3"/>
              </a:rPr>
              <a:t>genevieve.trudel@recit.qc.ca</a:t>
            </a:r>
            <a:endParaRPr sz="1600">
              <a:solidFill>
                <a:srgbClr val="1C4587"/>
              </a:solidFill>
              <a:latin typeface="Ubuntu"/>
              <a:ea typeface="Ubuntu"/>
              <a:cs typeface="Ubuntu"/>
              <a:sym typeface="Ubuntu"/>
            </a:endParaRPr>
          </a:p>
          <a:p>
            <a:pPr indent="0" lvl="0" marL="0" rtl="0" algn="l">
              <a:spcBef>
                <a:spcPts val="800"/>
              </a:spcBef>
              <a:spcAft>
                <a:spcPts val="0"/>
              </a:spcAft>
              <a:buNone/>
            </a:pPr>
            <a:r>
              <a:rPr lang="fr-CA" sz="1600" u="sng">
                <a:solidFill>
                  <a:schemeClr val="hlink"/>
                </a:solidFill>
                <a:latin typeface="Ubuntu"/>
                <a:ea typeface="Ubuntu"/>
                <a:cs typeface="Ubuntu"/>
                <a:sym typeface="Ubuntu"/>
                <a:hlinkClick r:id="rId4"/>
              </a:rPr>
              <a:t>luc.lagarde@recit.qc.ca</a:t>
            </a:r>
            <a:r>
              <a:rPr lang="fr-CA" sz="1600">
                <a:solidFill>
                  <a:srgbClr val="1C4587"/>
                </a:solidFill>
                <a:latin typeface="Ubuntu"/>
                <a:ea typeface="Ubuntu"/>
                <a:cs typeface="Ubuntu"/>
                <a:sym typeface="Ubuntu"/>
              </a:rPr>
              <a:t> </a:t>
            </a:r>
            <a:endParaRPr sz="1600">
              <a:solidFill>
                <a:srgbClr val="1C4587"/>
              </a:solidFill>
              <a:latin typeface="Ubuntu"/>
              <a:ea typeface="Ubuntu"/>
              <a:cs typeface="Ubuntu"/>
              <a:sym typeface="Ubuntu"/>
            </a:endParaRPr>
          </a:p>
          <a:p>
            <a:pPr indent="0" lvl="0" marL="0" rtl="0" algn="l">
              <a:spcBef>
                <a:spcPts val="800"/>
              </a:spcBef>
              <a:spcAft>
                <a:spcPts val="0"/>
              </a:spcAft>
              <a:buNone/>
            </a:pPr>
            <a:r>
              <a:rPr lang="fr-CA" sz="1600" u="sng">
                <a:solidFill>
                  <a:schemeClr val="hlink"/>
                </a:solidFill>
                <a:latin typeface="Ubuntu"/>
                <a:ea typeface="Ubuntu"/>
                <a:cs typeface="Ubuntu"/>
                <a:sym typeface="Ubuntu"/>
                <a:hlinkClick r:id="rId5"/>
              </a:rPr>
              <a:t>equipemst@recit.qc.ca</a:t>
            </a:r>
            <a:r>
              <a:rPr lang="fr-CA" sz="1600">
                <a:solidFill>
                  <a:srgbClr val="1C4587"/>
                </a:solidFill>
                <a:latin typeface="Ubuntu"/>
                <a:ea typeface="Ubuntu"/>
                <a:cs typeface="Ubuntu"/>
                <a:sym typeface="Ubuntu"/>
              </a:rPr>
              <a:t> </a:t>
            </a:r>
            <a:endParaRPr sz="1600">
              <a:solidFill>
                <a:srgbClr val="1C4587"/>
              </a:solidFill>
              <a:latin typeface="Ubuntu"/>
              <a:ea typeface="Ubuntu"/>
              <a:cs typeface="Ubuntu"/>
              <a:sym typeface="Ubuntu"/>
            </a:endParaRPr>
          </a:p>
          <a:p>
            <a:pPr indent="-368300" lvl="0" marL="609600" rtl="0" algn="l">
              <a:spcBef>
                <a:spcPts val="800"/>
              </a:spcBef>
              <a:spcAft>
                <a:spcPts val="0"/>
              </a:spcAft>
              <a:buClr>
                <a:srgbClr val="1C4587"/>
              </a:buClr>
              <a:buSzPts val="1000"/>
              <a:buFont typeface="Ubuntu"/>
              <a:buChar char="■"/>
            </a:pPr>
            <a:r>
              <a:rPr lang="fr-CA" sz="1000" u="sng">
                <a:solidFill>
                  <a:srgbClr val="1C4587"/>
                </a:solidFill>
                <a:latin typeface="Ubuntu"/>
                <a:ea typeface="Ubuntu"/>
                <a:cs typeface="Ubuntu"/>
                <a:sym typeface="Ubuntu"/>
                <a:hlinkClick r:id="rId6">
                  <a:extLst>
                    <a:ext uri="{A12FA001-AC4F-418D-AE19-62706E023703}">
                      <ahyp:hlinkClr val="tx"/>
                    </a:ext>
                  </a:extLst>
                </a:hlinkClick>
              </a:rPr>
              <a:t>Page Facebook</a:t>
            </a:r>
            <a:endParaRPr sz="1000" u="sng">
              <a:solidFill>
                <a:srgbClr val="1C4587"/>
              </a:solidFill>
              <a:latin typeface="Ubuntu"/>
              <a:ea typeface="Ubuntu"/>
              <a:cs typeface="Ubuntu"/>
              <a:sym typeface="Ubuntu"/>
            </a:endParaRPr>
          </a:p>
          <a:p>
            <a:pPr indent="-368300" lvl="0" marL="609600" rtl="0" algn="l">
              <a:spcBef>
                <a:spcPts val="0"/>
              </a:spcBef>
              <a:spcAft>
                <a:spcPts val="0"/>
              </a:spcAft>
              <a:buClr>
                <a:srgbClr val="1C4587"/>
              </a:buClr>
              <a:buSzPts val="1000"/>
              <a:buFont typeface="Ubuntu"/>
              <a:buChar char="■"/>
            </a:pPr>
            <a:r>
              <a:rPr lang="fr-CA" sz="1000" u="sng">
                <a:solidFill>
                  <a:srgbClr val="1C4587"/>
                </a:solidFill>
                <a:latin typeface="Ubuntu"/>
                <a:ea typeface="Ubuntu"/>
                <a:cs typeface="Ubuntu"/>
                <a:sym typeface="Ubuntu"/>
                <a:hlinkClick r:id="rId7">
                  <a:extLst>
                    <a:ext uri="{A12FA001-AC4F-418D-AE19-62706E023703}">
                      <ahyp:hlinkClr val="tx"/>
                    </a:ext>
                  </a:extLst>
                </a:hlinkClick>
              </a:rPr>
              <a:t>Twitter</a:t>
            </a:r>
            <a:endParaRPr sz="1000" u="sng">
              <a:solidFill>
                <a:srgbClr val="1C4587"/>
              </a:solidFill>
              <a:latin typeface="Ubuntu"/>
              <a:ea typeface="Ubuntu"/>
              <a:cs typeface="Ubuntu"/>
              <a:sym typeface="Ubuntu"/>
            </a:endParaRPr>
          </a:p>
          <a:p>
            <a:pPr indent="-368300" lvl="0" marL="609600" rtl="0" algn="l">
              <a:spcBef>
                <a:spcPts val="0"/>
              </a:spcBef>
              <a:spcAft>
                <a:spcPts val="0"/>
              </a:spcAft>
              <a:buClr>
                <a:srgbClr val="1C4587"/>
              </a:buClr>
              <a:buSzPts val="1000"/>
              <a:buFont typeface="Ubuntu"/>
              <a:buChar char="■"/>
            </a:pPr>
            <a:r>
              <a:rPr lang="fr-CA" sz="1000" u="sng">
                <a:solidFill>
                  <a:srgbClr val="1C4587"/>
                </a:solidFill>
                <a:latin typeface="Ubuntu"/>
                <a:ea typeface="Ubuntu"/>
                <a:cs typeface="Ubuntu"/>
                <a:sym typeface="Ubuntu"/>
                <a:hlinkClick r:id="rId8">
                  <a:extLst>
                    <a:ext uri="{A12FA001-AC4F-418D-AE19-62706E023703}">
                      <ahyp:hlinkClr val="tx"/>
                    </a:ext>
                  </a:extLst>
                </a:hlinkClick>
              </a:rPr>
              <a:t>Chaîne Youtube</a:t>
            </a:r>
            <a:endParaRPr sz="100">
              <a:solidFill>
                <a:srgbClr val="1C4587"/>
              </a:solidFill>
            </a:endParaRPr>
          </a:p>
        </p:txBody>
      </p:sp>
      <p:pic>
        <p:nvPicPr>
          <p:cNvPr id="601" name="Google Shape;601;p81"/>
          <p:cNvPicPr preferRelativeResize="0"/>
          <p:nvPr/>
        </p:nvPicPr>
        <p:blipFill>
          <a:blip r:embed="rId9">
            <a:alphaModFix/>
          </a:blip>
          <a:stretch>
            <a:fillRect/>
          </a:stretch>
        </p:blipFill>
        <p:spPr>
          <a:xfrm>
            <a:off x="39502" y="4771998"/>
            <a:ext cx="735700" cy="260453"/>
          </a:xfrm>
          <a:prstGeom prst="rect">
            <a:avLst/>
          </a:prstGeom>
          <a:noFill/>
          <a:ln>
            <a:noFill/>
          </a:ln>
        </p:spPr>
      </p:pic>
      <p:cxnSp>
        <p:nvCxnSpPr>
          <p:cNvPr id="602" name="Google Shape;602;p81"/>
          <p:cNvCxnSpPr/>
          <p:nvPr/>
        </p:nvCxnSpPr>
        <p:spPr>
          <a:xfrm flipH="1">
            <a:off x="3059238" y="165913"/>
            <a:ext cx="11100" cy="4262400"/>
          </a:xfrm>
          <a:prstGeom prst="straightConnector1">
            <a:avLst/>
          </a:prstGeom>
          <a:noFill/>
          <a:ln cap="flat" cmpd="sng" w="19050">
            <a:solidFill>
              <a:srgbClr val="595959"/>
            </a:solidFill>
            <a:prstDash val="dot"/>
            <a:round/>
            <a:headEnd len="med" w="med" type="none"/>
            <a:tailEnd len="med" w="med" type="none"/>
          </a:ln>
        </p:spPr>
      </p:cxnSp>
      <p:pic>
        <p:nvPicPr>
          <p:cNvPr id="603" name="Google Shape;603;p81"/>
          <p:cNvPicPr preferRelativeResize="0"/>
          <p:nvPr/>
        </p:nvPicPr>
        <p:blipFill>
          <a:blip r:embed="rId10">
            <a:alphaModFix/>
          </a:blip>
          <a:stretch>
            <a:fillRect/>
          </a:stretch>
        </p:blipFill>
        <p:spPr>
          <a:xfrm>
            <a:off x="3797727" y="1561198"/>
            <a:ext cx="1349476" cy="1349474"/>
          </a:xfrm>
          <a:prstGeom prst="rect">
            <a:avLst/>
          </a:prstGeom>
          <a:noFill/>
          <a:ln>
            <a:noFill/>
          </a:ln>
        </p:spPr>
      </p:pic>
      <p:sp>
        <p:nvSpPr>
          <p:cNvPr id="604" name="Google Shape;604;p81"/>
          <p:cNvSpPr/>
          <p:nvPr/>
        </p:nvSpPr>
        <p:spPr>
          <a:xfrm>
            <a:off x="3967100" y="3205600"/>
            <a:ext cx="4311600" cy="537900"/>
          </a:xfrm>
          <a:prstGeom prst="roundRect">
            <a:avLst>
              <a:gd fmla="val 16667" name="adj"/>
            </a:avLst>
          </a:prstGeom>
          <a:solidFill>
            <a:srgbClr val="3564B9"/>
          </a:solidFill>
          <a:ln cap="flat" cmpd="sng" w="19050">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2500" u="sng">
                <a:solidFill>
                  <a:srgbClr val="FFFFFF"/>
                </a:solidFill>
                <a:latin typeface="Source Sans Pro"/>
                <a:ea typeface="Source Sans Pro"/>
                <a:cs typeface="Source Sans Pro"/>
                <a:sym typeface="Source Sans Pro"/>
                <a:hlinkClick r:id="rId11">
                  <a:extLst>
                    <a:ext uri="{A12FA001-AC4F-418D-AE19-62706E023703}">
                      <ahyp:hlinkClr val="tx"/>
                    </a:ext>
                  </a:extLst>
                </a:hlinkClick>
              </a:rPr>
              <a:t>recitmst.qc.ca/polypadgrms</a:t>
            </a:r>
            <a:endParaRPr sz="1900">
              <a:solidFill>
                <a:srgbClr val="FFFFFF"/>
              </a:solidFill>
              <a:highlight>
                <a:schemeClr val="accent6"/>
              </a:highlight>
              <a:latin typeface="Dosis SemiBold"/>
              <a:ea typeface="Dosis SemiBold"/>
              <a:cs typeface="Dosis SemiBold"/>
              <a:sym typeface="Dosis SemiBold"/>
            </a:endParaRPr>
          </a:p>
        </p:txBody>
      </p:sp>
      <p:pic>
        <p:nvPicPr>
          <p:cNvPr id="605" name="Google Shape;605;p81"/>
          <p:cNvPicPr preferRelativeResize="0"/>
          <p:nvPr/>
        </p:nvPicPr>
        <p:blipFill>
          <a:blip r:embed="rId12">
            <a:alphaModFix/>
          </a:blip>
          <a:stretch>
            <a:fillRect/>
          </a:stretch>
        </p:blipFill>
        <p:spPr>
          <a:xfrm rot="-1286681">
            <a:off x="7510738" y="3513713"/>
            <a:ext cx="567505" cy="567505"/>
          </a:xfrm>
          <a:prstGeom prst="rect">
            <a:avLst/>
          </a:prstGeom>
          <a:noFill/>
          <a:ln>
            <a:noFill/>
          </a:ln>
        </p:spPr>
      </p:pic>
      <p:pic>
        <p:nvPicPr>
          <p:cNvPr id="606" name="Google Shape;606;p81"/>
          <p:cNvPicPr preferRelativeResize="0"/>
          <p:nvPr/>
        </p:nvPicPr>
        <p:blipFill>
          <a:blip r:embed="rId13">
            <a:alphaModFix/>
          </a:blip>
          <a:stretch>
            <a:fillRect/>
          </a:stretch>
        </p:blipFill>
        <p:spPr>
          <a:xfrm>
            <a:off x="330538" y="116900"/>
            <a:ext cx="2457376" cy="4019676"/>
          </a:xfrm>
          <a:prstGeom prst="rect">
            <a:avLst/>
          </a:prstGeom>
          <a:noFill/>
          <a:ln>
            <a:noFill/>
          </a:ln>
        </p:spPr>
      </p:pic>
      <p:sp>
        <p:nvSpPr>
          <p:cNvPr id="607" name="Google Shape;607;p81"/>
          <p:cNvSpPr txBox="1"/>
          <p:nvPr/>
        </p:nvSpPr>
        <p:spPr>
          <a:xfrm>
            <a:off x="59238" y="4136563"/>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CA" sz="1600" u="sng">
                <a:solidFill>
                  <a:srgbClr val="3564B9"/>
                </a:solidFill>
                <a:latin typeface="Nunito Sans"/>
                <a:ea typeface="Nunito Sans"/>
                <a:cs typeface="Nunito Sans"/>
                <a:sym typeface="Nunito Sans"/>
                <a:hlinkClick r:id="rId14">
                  <a:extLst>
                    <a:ext uri="{A12FA001-AC4F-418D-AE19-62706E023703}">
                      <ahyp:hlinkClr val="tx"/>
                    </a:ext>
                  </a:extLst>
                </a:hlinkClick>
              </a:rPr>
              <a:t>monurl.ca/grms51retroaction</a:t>
            </a:r>
            <a:endParaRPr b="1" sz="1000">
              <a:solidFill>
                <a:srgbClr val="3564B9"/>
              </a:solidFill>
            </a:endParaRPr>
          </a:p>
        </p:txBody>
      </p:sp>
      <p:pic>
        <p:nvPicPr>
          <p:cNvPr id="608" name="Google Shape;608;p81" title="logositeblancdroite.png"/>
          <p:cNvPicPr preferRelativeResize="0"/>
          <p:nvPr/>
        </p:nvPicPr>
        <p:blipFill rotWithShape="1">
          <a:blip r:embed="rId15">
            <a:alphaModFix/>
          </a:blip>
          <a:srcRect b="0" l="0" r="48765" t="0"/>
          <a:stretch/>
        </p:blipFill>
        <p:spPr>
          <a:xfrm>
            <a:off x="6568875" y="4539100"/>
            <a:ext cx="2497926" cy="555025"/>
          </a:xfrm>
          <a:prstGeom prst="rect">
            <a:avLst/>
          </a:prstGeom>
          <a:noFill/>
          <a:ln>
            <a:noFill/>
          </a:ln>
        </p:spPr>
      </p:pic>
      <p:sp>
        <p:nvSpPr>
          <p:cNvPr id="609" name="Google Shape;609;p81"/>
          <p:cNvSpPr txBox="1"/>
          <p:nvPr/>
        </p:nvSpPr>
        <p:spPr>
          <a:xfrm>
            <a:off x="836696" y="4798730"/>
            <a:ext cx="36543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700">
                <a:solidFill>
                  <a:srgbClr val="434343"/>
                </a:solidFill>
              </a:rPr>
              <a:t>C</a:t>
            </a:r>
            <a:r>
              <a:rPr lang="fr-CA" sz="700">
                <a:solidFill>
                  <a:schemeClr val="lt1"/>
                </a:solidFill>
              </a:rPr>
              <a:t>ette présentation est mise à disposition par le  </a:t>
            </a:r>
            <a:r>
              <a:rPr lang="fr-CA" sz="700" u="sng">
                <a:solidFill>
                  <a:schemeClr val="lt1"/>
                </a:solidFill>
                <a:hlinkClick r:id="rId16">
                  <a:extLst>
                    <a:ext uri="{A12FA001-AC4F-418D-AE19-62706E023703}">
                      <ahyp:hlinkClr val="tx"/>
                    </a:ext>
                  </a:extLst>
                </a:hlinkClick>
              </a:rPr>
              <a:t>RÉCIT MST</a:t>
            </a:r>
            <a:r>
              <a:rPr lang="fr-CA" sz="700">
                <a:solidFill>
                  <a:schemeClr val="lt1"/>
                </a:solidFill>
              </a:rPr>
              <a:t>, sauf exception, selon les termes de la </a:t>
            </a:r>
            <a:r>
              <a:rPr lang="fr-CA" sz="700" u="sng">
                <a:solidFill>
                  <a:schemeClr val="lt1"/>
                </a:solidFill>
                <a:hlinkClick r:id="rId17">
                  <a:extLst>
                    <a:ext uri="{A12FA001-AC4F-418D-AE19-62706E023703}">
                      <ahyp:hlinkClr val="tx"/>
                    </a:ext>
                  </a:extLst>
                </a:hlinkClick>
              </a:rPr>
              <a:t>Licence CC BY-NC-SA 4.0</a:t>
            </a:r>
            <a:r>
              <a:rPr lang="fr-CA" sz="700">
                <a:solidFill>
                  <a:schemeClr val="lt1"/>
                </a:solidFill>
              </a:rPr>
              <a:t>, 2024.</a:t>
            </a:r>
            <a:endParaRPr sz="70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82"/>
          <p:cNvSpPr txBox="1"/>
          <p:nvPr>
            <p:ph type="title"/>
          </p:nvPr>
        </p:nvSpPr>
        <p:spPr>
          <a:xfrm>
            <a:off x="596700" y="652325"/>
            <a:ext cx="79275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CA" sz="3000">
                <a:latin typeface="Nunito Sans ExtraBold"/>
                <a:ea typeface="Nunito Sans ExtraBold"/>
                <a:cs typeface="Nunito Sans ExtraBold"/>
                <a:sym typeface="Nunito Sans ExtraBold"/>
              </a:rPr>
              <a:t>Invitation à l’assemblée générale du GRMS</a:t>
            </a:r>
            <a:endParaRPr sz="3000">
              <a:latin typeface="Nunito Sans ExtraBold"/>
              <a:ea typeface="Nunito Sans ExtraBold"/>
              <a:cs typeface="Nunito Sans ExtraBold"/>
              <a:sym typeface="Nunito Sans ExtraBold"/>
            </a:endParaRPr>
          </a:p>
        </p:txBody>
      </p:sp>
      <p:sp>
        <p:nvSpPr>
          <p:cNvPr id="615" name="Google Shape;615;p82"/>
          <p:cNvSpPr txBox="1"/>
          <p:nvPr/>
        </p:nvSpPr>
        <p:spPr>
          <a:xfrm>
            <a:off x="921000" y="1371150"/>
            <a:ext cx="7302000" cy="26781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fr-CA" sz="2000">
                <a:latin typeface="Nunito Sans"/>
                <a:ea typeface="Nunito Sans"/>
                <a:cs typeface="Nunito Sans"/>
                <a:sym typeface="Nunito Sans"/>
              </a:rPr>
              <a:t>Lieu</a:t>
            </a:r>
            <a:r>
              <a:rPr lang="fr-CA" sz="2000">
                <a:latin typeface="Nunito Sans"/>
                <a:ea typeface="Nunito Sans"/>
                <a:cs typeface="Nunito Sans"/>
                <a:sym typeface="Nunito Sans"/>
              </a:rPr>
              <a:t> : Visioconférence </a:t>
            </a:r>
            <a:r>
              <a:rPr lang="fr-CA" sz="2000">
                <a:solidFill>
                  <a:schemeClr val="dk1"/>
                </a:solidFill>
                <a:latin typeface="Nunito Sans"/>
                <a:ea typeface="Nunito Sans"/>
                <a:cs typeface="Nunito Sans"/>
                <a:sym typeface="Nunito Sans"/>
              </a:rPr>
              <a:t>∗</a:t>
            </a:r>
            <a:endParaRPr sz="2000">
              <a:latin typeface="Nunito Sans"/>
              <a:ea typeface="Nunito Sans"/>
              <a:cs typeface="Nunito Sans"/>
              <a:sym typeface="Nunito Sans"/>
            </a:endParaRPr>
          </a:p>
          <a:p>
            <a:pPr indent="0" lvl="0" marL="0" rtl="0" algn="l">
              <a:spcBef>
                <a:spcPts val="0"/>
              </a:spcBef>
              <a:spcAft>
                <a:spcPts val="0"/>
              </a:spcAft>
              <a:buNone/>
            </a:pPr>
            <a:r>
              <a:rPr lang="fr-CA" sz="2000">
                <a:latin typeface="Nunito Sans"/>
                <a:ea typeface="Nunito Sans"/>
                <a:cs typeface="Nunito Sans"/>
                <a:sym typeface="Nunito Sans"/>
              </a:rPr>
              <a:t> </a:t>
            </a:r>
            <a:endParaRPr sz="2000">
              <a:latin typeface="Nunito Sans"/>
              <a:ea typeface="Nunito Sans"/>
              <a:cs typeface="Nunito Sans"/>
              <a:sym typeface="Nunito Sans"/>
            </a:endParaRPr>
          </a:p>
          <a:p>
            <a:pPr indent="0" lvl="0" marL="0" rtl="0" algn="l">
              <a:spcBef>
                <a:spcPts val="0"/>
              </a:spcBef>
              <a:spcAft>
                <a:spcPts val="0"/>
              </a:spcAft>
              <a:buNone/>
            </a:pPr>
            <a:r>
              <a:rPr b="1" lang="fr-CA" sz="2000">
                <a:latin typeface="Nunito Sans"/>
                <a:ea typeface="Nunito Sans"/>
                <a:cs typeface="Nunito Sans"/>
                <a:sym typeface="Nunito Sans"/>
              </a:rPr>
              <a:t>Date</a:t>
            </a:r>
            <a:r>
              <a:rPr lang="fr-CA" sz="2000">
                <a:latin typeface="Nunito Sans"/>
                <a:ea typeface="Nunito Sans"/>
                <a:cs typeface="Nunito Sans"/>
                <a:sym typeface="Nunito Sans"/>
              </a:rPr>
              <a:t> : Mardi, le 12 novembre 2024</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a:p>
            <a:pPr indent="0" lvl="0" marL="0" rtl="0" algn="l">
              <a:spcBef>
                <a:spcPts val="0"/>
              </a:spcBef>
              <a:spcAft>
                <a:spcPts val="0"/>
              </a:spcAft>
              <a:buNone/>
            </a:pPr>
            <a:r>
              <a:rPr b="1" lang="fr-CA" sz="2000">
                <a:latin typeface="Nunito Sans"/>
                <a:ea typeface="Nunito Sans"/>
                <a:cs typeface="Nunito Sans"/>
                <a:sym typeface="Nunito Sans"/>
              </a:rPr>
              <a:t>Heure</a:t>
            </a:r>
            <a:r>
              <a:rPr lang="fr-CA" sz="2000">
                <a:latin typeface="Nunito Sans"/>
                <a:ea typeface="Nunito Sans"/>
                <a:cs typeface="Nunito Sans"/>
                <a:sym typeface="Nunito Sans"/>
              </a:rPr>
              <a:t> : 19h00</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a:p>
            <a:pPr indent="0" lvl="0" marL="0" rtl="0" algn="l">
              <a:spcBef>
                <a:spcPts val="0"/>
              </a:spcBef>
              <a:spcAft>
                <a:spcPts val="0"/>
              </a:spcAft>
              <a:buNone/>
            </a:pPr>
            <a:r>
              <a:rPr lang="fr-CA" sz="1800">
                <a:solidFill>
                  <a:schemeClr val="dk1"/>
                </a:solidFill>
                <a:latin typeface="Nunito Sans"/>
                <a:ea typeface="Nunito Sans"/>
                <a:cs typeface="Nunito Sans"/>
                <a:sym typeface="Nunito Sans"/>
              </a:rPr>
              <a:t>∗ </a:t>
            </a:r>
            <a:r>
              <a:rPr i="1" lang="fr-CA" sz="1800">
                <a:solidFill>
                  <a:schemeClr val="dk1"/>
                </a:solidFill>
                <a:latin typeface="Nunito Sans Light"/>
                <a:ea typeface="Nunito Sans Light"/>
                <a:cs typeface="Nunito Sans Light"/>
                <a:sym typeface="Nunito Sans Light"/>
              </a:rPr>
              <a:t>Un lien vous sera envoyé la semaine précédente</a:t>
            </a:r>
            <a:endParaRPr i="1" sz="1800">
              <a:latin typeface="Nunito Sans Light"/>
              <a:ea typeface="Nunito Sans Light"/>
              <a:cs typeface="Nunito Sans Light"/>
              <a:sym typeface="Nunito Sans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83"/>
          <p:cNvSpPr txBox="1"/>
          <p:nvPr>
            <p:ph type="title"/>
          </p:nvPr>
        </p:nvSpPr>
        <p:spPr>
          <a:xfrm>
            <a:off x="596700" y="652325"/>
            <a:ext cx="7526700" cy="572700"/>
          </a:xfrm>
          <a:prstGeom prst="rect">
            <a:avLst/>
          </a:prstGeom>
          <a:noFill/>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CA" sz="3000">
                <a:solidFill>
                  <a:srgbClr val="000000"/>
                </a:solidFill>
                <a:latin typeface="Nunito Sans ExtraBold"/>
                <a:ea typeface="Nunito Sans ExtraBold"/>
                <a:cs typeface="Nunito Sans ExtraBold"/>
                <a:sym typeface="Nunito Sans ExtraBold"/>
              </a:rPr>
              <a:t>Merci à nos partenaires</a:t>
            </a:r>
            <a:endParaRPr sz="3000">
              <a:solidFill>
                <a:srgbClr val="000000"/>
              </a:solidFill>
              <a:latin typeface="Nunito Sans ExtraBold"/>
              <a:ea typeface="Nunito Sans ExtraBold"/>
              <a:cs typeface="Nunito Sans ExtraBold"/>
              <a:sym typeface="Nunito Sans ExtraBold"/>
            </a:endParaRPr>
          </a:p>
        </p:txBody>
      </p:sp>
      <p:pic>
        <p:nvPicPr>
          <p:cNvPr id="621" name="Google Shape;621;p83"/>
          <p:cNvPicPr preferRelativeResize="0"/>
          <p:nvPr/>
        </p:nvPicPr>
        <p:blipFill>
          <a:blip r:embed="rId3">
            <a:alphaModFix/>
          </a:blip>
          <a:stretch>
            <a:fillRect/>
          </a:stretch>
        </p:blipFill>
        <p:spPr>
          <a:xfrm>
            <a:off x="1052400" y="1973625"/>
            <a:ext cx="1080000" cy="1080000"/>
          </a:xfrm>
          <a:prstGeom prst="rect">
            <a:avLst/>
          </a:prstGeom>
          <a:noFill/>
          <a:ln>
            <a:noFill/>
          </a:ln>
        </p:spPr>
      </p:pic>
      <p:pic>
        <p:nvPicPr>
          <p:cNvPr id="622" name="Google Shape;622;p83"/>
          <p:cNvPicPr preferRelativeResize="0"/>
          <p:nvPr/>
        </p:nvPicPr>
        <p:blipFill>
          <a:blip r:embed="rId4">
            <a:alphaModFix/>
          </a:blip>
          <a:stretch>
            <a:fillRect/>
          </a:stretch>
        </p:blipFill>
        <p:spPr>
          <a:xfrm>
            <a:off x="1052400" y="3039000"/>
            <a:ext cx="1080000" cy="1080000"/>
          </a:xfrm>
          <a:prstGeom prst="rect">
            <a:avLst/>
          </a:prstGeom>
          <a:noFill/>
          <a:ln>
            <a:noFill/>
          </a:ln>
        </p:spPr>
      </p:pic>
      <p:pic>
        <p:nvPicPr>
          <p:cNvPr id="623" name="Google Shape;623;p83"/>
          <p:cNvPicPr preferRelativeResize="0"/>
          <p:nvPr/>
        </p:nvPicPr>
        <p:blipFill>
          <a:blip r:embed="rId5">
            <a:alphaModFix/>
          </a:blip>
          <a:stretch>
            <a:fillRect/>
          </a:stretch>
        </p:blipFill>
        <p:spPr>
          <a:xfrm>
            <a:off x="5535600" y="1368000"/>
            <a:ext cx="1440000" cy="825600"/>
          </a:xfrm>
          <a:prstGeom prst="rect">
            <a:avLst/>
          </a:prstGeom>
          <a:noFill/>
          <a:ln>
            <a:noFill/>
          </a:ln>
        </p:spPr>
      </p:pic>
      <p:pic>
        <p:nvPicPr>
          <p:cNvPr id="624" name="Google Shape;624;p83"/>
          <p:cNvPicPr preferRelativeResize="0"/>
          <p:nvPr/>
        </p:nvPicPr>
        <p:blipFill>
          <a:blip r:embed="rId6">
            <a:alphaModFix/>
          </a:blip>
          <a:stretch>
            <a:fillRect/>
          </a:stretch>
        </p:blipFill>
        <p:spPr>
          <a:xfrm>
            <a:off x="2420963" y="3148874"/>
            <a:ext cx="1440000" cy="672000"/>
          </a:xfrm>
          <a:prstGeom prst="rect">
            <a:avLst/>
          </a:prstGeom>
          <a:noFill/>
          <a:ln>
            <a:noFill/>
          </a:ln>
        </p:spPr>
      </p:pic>
      <p:pic>
        <p:nvPicPr>
          <p:cNvPr id="625" name="Google Shape;625;p83"/>
          <p:cNvPicPr preferRelativeResize="0"/>
          <p:nvPr/>
        </p:nvPicPr>
        <p:blipFill>
          <a:blip r:embed="rId7">
            <a:alphaModFix/>
          </a:blip>
          <a:stretch>
            <a:fillRect/>
          </a:stretch>
        </p:blipFill>
        <p:spPr>
          <a:xfrm>
            <a:off x="5535600" y="2220500"/>
            <a:ext cx="1440000" cy="672000"/>
          </a:xfrm>
          <a:prstGeom prst="rect">
            <a:avLst/>
          </a:prstGeom>
          <a:noFill/>
          <a:ln>
            <a:noFill/>
          </a:ln>
        </p:spPr>
      </p:pic>
      <p:pic>
        <p:nvPicPr>
          <p:cNvPr id="626" name="Google Shape;626;p83"/>
          <p:cNvPicPr preferRelativeResize="0"/>
          <p:nvPr/>
        </p:nvPicPr>
        <p:blipFill>
          <a:blip r:embed="rId8">
            <a:alphaModFix/>
          </a:blip>
          <a:stretch>
            <a:fillRect/>
          </a:stretch>
        </p:blipFill>
        <p:spPr>
          <a:xfrm>
            <a:off x="4019000" y="3053624"/>
            <a:ext cx="1440000" cy="672000"/>
          </a:xfrm>
          <a:prstGeom prst="rect">
            <a:avLst/>
          </a:prstGeom>
          <a:noFill/>
          <a:ln>
            <a:noFill/>
          </a:ln>
        </p:spPr>
      </p:pic>
      <p:pic>
        <p:nvPicPr>
          <p:cNvPr id="627" name="Google Shape;627;p83"/>
          <p:cNvPicPr preferRelativeResize="0"/>
          <p:nvPr/>
        </p:nvPicPr>
        <p:blipFill>
          <a:blip r:embed="rId9">
            <a:alphaModFix/>
          </a:blip>
          <a:stretch>
            <a:fillRect/>
          </a:stretch>
        </p:blipFill>
        <p:spPr>
          <a:xfrm>
            <a:off x="2394000" y="1444788"/>
            <a:ext cx="1440000" cy="672000"/>
          </a:xfrm>
          <a:prstGeom prst="rect">
            <a:avLst/>
          </a:prstGeom>
          <a:noFill/>
          <a:ln>
            <a:noFill/>
          </a:ln>
        </p:spPr>
      </p:pic>
      <p:pic>
        <p:nvPicPr>
          <p:cNvPr id="628" name="Google Shape;628;p83"/>
          <p:cNvPicPr preferRelativeResize="0"/>
          <p:nvPr/>
        </p:nvPicPr>
        <p:blipFill>
          <a:blip r:embed="rId10">
            <a:alphaModFix/>
          </a:blip>
          <a:stretch>
            <a:fillRect/>
          </a:stretch>
        </p:blipFill>
        <p:spPr>
          <a:xfrm>
            <a:off x="4018988" y="2136736"/>
            <a:ext cx="1331625" cy="754588"/>
          </a:xfrm>
          <a:prstGeom prst="rect">
            <a:avLst/>
          </a:prstGeom>
          <a:noFill/>
          <a:ln>
            <a:noFill/>
          </a:ln>
        </p:spPr>
      </p:pic>
      <p:pic>
        <p:nvPicPr>
          <p:cNvPr id="629" name="Google Shape;629;p83"/>
          <p:cNvPicPr preferRelativeResize="0"/>
          <p:nvPr/>
        </p:nvPicPr>
        <p:blipFill>
          <a:blip r:embed="rId11">
            <a:alphaModFix/>
          </a:blip>
          <a:stretch>
            <a:fillRect/>
          </a:stretch>
        </p:blipFill>
        <p:spPr>
          <a:xfrm>
            <a:off x="3964800" y="3725625"/>
            <a:ext cx="1440000" cy="816000"/>
          </a:xfrm>
          <a:prstGeom prst="rect">
            <a:avLst/>
          </a:prstGeom>
          <a:noFill/>
          <a:ln>
            <a:noFill/>
          </a:ln>
        </p:spPr>
      </p:pic>
      <p:pic>
        <p:nvPicPr>
          <p:cNvPr id="630" name="Google Shape;630;p83"/>
          <p:cNvPicPr preferRelativeResize="0"/>
          <p:nvPr/>
        </p:nvPicPr>
        <p:blipFill>
          <a:blip r:embed="rId12">
            <a:alphaModFix/>
          </a:blip>
          <a:stretch>
            <a:fillRect/>
          </a:stretch>
        </p:blipFill>
        <p:spPr>
          <a:xfrm>
            <a:off x="4095600" y="1444800"/>
            <a:ext cx="1440000" cy="672000"/>
          </a:xfrm>
          <a:prstGeom prst="rect">
            <a:avLst/>
          </a:prstGeom>
          <a:noFill/>
          <a:ln>
            <a:noFill/>
          </a:ln>
        </p:spPr>
      </p:pic>
      <p:pic>
        <p:nvPicPr>
          <p:cNvPr id="631" name="Google Shape;631;p83"/>
          <p:cNvPicPr preferRelativeResize="0"/>
          <p:nvPr/>
        </p:nvPicPr>
        <p:blipFill>
          <a:blip r:embed="rId13">
            <a:alphaModFix/>
          </a:blip>
          <a:stretch>
            <a:fillRect/>
          </a:stretch>
        </p:blipFill>
        <p:spPr>
          <a:xfrm>
            <a:off x="2394000" y="2177613"/>
            <a:ext cx="1440000" cy="672000"/>
          </a:xfrm>
          <a:prstGeom prst="rect">
            <a:avLst/>
          </a:prstGeom>
          <a:noFill/>
          <a:ln>
            <a:noFill/>
          </a:ln>
        </p:spPr>
      </p:pic>
      <p:pic>
        <p:nvPicPr>
          <p:cNvPr id="632" name="Google Shape;632;p83"/>
          <p:cNvPicPr preferRelativeResize="0"/>
          <p:nvPr/>
        </p:nvPicPr>
        <p:blipFill>
          <a:blip r:embed="rId14">
            <a:alphaModFix/>
          </a:blip>
          <a:stretch>
            <a:fillRect/>
          </a:stretch>
        </p:blipFill>
        <p:spPr>
          <a:xfrm>
            <a:off x="900000" y="1440000"/>
            <a:ext cx="1440000" cy="472053"/>
          </a:xfrm>
          <a:prstGeom prst="rect">
            <a:avLst/>
          </a:prstGeom>
          <a:noFill/>
          <a:ln>
            <a:noFill/>
          </a:ln>
        </p:spPr>
      </p:pic>
      <p:pic>
        <p:nvPicPr>
          <p:cNvPr id="633" name="Google Shape;633;p83"/>
          <p:cNvPicPr preferRelativeResize="0"/>
          <p:nvPr/>
        </p:nvPicPr>
        <p:blipFill>
          <a:blip r:embed="rId15">
            <a:alphaModFix/>
          </a:blip>
          <a:stretch>
            <a:fillRect/>
          </a:stretch>
        </p:blipFill>
        <p:spPr>
          <a:xfrm>
            <a:off x="954188" y="4133001"/>
            <a:ext cx="1331625" cy="211999"/>
          </a:xfrm>
          <a:prstGeom prst="rect">
            <a:avLst/>
          </a:prstGeom>
          <a:noFill/>
          <a:ln>
            <a:noFill/>
          </a:ln>
        </p:spPr>
      </p:pic>
      <p:pic>
        <p:nvPicPr>
          <p:cNvPr id="634" name="Google Shape;634;p83"/>
          <p:cNvPicPr preferRelativeResize="0"/>
          <p:nvPr/>
        </p:nvPicPr>
        <p:blipFill>
          <a:blip r:embed="rId16">
            <a:alphaModFix/>
          </a:blip>
          <a:stretch>
            <a:fillRect/>
          </a:stretch>
        </p:blipFill>
        <p:spPr>
          <a:xfrm>
            <a:off x="2432413" y="4046997"/>
            <a:ext cx="1440000" cy="383996"/>
          </a:xfrm>
          <a:prstGeom prst="rect">
            <a:avLst/>
          </a:prstGeom>
          <a:noFill/>
          <a:ln>
            <a:noFill/>
          </a:ln>
        </p:spPr>
      </p:pic>
      <p:pic>
        <p:nvPicPr>
          <p:cNvPr id="635" name="Google Shape;635;p83"/>
          <p:cNvPicPr preferRelativeResize="0"/>
          <p:nvPr/>
        </p:nvPicPr>
        <p:blipFill>
          <a:blip r:embed="rId17">
            <a:alphaModFix/>
          </a:blip>
          <a:stretch>
            <a:fillRect/>
          </a:stretch>
        </p:blipFill>
        <p:spPr>
          <a:xfrm>
            <a:off x="6975600" y="1440000"/>
            <a:ext cx="1364201" cy="1364201"/>
          </a:xfrm>
          <a:prstGeom prst="rect">
            <a:avLst/>
          </a:prstGeom>
          <a:noFill/>
          <a:ln>
            <a:noFill/>
          </a:ln>
        </p:spPr>
      </p:pic>
      <p:pic>
        <p:nvPicPr>
          <p:cNvPr id="636" name="Google Shape;636;p83"/>
          <p:cNvPicPr preferRelativeResize="0"/>
          <p:nvPr/>
        </p:nvPicPr>
        <p:blipFill>
          <a:blip r:embed="rId18">
            <a:alphaModFix/>
          </a:blip>
          <a:stretch>
            <a:fillRect/>
          </a:stretch>
        </p:blipFill>
        <p:spPr>
          <a:xfrm>
            <a:off x="5690113" y="2919388"/>
            <a:ext cx="1130975" cy="11309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84"/>
          <p:cNvSpPr txBox="1"/>
          <p:nvPr>
            <p:ph type="title"/>
          </p:nvPr>
        </p:nvSpPr>
        <p:spPr>
          <a:xfrm>
            <a:off x="596700" y="652325"/>
            <a:ext cx="792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3000">
                <a:latin typeface="Nunito Sans ExtraBold"/>
                <a:ea typeface="Nunito Sans ExtraBold"/>
                <a:cs typeface="Nunito Sans ExtraBold"/>
                <a:sym typeface="Nunito Sans ExtraBold"/>
              </a:rPr>
              <a:t>Rétroaction du congrès</a:t>
            </a:r>
            <a:endParaRPr sz="3000">
              <a:latin typeface="Nunito Sans ExtraBold"/>
              <a:ea typeface="Nunito Sans ExtraBold"/>
              <a:cs typeface="Nunito Sans ExtraBold"/>
              <a:sym typeface="Nunito Sans ExtraBold"/>
            </a:endParaRPr>
          </a:p>
        </p:txBody>
      </p:sp>
      <p:sp>
        <p:nvSpPr>
          <p:cNvPr id="642" name="Google Shape;642;p84"/>
          <p:cNvSpPr txBox="1"/>
          <p:nvPr/>
        </p:nvSpPr>
        <p:spPr>
          <a:xfrm>
            <a:off x="921000" y="1371150"/>
            <a:ext cx="5230500" cy="26781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None/>
            </a:pPr>
            <a:r>
              <a:rPr lang="fr-CA" sz="2000">
                <a:latin typeface="Nunito Sans Light"/>
                <a:ea typeface="Nunito Sans Light"/>
                <a:cs typeface="Nunito Sans Light"/>
                <a:sym typeface="Nunito Sans Light"/>
              </a:rPr>
              <a:t>Nous vous encourageons à prendre une minute pour évaluer l'atelier auquel vous venez d'assister. Votre retour est </a:t>
            </a:r>
            <a:r>
              <a:rPr lang="fr-CA" sz="2000">
                <a:latin typeface="Nunito Sans Light"/>
                <a:ea typeface="Nunito Sans Light"/>
                <a:cs typeface="Nunito Sans Light"/>
                <a:sym typeface="Nunito Sans Light"/>
              </a:rPr>
              <a:t>précieux</a:t>
            </a:r>
            <a:r>
              <a:rPr lang="fr-CA" sz="2000">
                <a:latin typeface="Nunito Sans Light"/>
                <a:ea typeface="Nunito Sans Light"/>
                <a:cs typeface="Nunito Sans Light"/>
                <a:sym typeface="Nunito Sans Light"/>
              </a:rPr>
              <a:t> pour les animateurs·trices et nous aide à améliorer nos futurs événements.</a:t>
            </a:r>
            <a:endParaRPr sz="2000">
              <a:latin typeface="Nunito Sans Light"/>
              <a:ea typeface="Nunito Sans Light"/>
              <a:cs typeface="Nunito Sans Light"/>
              <a:sym typeface="Nunito Sans Light"/>
            </a:endParaRPr>
          </a:p>
          <a:p>
            <a:pPr indent="0" lvl="0" marL="0" rtl="0" algn="l">
              <a:lnSpc>
                <a:spcPct val="115000"/>
              </a:lnSpc>
              <a:spcBef>
                <a:spcPts val="0"/>
              </a:spcBef>
              <a:spcAft>
                <a:spcPts val="0"/>
              </a:spcAft>
              <a:buNone/>
            </a:pPr>
            <a:r>
              <a:t/>
            </a:r>
            <a:endParaRPr sz="2000">
              <a:latin typeface="Nunito Sans Light"/>
              <a:ea typeface="Nunito Sans Light"/>
              <a:cs typeface="Nunito Sans Light"/>
              <a:sym typeface="Nunito Sans Light"/>
            </a:endParaRPr>
          </a:p>
          <a:p>
            <a:pPr indent="0" lvl="0" marL="0" rtl="0" algn="l">
              <a:lnSpc>
                <a:spcPct val="115000"/>
              </a:lnSpc>
              <a:spcBef>
                <a:spcPts val="0"/>
              </a:spcBef>
              <a:spcAft>
                <a:spcPts val="0"/>
              </a:spcAft>
              <a:buNone/>
            </a:pPr>
            <a:r>
              <a:rPr lang="fr-CA" sz="2000">
                <a:latin typeface="Nunito Sans Light"/>
                <a:ea typeface="Nunito Sans Light"/>
                <a:cs typeface="Nunito Sans Light"/>
                <a:sym typeface="Nunito Sans Light"/>
              </a:rPr>
              <a:t>URL : </a:t>
            </a:r>
            <a:r>
              <a:rPr lang="fr-CA" sz="2000" u="sng">
                <a:solidFill>
                  <a:schemeClr val="hlink"/>
                </a:solidFill>
                <a:latin typeface="Nunito Sans Light"/>
                <a:ea typeface="Nunito Sans Light"/>
                <a:cs typeface="Nunito Sans Light"/>
                <a:sym typeface="Nunito Sans Light"/>
                <a:hlinkClick r:id="rId3"/>
              </a:rPr>
              <a:t>monurl.ca/grms51retroaction</a:t>
            </a:r>
            <a:endParaRPr sz="2000">
              <a:latin typeface="Nunito Sans Light"/>
              <a:ea typeface="Nunito Sans Light"/>
              <a:cs typeface="Nunito Sans Light"/>
              <a:sym typeface="Nunito Sans Light"/>
            </a:endParaRPr>
          </a:p>
        </p:txBody>
      </p:sp>
      <p:pic>
        <p:nvPicPr>
          <p:cNvPr id="643" name="Google Shape;643;p84"/>
          <p:cNvPicPr preferRelativeResize="0"/>
          <p:nvPr/>
        </p:nvPicPr>
        <p:blipFill>
          <a:blip r:embed="rId4">
            <a:alphaModFix/>
          </a:blip>
          <a:stretch>
            <a:fillRect/>
          </a:stretch>
        </p:blipFill>
        <p:spPr>
          <a:xfrm>
            <a:off x="6809350" y="638475"/>
            <a:ext cx="1799249" cy="2943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55"/>
          <p:cNvSpPr txBox="1"/>
          <p:nvPr/>
        </p:nvSpPr>
        <p:spPr>
          <a:xfrm>
            <a:off x="241800" y="511800"/>
            <a:ext cx="8660400" cy="1569900"/>
          </a:xfrm>
          <a:prstGeom prst="rect">
            <a:avLst/>
          </a:prstGeom>
          <a:noFill/>
          <a:ln>
            <a:noFill/>
          </a:ln>
        </p:spPr>
        <p:txBody>
          <a:bodyPr anchorCtr="0" anchor="t" bIns="91425" lIns="91425" spcFirstLastPara="1" rIns="91425" wrap="square" tIns="91425">
            <a:spAutoFit/>
          </a:bodyPr>
          <a:lstStyle/>
          <a:p>
            <a:pPr indent="0" lvl="0" marL="76200" rtl="0" algn="l">
              <a:spcBef>
                <a:spcPts val="0"/>
              </a:spcBef>
              <a:spcAft>
                <a:spcPts val="0"/>
              </a:spcAft>
              <a:buNone/>
            </a:pPr>
            <a:r>
              <a:rPr lang="fr-CA" sz="4500">
                <a:solidFill>
                  <a:schemeClr val="lt1"/>
                </a:solidFill>
                <a:latin typeface="Viga"/>
                <a:ea typeface="Viga"/>
                <a:cs typeface="Viga"/>
                <a:sym typeface="Viga"/>
              </a:rPr>
              <a:t>Manipulation virtuelle</a:t>
            </a:r>
            <a:endParaRPr sz="4500">
              <a:solidFill>
                <a:schemeClr val="lt1"/>
              </a:solidFill>
              <a:latin typeface="Viga"/>
              <a:ea typeface="Viga"/>
              <a:cs typeface="Viga"/>
              <a:sym typeface="Viga"/>
            </a:endParaRPr>
          </a:p>
          <a:p>
            <a:pPr indent="0" lvl="0" marL="76200" rtl="0" algn="l">
              <a:spcBef>
                <a:spcPts val="0"/>
              </a:spcBef>
              <a:spcAft>
                <a:spcPts val="0"/>
              </a:spcAft>
              <a:buNone/>
            </a:pPr>
            <a:r>
              <a:rPr lang="fr-CA" sz="4500">
                <a:solidFill>
                  <a:schemeClr val="lt1"/>
                </a:solidFill>
                <a:latin typeface="Viga"/>
                <a:ea typeface="Viga"/>
                <a:cs typeface="Viga"/>
                <a:sym typeface="Viga"/>
              </a:rPr>
              <a:t>avec Polypad</a:t>
            </a:r>
            <a:endParaRPr sz="4300">
              <a:solidFill>
                <a:srgbClr val="FFFFFF"/>
              </a:solidFill>
              <a:latin typeface="Viga"/>
              <a:ea typeface="Viga"/>
              <a:cs typeface="Viga"/>
              <a:sym typeface="Viga"/>
            </a:endParaRPr>
          </a:p>
        </p:txBody>
      </p:sp>
      <p:sp>
        <p:nvSpPr>
          <p:cNvPr id="270" name="Google Shape;270;p55"/>
          <p:cNvSpPr txBox="1"/>
          <p:nvPr/>
        </p:nvSpPr>
        <p:spPr>
          <a:xfrm>
            <a:off x="1027050" y="4692913"/>
            <a:ext cx="36543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700">
                <a:solidFill>
                  <a:srgbClr val="434343"/>
                </a:solidFill>
              </a:rPr>
              <a:t>Cette présentation est mise à disposition par le  </a:t>
            </a:r>
            <a:r>
              <a:rPr lang="fr-CA" sz="700" u="sng">
                <a:solidFill>
                  <a:srgbClr val="434343"/>
                </a:solidFill>
                <a:hlinkClick r:id="rId3">
                  <a:extLst>
                    <a:ext uri="{A12FA001-AC4F-418D-AE19-62706E023703}">
                      <ahyp:hlinkClr val="tx"/>
                    </a:ext>
                  </a:extLst>
                </a:hlinkClick>
              </a:rPr>
              <a:t>RÉCIT MST</a:t>
            </a:r>
            <a:r>
              <a:rPr lang="fr-CA" sz="700">
                <a:solidFill>
                  <a:srgbClr val="434343"/>
                </a:solidFill>
              </a:rPr>
              <a:t>, sauf exception, selon les termes de la </a:t>
            </a:r>
            <a:r>
              <a:rPr lang="fr-CA" sz="700" u="sng">
                <a:solidFill>
                  <a:srgbClr val="434343"/>
                </a:solidFill>
                <a:hlinkClick r:id="rId4">
                  <a:extLst>
                    <a:ext uri="{A12FA001-AC4F-418D-AE19-62706E023703}">
                      <ahyp:hlinkClr val="tx"/>
                    </a:ext>
                  </a:extLst>
                </a:hlinkClick>
              </a:rPr>
              <a:t>Licence CC BY-NC-SA 4.0</a:t>
            </a:r>
            <a:r>
              <a:rPr lang="fr-CA" sz="700">
                <a:solidFill>
                  <a:srgbClr val="434343"/>
                </a:solidFill>
              </a:rPr>
              <a:t>, 2024.</a:t>
            </a:r>
            <a:endParaRPr sz="700">
              <a:solidFill>
                <a:srgbClr val="434343"/>
              </a:solidFill>
            </a:endParaRPr>
          </a:p>
        </p:txBody>
      </p:sp>
      <p:pic>
        <p:nvPicPr>
          <p:cNvPr id="271" name="Google Shape;271;p55">
            <a:hlinkClick r:id="rId5"/>
          </p:cNvPr>
          <p:cNvPicPr preferRelativeResize="0"/>
          <p:nvPr/>
        </p:nvPicPr>
        <p:blipFill>
          <a:blip r:embed="rId6">
            <a:alphaModFix/>
          </a:blip>
          <a:stretch>
            <a:fillRect/>
          </a:stretch>
        </p:blipFill>
        <p:spPr>
          <a:xfrm>
            <a:off x="129212" y="4655448"/>
            <a:ext cx="829726" cy="290325"/>
          </a:xfrm>
          <a:prstGeom prst="rect">
            <a:avLst/>
          </a:prstGeom>
          <a:noFill/>
          <a:ln>
            <a:noFill/>
          </a:ln>
        </p:spPr>
      </p:pic>
      <p:sp>
        <p:nvSpPr>
          <p:cNvPr id="272" name="Google Shape;272;p55"/>
          <p:cNvSpPr txBox="1"/>
          <p:nvPr>
            <p:ph idx="4294967295" type="title"/>
          </p:nvPr>
        </p:nvSpPr>
        <p:spPr>
          <a:xfrm>
            <a:off x="711975" y="2489650"/>
            <a:ext cx="5751300" cy="808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700"/>
              <a:buFont typeface="Arial"/>
              <a:buNone/>
            </a:pPr>
            <a:r>
              <a:rPr lang="fr-CA" sz="3300">
                <a:solidFill>
                  <a:srgbClr val="FFFFFF"/>
                </a:solidFill>
              </a:rPr>
              <a:t>recitmst.qc.ca/polypadgrms</a:t>
            </a:r>
            <a:endParaRPr sz="3300">
              <a:solidFill>
                <a:srgbClr val="FFFFFF"/>
              </a:solidFill>
              <a:latin typeface="Viga"/>
              <a:ea typeface="Viga"/>
              <a:cs typeface="Viga"/>
              <a:sym typeface="Viga"/>
            </a:endParaRPr>
          </a:p>
        </p:txBody>
      </p:sp>
      <p:sp>
        <p:nvSpPr>
          <p:cNvPr id="273" name="Google Shape;273;p55"/>
          <p:cNvSpPr txBox="1"/>
          <p:nvPr/>
        </p:nvSpPr>
        <p:spPr>
          <a:xfrm>
            <a:off x="7481350" y="4723650"/>
            <a:ext cx="889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b="1" lang="fr-CA" sz="1000" u="sng">
                <a:solidFill>
                  <a:schemeClr val="hlink"/>
                </a:solidFill>
                <a:latin typeface="Ubuntu"/>
                <a:ea typeface="Ubuntu"/>
                <a:cs typeface="Ubuntu"/>
                <a:sym typeface="Ubuntu"/>
                <a:hlinkClick r:id="rId7"/>
              </a:rPr>
              <a:t>recitmst.qc.ca</a:t>
            </a:r>
            <a:endParaRPr b="1" sz="1000">
              <a:latin typeface="Ubuntu"/>
              <a:ea typeface="Ubuntu"/>
              <a:cs typeface="Ubuntu"/>
              <a:sym typeface="Ubuntu"/>
            </a:endParaRPr>
          </a:p>
        </p:txBody>
      </p:sp>
      <p:pic>
        <p:nvPicPr>
          <p:cNvPr id="274" name="Google Shape;274;p55"/>
          <p:cNvPicPr preferRelativeResize="0"/>
          <p:nvPr/>
        </p:nvPicPr>
        <p:blipFill>
          <a:blip r:embed="rId8">
            <a:alphaModFix/>
          </a:blip>
          <a:stretch>
            <a:fillRect/>
          </a:stretch>
        </p:blipFill>
        <p:spPr>
          <a:xfrm>
            <a:off x="6481660" y="3915450"/>
            <a:ext cx="2533720" cy="808200"/>
          </a:xfrm>
          <a:prstGeom prst="rect">
            <a:avLst/>
          </a:prstGeom>
          <a:noFill/>
          <a:ln>
            <a:noFill/>
          </a:ln>
        </p:spPr>
      </p:pic>
      <p:pic>
        <p:nvPicPr>
          <p:cNvPr id="275" name="Google Shape;275;p55" title="File:Media Viewer Icon - Link.svg - Wikimedia Commons"/>
          <p:cNvPicPr preferRelativeResize="0"/>
          <p:nvPr/>
        </p:nvPicPr>
        <p:blipFill>
          <a:blip r:embed="rId9">
            <a:alphaModFix/>
          </a:blip>
          <a:stretch>
            <a:fillRect/>
          </a:stretch>
        </p:blipFill>
        <p:spPr>
          <a:xfrm>
            <a:off x="267512" y="2465501"/>
            <a:ext cx="367974" cy="495750"/>
          </a:xfrm>
          <a:prstGeom prst="rect">
            <a:avLst/>
          </a:prstGeom>
          <a:noFill/>
          <a:ln>
            <a:noFill/>
          </a:ln>
        </p:spPr>
      </p:pic>
      <p:pic>
        <p:nvPicPr>
          <p:cNvPr id="276" name="Google Shape;276;p55"/>
          <p:cNvPicPr preferRelativeResize="0"/>
          <p:nvPr/>
        </p:nvPicPr>
        <p:blipFill>
          <a:blip r:embed="rId10">
            <a:alphaModFix/>
          </a:blip>
          <a:stretch>
            <a:fillRect/>
          </a:stretch>
        </p:blipFill>
        <p:spPr>
          <a:xfrm flipH="1">
            <a:off x="6761813" y="812375"/>
            <a:ext cx="2140375" cy="2140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6"/>
          <p:cNvSpPr txBox="1"/>
          <p:nvPr>
            <p:ph type="title"/>
          </p:nvPr>
        </p:nvSpPr>
        <p:spPr>
          <a:xfrm>
            <a:off x="265500" y="560300"/>
            <a:ext cx="4045200" cy="177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3800"/>
              <a:t>Manipulation virtuelle </a:t>
            </a:r>
            <a:endParaRPr sz="3800"/>
          </a:p>
          <a:p>
            <a:pPr indent="0" lvl="0" marL="0" rtl="0" algn="ctr">
              <a:spcBef>
                <a:spcPts val="0"/>
              </a:spcBef>
              <a:spcAft>
                <a:spcPts val="0"/>
              </a:spcAft>
              <a:buNone/>
            </a:pPr>
            <a:r>
              <a:rPr lang="fr-CA" sz="3800"/>
              <a:t>avec Polypad</a:t>
            </a:r>
            <a:endParaRPr sz="3800"/>
          </a:p>
        </p:txBody>
      </p:sp>
      <p:sp>
        <p:nvSpPr>
          <p:cNvPr id="282" name="Google Shape;282;p5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Description (atelier 705)</a:t>
            </a:r>
            <a:endParaRPr/>
          </a:p>
          <a:p>
            <a:pPr indent="0" lvl="0" marL="0" rtl="0" algn="l">
              <a:spcBef>
                <a:spcPts val="1600"/>
              </a:spcBef>
              <a:spcAft>
                <a:spcPts val="1600"/>
              </a:spcAft>
              <a:buNone/>
            </a:pPr>
            <a:r>
              <a:rPr lang="fr-CA" sz="1300">
                <a:latin typeface="Source Sans Pro"/>
                <a:ea typeface="Source Sans Pro"/>
                <a:cs typeface="Source Sans Pro"/>
                <a:sym typeface="Source Sans Pro"/>
              </a:rPr>
              <a:t>Découvrez le potentiel pédagogique de Polypad. Application gratuite en ligne utilisée comme outil de manipulation virtuelle pour la géométrie, les opérations sur les nombres, les fractions, l'algèbre, la probabilité et la statistique. Cette application s’utilise aussi bien au TNI que sur les appareils de vos élèves. Cet atelier de type mains sur les touches vous permettra de découvrir son potentiel en explorant ses différents outils dynamiques et ses multiples ressources dont l’autoformation du Campus RÉCIT. De plus, il vous sera possible de voir comment créer, enregistrer et partager des modèles avec vos élèves avec ou sans tableau de bord. Venez découvrir cet outil et les possibilités de partager les activités avec Desmos!</a:t>
            </a:r>
            <a:endParaRPr sz="1300">
              <a:latin typeface="Source Sans Pro"/>
              <a:ea typeface="Source Sans Pro"/>
              <a:cs typeface="Source Sans Pro"/>
              <a:sym typeface="Source Sans Pro"/>
            </a:endParaRPr>
          </a:p>
        </p:txBody>
      </p:sp>
      <p:sp>
        <p:nvSpPr>
          <p:cNvPr id="283" name="Google Shape;283;p56"/>
          <p:cNvSpPr txBox="1"/>
          <p:nvPr/>
        </p:nvSpPr>
        <p:spPr>
          <a:xfrm>
            <a:off x="1451150" y="47947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3"/>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4"/>
              </a:rPr>
              <a:t>Licence CC</a:t>
            </a:r>
            <a:r>
              <a:rPr lang="fr-CA" sz="800">
                <a:latin typeface="Ubuntu"/>
                <a:ea typeface="Ubuntu"/>
                <a:cs typeface="Ubuntu"/>
                <a:sym typeface="Ubuntu"/>
              </a:rPr>
              <a:t>, 2024.</a:t>
            </a:r>
            <a:endParaRPr sz="800">
              <a:latin typeface="Ubuntu"/>
              <a:ea typeface="Ubuntu"/>
              <a:cs typeface="Ubuntu"/>
              <a:sym typeface="Ubuntu"/>
            </a:endParaRPr>
          </a:p>
        </p:txBody>
      </p:sp>
      <p:pic>
        <p:nvPicPr>
          <p:cNvPr id="284" name="Google Shape;284;p56">
            <a:hlinkClick r:id="rId5"/>
          </p:cNvPr>
          <p:cNvPicPr preferRelativeResize="0"/>
          <p:nvPr/>
        </p:nvPicPr>
        <p:blipFill>
          <a:blip r:embed="rId6">
            <a:alphaModFix/>
          </a:blip>
          <a:stretch>
            <a:fillRect/>
          </a:stretch>
        </p:blipFill>
        <p:spPr>
          <a:xfrm>
            <a:off x="582654" y="4772723"/>
            <a:ext cx="829726" cy="290325"/>
          </a:xfrm>
          <a:prstGeom prst="rect">
            <a:avLst/>
          </a:prstGeom>
          <a:noFill/>
          <a:ln>
            <a:noFill/>
          </a:ln>
        </p:spPr>
      </p:pic>
      <p:pic>
        <p:nvPicPr>
          <p:cNvPr id="285" name="Google Shape;285;p56"/>
          <p:cNvPicPr preferRelativeResize="0"/>
          <p:nvPr/>
        </p:nvPicPr>
        <p:blipFill rotWithShape="1">
          <a:blip r:embed="rId7">
            <a:alphaModFix/>
          </a:blip>
          <a:srcRect b="0" l="15168" r="14641" t="0"/>
          <a:stretch/>
        </p:blipFill>
        <p:spPr>
          <a:xfrm>
            <a:off x="152400" y="101600"/>
            <a:ext cx="1706675" cy="367025"/>
          </a:xfrm>
          <a:prstGeom prst="rect">
            <a:avLst/>
          </a:prstGeom>
          <a:noFill/>
          <a:ln>
            <a:noFill/>
          </a:ln>
        </p:spPr>
      </p:pic>
      <p:sp>
        <p:nvSpPr>
          <p:cNvPr id="286" name="Google Shape;286;p56"/>
          <p:cNvSpPr txBox="1"/>
          <p:nvPr/>
        </p:nvSpPr>
        <p:spPr>
          <a:xfrm>
            <a:off x="362950" y="4110625"/>
            <a:ext cx="4150800" cy="5694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b="1" lang="fr-CA" sz="2500" u="sng">
                <a:solidFill>
                  <a:srgbClr val="FAA22A"/>
                </a:solidFill>
                <a:latin typeface="Source Sans Pro"/>
                <a:ea typeface="Source Sans Pro"/>
                <a:cs typeface="Source Sans Pro"/>
                <a:sym typeface="Source Sans Pro"/>
                <a:hlinkClick r:id="rId8">
                  <a:extLst>
                    <a:ext uri="{A12FA001-AC4F-418D-AE19-62706E023703}">
                      <ahyp:hlinkClr val="tx"/>
                    </a:ext>
                  </a:extLst>
                </a:hlinkClick>
              </a:rPr>
              <a:t>recitmst.qc.ca/polypadgrms</a:t>
            </a:r>
            <a:endParaRPr b="1" sz="2500" u="sng">
              <a:solidFill>
                <a:srgbClr val="FAA22A"/>
              </a:solidFill>
              <a:latin typeface="Source Sans Pro"/>
              <a:ea typeface="Source Sans Pro"/>
              <a:cs typeface="Source Sans Pro"/>
              <a:sym typeface="Source Sans Pro"/>
            </a:endParaRPr>
          </a:p>
        </p:txBody>
      </p:sp>
      <p:pic>
        <p:nvPicPr>
          <p:cNvPr id="287" name="Google Shape;287;p56"/>
          <p:cNvPicPr preferRelativeResize="0"/>
          <p:nvPr/>
        </p:nvPicPr>
        <p:blipFill>
          <a:blip r:embed="rId9">
            <a:alphaModFix/>
          </a:blip>
          <a:stretch>
            <a:fillRect/>
          </a:stretch>
        </p:blipFill>
        <p:spPr>
          <a:xfrm>
            <a:off x="1342663" y="2334500"/>
            <a:ext cx="1890875" cy="1890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Vos animateurs</a:t>
            </a:r>
            <a:endParaRPr/>
          </a:p>
        </p:txBody>
      </p:sp>
      <p:sp>
        <p:nvSpPr>
          <p:cNvPr id="293" name="Google Shape;293;p57"/>
          <p:cNvSpPr txBox="1"/>
          <p:nvPr>
            <p:ph idx="4294967295" type="body"/>
          </p:nvPr>
        </p:nvSpPr>
        <p:spPr>
          <a:xfrm>
            <a:off x="610700" y="2363442"/>
            <a:ext cx="3999900" cy="2244900"/>
          </a:xfrm>
          <a:prstGeom prst="rect">
            <a:avLst/>
          </a:prstGeom>
        </p:spPr>
        <p:txBody>
          <a:bodyPr anchorCtr="0" anchor="t" bIns="91425" lIns="91425" spcFirstLastPara="1" rIns="91425" wrap="square" tIns="91425">
            <a:noAutofit/>
          </a:bodyPr>
          <a:lstStyle/>
          <a:p>
            <a:pPr indent="0" lvl="0" marL="0" rtl="0" algn="ctr">
              <a:lnSpc>
                <a:spcPct val="100000"/>
              </a:lnSpc>
              <a:spcBef>
                <a:spcPts val="800"/>
              </a:spcBef>
              <a:spcAft>
                <a:spcPts val="0"/>
              </a:spcAft>
              <a:buClr>
                <a:schemeClr val="dk1"/>
              </a:buClr>
              <a:buSzPts val="1100"/>
              <a:buFont typeface="Arial"/>
              <a:buNone/>
            </a:pPr>
            <a:r>
              <a:rPr lang="fr-CA" sz="3800">
                <a:solidFill>
                  <a:srgbClr val="1C4587"/>
                </a:solidFill>
                <a:latin typeface="Source Sans Pro"/>
                <a:ea typeface="Source Sans Pro"/>
                <a:cs typeface="Source Sans Pro"/>
                <a:sym typeface="Source Sans Pro"/>
              </a:rPr>
              <a:t>Luc Lagarde</a:t>
            </a:r>
            <a:endParaRPr sz="38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fr-CA" sz="1700" u="sng">
                <a:solidFill>
                  <a:srgbClr val="3C78D8"/>
                </a:solidFill>
                <a:latin typeface="Dosis"/>
                <a:ea typeface="Dosis"/>
                <a:cs typeface="Dosis"/>
                <a:sym typeface="Dosis"/>
                <a:hlinkClick r:id="rId3">
                  <a:extLst>
                    <a:ext uri="{A12FA001-AC4F-418D-AE19-62706E023703}">
                      <ahyp:hlinkClr val="tx"/>
                    </a:ext>
                  </a:extLst>
                </a:hlinkClick>
              </a:rPr>
              <a:t>luc.lagarde@recit.qc.ca</a:t>
            </a:r>
            <a:r>
              <a:rPr b="1" lang="fr-CA" sz="1700">
                <a:solidFill>
                  <a:srgbClr val="3D4965"/>
                </a:solidFill>
                <a:latin typeface="Dosis"/>
                <a:ea typeface="Dosis"/>
                <a:cs typeface="Dosis"/>
                <a:sym typeface="Dosis"/>
              </a:rPr>
              <a:t> </a:t>
            </a:r>
            <a:endParaRPr b="1" sz="1700">
              <a:solidFill>
                <a:srgbClr val="3D4965"/>
              </a:solidFill>
              <a:latin typeface="Dosis"/>
              <a:ea typeface="Dosis"/>
              <a:cs typeface="Dosis"/>
              <a:sym typeface="Dosis"/>
            </a:endParaRPr>
          </a:p>
          <a:p>
            <a:pPr indent="0" lvl="0" marL="0" rtl="0" algn="ctr">
              <a:spcBef>
                <a:spcPts val="0"/>
              </a:spcBef>
              <a:spcAft>
                <a:spcPts val="1600"/>
              </a:spcAft>
              <a:buNone/>
            </a:pPr>
            <a:r>
              <a:t/>
            </a:r>
            <a:endParaRPr/>
          </a:p>
        </p:txBody>
      </p:sp>
      <p:sp>
        <p:nvSpPr>
          <p:cNvPr id="294" name="Google Shape;294;p57"/>
          <p:cNvSpPr txBox="1"/>
          <p:nvPr>
            <p:ph idx="4294967295" type="body"/>
          </p:nvPr>
        </p:nvSpPr>
        <p:spPr>
          <a:xfrm>
            <a:off x="4610600" y="2369855"/>
            <a:ext cx="3999900" cy="2244900"/>
          </a:xfrm>
          <a:prstGeom prst="rect">
            <a:avLst/>
          </a:prstGeom>
        </p:spPr>
        <p:txBody>
          <a:bodyPr anchorCtr="0" anchor="t" bIns="91425" lIns="91425" spcFirstLastPara="1" rIns="91425" wrap="square" tIns="91425">
            <a:noAutofit/>
          </a:bodyPr>
          <a:lstStyle/>
          <a:p>
            <a:pPr indent="0" lvl="0" marL="0" rtl="0" algn="ctr">
              <a:lnSpc>
                <a:spcPct val="100000"/>
              </a:lnSpc>
              <a:spcBef>
                <a:spcPts val="800"/>
              </a:spcBef>
              <a:spcAft>
                <a:spcPts val="0"/>
              </a:spcAft>
              <a:buNone/>
            </a:pPr>
            <a:r>
              <a:rPr lang="fr-CA" sz="3800">
                <a:solidFill>
                  <a:srgbClr val="1C4587"/>
                </a:solidFill>
                <a:latin typeface="Source Sans Pro"/>
                <a:ea typeface="Source Sans Pro"/>
                <a:cs typeface="Source Sans Pro"/>
                <a:sym typeface="Source Sans Pro"/>
              </a:rPr>
              <a:t>Geneviève Trudel</a:t>
            </a:r>
            <a:endParaRPr sz="38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fr-CA" sz="1700" u="sng">
                <a:solidFill>
                  <a:srgbClr val="0069BF"/>
                </a:solidFill>
                <a:latin typeface="Dosis"/>
                <a:ea typeface="Dosis"/>
                <a:cs typeface="Dosis"/>
                <a:sym typeface="Dosis"/>
                <a:hlinkClick r:id="rId4">
                  <a:extLst>
                    <a:ext uri="{A12FA001-AC4F-418D-AE19-62706E023703}">
                      <ahyp:hlinkClr val="tx"/>
                    </a:ext>
                  </a:extLst>
                </a:hlinkClick>
              </a:rPr>
              <a:t>genevieve.trudel@recit.qc.ca</a:t>
            </a:r>
            <a:r>
              <a:rPr b="1" lang="fr-CA" sz="1700">
                <a:solidFill>
                  <a:srgbClr val="0069BF"/>
                </a:solidFill>
                <a:latin typeface="Dosis"/>
                <a:ea typeface="Dosis"/>
                <a:cs typeface="Dosis"/>
                <a:sym typeface="Dosis"/>
              </a:rPr>
              <a:t> </a:t>
            </a:r>
            <a:endParaRPr sz="3800">
              <a:solidFill>
                <a:srgbClr val="0069BF"/>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t/>
            </a:r>
            <a:endParaRPr sz="1700">
              <a:solidFill>
                <a:srgbClr val="3D4965"/>
              </a:solidFill>
            </a:endParaRPr>
          </a:p>
          <a:p>
            <a:pPr indent="0" lvl="0" marL="0" rtl="0" algn="ctr">
              <a:spcBef>
                <a:spcPts val="0"/>
              </a:spcBef>
              <a:spcAft>
                <a:spcPts val="1600"/>
              </a:spcAft>
              <a:buNone/>
            </a:pPr>
            <a:r>
              <a:t/>
            </a:r>
            <a:endParaRPr/>
          </a:p>
        </p:txBody>
      </p:sp>
      <p:pic>
        <p:nvPicPr>
          <p:cNvPr id="295" name="Google Shape;295;p57"/>
          <p:cNvPicPr preferRelativeResize="0"/>
          <p:nvPr/>
        </p:nvPicPr>
        <p:blipFill rotWithShape="1">
          <a:blip r:embed="rId5">
            <a:alphaModFix/>
          </a:blip>
          <a:srcRect b="0" l="15168" r="14641" t="0"/>
          <a:stretch/>
        </p:blipFill>
        <p:spPr>
          <a:xfrm>
            <a:off x="2517713" y="3685367"/>
            <a:ext cx="3803775" cy="818008"/>
          </a:xfrm>
          <a:prstGeom prst="rect">
            <a:avLst/>
          </a:prstGeom>
          <a:noFill/>
          <a:ln>
            <a:noFill/>
          </a:ln>
        </p:spPr>
      </p:pic>
      <p:pic>
        <p:nvPicPr>
          <p:cNvPr id="296" name="Google Shape;296;p57"/>
          <p:cNvPicPr preferRelativeResize="0"/>
          <p:nvPr/>
        </p:nvPicPr>
        <p:blipFill rotWithShape="1">
          <a:blip r:embed="rId6">
            <a:alphaModFix/>
          </a:blip>
          <a:srcRect b="18250" l="9441" r="9441" t="16522"/>
          <a:stretch/>
        </p:blipFill>
        <p:spPr>
          <a:xfrm>
            <a:off x="2744325" y="909567"/>
            <a:ext cx="1567500" cy="1511400"/>
          </a:xfrm>
          <a:prstGeom prst="wedgeRectCallout">
            <a:avLst>
              <a:gd fmla="val 5960" name="adj1"/>
              <a:gd fmla="val 60145" name="adj2"/>
            </a:avLst>
          </a:prstGeom>
          <a:noFill/>
          <a:ln cap="flat" cmpd="sng" w="9525">
            <a:solidFill>
              <a:srgbClr val="0069BF"/>
            </a:solidFill>
            <a:prstDash val="solid"/>
            <a:round/>
            <a:headEnd len="sm" w="sm" type="none"/>
            <a:tailEnd len="sm" w="sm" type="none"/>
          </a:ln>
          <a:effectLst>
            <a:outerShdw blurRad="57150" rotWithShape="0" algn="bl" dir="5400000" dist="19050">
              <a:srgbClr val="000000">
                <a:alpha val="50000"/>
              </a:srgbClr>
            </a:outerShdw>
          </a:effectLst>
        </p:spPr>
      </p:pic>
      <p:pic>
        <p:nvPicPr>
          <p:cNvPr id="297" name="Google Shape;297;p57"/>
          <p:cNvPicPr preferRelativeResize="0"/>
          <p:nvPr/>
        </p:nvPicPr>
        <p:blipFill rotWithShape="1">
          <a:blip r:embed="rId7">
            <a:alphaModFix/>
          </a:blip>
          <a:srcRect b="8374" l="0" r="0" t="0"/>
          <a:stretch/>
        </p:blipFill>
        <p:spPr>
          <a:xfrm>
            <a:off x="4527375" y="909567"/>
            <a:ext cx="1567500" cy="1511400"/>
          </a:xfrm>
          <a:prstGeom prst="wedgeRectCallout">
            <a:avLst>
              <a:gd fmla="val -5705" name="adj1"/>
              <a:gd fmla="val 60417" name="adj2"/>
            </a:avLst>
          </a:prstGeom>
          <a:noFill/>
          <a:ln cap="flat" cmpd="sng" w="9525">
            <a:solidFill>
              <a:srgbClr val="0069BF"/>
            </a:solidFill>
            <a:prstDash val="solid"/>
            <a:round/>
            <a:headEnd len="sm" w="sm" type="none"/>
            <a:tailEnd len="sm" w="sm" type="none"/>
          </a:ln>
          <a:effectLst>
            <a:outerShdw blurRad="57150" rotWithShape="0" algn="bl" dir="5400000" dist="19050">
              <a:srgbClr val="000000">
                <a:alpha val="50000"/>
              </a:srgbClr>
            </a:outerShdw>
          </a:effectLst>
        </p:spPr>
      </p:pic>
      <p:sp>
        <p:nvSpPr>
          <p:cNvPr id="298" name="Google Shape;298;p57"/>
          <p:cNvSpPr txBox="1"/>
          <p:nvPr/>
        </p:nvSpPr>
        <p:spPr>
          <a:xfrm>
            <a:off x="4830675" y="4540078"/>
            <a:ext cx="43416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500" u="sng">
                <a:solidFill>
                  <a:srgbClr val="FAA22A"/>
                </a:solidFill>
                <a:latin typeface="Source Sans Pro"/>
                <a:ea typeface="Source Sans Pro"/>
                <a:cs typeface="Source Sans Pro"/>
                <a:sym typeface="Source Sans Pro"/>
                <a:hlinkClick r:id="rId8">
                  <a:extLst>
                    <a:ext uri="{A12FA001-AC4F-418D-AE19-62706E023703}">
                      <ahyp:hlinkClr val="tx"/>
                    </a:ext>
                  </a:extLst>
                </a:hlinkClick>
              </a:rPr>
              <a:t>recitmst.qc.ca/polypadgrms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8"/>
          <p:cNvSpPr txBox="1"/>
          <p:nvPr>
            <p:ph type="title"/>
          </p:nvPr>
        </p:nvSpPr>
        <p:spPr>
          <a:xfrm>
            <a:off x="460950" y="5212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a:t>Activités d’amorce</a:t>
            </a:r>
            <a:endParaRPr/>
          </a:p>
        </p:txBody>
      </p:sp>
      <p:pic>
        <p:nvPicPr>
          <p:cNvPr id="304" name="Google Shape;304;p58">
            <a:hlinkClick r:id="rId3"/>
          </p:cNvPr>
          <p:cNvPicPr preferRelativeResize="0"/>
          <p:nvPr/>
        </p:nvPicPr>
        <p:blipFill>
          <a:blip r:embed="rId4">
            <a:alphaModFix/>
          </a:blip>
          <a:stretch>
            <a:fillRect/>
          </a:stretch>
        </p:blipFill>
        <p:spPr>
          <a:xfrm>
            <a:off x="5136875" y="2367025"/>
            <a:ext cx="3200049" cy="2061600"/>
          </a:xfrm>
          <a:prstGeom prst="rect">
            <a:avLst/>
          </a:prstGeom>
          <a:noFill/>
          <a:ln>
            <a:noFill/>
          </a:ln>
          <a:effectLst>
            <a:outerShdw blurRad="57150" rotWithShape="0" algn="bl" dir="5400000" dist="19050">
              <a:srgbClr val="000000">
                <a:alpha val="50000"/>
              </a:srgbClr>
            </a:outerShdw>
          </a:effectLst>
        </p:spPr>
      </p:pic>
      <p:sp>
        <p:nvSpPr>
          <p:cNvPr id="305" name="Google Shape;305;p58"/>
          <p:cNvSpPr txBox="1"/>
          <p:nvPr/>
        </p:nvSpPr>
        <p:spPr>
          <a:xfrm>
            <a:off x="4743675" y="92528"/>
            <a:ext cx="43416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500" u="sng">
                <a:solidFill>
                  <a:srgbClr val="FAA22A"/>
                </a:solidFill>
                <a:latin typeface="Source Sans Pro"/>
                <a:ea typeface="Source Sans Pro"/>
                <a:cs typeface="Source Sans Pro"/>
                <a:sym typeface="Source Sans Pro"/>
                <a:hlinkClick r:id="rId5">
                  <a:extLst>
                    <a:ext uri="{A12FA001-AC4F-418D-AE19-62706E023703}">
                      <ahyp:hlinkClr val="tx"/>
                    </a:ext>
                  </a:extLst>
                </a:hlinkClick>
              </a:rPr>
              <a:t>recitmst.qc.ca/polypadgrms</a:t>
            </a:r>
            <a:endParaRPr/>
          </a:p>
        </p:txBody>
      </p:sp>
      <p:pic>
        <p:nvPicPr>
          <p:cNvPr id="306" name="Google Shape;306;p58">
            <a:hlinkClick r:id="rId6"/>
          </p:cNvPr>
          <p:cNvPicPr preferRelativeResize="0"/>
          <p:nvPr/>
        </p:nvPicPr>
        <p:blipFill>
          <a:blip r:embed="rId7">
            <a:alphaModFix/>
          </a:blip>
          <a:stretch>
            <a:fillRect/>
          </a:stretch>
        </p:blipFill>
        <p:spPr>
          <a:xfrm>
            <a:off x="471900" y="2367025"/>
            <a:ext cx="3594075" cy="21205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9"/>
          <p:cNvSpPr txBox="1"/>
          <p:nvPr/>
        </p:nvSpPr>
        <p:spPr>
          <a:xfrm>
            <a:off x="228600" y="2567600"/>
            <a:ext cx="2921400" cy="953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fr-CA" sz="3300">
                <a:solidFill>
                  <a:srgbClr val="FFFFFF"/>
                </a:solidFill>
                <a:latin typeface="Viga"/>
                <a:ea typeface="Viga"/>
                <a:cs typeface="Viga"/>
                <a:sym typeface="Viga"/>
              </a:rPr>
              <a:t>Déroulement de l’atelier</a:t>
            </a:r>
            <a:endParaRPr sz="3300">
              <a:solidFill>
                <a:srgbClr val="CFE2F3"/>
              </a:solidFill>
              <a:latin typeface="Viga"/>
              <a:ea typeface="Viga"/>
              <a:cs typeface="Viga"/>
              <a:sym typeface="Viga"/>
            </a:endParaRPr>
          </a:p>
        </p:txBody>
      </p:sp>
      <p:pic>
        <p:nvPicPr>
          <p:cNvPr descr="File:Ic timer 48px.svg - Wikimedia Commons" id="312" name="Google Shape;312;p59"/>
          <p:cNvPicPr preferRelativeResize="0"/>
          <p:nvPr/>
        </p:nvPicPr>
        <p:blipFill>
          <a:blip r:embed="rId3">
            <a:alphaModFix/>
          </a:blip>
          <a:stretch>
            <a:fillRect/>
          </a:stretch>
        </p:blipFill>
        <p:spPr>
          <a:xfrm>
            <a:off x="918825" y="1159425"/>
            <a:ext cx="1112650" cy="1112650"/>
          </a:xfrm>
          <a:prstGeom prst="rect">
            <a:avLst/>
          </a:prstGeom>
          <a:noFill/>
          <a:ln>
            <a:noFill/>
          </a:ln>
        </p:spPr>
      </p:pic>
      <p:sp>
        <p:nvSpPr>
          <p:cNvPr id="313" name="Google Shape;313;p59"/>
          <p:cNvSpPr txBox="1"/>
          <p:nvPr/>
        </p:nvSpPr>
        <p:spPr>
          <a:xfrm>
            <a:off x="98725" y="4640000"/>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500" u="sng">
                <a:solidFill>
                  <a:srgbClr val="FAA22A"/>
                </a:solidFill>
                <a:latin typeface="Source Sans Pro"/>
                <a:ea typeface="Source Sans Pro"/>
                <a:cs typeface="Source Sans Pro"/>
                <a:sym typeface="Source Sans Pro"/>
                <a:hlinkClick r:id="rId4">
                  <a:extLst>
                    <a:ext uri="{A12FA001-AC4F-418D-AE19-62706E023703}">
                      <ahyp:hlinkClr val="tx"/>
                    </a:ext>
                  </a:extLst>
                </a:hlinkClick>
              </a:rPr>
              <a:t>recitmst.qc.ca/polypadgrms</a:t>
            </a:r>
            <a:endParaRPr sz="400"/>
          </a:p>
        </p:txBody>
      </p:sp>
      <p:sp>
        <p:nvSpPr>
          <p:cNvPr id="314" name="Google Shape;314;p59"/>
          <p:cNvSpPr txBox="1"/>
          <p:nvPr/>
        </p:nvSpPr>
        <p:spPr>
          <a:xfrm>
            <a:off x="3615250" y="700525"/>
            <a:ext cx="5222400" cy="40536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fr-CA" sz="2500">
                <a:solidFill>
                  <a:srgbClr val="0A0A0A"/>
                </a:solidFill>
                <a:latin typeface="Viga"/>
                <a:ea typeface="Viga"/>
                <a:cs typeface="Viga"/>
                <a:sym typeface="Viga"/>
              </a:rPr>
              <a:t>Accueil et bienvenue</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Pourquoi la manipulation virtuelle en mathématique?</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Survol de Polypad</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Démonstration et manipulation</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Ressources</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t/>
            </a:r>
            <a:endParaRPr sz="2500">
              <a:solidFill>
                <a:srgbClr val="0A0A0A"/>
              </a:solidFill>
              <a:latin typeface="Viga"/>
              <a:ea typeface="Viga"/>
              <a:cs typeface="Viga"/>
              <a:sym typeface="Viga"/>
            </a:endParaRPr>
          </a:p>
          <a:p>
            <a:pPr indent="0" lvl="0" marL="0" rtl="0" algn="l">
              <a:lnSpc>
                <a:spcPct val="115000"/>
              </a:lnSpc>
              <a:spcBef>
                <a:spcPts val="1600"/>
              </a:spcBef>
              <a:spcAft>
                <a:spcPts val="1600"/>
              </a:spcAft>
              <a:buNone/>
            </a:pPr>
            <a:r>
              <a:t/>
            </a:r>
            <a:endParaRPr sz="2000">
              <a:solidFill>
                <a:srgbClr val="0A0A0A"/>
              </a:solidFill>
              <a:latin typeface="Viga"/>
              <a:ea typeface="Viga"/>
              <a:cs typeface="Viga"/>
              <a:sym typeface="Vig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60"/>
          <p:cNvSpPr txBox="1"/>
          <p:nvPr>
            <p:ph type="title"/>
          </p:nvPr>
        </p:nvSpPr>
        <p:spPr>
          <a:xfrm>
            <a:off x="100700" y="526350"/>
            <a:ext cx="4255200" cy="29499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fr-CA" sz="4600">
                <a:solidFill>
                  <a:srgbClr val="3564B9"/>
                </a:solidFill>
              </a:rPr>
              <a:t>Pourquoi la manipulation virtuelle en mathématique?</a:t>
            </a:r>
            <a:endParaRPr sz="4600">
              <a:solidFill>
                <a:srgbClr val="3564B9"/>
              </a:solidFill>
            </a:endParaRPr>
          </a:p>
        </p:txBody>
      </p:sp>
      <p:pic>
        <p:nvPicPr>
          <p:cNvPr id="320" name="Google Shape;320;p60"/>
          <p:cNvPicPr preferRelativeResize="0"/>
          <p:nvPr/>
        </p:nvPicPr>
        <p:blipFill>
          <a:blip r:embed="rId3">
            <a:alphaModFix/>
          </a:blip>
          <a:stretch>
            <a:fillRect/>
          </a:stretch>
        </p:blipFill>
        <p:spPr>
          <a:xfrm rot="838869">
            <a:off x="5305151" y="814131"/>
            <a:ext cx="2088601" cy="2710563"/>
          </a:xfrm>
          <a:prstGeom prst="rect">
            <a:avLst/>
          </a:prstGeom>
          <a:noFill/>
          <a:ln>
            <a:noFill/>
          </a:ln>
          <a:effectLst>
            <a:outerShdw blurRad="57150" rotWithShape="0" algn="bl" dir="5400000" dist="19050">
              <a:srgbClr val="000000">
                <a:alpha val="50000"/>
              </a:srgbClr>
            </a:outerShdw>
          </a:effectLst>
        </p:spPr>
      </p:pic>
      <p:pic>
        <p:nvPicPr>
          <p:cNvPr id="321" name="Google Shape;321;p60">
            <a:hlinkClick r:id="rId4"/>
          </p:cNvPr>
          <p:cNvPicPr preferRelativeResize="0"/>
          <p:nvPr/>
        </p:nvPicPr>
        <p:blipFill>
          <a:blip r:embed="rId5">
            <a:alphaModFix/>
          </a:blip>
          <a:stretch>
            <a:fillRect/>
          </a:stretch>
        </p:blipFill>
        <p:spPr>
          <a:xfrm rot="-564192">
            <a:off x="6641254" y="2013964"/>
            <a:ext cx="2025340" cy="2636273"/>
          </a:xfrm>
          <a:prstGeom prst="rect">
            <a:avLst/>
          </a:prstGeom>
          <a:noFill/>
          <a:ln>
            <a:noFill/>
          </a:ln>
          <a:effectLst>
            <a:outerShdw blurRad="57150" rotWithShape="0" algn="bl" dir="5400000" dist="19050">
              <a:srgbClr val="000000">
                <a:alpha val="50000"/>
              </a:srgbClr>
            </a:outerShdw>
          </a:effectLst>
        </p:spPr>
      </p:pic>
      <p:sp>
        <p:nvSpPr>
          <p:cNvPr id="322" name="Google Shape;322;p60"/>
          <p:cNvSpPr txBox="1"/>
          <p:nvPr/>
        </p:nvSpPr>
        <p:spPr>
          <a:xfrm>
            <a:off x="559850" y="3736850"/>
            <a:ext cx="3336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2"/>
                </a:solidFill>
                <a:latin typeface="Viga"/>
                <a:ea typeface="Viga"/>
                <a:cs typeface="Viga"/>
                <a:sym typeface="Viga"/>
              </a:rPr>
              <a:t>Référentiel d’intervention en mathématique</a:t>
            </a:r>
            <a:endParaRPr sz="1200">
              <a:solidFill>
                <a:schemeClr val="lt2"/>
              </a:solidFill>
              <a:latin typeface="Viga"/>
              <a:ea typeface="Viga"/>
              <a:cs typeface="Viga"/>
              <a:sym typeface="Viga"/>
            </a:endParaRPr>
          </a:p>
          <a:p>
            <a:pPr indent="0" lvl="0" marL="0" rtl="0" algn="l">
              <a:spcBef>
                <a:spcPts val="0"/>
              </a:spcBef>
              <a:spcAft>
                <a:spcPts val="0"/>
              </a:spcAft>
              <a:buNone/>
            </a:pPr>
            <a:r>
              <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Cadre de référence de la compétence numérique</a:t>
            </a:r>
            <a:endParaRPr sz="1200">
              <a:solidFill>
                <a:schemeClr val="lt2"/>
              </a:solidFill>
              <a:latin typeface="Viga"/>
              <a:ea typeface="Viga"/>
              <a:cs typeface="Viga"/>
              <a:sym typeface="Vig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