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0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1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2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46" r:id="rId5"/>
    <p:sldMasterId id="2147483754" r:id="rId6"/>
    <p:sldMasterId id="2147483766" r:id="rId7"/>
    <p:sldMasterId id="2147483773" r:id="rId8"/>
    <p:sldMasterId id="2147483693" r:id="rId9"/>
    <p:sldMasterId id="2147483697" r:id="rId10"/>
    <p:sldMasterId id="2147483711" r:id="rId11"/>
    <p:sldMasterId id="2147483720" r:id="rId12"/>
    <p:sldMasterId id="2147483729" r:id="rId13"/>
    <p:sldMasterId id="2147483786" r:id="rId14"/>
    <p:sldMasterId id="2147483798" r:id="rId15"/>
    <p:sldMasterId id="2147483811" r:id="rId16"/>
  </p:sldMasterIdLst>
  <p:notesMasterIdLst>
    <p:notesMasterId r:id="rId108"/>
  </p:notesMasterIdLst>
  <p:sldIdLst>
    <p:sldId id="256" r:id="rId17"/>
    <p:sldId id="1029" r:id="rId18"/>
    <p:sldId id="705" r:id="rId19"/>
    <p:sldId id="847" r:id="rId20"/>
    <p:sldId id="1075" r:id="rId21"/>
    <p:sldId id="1098" r:id="rId22"/>
    <p:sldId id="1041" r:id="rId23"/>
    <p:sldId id="1040" r:id="rId24"/>
    <p:sldId id="1108" r:id="rId25"/>
    <p:sldId id="1109" r:id="rId26"/>
    <p:sldId id="866" r:id="rId27"/>
    <p:sldId id="1233" r:id="rId28"/>
    <p:sldId id="1077" r:id="rId29"/>
    <p:sldId id="1234" r:id="rId30"/>
    <p:sldId id="1092" r:id="rId31"/>
    <p:sldId id="1227" r:id="rId32"/>
    <p:sldId id="1150" r:id="rId33"/>
    <p:sldId id="1180" r:id="rId34"/>
    <p:sldId id="1151" r:id="rId35"/>
    <p:sldId id="1124" r:id="rId36"/>
    <p:sldId id="1101" r:id="rId37"/>
    <p:sldId id="1175" r:id="rId38"/>
    <p:sldId id="1177" r:id="rId39"/>
    <p:sldId id="1178" r:id="rId40"/>
    <p:sldId id="645" r:id="rId41"/>
    <p:sldId id="1115" r:id="rId42"/>
    <p:sldId id="1235" r:id="rId43"/>
    <p:sldId id="1093" r:id="rId44"/>
    <p:sldId id="1060" r:id="rId45"/>
    <p:sldId id="1236" r:id="rId46"/>
    <p:sldId id="1062" r:id="rId47"/>
    <p:sldId id="1111" r:id="rId48"/>
    <p:sldId id="1046" r:id="rId49"/>
    <p:sldId id="1078" r:id="rId50"/>
    <p:sldId id="1067" r:id="rId51"/>
    <p:sldId id="1113" r:id="rId52"/>
    <p:sldId id="1071" r:id="rId53"/>
    <p:sldId id="1080" r:id="rId54"/>
    <p:sldId id="1073" r:id="rId55"/>
    <p:sldId id="779" r:id="rId56"/>
    <p:sldId id="1082" r:id="rId57"/>
    <p:sldId id="1096" r:id="rId58"/>
    <p:sldId id="1084" r:id="rId59"/>
    <p:sldId id="1035" r:id="rId60"/>
    <p:sldId id="1044" r:id="rId61"/>
    <p:sldId id="1133" r:id="rId62"/>
    <p:sldId id="1134" r:id="rId63"/>
    <p:sldId id="1139" r:id="rId64"/>
    <p:sldId id="1166" r:id="rId65"/>
    <p:sldId id="1186" r:id="rId66"/>
    <p:sldId id="1202" r:id="rId67"/>
    <p:sldId id="1218" r:id="rId68"/>
    <p:sldId id="1219" r:id="rId69"/>
    <p:sldId id="1237" r:id="rId70"/>
    <p:sldId id="1238" r:id="rId71"/>
    <p:sldId id="1239" r:id="rId72"/>
    <p:sldId id="1103" r:id="rId73"/>
    <p:sldId id="716" r:id="rId74"/>
    <p:sldId id="1105" r:id="rId75"/>
    <p:sldId id="1220" r:id="rId76"/>
    <p:sldId id="1240" r:id="rId77"/>
    <p:sldId id="1241" r:id="rId78"/>
    <p:sldId id="1169" r:id="rId79"/>
    <p:sldId id="1242" r:id="rId80"/>
    <p:sldId id="1231" r:id="rId81"/>
    <p:sldId id="1232" r:id="rId82"/>
    <p:sldId id="1090" r:id="rId83"/>
    <p:sldId id="1050" r:id="rId84"/>
    <p:sldId id="1191" r:id="rId85"/>
    <p:sldId id="1192" r:id="rId86"/>
    <p:sldId id="1189" r:id="rId87"/>
    <p:sldId id="1190" r:id="rId88"/>
    <p:sldId id="1193" r:id="rId89"/>
    <p:sldId id="1194" r:id="rId90"/>
    <p:sldId id="1195" r:id="rId91"/>
    <p:sldId id="1196" r:id="rId92"/>
    <p:sldId id="1197" r:id="rId93"/>
    <p:sldId id="1198" r:id="rId94"/>
    <p:sldId id="1199" r:id="rId95"/>
    <p:sldId id="1200" r:id="rId96"/>
    <p:sldId id="1213" r:id="rId97"/>
    <p:sldId id="1214" r:id="rId98"/>
    <p:sldId id="1215" r:id="rId99"/>
    <p:sldId id="1216" r:id="rId100"/>
    <p:sldId id="1243" r:id="rId101"/>
    <p:sldId id="1244" r:id="rId102"/>
    <p:sldId id="1245" r:id="rId103"/>
    <p:sldId id="1246" r:id="rId104"/>
    <p:sldId id="1056" r:id="rId105"/>
    <p:sldId id="1057" r:id="rId106"/>
    <p:sldId id="689" r:id="rId107"/>
  </p:sldIdLst>
  <p:sldSz cx="9144000" cy="6858000" type="screen4x3"/>
  <p:notesSz cx="6735763" cy="9866313"/>
  <p:embeddedFontLst>
    <p:embeddedFont>
      <p:font typeface="Dosis" pitchFamily="2" charset="0"/>
      <p:regular r:id="rId109"/>
      <p:bold r:id="rId110"/>
    </p:embeddedFont>
    <p:embeddedFont>
      <p:font typeface="Dosis ExtraBold" pitchFamily="2" charset="0"/>
      <p:bold r:id="rId111"/>
    </p:embeddedFont>
    <p:embeddedFont>
      <p:font typeface="Dosis Medium" pitchFamily="2" charset="0"/>
      <p:regular r:id="rId112"/>
      <p:bold r:id="rId113"/>
    </p:embeddedFont>
    <p:embeddedFont>
      <p:font typeface="Dosis SemiBold" pitchFamily="2" charset="0"/>
      <p:regular r:id="rId114"/>
      <p:bold r:id="rId115"/>
    </p:embeddedFont>
    <p:embeddedFont>
      <p:font typeface="Mistral" panose="03090702030407020403" pitchFamily="66" charset="0"/>
      <p:regular r:id="rId116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A1A6BC"/>
    <a:srgbClr val="565F88"/>
    <a:srgbClr val="2196B1"/>
    <a:srgbClr val="2AB6D7"/>
    <a:srgbClr val="E420A3"/>
    <a:srgbClr val="EAF8FE"/>
    <a:srgbClr val="55B7DE"/>
    <a:srgbClr val="4B5377"/>
    <a:srgbClr val="F265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936" autoAdjust="0"/>
    <p:restoredTop sz="95363" autoAdjust="0"/>
  </p:normalViewPr>
  <p:slideViewPr>
    <p:cSldViewPr snapToGrid="0">
      <p:cViewPr varScale="1">
        <p:scale>
          <a:sx n="96" d="100"/>
          <a:sy n="96" d="100"/>
        </p:scale>
        <p:origin x="730" y="6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117" Type="http://schemas.openxmlformats.org/officeDocument/2006/relationships/presProps" Target="presProps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84" Type="http://schemas.openxmlformats.org/officeDocument/2006/relationships/slide" Target="slides/slide68.xml"/><Relationship Id="rId89" Type="http://schemas.openxmlformats.org/officeDocument/2006/relationships/slide" Target="slides/slide73.xml"/><Relationship Id="rId112" Type="http://schemas.openxmlformats.org/officeDocument/2006/relationships/font" Target="fonts/font4.fntdata"/><Relationship Id="rId16" Type="http://schemas.openxmlformats.org/officeDocument/2006/relationships/slideMaster" Target="slideMasters/slideMaster13.xml"/><Relationship Id="rId107" Type="http://schemas.openxmlformats.org/officeDocument/2006/relationships/slide" Target="slides/slide91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74" Type="http://schemas.openxmlformats.org/officeDocument/2006/relationships/slide" Target="slides/slide58.xml"/><Relationship Id="rId79" Type="http://schemas.openxmlformats.org/officeDocument/2006/relationships/slide" Target="slides/slide63.xml"/><Relationship Id="rId102" Type="http://schemas.openxmlformats.org/officeDocument/2006/relationships/slide" Target="slides/slide86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74.xml"/><Relationship Id="rId95" Type="http://schemas.openxmlformats.org/officeDocument/2006/relationships/slide" Target="slides/slide79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113" Type="http://schemas.openxmlformats.org/officeDocument/2006/relationships/font" Target="fonts/font5.fntdata"/><Relationship Id="rId118" Type="http://schemas.openxmlformats.org/officeDocument/2006/relationships/viewProps" Target="viewProps.xml"/><Relationship Id="rId80" Type="http://schemas.openxmlformats.org/officeDocument/2006/relationships/slide" Target="slides/slide64.xml"/><Relationship Id="rId85" Type="http://schemas.openxmlformats.org/officeDocument/2006/relationships/slide" Target="slides/slide69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1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59" Type="http://schemas.openxmlformats.org/officeDocument/2006/relationships/slide" Target="slides/slide43.xml"/><Relationship Id="rId103" Type="http://schemas.openxmlformats.org/officeDocument/2006/relationships/slide" Target="slides/slide87.xml"/><Relationship Id="rId108" Type="http://schemas.openxmlformats.org/officeDocument/2006/relationships/notesMaster" Target="notesMasters/notesMaster1.xml"/><Relationship Id="rId54" Type="http://schemas.openxmlformats.org/officeDocument/2006/relationships/slide" Target="slides/slide38.xml"/><Relationship Id="rId70" Type="http://schemas.openxmlformats.org/officeDocument/2006/relationships/slide" Target="slides/slide54.xml"/><Relationship Id="rId75" Type="http://schemas.openxmlformats.org/officeDocument/2006/relationships/slide" Target="slides/slide59.xml"/><Relationship Id="rId91" Type="http://schemas.openxmlformats.org/officeDocument/2006/relationships/slide" Target="slides/slide75.xml"/><Relationship Id="rId96" Type="http://schemas.openxmlformats.org/officeDocument/2006/relationships/slide" Target="slides/slide8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49" Type="http://schemas.openxmlformats.org/officeDocument/2006/relationships/slide" Target="slides/slide33.xml"/><Relationship Id="rId114" Type="http://schemas.openxmlformats.org/officeDocument/2006/relationships/font" Target="fonts/font6.fntdata"/><Relationship Id="rId119" Type="http://schemas.openxmlformats.org/officeDocument/2006/relationships/theme" Target="theme/theme1.xml"/><Relationship Id="rId44" Type="http://schemas.openxmlformats.org/officeDocument/2006/relationships/slide" Target="slides/slide28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81" Type="http://schemas.openxmlformats.org/officeDocument/2006/relationships/slide" Target="slides/slide65.xml"/><Relationship Id="rId86" Type="http://schemas.openxmlformats.org/officeDocument/2006/relationships/slide" Target="slides/slide7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109" Type="http://schemas.openxmlformats.org/officeDocument/2006/relationships/font" Target="fonts/font1.fntdata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slide" Target="slides/slide60.xml"/><Relationship Id="rId97" Type="http://schemas.openxmlformats.org/officeDocument/2006/relationships/slide" Target="slides/slide81.xml"/><Relationship Id="rId104" Type="http://schemas.openxmlformats.org/officeDocument/2006/relationships/slide" Target="slides/slide88.xml"/><Relationship Id="rId120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5.xml"/><Relationship Id="rId92" Type="http://schemas.openxmlformats.org/officeDocument/2006/relationships/slide" Target="slides/slide76.xml"/><Relationship Id="rId2" Type="http://schemas.openxmlformats.org/officeDocument/2006/relationships/customXml" Target="../customXml/item2.xml"/><Relationship Id="rId29" Type="http://schemas.openxmlformats.org/officeDocument/2006/relationships/slide" Target="slides/slide13.xml"/><Relationship Id="rId24" Type="http://schemas.openxmlformats.org/officeDocument/2006/relationships/slide" Target="slides/slide8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66" Type="http://schemas.openxmlformats.org/officeDocument/2006/relationships/slide" Target="slides/slide50.xml"/><Relationship Id="rId87" Type="http://schemas.openxmlformats.org/officeDocument/2006/relationships/slide" Target="slides/slide71.xml"/><Relationship Id="rId110" Type="http://schemas.openxmlformats.org/officeDocument/2006/relationships/font" Target="fonts/font2.fntdata"/><Relationship Id="rId115" Type="http://schemas.openxmlformats.org/officeDocument/2006/relationships/font" Target="fonts/font7.fntdata"/><Relationship Id="rId61" Type="http://schemas.openxmlformats.org/officeDocument/2006/relationships/slide" Target="slides/slide45.xml"/><Relationship Id="rId82" Type="http://schemas.openxmlformats.org/officeDocument/2006/relationships/slide" Target="slides/slide66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56" Type="http://schemas.openxmlformats.org/officeDocument/2006/relationships/slide" Target="slides/slide40.xml"/><Relationship Id="rId77" Type="http://schemas.openxmlformats.org/officeDocument/2006/relationships/slide" Target="slides/slide61.xml"/><Relationship Id="rId100" Type="http://schemas.openxmlformats.org/officeDocument/2006/relationships/slide" Target="slides/slide84.xml"/><Relationship Id="rId105" Type="http://schemas.openxmlformats.org/officeDocument/2006/relationships/slide" Target="slides/slide89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93" Type="http://schemas.openxmlformats.org/officeDocument/2006/relationships/slide" Target="slides/slide77.xml"/><Relationship Id="rId98" Type="http://schemas.openxmlformats.org/officeDocument/2006/relationships/slide" Target="slides/slide82.xml"/><Relationship Id="rId121" Type="http://schemas.microsoft.com/office/2018/10/relationships/authors" Target="authors.xml"/><Relationship Id="rId3" Type="http://schemas.openxmlformats.org/officeDocument/2006/relationships/customXml" Target="../customXml/item3.xml"/><Relationship Id="rId25" Type="http://schemas.openxmlformats.org/officeDocument/2006/relationships/slide" Target="slides/slide9.xml"/><Relationship Id="rId46" Type="http://schemas.openxmlformats.org/officeDocument/2006/relationships/slide" Target="slides/slide30.xml"/><Relationship Id="rId67" Type="http://schemas.openxmlformats.org/officeDocument/2006/relationships/slide" Target="slides/slide51.xml"/><Relationship Id="rId116" Type="http://schemas.openxmlformats.org/officeDocument/2006/relationships/font" Target="fonts/font8.fntdata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62" Type="http://schemas.openxmlformats.org/officeDocument/2006/relationships/slide" Target="slides/slide46.xml"/><Relationship Id="rId83" Type="http://schemas.openxmlformats.org/officeDocument/2006/relationships/slide" Target="slides/slide67.xml"/><Relationship Id="rId88" Type="http://schemas.openxmlformats.org/officeDocument/2006/relationships/slide" Target="slides/slide72.xml"/><Relationship Id="rId111" Type="http://schemas.openxmlformats.org/officeDocument/2006/relationships/font" Target="fonts/font3.fntdata"/><Relationship Id="rId15" Type="http://schemas.openxmlformats.org/officeDocument/2006/relationships/slideMaster" Target="slideMasters/slideMaster12.xml"/><Relationship Id="rId36" Type="http://schemas.openxmlformats.org/officeDocument/2006/relationships/slide" Target="slides/slide20.xml"/><Relationship Id="rId57" Type="http://schemas.openxmlformats.org/officeDocument/2006/relationships/slide" Target="slides/slide41.xml"/><Relationship Id="rId106" Type="http://schemas.openxmlformats.org/officeDocument/2006/relationships/slide" Target="slides/slide90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5.xml"/><Relationship Id="rId52" Type="http://schemas.openxmlformats.org/officeDocument/2006/relationships/slide" Target="slides/slide36.xml"/><Relationship Id="rId73" Type="http://schemas.openxmlformats.org/officeDocument/2006/relationships/slide" Target="slides/slide57.xml"/><Relationship Id="rId78" Type="http://schemas.openxmlformats.org/officeDocument/2006/relationships/slide" Target="slides/slide62.xml"/><Relationship Id="rId94" Type="http://schemas.openxmlformats.org/officeDocument/2006/relationships/slide" Target="slides/slide78.xml"/><Relationship Id="rId99" Type="http://schemas.openxmlformats.org/officeDocument/2006/relationships/slide" Target="slides/slide83.xml"/><Relationship Id="rId101" Type="http://schemas.openxmlformats.org/officeDocument/2006/relationships/slide" Target="slides/slide8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31/03/2026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58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0151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32B59-2C64-721F-9B27-7ABD6AA24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C1CF37D-3A30-A742-F47F-E6A4C43696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325AFC0-FE7F-5F69-82E8-C9750DDBE5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72F12D4-6F60-7F16-D36A-BE1D2288B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413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676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32B59-2C64-721F-9B27-7ABD6AA24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C1CF37D-3A30-A742-F47F-E6A4C43696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325AFC0-FE7F-5F69-82E8-C9750DDBE5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72F12D4-6F60-7F16-D36A-BE1D2288B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413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048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503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833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321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3766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527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221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320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527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791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768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1219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716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359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31/03/2026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7601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31/03/2026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7798493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31/03/2026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05580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31/03/2026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8502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31/03/2026</a:t>
            </a:fld>
            <a:endParaRPr lang="fr-M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68543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31/03/2026</a:t>
            </a:fld>
            <a:endParaRPr lang="fr-M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99762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31/03/2026</a:t>
            </a:fld>
            <a:endParaRPr lang="fr-M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28113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31/03/2026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320618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31/03/2026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15794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31/03/2026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5215764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31/03/2026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80230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0737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079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347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265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975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765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091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3351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090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970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637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6168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683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359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1157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164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8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85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image" Target="../media/image9.jp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image" Target="../media/image9.jpg"/><Relationship Id="rId2" Type="http://schemas.openxmlformats.org/officeDocument/2006/relationships/slideLayout" Target="../slideLayouts/slideLayout97.xml"/><Relationship Id="rId16" Type="http://schemas.openxmlformats.org/officeDocument/2006/relationships/theme" Target="../theme/theme13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5.xml"/><Relationship Id="rId19" Type="http://schemas.openxmlformats.org/officeDocument/2006/relationships/image" Target="../media/image12.png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2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0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58CDA-051D-4D60-BF0D-2F78360884C3}" type="datetimeFigureOut">
              <a:rPr lang="fr-MA" smtClean="0"/>
              <a:t>31/03/2026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7153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74528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211952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  <p:sldLayoutId id="2147483824" r:id="rId13"/>
    <p:sldLayoutId id="2147483825" r:id="rId14"/>
    <p:sldLayoutId id="2147483826" r:id="rId1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5439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283343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931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540775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  <p:sldLayoutId id="2147483785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2.jpg"/><Relationship Id="rId7" Type="http://schemas.openxmlformats.org/officeDocument/2006/relationships/image" Target="../media/image44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43.jpg"/><Relationship Id="rId9" Type="http://schemas.openxmlformats.org/officeDocument/2006/relationships/image" Target="../media/image4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1.png"/><Relationship Id="rId7" Type="http://schemas.openxmlformats.org/officeDocument/2006/relationships/image" Target="../media/image4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1.png"/><Relationship Id="rId7" Type="http://schemas.openxmlformats.org/officeDocument/2006/relationships/image" Target="../media/image4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1.png"/><Relationship Id="rId7" Type="http://schemas.openxmlformats.org/officeDocument/2006/relationships/image" Target="../media/image4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3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2.png"/><Relationship Id="rId7" Type="http://schemas.openxmlformats.org/officeDocument/2006/relationships/image" Target="../media/image4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7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2.png"/><Relationship Id="rId7" Type="http://schemas.openxmlformats.org/officeDocument/2006/relationships/image" Target="../media/image5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g"/><Relationship Id="rId9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6.png"/><Relationship Id="rId4" Type="http://schemas.openxmlformats.org/officeDocument/2006/relationships/image" Target="../media/image3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7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7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9.gif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71.png"/><Relationship Id="rId4" Type="http://schemas.openxmlformats.org/officeDocument/2006/relationships/image" Target="../media/image3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7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9.gif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7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9.gif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2.mp4"/><Relationship Id="rId7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Relationship Id="rId9" Type="http://schemas.openxmlformats.org/officeDocument/2006/relationships/image" Target="../media/image3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Relationship Id="rId9" Type="http://schemas.openxmlformats.org/officeDocument/2006/relationships/image" Target="../media/image3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6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2.mp4"/><Relationship Id="rId7" Type="http://schemas.openxmlformats.org/officeDocument/2006/relationships/image" Target="../media/image3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7.png"/><Relationship Id="rId5" Type="http://schemas.openxmlformats.org/officeDocument/2006/relationships/slideLayout" Target="../slideLayouts/slideLayout27.xml"/><Relationship Id="rId4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ED7A599-6D61-42A6-8936-4BDB1540F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40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3E710646-DEB1-4D23-8657-3909D8687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08" y="1938625"/>
            <a:ext cx="1744047" cy="19080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310CAE51-521B-4847-8E92-AAF4455AB2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153" y="1938625"/>
            <a:ext cx="1744047" cy="1908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6C1BE382-1B1A-44EA-9155-278C2F0492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281" y="1938625"/>
            <a:ext cx="1744047" cy="190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873282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 :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Une araignée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–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campagne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–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Un beignet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–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Un champignon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–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Un oignon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–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Un peigne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49451" y="6082503"/>
            <a:ext cx="1800000" cy="360000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 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3BED3203-A2D0-4A8B-B3E1-A3F20042F6EF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7BBC704E-FB34-446B-B3E2-5F11D6E58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A9A0820-E7F1-42D6-9560-B89AD5BBED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id="{D79F1ADB-7B21-44A0-8008-5699CA503B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280" y="4290969"/>
            <a:ext cx="1744047" cy="1908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DCBD94B-C6B0-491D-85BF-25304B17D5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153" y="4290969"/>
            <a:ext cx="1744047" cy="1908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0BEAD426-03A7-4476-8261-BF0BCE5B42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07" y="4290969"/>
            <a:ext cx="1744047" cy="1908000"/>
          </a:xfrm>
          <a:prstGeom prst="rect">
            <a:avLst/>
          </a:prstGeom>
        </p:spPr>
      </p:pic>
      <p:sp>
        <p:nvSpPr>
          <p:cNvPr id="30" name="Espace réservé du texte 6">
            <a:extLst>
              <a:ext uri="{FF2B5EF4-FFF2-40B4-BE49-F238E27FC236}">
                <a16:creationId xmlns:a16="http://schemas.microsoft.com/office/drawing/2014/main" id="{F4BCECE5-B264-4ED6-8592-192D8533CE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4254" y="3727880"/>
            <a:ext cx="2028918" cy="351328"/>
          </a:xfrm>
        </p:spPr>
        <p:txBody>
          <a:bodyPr/>
          <a:lstStyle/>
          <a:p>
            <a:r>
              <a:rPr lang="fr-MA" dirty="0">
                <a:solidFill>
                  <a:srgbClr val="FB0DBD"/>
                </a:solidFill>
                <a:latin typeface="Dosis SemiBold" pitchFamily="2" charset="0"/>
              </a:rPr>
              <a:t>Une</a:t>
            </a:r>
            <a:r>
              <a:rPr lang="fr-MA" dirty="0">
                <a:solidFill>
                  <a:srgbClr val="0070C0"/>
                </a:solidFill>
                <a:latin typeface="Dosis SemiBold" pitchFamily="2" charset="0"/>
              </a:rPr>
              <a:t> </a:t>
            </a:r>
            <a:r>
              <a:rPr lang="fr-MA" dirty="0">
                <a:latin typeface="Dosis SemiBold" pitchFamily="2" charset="0"/>
              </a:rPr>
              <a:t>araignée</a:t>
            </a:r>
            <a:r>
              <a:rPr lang="fr-MA" dirty="0">
                <a:solidFill>
                  <a:srgbClr val="0070C0"/>
                </a:solidFill>
                <a:latin typeface="Dosis SemiBold" pitchFamily="2" charset="0"/>
              </a:rPr>
              <a:t>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FFB488BF-C4DF-4C78-A010-D58065C7207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1974" y="3740420"/>
            <a:ext cx="1902107" cy="338788"/>
          </a:xfrm>
        </p:spPr>
        <p:txBody>
          <a:bodyPr/>
          <a:lstStyle/>
          <a:p>
            <a:r>
              <a:rPr lang="fr-MA" dirty="0">
                <a:solidFill>
                  <a:srgbClr val="FB0DBD"/>
                </a:solidFill>
                <a:latin typeface="Dosis SemiBold" pitchFamily="2" charset="0"/>
              </a:rPr>
              <a:t>La</a:t>
            </a:r>
            <a:r>
              <a:rPr lang="fr-MA" dirty="0">
                <a:latin typeface="Dosis SemiBold" pitchFamily="2" charset="0"/>
              </a:rPr>
              <a:t> campagne </a:t>
            </a:r>
          </a:p>
        </p:txBody>
      </p:sp>
      <p:sp>
        <p:nvSpPr>
          <p:cNvPr id="32" name="Espace réservé du texte 8">
            <a:extLst>
              <a:ext uri="{FF2B5EF4-FFF2-40B4-BE49-F238E27FC236}">
                <a16:creationId xmlns:a16="http://schemas.microsoft.com/office/drawing/2014/main" id="{9E85C42E-106B-4FA9-8FF9-FA10DC5126B3}"/>
              </a:ext>
            </a:extLst>
          </p:cNvPr>
          <p:cNvSpPr txBox="1">
            <a:spLocks/>
          </p:cNvSpPr>
          <p:nvPr/>
        </p:nvSpPr>
        <p:spPr>
          <a:xfrm>
            <a:off x="6094710" y="3740420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>
                <a:ln w="0"/>
                <a:solidFill>
                  <a:srgbClr val="0070C0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Un</a:t>
            </a:r>
            <a:r>
              <a:rPr kumimoji="0" lang="fr-MA" sz="2400" b="1" i="0" u="none" strike="noStrike" kern="1200" cap="none" spc="0" normalizeH="0" baseline="0" noProof="0">
                <a:ln w="0"/>
                <a:solidFill>
                  <a:srgbClr val="DB03A2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kumimoji="0" lang="fr-MA" sz="2400" b="1" i="0" u="none" strike="noStrike" kern="1200" cap="none" spc="0" normalizeH="0" baseline="0" noProof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beignet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3D8D8BB3-6615-4A16-9969-EA0E330F19B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043052" y="6113710"/>
            <a:ext cx="2198854" cy="344218"/>
          </a:xfrm>
        </p:spPr>
        <p:txBody>
          <a:bodyPr/>
          <a:lstStyle/>
          <a:p>
            <a:r>
              <a:rPr lang="fr-FR">
                <a:solidFill>
                  <a:srgbClr val="0070C0"/>
                </a:solidFill>
                <a:latin typeface="Dosis SemiBold" pitchFamily="2" charset="0"/>
              </a:rPr>
              <a:t>Un</a:t>
            </a:r>
            <a:r>
              <a:rPr lang="fr-FR">
                <a:latin typeface="Dosis SemiBold" pitchFamily="2" charset="0"/>
              </a:rPr>
              <a:t> peigne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34" name="Espace réservé du texte 6">
            <a:extLst>
              <a:ext uri="{FF2B5EF4-FFF2-40B4-BE49-F238E27FC236}">
                <a16:creationId xmlns:a16="http://schemas.microsoft.com/office/drawing/2014/main" id="{4E4C7A53-9200-4D58-9094-A47328A7EE59}"/>
              </a:ext>
            </a:extLst>
          </p:cNvPr>
          <p:cNvSpPr txBox="1">
            <a:spLocks/>
          </p:cNvSpPr>
          <p:nvPr/>
        </p:nvSpPr>
        <p:spPr>
          <a:xfrm>
            <a:off x="456964" y="6085132"/>
            <a:ext cx="268093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>
                <a:ln w="0"/>
                <a:solidFill>
                  <a:srgbClr val="0070C0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Un</a:t>
            </a:r>
            <a:r>
              <a:rPr kumimoji="0" lang="fr-FR" sz="2400" b="1" i="0" u="none" strike="noStrike" kern="1200" cap="none" spc="0" normalizeH="0" baseline="0" noProof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champignon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35" name="Espace réservé du texte 14">
            <a:extLst>
              <a:ext uri="{FF2B5EF4-FFF2-40B4-BE49-F238E27FC236}">
                <a16:creationId xmlns:a16="http://schemas.microsoft.com/office/drawing/2014/main" id="{862358F2-9E8B-4CB9-855F-C01D2ED61BB0}"/>
              </a:ext>
            </a:extLst>
          </p:cNvPr>
          <p:cNvSpPr txBox="1">
            <a:spLocks/>
          </p:cNvSpPr>
          <p:nvPr/>
        </p:nvSpPr>
        <p:spPr>
          <a:xfrm>
            <a:off x="3657254" y="608250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>
                <a:ln w="0"/>
                <a:solidFill>
                  <a:srgbClr val="0070C0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Un</a:t>
            </a:r>
            <a:r>
              <a:rPr kumimoji="0" lang="fr-FR" sz="2400" b="1" i="0" u="none" strike="noStrike" kern="1200" cap="none" spc="0" normalizeH="0" baseline="0" noProof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oignon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55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ABDD7187-5B30-4726-8179-9CF2CF245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11" y="1868420"/>
            <a:ext cx="1875870" cy="2052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1005FE58-75B1-4E02-BBB6-5AB80DA05D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749" y="1868420"/>
            <a:ext cx="1875870" cy="205200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EB23F603-978B-4336-BAFC-C2549028B4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152" y="1868420"/>
            <a:ext cx="1875870" cy="205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5F3F17D-981B-464F-ADE2-3AA2ECAC3C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11" y="4226628"/>
            <a:ext cx="1875870" cy="2052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AB7D121B-110A-4934-BDFE-3DF80438BE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749" y="4230899"/>
            <a:ext cx="1875870" cy="205200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B86C1D3C-900E-486E-BED9-6F3FE235F3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087" y="4226628"/>
            <a:ext cx="1875870" cy="2052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886" y="765624"/>
            <a:ext cx="723052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Huit heures – Neuf heures – Sept heures – Dix heures – Un lapin – Un singe.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6964" y="3697072"/>
            <a:ext cx="2680936" cy="405053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Huit heures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1974" y="3740420"/>
            <a:ext cx="1950349" cy="368672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Neuf heures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6094710" y="3740420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Sept heures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49451" y="6082503"/>
            <a:ext cx="1800000" cy="360000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 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453022" y="6098628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  <a:latin typeface="Dosis SemiBold" pitchFamily="2" charset="0"/>
              </a:rPr>
              <a:t>Un</a:t>
            </a:r>
            <a:r>
              <a:rPr lang="fr-MA" dirty="0">
                <a:solidFill>
                  <a:srgbClr val="FB0DBD"/>
                </a:solidFill>
                <a:latin typeface="Dosis SemiBold" pitchFamily="2" charset="0"/>
              </a:rPr>
              <a:t> </a:t>
            </a:r>
            <a:r>
              <a:rPr lang="fr-FR" dirty="0">
                <a:latin typeface="Dosis SemiBold" pitchFamily="2" charset="0"/>
              </a:rPr>
              <a:t>singe </a:t>
            </a: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456964" y="6085132"/>
            <a:ext cx="268093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Dix heures</a:t>
            </a:r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7DB76DDE-8AB3-4F9F-88FE-F1BA5DB0DB03}"/>
              </a:ext>
            </a:extLst>
          </p:cNvPr>
          <p:cNvSpPr txBox="1">
            <a:spLocks/>
          </p:cNvSpPr>
          <p:nvPr/>
        </p:nvSpPr>
        <p:spPr>
          <a:xfrm>
            <a:off x="3657253" y="6082503"/>
            <a:ext cx="1965069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Un</a:t>
            </a: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lapin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171E1270-3E3B-4B67-90F5-7228FA48AEF0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F82C4E0C-D736-4E0A-A279-1C5C5EABD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7B2BB94-91F4-4538-94FC-62598D9138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1BF27FB3-97A2-44EC-BF32-645B058E9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78" y="1868420"/>
            <a:ext cx="1875870" cy="2052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17E44F8-AB50-4795-896E-B9E05C3D80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316" y="1868420"/>
            <a:ext cx="1875870" cy="2052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A2950279-678A-41AA-B172-47A67AC285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19" y="1868420"/>
            <a:ext cx="1875870" cy="20520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4A4EC81C-2AC4-4A24-82E5-9F1E40F236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78" y="4226628"/>
            <a:ext cx="1875870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37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76615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nommer les images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379225C-5CC0-470F-B52F-AE9EB31A6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CBF0A7D-7BD0-401E-83D4-B288A27C46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749" y="4352819"/>
            <a:ext cx="1875870" cy="2052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55C9B5E-342B-4377-8A7E-7A487253E3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087" y="4348548"/>
            <a:ext cx="1875870" cy="2052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33DE0F0-1AA7-4A10-AE87-3C59D02D8D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78" y="1990340"/>
            <a:ext cx="1875870" cy="2052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E0BF1F4-9866-485B-8A75-50B9321022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316" y="1990340"/>
            <a:ext cx="1875870" cy="205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B678FB0-5113-45EC-A24F-E8262ACB21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19" y="1990340"/>
            <a:ext cx="1875870" cy="2052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7258080-895B-459E-93DB-A220863E95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78" y="4348548"/>
            <a:ext cx="1875870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8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A2FD470D-0461-433A-9EF8-0FE6BD2AA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662" y="1894940"/>
            <a:ext cx="1875674" cy="2052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E41DF28-E841-4D37-B5C9-1207840C5B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945" y="4170036"/>
            <a:ext cx="1875863" cy="2052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BCB7574-0E8F-4745-A108-D8CAB534FE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94" y="4170036"/>
            <a:ext cx="1875863" cy="205200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5FFF748C-4D12-4DD6-BCB5-AA427BD28A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36" y="1894940"/>
            <a:ext cx="1875863" cy="2052000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7199AD94-0F13-4919-A3EE-D9D667CC07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588" y="1894940"/>
            <a:ext cx="1875863" cy="2052000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D4D5605A-EAED-43A3-B1CE-5992245566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519" y="4170036"/>
            <a:ext cx="1875863" cy="2052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334" y="769328"/>
            <a:ext cx="721271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La peinture – Arriver – Le pain – Un train – Un chemin – Un dauphin.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4254" y="3727880"/>
            <a:ext cx="2028918" cy="351328"/>
          </a:xfrm>
        </p:spPr>
        <p:txBody>
          <a:bodyPr/>
          <a:lstStyle/>
          <a:p>
            <a:r>
              <a:rPr lang="fr-MA" dirty="0">
                <a:solidFill>
                  <a:srgbClr val="FB0DBD"/>
                </a:solidFill>
                <a:latin typeface="Dosis SemiBold" pitchFamily="2" charset="0"/>
              </a:rPr>
              <a:t>La</a:t>
            </a:r>
            <a:r>
              <a:rPr lang="fr-MA" dirty="0">
                <a:solidFill>
                  <a:srgbClr val="0070C0"/>
                </a:solidFill>
                <a:latin typeface="Dosis SemiBold" pitchFamily="2" charset="0"/>
              </a:rPr>
              <a:t> </a:t>
            </a:r>
            <a:r>
              <a:rPr lang="fr-MA" dirty="0">
                <a:latin typeface="Dosis SemiBold" pitchFamily="2" charset="0"/>
              </a:rPr>
              <a:t>peinture</a:t>
            </a:r>
            <a:r>
              <a:rPr lang="fr-MA" dirty="0">
                <a:solidFill>
                  <a:srgbClr val="0070C0"/>
                </a:solidFill>
                <a:latin typeface="Dosis SemiBold" pitchFamily="2" charset="0"/>
              </a:rPr>
              <a:t>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1974" y="3740420"/>
            <a:ext cx="1902107" cy="338788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Arriver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6094710" y="3740420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</a:t>
            </a: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DB03A2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pain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49451" y="6082503"/>
            <a:ext cx="1800000" cy="360000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 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043052" y="6113710"/>
            <a:ext cx="2198854" cy="344218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  <a:latin typeface="Dosis SemiBold" pitchFamily="2" charset="0"/>
              </a:rPr>
              <a:t>Un</a:t>
            </a:r>
            <a:r>
              <a:rPr lang="fr-FR" dirty="0">
                <a:latin typeface="Dosis SemiBold" pitchFamily="2" charset="0"/>
              </a:rPr>
              <a:t> dauphin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456964" y="6085132"/>
            <a:ext cx="268093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Un</a:t>
            </a: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train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7DB76DDE-8AB3-4F9F-88FE-F1BA5DB0DB03}"/>
              </a:ext>
            </a:extLst>
          </p:cNvPr>
          <p:cNvSpPr txBox="1">
            <a:spLocks/>
          </p:cNvSpPr>
          <p:nvPr/>
        </p:nvSpPr>
        <p:spPr>
          <a:xfrm>
            <a:off x="3657254" y="608250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Un</a:t>
            </a: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chemin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D305739E-B25F-4721-BF78-C534B08FB1EC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251DA3EA-BC27-4135-96D4-53199341D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77BA0D3-4E0E-436C-92BB-4CB4EACA69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920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76615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nommer les images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379225C-5CC0-470F-B52F-AE9EB31A6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AF94E7B-D0BA-4BC6-9504-1DBE49DCC5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662" y="2016860"/>
            <a:ext cx="1875674" cy="2052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D462D98-0F39-4168-A5DB-C68E8B1E17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945" y="4291956"/>
            <a:ext cx="1875863" cy="2052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6950964-A476-4831-84F2-80A2608798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94" y="4291956"/>
            <a:ext cx="1875863" cy="2052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6E3BD06-BCC0-4AAD-B3CA-D34B45AC1A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36" y="2016860"/>
            <a:ext cx="1875863" cy="205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00F95D3-7540-4D0A-9CAC-7D5D3F7779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588" y="2016860"/>
            <a:ext cx="1875863" cy="2052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691A74A-7D70-44C6-983D-D40ECD216B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519" y="4291956"/>
            <a:ext cx="1875863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25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8A0BC-0242-AF63-3AD6-E2BACD449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90991A-D9F1-B219-DF51-4998294F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invisibles.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F50A1B0-0777-78E1-D199-F1213C4748B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274329" y="4348665"/>
            <a:ext cx="5262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Jeu des mots invisibles.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4A3286F-6401-970D-BD1E-8FA924E93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700" y="1719765"/>
            <a:ext cx="1752600" cy="2628900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803EC7EF-8C20-47EE-A00D-41ADDFEB4FA0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2AB780D2-23A4-49D0-BBFA-8261F51A7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6034F0B-F0E1-4A89-8942-665116FDC6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699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76615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nommer les images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379225C-5CC0-470F-B52F-AE9EB31A6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4BA4673-5491-4DDA-9969-C14C87B89F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749" y="4352819"/>
            <a:ext cx="1875870" cy="2052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F275ABF-1D64-4A40-BBC5-5B988796F1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087" y="4348548"/>
            <a:ext cx="1875870" cy="2052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7FBD718-6E30-4AC0-878B-47CD5B39B6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78" y="1990340"/>
            <a:ext cx="1875870" cy="2052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954F8B7-8420-4758-AD0F-870EF4B3CD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316" y="1990340"/>
            <a:ext cx="1875870" cy="205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CC75ACA-22DB-49FB-BE5C-6DA39707D3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19" y="1990340"/>
            <a:ext cx="1875870" cy="2052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0C89A3E-1535-4CEF-9591-82C483E661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78" y="4348548"/>
            <a:ext cx="1875870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84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 les images. Je vais masquer deux images.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209D9AC-9C39-439A-931F-1686970C6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6D2D170-9EF9-4FEE-ABB4-DFA91C4EAC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749" y="4352819"/>
            <a:ext cx="1875870" cy="2052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DDF67FB-CEC4-4029-BC72-F87A877730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087" y="4348548"/>
            <a:ext cx="1875870" cy="2052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D1BD95A-5B70-4EED-B4B1-0856D87480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78" y="1990340"/>
            <a:ext cx="1875870" cy="2052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B8069F7-2AEA-4EF1-B070-DD27D8BF20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316" y="1990340"/>
            <a:ext cx="1875870" cy="205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3D8B890-29FF-4EF1-8268-FE669B55C7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19" y="1990340"/>
            <a:ext cx="1875870" cy="2052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B42A876-2ED4-4DFA-8226-407387FF1D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78" y="4348548"/>
            <a:ext cx="1875870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00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A057473A-A555-47A3-9621-A33A928A9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749" y="4352819"/>
            <a:ext cx="1875870" cy="2052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E5ADB90-2A70-416D-A9A2-852935C7F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316" y="1990340"/>
            <a:ext cx="1875870" cy="2052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2F8564F-800E-4F72-A073-09E205D1DB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19" y="1990340"/>
            <a:ext cx="1875870" cy="2052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8DB22ED-5665-43FF-9781-28550BA45F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78" y="4348548"/>
            <a:ext cx="1875870" cy="2052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Quelles sont les images qui manquent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765BB8E-B328-45E2-99FD-D73D142A3121}"/>
              </a:ext>
            </a:extLst>
          </p:cNvPr>
          <p:cNvSpPr txBox="1"/>
          <p:nvPr/>
        </p:nvSpPr>
        <p:spPr>
          <a:xfrm>
            <a:off x="1142208" y="1990340"/>
            <a:ext cx="139778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MA" sz="11500" dirty="0">
                <a:solidFill>
                  <a:schemeClr val="accent2"/>
                </a:solidFill>
                <a:latin typeface="Dosis SemiBold" pitchFamily="2" charset="0"/>
              </a:rPr>
              <a:t>?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C5B5D45-B9CD-4606-A10F-DFCAF9C92BEE}"/>
              </a:ext>
            </a:extLst>
          </p:cNvPr>
          <p:cNvSpPr txBox="1"/>
          <p:nvPr/>
        </p:nvSpPr>
        <p:spPr>
          <a:xfrm>
            <a:off x="6620761" y="4239953"/>
            <a:ext cx="139778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MA" sz="11500" dirty="0">
                <a:solidFill>
                  <a:schemeClr val="accent2"/>
                </a:solidFill>
                <a:latin typeface="Dosis SemiBold" pitchFamily="2" charset="0"/>
              </a:rPr>
              <a:t>?</a:t>
            </a:r>
          </a:p>
        </p:txBody>
      </p:sp>
      <p:pic>
        <p:nvPicPr>
          <p:cNvPr id="2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209D9AC-9C39-439A-931F-1686970C63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286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deux images qui manquent sont : Huit heures et un singe.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E051F7F-766E-41E6-ACB7-EF87982629F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EB1B7B36-7AF2-4305-A68D-BEA6DC851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34F3F81-3749-4471-9B39-14852FAB9D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20AC564E-2CD5-4F66-AD43-EE8D0DEFDC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749" y="4352819"/>
            <a:ext cx="1875870" cy="2052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DFB98D9-D02F-4865-9896-4B223EC383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087" y="4348548"/>
            <a:ext cx="1875870" cy="20520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09D42B9-BA58-4A4F-8B81-8A8C2173DD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78" y="1990340"/>
            <a:ext cx="1875870" cy="20520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6254212-C287-49B9-8FB3-ECB008C0B6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316" y="1990340"/>
            <a:ext cx="1875870" cy="2052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7B96D99-1D4D-4C28-8FAE-35941E968B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19" y="1990340"/>
            <a:ext cx="1875870" cy="205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6BF7249-76C5-4D25-A696-237B7ADB2B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78" y="4348548"/>
            <a:ext cx="1875870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12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</a:t>
              </a:r>
              <a:r>
                <a:rPr kumimoji="0" lang="fr-MA" sz="1800" b="1" i="1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à l’enseignant </a:t>
              </a: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DA605-D2CF-BCE6-E607-14FDD97E0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0EE017-8F3D-7CFF-D624-319FF4AB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qui bougent.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9A84810-4CED-0DB3-F0CF-09EE250153F1}"/>
              </a:ext>
            </a:extLst>
          </p:cNvPr>
          <p:cNvSpPr txBox="1"/>
          <p:nvPr/>
        </p:nvSpPr>
        <p:spPr>
          <a:xfrm>
            <a:off x="1638663" y="2278384"/>
            <a:ext cx="58666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Jeu des mots qui bougent </a:t>
            </a:r>
          </a:p>
        </p:txBody>
      </p:sp>
      <p:pic>
        <p:nvPicPr>
          <p:cNvPr id="4" name="Image 3" descr="Une image contenant vert, Graphique, Caractère coloré&#10;&#10;Description générée automatiquement">
            <a:extLst>
              <a:ext uri="{FF2B5EF4-FFF2-40B4-BE49-F238E27FC236}">
                <a16:creationId xmlns:a16="http://schemas.microsoft.com/office/drawing/2014/main" id="{4D6B1028-4B5E-4511-5A71-B26C53FEC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320" y="3299312"/>
            <a:ext cx="1491359" cy="1761598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B2B58CE2-D45F-4D61-B76B-4C1438F1533F}"/>
              </a:ext>
            </a:extLst>
          </p:cNvPr>
          <p:cNvGrpSpPr/>
          <p:nvPr/>
        </p:nvGrpSpPr>
        <p:grpSpPr>
          <a:xfrm>
            <a:off x="28805" y="655258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9C84858-B904-4430-9E3E-B81D4C38F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2E5E692-7E71-4D5E-964E-DB6C224280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681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76615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nommer les images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379225C-5CC0-470F-B52F-AE9EB31A6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7035BFC-A67D-41B8-BE7A-1E39AF0889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662" y="2016860"/>
            <a:ext cx="1875674" cy="2052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C0B8EE4-D68E-4F9D-A105-B7AF67840D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945" y="4291956"/>
            <a:ext cx="1875863" cy="2052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74A6263-3301-446D-A475-3C7B8A632F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94" y="4291956"/>
            <a:ext cx="1875863" cy="2052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9EA15DE-E879-46AA-A3AE-F1C86B2310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36" y="2016860"/>
            <a:ext cx="1875863" cy="205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0DFF2DC-F233-4F08-93AA-52C18367DC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588" y="2016860"/>
            <a:ext cx="1875863" cy="2052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E46AE59-C86A-4FE3-B5B7-A4DAEE6AB2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519" y="4291956"/>
            <a:ext cx="1875863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43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76615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 les images. Je vais faire bouger deux images.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379225C-5CC0-470F-B52F-AE9EB31A6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2C98CAD-8531-495C-8A7B-AB8EF1E11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662" y="2016860"/>
            <a:ext cx="1875674" cy="2052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5382D36-0CCE-4A5D-AE87-209CCE4C39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945" y="4291956"/>
            <a:ext cx="1875863" cy="205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6E85A60-F7E2-46A1-8C32-5AEB38F3A7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94" y="4291956"/>
            <a:ext cx="1875863" cy="2052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ECB0FB2-05C4-41A2-A25E-0F9A90BA7E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36" y="2016860"/>
            <a:ext cx="1875863" cy="2052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E0D7D31-F89F-4A96-B95D-DBC7BB48C6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588" y="2016860"/>
            <a:ext cx="1875863" cy="2052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DB06AEA-5FEA-4A18-93A9-99172E6B5F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519" y="4291956"/>
            <a:ext cx="1875863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1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76615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Quelles sont les images qui ont bougé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379225C-5CC0-470F-B52F-AE9EB31A6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38D1C41-AC0C-4BBE-BC08-6A9EAF357B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662" y="2016860"/>
            <a:ext cx="1875674" cy="2052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BB211D7-8319-4404-A2FC-28FED5B3D7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662" y="4291956"/>
            <a:ext cx="1875863" cy="2052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152D3E3-90B7-4086-8C05-8DF4C6C042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94" y="4291956"/>
            <a:ext cx="1875863" cy="2052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76AE8C6-C1F4-41B8-8634-B7743AA59C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36" y="2016860"/>
            <a:ext cx="1875863" cy="205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DC45D2C-B312-46C2-9F89-F3A0A990B1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588" y="2016860"/>
            <a:ext cx="1875863" cy="2052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0F1AE2E-57BF-4BFD-A9FF-D9E4ECC16D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588" y="4291956"/>
            <a:ext cx="1875863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4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76615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deux images qui ont bougé sont : Un chemin et un dauphin.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3DDD5088-D68B-4309-82E7-05552AAE90E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B810D843-1F16-4C0E-8528-AE8AF8DB2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FA907C-8B51-4226-B9B0-5696336B5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9D64E6A1-8CBF-4443-B75A-6F4714F3F9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662" y="2016860"/>
            <a:ext cx="1875674" cy="2052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EE6A405-04E0-408C-B9E8-7A79CF6CED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662" y="4291956"/>
            <a:ext cx="1875863" cy="20520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574C0E5-87F4-4DD1-91FA-774B6D7125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94" y="4291956"/>
            <a:ext cx="1875863" cy="205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4F0723B-98C8-44D6-A781-9A6256A70B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36" y="2016860"/>
            <a:ext cx="1875863" cy="2052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2DB71D4-8961-4C61-A93D-9D349FA625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588" y="2016860"/>
            <a:ext cx="1875863" cy="2052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E07A827-AFF3-4246-A0D6-AF65828C61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588" y="4291956"/>
            <a:ext cx="1875863" cy="20520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41647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CA1E6F-B0E5-41D4-BC21-E1617035D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nous allons faire de la lecture. Qui veut lire ces mots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1" name="Espace réservé du texte 15">
            <a:extLst>
              <a:ext uri="{FF2B5EF4-FFF2-40B4-BE49-F238E27FC236}">
                <a16:creationId xmlns:a16="http://schemas.microsoft.com/office/drawing/2014/main" id="{89756810-59AC-4330-BB89-F58B8EDE6B76}"/>
              </a:ext>
            </a:extLst>
          </p:cNvPr>
          <p:cNvSpPr txBox="1">
            <a:spLocks/>
          </p:cNvSpPr>
          <p:nvPr/>
        </p:nvSpPr>
        <p:spPr>
          <a:xfrm>
            <a:off x="259266" y="2949132"/>
            <a:ext cx="283231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jardin</a:t>
            </a: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endParaRPr kumimoji="0" lang="fr-MA" sz="4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2" name="Espace réservé du texte 15">
            <a:extLst>
              <a:ext uri="{FF2B5EF4-FFF2-40B4-BE49-F238E27FC236}">
                <a16:creationId xmlns:a16="http://schemas.microsoft.com/office/drawing/2014/main" id="{E097960B-09F2-473F-AC09-F8361E692FE7}"/>
              </a:ext>
            </a:extLst>
          </p:cNvPr>
          <p:cNvSpPr txBox="1">
            <a:spLocks/>
          </p:cNvSpPr>
          <p:nvPr/>
        </p:nvSpPr>
        <p:spPr>
          <a:xfrm>
            <a:off x="2953611" y="2982686"/>
            <a:ext cx="2975519" cy="612000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moulin </a:t>
            </a:r>
            <a:endParaRPr lang="fr-MA" sz="42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endParaRPr lang="fr-MA" sz="42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</p:txBody>
      </p:sp>
      <p:sp>
        <p:nvSpPr>
          <p:cNvPr id="19" name="Espace réservé du texte 15">
            <a:extLst>
              <a:ext uri="{FF2B5EF4-FFF2-40B4-BE49-F238E27FC236}">
                <a16:creationId xmlns:a16="http://schemas.microsoft.com/office/drawing/2014/main" id="{F3007EF5-E30D-4EE7-A330-BE818C47B55A}"/>
              </a:ext>
            </a:extLst>
          </p:cNvPr>
          <p:cNvSpPr txBox="1">
            <a:spLocks/>
          </p:cNvSpPr>
          <p:nvPr/>
        </p:nvSpPr>
        <p:spPr>
          <a:xfrm>
            <a:off x="5746859" y="2982686"/>
            <a:ext cx="2832310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pinceau </a:t>
            </a:r>
            <a:endParaRPr lang="fr-MA" sz="42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 </a:t>
            </a:r>
            <a:endParaRPr kumimoji="0" lang="fr-MA" sz="4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20" name="Espace réservé du texte 15">
            <a:extLst>
              <a:ext uri="{FF2B5EF4-FFF2-40B4-BE49-F238E27FC236}">
                <a16:creationId xmlns:a16="http://schemas.microsoft.com/office/drawing/2014/main" id="{FE3ACF8C-26CF-4857-8AAB-F45999BD3507}"/>
              </a:ext>
            </a:extLst>
          </p:cNvPr>
          <p:cNvSpPr txBox="1">
            <a:spLocks/>
          </p:cNvSpPr>
          <p:nvPr/>
        </p:nvSpPr>
        <p:spPr>
          <a:xfrm>
            <a:off x="5934635" y="4521548"/>
            <a:ext cx="2788917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sapin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21" name="Espace réservé du texte 15">
            <a:extLst>
              <a:ext uri="{FF2B5EF4-FFF2-40B4-BE49-F238E27FC236}">
                <a16:creationId xmlns:a16="http://schemas.microsoft.com/office/drawing/2014/main" id="{D0415594-8B1A-4BED-9202-E372F6A92DA6}"/>
              </a:ext>
            </a:extLst>
          </p:cNvPr>
          <p:cNvSpPr txBox="1">
            <a:spLocks/>
          </p:cNvSpPr>
          <p:nvPr/>
        </p:nvSpPr>
        <p:spPr>
          <a:xfrm>
            <a:off x="128753" y="4521548"/>
            <a:ext cx="3323315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timbre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22" name="Espace réservé du texte 15">
            <a:extLst>
              <a:ext uri="{FF2B5EF4-FFF2-40B4-BE49-F238E27FC236}">
                <a16:creationId xmlns:a16="http://schemas.microsoft.com/office/drawing/2014/main" id="{AC9C570D-929C-43E1-8FE9-E4773BBA07C0}"/>
              </a:ext>
            </a:extLst>
          </p:cNvPr>
          <p:cNvSpPr txBox="1">
            <a:spLocks/>
          </p:cNvSpPr>
          <p:nvPr/>
        </p:nvSpPr>
        <p:spPr>
          <a:xfrm>
            <a:off x="2769345" y="4503107"/>
            <a:ext cx="344371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requin</a:t>
            </a:r>
            <a:r>
              <a:rPr lang="fr-FR" sz="4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46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B9E3C-5554-F955-00C6-1A4AC2AAE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A4E1CE4-D2C2-FD6B-1748-6BD869CE0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7956B066-E277-80CF-726B-39D2E5525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ces mots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Espace réservé du texte 15">
            <a:extLst>
              <a:ext uri="{FF2B5EF4-FFF2-40B4-BE49-F238E27FC236}">
                <a16:creationId xmlns:a16="http://schemas.microsoft.com/office/drawing/2014/main" id="{A459F145-2DBB-44EC-8980-5A9641295847}"/>
              </a:ext>
            </a:extLst>
          </p:cNvPr>
          <p:cNvSpPr txBox="1">
            <a:spLocks/>
          </p:cNvSpPr>
          <p:nvPr/>
        </p:nvSpPr>
        <p:spPr>
          <a:xfrm>
            <a:off x="557984" y="4550283"/>
            <a:ext cx="257713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faim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24D7B"/>
              </a:solidFill>
              <a:latin typeface="Dosis SemiBold" pitchFamily="2" charset="0"/>
            </a:endParaRPr>
          </a:p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2" name="Espace réservé du texte 15">
            <a:extLst>
              <a:ext uri="{FF2B5EF4-FFF2-40B4-BE49-F238E27FC236}">
                <a16:creationId xmlns:a16="http://schemas.microsoft.com/office/drawing/2014/main" id="{F10E8DC8-B54D-42FC-B281-5342B9D3442D}"/>
              </a:ext>
            </a:extLst>
          </p:cNvPr>
          <p:cNvSpPr txBox="1">
            <a:spLocks/>
          </p:cNvSpPr>
          <p:nvPr/>
        </p:nvSpPr>
        <p:spPr>
          <a:xfrm>
            <a:off x="635744" y="3062528"/>
            <a:ext cx="249937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bain</a:t>
            </a:r>
            <a:endParaRPr lang="fr-MA" sz="42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4" name="Espace réservé du texte 15">
            <a:extLst>
              <a:ext uri="{FF2B5EF4-FFF2-40B4-BE49-F238E27FC236}">
                <a16:creationId xmlns:a16="http://schemas.microsoft.com/office/drawing/2014/main" id="{D11C03B1-B5EE-48BC-9C6D-849F9C88CAAE}"/>
              </a:ext>
            </a:extLst>
          </p:cNvPr>
          <p:cNvSpPr txBox="1">
            <a:spLocks/>
          </p:cNvSpPr>
          <p:nvPr/>
        </p:nvSpPr>
        <p:spPr>
          <a:xfrm>
            <a:off x="5913556" y="3062528"/>
            <a:ext cx="249937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grain</a:t>
            </a:r>
            <a:endParaRPr lang="fr-MA" sz="42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5" name="Espace réservé du texte 15">
            <a:extLst>
              <a:ext uri="{FF2B5EF4-FFF2-40B4-BE49-F238E27FC236}">
                <a16:creationId xmlns:a16="http://schemas.microsoft.com/office/drawing/2014/main" id="{053D0DB6-D391-4E9C-8D26-4BCB0562A320}"/>
              </a:ext>
            </a:extLst>
          </p:cNvPr>
          <p:cNvSpPr txBox="1">
            <a:spLocks/>
          </p:cNvSpPr>
          <p:nvPr/>
        </p:nvSpPr>
        <p:spPr>
          <a:xfrm>
            <a:off x="3336422" y="4555856"/>
            <a:ext cx="257713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éteindre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24D7B"/>
              </a:solidFill>
              <a:latin typeface="Dosis SemiBold" pitchFamily="2" charset="0"/>
            </a:endParaRPr>
          </a:p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22" name="Espace réservé du texte 15">
            <a:extLst>
              <a:ext uri="{FF2B5EF4-FFF2-40B4-BE49-F238E27FC236}">
                <a16:creationId xmlns:a16="http://schemas.microsoft.com/office/drawing/2014/main" id="{E4D91F70-767F-40F8-A5AE-DC371D8C89AB}"/>
              </a:ext>
            </a:extLst>
          </p:cNvPr>
          <p:cNvSpPr txBox="1">
            <a:spLocks/>
          </p:cNvSpPr>
          <p:nvPr/>
        </p:nvSpPr>
        <p:spPr>
          <a:xfrm>
            <a:off x="5942623" y="4550283"/>
            <a:ext cx="2589377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peintre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24D7B"/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23" name="Espace réservé du texte 15">
            <a:extLst>
              <a:ext uri="{FF2B5EF4-FFF2-40B4-BE49-F238E27FC236}">
                <a16:creationId xmlns:a16="http://schemas.microsoft.com/office/drawing/2014/main" id="{4EDE1844-9F01-441E-8D34-287FB576ED9A}"/>
              </a:ext>
            </a:extLst>
          </p:cNvPr>
          <p:cNvSpPr txBox="1">
            <a:spLocks/>
          </p:cNvSpPr>
          <p:nvPr/>
        </p:nvSpPr>
        <p:spPr>
          <a:xfrm>
            <a:off x="3296540" y="3062528"/>
            <a:ext cx="257713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pain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24D7B"/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30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B9E3C-5554-F955-00C6-1A4AC2AAE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A4E1CE4-D2C2-FD6B-1748-6BD869CE0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7956B066-E277-80CF-726B-39D2E5525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ces mots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Espace réservé du texte 15">
            <a:extLst>
              <a:ext uri="{FF2B5EF4-FFF2-40B4-BE49-F238E27FC236}">
                <a16:creationId xmlns:a16="http://schemas.microsoft.com/office/drawing/2014/main" id="{A459F145-2DBB-44EC-8980-5A9641295847}"/>
              </a:ext>
            </a:extLst>
          </p:cNvPr>
          <p:cNvSpPr txBox="1">
            <a:spLocks/>
          </p:cNvSpPr>
          <p:nvPr/>
        </p:nvSpPr>
        <p:spPr>
          <a:xfrm>
            <a:off x="557984" y="4550283"/>
            <a:ext cx="257713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singe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24D7B"/>
              </a:solidFill>
              <a:latin typeface="Dosis SemiBold" pitchFamily="2" charset="0"/>
            </a:endParaRPr>
          </a:p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2" name="Espace réservé du texte 15">
            <a:extLst>
              <a:ext uri="{FF2B5EF4-FFF2-40B4-BE49-F238E27FC236}">
                <a16:creationId xmlns:a16="http://schemas.microsoft.com/office/drawing/2014/main" id="{F10E8DC8-B54D-42FC-B281-5342B9D3442D}"/>
              </a:ext>
            </a:extLst>
          </p:cNvPr>
          <p:cNvSpPr txBox="1">
            <a:spLocks/>
          </p:cNvSpPr>
          <p:nvPr/>
        </p:nvSpPr>
        <p:spPr>
          <a:xfrm>
            <a:off x="635744" y="3062528"/>
            <a:ext cx="249937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frein</a:t>
            </a:r>
            <a:endParaRPr lang="fr-MA" sz="42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4" name="Espace réservé du texte 15">
            <a:extLst>
              <a:ext uri="{FF2B5EF4-FFF2-40B4-BE49-F238E27FC236}">
                <a16:creationId xmlns:a16="http://schemas.microsoft.com/office/drawing/2014/main" id="{D11C03B1-B5EE-48BC-9C6D-849F9C88CAAE}"/>
              </a:ext>
            </a:extLst>
          </p:cNvPr>
          <p:cNvSpPr txBox="1">
            <a:spLocks/>
          </p:cNvSpPr>
          <p:nvPr/>
        </p:nvSpPr>
        <p:spPr>
          <a:xfrm>
            <a:off x="5913556" y="3062528"/>
            <a:ext cx="249937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ceinture</a:t>
            </a:r>
            <a:endParaRPr lang="fr-MA" sz="4200" b="1" dirty="0">
              <a:solidFill>
                <a:srgbClr val="4472C4">
                  <a:lumMod val="50000"/>
                </a:srgbClr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5" name="Espace réservé du texte 15">
            <a:extLst>
              <a:ext uri="{FF2B5EF4-FFF2-40B4-BE49-F238E27FC236}">
                <a16:creationId xmlns:a16="http://schemas.microsoft.com/office/drawing/2014/main" id="{053D0DB6-D391-4E9C-8D26-4BCB0562A320}"/>
              </a:ext>
            </a:extLst>
          </p:cNvPr>
          <p:cNvSpPr txBox="1">
            <a:spLocks/>
          </p:cNvSpPr>
          <p:nvPr/>
        </p:nvSpPr>
        <p:spPr>
          <a:xfrm>
            <a:off x="3336422" y="4555856"/>
            <a:ext cx="257713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kumimoji="0" lang="fr-FR" sz="4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chemin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24D7B"/>
              </a:solidFill>
              <a:latin typeface="Dosis SemiBold" pitchFamily="2" charset="0"/>
            </a:endParaRPr>
          </a:p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22" name="Espace réservé du texte 15">
            <a:extLst>
              <a:ext uri="{FF2B5EF4-FFF2-40B4-BE49-F238E27FC236}">
                <a16:creationId xmlns:a16="http://schemas.microsoft.com/office/drawing/2014/main" id="{E4D91F70-767F-40F8-A5AE-DC371D8C89AB}"/>
              </a:ext>
            </a:extLst>
          </p:cNvPr>
          <p:cNvSpPr txBox="1">
            <a:spLocks/>
          </p:cNvSpPr>
          <p:nvPr/>
        </p:nvSpPr>
        <p:spPr>
          <a:xfrm>
            <a:off x="5942623" y="4550283"/>
            <a:ext cx="2589377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train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24D7B"/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23" name="Espace réservé du texte 15">
            <a:extLst>
              <a:ext uri="{FF2B5EF4-FFF2-40B4-BE49-F238E27FC236}">
                <a16:creationId xmlns:a16="http://schemas.microsoft.com/office/drawing/2014/main" id="{4EDE1844-9F01-441E-8D34-287FB576ED9A}"/>
              </a:ext>
            </a:extLst>
          </p:cNvPr>
          <p:cNvSpPr txBox="1">
            <a:spLocks/>
          </p:cNvSpPr>
          <p:nvPr/>
        </p:nvSpPr>
        <p:spPr>
          <a:xfrm>
            <a:off x="3296540" y="3062528"/>
            <a:ext cx="2577134" cy="51911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2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plein</a:t>
            </a: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</a:rPr>
              <a:t> </a:t>
            </a:r>
            <a:endParaRPr lang="fr-MA" sz="4000" b="1" dirty="0">
              <a:solidFill>
                <a:srgbClr val="424D7B"/>
              </a:solidFill>
              <a:latin typeface="Dosis SemiBold" pitchFamily="2" charset="0"/>
            </a:endParaRPr>
          </a:p>
          <a:p>
            <a:pPr marL="0" lvl="0" indent="0" algn="ctr">
              <a:buNone/>
            </a:pP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4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F4CBA-AB0E-4FA5-2C96-C81244E6E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02EE2E-6235-E167-6348-331ED2D34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4A976B7-63BD-D1C8-26BD-01D3C9667933}"/>
              </a:ext>
            </a:extLst>
          </p:cNvPr>
          <p:cNvSpPr txBox="1"/>
          <p:nvPr/>
        </p:nvSpPr>
        <p:spPr>
          <a:xfrm>
            <a:off x="457200" y="2978877"/>
            <a:ext cx="8350786" cy="819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3600" b="1" dirty="0">
                <a:solidFill>
                  <a:srgbClr val="424D7B"/>
                </a:solidFill>
                <a:latin typeface="Dosis SemiBold" pitchFamily="2" charset="0"/>
              </a:rPr>
              <a:t>Il donne du pain aux lapins.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F7203516-A028-C912-6A35-F29BAA2FC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cette phrase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90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1BC3-9439-5D5D-5288-00B9CDC1D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797727E-0D3C-138D-1AFD-563B395D9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306C01E-50F9-D8CD-2B30-CB6B176A741E}"/>
              </a:ext>
            </a:extLst>
          </p:cNvPr>
          <p:cNvSpPr txBox="1"/>
          <p:nvPr/>
        </p:nvSpPr>
        <p:spPr>
          <a:xfrm>
            <a:off x="395417" y="2938481"/>
            <a:ext cx="8279026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</a:rPr>
              <a:t>Mon cousin aime les dauphins.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245BE334-5BD4-AF3F-B303-535FA41D0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cette phrase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49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</a:t>
              </a:r>
              <a:r>
                <a:rPr kumimoji="0" lang="fr-MA" sz="1800" b="1" i="1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à l’enseignant </a:t>
              </a: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1BC3-9439-5D5D-5288-00B9CDC1D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797727E-0D3C-138D-1AFD-563B395D9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306C01E-50F9-D8CD-2B30-CB6B176A741E}"/>
              </a:ext>
            </a:extLst>
          </p:cNvPr>
          <p:cNvSpPr txBox="1"/>
          <p:nvPr/>
        </p:nvSpPr>
        <p:spPr>
          <a:xfrm>
            <a:off x="395417" y="2938481"/>
            <a:ext cx="8279026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fr-FR" sz="4000" b="1" dirty="0">
                <a:solidFill>
                  <a:srgbClr val="424D7B"/>
                </a:solidFill>
                <a:latin typeface="Dosis SemiBold" pitchFamily="2" charset="0"/>
              </a:rPr>
              <a:t>Le singe grimpe dans un sapin.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245BE334-5BD4-AF3F-B303-535FA41D0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cette phrase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71175528-2D95-4E87-87F0-838D9322E1D7}"/>
              </a:ext>
            </a:extLst>
          </p:cNvPr>
          <p:cNvSpPr/>
          <p:nvPr/>
        </p:nvSpPr>
        <p:spPr>
          <a:xfrm rot="7182353">
            <a:off x="5637168" y="3525748"/>
            <a:ext cx="316183" cy="343653"/>
          </a:xfrm>
          <a:prstGeom prst="arc">
            <a:avLst>
              <a:gd name="adj1" fmla="val 15521401"/>
              <a:gd name="adj2" fmla="val 2900086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588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FA777-5DEE-D825-8346-C9FB42966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46473F-5D0C-5AD0-6872-4289B77BF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ardoises.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A291F08-EAA9-B673-E366-B0E88AF78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561772D9-4C8B-ACE1-CD31-A0B50F5528B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DB15DFC-9885-7427-23DA-FA3BA9703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85057C8-2597-9906-6B25-FA8064D81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25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850DB-1D10-0734-D3B0-E54A23310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2C807DB-FAC2-6444-5C7C-5737F25A9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Qu’est-ce que c’est ? Qui veut répondre ? </a:t>
            </a: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B507F84-9D39-1CEE-9E0F-D72F838B73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B5EA068-E5EC-441E-BF03-F55581A21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236" y="1737000"/>
            <a:ext cx="3093528" cy="3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42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28155-B2B5-2063-5063-3A0BE2AF3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E31117C-EDEA-21C9-CAD1-113744093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sur votre ardoise.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3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1B64329-0CD1-F014-031C-3BF1830DB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842" y="756000"/>
            <a:ext cx="796683" cy="79668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A0445B7-2979-47C2-9745-D2FE1842F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236" y="1737000"/>
            <a:ext cx="3093528" cy="3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1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10627-D486-E543-E364-D595D5BD8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BB3FA3-4440-357D-6F1C-CE3C082EC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AD9D844-A0BE-4EE3-6241-C4E0DBA9E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03DF7C25-9ECD-900B-FC67-E9037D3B9BC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02EC3207-E9D6-7697-FBEC-B4DAEEDCF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33A3A16-2224-34A9-4D01-BF36814C02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963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B9F87-AFBB-E26A-A9B6-70C3FAF02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C69FE949-5150-0985-9EEE-517627B1CFD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B9D099FA-9AD6-6BB6-E0B8-38ABB8C50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CAB9EF5-D318-ECFD-63ED-60DF1ED100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id="{2298ADE2-10DC-5C4E-8005-196B44FA6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F8128FAE-EC96-4792-A62A-DFD60659CEFC}"/>
              </a:ext>
            </a:extLst>
          </p:cNvPr>
          <p:cNvGrpSpPr/>
          <p:nvPr/>
        </p:nvGrpSpPr>
        <p:grpSpPr>
          <a:xfrm>
            <a:off x="1692000" y="2514600"/>
            <a:ext cx="5839600" cy="2710081"/>
            <a:chOff x="1692000" y="2514600"/>
            <a:chExt cx="5839600" cy="2710081"/>
          </a:xfrm>
        </p:grpSpPr>
        <p:pic>
          <p:nvPicPr>
            <p:cNvPr id="1026" name="Picture 2" descr="Une image contenant texte, ligne, reçu&#10;&#10;Description générée automatiquement">
              <a:extLst>
                <a:ext uri="{FF2B5EF4-FFF2-40B4-BE49-F238E27FC236}">
                  <a16:creationId xmlns:a16="http://schemas.microsoft.com/office/drawing/2014/main" id="{F088B131-91E0-4E50-89B0-897B954B3D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86" t="28178" r="38179" b="35543"/>
            <a:stretch/>
          </p:blipFill>
          <p:spPr bwMode="auto">
            <a:xfrm>
              <a:off x="1692000" y="2514600"/>
              <a:ext cx="5839600" cy="2710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0EA015BF-8F24-4ECF-8C35-E5E7DD709162}"/>
                </a:ext>
              </a:extLst>
            </p:cNvPr>
            <p:cNvSpPr txBox="1"/>
            <p:nvPr/>
          </p:nvSpPr>
          <p:spPr>
            <a:xfrm>
              <a:off x="2784200" y="3132382"/>
              <a:ext cx="35941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800" dirty="0">
                  <a:solidFill>
                    <a:srgbClr val="C00000"/>
                  </a:solidFill>
                  <a:latin typeface="Dosis SemiBold" panose="020B0604020202020204" charset="0"/>
                </a:rPr>
                <a:t>Le pain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490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C8399B-0092-3F04-E8F1-5E2E1B258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4842415-A90E-941C-2223-CE643A619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Qu’est-ce que c’est ? Qui veut répondre ? </a:t>
            </a: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C65F65B-B09C-B2BE-C516-6E0410522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E5942FD-4DFD-4849-B318-0872141137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236" y="1737000"/>
            <a:ext cx="3093528" cy="3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27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05783-7510-0764-2A4A-1E56144EC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C79BECD-8C22-0E29-EDA6-8281E9F1D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qui correspond à cette image.  </a:t>
            </a:r>
          </a:p>
        </p:txBody>
      </p:sp>
      <p:pic>
        <p:nvPicPr>
          <p:cNvPr id="3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8D8507C-B591-B8AB-98AA-1BDD3342C7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842" y="756000"/>
            <a:ext cx="796683" cy="79668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E06D84A-A163-4DB0-91F4-978B92C1D6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236" y="1737000"/>
            <a:ext cx="3093528" cy="3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1D363-8867-2F10-9D73-0F3ACF253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A2C1CB-7DF5-6629-0C3F-19B0184C6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5423507-5C5F-8F3A-9617-83B2CD07F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7802C809-4F28-6459-2311-8C6B964BA25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2FC7AD7-CB45-B9C7-19E4-5282AE489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3AA0980-EF55-47AC-24F9-8CD8F928BE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948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95A6E-110B-9808-A07B-0D5124F81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02F39713-471D-D2C3-9E4E-945A0B80396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5CC5598B-CB9C-541C-D87B-A111CA570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210EC2C-350C-CFA3-A851-879C1CF830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id="{E4ED9C34-0AC7-BE19-BCBD-0E028A36A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069D27FD-1989-43F2-8D36-C39074011C18}"/>
              </a:ext>
            </a:extLst>
          </p:cNvPr>
          <p:cNvGrpSpPr/>
          <p:nvPr/>
        </p:nvGrpSpPr>
        <p:grpSpPr>
          <a:xfrm>
            <a:off x="1692000" y="2474259"/>
            <a:ext cx="5839600" cy="2648822"/>
            <a:chOff x="1692000" y="2474259"/>
            <a:chExt cx="5839600" cy="2648822"/>
          </a:xfrm>
        </p:grpSpPr>
        <p:pic>
          <p:nvPicPr>
            <p:cNvPr id="10" name="Picture 2" descr="Une image contenant texte, ligne, reçu&#10;&#10;Description générée automatiquement">
              <a:extLst>
                <a:ext uri="{FF2B5EF4-FFF2-40B4-BE49-F238E27FC236}">
                  <a16:creationId xmlns:a16="http://schemas.microsoft.com/office/drawing/2014/main" id="{67F31651-2BBF-4BB9-A916-2694D66865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86" t="28178" r="38179" b="35543"/>
            <a:stretch/>
          </p:blipFill>
          <p:spPr bwMode="auto">
            <a:xfrm>
              <a:off x="1692000" y="2474259"/>
              <a:ext cx="5839600" cy="2648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A2EB8E1-3409-4CED-AF77-F3505112BB48}"/>
                </a:ext>
              </a:extLst>
            </p:cNvPr>
            <p:cNvSpPr txBox="1"/>
            <p:nvPr/>
          </p:nvSpPr>
          <p:spPr>
            <a:xfrm>
              <a:off x="2814750" y="3089833"/>
              <a:ext cx="35941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800" dirty="0">
                  <a:solidFill>
                    <a:srgbClr val="C00000"/>
                  </a:solidFill>
                  <a:latin typeface="Dosis SemiBold" panose="020B0604020202020204" charset="0"/>
                </a:rPr>
                <a:t>L</a:t>
              </a:r>
              <a:r>
                <a:rPr lang="fr-FR" sz="4400" dirty="0">
                  <a:solidFill>
                    <a:srgbClr val="C00000"/>
                  </a:solidFill>
                  <a:latin typeface="Dosis SemiBold" panose="020B0604020202020204" charset="0"/>
                </a:rPr>
                <a:t>a peinture </a:t>
              </a:r>
              <a:endParaRPr lang="fr-FR" sz="2000" dirty="0">
                <a:solidFill>
                  <a:srgbClr val="C00000"/>
                </a:solidFill>
                <a:latin typeface="Dosis SemiBold" panose="020B060402020202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998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260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</a:t>
              </a:r>
              <a:r>
                <a:rPr lang="fr-MA" sz="1800" i="1">
                  <a:solidFill>
                    <a:schemeClr val="accent5">
                      <a:lumMod val="50000"/>
                    </a:schemeClr>
                  </a:solidFill>
                </a:rPr>
                <a:t>à l’enseignant </a:t>
              </a:r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(e)</a:t>
              </a: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EDA979CF-9E3E-4514-A840-FD0EE9979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553" y="2486498"/>
            <a:ext cx="1681415" cy="3007882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9EF2B3DA-E6CF-421C-A0AE-D6E2F0DBAA46}"/>
              </a:ext>
            </a:extLst>
          </p:cNvPr>
          <p:cNvGrpSpPr/>
          <p:nvPr/>
        </p:nvGrpSpPr>
        <p:grpSpPr>
          <a:xfrm>
            <a:off x="3673647" y="2486499"/>
            <a:ext cx="3314163" cy="3021978"/>
            <a:chOff x="1272345" y="53337"/>
            <a:chExt cx="8812723" cy="6858000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413DA2DF-31A3-484C-B6C4-41E4725A2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4000" y="53337"/>
              <a:ext cx="4471068" cy="6804663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739CA747-E12D-4D72-8B13-3E066F612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2345" y="53337"/>
              <a:ext cx="4471068" cy="6858000"/>
            </a:xfrm>
            <a:prstGeom prst="rect">
              <a:avLst/>
            </a:prstGeom>
          </p:spPr>
        </p:pic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13F7D43-9DF8-4AD9-8B9B-2AFC388CA7BA}"/>
              </a:ext>
            </a:extLst>
          </p:cNvPr>
          <p:cNvGrpSpPr/>
          <p:nvPr/>
        </p:nvGrpSpPr>
        <p:grpSpPr>
          <a:xfrm>
            <a:off x="294741" y="2478506"/>
            <a:ext cx="3314163" cy="3053456"/>
            <a:chOff x="-2829423" y="-122549"/>
            <a:chExt cx="8779118" cy="6858000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4E635E6F-A064-42C6-BA36-0AF1E2097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8627" y="-122549"/>
              <a:ext cx="4471068" cy="6787300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439323AF-A433-4790-8B32-7FB96A117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29423" y="-122549"/>
              <a:ext cx="4471068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561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8E4DCBC7-6035-8252-C846-E8EE03A3411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079E88B3-3A97-5F24-07FB-76F6325CA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4E52079-ED0B-45E1-2163-0F3D679624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7" name="Titre 3">
            <a:extLst>
              <a:ext uri="{FF2B5EF4-FFF2-40B4-BE49-F238E27FC236}">
                <a16:creationId xmlns:a16="http://schemas.microsoft.com/office/drawing/2014/main" id="{54271BB6-6ECB-D4A8-C3F8-C8A536FE5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36B49BC-5C33-CA0F-956C-60750B04208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Ces mots sont en désordre. Écrivez sur vos cahiers une phrase correcte à partir de ces mots.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57EBECE-D72C-F72A-0D79-36A8A18F74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CF5BA79-A50F-2F0B-77FD-0E2D91074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17C4D85-1AB2-8403-DA82-6B6FEE79FB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23AF4812-EE0A-4FD2-957C-FF7553362E71}"/>
              </a:ext>
            </a:extLst>
          </p:cNvPr>
          <p:cNvGrpSpPr/>
          <p:nvPr/>
        </p:nvGrpSpPr>
        <p:grpSpPr>
          <a:xfrm>
            <a:off x="834900" y="3122823"/>
            <a:ext cx="7601963" cy="612000"/>
            <a:chOff x="471623" y="3122647"/>
            <a:chExt cx="5783289" cy="612000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0A2D3860-4972-C57C-A15A-A8EFA9ED05E0}"/>
                </a:ext>
              </a:extLst>
            </p:cNvPr>
            <p:cNvSpPr/>
            <p:nvPr/>
          </p:nvSpPr>
          <p:spPr>
            <a:xfrm>
              <a:off x="471623" y="3122647"/>
              <a:ext cx="1386817" cy="612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609660">
                <a:defRPr/>
              </a:pPr>
              <a:r>
                <a:rPr lang="fr-FR" sz="2800" b="1" kern="0" dirty="0">
                  <a:solidFill>
                    <a:srgbClr val="106585"/>
                  </a:solidFill>
                  <a:latin typeface="Dosis SemiBold" pitchFamily="2" charset="0"/>
                </a:rPr>
                <a:t>se lève</a:t>
              </a:r>
            </a:p>
          </p:txBody>
        </p:sp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669A69C0-043D-C68D-AC73-773DB2A699DB}"/>
                </a:ext>
              </a:extLst>
            </p:cNvPr>
            <p:cNvSpPr/>
            <p:nvPr/>
          </p:nvSpPr>
          <p:spPr>
            <a:xfrm>
              <a:off x="1965923" y="3122647"/>
              <a:ext cx="1284010" cy="612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09660">
                <a:defRPr/>
              </a:pPr>
              <a:r>
                <a:rPr lang="fr-FR" sz="2800" b="1" kern="0" dirty="0">
                  <a:solidFill>
                    <a:srgbClr val="106585"/>
                  </a:solidFill>
                  <a:latin typeface="Dosis SemiBold" pitchFamily="2" charset="0"/>
                </a:rPr>
                <a:t>Youssef</a:t>
              </a:r>
            </a:p>
          </p:txBody>
        </p:sp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8053DF62-B3F8-C739-F3F9-4567E95505EC}"/>
                </a:ext>
              </a:extLst>
            </p:cNvPr>
            <p:cNvSpPr/>
            <p:nvPr/>
          </p:nvSpPr>
          <p:spPr>
            <a:xfrm>
              <a:off x="3357416" y="3122647"/>
              <a:ext cx="1296125" cy="612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b="1" kern="0" dirty="0">
                  <a:solidFill>
                    <a:srgbClr val="106585"/>
                  </a:solidFill>
                  <a:latin typeface="Dosis SemiBold" pitchFamily="2" charset="0"/>
                </a:rPr>
                <a:t>à</a:t>
              </a: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B2771F53-FED7-4513-87D9-0F94240C7641}"/>
                </a:ext>
              </a:extLst>
            </p:cNvPr>
            <p:cNvSpPr/>
            <p:nvPr/>
          </p:nvSpPr>
          <p:spPr>
            <a:xfrm>
              <a:off x="4761024" y="3122647"/>
              <a:ext cx="1493888" cy="612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b="1" kern="0" dirty="0">
                  <a:solidFill>
                    <a:srgbClr val="106585"/>
                  </a:solidFill>
                  <a:latin typeface="Dosis SemiBold" pitchFamily="2" charset="0"/>
                </a:rPr>
                <a:t>sept heures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926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sa phrase ?</a:t>
            </a:r>
          </a:p>
        </p:txBody>
      </p:sp>
      <p:pic>
        <p:nvPicPr>
          <p:cNvPr id="1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BD9D797-964C-414B-80C0-8E88150B0E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34480"/>
            <a:ext cx="1250140" cy="98754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692FAB3-535A-DF98-F01F-CA741DA472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58" r="49809"/>
          <a:stretch>
            <a:fillRect/>
          </a:stretch>
        </p:blipFill>
        <p:spPr>
          <a:xfrm>
            <a:off x="3124422" y="1953930"/>
            <a:ext cx="2179099" cy="3368040"/>
          </a:xfrm>
          <a:prstGeom prst="roundRect">
            <a:avLst>
              <a:gd name="adj" fmla="val 28593"/>
            </a:avLst>
          </a:prstGeom>
        </p:spPr>
      </p:pic>
    </p:spTree>
    <p:extLst>
      <p:ext uri="{BB962C8B-B14F-4D97-AF65-F5344CB8AC3E}">
        <p14:creationId xmlns:p14="http://schemas.microsoft.com/office/powerpoint/2010/main" val="374450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BFC52-FE76-98B7-539B-BFCADD9DD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995E6132-E0BD-4E26-A80B-49D8EBD04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Je n’oublie pas la majuscule au début de la phrase, le point à la fin et les espaces entre les mots.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0FA09FE8-C6EE-0801-2BE9-6E0E6F72E4D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C2C253CE-91FD-F360-98AC-35596537C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022B4FD-32A1-1471-0B48-1A4E457614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7B07294B-7152-4AAA-BDA5-276513709F4A}"/>
              </a:ext>
            </a:extLst>
          </p:cNvPr>
          <p:cNvGrpSpPr/>
          <p:nvPr/>
        </p:nvGrpSpPr>
        <p:grpSpPr>
          <a:xfrm>
            <a:off x="834901" y="2842400"/>
            <a:ext cx="7571033" cy="1790700"/>
            <a:chOff x="834901" y="3429000"/>
            <a:chExt cx="7571033" cy="1790700"/>
          </a:xfrm>
        </p:grpSpPr>
        <p:pic>
          <p:nvPicPr>
            <p:cNvPr id="2050" name="Picture 2" descr="Une image contenant texte, ligne, reçu&#10;&#10;Description générée automatiquement">
              <a:extLst>
                <a:ext uri="{FF2B5EF4-FFF2-40B4-BE49-F238E27FC236}">
                  <a16:creationId xmlns:a16="http://schemas.microsoft.com/office/drawing/2014/main" id="{0F6974C2-2FF4-4EE7-9663-DC2430414F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02" t="28294" b="38328"/>
            <a:stretch/>
          </p:blipFill>
          <p:spPr bwMode="auto">
            <a:xfrm>
              <a:off x="834901" y="3429000"/>
              <a:ext cx="7571033" cy="1790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6F55FFF4-3B0D-4B92-AB56-FAF9272DE78A}"/>
                </a:ext>
              </a:extLst>
            </p:cNvPr>
            <p:cNvSpPr txBox="1"/>
            <p:nvPr/>
          </p:nvSpPr>
          <p:spPr>
            <a:xfrm>
              <a:off x="1565934" y="3905245"/>
              <a:ext cx="6840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dirty="0">
                  <a:solidFill>
                    <a:srgbClr val="2196B1"/>
                  </a:solidFill>
                  <a:latin typeface="Dosis SemiBold" panose="020B0604020202020204" charset="0"/>
                </a:rPr>
                <a:t>Y</a:t>
              </a:r>
              <a:r>
                <a:rPr lang="fr-FR" sz="3200" dirty="0">
                  <a:solidFill>
                    <a:srgbClr val="565F88"/>
                  </a:solidFill>
                  <a:latin typeface="Dosis SemiBold" panose="020B0604020202020204" charset="0"/>
                </a:rPr>
                <a:t>oussef   se   lève   à   sept   heures</a:t>
              </a:r>
              <a:r>
                <a:rPr lang="fr-FR" sz="3200" dirty="0">
                  <a:solidFill>
                    <a:srgbClr val="2196B1"/>
                  </a:solidFill>
                  <a:latin typeface="Dosis SemiBold" panose="020B060402020202020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221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c’est l’activité des questions en rafale. Je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</a:rPr>
              <a:t>vais désigner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 élèves au hasard pour répondre. Tenez-vous prêts.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82C28FD3-23FD-BD9E-500A-69902041B54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FFF9F7D-B6A7-AEC3-BB17-205D087F5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E5AEA62-7F07-224A-9663-607F9E6A2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86F1830-8288-2DCC-466C-1986C020D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2769949" y="3323065"/>
            <a:ext cx="2899330" cy="2290311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F0E8577-EC08-D701-9652-45F8751688B7}"/>
              </a:ext>
            </a:extLst>
          </p:cNvPr>
          <p:cNvSpPr txBox="1"/>
          <p:nvPr/>
        </p:nvSpPr>
        <p:spPr>
          <a:xfrm rot="20098563">
            <a:off x="2608445" y="2538234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85D56F4-8F63-587A-2D78-C70D9385506D}"/>
              </a:ext>
            </a:extLst>
          </p:cNvPr>
          <p:cNvSpPr txBox="1"/>
          <p:nvPr/>
        </p:nvSpPr>
        <p:spPr>
          <a:xfrm rot="931438">
            <a:off x="5767180" y="2527091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7B6F3F3-8684-8CB7-687F-CB0504201ACE}"/>
              </a:ext>
            </a:extLst>
          </p:cNvPr>
          <p:cNvSpPr txBox="1"/>
          <p:nvPr/>
        </p:nvSpPr>
        <p:spPr>
          <a:xfrm rot="931438">
            <a:off x="4416474" y="1861676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5728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5E87A-E8C4-0C60-0BAB-B35C4BF4B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018FAB-364E-2F6E-A76A-BD3DD15D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tu t’appelles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FB038D7-47C9-0257-2C57-7BFAC461735F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</a:rPr>
              <a:t>Comment tu t’appelles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AB01F5-7A5F-B241-7998-3681C94B1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8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25F96FC-7C80-7975-2F0B-A5BB59C00CA3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771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E505C-1C6A-3ED5-62C4-64322B563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A2A0F7-DD1E-F991-13E6-1ECDB15EC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es en quelle classe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5C02774-7A7E-E836-F6BF-107F943B612A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es en quelle classe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53EBDD6-C009-43C9-E728-39D88C0D72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D8B0359-38B2-BA29-F047-D8B1BD7DC9F6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7720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6439A-B2F4-2441-AA0C-DD45D498E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0AC43F-4A05-24F0-D02E-7088139E7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es dans quelle école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C8976FC-E32F-74E4-C430-61273A143480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es dans quelle école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42734F-5688-22AE-2C5D-CB3A6EAD1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0C0AEAE-EA19-E4AE-93DB-62870FC4101B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0643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6439A-B2F4-2441-AA0C-DD45D498E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0AC43F-4A05-24F0-D02E-7088139E7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tu vas à l’école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C8976FC-E32F-74E4-C430-61273A143480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Comment tu vas à l’école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42734F-5688-22AE-2C5D-CB3A6EAD1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0C0AEAE-EA19-E4AE-93DB-62870FC4101B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1797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1D79C-95CD-E7AF-8167-2B2BDB224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0B570-9667-9844-E919-EA78BE944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tu fais à l’école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C521C6C-DC41-BBC2-2C4A-B51D251B5947}"/>
              </a:ext>
            </a:extLst>
          </p:cNvPr>
          <p:cNvSpPr txBox="1">
            <a:spLocks/>
          </p:cNvSpPr>
          <p:nvPr/>
        </p:nvSpPr>
        <p:spPr>
          <a:xfrm>
            <a:off x="1795294" y="4176310"/>
            <a:ext cx="555341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que tu fais à l’école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B1703C-0532-6B50-0F3A-66572E7BD01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D564FC2-EB58-B581-9AEE-99985E95C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97155" y="2123390"/>
            <a:ext cx="1814845" cy="14336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5489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re 30">
            <a:extLst>
              <a:ext uri="{FF2B5EF4-FFF2-40B4-BE49-F238E27FC236}">
                <a16:creationId xmlns:a16="http://schemas.microsoft.com/office/drawing/2014/main" id="{FA78663C-B4A4-66CC-78D4-9F85DA1CD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C3FAB45-22E0-4671-AAEA-F6142E3E42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B557FB24-B439-4483-B51E-646C9A62E6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34675879-28DD-4557-BCE1-9BC8494DB0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16145BCC-03D2-4DBB-A0EC-1EB036BAB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A6905B03-C307-4CF9-8745-C55CC5F86C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B645F9B2-436A-44A1-95D9-0C1661974F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27B67DEB-FA14-C68A-D306-A4EAF613FB6E}"/>
              </a:ext>
            </a:extLst>
          </p:cNvPr>
          <p:cNvSpPr/>
          <p:nvPr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rganigramme : Terminateur 34">
            <a:extLst>
              <a:ext uri="{FF2B5EF4-FFF2-40B4-BE49-F238E27FC236}">
                <a16:creationId xmlns:a16="http://schemas.microsoft.com/office/drawing/2014/main" id="{B2B40A44-646F-CFD1-8BD6-641115BE99B3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81152347-F8B0-43CC-CCD6-E085D45C971C}"/>
              </a:ext>
            </a:extLst>
          </p:cNvPr>
          <p:cNvSpPr/>
          <p:nvPr/>
        </p:nvSpPr>
        <p:spPr>
          <a:xfrm>
            <a:off x="4729142" y="5275288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4951350" y="5015825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- Lettre a - A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Écriture - Lettre a - A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87D26E65-6890-E560-0F8D-1770B785B234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rganigramme : Terminateur 48">
            <a:extLst>
              <a:ext uri="{FF2B5EF4-FFF2-40B4-BE49-F238E27FC236}">
                <a16:creationId xmlns:a16="http://schemas.microsoft.com/office/drawing/2014/main" id="{F8E03BE0-12F4-D3D1-EC97-CC64DF167170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2" name="Espace réservé du texte 60">
            <a:extLst>
              <a:ext uri="{FF2B5EF4-FFF2-40B4-BE49-F238E27FC236}">
                <a16:creationId xmlns:a16="http://schemas.microsoft.com/office/drawing/2014/main" id="{B1633320-881D-3046-CC25-D40DFB941180}"/>
              </a:ext>
            </a:extLst>
          </p:cNvPr>
          <p:cNvSpPr txBox="1">
            <a:spLocks/>
          </p:cNvSpPr>
          <p:nvPr/>
        </p:nvSpPr>
        <p:spPr>
          <a:xfrm>
            <a:off x="808649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 -Syllabes et mots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Écriture - Syllabes et mots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106D8CA2-60E3-9232-FFC0-312BF804780F}"/>
              </a:ext>
            </a:extLst>
          </p:cNvPr>
          <p:cNvSpPr txBox="1">
            <a:spLocks/>
          </p:cNvSpPr>
          <p:nvPr/>
        </p:nvSpPr>
        <p:spPr>
          <a:xfrm>
            <a:off x="4932000" y="5474576"/>
            <a:ext cx="3420000" cy="792000"/>
          </a:xfrm>
          <a:prstGeom prst="roundRect">
            <a:avLst/>
          </a:prstGeom>
          <a:solidFill>
            <a:srgbClr val="EAF8FE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Lecture offerte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69B3428C-7F7F-4E71-B064-80FE895C10F7}"/>
              </a:ext>
            </a:extLst>
          </p:cNvPr>
          <p:cNvSpPr txBox="1">
            <a:spLocks/>
          </p:cNvSpPr>
          <p:nvPr/>
        </p:nvSpPr>
        <p:spPr>
          <a:xfrm>
            <a:off x="802706" y="24170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Présentation du vocabulaire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Exploitation du vocabulaire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Travail sur livret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EBFAD96D-5FEA-AA42-9005-A218CD1D9E8D}"/>
              </a:ext>
            </a:extLst>
          </p:cNvPr>
          <p:cNvSpPr txBox="1">
            <a:spLocks/>
          </p:cNvSpPr>
          <p:nvPr/>
        </p:nvSpPr>
        <p:spPr>
          <a:xfrm>
            <a:off x="4932000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Oral –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Écriture – Point de langue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Lecture – Lecture et compréhension des mots</a:t>
            </a: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4B9D94D2-948F-A6A8-1CAC-6BC21867784E}"/>
              </a:ext>
            </a:extLst>
          </p:cNvPr>
          <p:cNvSpPr txBox="1">
            <a:spLocks/>
          </p:cNvSpPr>
          <p:nvPr/>
        </p:nvSpPr>
        <p:spPr>
          <a:xfrm>
            <a:off x="4848208" y="3907288"/>
            <a:ext cx="35875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Lecture et compréhension des phrases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Écriture – Phrases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AB5BB8-47C5-09F3-5EEC-63040EDF211B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0A5169-D56D-7E37-07C2-862CB4BAFE14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re 53">
            <a:extLst>
              <a:ext uri="{FF2B5EF4-FFF2-40B4-BE49-F238E27FC236}">
                <a16:creationId xmlns:a16="http://schemas.microsoft.com/office/drawing/2014/main" id="{2C7C8A97-7DB3-8C15-7557-C26DE5029419}"/>
              </a:ext>
            </a:extLst>
          </p:cNvPr>
          <p:cNvSpPr txBox="1">
            <a:spLocks/>
          </p:cNvSpPr>
          <p:nvPr/>
        </p:nvSpPr>
        <p:spPr>
          <a:xfrm>
            <a:off x="3072140" y="472434"/>
            <a:ext cx="2660360" cy="61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74F71"/>
                </a:solidFill>
                <a:latin typeface="Dosis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j-ea"/>
                <a:cs typeface="+mj-cs"/>
              </a:rPr>
              <a:t>Réservé </a:t>
            </a:r>
            <a:r>
              <a:rPr kumimoji="0" lang="fr-MA" sz="1800" b="1" i="1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j-ea"/>
                <a:cs typeface="+mj-cs"/>
              </a:rPr>
              <a:t>à l’enseignant  </a:t>
            </a:r>
            <a:r>
              <a:rPr kumimoji="0" lang="fr-MA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j-ea"/>
                <a:cs typeface="+mj-cs"/>
              </a:rPr>
              <a:t>(e)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B6F289E-F15B-BE40-5552-C4E81C5B3F0C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424CC895-7E10-95C3-6F57-C29149EC7D01}"/>
              </a:ext>
            </a:extLst>
          </p:cNvPr>
          <p:cNvSpPr/>
          <p:nvPr/>
        </p:nvSpPr>
        <p:spPr>
          <a:xfrm>
            <a:off x="857457" y="3437892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4358E425-9D4F-78BA-8B0D-1FD1E9281E46}"/>
              </a:ext>
            </a:extLst>
          </p:cNvPr>
          <p:cNvSpPr txBox="1">
            <a:spLocks/>
          </p:cNvSpPr>
          <p:nvPr/>
        </p:nvSpPr>
        <p:spPr>
          <a:xfrm>
            <a:off x="760565" y="3889180"/>
            <a:ext cx="34680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srgbClr val="757575"/>
                </a:solidFill>
              </a:rPr>
              <a:t>Oral – Acte de parole</a:t>
            </a:r>
          </a:p>
          <a:p>
            <a:pPr lvl="0">
              <a:defRPr/>
            </a:pPr>
            <a:r>
              <a:rPr lang="fr-FR" dirty="0">
                <a:solidFill>
                  <a:srgbClr val="757575"/>
                </a:solidFill>
              </a:rPr>
              <a:t>Lecture – Graphèmes : </a:t>
            </a:r>
            <a:r>
              <a:rPr lang="de-DE" dirty="0">
                <a:solidFill>
                  <a:srgbClr val="757575"/>
                </a:solidFill>
              </a:rPr>
              <a:t>in - im - </a:t>
            </a:r>
            <a:r>
              <a:rPr lang="de-DE" dirty="0" err="1">
                <a:solidFill>
                  <a:srgbClr val="757575"/>
                </a:solidFill>
              </a:rPr>
              <a:t>ain</a:t>
            </a:r>
            <a:r>
              <a:rPr lang="de-DE" dirty="0">
                <a:solidFill>
                  <a:srgbClr val="757575"/>
                </a:solidFill>
              </a:rPr>
              <a:t> - ein - </a:t>
            </a:r>
            <a:r>
              <a:rPr lang="de-DE" dirty="0" err="1">
                <a:solidFill>
                  <a:srgbClr val="757575"/>
                </a:solidFill>
              </a:rPr>
              <a:t>aim</a:t>
            </a:r>
            <a:r>
              <a:rPr lang="fr-FR" dirty="0">
                <a:solidFill>
                  <a:srgbClr val="757575"/>
                </a:solidFill>
              </a:rPr>
              <a:t>. </a:t>
            </a:r>
          </a:p>
          <a:p>
            <a:pPr lvl="0">
              <a:defRPr/>
            </a:pPr>
            <a:r>
              <a:rPr lang="fr-FR" dirty="0">
                <a:solidFill>
                  <a:srgbClr val="757575"/>
                </a:solidFill>
              </a:rPr>
              <a:t>Écriture – Graphèmes : </a:t>
            </a:r>
            <a:r>
              <a:rPr lang="de-DE" dirty="0">
                <a:solidFill>
                  <a:srgbClr val="757575"/>
                </a:solidFill>
              </a:rPr>
              <a:t>in - im - </a:t>
            </a:r>
            <a:r>
              <a:rPr lang="de-DE" dirty="0" err="1">
                <a:solidFill>
                  <a:srgbClr val="757575"/>
                </a:solidFill>
              </a:rPr>
              <a:t>ain</a:t>
            </a:r>
            <a:r>
              <a:rPr lang="de-DE" dirty="0">
                <a:solidFill>
                  <a:srgbClr val="757575"/>
                </a:solidFill>
              </a:rPr>
              <a:t> - ein - </a:t>
            </a:r>
            <a:r>
              <a:rPr lang="de-DE" dirty="0" err="1">
                <a:solidFill>
                  <a:srgbClr val="757575"/>
                </a:solidFill>
              </a:rPr>
              <a:t>aim</a:t>
            </a:r>
            <a:r>
              <a:rPr lang="fr-FR" dirty="0">
                <a:solidFill>
                  <a:srgbClr val="757575"/>
                </a:solidFill>
              </a:rPr>
              <a:t>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4795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1D79C-95CD-E7AF-8167-2B2BDB224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0B570-9667-9844-E919-EA78BE944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tu fais avec tes amis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C521C6C-DC41-BBC2-2C4A-B51D251B5947}"/>
              </a:ext>
            </a:extLst>
          </p:cNvPr>
          <p:cNvSpPr txBox="1">
            <a:spLocks/>
          </p:cNvSpPr>
          <p:nvPr/>
        </p:nvSpPr>
        <p:spPr>
          <a:xfrm>
            <a:off x="1795294" y="4176310"/>
            <a:ext cx="555341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que tu fais avec tes amis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B1703C-0532-6B50-0F3A-66572E7BD01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D564FC2-EB58-B581-9AEE-99985E95C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97155" y="2123390"/>
            <a:ext cx="1814845" cy="14336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5665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1D79C-95CD-E7AF-8167-2B2BDB224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0B570-9667-9844-E919-EA78BE944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va venir à la maison demain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C521C6C-DC41-BBC2-2C4A-B51D251B5947}"/>
              </a:ext>
            </a:extLst>
          </p:cNvPr>
          <p:cNvSpPr txBox="1">
            <a:spLocks/>
          </p:cNvSpPr>
          <p:nvPr/>
        </p:nvSpPr>
        <p:spPr>
          <a:xfrm>
            <a:off x="1795294" y="4176310"/>
            <a:ext cx="555341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Qui va venir à la maison demain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B1703C-0532-6B50-0F3A-66572E7BD01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D564FC2-EB58-B581-9AEE-99985E95C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97155" y="2123390"/>
            <a:ext cx="1814845" cy="14336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31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1D79C-95CD-E7AF-8167-2B2BDB224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0B570-9667-9844-E919-EA78BE944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où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C521C6C-DC41-BBC2-2C4A-B51D251B5947}"/>
              </a:ext>
            </a:extLst>
          </p:cNvPr>
          <p:cNvSpPr txBox="1">
            <a:spLocks/>
          </p:cNvSpPr>
          <p:nvPr/>
        </p:nvSpPr>
        <p:spPr>
          <a:xfrm>
            <a:off x="1795294" y="4176310"/>
            <a:ext cx="555341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Nous allons jouer où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B1703C-0532-6B50-0F3A-66572E7BD01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D564FC2-EB58-B581-9AEE-99985E95C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97155" y="2123390"/>
            <a:ext cx="1814845" cy="14336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4548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1D79C-95CD-E7AF-8167-2B2BDB224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0B570-9667-9844-E919-EA78BE944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tu fais le matin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C521C6C-DC41-BBC2-2C4A-B51D251B5947}"/>
              </a:ext>
            </a:extLst>
          </p:cNvPr>
          <p:cNvSpPr txBox="1">
            <a:spLocks/>
          </p:cNvSpPr>
          <p:nvPr/>
        </p:nvSpPr>
        <p:spPr>
          <a:xfrm>
            <a:off x="1795294" y="4176310"/>
            <a:ext cx="555341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que tu fais le matin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B1703C-0532-6B50-0F3A-66572E7BD01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D564FC2-EB58-B581-9AEE-99985E95C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97155" y="2123390"/>
            <a:ext cx="1814845" cy="14336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2244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1D79C-95CD-E7AF-8167-2B2BDB224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0B570-9667-9844-E919-EA78BE944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quelle heure tu vas à l’école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C521C6C-DC41-BBC2-2C4A-B51D251B5947}"/>
              </a:ext>
            </a:extLst>
          </p:cNvPr>
          <p:cNvSpPr txBox="1">
            <a:spLocks/>
          </p:cNvSpPr>
          <p:nvPr/>
        </p:nvSpPr>
        <p:spPr>
          <a:xfrm>
            <a:off x="1795294" y="4176310"/>
            <a:ext cx="555341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À quelle heure tu vas à l’école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B1703C-0532-6B50-0F3A-66572E7BD01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D564FC2-EB58-B581-9AEE-99985E95C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97155" y="2123390"/>
            <a:ext cx="1814845" cy="14336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9122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1D79C-95CD-E7AF-8167-2B2BDB224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0B570-9667-9844-E919-EA78BE944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quelle heure tu te réveilles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C521C6C-DC41-BBC2-2C4A-B51D251B5947}"/>
              </a:ext>
            </a:extLst>
          </p:cNvPr>
          <p:cNvSpPr txBox="1">
            <a:spLocks/>
          </p:cNvSpPr>
          <p:nvPr/>
        </p:nvSpPr>
        <p:spPr>
          <a:xfrm>
            <a:off x="1795294" y="4176310"/>
            <a:ext cx="555341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À quelle heure tu te réveilles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B1703C-0532-6B50-0F3A-66572E7BD01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D564FC2-EB58-B581-9AEE-99985E95C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97155" y="2123390"/>
            <a:ext cx="1814845" cy="14336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4050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1D79C-95CD-E7AF-8167-2B2BDB224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0B570-9667-9844-E919-EA78BE944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quelle heure tu prends ton petit-déjeuner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C521C6C-DC41-BBC2-2C4A-B51D251B5947}"/>
              </a:ext>
            </a:extLst>
          </p:cNvPr>
          <p:cNvSpPr txBox="1">
            <a:spLocks/>
          </p:cNvSpPr>
          <p:nvPr/>
        </p:nvSpPr>
        <p:spPr>
          <a:xfrm>
            <a:off x="1207008" y="4176310"/>
            <a:ext cx="664464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À quelle heure tu prends ton petit-déjeuner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B1703C-0532-6B50-0F3A-66572E7BD01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D564FC2-EB58-B581-9AEE-99985E95C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97155" y="2123390"/>
            <a:ext cx="1814845" cy="14336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6441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1E423-5451-1555-9E56-F497383C4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8B8DDE0-DC0A-851C-97E2-584D8A2496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54631" y="3994138"/>
            <a:ext cx="6246795" cy="1349939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190DCC73-BD89-1799-ED2D-5782D30A0B9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3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57DF90F3-78D5-77A7-8426-8E871B8843A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BD857C9-E818-349B-BDAA-28964858B4D1}"/>
              </a:ext>
            </a:extLst>
          </p:cNvPr>
          <p:cNvSpPr txBox="1">
            <a:spLocks/>
          </p:cNvSpPr>
          <p:nvPr/>
        </p:nvSpPr>
        <p:spPr>
          <a:xfrm>
            <a:off x="2272851" y="2921218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Vocabulaire.</a:t>
            </a:r>
          </a:p>
          <a:p>
            <a:pPr lvl="0"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Lire et écrire des mots  « </a:t>
            </a:r>
            <a:r>
              <a:rPr lang="de-DE" dirty="0">
                <a:solidFill>
                  <a:prstClr val="white">
                    <a:lumMod val="65000"/>
                  </a:prstClr>
                </a:solidFill>
              </a:rPr>
              <a:t>in - im - </a:t>
            </a:r>
            <a:r>
              <a:rPr lang="de-DE" dirty="0" err="1">
                <a:solidFill>
                  <a:prstClr val="white">
                    <a:lumMod val="65000"/>
                  </a:prstClr>
                </a:solidFill>
              </a:rPr>
              <a:t>ain</a:t>
            </a:r>
            <a:r>
              <a:rPr lang="de-DE" dirty="0">
                <a:solidFill>
                  <a:prstClr val="white">
                    <a:lumMod val="65000"/>
                  </a:prstClr>
                </a:solidFill>
              </a:rPr>
              <a:t> - ein - </a:t>
            </a:r>
            <a:r>
              <a:rPr lang="de-DE">
                <a:solidFill>
                  <a:prstClr val="white">
                    <a:lumMod val="65000"/>
                  </a:prstClr>
                </a:solidFill>
              </a:rPr>
              <a:t>aim</a:t>
            </a:r>
            <a:r>
              <a:rPr lang="fr-FR">
                <a:solidFill>
                  <a:prstClr val="white">
                    <a:lumMod val="65000"/>
                  </a:prstClr>
                </a:solidFill>
              </a:rPr>
              <a:t>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».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Répondre à des questions en rafale. 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6B7BA6C0-10FD-BA08-AB78-14022360642A}"/>
              </a:ext>
            </a:extLst>
          </p:cNvPr>
          <p:cNvSpPr txBox="1">
            <a:spLocks/>
          </p:cNvSpPr>
          <p:nvPr/>
        </p:nvSpPr>
        <p:spPr>
          <a:xfrm>
            <a:off x="2272850" y="447646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Histoire de </a:t>
            </a:r>
            <a:r>
              <a:rPr lang="fr-FR" dirty="0">
                <a:solidFill>
                  <a:srgbClr val="565F88"/>
                </a:solidFill>
              </a:rPr>
              <a:t>« Le ballon du quartier »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7FCBE27-F36D-9E40-E4E4-612971E588B5}"/>
              </a:ext>
            </a:extLst>
          </p:cNvPr>
          <p:cNvSpPr txBox="1"/>
          <p:nvPr/>
        </p:nvSpPr>
        <p:spPr>
          <a:xfrm>
            <a:off x="2272851" y="4124915"/>
            <a:ext cx="1678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2. Lecture offerte</a:t>
            </a:r>
          </a:p>
        </p:txBody>
      </p:sp>
      <p:sp>
        <p:nvSpPr>
          <p:cNvPr id="5" name="Titre 8">
            <a:extLst>
              <a:ext uri="{FF2B5EF4-FFF2-40B4-BE49-F238E27FC236}">
                <a16:creationId xmlns:a16="http://schemas.microsoft.com/office/drawing/2014/main" id="{4A21D9E9-876E-BC00-E906-3E8833E4C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BDD5AAF-9197-1374-D05E-8BF6DDF391A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F5F015A-E8E6-BD03-0111-1209A116BA3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AD5D3CB-D183-0C75-7DFB-E1EBC409031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9F838AF6-11A9-9B39-5931-63446ACF60E7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</a:t>
              </a:r>
              <a:r>
                <a:rPr kumimoji="0" lang="fr-MA" sz="1800" b="1" i="1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à l’enseignant </a:t>
              </a: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318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9A12B-2966-1DC4-3DFB-737DA70E4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FC8A6D36-C3AA-5240-7E56-A2A4CF072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avons déjà vu le premier épisode de l’histoire « </a:t>
            </a: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ballon du quartier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». Qui veut nous rappeler ce qu’on a vu dans cet épisode ? En français ou dans votre langue.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D5F8454-1577-4368-A69F-C8EBA9EABF5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031CF115-9D6F-4707-8BA0-EC251F9C9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B1D6653-0F2E-4E18-B78E-2EBD3CD2D9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4B36B9D7-18F2-4ABD-A290-5BC6C8921C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7816" y="1755647"/>
            <a:ext cx="3748367" cy="421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8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DDD0A-077B-22DD-8C97-C7089FEA0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ED5C58F0-7F90-8215-2DCC-5114FE129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va  regarder le premier épisode. Soyez attentifs.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8915BE86-F37E-59B2-2121-81DAA19D4E9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CB317669-2ABB-FEAD-8212-54E0467A8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5A2E31D-2C86-0125-C50A-AA752E1BB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E46F4715-36F9-4124-9282-BEE7D039E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9129" y="2157983"/>
            <a:ext cx="6665741" cy="351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9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DEC6E-D1C1-BF6E-5268-6A94DAA26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F8BA6E4-2622-3699-410A-E8992F5C8F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54631" y="2478833"/>
            <a:ext cx="6290145" cy="1373030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243C22EC-9EA2-3AFD-D199-6C24A8C128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D93409DE-34D5-7219-782F-93AD7CE6A999}"/>
              </a:ext>
            </a:extLst>
          </p:cNvPr>
          <p:cNvSpPr txBox="1">
            <a:spLocks/>
          </p:cNvSpPr>
          <p:nvPr/>
        </p:nvSpPr>
        <p:spPr>
          <a:xfrm>
            <a:off x="2272851" y="288735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Vocabulaire.</a:t>
            </a:r>
          </a:p>
          <a:p>
            <a:pPr lvl="0">
              <a:buFont typeface="Wingdings" panose="05000000000000000000" pitchFamily="2" charset="2"/>
              <a:buChar char=""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Lire et écrire des mots avec   « </a:t>
            </a:r>
            <a:r>
              <a:rPr lang="de-DE" dirty="0">
                <a:solidFill>
                  <a:srgbClr val="565F88"/>
                </a:solidFill>
              </a:rPr>
              <a:t>in - im - </a:t>
            </a:r>
            <a:r>
              <a:rPr lang="de-DE" dirty="0" err="1">
                <a:solidFill>
                  <a:srgbClr val="565F88"/>
                </a:solidFill>
              </a:rPr>
              <a:t>ain</a:t>
            </a:r>
            <a:r>
              <a:rPr lang="de-DE" dirty="0">
                <a:solidFill>
                  <a:srgbClr val="565F88"/>
                </a:solidFill>
              </a:rPr>
              <a:t> - ein - </a:t>
            </a:r>
            <a:r>
              <a:rPr lang="de-DE" dirty="0" err="1">
                <a:solidFill>
                  <a:srgbClr val="565F88"/>
                </a:solidFill>
              </a:rPr>
              <a:t>aim</a:t>
            </a:r>
            <a:r>
              <a:rPr lang="fr-FR" dirty="0">
                <a:solidFill>
                  <a:srgbClr val="565F88"/>
                </a:solidFill>
              </a:rPr>
              <a:t> ».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Répondre à des questions en rafale. 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DEFACC03-860C-9984-9815-3F76CAB91FD7}"/>
              </a:ext>
            </a:extLst>
          </p:cNvPr>
          <p:cNvSpPr txBox="1">
            <a:spLocks/>
          </p:cNvSpPr>
          <p:nvPr/>
        </p:nvSpPr>
        <p:spPr>
          <a:xfrm>
            <a:off x="2337991" y="443341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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Histoire</a:t>
            </a:r>
            <a:r>
              <a:rPr lang="fr-FR" dirty="0">
                <a:solidFill>
                  <a:prstClr val="white">
                    <a:lumMod val="65000"/>
                  </a:prstClr>
                </a:solidFill>
              </a:rPr>
              <a:t> de « Le ballon du quartier »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.</a:t>
            </a:r>
          </a:p>
        </p:txBody>
      </p:sp>
      <p:pic>
        <p:nvPicPr>
          <p:cNvPr id="6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213D2324-B25C-C203-3683-F0E34C67AE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49369" y="2358099"/>
            <a:ext cx="540000" cy="540000"/>
          </a:xfrm>
          <a:prstGeom prst="rect">
            <a:avLst/>
          </a:prstGeom>
          <a:noFill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44F1F40-7A98-66AE-6289-6227E952D07D}"/>
              </a:ext>
            </a:extLst>
          </p:cNvPr>
          <p:cNvSpPr txBox="1"/>
          <p:nvPr/>
        </p:nvSpPr>
        <p:spPr>
          <a:xfrm>
            <a:off x="2192890" y="2515185"/>
            <a:ext cx="1053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Révision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414FA7BF-2D56-D1EE-6935-F8BA50608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882059B-64E2-F8C6-22C9-66CB5FC376E6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F9DF72F-2C3C-3A7E-1A2E-DF74BD04D72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9409FF-B48F-67E2-4880-C215FF64F23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EC957C89-8083-0DDA-22FB-C25C5943F969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</a:t>
              </a:r>
              <a:r>
                <a:rPr kumimoji="0" lang="fr-MA" sz="1800" b="1" i="1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à l’enseignant </a:t>
              </a: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50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N2">
            <a:hlinkClick r:id="" action="ppaction://media"/>
            <a:extLst>
              <a:ext uri="{FF2B5EF4-FFF2-40B4-BE49-F238E27FC236}">
                <a16:creationId xmlns:a16="http://schemas.microsoft.com/office/drawing/2014/main" id="{B0E335C0-BB9B-40F2-B606-E5255A981B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2000" y="1962000"/>
            <a:ext cx="7360000" cy="41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3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102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DDD0A-077B-22DD-8C97-C7089FEA0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ED5C58F0-7F90-8215-2DCC-5114FE129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nous allons découvrir un nouvel épisode de notre histoire « </a:t>
            </a: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ballon du quartier »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Est-ce que vous êtes prêts ? Écoutez bien.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8915BE86-F37E-59B2-2121-81DAA19D4E9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CB317669-2ABB-FEAD-8212-54E0467A8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5A2E31D-2C86-0125-C50A-AA752E1BB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6F866050-72A2-437A-97E7-8D2EC57731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189" y="2254440"/>
            <a:ext cx="7117621" cy="365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69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FINALE - 2AP - Le ballon du quartier - E02 DONE-720p-260325">
            <a:hlinkClick r:id="" action="ppaction://media"/>
            <a:extLst>
              <a:ext uri="{FF2B5EF4-FFF2-40B4-BE49-F238E27FC236}">
                <a16:creationId xmlns:a16="http://schemas.microsoft.com/office/drawing/2014/main" id="{F4B829EC-7E91-452F-908A-6B68EC4126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8576" y="1999488"/>
            <a:ext cx="7546848" cy="424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7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142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DA8BC-8AB4-8B05-FFD6-E0E456471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F365684D-9D6C-5C0D-BEB1-45C905BC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écouter l’histoire une deuxième fois. Soyez attentifs.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7D5B6EA-BAAC-CBCA-79CA-19EF032FA46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805CBA79-0C4A-77B1-217C-55314B7F9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E50AB1-6E08-F439-38DD-D1EB7A684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A5EEF8B7-CF76-25EE-CC5B-7D35D9D55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268057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FINALE - 2AP - Le ballon du quartier - E02 DONE-720p-260325">
            <a:hlinkClick r:id="" action="ppaction://media"/>
            <a:extLst>
              <a:ext uri="{FF2B5EF4-FFF2-40B4-BE49-F238E27FC236}">
                <a16:creationId xmlns:a16="http://schemas.microsoft.com/office/drawing/2014/main" id="{F4B829EC-7E91-452F-908A-6B68EC4126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8576" y="1999488"/>
            <a:ext cx="7546848" cy="424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1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142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Où Lina et Amine retrouvent-ils le ballon le lendemain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3A2D228-143D-45EB-8D8C-C82788229D21}"/>
              </a:ext>
            </a:extLst>
          </p:cNvPr>
          <p:cNvSpPr txBox="1">
            <a:spLocks/>
          </p:cNvSpPr>
          <p:nvPr/>
        </p:nvSpPr>
        <p:spPr>
          <a:xfrm>
            <a:off x="425827" y="1613185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Où Lina et Amine retrouvent-ils le ballon le lendemain 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D684DCD-DD18-481F-8AE9-C8DB26AD5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000" y="2742307"/>
            <a:ext cx="3384000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2537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20FE6-9F80-8619-312C-25C5CC2F8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7A80D38-8E5A-0993-296A-EC9025FD0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lendemain, Lina et Amine retrouvent le ballon devant la maison de Amine.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FE74E97-3DE0-5A30-6412-5B6358BE7627}"/>
              </a:ext>
            </a:extLst>
          </p:cNvPr>
          <p:cNvSpPr txBox="1">
            <a:spLocks/>
          </p:cNvSpPr>
          <p:nvPr/>
        </p:nvSpPr>
        <p:spPr>
          <a:xfrm>
            <a:off x="1572967" y="1517282"/>
            <a:ext cx="6575952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Le lendemain, Lina et Amine retrouvent le ballon devant la maison de Amine.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5D5E8DD-6594-C236-5AE8-B3D07AA66B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ECB4024-28ED-1934-443F-29224107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6E5FBC-208E-E5D1-BCB7-AA238A083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BA840EBE-61CA-4357-A8CF-0AC75C087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0000" y="2742307"/>
            <a:ext cx="3384000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1012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dit Lina aujourd’hui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3A2D228-143D-45EB-8D8C-C82788229D21}"/>
              </a:ext>
            </a:extLst>
          </p:cNvPr>
          <p:cNvSpPr txBox="1">
            <a:spLocks/>
          </p:cNvSpPr>
          <p:nvPr/>
        </p:nvSpPr>
        <p:spPr>
          <a:xfrm>
            <a:off x="425827" y="1613185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 dit Lina aujourd’hui 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E6F1F6B-FBE5-45BA-B6E3-6D2AAED17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1345" y="2742307"/>
            <a:ext cx="3401309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3011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20FE6-9F80-8619-312C-25C5CC2F8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7A80D38-8E5A-0993-296A-EC9025FD0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Aujourd’hui, Lina dit : on marche doucement.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FE74E97-3DE0-5A30-6412-5B6358BE7627}"/>
              </a:ext>
            </a:extLst>
          </p:cNvPr>
          <p:cNvSpPr txBox="1">
            <a:spLocks/>
          </p:cNvSpPr>
          <p:nvPr/>
        </p:nvSpPr>
        <p:spPr>
          <a:xfrm>
            <a:off x="425824" y="1517282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Aujourd’hui, Lina dit : on marche doucement.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5D5E8DD-6594-C236-5AE8-B3D07AA66B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ECB4024-28ED-1934-443F-29224107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6E5FBC-208E-E5D1-BCB7-AA238A083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DC13B300-397D-4224-8390-EF95978A9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1345" y="2742307"/>
            <a:ext cx="3401309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1984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Mais que fait le ballon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3A2D228-143D-45EB-8D8C-C82788229D21}"/>
              </a:ext>
            </a:extLst>
          </p:cNvPr>
          <p:cNvSpPr txBox="1">
            <a:spLocks/>
          </p:cNvSpPr>
          <p:nvPr/>
        </p:nvSpPr>
        <p:spPr>
          <a:xfrm>
            <a:off x="475129" y="1613185"/>
            <a:ext cx="8166847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Mais que fait le ballon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0D13CAE-DD2D-468B-BE64-7B5EE5D0F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536" y="2742307"/>
            <a:ext cx="3392928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7359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</a:t>
              </a:r>
              <a:r>
                <a:rPr kumimoji="0" lang="fr-MA" sz="1800" b="1" i="1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à l’enseignant </a:t>
              </a: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003301" y="2508402"/>
            <a:ext cx="7137400" cy="24445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687692" y="1481699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 terme de cette séance de révision</a:t>
            </a:r>
            <a:r>
              <a:rPr kumimoji="0" lang="fr-FR" sz="2400" b="1" i="0" u="none" strike="noStrike" kern="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, l’enseignant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doit vérifier qu’au moins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80% des élèves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sont capables de : 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184074" y="2853538"/>
            <a:ext cx="677585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Reconnaitre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le vocabulaire  étudié.</a:t>
            </a:r>
            <a:endParaRPr kumimoji="0" lang="fr-FR" sz="2200" b="0" i="0" u="none" strike="noStrike" kern="0" cap="none" spc="0" normalizeH="0" baseline="0" noProof="0" dirty="0">
              <a:ln>
                <a:noFill/>
              </a:ln>
              <a:solidFill>
                <a:srgbClr val="2196B1"/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  <a:p>
            <a:pPr marL="342900" lvl="0" indent="-342900">
              <a:spcAft>
                <a:spcPts val="1200"/>
              </a:spcAft>
              <a:buFont typeface="Dosis Medium" pitchFamily="2" charset="0"/>
              <a:buChar char="→"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Lire et écrire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des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mots avec : </a:t>
            </a:r>
            <a:r>
              <a:rPr lang="de-DE" sz="2200" kern="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  <a:cs typeface="Calibri" panose="020F0502020204030204" pitchFamily="34" charset="0"/>
              </a:rPr>
              <a:t>in - im - </a:t>
            </a:r>
            <a:r>
              <a:rPr lang="de-DE" sz="2200" kern="0" dirty="0" err="1">
                <a:solidFill>
                  <a:srgbClr val="5B9BD5">
                    <a:lumMod val="50000"/>
                  </a:srgbClr>
                </a:solidFill>
                <a:latin typeface="Dosis Medium" pitchFamily="2" charset="0"/>
                <a:cs typeface="Calibri" panose="020F0502020204030204" pitchFamily="34" charset="0"/>
              </a:rPr>
              <a:t>ain</a:t>
            </a:r>
            <a:r>
              <a:rPr lang="de-DE" sz="2200" kern="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  <a:cs typeface="Calibri" panose="020F0502020204030204" pitchFamily="34" charset="0"/>
              </a:rPr>
              <a:t> - ein - </a:t>
            </a:r>
            <a:r>
              <a:rPr lang="de-DE" sz="2200" kern="0" dirty="0" err="1">
                <a:solidFill>
                  <a:srgbClr val="5B9BD5">
                    <a:lumMod val="50000"/>
                  </a:srgbClr>
                </a:solidFill>
                <a:latin typeface="Dosis Medium" pitchFamily="2" charset="0"/>
                <a:cs typeface="Calibri" panose="020F0502020204030204" pitchFamily="34" charset="0"/>
              </a:rPr>
              <a:t>aim</a:t>
            </a:r>
            <a:r>
              <a:rPr lang="fr-FR" sz="2200" kern="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  <a:cs typeface="Calibri" panose="020F0502020204030204" pitchFamily="34" charset="0"/>
              </a:rPr>
              <a:t>.</a:t>
            </a:r>
            <a:endParaRPr kumimoji="0" lang="fr-FR" sz="2200" b="0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Répondre spontanément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à des questions sur le contenu de la semaine.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353658" y="5343331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85711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20FE6-9F80-8619-312C-25C5CC2F8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7A80D38-8E5A-0993-296A-EC9025FD0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ballon roule déjà dans la rue.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FE74E97-3DE0-5A30-6412-5B6358BE7627}"/>
              </a:ext>
            </a:extLst>
          </p:cNvPr>
          <p:cNvSpPr txBox="1">
            <a:spLocks/>
          </p:cNvSpPr>
          <p:nvPr/>
        </p:nvSpPr>
        <p:spPr>
          <a:xfrm>
            <a:off x="816650" y="1699278"/>
            <a:ext cx="7510698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Le ballon roule déjà dans la rue.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5D5E8DD-6594-C236-5AE8-B3D07AA66B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ECB4024-28ED-1934-443F-29224107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6E5FBC-208E-E5D1-BCB7-AA238A083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201A2D8F-E574-44AC-AEE5-22FB3D6B4F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5536" y="2742307"/>
            <a:ext cx="3392928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151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font les enfants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3A2D228-143D-45EB-8D8C-C82788229D21}"/>
              </a:ext>
            </a:extLst>
          </p:cNvPr>
          <p:cNvSpPr txBox="1">
            <a:spLocks/>
          </p:cNvSpPr>
          <p:nvPr/>
        </p:nvSpPr>
        <p:spPr>
          <a:xfrm>
            <a:off x="425827" y="1613185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 font les enfants 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9BED04A-C3B5-4701-BCE8-63486E457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8812" y="2742307"/>
            <a:ext cx="3366375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1474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20FE6-9F80-8619-312C-25C5CC2F8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7A80D38-8E5A-0993-296A-EC9025FD0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enfants courent derrière le ballon.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FE74E97-3DE0-5A30-6412-5B6358BE7627}"/>
              </a:ext>
            </a:extLst>
          </p:cNvPr>
          <p:cNvSpPr txBox="1">
            <a:spLocks/>
          </p:cNvSpPr>
          <p:nvPr/>
        </p:nvSpPr>
        <p:spPr>
          <a:xfrm>
            <a:off x="425825" y="1726638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Les enfants courent derrière le ballon.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5D5E8DD-6594-C236-5AE8-B3D07AA66B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ECB4024-28ED-1934-443F-29224107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6E5FBC-208E-E5D1-BCB7-AA238A083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DBC6E12E-FCF6-41F7-B05C-994E010EA9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8812" y="2742307"/>
            <a:ext cx="3366375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3074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Karim a dans son sac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3A2D228-143D-45EB-8D8C-C82788229D21}"/>
              </a:ext>
            </a:extLst>
          </p:cNvPr>
          <p:cNvSpPr txBox="1">
            <a:spLocks/>
          </p:cNvSpPr>
          <p:nvPr/>
        </p:nvSpPr>
        <p:spPr>
          <a:xfrm>
            <a:off x="425827" y="1613185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que Karim a dans son sac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8C6911E-BE1C-48B8-AB63-CAC907249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6572" y="2742307"/>
            <a:ext cx="3410855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5912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20FE6-9F80-8619-312C-25C5CC2F8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7A80D38-8E5A-0993-296A-EC9025FD0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Karim à un sac de pain tout chaud.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FE74E97-3DE0-5A30-6412-5B6358BE7627}"/>
              </a:ext>
            </a:extLst>
          </p:cNvPr>
          <p:cNvSpPr txBox="1">
            <a:spLocks/>
          </p:cNvSpPr>
          <p:nvPr/>
        </p:nvSpPr>
        <p:spPr>
          <a:xfrm>
            <a:off x="425825" y="1726638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Karim à un sac de pain tout chaud.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5D5E8DD-6594-C236-5AE8-B3D07AA66B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ECB4024-28ED-1934-443F-29224107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6E5FBC-208E-E5D1-BCB7-AA238A083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39A61FD7-10F6-4EBA-BB6B-57093F52B9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6572" y="2742307"/>
            <a:ext cx="3410855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1827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demande Karim à Amine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3A2D228-143D-45EB-8D8C-C82788229D21}"/>
              </a:ext>
            </a:extLst>
          </p:cNvPr>
          <p:cNvSpPr txBox="1">
            <a:spLocks/>
          </p:cNvSpPr>
          <p:nvPr/>
        </p:nvSpPr>
        <p:spPr>
          <a:xfrm>
            <a:off x="425827" y="1613185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 demande Karim à Amine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4C2ECF4-B965-43E7-8DA3-247F9C2BE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948" y="2742307"/>
            <a:ext cx="3296104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6919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20FE6-9F80-8619-312C-25C5CC2F8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7A80D38-8E5A-0993-296A-EC9025FD0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Karim demande : « Amine, à quelle heure tu vas à l’école ? »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FE74E97-3DE0-5A30-6412-5B6358BE7627}"/>
              </a:ext>
            </a:extLst>
          </p:cNvPr>
          <p:cNvSpPr txBox="1">
            <a:spLocks/>
          </p:cNvSpPr>
          <p:nvPr/>
        </p:nvSpPr>
        <p:spPr>
          <a:xfrm>
            <a:off x="1435552" y="1624017"/>
            <a:ext cx="627289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Karim demande : « Amine, à quelle heure tu vas à l’école ? »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5D5E8DD-6594-C236-5AE8-B3D07AA66B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ECB4024-28ED-1934-443F-29224107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6E5FBC-208E-E5D1-BCB7-AA238A083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DE70EC2E-209E-4E5C-9D6D-727D4744ED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3948" y="2742307"/>
            <a:ext cx="3296104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8858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répond Amine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3A2D228-143D-45EB-8D8C-C82788229D21}"/>
              </a:ext>
            </a:extLst>
          </p:cNvPr>
          <p:cNvSpPr txBox="1">
            <a:spLocks/>
          </p:cNvSpPr>
          <p:nvPr/>
        </p:nvSpPr>
        <p:spPr>
          <a:xfrm>
            <a:off x="425827" y="1613185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 répond Amine 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584B4B7-E48A-47A7-8B6C-E212BAA5E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307" y="2742307"/>
            <a:ext cx="3375211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5334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20FE6-9F80-8619-312C-25C5CC2F8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7A80D38-8E5A-0993-296A-EC9025FD0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Amine répond : « À huit heures. »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FE74E97-3DE0-5A30-6412-5B6358BE7627}"/>
              </a:ext>
            </a:extLst>
          </p:cNvPr>
          <p:cNvSpPr txBox="1">
            <a:spLocks/>
          </p:cNvSpPr>
          <p:nvPr/>
        </p:nvSpPr>
        <p:spPr>
          <a:xfrm>
            <a:off x="1015942" y="1624017"/>
            <a:ext cx="711211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Amine répond : « À huit heures. »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5D5E8DD-6594-C236-5AE8-B3D07AA66B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ECB4024-28ED-1934-443F-29224107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6E5FBC-208E-E5D1-BCB7-AA238A083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7520987E-CFA0-4602-BF47-0DE6F8580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7307" y="2742307"/>
            <a:ext cx="3375211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0792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ballon roule encore plus vite, où passe-t-il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3A2D228-143D-45EB-8D8C-C82788229D21}"/>
              </a:ext>
            </a:extLst>
          </p:cNvPr>
          <p:cNvSpPr txBox="1">
            <a:spLocks/>
          </p:cNvSpPr>
          <p:nvPr/>
        </p:nvSpPr>
        <p:spPr>
          <a:xfrm>
            <a:off x="425828" y="1613185"/>
            <a:ext cx="8269938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Le ballon roule encore plus vite, où passe-t-il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7E03DC6-D8D6-43DB-894C-0189FADEA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7541" y="2742307"/>
            <a:ext cx="3366512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0079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Bonjour les enfants. Aujourd’hui, nous allons réviser les leçons de la semaine passée. Soyez attentifs.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</p:spTree>
    <p:extLst>
      <p:ext uri="{BB962C8B-B14F-4D97-AF65-F5344CB8AC3E}">
        <p14:creationId xmlns:p14="http://schemas.microsoft.com/office/powerpoint/2010/main" val="239621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20FE6-9F80-8619-312C-25C5CC2F8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7A80D38-8E5A-0993-296A-EC9025FD0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Il passe devant la boulangerie.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FE74E97-3DE0-5A30-6412-5B6358BE7627}"/>
              </a:ext>
            </a:extLst>
          </p:cNvPr>
          <p:cNvSpPr txBox="1">
            <a:spLocks/>
          </p:cNvSpPr>
          <p:nvPr/>
        </p:nvSpPr>
        <p:spPr>
          <a:xfrm>
            <a:off x="1198069" y="1613185"/>
            <a:ext cx="674786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Il passe devant la boulangerie.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5D5E8DD-6594-C236-5AE8-B3D07AA66B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ECB4024-28ED-1934-443F-29224107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6E5FBC-208E-E5D1-BCB7-AA238A083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7B837DE1-7EAD-4DF9-90AD-A1B4B381F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7541" y="2742307"/>
            <a:ext cx="3366512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2607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</a:rPr>
              <a:t>Où va le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ballon ensuite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3A2D228-143D-45EB-8D8C-C82788229D21}"/>
              </a:ext>
            </a:extLst>
          </p:cNvPr>
          <p:cNvSpPr txBox="1">
            <a:spLocks/>
          </p:cNvSpPr>
          <p:nvPr/>
        </p:nvSpPr>
        <p:spPr>
          <a:xfrm>
            <a:off x="425827" y="1613185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Où va le ballon ensuite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C8D2FA6-58E7-48EE-B50D-EFFBA98CA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0865" y="2742307"/>
            <a:ext cx="3348096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6989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20FE6-9F80-8619-312C-25C5CC2F8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7A80D38-8E5A-0993-296A-EC9025FD0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Il prend un petit chemin.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FE74E97-3DE0-5A30-6412-5B6358BE7627}"/>
              </a:ext>
            </a:extLst>
          </p:cNvPr>
          <p:cNvSpPr txBox="1">
            <a:spLocks/>
          </p:cNvSpPr>
          <p:nvPr/>
        </p:nvSpPr>
        <p:spPr>
          <a:xfrm>
            <a:off x="425825" y="1726638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Il prend un petit chemin.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5D5E8DD-6594-C236-5AE8-B3D07AA66B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ECB4024-28ED-1934-443F-29224107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6E5FBC-208E-E5D1-BCB7-AA238A083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A4A25268-31BB-4D36-A0AB-E5704E8B14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0865" y="2742307"/>
            <a:ext cx="3348096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528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Où s’arrête le ballon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3A2D228-143D-45EB-8D8C-C82788229D21}"/>
              </a:ext>
            </a:extLst>
          </p:cNvPr>
          <p:cNvSpPr txBox="1">
            <a:spLocks/>
          </p:cNvSpPr>
          <p:nvPr/>
        </p:nvSpPr>
        <p:spPr>
          <a:xfrm>
            <a:off x="425827" y="1613185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Où s’arrête le ballon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E8D4AC1-3664-4BB9-B818-A65406BA8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2047" y="2742307"/>
            <a:ext cx="3419905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5942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20FE6-9F80-8619-312C-25C5CC2F8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7A80D38-8E5A-0993-296A-EC9025FD0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ballon s’arrête juste devant l’école.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FE74E97-3DE0-5A30-6412-5B6358BE7627}"/>
              </a:ext>
            </a:extLst>
          </p:cNvPr>
          <p:cNvSpPr txBox="1">
            <a:spLocks/>
          </p:cNvSpPr>
          <p:nvPr/>
        </p:nvSpPr>
        <p:spPr>
          <a:xfrm>
            <a:off x="425825" y="1726638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Le ballon s’arrête juste devant l’école.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5D5E8DD-6594-C236-5AE8-B3D07AA66B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ECB4024-28ED-1934-443F-29224107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6E5FBC-208E-E5D1-BCB7-AA238A083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FE1BEA7B-F4AE-4A28-BA22-9D03AFF28C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2047" y="2742307"/>
            <a:ext cx="3419905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0042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sont arrivés les enfants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3A2D228-143D-45EB-8D8C-C82788229D21}"/>
              </a:ext>
            </a:extLst>
          </p:cNvPr>
          <p:cNvSpPr txBox="1">
            <a:spLocks/>
          </p:cNvSpPr>
          <p:nvPr/>
        </p:nvSpPr>
        <p:spPr>
          <a:xfrm>
            <a:off x="425827" y="1613185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Comment sont arrivés les enfants 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6FED00F-BB54-4B20-9C21-90412F918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625" y="2742307"/>
            <a:ext cx="3348749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8546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20FE6-9F80-8619-312C-25C5CC2F8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7A80D38-8E5A-0993-296A-EC9025FD0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enfants arrivent essoufflés.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FE74E97-3DE0-5A30-6412-5B6358BE7627}"/>
              </a:ext>
            </a:extLst>
          </p:cNvPr>
          <p:cNvSpPr txBox="1">
            <a:spLocks/>
          </p:cNvSpPr>
          <p:nvPr/>
        </p:nvSpPr>
        <p:spPr>
          <a:xfrm>
            <a:off x="425825" y="1726638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Les enfants arrivent essoufflés.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5D5E8DD-6594-C236-5AE8-B3D07AA66B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ECB4024-28ED-1934-443F-29224107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6E5FBC-208E-E5D1-BCB7-AA238A083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69B7D5B7-59A6-4793-A1DB-C0D3A1FCCD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7625" y="2742307"/>
            <a:ext cx="3348749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6749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comprend Lina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3A2D228-143D-45EB-8D8C-C82788229D21}"/>
              </a:ext>
            </a:extLst>
          </p:cNvPr>
          <p:cNvSpPr txBox="1">
            <a:spLocks/>
          </p:cNvSpPr>
          <p:nvPr/>
        </p:nvSpPr>
        <p:spPr>
          <a:xfrm>
            <a:off x="425827" y="1613185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 comprend Lina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77ECDBC-62FD-49A0-85F6-625295660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9348" y="2742307"/>
            <a:ext cx="3305303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5880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20FE6-9F80-8619-312C-25C5CC2F8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7A80D38-8E5A-0993-296A-EC9025FD0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Elle comprend que ce ballon ne veut jamais être en retard.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FE74E97-3DE0-5A30-6412-5B6358BE7627}"/>
              </a:ext>
            </a:extLst>
          </p:cNvPr>
          <p:cNvSpPr txBox="1">
            <a:spLocks/>
          </p:cNvSpPr>
          <p:nvPr/>
        </p:nvSpPr>
        <p:spPr>
          <a:xfrm>
            <a:off x="425825" y="1726638"/>
            <a:ext cx="871817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Elle comprend que ce ballon ne veut jamais être en retard.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5D5E8DD-6594-C236-5AE8-B3D07AA66B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ECB4024-28ED-1934-443F-29224107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6E5FBC-208E-E5D1-BCB7-AA238A083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81374829-FD10-46F2-9A7F-5CE39235BD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9348" y="2742307"/>
            <a:ext cx="3305303" cy="33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8196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8B082-D465-5762-BC57-10F30FCD4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8E693380-08AC-12AE-8C32-9B1B10D051C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BD6F968-D2E9-DA7B-BDCD-11827296C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1601C90-5833-EEAD-F5CA-66ADF09950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Titre 1">
            <a:extLst>
              <a:ext uri="{FF2B5EF4-FFF2-40B4-BE49-F238E27FC236}">
                <a16:creationId xmlns:a16="http://schemas.microsoft.com/office/drawing/2014/main" id="{82D1671D-9CD1-1589-2B54-03E06E9EA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retrouvera nos amis, Lina, Amine et le ballon rouge, la semaine prochaine pour la suite de l’histoire.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251A264-A29A-4E68-A2F1-D389CA3F7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000" y="2172076"/>
            <a:ext cx="6840000" cy="356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8B586A70-B6C8-4C6A-8D04-502AC2816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282" y="4184376"/>
            <a:ext cx="1744047" cy="1908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2F8A1F8-7FAA-472B-A0C9-7DDE0628E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876" y="4184376"/>
            <a:ext cx="1744047" cy="1908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3A92577-91E3-4BE7-A0D5-3647EF55AB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87" y="4144668"/>
            <a:ext cx="1744047" cy="1908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E8E66CF-5F53-4660-9C26-8137545D5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876" y="1923141"/>
            <a:ext cx="1744047" cy="1908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C360C95-0E28-48EE-A361-BF9BB907A5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174" y="1923141"/>
            <a:ext cx="1744047" cy="1908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817C06D-47CF-4B59-8BE5-2B0979D0E7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73" y="1923141"/>
            <a:ext cx="1744047" cy="190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886" y="765624"/>
            <a:ext cx="723052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 : Se réveiller – Se laver – S’habiller – Se brosser les cheveux – Préparer le cartable –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Un agneau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6964" y="3697072"/>
            <a:ext cx="2680936" cy="405053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Se réveiller 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1974" y="3740420"/>
            <a:ext cx="1950349" cy="368672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Se laver 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6094710" y="3740420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S’habiller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49451" y="6082503"/>
            <a:ext cx="1800000" cy="360000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 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453022" y="6098628"/>
            <a:ext cx="1800000" cy="360000"/>
          </a:xfrm>
        </p:spPr>
        <p:txBody>
          <a:bodyPr/>
          <a:lstStyle/>
          <a:p>
            <a:r>
              <a:rPr lang="fr-MA">
                <a:solidFill>
                  <a:srgbClr val="0070C0"/>
                </a:solidFill>
                <a:latin typeface="Dosis SemiBold" pitchFamily="2" charset="0"/>
              </a:rPr>
              <a:t>Un</a:t>
            </a:r>
            <a:r>
              <a:rPr lang="fr-MA">
                <a:solidFill>
                  <a:srgbClr val="FB0DBD"/>
                </a:solidFill>
                <a:latin typeface="Dosis SemiBold" pitchFamily="2" charset="0"/>
              </a:rPr>
              <a:t> </a:t>
            </a:r>
            <a:r>
              <a:rPr lang="fr-FR">
                <a:solidFill>
                  <a:srgbClr val="565F88"/>
                </a:solidFill>
                <a:latin typeface="Dosis SemiBold" pitchFamily="2" charset="0"/>
              </a:rPr>
              <a:t>agneau</a:t>
            </a:r>
            <a:r>
              <a:rPr lang="fr-FR">
                <a:latin typeface="Dosis SemiBold" pitchFamily="2" charset="0"/>
              </a:rPr>
              <a:t> </a:t>
            </a:r>
            <a:endParaRPr lang="fr-FR" dirty="0">
              <a:latin typeface="Dosis SemiBold" pitchFamily="2" charset="0"/>
            </a:endParaRP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456964" y="6085132"/>
            <a:ext cx="268093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Se brosser les cheveux </a:t>
            </a:r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7DB76DDE-8AB3-4F9F-88FE-F1BA5DB0DB03}"/>
              </a:ext>
            </a:extLst>
          </p:cNvPr>
          <p:cNvSpPr txBox="1">
            <a:spLocks/>
          </p:cNvSpPr>
          <p:nvPr/>
        </p:nvSpPr>
        <p:spPr>
          <a:xfrm>
            <a:off x="3657253" y="6082503"/>
            <a:ext cx="1965069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Préparer le cartable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6A70DDA-A315-49B7-A2E1-73C5CC2630B3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0B5E5E44-407D-43AA-8F3D-2E910B572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6E38AB-CEB9-457E-A9DA-9B1C8C311C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524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F9A64-B087-EB0B-FA82-ACDA2A55D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91C7BE2F-FA70-F13C-C22C-CE2804FDF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la maison, faites un dessin sur l’histoire de « </a:t>
            </a:r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ballon du quartier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».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BE635A2-F01C-FD82-461C-37015B3682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19A122D6-0C4D-59A8-4A09-B7D52138C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C07980-40E8-91B6-90A2-22A5E0937E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6C5E1104-7640-1A02-7FFF-70107637F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901" y="1896177"/>
            <a:ext cx="2666197" cy="399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9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bientôt.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F6DA5A08-051A-3E58-2683-BF72237949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id="{B727B91B-DDC5-223A-7A3C-31C354CE11B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02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760A948-3194-42B4-8D44-B6C74BFD3C6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28D756D-FE5D-4395-8FCF-F532880ECFDB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202b3bc9-e036-45c7-aea0-06aec8cd7a40"/>
    <ds:schemaRef ds:uri="f0534ec5-868f-4ce6-85c7-99f0612daa5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DFB3A64-5E2A-45EA-8AF0-AE627080BD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6915</TotalTime>
  <Words>1579</Words>
  <PresentationFormat>Affichage à l'écran (4:3)</PresentationFormat>
  <Paragraphs>262</Paragraphs>
  <Slides>91</Slides>
  <Notes>8</Notes>
  <HiddenSlides>0</HiddenSlides>
  <MMClips>7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13</vt:i4>
      </vt:variant>
      <vt:variant>
        <vt:lpstr>Titres des diapositives</vt:lpstr>
      </vt:variant>
      <vt:variant>
        <vt:i4>91</vt:i4>
      </vt:variant>
    </vt:vector>
  </HeadingPairs>
  <TitlesOfParts>
    <vt:vector size="114" baseType="lpstr">
      <vt:lpstr>Dosis</vt:lpstr>
      <vt:lpstr>Aptos Display</vt:lpstr>
      <vt:lpstr>Dosis SemiBold</vt:lpstr>
      <vt:lpstr>Aptos</vt:lpstr>
      <vt:lpstr>Wingdings</vt:lpstr>
      <vt:lpstr>Arial</vt:lpstr>
      <vt:lpstr>Mistral</vt:lpstr>
      <vt:lpstr>Dosis ExtraBold</vt:lpstr>
      <vt:lpstr>Dosis Medium</vt:lpstr>
      <vt:lpstr>Calibri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Thème Office</vt:lpstr>
      <vt:lpstr>02_New Voc_01-Présentation</vt:lpstr>
      <vt:lpstr>Oral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6</vt:lpstr>
      <vt:lpstr>Présentation PowerPoint</vt:lpstr>
      <vt:lpstr>Bonjour les enfants. Aujourd’hui, nous allons réviser les leçons de la semaine passée. Soyez attentifs.</vt:lpstr>
      <vt:lpstr>Répétons ensemble : Se réveiller – Se laver – S’habiller – Se brosser les cheveux – Préparer le cartable – Un agneau.</vt:lpstr>
      <vt:lpstr>Répétons ensemble : Une araignée – La campagne – Un beignet – Un champignon – Un oignon – Un peigne.</vt:lpstr>
      <vt:lpstr>Répétons ensemble :  Huit heures – Neuf heures – Sept heures – Dix heures – Un lapin – Un singe.</vt:lpstr>
      <vt:lpstr>Qui veut passer au tableau pour nommer les images ? </vt:lpstr>
      <vt:lpstr>Répétons ensemble : La peinture – Arriver – Le pain – Un train – Un chemin – Un dauphin.</vt:lpstr>
      <vt:lpstr>Qui veut passer au tableau pour nommer les images ? </vt:lpstr>
      <vt:lpstr>Nous allons jouer au jeu des mots invisibles. </vt:lpstr>
      <vt:lpstr>Qui veut passer au tableau pour nommer les images ? </vt:lpstr>
      <vt:lpstr>Observez bien les images. Je vais masquer deux images. </vt:lpstr>
      <vt:lpstr>Quelles sont les images qui manquent ?</vt:lpstr>
      <vt:lpstr>Les deux images qui manquent sont : Huit heures et un singe.</vt:lpstr>
      <vt:lpstr>Nous allons jouer au jeu des mots qui bougent. </vt:lpstr>
      <vt:lpstr>Qui veut passer au tableau pour nommer les images ? </vt:lpstr>
      <vt:lpstr>Observez bien les images. Je vais faire bouger deux images. </vt:lpstr>
      <vt:lpstr>Quelles sont les images qui ont bougé ? </vt:lpstr>
      <vt:lpstr>Les deux images qui ont bougé sont : Un chemin et un dauphin. </vt:lpstr>
      <vt:lpstr>Maintenant, nous allons faire de la lecture. Qui veut lire ces mots ?</vt:lpstr>
      <vt:lpstr>Qui veut lire ces mots ?</vt:lpstr>
      <vt:lpstr>Qui veut lire ces mots ?</vt:lpstr>
      <vt:lpstr>Qui veut lire cette phrase ?</vt:lpstr>
      <vt:lpstr>Qui veut lire cette phrase ?</vt:lpstr>
      <vt:lpstr>Qui veut lire cette phrase ?</vt:lpstr>
      <vt:lpstr>Prenez vos ardoises. </vt:lpstr>
      <vt:lpstr>Qu’est-ce que c’est ? Qui veut répondre ? </vt:lpstr>
      <vt:lpstr>Écrivez le mot sur votre ardoise.</vt:lpstr>
      <vt:lpstr>Levez les ardoises. Je vais vérifier votre écriture. </vt:lpstr>
      <vt:lpstr>Corrigez.</vt:lpstr>
      <vt:lpstr>Qu’est-ce que c’est ? Qui veut répondre ? </vt:lpstr>
      <vt:lpstr>Écrivez le mot qui correspond à cette image.  </vt:lpstr>
      <vt:lpstr>Levez les ardoises. Je vais vérifier votre écriture. </vt:lpstr>
      <vt:lpstr>Corrigez.</vt:lpstr>
      <vt:lpstr>Prenez vos cahiers.</vt:lpstr>
      <vt:lpstr>Ces mots sont en désordre. Écrivez sur vos cahiers une phrase correcte à partir de ces mots.</vt:lpstr>
      <vt:lpstr>Qui veut lire sa phrase ?</vt:lpstr>
      <vt:lpstr>Corrigez. Je n’oublie pas la majuscule au début de la phrase, le point à la fin et les espaces entre les mots. </vt:lpstr>
      <vt:lpstr>Maintenant, c’est l’activité des questions en rafale. Je vais désigner des élèves au hasard pour répondre. Tenez-vous prêts. </vt:lpstr>
      <vt:lpstr>Comment tu t’appelles ?</vt:lpstr>
      <vt:lpstr>Tu es en quelle classe ?</vt:lpstr>
      <vt:lpstr>Tu es dans quelle école ?</vt:lpstr>
      <vt:lpstr>Comment tu vas à l’école ?</vt:lpstr>
      <vt:lpstr>Qu’est-ce que tu fais à l’école ? </vt:lpstr>
      <vt:lpstr>Qu’est-ce que tu fais avec tes amis ? </vt:lpstr>
      <vt:lpstr>Qui va venir à la maison demain ?</vt:lpstr>
      <vt:lpstr>Nous allons jouer où ?</vt:lpstr>
      <vt:lpstr>Qu’est-ce que tu fais le matin ?</vt:lpstr>
      <vt:lpstr>À quelle heure tu vas à l’école ?</vt:lpstr>
      <vt:lpstr>À quelle heure tu te réveilles ?</vt:lpstr>
      <vt:lpstr>À quelle heure tu prends ton petit-déjeuner ?</vt:lpstr>
      <vt:lpstr>Plan de la séance 6</vt:lpstr>
      <vt:lpstr>Nous avons déjà vu le premier épisode de l’histoire « Le ballon du quartier ». Qui veut nous rappeler ce qu’on a vu dans cet épisode ? En français ou dans votre langue.</vt:lpstr>
      <vt:lpstr>On va  regarder le premier épisode. Soyez attentifs.</vt:lpstr>
      <vt:lpstr>Lecture de la vidéo.</vt:lpstr>
      <vt:lpstr>Maintenant, nous allons découvrir un nouvel épisode de notre histoire « Le ballon du quartier ». Est-ce que vous êtes prêts ? Écoutez bien. </vt:lpstr>
      <vt:lpstr>Lecture de la vidéo.</vt:lpstr>
      <vt:lpstr>Nous allons écouter l’histoire une deuxième fois. Soyez attentifs.</vt:lpstr>
      <vt:lpstr>Lecture de la vidéo.</vt:lpstr>
      <vt:lpstr>Où Lina et Amine retrouvent-ils le ballon le lendemain ?</vt:lpstr>
      <vt:lpstr>Le lendemain, Lina et Amine retrouvent le ballon devant la maison de Amine.</vt:lpstr>
      <vt:lpstr>Que dit Lina aujourd’hui ?</vt:lpstr>
      <vt:lpstr>Aujourd’hui, Lina dit : on marche doucement.</vt:lpstr>
      <vt:lpstr>Mais que fait le ballon ?</vt:lpstr>
      <vt:lpstr>Le ballon roule déjà dans la rue.</vt:lpstr>
      <vt:lpstr>Que font les enfants ?</vt:lpstr>
      <vt:lpstr>Les enfants courent derrière le ballon.</vt:lpstr>
      <vt:lpstr>Qu’est-ce que Karim a dans son sac ?</vt:lpstr>
      <vt:lpstr>Karim à un sac de pain tout chaud.</vt:lpstr>
      <vt:lpstr>Que demande Karim à Amine ?</vt:lpstr>
      <vt:lpstr>Karim demande : « Amine, à quelle heure tu vas à l’école ? »</vt:lpstr>
      <vt:lpstr>Que répond Amine ?</vt:lpstr>
      <vt:lpstr>Amine répond : « À huit heures. » </vt:lpstr>
      <vt:lpstr>Le ballon roule encore plus vite, où passe-t-il ?</vt:lpstr>
      <vt:lpstr>Il passe devant la boulangerie.</vt:lpstr>
      <vt:lpstr>Où va le ballon ensuite ?</vt:lpstr>
      <vt:lpstr>Il prend un petit chemin.</vt:lpstr>
      <vt:lpstr>Où s’arrête le ballon ?</vt:lpstr>
      <vt:lpstr>Le ballon s’arrête juste devant l’école. </vt:lpstr>
      <vt:lpstr>Comment sont arrivés les enfants ?</vt:lpstr>
      <vt:lpstr>Les enfants arrivent essoufflés. </vt:lpstr>
      <vt:lpstr>Que comprend Lina ?</vt:lpstr>
      <vt:lpstr>Elle comprend que ce ballon ne veut jamais être en retard. </vt:lpstr>
      <vt:lpstr>On retrouvera nos amis, Lina, Amine et le ballon rouge, la semaine prochaine pour la suite de l’histoire.</vt:lpstr>
      <vt:lpstr>À la maison, faites un dessin sur l’histoire de « Le ballon du quartier  ». </vt:lpstr>
      <vt:lpstr>La séance d’aujourd’hui est terminée. À bientôt.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2026-03-31T17:35:00Z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