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71762547e1_3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71762547e1_3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71762547e1_1_1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71762547e1_1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Space Patterns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300" y="591125"/>
            <a:ext cx="6465300" cy="816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chemeClr val="dk1"/>
                </a:solidFill>
                <a:latin typeface="Londrina Shadow"/>
                <a:ea typeface="Londrina Shadow"/>
                <a:cs typeface="Londrina Shadow"/>
                <a:sym typeface="Londrina Shadow"/>
              </a:rPr>
              <a:t>What Do A.M. and P.M. Mean?</a:t>
            </a:r>
            <a:endParaRPr b="1" sz="4400">
              <a:solidFill>
                <a:schemeClr val="dk1"/>
              </a:solidFill>
              <a:latin typeface="Londrina Shadow"/>
              <a:ea typeface="Londrina Shadow"/>
              <a:cs typeface="Londrina Shadow"/>
              <a:sym typeface="Londrina Shadow"/>
            </a:endParaRPr>
          </a:p>
        </p:txBody>
      </p:sp>
      <p:sp>
        <p:nvSpPr>
          <p:cNvPr id="59" name="Google Shape;59;p13"/>
          <p:cNvSpPr/>
          <p:nvPr/>
        </p:nvSpPr>
        <p:spPr>
          <a:xfrm>
            <a:off x="595088" y="1458475"/>
            <a:ext cx="6604731"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61300" y="1656775"/>
            <a:ext cx="6672300" cy="82680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600">
                <a:solidFill>
                  <a:schemeClr val="dk1"/>
                </a:solidFill>
                <a:latin typeface="Poppins SemiBold"/>
                <a:ea typeface="Poppins SemiBold"/>
                <a:cs typeface="Poppins SemiBold"/>
                <a:sym typeface="Poppins SemiBold"/>
              </a:rPr>
              <a:t>We call our morning hours “A.M.” and our afternoon or evening hours “P.M.”</a:t>
            </a:r>
            <a:r>
              <a:rPr lang="en" sz="1200">
                <a:solidFill>
                  <a:schemeClr val="dk1"/>
                </a:solidFill>
              </a:rPr>
              <a:t> Breakfast time happens in the “A.M.”  You might know that A.M. hours actually start at midnight. Every hour after midnight, up until lunchtime, is A.M. (Sometimes instead of A.M. we say, “in the morning.” For example, 3 in the morning, 4 in the morning, and so on.) </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Dinnertime happens in the “P.M.” P.M. hours begin at noon, and last until 11:59 p.m.—that’s 11:59 at night.</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5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What do these two </a:t>
            </a:r>
            <a:r>
              <a:rPr i="1" lang="en" sz="1200">
                <a:solidFill>
                  <a:schemeClr val="dk1"/>
                </a:solidFill>
              </a:rPr>
              <a:t>abbreviations</a:t>
            </a:r>
            <a:r>
              <a:rPr lang="en" sz="1200">
                <a:solidFill>
                  <a:schemeClr val="dk1"/>
                </a:solidFill>
              </a:rPr>
              <a:t> mean? And where do they come from?</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The ancient Egyptians divided a day into 12 parts of daytime and 12 parts of nighttime. But eventually, the ancient Romans came along. The Romans kept the Egyptians’ idea of dividing the day into two parts of 12, but they got rid of the idea of counting 12 daytime hours and 12 nighttime hours.</a:t>
            </a:r>
            <a:endParaRPr sz="12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Instead of dividing their hours into</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daytime and nighttime, the Romans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divided their day right down the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middle, between sunrise and sunset. </a:t>
            </a:r>
            <a:endParaRPr sz="1200">
              <a:solidFill>
                <a:schemeClr val="dk1"/>
              </a:solidFill>
            </a:endParaRPr>
          </a:p>
          <a:p>
            <a:pPr indent="0" lvl="0" marL="0" rtl="0" algn="l">
              <a:lnSpc>
                <a:spcPct val="115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In other words, instead of starting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to count the hours at the beginning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of the daytime, the Romans started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counting their hours at noon (midday), Midday is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when the Sun is at its highest point in</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the sky.</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id="61" name="Google Shape;61;p13"/>
          <p:cNvPicPr preferRelativeResize="0"/>
          <p:nvPr/>
        </p:nvPicPr>
        <p:blipFill rotWithShape="1">
          <a:blip r:embed="rId4">
            <a:alphaModFix/>
          </a:blip>
          <a:srcRect b="-2690" l="0" r="0" t="2690"/>
          <a:stretch/>
        </p:blipFill>
        <p:spPr>
          <a:xfrm>
            <a:off x="3204650" y="5982100"/>
            <a:ext cx="4162325" cy="28436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grpSp>
        <p:nvGrpSpPr>
          <p:cNvPr id="66" name="Google Shape;66;p14"/>
          <p:cNvGrpSpPr/>
          <p:nvPr/>
        </p:nvGrpSpPr>
        <p:grpSpPr>
          <a:xfrm>
            <a:off x="142625" y="9232482"/>
            <a:ext cx="7487153" cy="391991"/>
            <a:chOff x="0" y="9175900"/>
            <a:chExt cx="7772400" cy="406925"/>
          </a:xfrm>
        </p:grpSpPr>
        <p:sp>
          <p:nvSpPr>
            <p:cNvPr id="67" name="Google Shape;67;p14"/>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Earth &amp; Space Patterns</a:t>
              </a:r>
              <a:endParaRPr sz="900">
                <a:solidFill>
                  <a:schemeClr val="dk1"/>
                </a:solidFill>
              </a:endParaRPr>
            </a:p>
            <a:p>
              <a:pPr indent="0" lvl="0" marL="0" rtl="0" algn="ctr">
                <a:spcBef>
                  <a:spcPts val="0"/>
                </a:spcBef>
                <a:spcAft>
                  <a:spcPts val="0"/>
                </a:spcAft>
                <a:buNone/>
              </a:pPr>
              <a:r>
                <a:t/>
              </a:r>
              <a:endParaRPr sz="900"/>
            </a:p>
          </p:txBody>
        </p:sp>
        <p:pic>
          <p:nvPicPr>
            <p:cNvPr id="68" name="Google Shape;68;p14"/>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69" name="Google Shape;69;p14"/>
          <p:cNvSpPr txBox="1"/>
          <p:nvPr/>
        </p:nvSpPr>
        <p:spPr>
          <a:xfrm>
            <a:off x="600375" y="793175"/>
            <a:ext cx="6603900" cy="7963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0"/>
              </a:spcBef>
              <a:spcAft>
                <a:spcPts val="0"/>
              </a:spcAft>
              <a:buNone/>
            </a:pPr>
            <a:r>
              <a:rPr lang="en" sz="1200">
                <a:solidFill>
                  <a:schemeClr val="dk1"/>
                </a:solidFill>
              </a:rPr>
              <a:t>As the Sun went down, the Romans imagined it kept going around, like in the diagram below. Its last point, where the “12” is, is the very middle of the night, or midnight. It’s the opposite of noon.</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So the Romans split the day in half at this midday to midnight line. They called this line </a:t>
            </a:r>
            <a:r>
              <a:rPr i="1" lang="en" sz="1200">
                <a:solidFill>
                  <a:schemeClr val="dk1"/>
                </a:solidFill>
              </a:rPr>
              <a:t>meridiem</a:t>
            </a:r>
            <a:r>
              <a:rPr lang="en" sz="1200">
                <a:solidFill>
                  <a:schemeClr val="dk1"/>
                </a:solidFill>
              </a:rPr>
              <a:t>, which was their word for midday.</a:t>
            </a:r>
            <a:endParaRPr sz="1200">
              <a:solidFill>
                <a:schemeClr val="dk1"/>
              </a:solidFill>
            </a:endParaRPr>
          </a:p>
          <a:p>
            <a:pPr indent="0" lvl="0" marL="0" rtl="0" algn="l">
              <a:lnSpc>
                <a:spcPct val="150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A.M. stands for </a:t>
            </a:r>
            <a:r>
              <a:rPr i="1" lang="en" sz="1200">
                <a:solidFill>
                  <a:schemeClr val="dk1"/>
                </a:solidFill>
              </a:rPr>
              <a:t>ante meridiem</a:t>
            </a:r>
            <a:r>
              <a:rPr lang="en" sz="1200">
                <a:solidFill>
                  <a:schemeClr val="dk1"/>
                </a:solidFill>
              </a:rPr>
              <a:t>. That’s Latin* for “before midday.” So the A.M. hours are the ones that happen before midday.</a:t>
            </a:r>
            <a:endParaRPr sz="1200">
              <a:solidFill>
                <a:schemeClr val="dk1"/>
              </a:solidFill>
            </a:endParaRPr>
          </a:p>
          <a:p>
            <a:pPr indent="0" lvl="0" marL="0" rtl="0" algn="l">
              <a:lnSpc>
                <a:spcPct val="150000"/>
              </a:lnSpc>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P.M. stands for </a:t>
            </a:r>
            <a:r>
              <a:rPr i="1" lang="en" sz="1200">
                <a:solidFill>
                  <a:schemeClr val="dk1"/>
                </a:solidFill>
              </a:rPr>
              <a:t>post meridiem. </a:t>
            </a:r>
            <a:r>
              <a:rPr lang="en" sz="1200">
                <a:solidFill>
                  <a:schemeClr val="dk1"/>
                </a:solidFill>
              </a:rPr>
              <a:t>That’s Latin for “after midday.” So the P.M. hours are the ones that happen after midday.</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lnSpc>
                <a:spcPct val="115000"/>
              </a:lnSpc>
              <a:spcBef>
                <a:spcPts val="0"/>
              </a:spcBef>
              <a:spcAft>
                <a:spcPts val="0"/>
              </a:spcAft>
              <a:buNone/>
            </a:pPr>
            <a:r>
              <a:rPr lang="en" sz="1100">
                <a:solidFill>
                  <a:schemeClr val="dk1"/>
                </a:solidFill>
              </a:rPr>
              <a:t>______________________________________________</a:t>
            </a:r>
            <a:endParaRPr sz="1100">
              <a:solidFill>
                <a:schemeClr val="dk1"/>
              </a:solidFill>
            </a:endParaRPr>
          </a:p>
          <a:p>
            <a:pPr indent="0" lvl="0" marL="0" rtl="0" algn="l">
              <a:lnSpc>
                <a:spcPct val="115000"/>
              </a:lnSpc>
              <a:spcBef>
                <a:spcPts val="0"/>
              </a:spcBef>
              <a:spcAft>
                <a:spcPts val="0"/>
              </a:spcAft>
              <a:buNone/>
            </a:pPr>
            <a:r>
              <a:rPr lang="en" sz="1000">
                <a:solidFill>
                  <a:schemeClr val="dk1"/>
                </a:solidFill>
              </a:rPr>
              <a:t>*Latin was the name of the language spoken by the Romans. </a:t>
            </a:r>
            <a:endParaRPr sz="1200">
              <a:solidFill>
                <a:schemeClr val="dk1"/>
              </a:solidFill>
            </a:endParaRPr>
          </a:p>
          <a:p>
            <a:pPr indent="0" lvl="0" marL="0" rtl="0" algn="l">
              <a:lnSpc>
                <a:spcPct val="115000"/>
              </a:lnSpc>
              <a:spcBef>
                <a:spcPts val="0"/>
              </a:spcBef>
              <a:spcAft>
                <a:spcPts val="0"/>
              </a:spcAft>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id="70" name="Google Shape;70;p14"/>
          <p:cNvPicPr preferRelativeResize="0"/>
          <p:nvPr/>
        </p:nvPicPr>
        <p:blipFill>
          <a:blip r:embed="rId4">
            <a:alphaModFix/>
          </a:blip>
          <a:stretch>
            <a:fillRect/>
          </a:stretch>
        </p:blipFill>
        <p:spPr>
          <a:xfrm>
            <a:off x="2295249" y="1581750"/>
            <a:ext cx="3181900" cy="3125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