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84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6" roundtripDataSignature="AMtx7mi07VWLQyiocfkj7pqIUUWiOW7O3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84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2"/>
          <p:cNvSpPr txBox="1"/>
          <p:nvPr>
            <p:ph type="ctrTitle"/>
          </p:nvPr>
        </p:nvSpPr>
        <p:spPr>
          <a:xfrm>
            <a:off x="2167410" y="935441"/>
            <a:ext cx="618432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  <a:defRPr b="1" i="0" sz="4400" u="none" cap="none" strike="noStrik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2167410" y="2938052"/>
            <a:ext cx="6519390" cy="2950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ppt pg bkgd-1.png" id="11" name="Google Shape;11;p1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049" y="0"/>
            <a:ext cx="9135901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2.png" id="20" name="Google Shape;2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49" y="0"/>
            <a:ext cx="91359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"/>
          <p:cNvSpPr txBox="1"/>
          <p:nvPr/>
        </p:nvSpPr>
        <p:spPr>
          <a:xfrm>
            <a:off x="4070543" y="1547594"/>
            <a:ext cx="4129413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Concluding Your Speech</a:t>
            </a:r>
            <a:endParaRPr b="1" sz="4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1"/>
          <p:cNvSpPr txBox="1"/>
          <p:nvPr/>
        </p:nvSpPr>
        <p:spPr>
          <a:xfrm>
            <a:off x="4129185" y="3406396"/>
            <a:ext cx="412941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8F087"/>
                </a:solidFill>
                <a:latin typeface="Arial"/>
                <a:ea typeface="Arial"/>
                <a:cs typeface="Arial"/>
                <a:sym typeface="Arial"/>
              </a:rPr>
              <a:t>The Better Speaker Series</a:t>
            </a:r>
            <a:endParaRPr sz="2400">
              <a:solidFill>
                <a:srgbClr val="F8F0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"/>
          <p:cNvSpPr txBox="1"/>
          <p:nvPr/>
        </p:nvSpPr>
        <p:spPr>
          <a:xfrm>
            <a:off x="428851" y="6391042"/>
            <a:ext cx="77522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271</a:t>
            </a:r>
            <a:endParaRPr sz="1200">
              <a:solidFill>
                <a:srgbClr val="BFBFB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"/>
          <p:cNvSpPr txBox="1"/>
          <p:nvPr>
            <p:ph type="ctrTitle"/>
          </p:nvPr>
        </p:nvSpPr>
        <p:spPr>
          <a:xfrm>
            <a:off x="2012295" y="890610"/>
            <a:ext cx="6858258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000"/>
              <a:buFont typeface="Arial"/>
              <a:buNone/>
            </a:pPr>
            <a:r>
              <a:rPr b="1" lang="en-US" sz="4000">
                <a:latin typeface="Arial"/>
                <a:ea typeface="Arial"/>
                <a:cs typeface="Arial"/>
                <a:sym typeface="Arial"/>
              </a:rPr>
              <a:t>Criteria for Successful</a:t>
            </a:r>
            <a:r>
              <a:rPr lang="en-US" sz="4000"/>
              <a:t> Conclusions</a:t>
            </a:r>
            <a:endParaRPr b="1"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2"/>
          <p:cNvSpPr txBox="1"/>
          <p:nvPr>
            <p:ph idx="1" type="subTitle"/>
          </p:nvPr>
        </p:nvSpPr>
        <p:spPr>
          <a:xfrm>
            <a:off x="1944229" y="2584768"/>
            <a:ext cx="6217636" cy="3009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3" lvl="0" marL="398463" rtl="0" algn="l"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Achieve a sense of closure</a:t>
            </a:r>
            <a:endParaRPr/>
          </a:p>
          <a:p>
            <a:pPr indent="-398463" lvl="0" marL="398463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Make an impact</a:t>
            </a:r>
            <a:endParaRPr/>
          </a:p>
          <a:p>
            <a:pPr indent="-398463" lvl="0" marL="398463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Take five to 10 percent of the entire speech time</a:t>
            </a:r>
            <a:endParaRPr sz="3000"/>
          </a:p>
        </p:txBody>
      </p:sp>
      <p:sp>
        <p:nvSpPr>
          <p:cNvPr id="30" name="Google Shape;3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"/>
          <p:cNvSpPr txBox="1"/>
          <p:nvPr>
            <p:ph type="ctrTitle"/>
          </p:nvPr>
        </p:nvSpPr>
        <p:spPr>
          <a:xfrm>
            <a:off x="2167410" y="935441"/>
            <a:ext cx="618432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lang="en-US"/>
              <a:t>Closing Techniques</a:t>
            </a:r>
            <a:endParaRPr/>
          </a:p>
        </p:txBody>
      </p:sp>
      <p:sp>
        <p:nvSpPr>
          <p:cNvPr id="36" name="Google Shape;36;p3"/>
          <p:cNvSpPr txBox="1"/>
          <p:nvPr>
            <p:ph idx="1" type="subTitle"/>
          </p:nvPr>
        </p:nvSpPr>
        <p:spPr>
          <a:xfrm>
            <a:off x="2184344" y="2252225"/>
            <a:ext cx="6184320" cy="2950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lang="en-US" sz="3000">
                <a:solidFill>
                  <a:srgbClr val="CD222C"/>
                </a:solidFill>
              </a:rPr>
              <a:t>Use a quotation</a:t>
            </a:r>
            <a:endParaRPr/>
          </a:p>
          <a:p>
            <a:pPr indent="-190500" lvl="0" marL="0" rtl="0" algn="l">
              <a:spcBef>
                <a:spcPts val="19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>
                <a:solidFill>
                  <a:srgbClr val="000000"/>
                </a:solidFill>
              </a:rPr>
              <a:t>Adds authority</a:t>
            </a:r>
            <a:endParaRPr/>
          </a:p>
          <a:p>
            <a:pPr indent="-190500" lvl="0" marL="0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>
                <a:solidFill>
                  <a:srgbClr val="000000"/>
                </a:solidFill>
              </a:rPr>
              <a:t>Amuses listeners</a:t>
            </a:r>
            <a:endParaRPr/>
          </a:p>
          <a:p>
            <a:pPr indent="-190500" lvl="0" marL="0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>
                <a:solidFill>
                  <a:srgbClr val="000000"/>
                </a:solidFill>
              </a:rPr>
              <a:t>Dramatize your speech</a:t>
            </a:r>
            <a:endParaRPr/>
          </a:p>
        </p:txBody>
      </p:sp>
      <p:sp>
        <p:nvSpPr>
          <p:cNvPr id="37" name="Google Shape;3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"/>
          <p:cNvSpPr txBox="1"/>
          <p:nvPr>
            <p:ph type="ctrTitle"/>
          </p:nvPr>
        </p:nvSpPr>
        <p:spPr>
          <a:xfrm>
            <a:off x="2167410" y="935441"/>
            <a:ext cx="618432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lang="en-US"/>
              <a:t>Closing Techniques</a:t>
            </a:r>
            <a:endParaRPr/>
          </a:p>
        </p:txBody>
      </p:sp>
      <p:sp>
        <p:nvSpPr>
          <p:cNvPr id="43" name="Google Shape;43;p4"/>
          <p:cNvSpPr txBox="1"/>
          <p:nvPr>
            <p:ph idx="1" type="subTitle"/>
          </p:nvPr>
        </p:nvSpPr>
        <p:spPr>
          <a:xfrm>
            <a:off x="2175877" y="2319961"/>
            <a:ext cx="6184320" cy="2950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lang="en-US" sz="3000">
                <a:solidFill>
                  <a:srgbClr val="CD222C"/>
                </a:solidFill>
              </a:rPr>
              <a:t>Tell a short story or anecdote</a:t>
            </a:r>
            <a:endParaRPr/>
          </a:p>
          <a:p>
            <a:pPr indent="-190500" lvl="0" marL="0" rtl="0" algn="l">
              <a:spcBef>
                <a:spcPts val="19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>
                <a:solidFill>
                  <a:srgbClr val="000000"/>
                </a:solidFill>
              </a:rPr>
              <a:t>Develop quickly</a:t>
            </a:r>
            <a:endParaRPr/>
          </a:p>
          <a:p>
            <a:pPr indent="-190500" lvl="0" marL="0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>
                <a:solidFill>
                  <a:srgbClr val="000000"/>
                </a:solidFill>
              </a:rPr>
              <a:t>Make it short </a:t>
            </a:r>
            <a:endParaRPr/>
          </a:p>
          <a:p>
            <a:pPr indent="-190500" lvl="0" marL="0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>
                <a:solidFill>
                  <a:srgbClr val="000000"/>
                </a:solidFill>
              </a:rPr>
              <a:t>Reinforce your message</a:t>
            </a:r>
            <a:endParaRPr/>
          </a:p>
        </p:txBody>
      </p:sp>
      <p:sp>
        <p:nvSpPr>
          <p:cNvPr id="44" name="Google Shape;44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"/>
          <p:cNvSpPr txBox="1"/>
          <p:nvPr>
            <p:ph type="ctrTitle"/>
          </p:nvPr>
        </p:nvSpPr>
        <p:spPr>
          <a:xfrm>
            <a:off x="2167410" y="935441"/>
            <a:ext cx="618432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lang="en-US"/>
              <a:t>Closing Techniques</a:t>
            </a:r>
            <a:endParaRPr/>
          </a:p>
        </p:txBody>
      </p:sp>
      <p:sp>
        <p:nvSpPr>
          <p:cNvPr id="50" name="Google Shape;50;p5"/>
          <p:cNvSpPr txBox="1"/>
          <p:nvPr>
            <p:ph idx="1" type="subTitle"/>
          </p:nvPr>
        </p:nvSpPr>
        <p:spPr>
          <a:xfrm>
            <a:off x="2184344" y="2280766"/>
            <a:ext cx="6070657" cy="2950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lang="en-US" sz="3000">
                <a:solidFill>
                  <a:srgbClr val="CD222C"/>
                </a:solidFill>
              </a:rPr>
              <a:t>Call for action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lang="en-US" sz="3000"/>
              <a:t>Clearly explain what action the audience should take.</a:t>
            </a:r>
            <a:endParaRPr sz="3000"/>
          </a:p>
        </p:txBody>
      </p:sp>
      <p:sp>
        <p:nvSpPr>
          <p:cNvPr id="51" name="Google Shape;51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6"/>
          <p:cNvSpPr txBox="1"/>
          <p:nvPr>
            <p:ph type="ctrTitle"/>
          </p:nvPr>
        </p:nvSpPr>
        <p:spPr>
          <a:xfrm>
            <a:off x="2167410" y="935441"/>
            <a:ext cx="618432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lang="en-US"/>
              <a:t>Closing Techniques</a:t>
            </a:r>
            <a:endParaRPr/>
          </a:p>
        </p:txBody>
      </p:sp>
      <p:sp>
        <p:nvSpPr>
          <p:cNvPr id="57" name="Google Shape;57;p6"/>
          <p:cNvSpPr txBox="1"/>
          <p:nvPr>
            <p:ph idx="1" type="subTitle"/>
          </p:nvPr>
        </p:nvSpPr>
        <p:spPr>
          <a:xfrm>
            <a:off x="2175878" y="2246898"/>
            <a:ext cx="5376390" cy="2950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lang="en-US" sz="3000">
                <a:solidFill>
                  <a:srgbClr val="CD222C"/>
                </a:solidFill>
              </a:rPr>
              <a:t>Ask a rhetorical question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lang="en-US" sz="3000"/>
              <a:t>“You may ask, ‘Can we afford to do this?’ I ask, ‘Can we afford not to?’”</a:t>
            </a:r>
            <a:endParaRPr/>
          </a:p>
        </p:txBody>
      </p:sp>
      <p:sp>
        <p:nvSpPr>
          <p:cNvPr id="58" name="Google Shape;58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5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"/>
          <p:cNvSpPr txBox="1"/>
          <p:nvPr>
            <p:ph type="ctrTitle"/>
          </p:nvPr>
        </p:nvSpPr>
        <p:spPr>
          <a:xfrm>
            <a:off x="2167410" y="935441"/>
            <a:ext cx="618432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lang="en-US"/>
              <a:t>Closing Techniques</a:t>
            </a:r>
            <a:endParaRPr/>
          </a:p>
        </p:txBody>
      </p:sp>
      <p:sp>
        <p:nvSpPr>
          <p:cNvPr id="64" name="Google Shape;64;p7"/>
          <p:cNvSpPr txBox="1"/>
          <p:nvPr>
            <p:ph idx="1" type="subTitle"/>
          </p:nvPr>
        </p:nvSpPr>
        <p:spPr>
          <a:xfrm>
            <a:off x="2184344" y="2272299"/>
            <a:ext cx="5571123" cy="2950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lang="en-US" sz="3000">
                <a:solidFill>
                  <a:srgbClr val="CD222C"/>
                </a:solidFill>
              </a:rPr>
              <a:t>Refer to the beginning of </a:t>
            </a:r>
            <a:br>
              <a:rPr b="1" lang="en-US" sz="3000">
                <a:solidFill>
                  <a:srgbClr val="CD222C"/>
                </a:solidFill>
              </a:rPr>
            </a:br>
            <a:r>
              <a:rPr b="1" lang="en-US" sz="3000">
                <a:solidFill>
                  <a:srgbClr val="CD222C"/>
                </a:solidFill>
              </a:rPr>
              <a:t>the speech</a:t>
            </a:r>
            <a:endParaRPr/>
          </a:p>
          <a:p>
            <a:pPr indent="0" lvl="0" marL="0" rtl="0" algn="l">
              <a:spcBef>
                <a:spcPts val="192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lang="en-US" sz="3000"/>
              <a:t>“I began my remarks by reviewing the challenges our company must confront.”</a:t>
            </a:r>
            <a:endParaRPr/>
          </a:p>
        </p:txBody>
      </p:sp>
      <p:sp>
        <p:nvSpPr>
          <p:cNvPr id="65" name="Google Shape;65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6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8"/>
          <p:cNvSpPr txBox="1"/>
          <p:nvPr>
            <p:ph type="ctrTitle"/>
          </p:nvPr>
        </p:nvSpPr>
        <p:spPr>
          <a:xfrm>
            <a:off x="2167410" y="935441"/>
            <a:ext cx="618432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lang="en-US"/>
              <a:t>Closing Techniques</a:t>
            </a:r>
            <a:endParaRPr/>
          </a:p>
        </p:txBody>
      </p:sp>
      <p:sp>
        <p:nvSpPr>
          <p:cNvPr id="71" name="Google Shape;71;p8"/>
          <p:cNvSpPr txBox="1"/>
          <p:nvPr>
            <p:ph idx="1" type="subTitle"/>
          </p:nvPr>
        </p:nvSpPr>
        <p:spPr>
          <a:xfrm>
            <a:off x="2192811" y="2280766"/>
            <a:ext cx="6070657" cy="2950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lang="en-US" sz="3000">
                <a:solidFill>
                  <a:srgbClr val="CD222C"/>
                </a:solidFill>
              </a:rPr>
              <a:t>Summarize your main points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lang="en-US" sz="3000"/>
              <a:t>Repetition reinforces your message. </a:t>
            </a:r>
            <a:endParaRPr/>
          </a:p>
        </p:txBody>
      </p:sp>
      <p:sp>
        <p:nvSpPr>
          <p:cNvPr id="72" name="Google Shape;72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7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"/>
          <p:cNvSpPr txBox="1"/>
          <p:nvPr>
            <p:ph type="ctrTitle"/>
          </p:nvPr>
        </p:nvSpPr>
        <p:spPr>
          <a:xfrm>
            <a:off x="2012295" y="890610"/>
            <a:ext cx="6858258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000"/>
              <a:buFont typeface="Arial"/>
              <a:buNone/>
            </a:pPr>
            <a:r>
              <a:rPr lang="en-US" sz="4000"/>
              <a:t> Tips for Success</a:t>
            </a:r>
            <a:endParaRPr b="1"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9"/>
          <p:cNvSpPr txBox="1"/>
          <p:nvPr>
            <p:ph idx="1" type="subTitle"/>
          </p:nvPr>
        </p:nvSpPr>
        <p:spPr>
          <a:xfrm>
            <a:off x="2011965" y="2246088"/>
            <a:ext cx="6887122" cy="3009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7663" lvl="0" marL="347663" rtl="0" algn="l"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Memorize your conclusion</a:t>
            </a:r>
            <a:endParaRPr/>
          </a:p>
          <a:p>
            <a:pPr indent="-347663" lvl="0" marL="347663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End on time</a:t>
            </a:r>
            <a:endParaRPr/>
          </a:p>
          <a:p>
            <a:pPr indent="-347663" lvl="0" marL="347663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Refrain from adding new points</a:t>
            </a:r>
            <a:endParaRPr sz="3000"/>
          </a:p>
        </p:txBody>
      </p:sp>
      <p:sp>
        <p:nvSpPr>
          <p:cNvPr id="79" name="Google Shape;79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8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"/>
          <p:cNvSpPr txBox="1"/>
          <p:nvPr>
            <p:ph type="ctrTitle"/>
          </p:nvPr>
        </p:nvSpPr>
        <p:spPr>
          <a:xfrm>
            <a:off x="2167410" y="935441"/>
            <a:ext cx="618432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lang="en-US"/>
              <a:t>Conclusion</a:t>
            </a:r>
            <a:endParaRPr/>
          </a:p>
        </p:txBody>
      </p:sp>
      <p:sp>
        <p:nvSpPr>
          <p:cNvPr id="85" name="Google Shape;85;p10"/>
          <p:cNvSpPr txBox="1"/>
          <p:nvPr>
            <p:ph idx="1" type="subTitle"/>
          </p:nvPr>
        </p:nvSpPr>
        <p:spPr>
          <a:xfrm>
            <a:off x="2167410" y="2303567"/>
            <a:ext cx="5661650" cy="2950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600"/>
              <a:buNone/>
            </a:pPr>
            <a:r>
              <a:rPr b="1" i="1" lang="en-US" sz="3600">
                <a:solidFill>
                  <a:srgbClr val="CD222C"/>
                </a:solidFill>
              </a:rPr>
              <a:t>"Great is the art of beginning, but greater is the art of ending.”</a:t>
            </a:r>
            <a:endParaRPr/>
          </a:p>
          <a:p>
            <a:pPr indent="0" lvl="0" marL="0" rtl="0" algn="ctr">
              <a:spcBef>
                <a:spcPts val="1240"/>
              </a:spcBef>
              <a:spcAft>
                <a:spcPts val="0"/>
              </a:spcAft>
              <a:buClr>
                <a:srgbClr val="CD222C"/>
              </a:buClr>
              <a:buSzPts val="3200"/>
              <a:buNone/>
            </a:pPr>
            <a:r>
              <a:rPr b="1" lang="en-US" sz="3200">
                <a:solidFill>
                  <a:srgbClr val="CD222C"/>
                </a:solidFill>
              </a:rPr>
              <a:t>– Henry Wadsworth Longfellow</a:t>
            </a:r>
            <a:endParaRPr/>
          </a:p>
        </p:txBody>
      </p:sp>
      <p:sp>
        <p:nvSpPr>
          <p:cNvPr id="86" name="Google Shape;86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9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2011-07-13T16:25:46Z</dcterms:created>
  <dc:creator>Graphic user</dc:creator>
</cp:coreProperties>
</file>