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8" r:id="rId1"/>
  </p:sldMasterIdLst>
  <p:notesMasterIdLst>
    <p:notesMasterId r:id="rId36"/>
  </p:notesMasterIdLst>
  <p:sldIdLst>
    <p:sldId id="400" r:id="rId2"/>
    <p:sldId id="401" r:id="rId3"/>
    <p:sldId id="402" r:id="rId4"/>
    <p:sldId id="407" r:id="rId5"/>
    <p:sldId id="408" r:id="rId6"/>
    <p:sldId id="410" r:id="rId7"/>
    <p:sldId id="411" r:id="rId8"/>
    <p:sldId id="412" r:id="rId9"/>
    <p:sldId id="413" r:id="rId10"/>
    <p:sldId id="414" r:id="rId11"/>
    <p:sldId id="415" r:id="rId12"/>
    <p:sldId id="417" r:id="rId13"/>
    <p:sldId id="418" r:id="rId14"/>
    <p:sldId id="419" r:id="rId15"/>
    <p:sldId id="420" r:id="rId16"/>
    <p:sldId id="421" r:id="rId17"/>
    <p:sldId id="422" r:id="rId18"/>
    <p:sldId id="423" r:id="rId19"/>
    <p:sldId id="424" r:id="rId20"/>
    <p:sldId id="425" r:id="rId21"/>
    <p:sldId id="426" r:id="rId22"/>
    <p:sldId id="427" r:id="rId23"/>
    <p:sldId id="428" r:id="rId24"/>
    <p:sldId id="429" r:id="rId25"/>
    <p:sldId id="430" r:id="rId26"/>
    <p:sldId id="431" r:id="rId27"/>
    <p:sldId id="432" r:id="rId28"/>
    <p:sldId id="433" r:id="rId29"/>
    <p:sldId id="434" r:id="rId30"/>
    <p:sldId id="435" r:id="rId31"/>
    <p:sldId id="436" r:id="rId32"/>
    <p:sldId id="437" r:id="rId33"/>
    <p:sldId id="403" r:id="rId34"/>
    <p:sldId id="404" r:id="rId35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F2E5"/>
    <a:srgbClr val="F8F2E5"/>
    <a:srgbClr val="F7F0E2"/>
    <a:srgbClr val="CAD6D6"/>
    <a:srgbClr val="F5F1E6"/>
    <a:srgbClr val="F5F1E5"/>
    <a:srgbClr val="FBCA8E"/>
    <a:srgbClr val="F9F6E5"/>
    <a:srgbClr val="BFEAFB"/>
    <a:srgbClr val="F7F5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CF1AB2-1976-4502-BF36-3FF5EA218861}" styleName="Помірний стиль 4 –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74C1A8A3-306A-4EB7-A6B1-4F7E0EB9C5D6}" styleName="Помірний стиль 3 –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C2FFA5D-87B4-456A-9821-1D502468CF0F}" styleName="Стиль із теми 1 –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85" autoAdjust="0"/>
    <p:restoredTop sz="94251" autoAdjust="0"/>
  </p:normalViewPr>
  <p:slideViewPr>
    <p:cSldViewPr>
      <p:cViewPr varScale="1">
        <p:scale>
          <a:sx n="109" d="100"/>
          <a:sy n="109" d="100"/>
        </p:scale>
        <p:origin x="185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2FB0FD-BE01-43A4-9116-07AD29E3FBC3}" type="datetimeFigureOut">
              <a:rPr lang="ru-RU" smtClean="0"/>
              <a:t>27.07.2026</a:t>
            </a:fld>
            <a:endParaRPr lang="ru-RU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842579-EC52-4A7A-B41A-85ADFAEBF8C7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0769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6C4CCA7-B90A-4D1A-AFDE-5690372003D4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5" name="Місце для дати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B2900DF-F99D-4D5D-B89C-D60607FE9421}" type="datetime1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00347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842579-EC52-4A7A-B41A-85ADFAEBF8C7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77968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842579-EC52-4A7A-B41A-85ADFAEBF8C7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99498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 bwMode="ltGray">
          <a:xfrm>
            <a:off x="0" y="0"/>
            <a:ext cx="9144000" cy="513556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5" name="Прямокутник 4"/>
          <p:cNvSpPr/>
          <p:nvPr/>
        </p:nvSpPr>
        <p:spPr bwMode="invGray">
          <a:xfrm>
            <a:off x="0" y="5127625"/>
            <a:ext cx="9144000" cy="46038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tIns="0" bIns="0" anchor="t"/>
          <a:lstStyle>
            <a:lvl1pPr algn="l">
              <a:defRPr sz="4700" b="1"/>
            </a:lvl1pPr>
            <a:extLst/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lang="uk-UA" smtClean="0"/>
              <a:t>Зразок підзаголовка</a:t>
            </a:r>
            <a:endParaRPr lang="en-US"/>
          </a:p>
        </p:txBody>
      </p:sp>
      <p:sp>
        <p:nvSpPr>
          <p:cNvPr id="6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989FB1">
                    <a:tint val="95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0DF6BAB-C57E-4C1A-83E0-30E338127940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srgbClr val="989FB1">
                    <a:tint val="9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989FB1">
                  <a:tint val="95000"/>
                </a:srgb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7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989FB1">
                    <a:tint val="95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989FB1">
                  <a:tint val="95000"/>
                </a:srgb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989FB1">
                    <a:tint val="95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147EDB5-7689-4DAB-A732-657A0E3CD339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srgbClr val="989FB1">
                    <a:tint val="9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989FB1">
                  <a:tint val="95000"/>
                </a:srgb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78643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08E66EB-231C-4451-804F-0E290EDF60AE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24EAF51-FD5D-459C-973A-4EE73DF9D105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0640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 bwMode="invGray">
          <a:xfrm>
            <a:off x="6599238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5" name="Прямокутник 4"/>
          <p:cNvSpPr/>
          <p:nvPr/>
        </p:nvSpPr>
        <p:spPr bwMode="ltGray">
          <a:xfrm>
            <a:off x="6648450" y="0"/>
            <a:ext cx="2514600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6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EB5DBF-57D8-4CD6-AC75-CE685444FC7D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7" name="Місце для нижнього колонтитула 4"/>
          <p:cNvSpPr>
            <a:spLocks noGrp="1"/>
          </p:cNvSpPr>
          <p:nvPr>
            <p:ph type="ftr" sz="quarter" idx="11"/>
          </p:nvPr>
        </p:nvSpPr>
        <p:spPr>
          <a:xfrm>
            <a:off x="2640013" y="6376988"/>
            <a:ext cx="3836987" cy="365125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C6D67F5-8B68-4805-B949-8590DFE33EB3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848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7A7D254-3A63-437A-82F1-4C3242815B5C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1B1BEBE-AF91-4D70-9CD5-C22E634F85DC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3785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озділу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 bwMode="ltGray">
          <a:xfrm>
            <a:off x="0" y="0"/>
            <a:ext cx="9144000" cy="26019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5" name="Прямокутник 4"/>
          <p:cNvSpPr/>
          <p:nvPr/>
        </p:nvSpPr>
        <p:spPr bwMode="invGray">
          <a:xfrm>
            <a:off x="0" y="2601913"/>
            <a:ext cx="9144000" cy="46037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tIns="0" rIns="91440" bIns="0" anchor="b"/>
          <a:lstStyle>
            <a:lvl1pPr algn="l">
              <a:defRPr sz="4700" b="1" cap="none" baseline="0"/>
            </a:lvl1pPr>
            <a:extLst/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989FB1">
                    <a:tint val="95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D973B0D-BAF6-47A2-824C-0A6061C4B1F1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srgbClr val="989FB1">
                    <a:tint val="9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989FB1">
                  <a:tint val="95000"/>
                </a:srgb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7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989FB1">
                    <a:tint val="95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989FB1">
                  <a:tint val="95000"/>
                </a:srgb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989FB1">
                    <a:tint val="95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5817504-0AA9-4DEC-8476-2C1F6EE62267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srgbClr val="989FB1">
                    <a:tint val="9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989FB1">
                  <a:tint val="95000"/>
                </a:srgb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31084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A0DE407-3555-47B2-AC67-9165A6162AC8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65E8D5-AEC5-40FA-9A86-AD64C7BD7335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4525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8B578E3-192F-4FAA-B83C-29658963DC80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7A60654-C98F-43B7-B895-2F59322CC33D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43743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CCE1074-1EE8-497C-9D05-5AB96C3B14B0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4BE1A85-0D8B-4B40-BB8D-C6B81DD5A90B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72402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4023D5E-AA08-4851-9EC6-6A15135B350D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EB9AB77-5E45-49D3-94BF-48B8182665D2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5089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 4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6" name="Прямокутник 5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7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3331962-6251-4CEF-8468-5E8ADAAC1BFC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9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772FAF-99E6-4822-A8AB-750C1261B070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4502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 4"/>
          <p:cNvSpPr/>
          <p:nvPr/>
        </p:nvSpPr>
        <p:spPr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6" name="Прямокутник 5"/>
          <p:cNvSpPr/>
          <p:nvPr/>
        </p:nvSpPr>
        <p:spPr bwMode="invGray"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pPr lvl="0"/>
            <a:r>
              <a:rPr lang="uk-UA" noProof="0" smtClean="0"/>
              <a:t>Клацніть піктограму, щоб додати зображення</a:t>
            </a:r>
            <a:endParaRPr lang="en-US" noProof="0" dirty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7" name="Місце для дати 4"/>
          <p:cNvSpPr>
            <a:spLocks noGrp="1"/>
          </p:cNvSpPr>
          <p:nvPr>
            <p:ph type="dt" sz="half" idx="10"/>
          </p:nvPr>
        </p:nvSpPr>
        <p:spPr>
          <a:xfrm>
            <a:off x="165100" y="1169988"/>
            <a:ext cx="2522538" cy="201612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1B44D8F-CA11-4C3E-B316-DB6CCEFC7965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" name="Місце для нижнього колонтитула 5"/>
          <p:cNvSpPr>
            <a:spLocks noGrp="1"/>
          </p:cNvSpPr>
          <p:nvPr>
            <p:ph type="ftr" sz="quarter" idx="11"/>
          </p:nvPr>
        </p:nvSpPr>
        <p:spPr>
          <a:xfrm>
            <a:off x="3035300" y="1169988"/>
            <a:ext cx="5194300" cy="201612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989FB1">
                    <a:shade val="50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989FB1">
                  <a:shade val="50000"/>
                </a:srgb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9" name="Місце для номера слайда 6"/>
          <p:cNvSpPr>
            <a:spLocks noGrp="1"/>
          </p:cNvSpPr>
          <p:nvPr>
            <p:ph type="sldNum" sz="quarter" idx="12"/>
          </p:nvPr>
        </p:nvSpPr>
        <p:spPr>
          <a:xfrm>
            <a:off x="8339138" y="1169988"/>
            <a:ext cx="733425" cy="201612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D988524-406A-442E-8FD0-DDE203347261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96618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кутник 9"/>
          <p:cNvSpPr/>
          <p:nvPr/>
        </p:nvSpPr>
        <p:spPr bwMode="invGray">
          <a:xfrm>
            <a:off x="0" y="1436688"/>
            <a:ext cx="9144000" cy="444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7" name="Прямокутник 6"/>
          <p:cNvSpPr/>
          <p:nvPr/>
        </p:nvSpPr>
        <p:spPr bwMode="ltGray">
          <a:xfrm>
            <a:off x="0" y="0"/>
            <a:ext cx="9144000" cy="14335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0950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1029" name="Місце для тексту 2"/>
          <p:cNvSpPr>
            <a:spLocks noGrp="1"/>
          </p:cNvSpPr>
          <p:nvPr>
            <p:ph type="body" idx="1"/>
          </p:nvPr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4864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smtClean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95000"/>
                  </a:prstClr>
                </a:solidFill>
                <a:latin typeface="Corbel"/>
                <a:cs typeface="+mn-cs"/>
              </a:defRPr>
            </a:lvl1pPr>
            <a:extLst/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33D838-A28B-41C9-8B8F-E6D34AA65015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95000"/>
                  </a:prstClr>
                </a:solidFill>
                <a:latin typeface="Corbel"/>
                <a:cs typeface="+mn-cs"/>
              </a:defRPr>
            </a:lvl1pPr>
            <a:extLst/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204200" y="6477000"/>
            <a:ext cx="733425" cy="274638"/>
          </a:xfrm>
          <a:prstGeom prst="rect">
            <a:avLst/>
          </a:prstGeom>
        </p:spPr>
        <p:txBody>
          <a:bodyPr vert="horz" bIns="0" rtlCol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95000"/>
                  </a:prstClr>
                </a:solidFill>
                <a:latin typeface="Corbel"/>
                <a:cs typeface="+mn-cs"/>
              </a:defRPr>
            </a:lvl1pPr>
            <a:extLst/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A71485-10F9-4FD8-961F-FC99A094FA7B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2248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9" r:id="rId1"/>
    <p:sldLayoutId id="2147484010" r:id="rId2"/>
    <p:sldLayoutId id="2147484011" r:id="rId3"/>
    <p:sldLayoutId id="2147484012" r:id="rId4"/>
    <p:sldLayoutId id="2147484013" r:id="rId5"/>
    <p:sldLayoutId id="2147484014" r:id="rId6"/>
    <p:sldLayoutId id="2147484015" r:id="rId7"/>
    <p:sldLayoutId id="2147484016" r:id="rId8"/>
    <p:sldLayoutId id="2147484017" r:id="rId9"/>
    <p:sldLayoutId id="2147484018" r:id="rId10"/>
    <p:sldLayoutId id="214748401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500" b="1" kern="1200">
          <a:solidFill>
            <a:srgbClr val="FFC8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9pPr>
      <a:extLst/>
    </p:titleStyle>
    <p:bodyStyle>
      <a:lvl1pPr marL="438150" indent="-319088" algn="l" rtl="0" eaLnBrk="0" fontAlgn="base" hangingPunct="0">
        <a:spcBef>
          <a:spcPct val="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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0250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Char char="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5363" indent="-228600" algn="l" rtl="0" eaLnBrk="0" fontAlgn="base" hangingPunct="0">
        <a:spcBef>
          <a:spcPct val="20000"/>
        </a:spcBef>
        <a:spcAft>
          <a:spcPct val="0"/>
        </a:spcAft>
        <a:buClr>
          <a:srgbClr val="E66C7D"/>
        </a:buClr>
        <a:buFont typeface="Arial" charset="0"/>
        <a:buChar char="▪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025" indent="-182563" algn="l" rtl="0" eaLnBrk="0" fontAlgn="base" hangingPunct="0">
        <a:spcBef>
          <a:spcPct val="20000"/>
        </a:spcBef>
        <a:spcAft>
          <a:spcPct val="0"/>
        </a:spcAft>
        <a:buClr>
          <a:srgbClr val="6BB76D"/>
        </a:buClr>
        <a:buFont typeface="Arial" charset="0"/>
        <a:buChar char="▪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5575" indent="-182563" algn="l" rtl="0" eaLnBrk="0" fontAlgn="base" hangingPunct="0">
        <a:spcBef>
          <a:spcPct val="20000"/>
        </a:spcBef>
        <a:spcAft>
          <a:spcPct val="0"/>
        </a:spcAft>
        <a:buClr>
          <a:srgbClr val="E88651"/>
        </a:buClr>
        <a:buFont typeface="Wingdings 3" pitchFamily="18" charset="2"/>
        <a:buChar char=""/>
        <a:defRPr lang="en-US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ПК\Downloads\pngwing.com (8).png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1000"/>
            <a:ext cx="9144000" cy="70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Дата 7"/>
          <p:cNvSpPr txBox="1">
            <a:spLocks/>
          </p:cNvSpPr>
          <p:nvPr/>
        </p:nvSpPr>
        <p:spPr>
          <a:xfrm>
            <a:off x="179512" y="1052736"/>
            <a:ext cx="8784976" cy="4176464"/>
          </a:xfrm>
          <a:prstGeom prst="rect">
            <a:avLst/>
          </a:prstGeom>
        </p:spPr>
        <p:txBody>
          <a:bodyPr vert="horz" anchor="t"/>
          <a:lstStyle>
            <a:defPPr>
              <a:defRPr lang="uk-UA"/>
            </a:defPPr>
            <a:lvl1pPr marL="0" algn="l" defTabSz="914400" rtl="0" eaLnBrk="1" latinLnBrk="0" hangingPunct="1">
              <a:defRPr kumimoji="0" sz="1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000" b="1" i="0" u="none" strike="noStrike" kern="0" cap="none" spc="0" normalizeH="0" baseline="0" noProof="0" dirty="0" smtClean="0">
                <a:ln>
                  <a:solidFill>
                    <a:prstClr val="black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ea typeface="+mn-ea"/>
                <a:cs typeface="+mn-cs"/>
              </a:rPr>
              <a:t>Класна робота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0" cap="none" spc="0" normalizeH="0" baseline="0" noProof="0" dirty="0" smtClean="0">
              <a:ln>
                <a:solidFill>
                  <a:prstClr val="black"/>
                </a:solidFill>
              </a:ln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ea typeface="+mn-ea"/>
              <a:cs typeface="+mn-cs"/>
            </a:endParaRPr>
          </a:p>
          <a:p>
            <a:pPr lvl="0" algn="ctr"/>
            <a:r>
              <a:rPr lang="ru-RU" sz="4000" b="1" kern="0" dirty="0" err="1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Індустріальна</a:t>
            </a:r>
            <a:r>
              <a:rPr lang="ru-RU" sz="4000" b="1" kern="0" dirty="0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(</a:t>
            </a:r>
            <a:r>
              <a:rPr lang="ru-RU" sz="4000" b="1" kern="0" dirty="0" err="1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промислова</a:t>
            </a:r>
            <a:r>
              <a:rPr lang="ru-RU" sz="4000" b="1" kern="0" dirty="0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) </a:t>
            </a:r>
            <a:r>
              <a:rPr lang="ru-RU" sz="4000" b="1" kern="0" dirty="0" err="1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революція</a:t>
            </a:r>
            <a:r>
              <a:rPr lang="ru-RU" sz="4000" b="1" kern="0" dirty="0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в державах </a:t>
            </a:r>
            <a:r>
              <a:rPr lang="ru-RU" sz="4000" b="1" kern="0" dirty="0" err="1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Західної</a:t>
            </a:r>
            <a:r>
              <a:rPr lang="ru-RU" sz="4000" b="1" kern="0" dirty="0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</a:t>
            </a:r>
            <a:r>
              <a:rPr lang="ru-RU" sz="4000" b="1" kern="0" dirty="0" err="1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Європи</a:t>
            </a:r>
            <a:r>
              <a:rPr lang="ru-RU" sz="4000" b="1" kern="0" dirty="0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та в </a:t>
            </a:r>
            <a:r>
              <a:rPr lang="ru-RU" sz="4000" b="1" kern="0" dirty="0" err="1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Сполучених</a:t>
            </a:r>
            <a:r>
              <a:rPr lang="ru-RU" sz="4000" b="1" kern="0" dirty="0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</a:t>
            </a:r>
            <a:r>
              <a:rPr lang="ru-RU" sz="4000" b="1" kern="0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Штатах </a:t>
            </a:r>
            <a:r>
              <a:rPr lang="ru-RU" sz="4000" b="1" kern="0" smtClean="0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Америки</a:t>
            </a:r>
            <a:endParaRPr kumimoji="0" lang="uk-UA" sz="4000" b="1" i="0" u="none" strike="noStrike" kern="0" cap="none" spc="0" normalizeH="0" baseline="0" noProof="0" dirty="0">
              <a:ln w="12700"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  <p:sp>
        <p:nvSpPr>
          <p:cNvPr id="7" name="Дата 7"/>
          <p:cNvSpPr>
            <a:spLocks noGrp="1"/>
          </p:cNvSpPr>
          <p:nvPr/>
        </p:nvSpPr>
        <p:spPr>
          <a:xfrm>
            <a:off x="179512" y="188640"/>
            <a:ext cx="8784976" cy="1080120"/>
          </a:xfrm>
          <a:prstGeom prst="rect">
            <a:avLst/>
          </a:prstGeom>
        </p:spPr>
        <p:txBody>
          <a:bodyPr vert="horz" anchor="t"/>
          <a:lstStyle>
            <a:defPPr>
              <a:defRPr lang="uk-UA"/>
            </a:defPPr>
            <a:lvl1pPr marL="0" algn="l" defTabSz="914400" rtl="0" eaLnBrk="1" latinLnBrk="0" hangingPunct="1">
              <a:defRPr kumimoji="0" sz="1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90AD36-CE98-462E-A84E-3F7F7EB00585}" type="datetime4">
              <a:rPr kumimoji="0" lang="uk-UA" sz="4000" b="1" i="0" u="none" strike="noStrike" kern="0" cap="none" spc="0" normalizeH="0" baseline="0" noProof="0">
                <a:ln>
                  <a:solidFill>
                    <a:prstClr val="black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 липня 2026 р.</a:t>
            </a:fld>
            <a:endParaRPr kumimoji="0" lang="uk-UA" sz="4000" b="1" i="0" u="none" strike="noStrike" kern="0" cap="none" spc="0" normalizeH="0" baseline="0" noProof="0" dirty="0">
              <a:ln>
                <a:solidFill>
                  <a:prstClr val="black"/>
                </a:solidFill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4010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1252728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sz="4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Опрацюйте с. 41 </a:t>
            </a:r>
            <a:br>
              <a:rPr lang="uk-UA" sz="4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</a:br>
            <a:r>
              <a:rPr lang="uk-UA" sz="4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 дайте відповіді на питання</a:t>
            </a:r>
            <a:endParaRPr lang="ru-RU" sz="4000" dirty="0">
              <a:solidFill>
                <a:schemeClr val="accent1">
                  <a:satMod val="1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25760" y="2060848"/>
            <a:ext cx="8892480" cy="4966543"/>
          </a:xfrm>
        </p:spPr>
        <p:txBody>
          <a:bodyPr rtlCol="0">
            <a:normAutofit/>
          </a:bodyPr>
          <a:lstStyle/>
          <a:p>
            <a:pPr marL="118872" indent="0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uk-UA" b="1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1.</a:t>
            </a:r>
            <a:r>
              <a:rPr lang="uk-UA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Які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основні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функції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виконували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парламент і уряд у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Новий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час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?</a:t>
            </a:r>
          </a:p>
          <a:p>
            <a:pPr marL="118872" indent="0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b="1" dirty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2. 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Чим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відрізнялося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становище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людини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за «старого порядку» і в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Новий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час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?</a:t>
            </a:r>
          </a:p>
          <a:p>
            <a:pPr marL="118872" indent="0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</a:p>
          <a:p>
            <a:pPr marL="118872" indent="0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3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.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Що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таке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політична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партія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та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ідеологія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738865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08240"/>
            <a:ext cx="9144000" cy="1512168"/>
          </a:xfrm>
        </p:spPr>
        <p:txBody>
          <a:bodyPr>
            <a:noAutofit/>
          </a:bodyPr>
          <a:lstStyle/>
          <a:p>
            <a:pPr algn="ctr" eaLnBrk="1" fontAlgn="auto" hangingPunct="1">
              <a:lnSpc>
                <a:spcPts val="2400"/>
              </a:lnSpc>
              <a:spcAft>
                <a:spcPts val="0"/>
              </a:spcAft>
              <a:defRPr/>
            </a:pP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На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основі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тексту (с. 40-41)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визначте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які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словосполучення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характеризують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кожну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з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політичних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ідеологій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і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заповніть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таблицю</a:t>
            </a:r>
            <a:endParaRPr lang="ru-RU" sz="2200" dirty="0">
              <a:solidFill>
                <a:schemeClr val="accent1">
                  <a:satMod val="150000"/>
                </a:schemeClr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6" name="Таблиця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1413588"/>
              </p:ext>
            </p:extLst>
          </p:nvPr>
        </p:nvGraphicFramePr>
        <p:xfrm>
          <a:off x="0" y="1052736"/>
          <a:ext cx="9144000" cy="390144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166085698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73099036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845913445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230079190"/>
                    </a:ext>
                  </a:extLst>
                </a:gridCol>
              </a:tblGrid>
              <a:tr h="372979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Консерватизм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Лібералізм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Соціалізм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Націоналізм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6012004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збереження традицій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права і свободи людини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>
                          <a:ln>
                            <a:noFill/>
                          </a:ln>
                          <a:noFill/>
                        </a:rPr>
                        <a:t>економічна справедливість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нація </a:t>
                      </a:r>
                      <a:r>
                        <a:rPr lang="uk-UA" sz="2000" b="1" dirty="0" smtClean="0">
                          <a:ln>
                            <a:noFill/>
                          </a:ln>
                          <a:noFill/>
                        </a:rPr>
                        <a:t>–</a:t>
                      </a:r>
                    </a:p>
                    <a:p>
                      <a:pPr algn="ctr"/>
                      <a:r>
                        <a:rPr lang="uk-UA" sz="2000" b="1" dirty="0" smtClean="0">
                          <a:ln>
                            <a:noFill/>
                          </a:ln>
                          <a:noFill/>
                        </a:rPr>
                        <a:t>найвища </a:t>
                      </a:r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цінність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9628496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повага до моральних норм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демократизація суспільства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рівні можливості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>
                          <a:ln>
                            <a:noFill/>
                          </a:ln>
                          <a:noFill/>
                        </a:rPr>
                        <a:t>єдність народу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5817663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поступові зміни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парламентаризм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соціальна рівність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розбудова держави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1991515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>
                          <a:ln>
                            <a:noFill/>
                          </a:ln>
                          <a:noFill/>
                        </a:rPr>
                        <a:t>проти революцій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>
                          <a:ln>
                            <a:noFill/>
                          </a:ln>
                          <a:noFill/>
                        </a:rPr>
                        <a:t>реформи замість революцій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справедливий розподіл благ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національні інтереси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4098412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>
                          <a:ln>
                            <a:noFill/>
                          </a:ln>
                          <a:noFill/>
                        </a:rPr>
                        <a:t>усталений порядок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свобода особистості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>
                          <a:ln>
                            <a:noFill/>
                          </a:ln>
                          <a:noFill/>
                        </a:rPr>
                        <a:t>турбота про всіх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розвиток нації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7168418"/>
                  </a:ext>
                </a:extLst>
              </a:tr>
            </a:tbl>
          </a:graphicData>
        </a:graphic>
      </p:graphicFrame>
      <p:sp>
        <p:nvSpPr>
          <p:cNvPr id="10" name="Прямокутник 9"/>
          <p:cNvSpPr/>
          <p:nvPr/>
        </p:nvSpPr>
        <p:spPr>
          <a:xfrm>
            <a:off x="0" y="4926647"/>
            <a:ext cx="9144000" cy="19778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100"/>
              </a:lnSpc>
            </a:pPr>
            <a:r>
              <a:rPr lang="uk-UA" sz="2000" b="1" dirty="0" smtClean="0"/>
              <a:t>1) нація – найвища </a:t>
            </a:r>
            <a:r>
              <a:rPr lang="uk-UA" sz="2000" b="1" dirty="0"/>
              <a:t>цінність; 2) </a:t>
            </a:r>
            <a:r>
              <a:rPr lang="uk-UA" sz="2000" b="1" dirty="0" smtClean="0"/>
              <a:t>парламентаризм; </a:t>
            </a:r>
            <a:r>
              <a:rPr lang="uk-UA" sz="2000" b="1" dirty="0"/>
              <a:t>3) усталений порядок; </a:t>
            </a:r>
            <a:r>
              <a:rPr lang="uk-UA" sz="2000" b="1" dirty="0" smtClean="0"/>
              <a:t>4) збереження </a:t>
            </a:r>
            <a:r>
              <a:rPr lang="uk-UA" sz="2000" b="1" dirty="0"/>
              <a:t>традицій; 5) соціальна рівність; 6) права і свободи </a:t>
            </a:r>
            <a:r>
              <a:rPr lang="uk-UA" sz="2000" b="1" dirty="0" smtClean="0"/>
              <a:t>людини; </a:t>
            </a:r>
            <a:r>
              <a:rPr lang="uk-UA" sz="2000" b="1" dirty="0"/>
              <a:t>7) економічна </a:t>
            </a:r>
            <a:r>
              <a:rPr lang="uk-UA" sz="2000" b="1" dirty="0" smtClean="0"/>
              <a:t>справедливість; 8) </a:t>
            </a:r>
            <a:r>
              <a:rPr lang="uk-UA" sz="2000" b="1" dirty="0"/>
              <a:t>повага до моральних </a:t>
            </a:r>
            <a:r>
              <a:rPr lang="uk-UA" sz="2000" b="1" dirty="0" smtClean="0"/>
              <a:t>норм; 9)</a:t>
            </a:r>
            <a:r>
              <a:rPr lang="uk-UA" sz="2000" b="1" dirty="0"/>
              <a:t> національні </a:t>
            </a:r>
            <a:r>
              <a:rPr lang="uk-UA" sz="2000" b="1" dirty="0" smtClean="0"/>
              <a:t>інтереси; 10) </a:t>
            </a:r>
            <a:r>
              <a:rPr lang="uk-UA" sz="2000" b="1" dirty="0"/>
              <a:t>свобода </a:t>
            </a:r>
            <a:r>
              <a:rPr lang="uk-UA" sz="2000" b="1" dirty="0" smtClean="0"/>
              <a:t>особистості; 11) справедливий </a:t>
            </a:r>
            <a:r>
              <a:rPr lang="uk-UA" sz="2000" b="1" dirty="0"/>
              <a:t>розподіл </a:t>
            </a:r>
            <a:r>
              <a:rPr lang="uk-UA" sz="2000" b="1" dirty="0" smtClean="0"/>
              <a:t>благ; 12) </a:t>
            </a:r>
            <a:r>
              <a:rPr lang="uk-UA" sz="2000" b="1" dirty="0"/>
              <a:t>розвиток </a:t>
            </a:r>
            <a:r>
              <a:rPr lang="uk-UA" sz="2000" b="1" dirty="0" smtClean="0"/>
              <a:t>нації; 13) </a:t>
            </a:r>
            <a:r>
              <a:rPr lang="uk-UA" sz="2000" b="1" dirty="0"/>
              <a:t>реформи замість </a:t>
            </a:r>
            <a:r>
              <a:rPr lang="uk-UA" sz="2000" b="1" dirty="0" smtClean="0"/>
              <a:t>революцій; 14</a:t>
            </a:r>
            <a:r>
              <a:rPr lang="uk-UA" sz="2000" b="1" dirty="0"/>
              <a:t>) поступові </a:t>
            </a:r>
            <a:r>
              <a:rPr lang="uk-UA" sz="2000" b="1" dirty="0" smtClean="0"/>
              <a:t>зміни; 15) </a:t>
            </a:r>
            <a:r>
              <a:rPr lang="uk-UA" sz="2000" b="1" dirty="0"/>
              <a:t>єдність </a:t>
            </a:r>
            <a:r>
              <a:rPr lang="uk-UA" sz="2000" b="1" dirty="0" smtClean="0"/>
              <a:t>народу; 16) </a:t>
            </a:r>
            <a:r>
              <a:rPr lang="uk-UA" sz="2000" b="1" dirty="0"/>
              <a:t>демократизація </a:t>
            </a:r>
            <a:r>
              <a:rPr lang="uk-UA" sz="2000" b="1" dirty="0" smtClean="0"/>
              <a:t>суспільства; 17) </a:t>
            </a:r>
            <a:r>
              <a:rPr lang="uk-UA" sz="2000" b="1" dirty="0"/>
              <a:t>проти </a:t>
            </a:r>
            <a:r>
              <a:rPr lang="uk-UA" sz="2000" b="1" dirty="0" smtClean="0"/>
              <a:t>революцій; 18) </a:t>
            </a:r>
            <a:r>
              <a:rPr lang="uk-UA" sz="2000" b="1" dirty="0"/>
              <a:t>рівні </a:t>
            </a:r>
            <a:r>
              <a:rPr lang="uk-UA" sz="2000" b="1" dirty="0" smtClean="0"/>
              <a:t>можливості; 19) </a:t>
            </a:r>
            <a:r>
              <a:rPr lang="uk-UA" sz="2000" b="1" dirty="0"/>
              <a:t>розбудова </a:t>
            </a:r>
            <a:r>
              <a:rPr lang="uk-UA" sz="2000" b="1" dirty="0" smtClean="0"/>
              <a:t>держави; 20) турбота </a:t>
            </a:r>
            <a:r>
              <a:rPr lang="uk-UA" sz="2000" b="1" dirty="0"/>
              <a:t>про </a:t>
            </a:r>
            <a:r>
              <a:rPr lang="uk-UA" sz="2000" b="1" dirty="0" smtClean="0"/>
              <a:t>всіх.</a:t>
            </a:r>
            <a:endParaRPr lang="uk-UA" sz="2000" b="1" dirty="0"/>
          </a:p>
        </p:txBody>
      </p:sp>
    </p:spTree>
    <p:extLst>
      <p:ext uri="{BB962C8B-B14F-4D97-AF65-F5344CB8AC3E}">
        <p14:creationId xmlns:p14="http://schemas.microsoft.com/office/powerpoint/2010/main" val="176130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08240"/>
            <a:ext cx="9144000" cy="1512168"/>
          </a:xfrm>
        </p:spPr>
        <p:txBody>
          <a:bodyPr>
            <a:noAutofit/>
          </a:bodyPr>
          <a:lstStyle/>
          <a:p>
            <a:pPr algn="ctr" eaLnBrk="1" fontAlgn="auto" hangingPunct="1">
              <a:lnSpc>
                <a:spcPts val="2400"/>
              </a:lnSpc>
              <a:spcAft>
                <a:spcPts val="0"/>
              </a:spcAft>
              <a:defRPr/>
            </a:pP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На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основі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тексту (с. 40-41)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визначте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які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словосполучення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характеризують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кожну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з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політичних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ідеологій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і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заповніть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таблицю</a:t>
            </a:r>
            <a:endParaRPr lang="ru-RU" sz="2200" dirty="0">
              <a:solidFill>
                <a:schemeClr val="accent1">
                  <a:satMod val="150000"/>
                </a:schemeClr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6" name="Таблиця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1857602"/>
              </p:ext>
            </p:extLst>
          </p:nvPr>
        </p:nvGraphicFramePr>
        <p:xfrm>
          <a:off x="0" y="1052736"/>
          <a:ext cx="9144000" cy="390144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166085698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73099036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845913445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230079190"/>
                    </a:ext>
                  </a:extLst>
                </a:gridCol>
              </a:tblGrid>
              <a:tr h="372979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Консерватизм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Лібералізм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Соціалізм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Націоналізм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6012004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збереження традицій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права і свободи людини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>
                          <a:ln>
                            <a:noFill/>
                          </a:ln>
                          <a:noFill/>
                        </a:rPr>
                        <a:t>економічна справедливість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нація </a:t>
                      </a:r>
                      <a:r>
                        <a:rPr lang="uk-UA" sz="20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–</a:t>
                      </a:r>
                    </a:p>
                    <a:p>
                      <a:pPr algn="ctr"/>
                      <a:r>
                        <a:rPr lang="uk-UA" sz="20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найвища </a:t>
                      </a:r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цінність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9628496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повага до моральних норм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демократизація суспільства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рівні можливості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>
                          <a:ln>
                            <a:noFill/>
                          </a:ln>
                          <a:noFill/>
                        </a:rPr>
                        <a:t>єдність народу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5817663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поступові зміни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парламентаризм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соціальна рівність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розбудова держави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1991515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>
                          <a:ln>
                            <a:noFill/>
                          </a:ln>
                          <a:noFill/>
                        </a:rPr>
                        <a:t>проти революцій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>
                          <a:ln>
                            <a:noFill/>
                          </a:ln>
                          <a:noFill/>
                        </a:rPr>
                        <a:t>реформи замість революцій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справедливий розподіл благ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національні інтереси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4098412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>
                          <a:ln>
                            <a:noFill/>
                          </a:ln>
                          <a:noFill/>
                        </a:rPr>
                        <a:t>усталений порядок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свобода особистості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>
                          <a:ln>
                            <a:noFill/>
                          </a:ln>
                          <a:noFill/>
                        </a:rPr>
                        <a:t>турбота про всіх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розвиток нації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7168418"/>
                  </a:ext>
                </a:extLst>
              </a:tr>
            </a:tbl>
          </a:graphicData>
        </a:graphic>
      </p:graphicFrame>
      <p:sp>
        <p:nvSpPr>
          <p:cNvPr id="10" name="Прямокутник 9"/>
          <p:cNvSpPr/>
          <p:nvPr/>
        </p:nvSpPr>
        <p:spPr>
          <a:xfrm>
            <a:off x="0" y="4926647"/>
            <a:ext cx="9144000" cy="19778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100"/>
              </a:lnSpc>
            </a:pPr>
            <a:r>
              <a:rPr lang="uk-UA" sz="2000" b="1" dirty="0" smtClean="0">
                <a:noFill/>
              </a:rPr>
              <a:t>1) нація – найвища </a:t>
            </a:r>
            <a:r>
              <a:rPr lang="uk-UA" sz="2000" b="1" dirty="0">
                <a:noFill/>
              </a:rPr>
              <a:t>цінність;</a:t>
            </a:r>
            <a:r>
              <a:rPr lang="uk-UA" sz="2000" b="1" dirty="0"/>
              <a:t> 2) </a:t>
            </a:r>
            <a:r>
              <a:rPr lang="uk-UA" sz="2000" b="1" dirty="0" smtClean="0"/>
              <a:t>парламентаризм; </a:t>
            </a:r>
            <a:r>
              <a:rPr lang="uk-UA" sz="2000" b="1" dirty="0"/>
              <a:t>3) усталений порядок; </a:t>
            </a:r>
            <a:r>
              <a:rPr lang="uk-UA" sz="2000" b="1" dirty="0" smtClean="0"/>
              <a:t>4) збереження </a:t>
            </a:r>
            <a:r>
              <a:rPr lang="uk-UA" sz="2000" b="1" dirty="0"/>
              <a:t>традицій; 5) соціальна рівність; 6) права і свободи </a:t>
            </a:r>
            <a:r>
              <a:rPr lang="uk-UA" sz="2000" b="1" dirty="0" smtClean="0"/>
              <a:t>людини; </a:t>
            </a:r>
            <a:r>
              <a:rPr lang="uk-UA" sz="2000" b="1" dirty="0"/>
              <a:t>7) економічна </a:t>
            </a:r>
            <a:r>
              <a:rPr lang="uk-UA" sz="2000" b="1" dirty="0" smtClean="0"/>
              <a:t>справедливість; 8) </a:t>
            </a:r>
            <a:r>
              <a:rPr lang="uk-UA" sz="2000" b="1" dirty="0"/>
              <a:t>повага до моральних </a:t>
            </a:r>
            <a:r>
              <a:rPr lang="uk-UA" sz="2000" b="1" dirty="0" smtClean="0"/>
              <a:t>норм; 9)</a:t>
            </a:r>
            <a:r>
              <a:rPr lang="uk-UA" sz="2000" b="1" dirty="0"/>
              <a:t> національні </a:t>
            </a:r>
            <a:r>
              <a:rPr lang="uk-UA" sz="2000" b="1" dirty="0" smtClean="0"/>
              <a:t>інтереси; 10) </a:t>
            </a:r>
            <a:r>
              <a:rPr lang="uk-UA" sz="2000" b="1" dirty="0"/>
              <a:t>свобода </a:t>
            </a:r>
            <a:r>
              <a:rPr lang="uk-UA" sz="2000" b="1" dirty="0" smtClean="0"/>
              <a:t>особистості; 11) справедливий </a:t>
            </a:r>
            <a:r>
              <a:rPr lang="uk-UA" sz="2000" b="1" dirty="0"/>
              <a:t>розподіл </a:t>
            </a:r>
            <a:r>
              <a:rPr lang="uk-UA" sz="2000" b="1" dirty="0" smtClean="0"/>
              <a:t>благ; 12) </a:t>
            </a:r>
            <a:r>
              <a:rPr lang="uk-UA" sz="2000" b="1" dirty="0"/>
              <a:t>розвиток </a:t>
            </a:r>
            <a:r>
              <a:rPr lang="uk-UA" sz="2000" b="1" dirty="0" smtClean="0"/>
              <a:t>нації; 13) </a:t>
            </a:r>
            <a:r>
              <a:rPr lang="uk-UA" sz="2000" b="1" dirty="0"/>
              <a:t>реформи замість </a:t>
            </a:r>
            <a:r>
              <a:rPr lang="uk-UA" sz="2000" b="1" dirty="0" smtClean="0"/>
              <a:t>революцій; 14</a:t>
            </a:r>
            <a:r>
              <a:rPr lang="uk-UA" sz="2000" b="1" dirty="0"/>
              <a:t>) поступові </a:t>
            </a:r>
            <a:r>
              <a:rPr lang="uk-UA" sz="2000" b="1" dirty="0" smtClean="0"/>
              <a:t>зміни; 15) </a:t>
            </a:r>
            <a:r>
              <a:rPr lang="uk-UA" sz="2000" b="1" dirty="0"/>
              <a:t>єдність </a:t>
            </a:r>
            <a:r>
              <a:rPr lang="uk-UA" sz="2000" b="1" dirty="0" smtClean="0"/>
              <a:t>народу; 16) </a:t>
            </a:r>
            <a:r>
              <a:rPr lang="uk-UA" sz="2000" b="1" dirty="0"/>
              <a:t>демократизація </a:t>
            </a:r>
            <a:r>
              <a:rPr lang="uk-UA" sz="2000" b="1" dirty="0" smtClean="0"/>
              <a:t>суспільства; 17) </a:t>
            </a:r>
            <a:r>
              <a:rPr lang="uk-UA" sz="2000" b="1" dirty="0"/>
              <a:t>проти </a:t>
            </a:r>
            <a:r>
              <a:rPr lang="uk-UA" sz="2000" b="1" dirty="0" smtClean="0"/>
              <a:t>революцій; 18) </a:t>
            </a:r>
            <a:r>
              <a:rPr lang="uk-UA" sz="2000" b="1" dirty="0"/>
              <a:t>рівні </a:t>
            </a:r>
            <a:r>
              <a:rPr lang="uk-UA" sz="2000" b="1" dirty="0" smtClean="0"/>
              <a:t>можливості; 19) </a:t>
            </a:r>
            <a:r>
              <a:rPr lang="uk-UA" sz="2000" b="1" dirty="0"/>
              <a:t>розбудова </a:t>
            </a:r>
            <a:r>
              <a:rPr lang="uk-UA" sz="2000" b="1" dirty="0" smtClean="0"/>
              <a:t>держави; 20) турбота </a:t>
            </a:r>
            <a:r>
              <a:rPr lang="uk-UA" sz="2000" b="1" dirty="0"/>
              <a:t>про </a:t>
            </a:r>
            <a:r>
              <a:rPr lang="uk-UA" sz="2000" b="1" dirty="0" smtClean="0"/>
              <a:t>всіх.</a:t>
            </a:r>
            <a:endParaRPr lang="uk-UA" sz="2000" b="1" dirty="0"/>
          </a:p>
        </p:txBody>
      </p:sp>
    </p:spTree>
    <p:extLst>
      <p:ext uri="{BB962C8B-B14F-4D97-AF65-F5344CB8AC3E}">
        <p14:creationId xmlns:p14="http://schemas.microsoft.com/office/powerpoint/2010/main" val="830214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08240"/>
            <a:ext cx="9144000" cy="1512168"/>
          </a:xfrm>
        </p:spPr>
        <p:txBody>
          <a:bodyPr>
            <a:noAutofit/>
          </a:bodyPr>
          <a:lstStyle/>
          <a:p>
            <a:pPr algn="ctr" eaLnBrk="1" fontAlgn="auto" hangingPunct="1">
              <a:lnSpc>
                <a:spcPts val="2400"/>
              </a:lnSpc>
              <a:spcAft>
                <a:spcPts val="0"/>
              </a:spcAft>
              <a:defRPr/>
            </a:pP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На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основі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тексту (с. 40-41)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визначте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які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словосполучення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характеризують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кожну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з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політичних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ідеологій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і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заповніть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таблицю</a:t>
            </a:r>
            <a:endParaRPr lang="ru-RU" sz="2200" dirty="0">
              <a:solidFill>
                <a:schemeClr val="accent1">
                  <a:satMod val="150000"/>
                </a:schemeClr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6" name="Таблиця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1673858"/>
              </p:ext>
            </p:extLst>
          </p:nvPr>
        </p:nvGraphicFramePr>
        <p:xfrm>
          <a:off x="0" y="1052736"/>
          <a:ext cx="9144000" cy="390144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166085698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73099036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845913445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230079190"/>
                    </a:ext>
                  </a:extLst>
                </a:gridCol>
              </a:tblGrid>
              <a:tr h="372979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Консерватизм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Лібералізм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Соціалізм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Націоналізм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6012004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збереження традицій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права і свободи людини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>
                          <a:ln>
                            <a:noFill/>
                          </a:ln>
                          <a:noFill/>
                        </a:rPr>
                        <a:t>економічна справедливість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нація </a:t>
                      </a:r>
                      <a:r>
                        <a:rPr lang="uk-UA" sz="20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–</a:t>
                      </a:r>
                    </a:p>
                    <a:p>
                      <a:pPr algn="ctr"/>
                      <a:r>
                        <a:rPr lang="uk-UA" sz="20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найвища </a:t>
                      </a:r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цінність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9628496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повага до моральних норм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демократизація суспільства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рівні можливості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>
                          <a:ln>
                            <a:noFill/>
                          </a:ln>
                          <a:noFill/>
                        </a:rPr>
                        <a:t>єдність народу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5817663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поступові зміни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парламентаризм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соціальна рівність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розбудова держави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1991515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>
                          <a:ln>
                            <a:noFill/>
                          </a:ln>
                          <a:noFill/>
                        </a:rPr>
                        <a:t>проти революцій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реформи замість революцій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справедливий розподіл благ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національні інтереси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4098412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>
                          <a:ln>
                            <a:noFill/>
                          </a:ln>
                          <a:noFill/>
                        </a:rPr>
                        <a:t>усталений порядок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свобода особистості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>
                          <a:ln>
                            <a:noFill/>
                          </a:ln>
                          <a:noFill/>
                        </a:rPr>
                        <a:t>турбота про всіх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розвиток нації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7168418"/>
                  </a:ext>
                </a:extLst>
              </a:tr>
            </a:tbl>
          </a:graphicData>
        </a:graphic>
      </p:graphicFrame>
      <p:sp>
        <p:nvSpPr>
          <p:cNvPr id="10" name="Прямокутник 9"/>
          <p:cNvSpPr/>
          <p:nvPr/>
        </p:nvSpPr>
        <p:spPr>
          <a:xfrm>
            <a:off x="0" y="4926647"/>
            <a:ext cx="9144000" cy="19778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100"/>
              </a:lnSpc>
            </a:pPr>
            <a:r>
              <a:rPr lang="uk-UA" sz="2000" b="1" dirty="0" smtClean="0">
                <a:noFill/>
              </a:rPr>
              <a:t>1) нація – найвища </a:t>
            </a:r>
            <a:r>
              <a:rPr lang="uk-UA" sz="2000" b="1" dirty="0">
                <a:noFill/>
              </a:rPr>
              <a:t>цінність;</a:t>
            </a:r>
            <a:r>
              <a:rPr lang="uk-UA" sz="2000" b="1" dirty="0"/>
              <a:t> </a:t>
            </a:r>
            <a:r>
              <a:rPr lang="uk-UA" sz="2000" b="1" dirty="0">
                <a:noFill/>
              </a:rPr>
              <a:t>2) парламентаризм; </a:t>
            </a:r>
            <a:r>
              <a:rPr lang="uk-UA" sz="2000" b="1" dirty="0"/>
              <a:t>3) усталений порядок; </a:t>
            </a:r>
            <a:r>
              <a:rPr lang="uk-UA" sz="2000" b="1" dirty="0" smtClean="0"/>
              <a:t>4) збереження </a:t>
            </a:r>
            <a:r>
              <a:rPr lang="uk-UA" sz="2000" b="1" dirty="0"/>
              <a:t>традицій; 5) соціальна рівність; 6) права і свободи </a:t>
            </a:r>
            <a:r>
              <a:rPr lang="uk-UA" sz="2000" b="1" dirty="0" smtClean="0"/>
              <a:t>людини; </a:t>
            </a:r>
            <a:r>
              <a:rPr lang="uk-UA" sz="2000" b="1" dirty="0"/>
              <a:t>7) економічна </a:t>
            </a:r>
            <a:r>
              <a:rPr lang="uk-UA" sz="2000" b="1" dirty="0" smtClean="0"/>
              <a:t>справедливість; 8) </a:t>
            </a:r>
            <a:r>
              <a:rPr lang="uk-UA" sz="2000" b="1" dirty="0"/>
              <a:t>повага до моральних </a:t>
            </a:r>
            <a:r>
              <a:rPr lang="uk-UA" sz="2000" b="1" dirty="0" smtClean="0"/>
              <a:t>норм; 9)</a:t>
            </a:r>
            <a:r>
              <a:rPr lang="uk-UA" sz="2000" b="1" dirty="0"/>
              <a:t> національні </a:t>
            </a:r>
            <a:r>
              <a:rPr lang="uk-UA" sz="2000" b="1" dirty="0" smtClean="0"/>
              <a:t>інтереси; 10) </a:t>
            </a:r>
            <a:r>
              <a:rPr lang="uk-UA" sz="2000" b="1" dirty="0"/>
              <a:t>свобода </a:t>
            </a:r>
            <a:r>
              <a:rPr lang="uk-UA" sz="2000" b="1" dirty="0" smtClean="0"/>
              <a:t>особистості; 11) справедливий </a:t>
            </a:r>
            <a:r>
              <a:rPr lang="uk-UA" sz="2000" b="1" dirty="0"/>
              <a:t>розподіл </a:t>
            </a:r>
            <a:r>
              <a:rPr lang="uk-UA" sz="2000" b="1" dirty="0" smtClean="0"/>
              <a:t>благ; 12) </a:t>
            </a:r>
            <a:r>
              <a:rPr lang="uk-UA" sz="2000" b="1" dirty="0"/>
              <a:t>розвиток </a:t>
            </a:r>
            <a:r>
              <a:rPr lang="uk-UA" sz="2000" b="1" dirty="0" smtClean="0"/>
              <a:t>нації; 13) </a:t>
            </a:r>
            <a:r>
              <a:rPr lang="uk-UA" sz="2000" b="1" dirty="0"/>
              <a:t>реформи замість </a:t>
            </a:r>
            <a:r>
              <a:rPr lang="uk-UA" sz="2000" b="1" dirty="0" smtClean="0"/>
              <a:t>революцій; 14</a:t>
            </a:r>
            <a:r>
              <a:rPr lang="uk-UA" sz="2000" b="1" dirty="0"/>
              <a:t>) поступові </a:t>
            </a:r>
            <a:r>
              <a:rPr lang="uk-UA" sz="2000" b="1" dirty="0" smtClean="0"/>
              <a:t>зміни; 15) </a:t>
            </a:r>
            <a:r>
              <a:rPr lang="uk-UA" sz="2000" b="1" dirty="0"/>
              <a:t>єдність </a:t>
            </a:r>
            <a:r>
              <a:rPr lang="uk-UA" sz="2000" b="1" dirty="0" smtClean="0"/>
              <a:t>народу; 16) </a:t>
            </a:r>
            <a:r>
              <a:rPr lang="uk-UA" sz="2000" b="1" dirty="0"/>
              <a:t>демократизація </a:t>
            </a:r>
            <a:r>
              <a:rPr lang="uk-UA" sz="2000" b="1" dirty="0" smtClean="0"/>
              <a:t>суспільства; 17) </a:t>
            </a:r>
            <a:r>
              <a:rPr lang="uk-UA" sz="2000" b="1" dirty="0"/>
              <a:t>проти </a:t>
            </a:r>
            <a:r>
              <a:rPr lang="uk-UA" sz="2000" b="1" dirty="0" smtClean="0"/>
              <a:t>революцій; 18) </a:t>
            </a:r>
            <a:r>
              <a:rPr lang="uk-UA" sz="2000" b="1" dirty="0"/>
              <a:t>рівні </a:t>
            </a:r>
            <a:r>
              <a:rPr lang="uk-UA" sz="2000" b="1" dirty="0" smtClean="0"/>
              <a:t>можливості; 19) </a:t>
            </a:r>
            <a:r>
              <a:rPr lang="uk-UA" sz="2000" b="1" dirty="0"/>
              <a:t>розбудова </a:t>
            </a:r>
            <a:r>
              <a:rPr lang="uk-UA" sz="2000" b="1" dirty="0" smtClean="0"/>
              <a:t>держави; 20) турбота </a:t>
            </a:r>
            <a:r>
              <a:rPr lang="uk-UA" sz="2000" b="1" dirty="0"/>
              <a:t>про </a:t>
            </a:r>
            <a:r>
              <a:rPr lang="uk-UA" sz="2000" b="1" dirty="0" smtClean="0"/>
              <a:t>всіх.</a:t>
            </a:r>
            <a:endParaRPr lang="uk-UA" sz="2000" b="1" dirty="0"/>
          </a:p>
        </p:txBody>
      </p:sp>
    </p:spTree>
    <p:extLst>
      <p:ext uri="{BB962C8B-B14F-4D97-AF65-F5344CB8AC3E}">
        <p14:creationId xmlns:p14="http://schemas.microsoft.com/office/powerpoint/2010/main" val="3923554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08240"/>
            <a:ext cx="9144000" cy="1512168"/>
          </a:xfrm>
        </p:spPr>
        <p:txBody>
          <a:bodyPr>
            <a:noAutofit/>
          </a:bodyPr>
          <a:lstStyle/>
          <a:p>
            <a:pPr algn="ctr" eaLnBrk="1" fontAlgn="auto" hangingPunct="1">
              <a:lnSpc>
                <a:spcPts val="2400"/>
              </a:lnSpc>
              <a:spcAft>
                <a:spcPts val="0"/>
              </a:spcAft>
              <a:defRPr/>
            </a:pP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На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основі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тексту (с. 40-41)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визначте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які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словосполучення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характеризують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кожну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з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політичних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ідеологій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і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заповніть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таблицю</a:t>
            </a:r>
            <a:endParaRPr lang="ru-RU" sz="2200" dirty="0">
              <a:solidFill>
                <a:schemeClr val="accent1">
                  <a:satMod val="150000"/>
                </a:schemeClr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6" name="Таблиця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2791805"/>
              </p:ext>
            </p:extLst>
          </p:nvPr>
        </p:nvGraphicFramePr>
        <p:xfrm>
          <a:off x="0" y="1052736"/>
          <a:ext cx="9144000" cy="390144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166085698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73099036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845913445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230079190"/>
                    </a:ext>
                  </a:extLst>
                </a:gridCol>
              </a:tblGrid>
              <a:tr h="372979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Консерватизм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Лібералізм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Соціалізм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Націоналізм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6012004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збереження традицій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права і свободи людини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>
                          <a:ln>
                            <a:noFill/>
                          </a:ln>
                          <a:noFill/>
                        </a:rPr>
                        <a:t>економічна справедливість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нація </a:t>
                      </a:r>
                      <a:r>
                        <a:rPr lang="uk-UA" sz="20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–</a:t>
                      </a:r>
                    </a:p>
                    <a:p>
                      <a:pPr algn="ctr"/>
                      <a:r>
                        <a:rPr lang="uk-UA" sz="20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найвища </a:t>
                      </a:r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цінність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9628496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повага до моральних норм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демократизація суспільства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рівні можливості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>
                          <a:ln>
                            <a:noFill/>
                          </a:ln>
                          <a:noFill/>
                        </a:rPr>
                        <a:t>єдність народу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5817663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поступові зміни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парламентаризм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соціальна рівність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розбудова держави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1991515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>
                          <a:ln>
                            <a:noFill/>
                          </a:ln>
                          <a:noFill/>
                        </a:rPr>
                        <a:t>проти революцій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реформи замість революцій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справедливий розподіл благ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національні інтереси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4098412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усталений порядок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свобода особистості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>
                          <a:ln>
                            <a:noFill/>
                          </a:ln>
                          <a:noFill/>
                        </a:rPr>
                        <a:t>турбота про всіх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розвиток нації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7168418"/>
                  </a:ext>
                </a:extLst>
              </a:tr>
            </a:tbl>
          </a:graphicData>
        </a:graphic>
      </p:graphicFrame>
      <p:sp>
        <p:nvSpPr>
          <p:cNvPr id="10" name="Прямокутник 9"/>
          <p:cNvSpPr/>
          <p:nvPr/>
        </p:nvSpPr>
        <p:spPr>
          <a:xfrm>
            <a:off x="0" y="4926647"/>
            <a:ext cx="9144000" cy="19778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100"/>
              </a:lnSpc>
            </a:pPr>
            <a:r>
              <a:rPr lang="uk-UA" sz="2000" b="1" dirty="0" smtClean="0">
                <a:noFill/>
              </a:rPr>
              <a:t>1) нація – найвища </a:t>
            </a:r>
            <a:r>
              <a:rPr lang="uk-UA" sz="2000" b="1" dirty="0">
                <a:noFill/>
              </a:rPr>
              <a:t>цінність;</a:t>
            </a:r>
            <a:r>
              <a:rPr lang="uk-UA" sz="2000" b="1" dirty="0"/>
              <a:t> </a:t>
            </a:r>
            <a:r>
              <a:rPr lang="uk-UA" sz="2000" b="1" dirty="0">
                <a:noFill/>
              </a:rPr>
              <a:t>2) парламентаризм; 3) усталений порядок; </a:t>
            </a:r>
            <a:r>
              <a:rPr lang="uk-UA" sz="2000" b="1" dirty="0" smtClean="0"/>
              <a:t>4) збереження </a:t>
            </a:r>
            <a:r>
              <a:rPr lang="uk-UA" sz="2000" b="1" dirty="0"/>
              <a:t>традицій; 5) соціальна рівність; 6) права і свободи </a:t>
            </a:r>
            <a:r>
              <a:rPr lang="uk-UA" sz="2000" b="1" dirty="0" smtClean="0"/>
              <a:t>людини; </a:t>
            </a:r>
            <a:r>
              <a:rPr lang="uk-UA" sz="2000" b="1" dirty="0"/>
              <a:t>7) економічна </a:t>
            </a:r>
            <a:r>
              <a:rPr lang="uk-UA" sz="2000" b="1" dirty="0" smtClean="0"/>
              <a:t>справедливість; 8) </a:t>
            </a:r>
            <a:r>
              <a:rPr lang="uk-UA" sz="2000" b="1" dirty="0"/>
              <a:t>повага до моральних </a:t>
            </a:r>
            <a:r>
              <a:rPr lang="uk-UA" sz="2000" b="1" dirty="0" smtClean="0"/>
              <a:t>норм; 9)</a:t>
            </a:r>
            <a:r>
              <a:rPr lang="uk-UA" sz="2000" b="1" dirty="0"/>
              <a:t> національні </a:t>
            </a:r>
            <a:r>
              <a:rPr lang="uk-UA" sz="2000" b="1" dirty="0" smtClean="0"/>
              <a:t>інтереси; 10) </a:t>
            </a:r>
            <a:r>
              <a:rPr lang="uk-UA" sz="2000" b="1" dirty="0"/>
              <a:t>свобода </a:t>
            </a:r>
            <a:r>
              <a:rPr lang="uk-UA" sz="2000" b="1" dirty="0" smtClean="0"/>
              <a:t>особистості; 11) справедливий </a:t>
            </a:r>
            <a:r>
              <a:rPr lang="uk-UA" sz="2000" b="1" dirty="0"/>
              <a:t>розподіл </a:t>
            </a:r>
            <a:r>
              <a:rPr lang="uk-UA" sz="2000" b="1" dirty="0" smtClean="0"/>
              <a:t>благ; 12) </a:t>
            </a:r>
            <a:r>
              <a:rPr lang="uk-UA" sz="2000" b="1" dirty="0"/>
              <a:t>розвиток </a:t>
            </a:r>
            <a:r>
              <a:rPr lang="uk-UA" sz="2000" b="1" dirty="0" smtClean="0"/>
              <a:t>нації; 13) </a:t>
            </a:r>
            <a:r>
              <a:rPr lang="uk-UA" sz="2000" b="1" dirty="0"/>
              <a:t>реформи замість </a:t>
            </a:r>
            <a:r>
              <a:rPr lang="uk-UA" sz="2000" b="1" dirty="0" smtClean="0"/>
              <a:t>революцій; 14</a:t>
            </a:r>
            <a:r>
              <a:rPr lang="uk-UA" sz="2000" b="1" dirty="0"/>
              <a:t>) поступові </a:t>
            </a:r>
            <a:r>
              <a:rPr lang="uk-UA" sz="2000" b="1" dirty="0" smtClean="0"/>
              <a:t>зміни; 15) </a:t>
            </a:r>
            <a:r>
              <a:rPr lang="uk-UA" sz="2000" b="1" dirty="0"/>
              <a:t>єдність </a:t>
            </a:r>
            <a:r>
              <a:rPr lang="uk-UA" sz="2000" b="1" dirty="0" smtClean="0"/>
              <a:t>народу; 16) </a:t>
            </a:r>
            <a:r>
              <a:rPr lang="uk-UA" sz="2000" b="1" dirty="0"/>
              <a:t>демократизація </a:t>
            </a:r>
            <a:r>
              <a:rPr lang="uk-UA" sz="2000" b="1" dirty="0" smtClean="0"/>
              <a:t>суспільства; 17) </a:t>
            </a:r>
            <a:r>
              <a:rPr lang="uk-UA" sz="2000" b="1" dirty="0"/>
              <a:t>проти </a:t>
            </a:r>
            <a:r>
              <a:rPr lang="uk-UA" sz="2000" b="1" dirty="0" smtClean="0"/>
              <a:t>революцій; 18) </a:t>
            </a:r>
            <a:r>
              <a:rPr lang="uk-UA" sz="2000" b="1" dirty="0"/>
              <a:t>рівні </a:t>
            </a:r>
            <a:r>
              <a:rPr lang="uk-UA" sz="2000" b="1" dirty="0" smtClean="0"/>
              <a:t>можливості; 19) </a:t>
            </a:r>
            <a:r>
              <a:rPr lang="uk-UA" sz="2000" b="1" dirty="0"/>
              <a:t>розбудова </a:t>
            </a:r>
            <a:r>
              <a:rPr lang="uk-UA" sz="2000" b="1" dirty="0" smtClean="0"/>
              <a:t>держави; 20) турбота </a:t>
            </a:r>
            <a:r>
              <a:rPr lang="uk-UA" sz="2000" b="1" dirty="0"/>
              <a:t>про </a:t>
            </a:r>
            <a:r>
              <a:rPr lang="uk-UA" sz="2000" b="1" dirty="0" smtClean="0"/>
              <a:t>всіх.</a:t>
            </a:r>
            <a:endParaRPr lang="uk-UA" sz="2000" b="1" dirty="0"/>
          </a:p>
        </p:txBody>
      </p:sp>
    </p:spTree>
    <p:extLst>
      <p:ext uri="{BB962C8B-B14F-4D97-AF65-F5344CB8AC3E}">
        <p14:creationId xmlns:p14="http://schemas.microsoft.com/office/powerpoint/2010/main" val="2629583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08240"/>
            <a:ext cx="9144000" cy="1512168"/>
          </a:xfrm>
        </p:spPr>
        <p:txBody>
          <a:bodyPr>
            <a:noAutofit/>
          </a:bodyPr>
          <a:lstStyle/>
          <a:p>
            <a:pPr algn="ctr" eaLnBrk="1" fontAlgn="auto" hangingPunct="1">
              <a:lnSpc>
                <a:spcPts val="2400"/>
              </a:lnSpc>
              <a:spcAft>
                <a:spcPts val="0"/>
              </a:spcAft>
              <a:defRPr/>
            </a:pP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На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основі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тексту (с. 40-41)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визначте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які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словосполучення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характеризують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кожну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з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політичних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ідеологій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і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заповніть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таблицю</a:t>
            </a:r>
            <a:endParaRPr lang="ru-RU" sz="2200" dirty="0">
              <a:solidFill>
                <a:schemeClr val="accent1">
                  <a:satMod val="150000"/>
                </a:schemeClr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6" name="Таблиця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1030609"/>
              </p:ext>
            </p:extLst>
          </p:nvPr>
        </p:nvGraphicFramePr>
        <p:xfrm>
          <a:off x="0" y="1052736"/>
          <a:ext cx="9144000" cy="390144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166085698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73099036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845913445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230079190"/>
                    </a:ext>
                  </a:extLst>
                </a:gridCol>
              </a:tblGrid>
              <a:tr h="372979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Консерватизм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Лібералізм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Соціалізм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Націоналізм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6012004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збереження традицій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права і свободи людини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>
                          <a:ln>
                            <a:noFill/>
                          </a:ln>
                          <a:noFill/>
                        </a:rPr>
                        <a:t>економічна справедливість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нація </a:t>
                      </a:r>
                      <a:r>
                        <a:rPr lang="uk-UA" sz="20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–</a:t>
                      </a:r>
                    </a:p>
                    <a:p>
                      <a:pPr algn="ctr"/>
                      <a:r>
                        <a:rPr lang="uk-UA" sz="20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найвища </a:t>
                      </a:r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цінність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9628496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повага до моральних норм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демократизація суспільства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рівні можливості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>
                          <a:ln>
                            <a:noFill/>
                          </a:ln>
                          <a:noFill/>
                        </a:rPr>
                        <a:t>єдність народу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5817663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поступові зміни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парламентаризм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соціальна рівність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розбудова держави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1991515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>
                          <a:ln>
                            <a:noFill/>
                          </a:ln>
                          <a:noFill/>
                        </a:rPr>
                        <a:t>проти революцій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реформи замість революцій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справедливий розподіл благ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національні інтереси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4098412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усталений порядок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свобода особистості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>
                          <a:ln>
                            <a:noFill/>
                          </a:ln>
                          <a:noFill/>
                        </a:rPr>
                        <a:t>турбота про всіх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розвиток нації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7168418"/>
                  </a:ext>
                </a:extLst>
              </a:tr>
            </a:tbl>
          </a:graphicData>
        </a:graphic>
      </p:graphicFrame>
      <p:sp>
        <p:nvSpPr>
          <p:cNvPr id="10" name="Прямокутник 9"/>
          <p:cNvSpPr/>
          <p:nvPr/>
        </p:nvSpPr>
        <p:spPr>
          <a:xfrm>
            <a:off x="0" y="4926647"/>
            <a:ext cx="9144000" cy="19778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100"/>
              </a:lnSpc>
            </a:pPr>
            <a:r>
              <a:rPr lang="uk-UA" sz="2000" b="1" dirty="0" smtClean="0">
                <a:noFill/>
              </a:rPr>
              <a:t>1) нація – найвища </a:t>
            </a:r>
            <a:r>
              <a:rPr lang="uk-UA" sz="2000" b="1" dirty="0">
                <a:noFill/>
              </a:rPr>
              <a:t>цінність;</a:t>
            </a:r>
            <a:r>
              <a:rPr lang="uk-UA" sz="2000" b="1" dirty="0"/>
              <a:t> </a:t>
            </a:r>
            <a:r>
              <a:rPr lang="uk-UA" sz="2000" b="1" dirty="0">
                <a:noFill/>
              </a:rPr>
              <a:t>2) парламентаризм; 3) усталений порядок; 4) збереження традицій; </a:t>
            </a:r>
            <a:r>
              <a:rPr lang="uk-UA" sz="2000" b="1" dirty="0"/>
              <a:t>5) соціальна рівність; 6) права і свободи </a:t>
            </a:r>
            <a:r>
              <a:rPr lang="uk-UA" sz="2000" b="1" dirty="0" smtClean="0"/>
              <a:t>людини; </a:t>
            </a:r>
            <a:r>
              <a:rPr lang="uk-UA" sz="2000" b="1" dirty="0"/>
              <a:t>7) економічна </a:t>
            </a:r>
            <a:r>
              <a:rPr lang="uk-UA" sz="2000" b="1" dirty="0" smtClean="0"/>
              <a:t>справедливість; 8) </a:t>
            </a:r>
            <a:r>
              <a:rPr lang="uk-UA" sz="2000" b="1" dirty="0"/>
              <a:t>повага до моральних </a:t>
            </a:r>
            <a:r>
              <a:rPr lang="uk-UA" sz="2000" b="1" dirty="0" smtClean="0"/>
              <a:t>норм; 9)</a:t>
            </a:r>
            <a:r>
              <a:rPr lang="uk-UA" sz="2000" b="1" dirty="0"/>
              <a:t> національні </a:t>
            </a:r>
            <a:r>
              <a:rPr lang="uk-UA" sz="2000" b="1" dirty="0" smtClean="0"/>
              <a:t>інтереси; 10) </a:t>
            </a:r>
            <a:r>
              <a:rPr lang="uk-UA" sz="2000" b="1" dirty="0"/>
              <a:t>свобода </a:t>
            </a:r>
            <a:r>
              <a:rPr lang="uk-UA" sz="2000" b="1" dirty="0" smtClean="0"/>
              <a:t>особистості; 11) справедливий </a:t>
            </a:r>
            <a:r>
              <a:rPr lang="uk-UA" sz="2000" b="1" dirty="0"/>
              <a:t>розподіл </a:t>
            </a:r>
            <a:r>
              <a:rPr lang="uk-UA" sz="2000" b="1" dirty="0" smtClean="0"/>
              <a:t>благ; 12) </a:t>
            </a:r>
            <a:r>
              <a:rPr lang="uk-UA" sz="2000" b="1" dirty="0"/>
              <a:t>розвиток </a:t>
            </a:r>
            <a:r>
              <a:rPr lang="uk-UA" sz="2000" b="1" dirty="0" smtClean="0"/>
              <a:t>нації; 13) </a:t>
            </a:r>
            <a:r>
              <a:rPr lang="uk-UA" sz="2000" b="1" dirty="0"/>
              <a:t>реформи замість </a:t>
            </a:r>
            <a:r>
              <a:rPr lang="uk-UA" sz="2000" b="1" dirty="0" smtClean="0"/>
              <a:t>революцій; 14</a:t>
            </a:r>
            <a:r>
              <a:rPr lang="uk-UA" sz="2000" b="1" dirty="0"/>
              <a:t>) поступові </a:t>
            </a:r>
            <a:r>
              <a:rPr lang="uk-UA" sz="2000" b="1" dirty="0" smtClean="0"/>
              <a:t>зміни; 15) </a:t>
            </a:r>
            <a:r>
              <a:rPr lang="uk-UA" sz="2000" b="1" dirty="0"/>
              <a:t>єдність </a:t>
            </a:r>
            <a:r>
              <a:rPr lang="uk-UA" sz="2000" b="1" dirty="0" smtClean="0"/>
              <a:t>народу; 16) </a:t>
            </a:r>
            <a:r>
              <a:rPr lang="uk-UA" sz="2000" b="1" dirty="0"/>
              <a:t>демократизація </a:t>
            </a:r>
            <a:r>
              <a:rPr lang="uk-UA" sz="2000" b="1" dirty="0" smtClean="0"/>
              <a:t>суспільства; 17) </a:t>
            </a:r>
            <a:r>
              <a:rPr lang="uk-UA" sz="2000" b="1" dirty="0"/>
              <a:t>проти </a:t>
            </a:r>
            <a:r>
              <a:rPr lang="uk-UA" sz="2000" b="1" dirty="0" smtClean="0"/>
              <a:t>революцій; 18) </a:t>
            </a:r>
            <a:r>
              <a:rPr lang="uk-UA" sz="2000" b="1" dirty="0"/>
              <a:t>рівні </a:t>
            </a:r>
            <a:r>
              <a:rPr lang="uk-UA" sz="2000" b="1" dirty="0" smtClean="0"/>
              <a:t>можливості; 19) </a:t>
            </a:r>
            <a:r>
              <a:rPr lang="uk-UA" sz="2000" b="1" dirty="0"/>
              <a:t>розбудова </a:t>
            </a:r>
            <a:r>
              <a:rPr lang="uk-UA" sz="2000" b="1" dirty="0" smtClean="0"/>
              <a:t>держави; 20) турбота </a:t>
            </a:r>
            <a:r>
              <a:rPr lang="uk-UA" sz="2000" b="1" dirty="0"/>
              <a:t>про </a:t>
            </a:r>
            <a:r>
              <a:rPr lang="uk-UA" sz="2000" b="1" dirty="0" smtClean="0"/>
              <a:t>всіх.</a:t>
            </a:r>
            <a:endParaRPr lang="uk-UA" sz="2000" b="1" dirty="0"/>
          </a:p>
        </p:txBody>
      </p:sp>
    </p:spTree>
    <p:extLst>
      <p:ext uri="{BB962C8B-B14F-4D97-AF65-F5344CB8AC3E}">
        <p14:creationId xmlns:p14="http://schemas.microsoft.com/office/powerpoint/2010/main" val="724081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08240"/>
            <a:ext cx="9144000" cy="1512168"/>
          </a:xfrm>
        </p:spPr>
        <p:txBody>
          <a:bodyPr>
            <a:noAutofit/>
          </a:bodyPr>
          <a:lstStyle/>
          <a:p>
            <a:pPr algn="ctr" eaLnBrk="1" fontAlgn="auto" hangingPunct="1">
              <a:lnSpc>
                <a:spcPts val="2400"/>
              </a:lnSpc>
              <a:spcAft>
                <a:spcPts val="0"/>
              </a:spcAft>
              <a:defRPr/>
            </a:pP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На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основі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тексту (с. 40-41)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визначте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які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словосполучення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характеризують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кожну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з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політичних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ідеологій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і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заповніть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таблицю</a:t>
            </a:r>
            <a:endParaRPr lang="ru-RU" sz="2200" dirty="0">
              <a:solidFill>
                <a:schemeClr val="accent1">
                  <a:satMod val="150000"/>
                </a:schemeClr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6" name="Таблиця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1078208"/>
              </p:ext>
            </p:extLst>
          </p:nvPr>
        </p:nvGraphicFramePr>
        <p:xfrm>
          <a:off x="0" y="1052736"/>
          <a:ext cx="9144000" cy="390144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166085698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73099036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845913445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230079190"/>
                    </a:ext>
                  </a:extLst>
                </a:gridCol>
              </a:tblGrid>
              <a:tr h="372979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Консерватизм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Лібералізм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Соціалізм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Націоналізм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6012004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збереження традицій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права і свободи людини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>
                          <a:ln>
                            <a:noFill/>
                          </a:ln>
                          <a:noFill/>
                        </a:rPr>
                        <a:t>економічна справедливість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нація </a:t>
                      </a:r>
                      <a:r>
                        <a:rPr lang="uk-UA" sz="20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–</a:t>
                      </a:r>
                    </a:p>
                    <a:p>
                      <a:pPr algn="ctr"/>
                      <a:r>
                        <a:rPr lang="uk-UA" sz="20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найвища </a:t>
                      </a:r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цінність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9628496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повага до моральних норм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демократизація суспільства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рівні можливості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>
                          <a:ln>
                            <a:noFill/>
                          </a:ln>
                          <a:noFill/>
                        </a:rPr>
                        <a:t>єдність народу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5817663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поступові зміни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парламентаризм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соціальна рівність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розбудова держави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1991515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>
                          <a:ln>
                            <a:noFill/>
                          </a:ln>
                          <a:noFill/>
                        </a:rPr>
                        <a:t>проти революцій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реформи замість революцій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справедливий розподіл благ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національні інтереси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4098412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усталений порядок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свобода особистості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>
                          <a:ln>
                            <a:noFill/>
                          </a:ln>
                          <a:noFill/>
                        </a:rPr>
                        <a:t>турбота про всіх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розвиток нації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7168418"/>
                  </a:ext>
                </a:extLst>
              </a:tr>
            </a:tbl>
          </a:graphicData>
        </a:graphic>
      </p:graphicFrame>
      <p:sp>
        <p:nvSpPr>
          <p:cNvPr id="10" name="Прямокутник 9"/>
          <p:cNvSpPr/>
          <p:nvPr/>
        </p:nvSpPr>
        <p:spPr>
          <a:xfrm>
            <a:off x="0" y="4926647"/>
            <a:ext cx="9144000" cy="19778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100"/>
              </a:lnSpc>
            </a:pPr>
            <a:r>
              <a:rPr lang="uk-UA" sz="2000" b="1" dirty="0" smtClean="0">
                <a:noFill/>
              </a:rPr>
              <a:t>1) нація – найвища </a:t>
            </a:r>
            <a:r>
              <a:rPr lang="uk-UA" sz="2000" b="1" dirty="0">
                <a:noFill/>
              </a:rPr>
              <a:t>цінність;</a:t>
            </a:r>
            <a:r>
              <a:rPr lang="uk-UA" sz="2000" b="1" dirty="0"/>
              <a:t> </a:t>
            </a:r>
            <a:r>
              <a:rPr lang="uk-UA" sz="2000" b="1" dirty="0">
                <a:noFill/>
              </a:rPr>
              <a:t>2) парламентаризм; 3) усталений порядок; 4) збереження традицій; 5) соціальна рівність; </a:t>
            </a:r>
            <a:r>
              <a:rPr lang="uk-UA" sz="2000" b="1" dirty="0"/>
              <a:t>6) права і свободи </a:t>
            </a:r>
            <a:r>
              <a:rPr lang="uk-UA" sz="2000" b="1" dirty="0" smtClean="0"/>
              <a:t>людини; </a:t>
            </a:r>
            <a:r>
              <a:rPr lang="uk-UA" sz="2000" b="1" dirty="0"/>
              <a:t>7) економічна </a:t>
            </a:r>
            <a:r>
              <a:rPr lang="uk-UA" sz="2000" b="1" dirty="0" smtClean="0"/>
              <a:t>справедливість; 8) </a:t>
            </a:r>
            <a:r>
              <a:rPr lang="uk-UA" sz="2000" b="1" dirty="0"/>
              <a:t>повага до моральних </a:t>
            </a:r>
            <a:r>
              <a:rPr lang="uk-UA" sz="2000" b="1" dirty="0" smtClean="0"/>
              <a:t>норм; 9)</a:t>
            </a:r>
            <a:r>
              <a:rPr lang="uk-UA" sz="2000" b="1" dirty="0"/>
              <a:t> національні </a:t>
            </a:r>
            <a:r>
              <a:rPr lang="uk-UA" sz="2000" b="1" dirty="0" smtClean="0"/>
              <a:t>інтереси; 10) </a:t>
            </a:r>
            <a:r>
              <a:rPr lang="uk-UA" sz="2000" b="1" dirty="0"/>
              <a:t>свобода </a:t>
            </a:r>
            <a:r>
              <a:rPr lang="uk-UA" sz="2000" b="1" dirty="0" smtClean="0"/>
              <a:t>особистості; 11) справедливий </a:t>
            </a:r>
            <a:r>
              <a:rPr lang="uk-UA" sz="2000" b="1" dirty="0"/>
              <a:t>розподіл </a:t>
            </a:r>
            <a:r>
              <a:rPr lang="uk-UA" sz="2000" b="1" dirty="0" smtClean="0"/>
              <a:t>благ; 12) </a:t>
            </a:r>
            <a:r>
              <a:rPr lang="uk-UA" sz="2000" b="1" dirty="0"/>
              <a:t>розвиток </a:t>
            </a:r>
            <a:r>
              <a:rPr lang="uk-UA" sz="2000" b="1" dirty="0" smtClean="0"/>
              <a:t>нації; 13) </a:t>
            </a:r>
            <a:r>
              <a:rPr lang="uk-UA" sz="2000" b="1" dirty="0"/>
              <a:t>реформи замість </a:t>
            </a:r>
            <a:r>
              <a:rPr lang="uk-UA" sz="2000" b="1" dirty="0" smtClean="0"/>
              <a:t>революцій; 14</a:t>
            </a:r>
            <a:r>
              <a:rPr lang="uk-UA" sz="2000" b="1" dirty="0"/>
              <a:t>) поступові </a:t>
            </a:r>
            <a:r>
              <a:rPr lang="uk-UA" sz="2000" b="1" dirty="0" smtClean="0"/>
              <a:t>зміни; 15) </a:t>
            </a:r>
            <a:r>
              <a:rPr lang="uk-UA" sz="2000" b="1" dirty="0"/>
              <a:t>єдність </a:t>
            </a:r>
            <a:r>
              <a:rPr lang="uk-UA" sz="2000" b="1" dirty="0" smtClean="0"/>
              <a:t>народу; 16) </a:t>
            </a:r>
            <a:r>
              <a:rPr lang="uk-UA" sz="2000" b="1" dirty="0"/>
              <a:t>демократизація </a:t>
            </a:r>
            <a:r>
              <a:rPr lang="uk-UA" sz="2000" b="1" dirty="0" smtClean="0"/>
              <a:t>суспільства; 17) </a:t>
            </a:r>
            <a:r>
              <a:rPr lang="uk-UA" sz="2000" b="1" dirty="0"/>
              <a:t>проти </a:t>
            </a:r>
            <a:r>
              <a:rPr lang="uk-UA" sz="2000" b="1" dirty="0" smtClean="0"/>
              <a:t>революцій; 18) </a:t>
            </a:r>
            <a:r>
              <a:rPr lang="uk-UA" sz="2000" b="1" dirty="0"/>
              <a:t>рівні </a:t>
            </a:r>
            <a:r>
              <a:rPr lang="uk-UA" sz="2000" b="1" dirty="0" smtClean="0"/>
              <a:t>можливості; 19) </a:t>
            </a:r>
            <a:r>
              <a:rPr lang="uk-UA" sz="2000" b="1" dirty="0"/>
              <a:t>розбудова </a:t>
            </a:r>
            <a:r>
              <a:rPr lang="uk-UA" sz="2000" b="1" dirty="0" smtClean="0"/>
              <a:t>держави; 20) турбота </a:t>
            </a:r>
            <a:r>
              <a:rPr lang="uk-UA" sz="2000" b="1" dirty="0"/>
              <a:t>про </a:t>
            </a:r>
            <a:r>
              <a:rPr lang="uk-UA" sz="2000" b="1" dirty="0" smtClean="0"/>
              <a:t>всіх.</a:t>
            </a:r>
            <a:endParaRPr lang="uk-UA" sz="2000" b="1" dirty="0"/>
          </a:p>
        </p:txBody>
      </p:sp>
    </p:spTree>
    <p:extLst>
      <p:ext uri="{BB962C8B-B14F-4D97-AF65-F5344CB8AC3E}">
        <p14:creationId xmlns:p14="http://schemas.microsoft.com/office/powerpoint/2010/main" val="698990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08240"/>
            <a:ext cx="9144000" cy="1512168"/>
          </a:xfrm>
        </p:spPr>
        <p:txBody>
          <a:bodyPr>
            <a:noAutofit/>
          </a:bodyPr>
          <a:lstStyle/>
          <a:p>
            <a:pPr algn="ctr" eaLnBrk="1" fontAlgn="auto" hangingPunct="1">
              <a:lnSpc>
                <a:spcPts val="2400"/>
              </a:lnSpc>
              <a:spcAft>
                <a:spcPts val="0"/>
              </a:spcAft>
              <a:defRPr/>
            </a:pP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На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основі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тексту (с. 40-41)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визначте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які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словосполучення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характеризують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кожну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з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політичних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ідеологій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і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заповніть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таблицю</a:t>
            </a:r>
            <a:endParaRPr lang="ru-RU" sz="2200" dirty="0">
              <a:solidFill>
                <a:schemeClr val="accent1">
                  <a:satMod val="150000"/>
                </a:schemeClr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6" name="Таблиця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0112705"/>
              </p:ext>
            </p:extLst>
          </p:nvPr>
        </p:nvGraphicFramePr>
        <p:xfrm>
          <a:off x="0" y="1052736"/>
          <a:ext cx="9144000" cy="390144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166085698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73099036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845913445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230079190"/>
                    </a:ext>
                  </a:extLst>
                </a:gridCol>
              </a:tblGrid>
              <a:tr h="372979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Консерватизм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Лібералізм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Соціалізм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Націоналізм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6012004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збереження традицій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права і свободи людини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>
                          <a:ln>
                            <a:noFill/>
                          </a:ln>
                          <a:noFill/>
                        </a:rPr>
                        <a:t>економічна справедливість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нація </a:t>
                      </a:r>
                      <a:r>
                        <a:rPr lang="uk-UA" sz="20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–</a:t>
                      </a:r>
                    </a:p>
                    <a:p>
                      <a:pPr algn="ctr"/>
                      <a:r>
                        <a:rPr lang="uk-UA" sz="20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найвища </a:t>
                      </a:r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цінність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9628496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повага до моральних норм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демократизація суспільства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рівні можливості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>
                          <a:ln>
                            <a:noFill/>
                          </a:ln>
                          <a:noFill/>
                        </a:rPr>
                        <a:t>єдність народу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5817663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поступові зміни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парламентаризм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соціальна рівність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розбудова держави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1991515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>
                          <a:ln>
                            <a:noFill/>
                          </a:ln>
                          <a:noFill/>
                        </a:rPr>
                        <a:t>проти революцій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реформи замість революцій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справедливий розподіл благ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національні інтереси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4098412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усталений порядок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свобода особистості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>
                          <a:ln>
                            <a:noFill/>
                          </a:ln>
                          <a:noFill/>
                        </a:rPr>
                        <a:t>турбота про всіх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розвиток нації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7168418"/>
                  </a:ext>
                </a:extLst>
              </a:tr>
            </a:tbl>
          </a:graphicData>
        </a:graphic>
      </p:graphicFrame>
      <p:sp>
        <p:nvSpPr>
          <p:cNvPr id="10" name="Прямокутник 9"/>
          <p:cNvSpPr/>
          <p:nvPr/>
        </p:nvSpPr>
        <p:spPr>
          <a:xfrm>
            <a:off x="0" y="4926647"/>
            <a:ext cx="9144000" cy="19778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100"/>
              </a:lnSpc>
            </a:pPr>
            <a:r>
              <a:rPr lang="uk-UA" sz="2000" b="1" dirty="0" smtClean="0">
                <a:noFill/>
              </a:rPr>
              <a:t>1) нація – найвища </a:t>
            </a:r>
            <a:r>
              <a:rPr lang="uk-UA" sz="2000" b="1" dirty="0">
                <a:noFill/>
              </a:rPr>
              <a:t>цінність;</a:t>
            </a:r>
            <a:r>
              <a:rPr lang="uk-UA" sz="2000" b="1" dirty="0"/>
              <a:t> </a:t>
            </a:r>
            <a:r>
              <a:rPr lang="uk-UA" sz="2000" b="1" dirty="0">
                <a:noFill/>
              </a:rPr>
              <a:t>2) парламентаризм; 3) усталений порядок; 4) збереження традицій; 5) соціальна рівність; 6) права і свободи людини; </a:t>
            </a:r>
            <a:r>
              <a:rPr lang="uk-UA" sz="2000" b="1" dirty="0"/>
              <a:t>7) економічна </a:t>
            </a:r>
            <a:r>
              <a:rPr lang="uk-UA" sz="2000" b="1" dirty="0" smtClean="0"/>
              <a:t>справедливість; 8) </a:t>
            </a:r>
            <a:r>
              <a:rPr lang="uk-UA" sz="2000" b="1" dirty="0"/>
              <a:t>повага до моральних </a:t>
            </a:r>
            <a:r>
              <a:rPr lang="uk-UA" sz="2000" b="1" dirty="0" smtClean="0"/>
              <a:t>норм; 9)</a:t>
            </a:r>
            <a:r>
              <a:rPr lang="uk-UA" sz="2000" b="1" dirty="0"/>
              <a:t> національні </a:t>
            </a:r>
            <a:r>
              <a:rPr lang="uk-UA" sz="2000" b="1" dirty="0" smtClean="0"/>
              <a:t>інтереси; 10) </a:t>
            </a:r>
            <a:r>
              <a:rPr lang="uk-UA" sz="2000" b="1" dirty="0"/>
              <a:t>свобода </a:t>
            </a:r>
            <a:r>
              <a:rPr lang="uk-UA" sz="2000" b="1" dirty="0" smtClean="0"/>
              <a:t>особистості; 11) справедливий </a:t>
            </a:r>
            <a:r>
              <a:rPr lang="uk-UA" sz="2000" b="1" dirty="0"/>
              <a:t>розподіл </a:t>
            </a:r>
            <a:r>
              <a:rPr lang="uk-UA" sz="2000" b="1" dirty="0" smtClean="0"/>
              <a:t>благ; 12) </a:t>
            </a:r>
            <a:r>
              <a:rPr lang="uk-UA" sz="2000" b="1" dirty="0"/>
              <a:t>розвиток </a:t>
            </a:r>
            <a:r>
              <a:rPr lang="uk-UA" sz="2000" b="1" dirty="0" smtClean="0"/>
              <a:t>нації; 13) </a:t>
            </a:r>
            <a:r>
              <a:rPr lang="uk-UA" sz="2000" b="1" dirty="0"/>
              <a:t>реформи замість </a:t>
            </a:r>
            <a:r>
              <a:rPr lang="uk-UA" sz="2000" b="1" dirty="0" smtClean="0"/>
              <a:t>революцій; 14</a:t>
            </a:r>
            <a:r>
              <a:rPr lang="uk-UA" sz="2000" b="1" dirty="0"/>
              <a:t>) поступові </a:t>
            </a:r>
            <a:r>
              <a:rPr lang="uk-UA" sz="2000" b="1" dirty="0" smtClean="0"/>
              <a:t>зміни; 15) </a:t>
            </a:r>
            <a:r>
              <a:rPr lang="uk-UA" sz="2000" b="1" dirty="0"/>
              <a:t>єдність </a:t>
            </a:r>
            <a:r>
              <a:rPr lang="uk-UA" sz="2000" b="1" dirty="0" smtClean="0"/>
              <a:t>народу; 16) </a:t>
            </a:r>
            <a:r>
              <a:rPr lang="uk-UA" sz="2000" b="1" dirty="0"/>
              <a:t>демократизація </a:t>
            </a:r>
            <a:r>
              <a:rPr lang="uk-UA" sz="2000" b="1" dirty="0" smtClean="0"/>
              <a:t>суспільства; 17) </a:t>
            </a:r>
            <a:r>
              <a:rPr lang="uk-UA" sz="2000" b="1" dirty="0"/>
              <a:t>проти </a:t>
            </a:r>
            <a:r>
              <a:rPr lang="uk-UA" sz="2000" b="1" dirty="0" smtClean="0"/>
              <a:t>революцій; 18) </a:t>
            </a:r>
            <a:r>
              <a:rPr lang="uk-UA" sz="2000" b="1" dirty="0"/>
              <a:t>рівні </a:t>
            </a:r>
            <a:r>
              <a:rPr lang="uk-UA" sz="2000" b="1" dirty="0" smtClean="0"/>
              <a:t>можливості; 19) </a:t>
            </a:r>
            <a:r>
              <a:rPr lang="uk-UA" sz="2000" b="1" dirty="0"/>
              <a:t>розбудова </a:t>
            </a:r>
            <a:r>
              <a:rPr lang="uk-UA" sz="2000" b="1" dirty="0" smtClean="0"/>
              <a:t>держави; 20) турбота </a:t>
            </a:r>
            <a:r>
              <a:rPr lang="uk-UA" sz="2000" b="1" dirty="0"/>
              <a:t>про </a:t>
            </a:r>
            <a:r>
              <a:rPr lang="uk-UA" sz="2000" b="1" dirty="0" smtClean="0"/>
              <a:t>всіх.</a:t>
            </a:r>
            <a:endParaRPr lang="uk-UA" sz="2000" b="1" dirty="0"/>
          </a:p>
        </p:txBody>
      </p:sp>
    </p:spTree>
    <p:extLst>
      <p:ext uri="{BB962C8B-B14F-4D97-AF65-F5344CB8AC3E}">
        <p14:creationId xmlns:p14="http://schemas.microsoft.com/office/powerpoint/2010/main" val="2827070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08240"/>
            <a:ext cx="9144000" cy="1512168"/>
          </a:xfrm>
        </p:spPr>
        <p:txBody>
          <a:bodyPr>
            <a:noAutofit/>
          </a:bodyPr>
          <a:lstStyle/>
          <a:p>
            <a:pPr algn="ctr" eaLnBrk="1" fontAlgn="auto" hangingPunct="1">
              <a:lnSpc>
                <a:spcPts val="2400"/>
              </a:lnSpc>
              <a:spcAft>
                <a:spcPts val="0"/>
              </a:spcAft>
              <a:defRPr/>
            </a:pP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На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основі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тексту (с. 40-41)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визначте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які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словосполучення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характеризують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кожну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з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політичних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ідеологій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і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заповніть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таблицю</a:t>
            </a:r>
            <a:endParaRPr lang="ru-RU" sz="2200" dirty="0">
              <a:solidFill>
                <a:schemeClr val="accent1">
                  <a:satMod val="150000"/>
                </a:schemeClr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6" name="Таблиця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0191382"/>
              </p:ext>
            </p:extLst>
          </p:nvPr>
        </p:nvGraphicFramePr>
        <p:xfrm>
          <a:off x="0" y="1052736"/>
          <a:ext cx="9144000" cy="390144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166085698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73099036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845913445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230079190"/>
                    </a:ext>
                  </a:extLst>
                </a:gridCol>
              </a:tblGrid>
              <a:tr h="372979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Консерватизм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Лібералізм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Соціалізм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Націоналізм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6012004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збереження традицій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права і свободи людини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економічна справедливість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нація </a:t>
                      </a:r>
                      <a:r>
                        <a:rPr lang="uk-UA" sz="20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–</a:t>
                      </a:r>
                    </a:p>
                    <a:p>
                      <a:pPr algn="ctr"/>
                      <a:r>
                        <a:rPr lang="uk-UA" sz="20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найвища </a:t>
                      </a:r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цінність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9628496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повага до моральних норм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демократизація суспільства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рівні можливості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>
                          <a:ln>
                            <a:noFill/>
                          </a:ln>
                          <a:noFill/>
                        </a:rPr>
                        <a:t>єдність народу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5817663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поступові зміни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парламентаризм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соціальна рівність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розбудова держави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1991515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>
                          <a:ln>
                            <a:noFill/>
                          </a:ln>
                          <a:noFill/>
                        </a:rPr>
                        <a:t>проти революцій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реформи замість революцій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справедливий розподіл благ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національні інтереси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4098412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усталений порядок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свобода особистості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>
                          <a:ln>
                            <a:noFill/>
                          </a:ln>
                          <a:noFill/>
                        </a:rPr>
                        <a:t>турбота про всіх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розвиток нації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7168418"/>
                  </a:ext>
                </a:extLst>
              </a:tr>
            </a:tbl>
          </a:graphicData>
        </a:graphic>
      </p:graphicFrame>
      <p:sp>
        <p:nvSpPr>
          <p:cNvPr id="10" name="Прямокутник 9"/>
          <p:cNvSpPr/>
          <p:nvPr/>
        </p:nvSpPr>
        <p:spPr>
          <a:xfrm>
            <a:off x="0" y="4926647"/>
            <a:ext cx="9144000" cy="19778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100"/>
              </a:lnSpc>
            </a:pPr>
            <a:r>
              <a:rPr lang="uk-UA" sz="2000" b="1" dirty="0" smtClean="0">
                <a:noFill/>
              </a:rPr>
              <a:t>1) нація – найвища </a:t>
            </a:r>
            <a:r>
              <a:rPr lang="uk-UA" sz="2000" b="1" dirty="0">
                <a:noFill/>
              </a:rPr>
              <a:t>цінність;</a:t>
            </a:r>
            <a:r>
              <a:rPr lang="uk-UA" sz="2000" b="1" dirty="0"/>
              <a:t> </a:t>
            </a:r>
            <a:r>
              <a:rPr lang="uk-UA" sz="2000" b="1" dirty="0">
                <a:noFill/>
              </a:rPr>
              <a:t>2) парламентаризм; 3) усталений порядок; 4) збереження традицій; 5) соціальна рівність; 6) права і свободи людини; 7) економічна справедливість; </a:t>
            </a:r>
            <a:r>
              <a:rPr lang="uk-UA" sz="2000" b="1" dirty="0" smtClean="0"/>
              <a:t>8) </a:t>
            </a:r>
            <a:r>
              <a:rPr lang="uk-UA" sz="2000" b="1" dirty="0"/>
              <a:t>повага до моральних </a:t>
            </a:r>
            <a:r>
              <a:rPr lang="uk-UA" sz="2000" b="1" dirty="0" smtClean="0"/>
              <a:t>норм; 9)</a:t>
            </a:r>
            <a:r>
              <a:rPr lang="uk-UA" sz="2000" b="1" dirty="0"/>
              <a:t> національні </a:t>
            </a:r>
            <a:r>
              <a:rPr lang="uk-UA" sz="2000" b="1" dirty="0" smtClean="0"/>
              <a:t>інтереси; 10) </a:t>
            </a:r>
            <a:r>
              <a:rPr lang="uk-UA" sz="2000" b="1" dirty="0"/>
              <a:t>свобода </a:t>
            </a:r>
            <a:r>
              <a:rPr lang="uk-UA" sz="2000" b="1" dirty="0" smtClean="0"/>
              <a:t>особистості; 11) справедливий </a:t>
            </a:r>
            <a:r>
              <a:rPr lang="uk-UA" sz="2000" b="1" dirty="0"/>
              <a:t>розподіл </a:t>
            </a:r>
            <a:r>
              <a:rPr lang="uk-UA" sz="2000" b="1" dirty="0" smtClean="0"/>
              <a:t>благ; 12) </a:t>
            </a:r>
            <a:r>
              <a:rPr lang="uk-UA" sz="2000" b="1" dirty="0"/>
              <a:t>розвиток </a:t>
            </a:r>
            <a:r>
              <a:rPr lang="uk-UA" sz="2000" b="1" dirty="0" smtClean="0"/>
              <a:t>нації; 13) </a:t>
            </a:r>
            <a:r>
              <a:rPr lang="uk-UA" sz="2000" b="1" dirty="0"/>
              <a:t>реформи замість </a:t>
            </a:r>
            <a:r>
              <a:rPr lang="uk-UA" sz="2000" b="1" dirty="0" smtClean="0"/>
              <a:t>революцій; 14</a:t>
            </a:r>
            <a:r>
              <a:rPr lang="uk-UA" sz="2000" b="1" dirty="0"/>
              <a:t>) поступові </a:t>
            </a:r>
            <a:r>
              <a:rPr lang="uk-UA" sz="2000" b="1" dirty="0" smtClean="0"/>
              <a:t>зміни; 15) </a:t>
            </a:r>
            <a:r>
              <a:rPr lang="uk-UA" sz="2000" b="1" dirty="0"/>
              <a:t>єдність </a:t>
            </a:r>
            <a:r>
              <a:rPr lang="uk-UA" sz="2000" b="1" dirty="0" smtClean="0"/>
              <a:t>народу; 16) </a:t>
            </a:r>
            <a:r>
              <a:rPr lang="uk-UA" sz="2000" b="1" dirty="0"/>
              <a:t>демократизація </a:t>
            </a:r>
            <a:r>
              <a:rPr lang="uk-UA" sz="2000" b="1" dirty="0" smtClean="0"/>
              <a:t>суспільства; 17) </a:t>
            </a:r>
            <a:r>
              <a:rPr lang="uk-UA" sz="2000" b="1" dirty="0"/>
              <a:t>проти </a:t>
            </a:r>
            <a:r>
              <a:rPr lang="uk-UA" sz="2000" b="1" dirty="0" smtClean="0"/>
              <a:t>революцій; 18) </a:t>
            </a:r>
            <a:r>
              <a:rPr lang="uk-UA" sz="2000" b="1" dirty="0"/>
              <a:t>рівні </a:t>
            </a:r>
            <a:r>
              <a:rPr lang="uk-UA" sz="2000" b="1" dirty="0" smtClean="0"/>
              <a:t>можливості; 19) </a:t>
            </a:r>
            <a:r>
              <a:rPr lang="uk-UA" sz="2000" b="1" dirty="0"/>
              <a:t>розбудова </a:t>
            </a:r>
            <a:r>
              <a:rPr lang="uk-UA" sz="2000" b="1" dirty="0" smtClean="0"/>
              <a:t>держави; 20) турбота </a:t>
            </a:r>
            <a:r>
              <a:rPr lang="uk-UA" sz="2000" b="1" dirty="0"/>
              <a:t>про </a:t>
            </a:r>
            <a:r>
              <a:rPr lang="uk-UA" sz="2000" b="1" dirty="0" smtClean="0"/>
              <a:t>всіх.</a:t>
            </a:r>
            <a:endParaRPr lang="uk-UA" sz="2000" b="1" dirty="0"/>
          </a:p>
        </p:txBody>
      </p:sp>
    </p:spTree>
    <p:extLst>
      <p:ext uri="{BB962C8B-B14F-4D97-AF65-F5344CB8AC3E}">
        <p14:creationId xmlns:p14="http://schemas.microsoft.com/office/powerpoint/2010/main" val="3099604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08240"/>
            <a:ext cx="9144000" cy="1512168"/>
          </a:xfrm>
        </p:spPr>
        <p:txBody>
          <a:bodyPr>
            <a:noAutofit/>
          </a:bodyPr>
          <a:lstStyle/>
          <a:p>
            <a:pPr algn="ctr" eaLnBrk="1" fontAlgn="auto" hangingPunct="1">
              <a:lnSpc>
                <a:spcPts val="2400"/>
              </a:lnSpc>
              <a:spcAft>
                <a:spcPts val="0"/>
              </a:spcAft>
              <a:defRPr/>
            </a:pP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На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основі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тексту (с. 40-41)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визначте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які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словосполучення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характеризують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кожну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з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політичних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ідеологій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і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заповніть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таблицю</a:t>
            </a:r>
            <a:endParaRPr lang="ru-RU" sz="2200" dirty="0">
              <a:solidFill>
                <a:schemeClr val="accent1">
                  <a:satMod val="150000"/>
                </a:schemeClr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6" name="Таблиця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2595934"/>
              </p:ext>
            </p:extLst>
          </p:nvPr>
        </p:nvGraphicFramePr>
        <p:xfrm>
          <a:off x="0" y="1052736"/>
          <a:ext cx="9144000" cy="390144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166085698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73099036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845913445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230079190"/>
                    </a:ext>
                  </a:extLst>
                </a:gridCol>
              </a:tblGrid>
              <a:tr h="372979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Консерватизм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Лібералізм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Соціалізм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Націоналізм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6012004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збереження традицій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права і свободи людини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економічна справедливість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нація </a:t>
                      </a:r>
                      <a:r>
                        <a:rPr lang="uk-UA" sz="20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–</a:t>
                      </a:r>
                    </a:p>
                    <a:p>
                      <a:pPr algn="ctr"/>
                      <a:r>
                        <a:rPr lang="uk-UA" sz="20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найвища </a:t>
                      </a:r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цінність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9628496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повага до моральних норм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демократизація суспільства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рівні можливості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>
                          <a:ln>
                            <a:noFill/>
                          </a:ln>
                          <a:noFill/>
                        </a:rPr>
                        <a:t>єдність народу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5817663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поступові зміни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парламентаризм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соціальна рівність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розбудова держави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1991515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>
                          <a:ln>
                            <a:noFill/>
                          </a:ln>
                          <a:noFill/>
                        </a:rPr>
                        <a:t>проти революцій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реформи замість революцій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справедливий розподіл благ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національні інтереси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4098412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усталений порядок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свобода особистості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>
                          <a:ln>
                            <a:noFill/>
                          </a:ln>
                          <a:noFill/>
                        </a:rPr>
                        <a:t>турбота про всіх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розвиток нації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7168418"/>
                  </a:ext>
                </a:extLst>
              </a:tr>
            </a:tbl>
          </a:graphicData>
        </a:graphic>
      </p:graphicFrame>
      <p:sp>
        <p:nvSpPr>
          <p:cNvPr id="10" name="Прямокутник 9"/>
          <p:cNvSpPr/>
          <p:nvPr/>
        </p:nvSpPr>
        <p:spPr>
          <a:xfrm>
            <a:off x="0" y="4926647"/>
            <a:ext cx="9144000" cy="19778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100"/>
              </a:lnSpc>
            </a:pPr>
            <a:r>
              <a:rPr lang="uk-UA" sz="2000" b="1" dirty="0" smtClean="0">
                <a:noFill/>
              </a:rPr>
              <a:t>1) нація – найвища </a:t>
            </a:r>
            <a:r>
              <a:rPr lang="uk-UA" sz="2000" b="1" dirty="0">
                <a:noFill/>
              </a:rPr>
              <a:t>цінність;</a:t>
            </a:r>
            <a:r>
              <a:rPr lang="uk-UA" sz="2000" b="1" dirty="0"/>
              <a:t> </a:t>
            </a:r>
            <a:r>
              <a:rPr lang="uk-UA" sz="2000" b="1" dirty="0">
                <a:noFill/>
              </a:rPr>
              <a:t>2) парламентаризм; 3) усталений порядок; 4) збереження традицій; 5) соціальна рівність; 6) права і свободи людини; 7) економічна справедливість; 8) повага до моральних норм; </a:t>
            </a:r>
            <a:r>
              <a:rPr lang="uk-UA" sz="2000" b="1" dirty="0" smtClean="0"/>
              <a:t>9)</a:t>
            </a:r>
            <a:r>
              <a:rPr lang="uk-UA" sz="2000" b="1" dirty="0"/>
              <a:t> національні </a:t>
            </a:r>
            <a:r>
              <a:rPr lang="uk-UA" sz="2000" b="1" dirty="0" smtClean="0"/>
              <a:t>інтереси; 10) </a:t>
            </a:r>
            <a:r>
              <a:rPr lang="uk-UA" sz="2000" b="1" dirty="0"/>
              <a:t>свобода </a:t>
            </a:r>
            <a:r>
              <a:rPr lang="uk-UA" sz="2000" b="1" dirty="0" smtClean="0"/>
              <a:t>особистості; 11) справедливий </a:t>
            </a:r>
            <a:r>
              <a:rPr lang="uk-UA" sz="2000" b="1" dirty="0"/>
              <a:t>розподіл </a:t>
            </a:r>
            <a:r>
              <a:rPr lang="uk-UA" sz="2000" b="1" dirty="0" smtClean="0"/>
              <a:t>благ; 12) </a:t>
            </a:r>
            <a:r>
              <a:rPr lang="uk-UA" sz="2000" b="1" dirty="0"/>
              <a:t>розвиток </a:t>
            </a:r>
            <a:r>
              <a:rPr lang="uk-UA" sz="2000" b="1" dirty="0" smtClean="0"/>
              <a:t>нації; 13) </a:t>
            </a:r>
            <a:r>
              <a:rPr lang="uk-UA" sz="2000" b="1" dirty="0"/>
              <a:t>реформи замість </a:t>
            </a:r>
            <a:r>
              <a:rPr lang="uk-UA" sz="2000" b="1" dirty="0" smtClean="0"/>
              <a:t>революцій; 14</a:t>
            </a:r>
            <a:r>
              <a:rPr lang="uk-UA" sz="2000" b="1" dirty="0"/>
              <a:t>) поступові </a:t>
            </a:r>
            <a:r>
              <a:rPr lang="uk-UA" sz="2000" b="1" dirty="0" smtClean="0"/>
              <a:t>зміни; 15) </a:t>
            </a:r>
            <a:r>
              <a:rPr lang="uk-UA" sz="2000" b="1" dirty="0"/>
              <a:t>єдність </a:t>
            </a:r>
            <a:r>
              <a:rPr lang="uk-UA" sz="2000" b="1" dirty="0" smtClean="0"/>
              <a:t>народу; 16) </a:t>
            </a:r>
            <a:r>
              <a:rPr lang="uk-UA" sz="2000" b="1" dirty="0"/>
              <a:t>демократизація </a:t>
            </a:r>
            <a:r>
              <a:rPr lang="uk-UA" sz="2000" b="1" dirty="0" smtClean="0"/>
              <a:t>суспільства; 17) </a:t>
            </a:r>
            <a:r>
              <a:rPr lang="uk-UA" sz="2000" b="1" dirty="0"/>
              <a:t>проти </a:t>
            </a:r>
            <a:r>
              <a:rPr lang="uk-UA" sz="2000" b="1" dirty="0" smtClean="0"/>
              <a:t>революцій; 18) </a:t>
            </a:r>
            <a:r>
              <a:rPr lang="uk-UA" sz="2000" b="1" dirty="0"/>
              <a:t>рівні </a:t>
            </a:r>
            <a:r>
              <a:rPr lang="uk-UA" sz="2000" b="1" dirty="0" smtClean="0"/>
              <a:t>можливості; 19) </a:t>
            </a:r>
            <a:r>
              <a:rPr lang="uk-UA" sz="2000" b="1" dirty="0"/>
              <a:t>розбудова </a:t>
            </a:r>
            <a:r>
              <a:rPr lang="uk-UA" sz="2000" b="1" dirty="0" smtClean="0"/>
              <a:t>держави; 20) турбота </a:t>
            </a:r>
            <a:r>
              <a:rPr lang="uk-UA" sz="2000" b="1" dirty="0"/>
              <a:t>про </a:t>
            </a:r>
            <a:r>
              <a:rPr lang="uk-UA" sz="2000" b="1" dirty="0" smtClean="0"/>
              <a:t>всіх.</a:t>
            </a:r>
            <a:endParaRPr lang="uk-UA" sz="2000" b="1" dirty="0"/>
          </a:p>
        </p:txBody>
      </p:sp>
    </p:spTree>
    <p:extLst>
      <p:ext uri="{BB962C8B-B14F-4D97-AF65-F5344CB8AC3E}">
        <p14:creationId xmlns:p14="http://schemas.microsoft.com/office/powerpoint/2010/main" val="3803394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sz="6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План</a:t>
            </a:r>
            <a:endParaRPr lang="ru-RU" sz="6000" dirty="0">
              <a:solidFill>
                <a:schemeClr val="accent1">
                  <a:satMod val="1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44016" y="1774825"/>
            <a:ext cx="8892480" cy="4625975"/>
          </a:xfrm>
        </p:spPr>
        <p:txBody>
          <a:bodyPr rtlCol="0">
            <a:normAutofit/>
          </a:bodyPr>
          <a:lstStyle/>
          <a:p>
            <a:pPr marL="118872" indent="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uk-UA" b="1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1.</a:t>
            </a:r>
            <a:r>
              <a:rPr lang="uk-UA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Зародження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індустріального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суспільства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.</a:t>
            </a:r>
            <a:endParaRPr lang="ru-RU" b="1" dirty="0" smtClean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b="1" dirty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2.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Повсякдення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в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індустріальному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суспільстві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.</a:t>
            </a:r>
            <a:endParaRPr lang="ru-RU" b="1" dirty="0" smtClean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b="1" dirty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3.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Становлення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парламентаризму.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Зародження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ідеологій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18888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08240"/>
            <a:ext cx="9144000" cy="1512168"/>
          </a:xfrm>
        </p:spPr>
        <p:txBody>
          <a:bodyPr>
            <a:noAutofit/>
          </a:bodyPr>
          <a:lstStyle/>
          <a:p>
            <a:pPr algn="ctr" eaLnBrk="1" fontAlgn="auto" hangingPunct="1">
              <a:lnSpc>
                <a:spcPts val="2400"/>
              </a:lnSpc>
              <a:spcAft>
                <a:spcPts val="0"/>
              </a:spcAft>
              <a:defRPr/>
            </a:pP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На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основі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тексту (с. 40-41)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визначте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які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словосполучення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характеризують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кожну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з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політичних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ідеологій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і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заповніть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таблицю</a:t>
            </a:r>
            <a:endParaRPr lang="ru-RU" sz="2200" dirty="0">
              <a:solidFill>
                <a:schemeClr val="accent1">
                  <a:satMod val="150000"/>
                </a:schemeClr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6" name="Таблиця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2595934"/>
              </p:ext>
            </p:extLst>
          </p:nvPr>
        </p:nvGraphicFramePr>
        <p:xfrm>
          <a:off x="0" y="1052736"/>
          <a:ext cx="9144000" cy="390144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166085698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73099036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845913445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230079190"/>
                    </a:ext>
                  </a:extLst>
                </a:gridCol>
              </a:tblGrid>
              <a:tr h="372979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Консерватизм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Лібералізм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Соціалізм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Націоналізм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6012004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збереження традицій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права і свободи людини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економічна справедливість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нація </a:t>
                      </a:r>
                      <a:r>
                        <a:rPr lang="uk-UA" sz="20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–</a:t>
                      </a:r>
                    </a:p>
                    <a:p>
                      <a:pPr algn="ctr"/>
                      <a:r>
                        <a:rPr lang="uk-UA" sz="20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найвища </a:t>
                      </a:r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цінність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9628496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повага до моральних норм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демократизація суспільства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рівні можливості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>
                          <a:ln>
                            <a:noFill/>
                          </a:ln>
                          <a:noFill/>
                        </a:rPr>
                        <a:t>єдність народу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5817663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поступові зміни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парламентаризм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соціальна рівність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розбудова держави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1991515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>
                          <a:ln>
                            <a:noFill/>
                          </a:ln>
                          <a:noFill/>
                        </a:rPr>
                        <a:t>проти революцій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реформи замість революцій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справедливий розподіл благ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національні інтереси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4098412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усталений порядок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свобода особистості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>
                          <a:ln>
                            <a:noFill/>
                          </a:ln>
                          <a:noFill/>
                        </a:rPr>
                        <a:t>турбота про всіх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розвиток нації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7168418"/>
                  </a:ext>
                </a:extLst>
              </a:tr>
            </a:tbl>
          </a:graphicData>
        </a:graphic>
      </p:graphicFrame>
      <p:sp>
        <p:nvSpPr>
          <p:cNvPr id="10" name="Прямокутник 9"/>
          <p:cNvSpPr/>
          <p:nvPr/>
        </p:nvSpPr>
        <p:spPr>
          <a:xfrm>
            <a:off x="0" y="4926647"/>
            <a:ext cx="9144000" cy="19778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100"/>
              </a:lnSpc>
            </a:pPr>
            <a:r>
              <a:rPr lang="uk-UA" sz="2000" b="1" dirty="0" smtClean="0">
                <a:noFill/>
              </a:rPr>
              <a:t>1) нація – найвища </a:t>
            </a:r>
            <a:r>
              <a:rPr lang="uk-UA" sz="2000" b="1" dirty="0">
                <a:noFill/>
              </a:rPr>
              <a:t>цінність;</a:t>
            </a:r>
            <a:r>
              <a:rPr lang="uk-UA" sz="2000" b="1" dirty="0"/>
              <a:t> </a:t>
            </a:r>
            <a:r>
              <a:rPr lang="uk-UA" sz="2000" b="1" dirty="0">
                <a:noFill/>
              </a:rPr>
              <a:t>2) парламентаризм; 3) усталений порядок; 4) збереження традицій; 5) соціальна рівність; 6) права і свободи людини; 7) економічна справедливість; 8) повага до моральних норм; </a:t>
            </a:r>
            <a:r>
              <a:rPr lang="uk-UA" sz="2000" b="1" dirty="0" smtClean="0"/>
              <a:t>9)</a:t>
            </a:r>
            <a:r>
              <a:rPr lang="uk-UA" sz="2000" b="1" dirty="0"/>
              <a:t> національні </a:t>
            </a:r>
            <a:r>
              <a:rPr lang="uk-UA" sz="2000" b="1" dirty="0" smtClean="0"/>
              <a:t>інтереси; 10) </a:t>
            </a:r>
            <a:r>
              <a:rPr lang="uk-UA" sz="2000" b="1" dirty="0"/>
              <a:t>свобода </a:t>
            </a:r>
            <a:r>
              <a:rPr lang="uk-UA" sz="2000" b="1" dirty="0" smtClean="0"/>
              <a:t>особистості; 11) справедливий </a:t>
            </a:r>
            <a:r>
              <a:rPr lang="uk-UA" sz="2000" b="1" dirty="0"/>
              <a:t>розподіл </a:t>
            </a:r>
            <a:r>
              <a:rPr lang="uk-UA" sz="2000" b="1" dirty="0" smtClean="0"/>
              <a:t>благ; 12) </a:t>
            </a:r>
            <a:r>
              <a:rPr lang="uk-UA" sz="2000" b="1" dirty="0"/>
              <a:t>розвиток </a:t>
            </a:r>
            <a:r>
              <a:rPr lang="uk-UA" sz="2000" b="1" dirty="0" smtClean="0"/>
              <a:t>нації; 13) </a:t>
            </a:r>
            <a:r>
              <a:rPr lang="uk-UA" sz="2000" b="1" dirty="0"/>
              <a:t>реформи замість </a:t>
            </a:r>
            <a:r>
              <a:rPr lang="uk-UA" sz="2000" b="1" dirty="0" smtClean="0"/>
              <a:t>революцій; 14</a:t>
            </a:r>
            <a:r>
              <a:rPr lang="uk-UA" sz="2000" b="1" dirty="0"/>
              <a:t>) поступові </a:t>
            </a:r>
            <a:r>
              <a:rPr lang="uk-UA" sz="2000" b="1" dirty="0" smtClean="0"/>
              <a:t>зміни; 15) </a:t>
            </a:r>
            <a:r>
              <a:rPr lang="uk-UA" sz="2000" b="1" dirty="0"/>
              <a:t>єдність </a:t>
            </a:r>
            <a:r>
              <a:rPr lang="uk-UA" sz="2000" b="1" dirty="0" smtClean="0"/>
              <a:t>народу; 16) </a:t>
            </a:r>
            <a:r>
              <a:rPr lang="uk-UA" sz="2000" b="1" dirty="0"/>
              <a:t>демократизація </a:t>
            </a:r>
            <a:r>
              <a:rPr lang="uk-UA" sz="2000" b="1" dirty="0" smtClean="0"/>
              <a:t>суспільства; 17) </a:t>
            </a:r>
            <a:r>
              <a:rPr lang="uk-UA" sz="2000" b="1" dirty="0"/>
              <a:t>проти </a:t>
            </a:r>
            <a:r>
              <a:rPr lang="uk-UA" sz="2000" b="1" dirty="0" smtClean="0"/>
              <a:t>революцій; 18) </a:t>
            </a:r>
            <a:r>
              <a:rPr lang="uk-UA" sz="2000" b="1" dirty="0"/>
              <a:t>рівні </a:t>
            </a:r>
            <a:r>
              <a:rPr lang="uk-UA" sz="2000" b="1" dirty="0" smtClean="0"/>
              <a:t>можливості; 19) </a:t>
            </a:r>
            <a:r>
              <a:rPr lang="uk-UA" sz="2000" b="1" dirty="0"/>
              <a:t>розбудова </a:t>
            </a:r>
            <a:r>
              <a:rPr lang="uk-UA" sz="2000" b="1" dirty="0" smtClean="0"/>
              <a:t>держави; 20) турбота </a:t>
            </a:r>
            <a:r>
              <a:rPr lang="uk-UA" sz="2000" b="1" dirty="0"/>
              <a:t>про </a:t>
            </a:r>
            <a:r>
              <a:rPr lang="uk-UA" sz="2000" b="1" dirty="0" smtClean="0"/>
              <a:t>всіх.</a:t>
            </a:r>
            <a:endParaRPr lang="uk-UA" sz="2000" b="1" dirty="0"/>
          </a:p>
        </p:txBody>
      </p:sp>
    </p:spTree>
    <p:extLst>
      <p:ext uri="{BB962C8B-B14F-4D97-AF65-F5344CB8AC3E}">
        <p14:creationId xmlns:p14="http://schemas.microsoft.com/office/powerpoint/2010/main" val="1466244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08240"/>
            <a:ext cx="9144000" cy="1512168"/>
          </a:xfrm>
        </p:spPr>
        <p:txBody>
          <a:bodyPr>
            <a:noAutofit/>
          </a:bodyPr>
          <a:lstStyle/>
          <a:p>
            <a:pPr algn="ctr" eaLnBrk="1" fontAlgn="auto" hangingPunct="1">
              <a:lnSpc>
                <a:spcPts val="2400"/>
              </a:lnSpc>
              <a:spcAft>
                <a:spcPts val="0"/>
              </a:spcAft>
              <a:defRPr/>
            </a:pP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На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основі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тексту (с. 40-41)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визначте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які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словосполучення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характеризують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кожну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з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політичних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ідеологій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і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заповніть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таблицю</a:t>
            </a:r>
            <a:endParaRPr lang="ru-RU" sz="2200" dirty="0">
              <a:solidFill>
                <a:schemeClr val="accent1">
                  <a:satMod val="150000"/>
                </a:schemeClr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6" name="Таблиця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7391943"/>
              </p:ext>
            </p:extLst>
          </p:nvPr>
        </p:nvGraphicFramePr>
        <p:xfrm>
          <a:off x="0" y="1052736"/>
          <a:ext cx="9144000" cy="390144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166085698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73099036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845913445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230079190"/>
                    </a:ext>
                  </a:extLst>
                </a:gridCol>
              </a:tblGrid>
              <a:tr h="372979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Консерватизм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Лібералізм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Соціалізм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Націоналізм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6012004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збереження традицій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права і свободи людини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економічна справедливість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нація </a:t>
                      </a:r>
                      <a:r>
                        <a:rPr lang="uk-UA" sz="20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–</a:t>
                      </a:r>
                    </a:p>
                    <a:p>
                      <a:pPr algn="ctr"/>
                      <a:r>
                        <a:rPr lang="uk-UA" sz="20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найвища </a:t>
                      </a:r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цінність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9628496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повага до моральних норм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демократизація суспільства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рівні можливості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>
                          <a:ln>
                            <a:noFill/>
                          </a:ln>
                          <a:noFill/>
                        </a:rPr>
                        <a:t>єдність народу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5817663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поступові зміни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парламентаризм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соціальна рівність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розбудова держави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1991515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>
                          <a:ln>
                            <a:noFill/>
                          </a:ln>
                          <a:noFill/>
                        </a:rPr>
                        <a:t>проти революцій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реформи замість революцій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справедливий розподіл благ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національні інтереси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4098412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усталений порядок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свобода особистості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>
                          <a:ln>
                            <a:noFill/>
                          </a:ln>
                          <a:noFill/>
                        </a:rPr>
                        <a:t>турбота про всіх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розвиток нації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7168418"/>
                  </a:ext>
                </a:extLst>
              </a:tr>
            </a:tbl>
          </a:graphicData>
        </a:graphic>
      </p:graphicFrame>
      <p:sp>
        <p:nvSpPr>
          <p:cNvPr id="10" name="Прямокутник 9"/>
          <p:cNvSpPr/>
          <p:nvPr/>
        </p:nvSpPr>
        <p:spPr>
          <a:xfrm>
            <a:off x="0" y="4926647"/>
            <a:ext cx="9144000" cy="19778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100"/>
              </a:lnSpc>
            </a:pPr>
            <a:r>
              <a:rPr lang="uk-UA" sz="2000" b="1" dirty="0" smtClean="0">
                <a:noFill/>
              </a:rPr>
              <a:t>1) нація – найвища </a:t>
            </a:r>
            <a:r>
              <a:rPr lang="uk-UA" sz="2000" b="1" dirty="0">
                <a:noFill/>
              </a:rPr>
              <a:t>цінність;</a:t>
            </a:r>
            <a:r>
              <a:rPr lang="uk-UA" sz="2000" b="1" dirty="0"/>
              <a:t> </a:t>
            </a:r>
            <a:r>
              <a:rPr lang="uk-UA" sz="2000" b="1" dirty="0">
                <a:noFill/>
              </a:rPr>
              <a:t>2) парламентаризм; 3) усталений порядок; 4) збереження традицій; 5) соціальна рівність; 6) права і свободи людини; 7) економічна справедливість; 8) повага до моральних норм; 9) національні інтереси; </a:t>
            </a:r>
            <a:r>
              <a:rPr lang="uk-UA" sz="2000" b="1" dirty="0" smtClean="0"/>
              <a:t>10) </a:t>
            </a:r>
            <a:r>
              <a:rPr lang="uk-UA" sz="2000" b="1" dirty="0"/>
              <a:t>свобода </a:t>
            </a:r>
            <a:r>
              <a:rPr lang="uk-UA" sz="2000" b="1" dirty="0" smtClean="0"/>
              <a:t>особистості; 11) справедливий </a:t>
            </a:r>
            <a:r>
              <a:rPr lang="uk-UA" sz="2000" b="1" dirty="0"/>
              <a:t>розподіл </a:t>
            </a:r>
            <a:r>
              <a:rPr lang="uk-UA" sz="2000" b="1" dirty="0" smtClean="0"/>
              <a:t>благ; 12) </a:t>
            </a:r>
            <a:r>
              <a:rPr lang="uk-UA" sz="2000" b="1" dirty="0"/>
              <a:t>розвиток </a:t>
            </a:r>
            <a:r>
              <a:rPr lang="uk-UA" sz="2000" b="1" dirty="0" smtClean="0"/>
              <a:t>нації; 13) </a:t>
            </a:r>
            <a:r>
              <a:rPr lang="uk-UA" sz="2000" b="1" dirty="0"/>
              <a:t>реформи замість </a:t>
            </a:r>
            <a:r>
              <a:rPr lang="uk-UA" sz="2000" b="1" dirty="0" smtClean="0"/>
              <a:t>революцій; 14</a:t>
            </a:r>
            <a:r>
              <a:rPr lang="uk-UA" sz="2000" b="1" dirty="0"/>
              <a:t>) поступові </a:t>
            </a:r>
            <a:r>
              <a:rPr lang="uk-UA" sz="2000" b="1" dirty="0" smtClean="0"/>
              <a:t>зміни; 15) </a:t>
            </a:r>
            <a:r>
              <a:rPr lang="uk-UA" sz="2000" b="1" dirty="0"/>
              <a:t>єдність </a:t>
            </a:r>
            <a:r>
              <a:rPr lang="uk-UA" sz="2000" b="1" dirty="0" smtClean="0"/>
              <a:t>народу; 16) </a:t>
            </a:r>
            <a:r>
              <a:rPr lang="uk-UA" sz="2000" b="1" dirty="0"/>
              <a:t>демократизація </a:t>
            </a:r>
            <a:r>
              <a:rPr lang="uk-UA" sz="2000" b="1" dirty="0" smtClean="0"/>
              <a:t>суспільства; 17) </a:t>
            </a:r>
            <a:r>
              <a:rPr lang="uk-UA" sz="2000" b="1" dirty="0"/>
              <a:t>проти </a:t>
            </a:r>
            <a:r>
              <a:rPr lang="uk-UA" sz="2000" b="1" dirty="0" smtClean="0"/>
              <a:t>революцій; 18) </a:t>
            </a:r>
            <a:r>
              <a:rPr lang="uk-UA" sz="2000" b="1" dirty="0"/>
              <a:t>рівні </a:t>
            </a:r>
            <a:r>
              <a:rPr lang="uk-UA" sz="2000" b="1" dirty="0" smtClean="0"/>
              <a:t>можливості; 19) </a:t>
            </a:r>
            <a:r>
              <a:rPr lang="uk-UA" sz="2000" b="1" dirty="0"/>
              <a:t>розбудова </a:t>
            </a:r>
            <a:r>
              <a:rPr lang="uk-UA" sz="2000" b="1" dirty="0" smtClean="0"/>
              <a:t>держави; 20) турбота </a:t>
            </a:r>
            <a:r>
              <a:rPr lang="uk-UA" sz="2000" b="1" dirty="0"/>
              <a:t>про </a:t>
            </a:r>
            <a:r>
              <a:rPr lang="uk-UA" sz="2000" b="1" dirty="0" smtClean="0"/>
              <a:t>всіх.</a:t>
            </a:r>
            <a:endParaRPr lang="uk-UA" sz="2000" b="1" dirty="0"/>
          </a:p>
        </p:txBody>
      </p:sp>
    </p:spTree>
    <p:extLst>
      <p:ext uri="{BB962C8B-B14F-4D97-AF65-F5344CB8AC3E}">
        <p14:creationId xmlns:p14="http://schemas.microsoft.com/office/powerpoint/2010/main" val="2720806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08240"/>
            <a:ext cx="9144000" cy="1512168"/>
          </a:xfrm>
        </p:spPr>
        <p:txBody>
          <a:bodyPr>
            <a:noAutofit/>
          </a:bodyPr>
          <a:lstStyle/>
          <a:p>
            <a:pPr algn="ctr" eaLnBrk="1" fontAlgn="auto" hangingPunct="1">
              <a:lnSpc>
                <a:spcPts val="2400"/>
              </a:lnSpc>
              <a:spcAft>
                <a:spcPts val="0"/>
              </a:spcAft>
              <a:defRPr/>
            </a:pP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На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основі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тексту (с. 40-41)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визначте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які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словосполучення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характеризують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кожну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з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політичних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ідеологій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і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заповніть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таблицю</a:t>
            </a:r>
            <a:endParaRPr lang="ru-RU" sz="2200" dirty="0">
              <a:solidFill>
                <a:schemeClr val="accent1">
                  <a:satMod val="150000"/>
                </a:schemeClr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6" name="Таблиця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3802689"/>
              </p:ext>
            </p:extLst>
          </p:nvPr>
        </p:nvGraphicFramePr>
        <p:xfrm>
          <a:off x="0" y="1052736"/>
          <a:ext cx="9144000" cy="390144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166085698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73099036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845913445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230079190"/>
                    </a:ext>
                  </a:extLst>
                </a:gridCol>
              </a:tblGrid>
              <a:tr h="372979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Консерватизм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Лібералізм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Соціалізм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Націоналізм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6012004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збереження традицій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права і свободи людини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економічна справедливість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нація </a:t>
                      </a:r>
                      <a:r>
                        <a:rPr lang="uk-UA" sz="20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–</a:t>
                      </a:r>
                    </a:p>
                    <a:p>
                      <a:pPr algn="ctr"/>
                      <a:r>
                        <a:rPr lang="uk-UA" sz="20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найвища </a:t>
                      </a:r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цінність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9628496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повага до моральних норм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демократизація суспільства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рівні можливості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>
                          <a:ln>
                            <a:noFill/>
                          </a:ln>
                          <a:noFill/>
                        </a:rPr>
                        <a:t>єдність народу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5817663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поступові зміни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парламентаризм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соціальна рівність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розбудова держави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1991515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>
                          <a:ln>
                            <a:noFill/>
                          </a:ln>
                          <a:noFill/>
                        </a:rPr>
                        <a:t>проти революцій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реформи замість революцій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справедливий розподіл благ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національні інтереси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4098412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усталений порядок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свобода</a:t>
                      </a:r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 </a:t>
                      </a:r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особистості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>
                          <a:ln>
                            <a:noFill/>
                          </a:ln>
                          <a:noFill/>
                        </a:rPr>
                        <a:t>турбота про всіх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розвиток нації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7168418"/>
                  </a:ext>
                </a:extLst>
              </a:tr>
            </a:tbl>
          </a:graphicData>
        </a:graphic>
      </p:graphicFrame>
      <p:sp>
        <p:nvSpPr>
          <p:cNvPr id="10" name="Прямокутник 9"/>
          <p:cNvSpPr/>
          <p:nvPr/>
        </p:nvSpPr>
        <p:spPr>
          <a:xfrm>
            <a:off x="0" y="4926647"/>
            <a:ext cx="9144000" cy="19778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100"/>
              </a:lnSpc>
            </a:pPr>
            <a:r>
              <a:rPr lang="uk-UA" sz="2000" b="1" dirty="0" smtClean="0">
                <a:noFill/>
              </a:rPr>
              <a:t>1) нація – найвища </a:t>
            </a:r>
            <a:r>
              <a:rPr lang="uk-UA" sz="2000" b="1" dirty="0">
                <a:noFill/>
              </a:rPr>
              <a:t>цінність;</a:t>
            </a:r>
            <a:r>
              <a:rPr lang="uk-UA" sz="2000" b="1" dirty="0"/>
              <a:t> </a:t>
            </a:r>
            <a:r>
              <a:rPr lang="uk-UA" sz="2000" b="1" dirty="0">
                <a:noFill/>
              </a:rPr>
              <a:t>2) парламентаризм; 3) усталений порядок; 4) збереження традицій; 5) соціальна рівність; 6) права і свободи людини; 7) економічна справедливість; 8) повага до моральних норм; 9) національні інтереси; 10) свобода особистості; </a:t>
            </a:r>
            <a:r>
              <a:rPr lang="uk-UA" sz="2000" b="1" dirty="0" smtClean="0"/>
              <a:t>11) справедливий </a:t>
            </a:r>
            <a:r>
              <a:rPr lang="uk-UA" sz="2000" b="1" dirty="0"/>
              <a:t>розподіл </a:t>
            </a:r>
            <a:r>
              <a:rPr lang="uk-UA" sz="2000" b="1" dirty="0" smtClean="0"/>
              <a:t>благ; 12) </a:t>
            </a:r>
            <a:r>
              <a:rPr lang="uk-UA" sz="2000" b="1" dirty="0"/>
              <a:t>розвиток </a:t>
            </a:r>
            <a:r>
              <a:rPr lang="uk-UA" sz="2000" b="1" dirty="0" smtClean="0"/>
              <a:t>нації; 13) </a:t>
            </a:r>
            <a:r>
              <a:rPr lang="uk-UA" sz="2000" b="1" dirty="0"/>
              <a:t>реформи замість </a:t>
            </a:r>
            <a:r>
              <a:rPr lang="uk-UA" sz="2000" b="1" dirty="0" smtClean="0"/>
              <a:t>революцій; 14</a:t>
            </a:r>
            <a:r>
              <a:rPr lang="uk-UA" sz="2000" b="1" dirty="0"/>
              <a:t>) поступові </a:t>
            </a:r>
            <a:r>
              <a:rPr lang="uk-UA" sz="2000" b="1" dirty="0" smtClean="0"/>
              <a:t>зміни; 15) </a:t>
            </a:r>
            <a:r>
              <a:rPr lang="uk-UA" sz="2000" b="1" dirty="0"/>
              <a:t>єдність </a:t>
            </a:r>
            <a:r>
              <a:rPr lang="uk-UA" sz="2000" b="1" dirty="0" smtClean="0"/>
              <a:t>народу; 16) </a:t>
            </a:r>
            <a:r>
              <a:rPr lang="uk-UA" sz="2000" b="1" dirty="0"/>
              <a:t>демократизація </a:t>
            </a:r>
            <a:r>
              <a:rPr lang="uk-UA" sz="2000" b="1" dirty="0" smtClean="0"/>
              <a:t>суспільства; 17) </a:t>
            </a:r>
            <a:r>
              <a:rPr lang="uk-UA" sz="2000" b="1" dirty="0"/>
              <a:t>проти </a:t>
            </a:r>
            <a:r>
              <a:rPr lang="uk-UA" sz="2000" b="1" dirty="0" smtClean="0"/>
              <a:t>революцій; 18) </a:t>
            </a:r>
            <a:r>
              <a:rPr lang="uk-UA" sz="2000" b="1" dirty="0"/>
              <a:t>рівні </a:t>
            </a:r>
            <a:r>
              <a:rPr lang="uk-UA" sz="2000" b="1" dirty="0" smtClean="0"/>
              <a:t>можливості; 19) </a:t>
            </a:r>
            <a:r>
              <a:rPr lang="uk-UA" sz="2000" b="1" dirty="0"/>
              <a:t>розбудова </a:t>
            </a:r>
            <a:r>
              <a:rPr lang="uk-UA" sz="2000" b="1" dirty="0" smtClean="0"/>
              <a:t>держави; 20) турбота </a:t>
            </a:r>
            <a:r>
              <a:rPr lang="uk-UA" sz="2000" b="1" dirty="0"/>
              <a:t>про </a:t>
            </a:r>
            <a:r>
              <a:rPr lang="uk-UA" sz="2000" b="1" dirty="0" smtClean="0"/>
              <a:t>всіх.</a:t>
            </a:r>
            <a:endParaRPr lang="uk-UA" sz="2000" b="1" dirty="0"/>
          </a:p>
        </p:txBody>
      </p:sp>
    </p:spTree>
    <p:extLst>
      <p:ext uri="{BB962C8B-B14F-4D97-AF65-F5344CB8AC3E}">
        <p14:creationId xmlns:p14="http://schemas.microsoft.com/office/powerpoint/2010/main" val="370093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08240"/>
            <a:ext cx="9144000" cy="1512168"/>
          </a:xfrm>
        </p:spPr>
        <p:txBody>
          <a:bodyPr>
            <a:noAutofit/>
          </a:bodyPr>
          <a:lstStyle/>
          <a:p>
            <a:pPr algn="ctr" eaLnBrk="1" fontAlgn="auto" hangingPunct="1">
              <a:lnSpc>
                <a:spcPts val="2400"/>
              </a:lnSpc>
              <a:spcAft>
                <a:spcPts val="0"/>
              </a:spcAft>
              <a:defRPr/>
            </a:pP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На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основі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тексту (с. 40-41)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визначте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які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словосполучення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характеризують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кожну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з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політичних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ідеологій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і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заповніть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таблицю</a:t>
            </a:r>
            <a:endParaRPr lang="ru-RU" sz="2200" dirty="0">
              <a:solidFill>
                <a:schemeClr val="accent1">
                  <a:satMod val="150000"/>
                </a:schemeClr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6" name="Таблиця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8810974"/>
              </p:ext>
            </p:extLst>
          </p:nvPr>
        </p:nvGraphicFramePr>
        <p:xfrm>
          <a:off x="0" y="1052736"/>
          <a:ext cx="9144000" cy="390144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166085698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73099036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845913445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230079190"/>
                    </a:ext>
                  </a:extLst>
                </a:gridCol>
              </a:tblGrid>
              <a:tr h="372979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Консерватизм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Лібералізм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Соціалізм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Націоналізм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6012004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збереження традицій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права і свободи людини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економічна справедливість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нація </a:t>
                      </a:r>
                      <a:r>
                        <a:rPr lang="uk-UA" sz="20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–</a:t>
                      </a:r>
                    </a:p>
                    <a:p>
                      <a:pPr algn="ctr"/>
                      <a:r>
                        <a:rPr lang="uk-UA" sz="20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найвища </a:t>
                      </a:r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цінність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9628496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повага до моральних норм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демократизація суспільства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рівні можливості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>
                          <a:ln>
                            <a:noFill/>
                          </a:ln>
                          <a:noFill/>
                        </a:rPr>
                        <a:t>єдність народу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5817663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поступові зміни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парламентаризм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соціальна рівність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розбудова держави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1991515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>
                          <a:ln>
                            <a:noFill/>
                          </a:ln>
                          <a:noFill/>
                        </a:rPr>
                        <a:t>проти революцій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реформи замість революцій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справедливий розподіл благ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національні інтереси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4098412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усталений порядок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свобода</a:t>
                      </a:r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 </a:t>
                      </a:r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особистості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>
                          <a:ln>
                            <a:noFill/>
                          </a:ln>
                          <a:noFill/>
                        </a:rPr>
                        <a:t>турбота про всіх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розвиток нації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7168418"/>
                  </a:ext>
                </a:extLst>
              </a:tr>
            </a:tbl>
          </a:graphicData>
        </a:graphic>
      </p:graphicFrame>
      <p:sp>
        <p:nvSpPr>
          <p:cNvPr id="10" name="Прямокутник 9"/>
          <p:cNvSpPr/>
          <p:nvPr/>
        </p:nvSpPr>
        <p:spPr>
          <a:xfrm>
            <a:off x="0" y="4926647"/>
            <a:ext cx="9144000" cy="19778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100"/>
              </a:lnSpc>
            </a:pPr>
            <a:r>
              <a:rPr lang="uk-UA" sz="2000" b="1" dirty="0" smtClean="0">
                <a:noFill/>
              </a:rPr>
              <a:t>1) нація – найвища </a:t>
            </a:r>
            <a:r>
              <a:rPr lang="uk-UA" sz="2000" b="1" dirty="0">
                <a:noFill/>
              </a:rPr>
              <a:t>цінність;</a:t>
            </a:r>
            <a:r>
              <a:rPr lang="uk-UA" sz="2000" b="1" dirty="0"/>
              <a:t> </a:t>
            </a:r>
            <a:r>
              <a:rPr lang="uk-UA" sz="2000" b="1" dirty="0">
                <a:noFill/>
              </a:rPr>
              <a:t>2) парламентаризм; 3) усталений порядок; 4) збереження традицій; 5) соціальна рівність; 6) права і свободи людини; 7) економічна справедливість; 8) повага до моральних норм; 9) національні інтереси; 10) свобода особистості; 11) справедливий розподіл благ; </a:t>
            </a:r>
            <a:r>
              <a:rPr lang="uk-UA" sz="2000" b="1" dirty="0" smtClean="0"/>
              <a:t>12) </a:t>
            </a:r>
            <a:r>
              <a:rPr lang="uk-UA" sz="2000" b="1" dirty="0"/>
              <a:t>розвиток </a:t>
            </a:r>
            <a:r>
              <a:rPr lang="uk-UA" sz="2000" b="1" dirty="0" smtClean="0"/>
              <a:t>нації; 13) </a:t>
            </a:r>
            <a:r>
              <a:rPr lang="uk-UA" sz="2000" b="1" dirty="0"/>
              <a:t>реформи замість </a:t>
            </a:r>
            <a:r>
              <a:rPr lang="uk-UA" sz="2000" b="1" dirty="0" smtClean="0"/>
              <a:t>революцій; 14</a:t>
            </a:r>
            <a:r>
              <a:rPr lang="uk-UA" sz="2000" b="1" dirty="0"/>
              <a:t>) поступові </a:t>
            </a:r>
            <a:r>
              <a:rPr lang="uk-UA" sz="2000" b="1" dirty="0" smtClean="0"/>
              <a:t>зміни; 15) </a:t>
            </a:r>
            <a:r>
              <a:rPr lang="uk-UA" sz="2000" b="1" dirty="0"/>
              <a:t>єдність </a:t>
            </a:r>
            <a:r>
              <a:rPr lang="uk-UA" sz="2000" b="1" dirty="0" smtClean="0"/>
              <a:t>народу; 16) </a:t>
            </a:r>
            <a:r>
              <a:rPr lang="uk-UA" sz="2000" b="1" dirty="0"/>
              <a:t>демократизація </a:t>
            </a:r>
            <a:r>
              <a:rPr lang="uk-UA" sz="2000" b="1" dirty="0" smtClean="0"/>
              <a:t>суспільства; 17) </a:t>
            </a:r>
            <a:r>
              <a:rPr lang="uk-UA" sz="2000" b="1" dirty="0"/>
              <a:t>проти </a:t>
            </a:r>
            <a:r>
              <a:rPr lang="uk-UA" sz="2000" b="1" dirty="0" smtClean="0"/>
              <a:t>революцій; 18) </a:t>
            </a:r>
            <a:r>
              <a:rPr lang="uk-UA" sz="2000" b="1" dirty="0"/>
              <a:t>рівні </a:t>
            </a:r>
            <a:r>
              <a:rPr lang="uk-UA" sz="2000" b="1" dirty="0" smtClean="0"/>
              <a:t>можливості; 19) </a:t>
            </a:r>
            <a:r>
              <a:rPr lang="uk-UA" sz="2000" b="1" dirty="0"/>
              <a:t>розбудова </a:t>
            </a:r>
            <a:r>
              <a:rPr lang="uk-UA" sz="2000" b="1" dirty="0" smtClean="0"/>
              <a:t>держави; 20) турбота </a:t>
            </a:r>
            <a:r>
              <a:rPr lang="uk-UA" sz="2000" b="1" dirty="0"/>
              <a:t>про </a:t>
            </a:r>
            <a:r>
              <a:rPr lang="uk-UA" sz="2000" b="1" dirty="0" smtClean="0"/>
              <a:t>всіх.</a:t>
            </a:r>
            <a:endParaRPr lang="uk-UA" sz="2000" b="1" dirty="0"/>
          </a:p>
        </p:txBody>
      </p:sp>
    </p:spTree>
    <p:extLst>
      <p:ext uri="{BB962C8B-B14F-4D97-AF65-F5344CB8AC3E}">
        <p14:creationId xmlns:p14="http://schemas.microsoft.com/office/powerpoint/2010/main" val="4212380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08240"/>
            <a:ext cx="9144000" cy="1512168"/>
          </a:xfrm>
        </p:spPr>
        <p:txBody>
          <a:bodyPr>
            <a:noAutofit/>
          </a:bodyPr>
          <a:lstStyle/>
          <a:p>
            <a:pPr algn="ctr" eaLnBrk="1" fontAlgn="auto" hangingPunct="1">
              <a:lnSpc>
                <a:spcPts val="2400"/>
              </a:lnSpc>
              <a:spcAft>
                <a:spcPts val="0"/>
              </a:spcAft>
              <a:defRPr/>
            </a:pP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На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основі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тексту (с. 40-41)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визначте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які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словосполучення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характеризують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кожну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з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політичних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ідеологій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і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заповніть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таблицю</a:t>
            </a:r>
            <a:endParaRPr lang="ru-RU" sz="2200" dirty="0">
              <a:solidFill>
                <a:schemeClr val="accent1">
                  <a:satMod val="150000"/>
                </a:schemeClr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6" name="Таблиця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3733087"/>
              </p:ext>
            </p:extLst>
          </p:nvPr>
        </p:nvGraphicFramePr>
        <p:xfrm>
          <a:off x="0" y="1052736"/>
          <a:ext cx="9144000" cy="390144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166085698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73099036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845913445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230079190"/>
                    </a:ext>
                  </a:extLst>
                </a:gridCol>
              </a:tblGrid>
              <a:tr h="372979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Консерватизм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Лібералізм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Соціалізм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Націоналізм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6012004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збереження традицій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права і свободи людини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економічна справедливість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нація </a:t>
                      </a:r>
                      <a:r>
                        <a:rPr lang="uk-UA" sz="20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–</a:t>
                      </a:r>
                    </a:p>
                    <a:p>
                      <a:pPr algn="ctr"/>
                      <a:r>
                        <a:rPr lang="uk-UA" sz="20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найвища </a:t>
                      </a:r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цінність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9628496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повага до моральних норм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демократизація суспільства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рівні можливості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>
                          <a:ln>
                            <a:noFill/>
                          </a:ln>
                          <a:noFill/>
                        </a:rPr>
                        <a:t>єдність народу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5817663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поступові зміни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парламентаризм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соціальна рівність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розбудова держави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1991515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>
                          <a:ln>
                            <a:noFill/>
                          </a:ln>
                          <a:noFill/>
                        </a:rPr>
                        <a:t>проти революцій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реформи замість революцій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справедливий розподіл благ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національні інтереси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4098412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усталений порядок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свобода</a:t>
                      </a:r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 </a:t>
                      </a:r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особистості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>
                          <a:ln>
                            <a:noFill/>
                          </a:ln>
                          <a:noFill/>
                        </a:rPr>
                        <a:t>турбота про всіх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розвиток нації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7168418"/>
                  </a:ext>
                </a:extLst>
              </a:tr>
            </a:tbl>
          </a:graphicData>
        </a:graphic>
      </p:graphicFrame>
      <p:sp>
        <p:nvSpPr>
          <p:cNvPr id="10" name="Прямокутник 9"/>
          <p:cNvSpPr/>
          <p:nvPr/>
        </p:nvSpPr>
        <p:spPr>
          <a:xfrm>
            <a:off x="0" y="4926647"/>
            <a:ext cx="9144000" cy="19778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100"/>
              </a:lnSpc>
            </a:pPr>
            <a:r>
              <a:rPr lang="uk-UA" sz="2000" b="1" dirty="0" smtClean="0">
                <a:noFill/>
              </a:rPr>
              <a:t>1) нація – найвища </a:t>
            </a:r>
            <a:r>
              <a:rPr lang="uk-UA" sz="2000" b="1" dirty="0">
                <a:noFill/>
              </a:rPr>
              <a:t>цінність;</a:t>
            </a:r>
            <a:r>
              <a:rPr lang="uk-UA" sz="2000" b="1" dirty="0"/>
              <a:t> </a:t>
            </a:r>
            <a:r>
              <a:rPr lang="uk-UA" sz="2000" b="1" dirty="0">
                <a:noFill/>
              </a:rPr>
              <a:t>2) парламентаризм; 3) усталений порядок; 4) збереження традицій; 5) соціальна рівність; 6) права і свободи людини; 7) економічна справедливість; 8) повага до моральних норм; 9) національні інтереси; 10) свобода особистості; 11) справедливий розподіл благ; 12) розвиток нації; </a:t>
            </a:r>
            <a:r>
              <a:rPr lang="uk-UA" sz="2000" b="1" dirty="0" smtClean="0"/>
              <a:t>13) </a:t>
            </a:r>
            <a:r>
              <a:rPr lang="uk-UA" sz="2000" b="1" dirty="0"/>
              <a:t>реформи замість </a:t>
            </a:r>
            <a:r>
              <a:rPr lang="uk-UA" sz="2000" b="1" dirty="0" smtClean="0"/>
              <a:t>революцій; 14</a:t>
            </a:r>
            <a:r>
              <a:rPr lang="uk-UA" sz="2000" b="1" dirty="0"/>
              <a:t>) поступові </a:t>
            </a:r>
            <a:r>
              <a:rPr lang="uk-UA" sz="2000" b="1" dirty="0" smtClean="0"/>
              <a:t>зміни; 15) </a:t>
            </a:r>
            <a:r>
              <a:rPr lang="uk-UA" sz="2000" b="1" dirty="0"/>
              <a:t>єдність </a:t>
            </a:r>
            <a:r>
              <a:rPr lang="uk-UA" sz="2000" b="1" dirty="0" smtClean="0"/>
              <a:t>народу; 16) </a:t>
            </a:r>
            <a:r>
              <a:rPr lang="uk-UA" sz="2000" b="1" dirty="0"/>
              <a:t>демократизація </a:t>
            </a:r>
            <a:r>
              <a:rPr lang="uk-UA" sz="2000" b="1" dirty="0" smtClean="0"/>
              <a:t>суспільства; 17) </a:t>
            </a:r>
            <a:r>
              <a:rPr lang="uk-UA" sz="2000" b="1" dirty="0"/>
              <a:t>проти </a:t>
            </a:r>
            <a:r>
              <a:rPr lang="uk-UA" sz="2000" b="1" dirty="0" smtClean="0"/>
              <a:t>революцій; 18) </a:t>
            </a:r>
            <a:r>
              <a:rPr lang="uk-UA" sz="2000" b="1" dirty="0"/>
              <a:t>рівні </a:t>
            </a:r>
            <a:r>
              <a:rPr lang="uk-UA" sz="2000" b="1" dirty="0" smtClean="0"/>
              <a:t>можливості; 19) </a:t>
            </a:r>
            <a:r>
              <a:rPr lang="uk-UA" sz="2000" b="1" dirty="0"/>
              <a:t>розбудова </a:t>
            </a:r>
            <a:r>
              <a:rPr lang="uk-UA" sz="2000" b="1" dirty="0" smtClean="0"/>
              <a:t>держави; 20) турбота </a:t>
            </a:r>
            <a:r>
              <a:rPr lang="uk-UA" sz="2000" b="1" dirty="0"/>
              <a:t>про </a:t>
            </a:r>
            <a:r>
              <a:rPr lang="uk-UA" sz="2000" b="1" dirty="0" smtClean="0"/>
              <a:t>всіх.</a:t>
            </a:r>
            <a:endParaRPr lang="uk-UA" sz="2000" b="1" dirty="0"/>
          </a:p>
        </p:txBody>
      </p:sp>
    </p:spTree>
    <p:extLst>
      <p:ext uri="{BB962C8B-B14F-4D97-AF65-F5344CB8AC3E}">
        <p14:creationId xmlns:p14="http://schemas.microsoft.com/office/powerpoint/2010/main" val="1487100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08240"/>
            <a:ext cx="9144000" cy="1512168"/>
          </a:xfrm>
        </p:spPr>
        <p:txBody>
          <a:bodyPr>
            <a:noAutofit/>
          </a:bodyPr>
          <a:lstStyle/>
          <a:p>
            <a:pPr algn="ctr" eaLnBrk="1" fontAlgn="auto" hangingPunct="1">
              <a:lnSpc>
                <a:spcPts val="2400"/>
              </a:lnSpc>
              <a:spcAft>
                <a:spcPts val="0"/>
              </a:spcAft>
              <a:defRPr/>
            </a:pP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На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основі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тексту (с. 40-41)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визначте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які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словосполучення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характеризують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кожну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з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політичних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ідеологій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і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заповніть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таблицю</a:t>
            </a:r>
            <a:endParaRPr lang="ru-RU" sz="2200" dirty="0">
              <a:solidFill>
                <a:schemeClr val="accent1">
                  <a:satMod val="150000"/>
                </a:schemeClr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6" name="Таблиця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8773013"/>
              </p:ext>
            </p:extLst>
          </p:nvPr>
        </p:nvGraphicFramePr>
        <p:xfrm>
          <a:off x="0" y="1052736"/>
          <a:ext cx="9144000" cy="390144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166085698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73099036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845913445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230079190"/>
                    </a:ext>
                  </a:extLst>
                </a:gridCol>
              </a:tblGrid>
              <a:tr h="372979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Консерватизм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Лібералізм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Соціалізм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Націоналізм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6012004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збереження традицій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права і свободи людини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економічна справедливість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нація </a:t>
                      </a:r>
                      <a:r>
                        <a:rPr lang="uk-UA" sz="20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–</a:t>
                      </a:r>
                    </a:p>
                    <a:p>
                      <a:pPr algn="ctr"/>
                      <a:r>
                        <a:rPr lang="uk-UA" sz="20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найвища </a:t>
                      </a:r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цінність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9628496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повага до моральних норм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демократизація суспільства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рівні можливості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>
                          <a:ln>
                            <a:noFill/>
                          </a:ln>
                          <a:noFill/>
                        </a:rPr>
                        <a:t>єдність народу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5817663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поступові зміни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парламентаризм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соціальна рівність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розбудова держави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1991515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>
                          <a:ln>
                            <a:noFill/>
                          </a:ln>
                          <a:noFill/>
                        </a:rPr>
                        <a:t>проти революцій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реформи замість революцій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справедливий розподіл благ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національні інтереси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4098412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усталений порядок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свобода</a:t>
                      </a:r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 </a:t>
                      </a:r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особистості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>
                          <a:ln>
                            <a:noFill/>
                          </a:ln>
                          <a:noFill/>
                        </a:rPr>
                        <a:t>турбота про всіх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розвиток нації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7168418"/>
                  </a:ext>
                </a:extLst>
              </a:tr>
            </a:tbl>
          </a:graphicData>
        </a:graphic>
      </p:graphicFrame>
      <p:sp>
        <p:nvSpPr>
          <p:cNvPr id="10" name="Прямокутник 9"/>
          <p:cNvSpPr/>
          <p:nvPr/>
        </p:nvSpPr>
        <p:spPr>
          <a:xfrm>
            <a:off x="0" y="4926647"/>
            <a:ext cx="9144000" cy="19778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100"/>
              </a:lnSpc>
            </a:pPr>
            <a:r>
              <a:rPr lang="uk-UA" sz="2000" b="1" dirty="0" smtClean="0">
                <a:noFill/>
              </a:rPr>
              <a:t>1) нація – найвища </a:t>
            </a:r>
            <a:r>
              <a:rPr lang="uk-UA" sz="2000" b="1" dirty="0">
                <a:noFill/>
              </a:rPr>
              <a:t>цінність;</a:t>
            </a:r>
            <a:r>
              <a:rPr lang="uk-UA" sz="2000" b="1" dirty="0"/>
              <a:t> </a:t>
            </a:r>
            <a:r>
              <a:rPr lang="uk-UA" sz="2000" b="1" dirty="0">
                <a:noFill/>
              </a:rPr>
              <a:t>2) парламентаризм; 3) усталений порядок; 4) збереження традицій; 5) соціальна рівність; 6) права і свободи людини; 7) економічна справедливість; 8) повага до моральних норм; 9) національні інтереси; 10) свобода особистості; 11) справедливий розподіл благ; 12) розвиток нації; 13) реформи замість революцій; </a:t>
            </a:r>
            <a:r>
              <a:rPr lang="uk-UA" sz="2000" b="1" dirty="0" smtClean="0"/>
              <a:t>14</a:t>
            </a:r>
            <a:r>
              <a:rPr lang="uk-UA" sz="2000" b="1" dirty="0"/>
              <a:t>) поступові </a:t>
            </a:r>
            <a:r>
              <a:rPr lang="uk-UA" sz="2000" b="1" dirty="0" smtClean="0"/>
              <a:t>зміни; 15) </a:t>
            </a:r>
            <a:r>
              <a:rPr lang="uk-UA" sz="2000" b="1" dirty="0"/>
              <a:t>єдність </a:t>
            </a:r>
            <a:r>
              <a:rPr lang="uk-UA" sz="2000" b="1" dirty="0" smtClean="0"/>
              <a:t>народу; 16) </a:t>
            </a:r>
            <a:r>
              <a:rPr lang="uk-UA" sz="2000" b="1" dirty="0"/>
              <a:t>демократизація </a:t>
            </a:r>
            <a:r>
              <a:rPr lang="uk-UA" sz="2000" b="1" dirty="0" smtClean="0"/>
              <a:t>суспільства; 17) </a:t>
            </a:r>
            <a:r>
              <a:rPr lang="uk-UA" sz="2000" b="1" dirty="0"/>
              <a:t>проти </a:t>
            </a:r>
            <a:r>
              <a:rPr lang="uk-UA" sz="2000" b="1" dirty="0" smtClean="0"/>
              <a:t>революцій; 18) </a:t>
            </a:r>
            <a:r>
              <a:rPr lang="uk-UA" sz="2000" b="1" dirty="0"/>
              <a:t>рівні </a:t>
            </a:r>
            <a:r>
              <a:rPr lang="uk-UA" sz="2000" b="1" dirty="0" smtClean="0"/>
              <a:t>можливості; 19) </a:t>
            </a:r>
            <a:r>
              <a:rPr lang="uk-UA" sz="2000" b="1" dirty="0"/>
              <a:t>розбудова </a:t>
            </a:r>
            <a:r>
              <a:rPr lang="uk-UA" sz="2000" b="1" dirty="0" smtClean="0"/>
              <a:t>держави; 20) турбота </a:t>
            </a:r>
            <a:r>
              <a:rPr lang="uk-UA" sz="2000" b="1" dirty="0"/>
              <a:t>про </a:t>
            </a:r>
            <a:r>
              <a:rPr lang="uk-UA" sz="2000" b="1" dirty="0" smtClean="0"/>
              <a:t>всіх.</a:t>
            </a:r>
            <a:endParaRPr lang="uk-UA" sz="2000" b="1" dirty="0"/>
          </a:p>
        </p:txBody>
      </p:sp>
    </p:spTree>
    <p:extLst>
      <p:ext uri="{BB962C8B-B14F-4D97-AF65-F5344CB8AC3E}">
        <p14:creationId xmlns:p14="http://schemas.microsoft.com/office/powerpoint/2010/main" val="2272291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08240"/>
            <a:ext cx="9144000" cy="1512168"/>
          </a:xfrm>
        </p:spPr>
        <p:txBody>
          <a:bodyPr>
            <a:noAutofit/>
          </a:bodyPr>
          <a:lstStyle/>
          <a:p>
            <a:pPr algn="ctr" eaLnBrk="1" fontAlgn="auto" hangingPunct="1">
              <a:lnSpc>
                <a:spcPts val="2400"/>
              </a:lnSpc>
              <a:spcAft>
                <a:spcPts val="0"/>
              </a:spcAft>
              <a:defRPr/>
            </a:pP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На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основі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тексту (с. 40-41)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визначте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які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словосполучення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характеризують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кожну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з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політичних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ідеологій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і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заповніть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таблицю</a:t>
            </a:r>
            <a:endParaRPr lang="ru-RU" sz="2200" dirty="0">
              <a:solidFill>
                <a:schemeClr val="accent1">
                  <a:satMod val="150000"/>
                </a:schemeClr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6" name="Таблиця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8192709"/>
              </p:ext>
            </p:extLst>
          </p:nvPr>
        </p:nvGraphicFramePr>
        <p:xfrm>
          <a:off x="0" y="1052736"/>
          <a:ext cx="9144000" cy="390144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166085698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73099036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845913445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230079190"/>
                    </a:ext>
                  </a:extLst>
                </a:gridCol>
              </a:tblGrid>
              <a:tr h="372979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Консерватизм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Лібералізм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Соціалізм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Націоналізм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6012004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збереження традицій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права і свободи людини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економічна справедливість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нація </a:t>
                      </a:r>
                      <a:r>
                        <a:rPr lang="uk-UA" sz="20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–</a:t>
                      </a:r>
                    </a:p>
                    <a:p>
                      <a:pPr algn="ctr"/>
                      <a:r>
                        <a:rPr lang="uk-UA" sz="20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найвища </a:t>
                      </a:r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цінність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9628496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повага до моральних норм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демократизація суспільства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рівні можливості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>
                          <a:ln>
                            <a:noFill/>
                          </a:ln>
                          <a:noFill/>
                        </a:rPr>
                        <a:t>єдність народу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5817663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поступові зміни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парламентаризм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соціальна рівність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розбудова держави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1991515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>
                          <a:ln>
                            <a:noFill/>
                          </a:ln>
                          <a:noFill/>
                        </a:rPr>
                        <a:t>проти революцій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реформи замість революцій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справедливий розподіл благ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національні інтереси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4098412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усталений порядок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свобода</a:t>
                      </a:r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 </a:t>
                      </a:r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особистості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>
                          <a:ln>
                            <a:noFill/>
                          </a:ln>
                          <a:noFill/>
                        </a:rPr>
                        <a:t>турбота про всіх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розвиток нації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7168418"/>
                  </a:ext>
                </a:extLst>
              </a:tr>
            </a:tbl>
          </a:graphicData>
        </a:graphic>
      </p:graphicFrame>
      <p:sp>
        <p:nvSpPr>
          <p:cNvPr id="10" name="Прямокутник 9"/>
          <p:cNvSpPr/>
          <p:nvPr/>
        </p:nvSpPr>
        <p:spPr>
          <a:xfrm>
            <a:off x="0" y="4926647"/>
            <a:ext cx="9144000" cy="19778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100"/>
              </a:lnSpc>
            </a:pPr>
            <a:r>
              <a:rPr lang="uk-UA" sz="2000" b="1" dirty="0" smtClean="0">
                <a:noFill/>
              </a:rPr>
              <a:t>1) нація – найвища </a:t>
            </a:r>
            <a:r>
              <a:rPr lang="uk-UA" sz="2000" b="1" dirty="0">
                <a:noFill/>
              </a:rPr>
              <a:t>цінність;</a:t>
            </a:r>
            <a:r>
              <a:rPr lang="uk-UA" sz="2000" b="1" dirty="0"/>
              <a:t> </a:t>
            </a:r>
            <a:r>
              <a:rPr lang="uk-UA" sz="2000" b="1" dirty="0">
                <a:noFill/>
              </a:rPr>
              <a:t>2) парламентаризм; 3) усталений порядок; 4) збереження традицій; 5) соціальна рівність; 6) права і свободи людини; 7) економічна справедливість; 8) повага до моральних норм; 9) національні інтереси; 10) свобода особистості; 11) справедливий розподіл благ; 12) розвиток нації; 13) реформи замість революцій; 14) поступові зміни;</a:t>
            </a:r>
            <a:r>
              <a:rPr lang="uk-UA" sz="2000" b="1" dirty="0" smtClean="0"/>
              <a:t> 15) </a:t>
            </a:r>
            <a:r>
              <a:rPr lang="uk-UA" sz="2000" b="1" dirty="0"/>
              <a:t>єдність </a:t>
            </a:r>
            <a:r>
              <a:rPr lang="uk-UA" sz="2000" b="1" dirty="0" smtClean="0"/>
              <a:t>народу; 16) </a:t>
            </a:r>
            <a:r>
              <a:rPr lang="uk-UA" sz="2000" b="1" dirty="0"/>
              <a:t>демократизація </a:t>
            </a:r>
            <a:r>
              <a:rPr lang="uk-UA" sz="2000" b="1" dirty="0" smtClean="0"/>
              <a:t>суспільства; 17) </a:t>
            </a:r>
            <a:r>
              <a:rPr lang="uk-UA" sz="2000" b="1" dirty="0"/>
              <a:t>проти </a:t>
            </a:r>
            <a:r>
              <a:rPr lang="uk-UA" sz="2000" b="1" dirty="0" smtClean="0"/>
              <a:t>революцій; 18) </a:t>
            </a:r>
            <a:r>
              <a:rPr lang="uk-UA" sz="2000" b="1" dirty="0"/>
              <a:t>рівні </a:t>
            </a:r>
            <a:r>
              <a:rPr lang="uk-UA" sz="2000" b="1" dirty="0" smtClean="0"/>
              <a:t>можливості; 19) </a:t>
            </a:r>
            <a:r>
              <a:rPr lang="uk-UA" sz="2000" b="1" dirty="0"/>
              <a:t>розбудова </a:t>
            </a:r>
            <a:r>
              <a:rPr lang="uk-UA" sz="2000" b="1" dirty="0" smtClean="0"/>
              <a:t>держави; 20) турбота </a:t>
            </a:r>
            <a:r>
              <a:rPr lang="uk-UA" sz="2000" b="1" dirty="0"/>
              <a:t>про </a:t>
            </a:r>
            <a:r>
              <a:rPr lang="uk-UA" sz="2000" b="1" dirty="0" smtClean="0"/>
              <a:t>всіх.</a:t>
            </a:r>
            <a:endParaRPr lang="uk-UA" sz="2000" b="1" dirty="0"/>
          </a:p>
        </p:txBody>
      </p:sp>
    </p:spTree>
    <p:extLst>
      <p:ext uri="{BB962C8B-B14F-4D97-AF65-F5344CB8AC3E}">
        <p14:creationId xmlns:p14="http://schemas.microsoft.com/office/powerpoint/2010/main" val="2552868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08240"/>
            <a:ext cx="9144000" cy="1512168"/>
          </a:xfrm>
        </p:spPr>
        <p:txBody>
          <a:bodyPr>
            <a:noAutofit/>
          </a:bodyPr>
          <a:lstStyle/>
          <a:p>
            <a:pPr algn="ctr" eaLnBrk="1" fontAlgn="auto" hangingPunct="1">
              <a:lnSpc>
                <a:spcPts val="2400"/>
              </a:lnSpc>
              <a:spcAft>
                <a:spcPts val="0"/>
              </a:spcAft>
              <a:defRPr/>
            </a:pP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На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основі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тексту (с. 40-41)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визначте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які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словосполучення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характеризують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кожну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з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політичних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ідеологій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і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заповніть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таблицю</a:t>
            </a:r>
            <a:endParaRPr lang="ru-RU" sz="2200" dirty="0">
              <a:solidFill>
                <a:schemeClr val="accent1">
                  <a:satMod val="150000"/>
                </a:schemeClr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6" name="Таблиця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0734256"/>
              </p:ext>
            </p:extLst>
          </p:nvPr>
        </p:nvGraphicFramePr>
        <p:xfrm>
          <a:off x="0" y="1052736"/>
          <a:ext cx="9144000" cy="390144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166085698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73099036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845913445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230079190"/>
                    </a:ext>
                  </a:extLst>
                </a:gridCol>
              </a:tblGrid>
              <a:tr h="372979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Консерватизм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Лібералізм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Соціалізм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Націоналізм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6012004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збереження традицій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права і свободи людини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економічна справедливість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нація </a:t>
                      </a:r>
                      <a:r>
                        <a:rPr lang="uk-UA" sz="20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–</a:t>
                      </a:r>
                    </a:p>
                    <a:p>
                      <a:pPr algn="ctr"/>
                      <a:r>
                        <a:rPr lang="uk-UA" sz="20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найвища </a:t>
                      </a:r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цінність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9628496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повага до моральних норм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демократизація суспільства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рівні можливості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єдність народу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5817663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поступові зміни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парламентаризм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соціальна рівність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розбудова держави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1991515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>
                          <a:ln>
                            <a:noFill/>
                          </a:ln>
                          <a:noFill/>
                        </a:rPr>
                        <a:t>проти революцій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реформи замість революцій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справедливий розподіл благ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національні інтереси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4098412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усталений порядок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свобода</a:t>
                      </a:r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 </a:t>
                      </a:r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особистості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>
                          <a:ln>
                            <a:noFill/>
                          </a:ln>
                          <a:noFill/>
                        </a:rPr>
                        <a:t>турбота про всіх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розвиток нації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7168418"/>
                  </a:ext>
                </a:extLst>
              </a:tr>
            </a:tbl>
          </a:graphicData>
        </a:graphic>
      </p:graphicFrame>
      <p:sp>
        <p:nvSpPr>
          <p:cNvPr id="10" name="Прямокутник 9"/>
          <p:cNvSpPr/>
          <p:nvPr/>
        </p:nvSpPr>
        <p:spPr>
          <a:xfrm>
            <a:off x="0" y="4926647"/>
            <a:ext cx="9144000" cy="19778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100"/>
              </a:lnSpc>
            </a:pPr>
            <a:r>
              <a:rPr lang="uk-UA" sz="2000" b="1" dirty="0" smtClean="0">
                <a:noFill/>
              </a:rPr>
              <a:t>1) нація – найвища </a:t>
            </a:r>
            <a:r>
              <a:rPr lang="uk-UA" sz="2000" b="1" dirty="0">
                <a:noFill/>
              </a:rPr>
              <a:t>цінність;</a:t>
            </a:r>
            <a:r>
              <a:rPr lang="uk-UA" sz="2000" b="1" dirty="0"/>
              <a:t> </a:t>
            </a:r>
            <a:r>
              <a:rPr lang="uk-UA" sz="2000" b="1" dirty="0">
                <a:noFill/>
              </a:rPr>
              <a:t>2) парламентаризм; 3) усталений порядок; 4) збереження традицій; 5) соціальна рівність; 6) права і свободи людини; 7) економічна справедливість; 8) повага до моральних норм; 9) національні інтереси; 10) свобода особистості; 11) справедливий розподіл благ; 12) розвиток нації; 13) реформи замість революцій; 14) поступові зміни;</a:t>
            </a:r>
            <a:r>
              <a:rPr lang="uk-UA" sz="2000" b="1" dirty="0" smtClean="0"/>
              <a:t> </a:t>
            </a:r>
            <a:r>
              <a:rPr lang="uk-UA" sz="2000" b="1" dirty="0">
                <a:noFill/>
              </a:rPr>
              <a:t>15) єдність народу; </a:t>
            </a:r>
            <a:r>
              <a:rPr lang="uk-UA" sz="2000" b="1" dirty="0" smtClean="0"/>
              <a:t>16) </a:t>
            </a:r>
            <a:r>
              <a:rPr lang="uk-UA" sz="2000" b="1" dirty="0"/>
              <a:t>демократизація </a:t>
            </a:r>
            <a:r>
              <a:rPr lang="uk-UA" sz="2000" b="1" dirty="0" smtClean="0"/>
              <a:t>суспільства; 17) </a:t>
            </a:r>
            <a:r>
              <a:rPr lang="uk-UA" sz="2000" b="1" dirty="0"/>
              <a:t>проти </a:t>
            </a:r>
            <a:r>
              <a:rPr lang="uk-UA" sz="2000" b="1" dirty="0" smtClean="0"/>
              <a:t>революцій; 18) </a:t>
            </a:r>
            <a:r>
              <a:rPr lang="uk-UA" sz="2000" b="1" dirty="0"/>
              <a:t>рівні </a:t>
            </a:r>
            <a:r>
              <a:rPr lang="uk-UA" sz="2000" b="1" dirty="0" smtClean="0"/>
              <a:t>можливості; 19) </a:t>
            </a:r>
            <a:r>
              <a:rPr lang="uk-UA" sz="2000" b="1" dirty="0"/>
              <a:t>розбудова </a:t>
            </a:r>
            <a:r>
              <a:rPr lang="uk-UA" sz="2000" b="1" dirty="0" smtClean="0"/>
              <a:t>держави; 20) турбота </a:t>
            </a:r>
            <a:r>
              <a:rPr lang="uk-UA" sz="2000" b="1" dirty="0"/>
              <a:t>про </a:t>
            </a:r>
            <a:r>
              <a:rPr lang="uk-UA" sz="2000" b="1" dirty="0" smtClean="0"/>
              <a:t>всіх.</a:t>
            </a:r>
            <a:endParaRPr lang="uk-UA" sz="2000" b="1" dirty="0"/>
          </a:p>
        </p:txBody>
      </p:sp>
    </p:spTree>
    <p:extLst>
      <p:ext uri="{BB962C8B-B14F-4D97-AF65-F5344CB8AC3E}">
        <p14:creationId xmlns:p14="http://schemas.microsoft.com/office/powerpoint/2010/main" val="1340579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08240"/>
            <a:ext cx="9144000" cy="1512168"/>
          </a:xfrm>
        </p:spPr>
        <p:txBody>
          <a:bodyPr>
            <a:noAutofit/>
          </a:bodyPr>
          <a:lstStyle/>
          <a:p>
            <a:pPr algn="ctr" eaLnBrk="1" fontAlgn="auto" hangingPunct="1">
              <a:lnSpc>
                <a:spcPts val="2400"/>
              </a:lnSpc>
              <a:spcAft>
                <a:spcPts val="0"/>
              </a:spcAft>
              <a:defRPr/>
            </a:pP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На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основі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тексту (с. 40-41)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визначте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які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словосполучення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характеризують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кожну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з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політичних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ідеологій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і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заповніть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таблицю</a:t>
            </a:r>
            <a:endParaRPr lang="ru-RU" sz="2200" dirty="0">
              <a:solidFill>
                <a:schemeClr val="accent1">
                  <a:satMod val="150000"/>
                </a:schemeClr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6" name="Таблиця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8110840"/>
              </p:ext>
            </p:extLst>
          </p:nvPr>
        </p:nvGraphicFramePr>
        <p:xfrm>
          <a:off x="0" y="1052736"/>
          <a:ext cx="9144000" cy="390144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166085698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73099036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845913445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230079190"/>
                    </a:ext>
                  </a:extLst>
                </a:gridCol>
              </a:tblGrid>
              <a:tr h="372979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Консерватизм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Лібералізм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Соціалізм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Націоналізм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6012004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збереження традицій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права і свободи людини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економічна справедливість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нація </a:t>
                      </a:r>
                      <a:r>
                        <a:rPr lang="uk-UA" sz="20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–</a:t>
                      </a:r>
                    </a:p>
                    <a:p>
                      <a:pPr algn="ctr"/>
                      <a:r>
                        <a:rPr lang="uk-UA" sz="20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найвища </a:t>
                      </a:r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цінність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9628496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повага до моральних норм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демократизація суспільства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рівні можливості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єдність народу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5817663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поступові зміни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парламентаризм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соціальна рівність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розбудова держави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1991515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>
                          <a:ln>
                            <a:noFill/>
                          </a:ln>
                          <a:noFill/>
                        </a:rPr>
                        <a:t>проти революцій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реформи замість революцій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справедливий розподіл благ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національні інтереси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4098412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усталений порядок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свобода</a:t>
                      </a:r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 </a:t>
                      </a:r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особистості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>
                          <a:ln>
                            <a:noFill/>
                          </a:ln>
                          <a:noFill/>
                        </a:rPr>
                        <a:t>турбота про всіх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розвиток нації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7168418"/>
                  </a:ext>
                </a:extLst>
              </a:tr>
            </a:tbl>
          </a:graphicData>
        </a:graphic>
      </p:graphicFrame>
      <p:sp>
        <p:nvSpPr>
          <p:cNvPr id="10" name="Прямокутник 9"/>
          <p:cNvSpPr/>
          <p:nvPr/>
        </p:nvSpPr>
        <p:spPr>
          <a:xfrm>
            <a:off x="0" y="4926647"/>
            <a:ext cx="9144000" cy="19778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100"/>
              </a:lnSpc>
            </a:pPr>
            <a:r>
              <a:rPr lang="uk-UA" sz="2000" b="1" dirty="0" smtClean="0">
                <a:noFill/>
              </a:rPr>
              <a:t>1) нація – найвища </a:t>
            </a:r>
            <a:r>
              <a:rPr lang="uk-UA" sz="2000" b="1" dirty="0">
                <a:noFill/>
              </a:rPr>
              <a:t>цінність;</a:t>
            </a:r>
            <a:r>
              <a:rPr lang="uk-UA" sz="2000" b="1" dirty="0"/>
              <a:t> </a:t>
            </a:r>
            <a:r>
              <a:rPr lang="uk-UA" sz="2000" b="1" dirty="0">
                <a:noFill/>
              </a:rPr>
              <a:t>2) парламентаризм; 3) усталений порядок; 4) збереження традицій; 5) соціальна рівність; 6) права і свободи людини; 7) економічна справедливість; 8) повага до моральних норм; 9) національні інтереси; 10) свобода особистості; 11) справедливий розподіл благ; 12) розвиток нації; 13) реформи замість революцій; 14) поступові зміни;</a:t>
            </a:r>
            <a:r>
              <a:rPr lang="uk-UA" sz="2000" b="1" dirty="0" smtClean="0"/>
              <a:t> </a:t>
            </a:r>
            <a:r>
              <a:rPr lang="uk-UA" sz="2000" b="1" dirty="0">
                <a:noFill/>
              </a:rPr>
              <a:t>15) єдність народу; 16) демократизація суспільства; </a:t>
            </a:r>
            <a:r>
              <a:rPr lang="uk-UA" sz="2000" b="1" dirty="0" smtClean="0"/>
              <a:t>17) </a:t>
            </a:r>
            <a:r>
              <a:rPr lang="uk-UA" sz="2000" b="1" dirty="0"/>
              <a:t>проти </a:t>
            </a:r>
            <a:r>
              <a:rPr lang="uk-UA" sz="2000" b="1" dirty="0" smtClean="0"/>
              <a:t>революцій; 18) </a:t>
            </a:r>
            <a:r>
              <a:rPr lang="uk-UA" sz="2000" b="1" dirty="0"/>
              <a:t>рівні </a:t>
            </a:r>
            <a:r>
              <a:rPr lang="uk-UA" sz="2000" b="1" dirty="0" smtClean="0"/>
              <a:t>можливості; 19) </a:t>
            </a:r>
            <a:r>
              <a:rPr lang="uk-UA" sz="2000" b="1" dirty="0"/>
              <a:t>розбудова </a:t>
            </a:r>
            <a:r>
              <a:rPr lang="uk-UA" sz="2000" b="1" dirty="0" smtClean="0"/>
              <a:t>держави; 20) турбота </a:t>
            </a:r>
            <a:r>
              <a:rPr lang="uk-UA" sz="2000" b="1" dirty="0"/>
              <a:t>про </a:t>
            </a:r>
            <a:r>
              <a:rPr lang="uk-UA" sz="2000" b="1" dirty="0" smtClean="0"/>
              <a:t>всіх.</a:t>
            </a:r>
            <a:endParaRPr lang="uk-UA" sz="2000" b="1" dirty="0"/>
          </a:p>
        </p:txBody>
      </p:sp>
    </p:spTree>
    <p:extLst>
      <p:ext uri="{BB962C8B-B14F-4D97-AF65-F5344CB8AC3E}">
        <p14:creationId xmlns:p14="http://schemas.microsoft.com/office/powerpoint/2010/main" val="3626470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08240"/>
            <a:ext cx="9144000" cy="1512168"/>
          </a:xfrm>
        </p:spPr>
        <p:txBody>
          <a:bodyPr>
            <a:noAutofit/>
          </a:bodyPr>
          <a:lstStyle/>
          <a:p>
            <a:pPr algn="ctr" eaLnBrk="1" fontAlgn="auto" hangingPunct="1">
              <a:lnSpc>
                <a:spcPts val="2400"/>
              </a:lnSpc>
              <a:spcAft>
                <a:spcPts val="0"/>
              </a:spcAft>
              <a:defRPr/>
            </a:pP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На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основі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тексту (с. 40-41)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визначте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які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словосполучення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характеризують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кожну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з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політичних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ідеологій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і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заповніть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таблицю</a:t>
            </a:r>
            <a:endParaRPr lang="ru-RU" sz="2200" dirty="0">
              <a:solidFill>
                <a:schemeClr val="accent1">
                  <a:satMod val="150000"/>
                </a:schemeClr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6" name="Таблиця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1416533"/>
              </p:ext>
            </p:extLst>
          </p:nvPr>
        </p:nvGraphicFramePr>
        <p:xfrm>
          <a:off x="0" y="1052736"/>
          <a:ext cx="9144000" cy="390144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166085698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73099036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845913445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230079190"/>
                    </a:ext>
                  </a:extLst>
                </a:gridCol>
              </a:tblGrid>
              <a:tr h="372979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Консерватизм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Лібералізм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Соціалізм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Націоналізм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6012004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збереження традицій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права і свободи людини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економічна справедливість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нація </a:t>
                      </a:r>
                      <a:r>
                        <a:rPr lang="uk-UA" sz="20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–</a:t>
                      </a:r>
                    </a:p>
                    <a:p>
                      <a:pPr algn="ctr"/>
                      <a:r>
                        <a:rPr lang="uk-UA" sz="20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найвища </a:t>
                      </a:r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цінність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9628496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повага до моральних норм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демократизація суспільства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рівні можливості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єдність народу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5817663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поступові зміни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парламентаризм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соціальна рівність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розбудова держави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1991515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проти революцій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реформи замість революцій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справедливий розподіл благ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національні інтереси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4098412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усталений порядок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свобода</a:t>
                      </a:r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 </a:t>
                      </a:r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особистості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>
                          <a:ln>
                            <a:noFill/>
                          </a:ln>
                          <a:noFill/>
                        </a:rPr>
                        <a:t>турбота про всіх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розвиток нації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7168418"/>
                  </a:ext>
                </a:extLst>
              </a:tr>
            </a:tbl>
          </a:graphicData>
        </a:graphic>
      </p:graphicFrame>
      <p:sp>
        <p:nvSpPr>
          <p:cNvPr id="10" name="Прямокутник 9"/>
          <p:cNvSpPr/>
          <p:nvPr/>
        </p:nvSpPr>
        <p:spPr>
          <a:xfrm>
            <a:off x="0" y="4926647"/>
            <a:ext cx="9144000" cy="19778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100"/>
              </a:lnSpc>
            </a:pPr>
            <a:r>
              <a:rPr lang="uk-UA" sz="2000" b="1" dirty="0" smtClean="0">
                <a:noFill/>
              </a:rPr>
              <a:t>1) нація – найвища </a:t>
            </a:r>
            <a:r>
              <a:rPr lang="uk-UA" sz="2000" b="1" dirty="0">
                <a:noFill/>
              </a:rPr>
              <a:t>цінність;</a:t>
            </a:r>
            <a:r>
              <a:rPr lang="uk-UA" sz="2000" b="1" dirty="0"/>
              <a:t> </a:t>
            </a:r>
            <a:r>
              <a:rPr lang="uk-UA" sz="2000" b="1" dirty="0">
                <a:noFill/>
              </a:rPr>
              <a:t>2) парламентаризм; 3) усталений порядок; 4) збереження традицій; 5) соціальна рівність; 6) права і свободи людини; 7) економічна справедливість; 8) повага до моральних норм; 9) національні інтереси; 10) свобода особистості; 11) справедливий розподіл благ; 12) розвиток нації; 13) реформи замість революцій; 14) поступові зміни;</a:t>
            </a:r>
            <a:r>
              <a:rPr lang="uk-UA" sz="2000" b="1" dirty="0" smtClean="0"/>
              <a:t> </a:t>
            </a:r>
            <a:r>
              <a:rPr lang="uk-UA" sz="2000" b="1" dirty="0">
                <a:noFill/>
              </a:rPr>
              <a:t>15) єдність народу; 16) демократизація суспільства; 17) проти революцій; </a:t>
            </a:r>
            <a:r>
              <a:rPr lang="uk-UA" sz="2000" b="1" dirty="0" smtClean="0"/>
              <a:t>18) </a:t>
            </a:r>
            <a:r>
              <a:rPr lang="uk-UA" sz="2000" b="1" dirty="0"/>
              <a:t>рівні </a:t>
            </a:r>
            <a:r>
              <a:rPr lang="uk-UA" sz="2000" b="1" dirty="0" smtClean="0"/>
              <a:t>можливості; 19) </a:t>
            </a:r>
            <a:r>
              <a:rPr lang="uk-UA" sz="2000" b="1" dirty="0"/>
              <a:t>розбудова </a:t>
            </a:r>
            <a:r>
              <a:rPr lang="uk-UA" sz="2000" b="1" dirty="0" smtClean="0"/>
              <a:t>держави; 20) турбота </a:t>
            </a:r>
            <a:r>
              <a:rPr lang="uk-UA" sz="2000" b="1" dirty="0"/>
              <a:t>про </a:t>
            </a:r>
            <a:r>
              <a:rPr lang="uk-UA" sz="2000" b="1" dirty="0" smtClean="0"/>
              <a:t>всіх.</a:t>
            </a:r>
            <a:endParaRPr lang="uk-UA" sz="2000" b="1" dirty="0"/>
          </a:p>
        </p:txBody>
      </p:sp>
    </p:spTree>
    <p:extLst>
      <p:ext uri="{BB962C8B-B14F-4D97-AF65-F5344CB8AC3E}">
        <p14:creationId xmlns:p14="http://schemas.microsoft.com/office/powerpoint/2010/main" val="949592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Опорні поняття і дати</a:t>
            </a:r>
            <a:endParaRPr lang="ru-RU" dirty="0">
              <a:solidFill>
                <a:schemeClr val="accent1">
                  <a:satMod val="1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67544" y="1556792"/>
            <a:ext cx="4968552" cy="5301208"/>
          </a:xfrm>
        </p:spPr>
        <p:txBody>
          <a:bodyPr rtlCol="0">
            <a:normAutofit fontScale="92500" lnSpcReduction="10000"/>
          </a:bodyPr>
          <a:lstStyle/>
          <a:p>
            <a:pPr marL="438912" indent="-32004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ідеологія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;</a:t>
            </a:r>
          </a:p>
          <a:p>
            <a:pPr marL="438912" indent="-32004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індустріальне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суспільство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;</a:t>
            </a:r>
            <a:endParaRPr lang="ru-RU" b="1" dirty="0" smtClean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438912" indent="-32004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консерватизм;</a:t>
            </a:r>
          </a:p>
          <a:p>
            <a:pPr marL="438912" indent="-32004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лібералізм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;</a:t>
            </a:r>
          </a:p>
          <a:p>
            <a:pPr marL="438912" indent="-32004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націоналізм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;</a:t>
            </a:r>
          </a:p>
          <a:p>
            <a:pPr marL="438912" indent="-32004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нація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;</a:t>
            </a:r>
          </a:p>
          <a:p>
            <a:pPr marL="438912" indent="-32004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соціалізм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.</a:t>
            </a:r>
            <a:endParaRPr lang="ru-RU" b="1" dirty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4" name="Місце для вмісту 2"/>
          <p:cNvSpPr txBox="1">
            <a:spLocks/>
          </p:cNvSpPr>
          <p:nvPr/>
        </p:nvSpPr>
        <p:spPr bwMode="auto">
          <a:xfrm>
            <a:off x="4211960" y="1556792"/>
            <a:ext cx="4932040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4864" tIns="9144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438150" indent="-319088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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02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Char char="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53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charset="0"/>
              <a:buChar char="▪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602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557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itchFamily="18" charset="2"/>
              <a:buChar char=""/>
              <a:def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7632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31136" indent="-18288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38912" lvl="0" indent="-32004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0AD00"/>
              </a:buClr>
              <a:buFont typeface="Wingdings 2"/>
              <a:buChar char=""/>
              <a:defRPr/>
            </a:pPr>
            <a:r>
              <a:rPr lang="ru-RU" sz="3000" b="1" dirty="0" smtClean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друга </a:t>
            </a:r>
            <a:r>
              <a:rPr lang="ru-RU" sz="3000" b="1" dirty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половина ХVІІІ </a:t>
            </a:r>
            <a:r>
              <a:rPr lang="ru-RU" sz="3000" b="1" dirty="0" smtClean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– 60-ті </a:t>
            </a:r>
            <a:r>
              <a:rPr lang="ru-RU" sz="3000" b="1" dirty="0" err="1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рр</a:t>
            </a:r>
            <a:r>
              <a:rPr lang="ru-RU" sz="3000" b="1" dirty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. ХІХ ст.</a:t>
            </a:r>
          </a:p>
        </p:txBody>
      </p:sp>
    </p:spTree>
    <p:extLst>
      <p:ext uri="{BB962C8B-B14F-4D97-AF65-F5344CB8AC3E}">
        <p14:creationId xmlns:p14="http://schemas.microsoft.com/office/powerpoint/2010/main" val="1017775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08240"/>
            <a:ext cx="9144000" cy="1512168"/>
          </a:xfrm>
        </p:spPr>
        <p:txBody>
          <a:bodyPr>
            <a:noAutofit/>
          </a:bodyPr>
          <a:lstStyle/>
          <a:p>
            <a:pPr algn="ctr" eaLnBrk="1" fontAlgn="auto" hangingPunct="1">
              <a:lnSpc>
                <a:spcPts val="2400"/>
              </a:lnSpc>
              <a:spcAft>
                <a:spcPts val="0"/>
              </a:spcAft>
              <a:defRPr/>
            </a:pP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На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основі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тексту (с. 40-41)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визначте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які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словосполучення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характеризують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кожну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з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політичних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ідеологій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і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заповніть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таблицю</a:t>
            </a:r>
            <a:endParaRPr lang="ru-RU" sz="2200" dirty="0">
              <a:solidFill>
                <a:schemeClr val="accent1">
                  <a:satMod val="150000"/>
                </a:schemeClr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6" name="Таблиця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3715197"/>
              </p:ext>
            </p:extLst>
          </p:nvPr>
        </p:nvGraphicFramePr>
        <p:xfrm>
          <a:off x="0" y="1052736"/>
          <a:ext cx="9144000" cy="390144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166085698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73099036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845913445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230079190"/>
                    </a:ext>
                  </a:extLst>
                </a:gridCol>
              </a:tblGrid>
              <a:tr h="372979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Консерватизм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Лібералізм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Соціалізм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Націоналізм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6012004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збереження традицій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права і свободи людини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економічна справедливість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нація </a:t>
                      </a:r>
                      <a:r>
                        <a:rPr lang="uk-UA" sz="20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–</a:t>
                      </a:r>
                    </a:p>
                    <a:p>
                      <a:pPr algn="ctr"/>
                      <a:r>
                        <a:rPr lang="uk-UA" sz="20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найвища </a:t>
                      </a:r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цінність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9628496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повага до моральних норм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демократизація суспільства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рівні можливості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єдність народу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5817663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поступові зміни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парламентаризм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соціальна рівність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розбудова держави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1991515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проти революцій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реформи замість революцій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справедливий розподіл благ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національні інтереси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4098412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усталений порядок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свобода</a:t>
                      </a:r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 </a:t>
                      </a:r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особистості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>
                          <a:ln>
                            <a:noFill/>
                          </a:ln>
                          <a:noFill/>
                        </a:rPr>
                        <a:t>турбота про всіх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розвиток нації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7168418"/>
                  </a:ext>
                </a:extLst>
              </a:tr>
            </a:tbl>
          </a:graphicData>
        </a:graphic>
      </p:graphicFrame>
      <p:sp>
        <p:nvSpPr>
          <p:cNvPr id="10" name="Прямокутник 9"/>
          <p:cNvSpPr/>
          <p:nvPr/>
        </p:nvSpPr>
        <p:spPr>
          <a:xfrm>
            <a:off x="0" y="4926647"/>
            <a:ext cx="9144000" cy="19778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100"/>
              </a:lnSpc>
            </a:pPr>
            <a:r>
              <a:rPr lang="uk-UA" sz="2000" b="1" dirty="0" smtClean="0">
                <a:noFill/>
              </a:rPr>
              <a:t>1) нація – найвища </a:t>
            </a:r>
            <a:r>
              <a:rPr lang="uk-UA" sz="2000" b="1" dirty="0">
                <a:noFill/>
              </a:rPr>
              <a:t>цінність;</a:t>
            </a:r>
            <a:r>
              <a:rPr lang="uk-UA" sz="2000" b="1" dirty="0"/>
              <a:t> </a:t>
            </a:r>
            <a:r>
              <a:rPr lang="uk-UA" sz="2000" b="1" dirty="0">
                <a:noFill/>
              </a:rPr>
              <a:t>2) парламентаризм; 3) усталений порядок; 4) збереження традицій; 5) соціальна рівність; 6) права і свободи людини; 7) економічна справедливість; 8) повага до моральних норм; 9) національні інтереси; 10) свобода особистості; 11) справедливий розподіл благ; 12) розвиток нації; 13) реформи замість революцій; 14) поступові зміни;</a:t>
            </a:r>
            <a:r>
              <a:rPr lang="uk-UA" sz="2000" b="1" dirty="0" smtClean="0"/>
              <a:t> </a:t>
            </a:r>
            <a:r>
              <a:rPr lang="uk-UA" sz="2000" b="1" dirty="0">
                <a:noFill/>
              </a:rPr>
              <a:t>15) єдність народу; 16) демократизація суспільства; 17) проти революцій; 18) рівні можливості; </a:t>
            </a:r>
            <a:r>
              <a:rPr lang="uk-UA" sz="2000" b="1" dirty="0" smtClean="0"/>
              <a:t>19) </a:t>
            </a:r>
            <a:r>
              <a:rPr lang="uk-UA" sz="2000" b="1" dirty="0"/>
              <a:t>розбудова </a:t>
            </a:r>
            <a:r>
              <a:rPr lang="uk-UA" sz="2000" b="1" dirty="0" smtClean="0"/>
              <a:t>держави; 20) турбота </a:t>
            </a:r>
            <a:r>
              <a:rPr lang="uk-UA" sz="2000" b="1" dirty="0"/>
              <a:t>про </a:t>
            </a:r>
            <a:r>
              <a:rPr lang="uk-UA" sz="2000" b="1" dirty="0" smtClean="0"/>
              <a:t>всіх.</a:t>
            </a:r>
            <a:endParaRPr lang="uk-UA" sz="2000" b="1" dirty="0"/>
          </a:p>
        </p:txBody>
      </p:sp>
    </p:spTree>
    <p:extLst>
      <p:ext uri="{BB962C8B-B14F-4D97-AF65-F5344CB8AC3E}">
        <p14:creationId xmlns:p14="http://schemas.microsoft.com/office/powerpoint/2010/main" val="41074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08240"/>
            <a:ext cx="9144000" cy="1512168"/>
          </a:xfrm>
        </p:spPr>
        <p:txBody>
          <a:bodyPr>
            <a:noAutofit/>
          </a:bodyPr>
          <a:lstStyle/>
          <a:p>
            <a:pPr algn="ctr" eaLnBrk="1" fontAlgn="auto" hangingPunct="1">
              <a:lnSpc>
                <a:spcPts val="2400"/>
              </a:lnSpc>
              <a:spcAft>
                <a:spcPts val="0"/>
              </a:spcAft>
              <a:defRPr/>
            </a:pP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На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основі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тексту (с. 40-41)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визначте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які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словосполучення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характеризують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кожну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з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політичних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ідеологій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і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заповніть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таблицю</a:t>
            </a:r>
            <a:endParaRPr lang="ru-RU" sz="2200" dirty="0">
              <a:solidFill>
                <a:schemeClr val="accent1">
                  <a:satMod val="150000"/>
                </a:schemeClr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6" name="Таблиця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8372074"/>
              </p:ext>
            </p:extLst>
          </p:nvPr>
        </p:nvGraphicFramePr>
        <p:xfrm>
          <a:off x="0" y="1052736"/>
          <a:ext cx="9144000" cy="390144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166085698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73099036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845913445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230079190"/>
                    </a:ext>
                  </a:extLst>
                </a:gridCol>
              </a:tblGrid>
              <a:tr h="372979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Консерватизм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Лібералізм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Соціалізм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Націоналізм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6012004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збереження традицій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права і свободи людини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економічна справедливість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нація </a:t>
                      </a:r>
                      <a:r>
                        <a:rPr lang="uk-UA" sz="20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–</a:t>
                      </a:r>
                    </a:p>
                    <a:p>
                      <a:pPr algn="ctr"/>
                      <a:r>
                        <a:rPr lang="uk-UA" sz="20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найвища </a:t>
                      </a:r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цінність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9628496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повага до моральних норм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демократизація суспільства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рівні можливості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єдність народу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5817663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поступові зміни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парламентаризм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соціальна рівність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розбудова держави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1991515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проти революцій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реформи замість революцій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справедливий розподіл благ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національні інтереси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4098412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усталений порядок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свобода</a:t>
                      </a:r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 </a:t>
                      </a:r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особистості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>
                          <a:ln>
                            <a:noFill/>
                          </a:ln>
                          <a:noFill/>
                        </a:rPr>
                        <a:t>турбота про всіх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розвиток нації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7168418"/>
                  </a:ext>
                </a:extLst>
              </a:tr>
            </a:tbl>
          </a:graphicData>
        </a:graphic>
      </p:graphicFrame>
      <p:sp>
        <p:nvSpPr>
          <p:cNvPr id="10" name="Прямокутник 9"/>
          <p:cNvSpPr/>
          <p:nvPr/>
        </p:nvSpPr>
        <p:spPr>
          <a:xfrm>
            <a:off x="0" y="4926647"/>
            <a:ext cx="9144000" cy="19778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100"/>
              </a:lnSpc>
            </a:pPr>
            <a:r>
              <a:rPr lang="uk-UA" sz="2000" b="1" dirty="0" smtClean="0">
                <a:noFill/>
              </a:rPr>
              <a:t>1) нація – найвища </a:t>
            </a:r>
            <a:r>
              <a:rPr lang="uk-UA" sz="2000" b="1" dirty="0">
                <a:noFill/>
              </a:rPr>
              <a:t>цінність;</a:t>
            </a:r>
            <a:r>
              <a:rPr lang="uk-UA" sz="2000" b="1" dirty="0"/>
              <a:t> </a:t>
            </a:r>
            <a:r>
              <a:rPr lang="uk-UA" sz="2000" b="1" dirty="0">
                <a:noFill/>
              </a:rPr>
              <a:t>2) парламентаризм; 3) усталений порядок; 4) збереження традицій; 5) соціальна рівність; 6) права і свободи людини; 7) економічна справедливість; 8) повага до моральних норм; 9) національні інтереси; 10) свобода особистості; 11) справедливий розподіл благ; 12) розвиток нації; 13) реформи замість революцій; 14) поступові зміни;</a:t>
            </a:r>
            <a:r>
              <a:rPr lang="uk-UA" sz="2000" b="1" dirty="0" smtClean="0"/>
              <a:t> </a:t>
            </a:r>
            <a:r>
              <a:rPr lang="uk-UA" sz="2000" b="1" dirty="0">
                <a:noFill/>
              </a:rPr>
              <a:t>15) єдність народу; 16) демократизація суспільства; 17) проти революцій; 18) рівні можливості; 19) розбудова держави; </a:t>
            </a:r>
            <a:r>
              <a:rPr lang="uk-UA" sz="2000" b="1" dirty="0" smtClean="0"/>
              <a:t>20) турбота </a:t>
            </a:r>
            <a:r>
              <a:rPr lang="uk-UA" sz="2000" b="1" dirty="0"/>
              <a:t>про </a:t>
            </a:r>
            <a:r>
              <a:rPr lang="uk-UA" sz="2000" b="1" dirty="0" smtClean="0"/>
              <a:t>всіх.</a:t>
            </a:r>
            <a:endParaRPr lang="uk-UA" sz="2000" b="1" dirty="0"/>
          </a:p>
        </p:txBody>
      </p:sp>
    </p:spTree>
    <p:extLst>
      <p:ext uri="{BB962C8B-B14F-4D97-AF65-F5344CB8AC3E}">
        <p14:creationId xmlns:p14="http://schemas.microsoft.com/office/powerpoint/2010/main" val="3237575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08240"/>
            <a:ext cx="9144000" cy="1512168"/>
          </a:xfrm>
        </p:spPr>
        <p:txBody>
          <a:bodyPr>
            <a:noAutofit/>
          </a:bodyPr>
          <a:lstStyle/>
          <a:p>
            <a:pPr algn="ctr" eaLnBrk="1" fontAlgn="auto" hangingPunct="1">
              <a:lnSpc>
                <a:spcPts val="2400"/>
              </a:lnSpc>
              <a:spcAft>
                <a:spcPts val="0"/>
              </a:spcAft>
              <a:defRPr/>
            </a:pP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На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основі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тексту (с. 40-41)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визначте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які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словосполучення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характеризують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кожну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з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політичних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ідеологій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і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заповніть</a:t>
            </a:r>
            <a:r>
              <a:rPr lang="ru-RU" sz="22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2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таблицю</a:t>
            </a:r>
            <a:endParaRPr lang="ru-RU" sz="2200" dirty="0">
              <a:solidFill>
                <a:schemeClr val="accent1">
                  <a:satMod val="150000"/>
                </a:schemeClr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6" name="Таблиця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7322727"/>
              </p:ext>
            </p:extLst>
          </p:nvPr>
        </p:nvGraphicFramePr>
        <p:xfrm>
          <a:off x="0" y="1052736"/>
          <a:ext cx="9144000" cy="390144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166085698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73099036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845913445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230079190"/>
                    </a:ext>
                  </a:extLst>
                </a:gridCol>
              </a:tblGrid>
              <a:tr h="372979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Консерватизм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Лібералізм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Соціалізм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Націоналізм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6012004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збереження традицій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права і свободи людини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економічна справедливість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нація </a:t>
                      </a:r>
                      <a:r>
                        <a:rPr lang="uk-UA" sz="20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–</a:t>
                      </a:r>
                    </a:p>
                    <a:p>
                      <a:pPr algn="ctr"/>
                      <a:r>
                        <a:rPr lang="uk-UA" sz="20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найвища </a:t>
                      </a:r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цінність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9628496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повага до моральних норм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демократизація суспільства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рівні можливості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єдність народу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5817663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поступові зміни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парламентаризм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соціальна рівність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розбудова держави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1991515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проти революцій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реформи замість революцій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справедливий розподіл благ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національні інтереси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4098412"/>
                  </a:ext>
                </a:extLst>
              </a:tr>
              <a:tr h="659886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усталений порядок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свобода</a:t>
                      </a:r>
                      <a:r>
                        <a:rPr lang="uk-UA" sz="2000" b="1" dirty="0">
                          <a:ln>
                            <a:noFill/>
                          </a:ln>
                          <a:noFill/>
                        </a:rPr>
                        <a:t> </a:t>
                      </a:r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особистості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турбота про всіх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розвиток нації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7168418"/>
                  </a:ext>
                </a:extLst>
              </a:tr>
            </a:tbl>
          </a:graphicData>
        </a:graphic>
      </p:graphicFrame>
      <p:sp>
        <p:nvSpPr>
          <p:cNvPr id="10" name="Прямокутник 9"/>
          <p:cNvSpPr/>
          <p:nvPr/>
        </p:nvSpPr>
        <p:spPr>
          <a:xfrm>
            <a:off x="0" y="4926647"/>
            <a:ext cx="9144000" cy="19778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100"/>
              </a:lnSpc>
            </a:pPr>
            <a:r>
              <a:rPr lang="uk-UA" sz="2000" b="1" dirty="0" smtClean="0">
                <a:noFill/>
              </a:rPr>
              <a:t>1) нація – найвища </a:t>
            </a:r>
            <a:r>
              <a:rPr lang="uk-UA" sz="2000" b="1" dirty="0">
                <a:noFill/>
              </a:rPr>
              <a:t>цінність;</a:t>
            </a:r>
            <a:r>
              <a:rPr lang="uk-UA" sz="2000" b="1" dirty="0"/>
              <a:t> </a:t>
            </a:r>
            <a:r>
              <a:rPr lang="uk-UA" sz="2000" b="1" dirty="0">
                <a:noFill/>
              </a:rPr>
              <a:t>2) парламентаризм; 3) усталений порядок; 4) збереження традицій; 5) соціальна рівність; 6) права і свободи людини; 7) економічна справедливість; 8) повага до моральних норм; 9) національні інтереси; 10) свобода особистості; 11) справедливий розподіл благ; 12) розвиток нації; 13) реформи замість революцій; 14) поступові зміни;</a:t>
            </a:r>
            <a:r>
              <a:rPr lang="uk-UA" sz="2000" b="1" dirty="0" smtClean="0"/>
              <a:t> </a:t>
            </a:r>
            <a:r>
              <a:rPr lang="uk-UA" sz="2000" b="1" dirty="0">
                <a:noFill/>
              </a:rPr>
              <a:t>15) єдність народу; 16) демократизація суспільства; 17) проти революцій; 18) рівні можливості; 19) розбудова держави; 20) турбота про всіх.</a:t>
            </a:r>
          </a:p>
        </p:txBody>
      </p:sp>
    </p:spTree>
    <p:extLst>
      <p:ext uri="{BB962C8B-B14F-4D97-AF65-F5344CB8AC3E}">
        <p14:creationId xmlns:p14="http://schemas.microsoft.com/office/powerpoint/2010/main" val="2689009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Місце для вмісту 2"/>
          <p:cNvSpPr>
            <a:spLocks noGrp="1"/>
          </p:cNvSpPr>
          <p:nvPr>
            <p:ph idx="1"/>
          </p:nvPr>
        </p:nvSpPr>
        <p:spPr>
          <a:xfrm>
            <a:off x="457200" y="2134865"/>
            <a:ext cx="8229600" cy="1438151"/>
          </a:xfrm>
        </p:spPr>
        <p:txBody>
          <a:bodyPr rtlCol="0">
            <a:noAutofit/>
          </a:bodyPr>
          <a:lstStyle/>
          <a:p>
            <a:pPr marL="118872" indent="0"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Дайте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відповіді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endParaRPr lang="ru-RU" b="1" dirty="0" smtClean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на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питання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1-5 на с. 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42.</a:t>
            </a:r>
            <a:endParaRPr lang="ru-RU" b="1" dirty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09600" y="44624"/>
            <a:ext cx="8229600" cy="1252728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 kern="1200">
                <a:solidFill>
                  <a:srgbClr val="FFC80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9pPr>
            <a:extLst/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500" b="1" i="0" u="none" strike="noStrike" kern="1200" cap="none" spc="0" normalizeH="0" baseline="0" noProof="0" dirty="0">
                <a:ln>
                  <a:noFill/>
                </a:ln>
                <a:solidFill>
                  <a:srgbClr val="F0AD00">
                    <a:satMod val="150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Закріплення матеріалу</a:t>
            </a:r>
            <a:endParaRPr kumimoji="0" lang="ru-RU" sz="4500" b="1" i="0" u="none" strike="noStrike" kern="1200" cap="none" spc="0" normalizeH="0" baseline="0" noProof="0" dirty="0">
              <a:ln>
                <a:noFill/>
              </a:ln>
              <a:solidFill>
                <a:srgbClr val="F0AD00">
                  <a:satMod val="150000"/>
                </a:srgbClr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176562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Домашнє завдання </a:t>
            </a:r>
            <a:endParaRPr lang="ru-RU" dirty="0">
              <a:solidFill>
                <a:schemeClr val="accent1">
                  <a:satMod val="150000"/>
                </a:scheme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5" name="Picture 5" descr="Слава ЗСУ! - Orbita-UG Рекламне Агентство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46" t="27448" r="16495" b="31298"/>
          <a:stretch/>
        </p:blipFill>
        <p:spPr bwMode="auto">
          <a:xfrm>
            <a:off x="2762596" y="3310410"/>
            <a:ext cx="3618809" cy="278288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Місце для вмісту 2"/>
          <p:cNvSpPr>
            <a:spLocks noGrp="1"/>
          </p:cNvSpPr>
          <p:nvPr>
            <p:ph idx="1"/>
          </p:nvPr>
        </p:nvSpPr>
        <p:spPr>
          <a:xfrm>
            <a:off x="228600" y="1844824"/>
            <a:ext cx="8686800" cy="1152128"/>
          </a:xfrm>
        </p:spPr>
        <p:txBody>
          <a:bodyPr rtlCol="0">
            <a:noAutofit/>
          </a:bodyPr>
          <a:lstStyle/>
          <a:p>
            <a:pPr marL="118872" indent="0"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uk-UA" sz="3600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Опрацювати § </a:t>
            </a:r>
            <a:r>
              <a:rPr lang="uk-UA" sz="3600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4. </a:t>
            </a:r>
            <a:endParaRPr lang="uk-UA" sz="3600" b="1" dirty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9741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8203" t="6282" r="9216" b="51516"/>
          <a:stretch/>
        </p:blipFill>
        <p:spPr>
          <a:xfrm>
            <a:off x="0" y="-68852"/>
            <a:ext cx="9144000" cy="6926852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 rotWithShape="1">
          <a:blip r:embed="rId3"/>
          <a:srcRect l="8192" t="6284" r="9233" b="51513"/>
          <a:stretch/>
        </p:blipFill>
        <p:spPr>
          <a:xfrm>
            <a:off x="0" y="-68400"/>
            <a:ext cx="9144000" cy="6926400"/>
          </a:xfrm>
          <a:prstGeom prst="rect">
            <a:avLst/>
          </a:prstGeom>
        </p:spPr>
      </p:pic>
      <p:sp>
        <p:nvSpPr>
          <p:cNvPr id="12" name="Прямокутник 11"/>
          <p:cNvSpPr/>
          <p:nvPr/>
        </p:nvSpPr>
        <p:spPr>
          <a:xfrm>
            <a:off x="0" y="6396335"/>
            <a:ext cx="91440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solidFill>
                  <a:prstClr val="black"/>
                </a:solidFill>
              </a:rPr>
              <a:t>Зародження</a:t>
            </a:r>
            <a:r>
              <a:rPr lang="ru-RU" sz="2400" b="1" dirty="0">
                <a:solidFill>
                  <a:prstClr val="black"/>
                </a:solidFill>
              </a:rPr>
              <a:t> </a:t>
            </a:r>
            <a:r>
              <a:rPr lang="ru-RU" sz="2400" b="1" dirty="0" err="1">
                <a:solidFill>
                  <a:prstClr val="black"/>
                </a:solidFill>
              </a:rPr>
              <a:t>індустріального</a:t>
            </a:r>
            <a:r>
              <a:rPr lang="ru-RU" sz="2400" b="1" dirty="0">
                <a:solidFill>
                  <a:prstClr val="black"/>
                </a:solidFill>
              </a:rPr>
              <a:t> </a:t>
            </a:r>
            <a:r>
              <a:rPr lang="ru-RU" sz="2400" b="1" dirty="0" err="1">
                <a:solidFill>
                  <a:prstClr val="black"/>
                </a:solidFill>
              </a:rPr>
              <a:t>суспільства</a:t>
            </a:r>
            <a:r>
              <a:rPr lang="ru-RU" sz="2400" b="1" dirty="0">
                <a:solidFill>
                  <a:prstClr val="black"/>
                </a:solidFill>
              </a:rPr>
              <a:t> </a:t>
            </a:r>
            <a:r>
              <a:rPr lang="ru-RU" sz="2400" b="1" dirty="0" err="1">
                <a:solidFill>
                  <a:prstClr val="black"/>
                </a:solidFill>
              </a:rPr>
              <a:t>розпочалося</a:t>
            </a:r>
            <a:r>
              <a:rPr lang="ru-RU" sz="2400" b="1" dirty="0">
                <a:solidFill>
                  <a:prstClr val="black"/>
                </a:solidFill>
              </a:rPr>
              <a:t> </a:t>
            </a:r>
            <a:r>
              <a:rPr lang="ru-RU" sz="2400" b="1" dirty="0" smtClean="0">
                <a:solidFill>
                  <a:prstClr val="black"/>
                </a:solidFill>
              </a:rPr>
              <a:t>в </a:t>
            </a:r>
            <a:r>
              <a:rPr lang="ru-RU" sz="2400" b="1" dirty="0" err="1">
                <a:solidFill>
                  <a:prstClr val="black"/>
                </a:solidFill>
              </a:rPr>
              <a:t>Англії</a:t>
            </a:r>
            <a:endParaRPr lang="uk-UA" sz="24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9301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08176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Зародження </a:t>
            </a:r>
            <a:br>
              <a:rPr lang="uk-UA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</a:br>
            <a:r>
              <a:rPr lang="uk-UA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індустріального суспільства</a:t>
            </a:r>
            <a:endParaRPr lang="ru-RU" dirty="0">
              <a:solidFill>
                <a:schemeClr val="accent1">
                  <a:satMod val="150000"/>
                </a:schemeClr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19" name="Групувати 18"/>
          <p:cNvGrpSpPr/>
          <p:nvPr/>
        </p:nvGrpSpPr>
        <p:grpSpPr>
          <a:xfrm>
            <a:off x="0" y="1403238"/>
            <a:ext cx="9144000" cy="5472761"/>
            <a:chOff x="0" y="1403238"/>
            <a:chExt cx="9144000" cy="5472761"/>
          </a:xfrm>
        </p:grpSpPr>
        <p:grpSp>
          <p:nvGrpSpPr>
            <p:cNvPr id="13" name="Групувати 12"/>
            <p:cNvGrpSpPr/>
            <p:nvPr/>
          </p:nvGrpSpPr>
          <p:grpSpPr>
            <a:xfrm>
              <a:off x="0" y="1403238"/>
              <a:ext cx="9144000" cy="5472761"/>
              <a:chOff x="0" y="1403238"/>
              <a:chExt cx="9144000" cy="5472761"/>
            </a:xfrm>
          </p:grpSpPr>
          <p:pic>
            <p:nvPicPr>
              <p:cNvPr id="7" name="Picture 2"/>
              <p:cNvPicPr>
                <a:picLocks noChangeAspect="1" noChangeArrowheads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6130" r="92874" b="10690"/>
              <a:stretch/>
            </p:blipFill>
            <p:spPr bwMode="auto">
              <a:xfrm>
                <a:off x="0" y="1403238"/>
                <a:ext cx="9144000" cy="547276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11" name="Полілінія 10"/>
              <p:cNvSpPr/>
              <p:nvPr/>
            </p:nvSpPr>
            <p:spPr>
              <a:xfrm>
                <a:off x="5350598" y="1448554"/>
                <a:ext cx="1758381" cy="2996697"/>
              </a:xfrm>
              <a:custGeom>
                <a:avLst/>
                <a:gdLst>
                  <a:gd name="connsiteX0" fmla="*/ 362139 w 1758381"/>
                  <a:gd name="connsiteY0" fmla="*/ 570369 h 2996697"/>
                  <a:gd name="connsiteX1" fmla="*/ 805758 w 1758381"/>
                  <a:gd name="connsiteY1" fmla="*/ 2381062 h 2996697"/>
                  <a:gd name="connsiteX2" fmla="*/ 1195057 w 1758381"/>
                  <a:gd name="connsiteY2" fmla="*/ 2996697 h 2996697"/>
                  <a:gd name="connsiteX3" fmla="*/ 1312752 w 1758381"/>
                  <a:gd name="connsiteY3" fmla="*/ 2987644 h 2996697"/>
                  <a:gd name="connsiteX4" fmla="*/ 1412341 w 1758381"/>
                  <a:gd name="connsiteY4" fmla="*/ 2969537 h 2996697"/>
                  <a:gd name="connsiteX5" fmla="*/ 1493822 w 1758381"/>
                  <a:gd name="connsiteY5" fmla="*/ 2960484 h 2996697"/>
                  <a:gd name="connsiteX6" fmla="*/ 1584356 w 1758381"/>
                  <a:gd name="connsiteY6" fmla="*/ 2942377 h 2996697"/>
                  <a:gd name="connsiteX7" fmla="*/ 1629624 w 1758381"/>
                  <a:gd name="connsiteY7" fmla="*/ 2924270 h 2996697"/>
                  <a:gd name="connsiteX8" fmla="*/ 1756372 w 1758381"/>
                  <a:gd name="connsiteY8" fmla="*/ 2190939 h 2996697"/>
                  <a:gd name="connsiteX9" fmla="*/ 1729212 w 1758381"/>
                  <a:gd name="connsiteY9" fmla="*/ 1683945 h 2996697"/>
                  <a:gd name="connsiteX10" fmla="*/ 1711105 w 1758381"/>
                  <a:gd name="connsiteY10" fmla="*/ 1620571 h 2996697"/>
                  <a:gd name="connsiteX11" fmla="*/ 1656784 w 1758381"/>
                  <a:gd name="connsiteY11" fmla="*/ 1502876 h 2996697"/>
                  <a:gd name="connsiteX12" fmla="*/ 1647731 w 1758381"/>
                  <a:gd name="connsiteY12" fmla="*/ 1385181 h 2996697"/>
                  <a:gd name="connsiteX13" fmla="*/ 1004935 w 1758381"/>
                  <a:gd name="connsiteY13" fmla="*/ 407406 h 2996697"/>
                  <a:gd name="connsiteX14" fmla="*/ 814812 w 1758381"/>
                  <a:gd name="connsiteY14" fmla="*/ 90535 h 2996697"/>
                  <a:gd name="connsiteX15" fmla="*/ 724277 w 1758381"/>
                  <a:gd name="connsiteY15" fmla="*/ 0 h 2996697"/>
                  <a:gd name="connsiteX16" fmla="*/ 633743 w 1758381"/>
                  <a:gd name="connsiteY16" fmla="*/ 18107 h 2996697"/>
                  <a:gd name="connsiteX17" fmla="*/ 606582 w 1758381"/>
                  <a:gd name="connsiteY17" fmla="*/ 27161 h 2996697"/>
                  <a:gd name="connsiteX18" fmla="*/ 570368 w 1758381"/>
                  <a:gd name="connsiteY18" fmla="*/ 45268 h 2996697"/>
                  <a:gd name="connsiteX19" fmla="*/ 525101 w 1758381"/>
                  <a:gd name="connsiteY19" fmla="*/ 45268 h 2996697"/>
                  <a:gd name="connsiteX20" fmla="*/ 54321 w 1758381"/>
                  <a:gd name="connsiteY20" fmla="*/ 27161 h 2996697"/>
                  <a:gd name="connsiteX21" fmla="*/ 0 w 1758381"/>
                  <a:gd name="connsiteY21" fmla="*/ 117696 h 2996697"/>
                  <a:gd name="connsiteX22" fmla="*/ 63374 w 1758381"/>
                  <a:gd name="connsiteY22" fmla="*/ 353086 h 2996697"/>
                  <a:gd name="connsiteX23" fmla="*/ 362139 w 1758381"/>
                  <a:gd name="connsiteY23" fmla="*/ 570369 h 29966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758381" h="2996697">
                    <a:moveTo>
                      <a:pt x="362139" y="570369"/>
                    </a:moveTo>
                    <a:lnTo>
                      <a:pt x="805758" y="2381062"/>
                    </a:lnTo>
                    <a:lnTo>
                      <a:pt x="1195057" y="2996697"/>
                    </a:lnTo>
                    <a:cubicBezTo>
                      <a:pt x="1234289" y="2993679"/>
                      <a:pt x="1273621" y="2991763"/>
                      <a:pt x="1312752" y="2987644"/>
                    </a:cubicBezTo>
                    <a:cubicBezTo>
                      <a:pt x="1383479" y="2980199"/>
                      <a:pt x="1348044" y="2978722"/>
                      <a:pt x="1412341" y="2969537"/>
                    </a:cubicBezTo>
                    <a:cubicBezTo>
                      <a:pt x="1439394" y="2965672"/>
                      <a:pt x="1466829" y="2964746"/>
                      <a:pt x="1493822" y="2960484"/>
                    </a:cubicBezTo>
                    <a:cubicBezTo>
                      <a:pt x="1524221" y="2955684"/>
                      <a:pt x="1584356" y="2942377"/>
                      <a:pt x="1584356" y="2942377"/>
                    </a:cubicBezTo>
                    <a:lnTo>
                      <a:pt x="1629624" y="2924270"/>
                    </a:lnTo>
                    <a:lnTo>
                      <a:pt x="1756372" y="2190939"/>
                    </a:lnTo>
                    <a:cubicBezTo>
                      <a:pt x="1749625" y="1873830"/>
                      <a:pt x="1777527" y="1877202"/>
                      <a:pt x="1729212" y="1683945"/>
                    </a:cubicBezTo>
                    <a:cubicBezTo>
                      <a:pt x="1723883" y="1662631"/>
                      <a:pt x="1719264" y="1640970"/>
                      <a:pt x="1711105" y="1620571"/>
                    </a:cubicBezTo>
                    <a:cubicBezTo>
                      <a:pt x="1695058" y="1580453"/>
                      <a:pt x="1674891" y="1542108"/>
                      <a:pt x="1656784" y="1502876"/>
                    </a:cubicBezTo>
                    <a:lnTo>
                      <a:pt x="1647731" y="1385181"/>
                    </a:lnTo>
                    <a:lnTo>
                      <a:pt x="1004935" y="407406"/>
                    </a:lnTo>
                    <a:lnTo>
                      <a:pt x="814812" y="90535"/>
                    </a:lnTo>
                    <a:lnTo>
                      <a:pt x="724277" y="0"/>
                    </a:lnTo>
                    <a:cubicBezTo>
                      <a:pt x="694099" y="6036"/>
                      <a:pt x="663730" y="11187"/>
                      <a:pt x="633743" y="18107"/>
                    </a:cubicBezTo>
                    <a:cubicBezTo>
                      <a:pt x="624444" y="20253"/>
                      <a:pt x="615354" y="23402"/>
                      <a:pt x="606582" y="27161"/>
                    </a:cubicBezTo>
                    <a:cubicBezTo>
                      <a:pt x="594177" y="32477"/>
                      <a:pt x="583543" y="42340"/>
                      <a:pt x="570368" y="45268"/>
                    </a:cubicBezTo>
                    <a:cubicBezTo>
                      <a:pt x="555638" y="48541"/>
                      <a:pt x="540190" y="45268"/>
                      <a:pt x="525101" y="45268"/>
                    </a:cubicBezTo>
                    <a:lnTo>
                      <a:pt x="54321" y="27161"/>
                    </a:lnTo>
                    <a:lnTo>
                      <a:pt x="0" y="117696"/>
                    </a:lnTo>
                    <a:lnTo>
                      <a:pt x="63374" y="353086"/>
                    </a:lnTo>
                    <a:lnTo>
                      <a:pt x="362139" y="570369"/>
                    </a:lnTo>
                    <a:close/>
                  </a:path>
                </a:pathLst>
              </a:custGeom>
              <a:solidFill>
                <a:srgbClr val="BFEAF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</p:grpSp>
        <p:pic>
          <p:nvPicPr>
            <p:cNvPr id="14" name="Picture 3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141" b="10666"/>
            <a:stretch/>
          </p:blipFill>
          <p:spPr bwMode="auto">
            <a:xfrm>
              <a:off x="1971439" y="1467689"/>
              <a:ext cx="5045633" cy="47768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6" name="Полілінія 15"/>
            <p:cNvSpPr/>
            <p:nvPr/>
          </p:nvSpPr>
          <p:spPr>
            <a:xfrm>
              <a:off x="2317750" y="1492250"/>
              <a:ext cx="1809750" cy="1885950"/>
            </a:xfrm>
            <a:custGeom>
              <a:avLst/>
              <a:gdLst>
                <a:gd name="connsiteX0" fmla="*/ 298450 w 1809750"/>
                <a:gd name="connsiteY0" fmla="*/ 1885950 h 1885950"/>
                <a:gd name="connsiteX1" fmla="*/ 298450 w 1809750"/>
                <a:gd name="connsiteY1" fmla="*/ 1885950 h 1885950"/>
                <a:gd name="connsiteX2" fmla="*/ 374650 w 1809750"/>
                <a:gd name="connsiteY2" fmla="*/ 1873250 h 1885950"/>
                <a:gd name="connsiteX3" fmla="*/ 882650 w 1809750"/>
                <a:gd name="connsiteY3" fmla="*/ 1816100 h 1885950"/>
                <a:gd name="connsiteX4" fmla="*/ 908050 w 1809750"/>
                <a:gd name="connsiteY4" fmla="*/ 1758950 h 1885950"/>
                <a:gd name="connsiteX5" fmla="*/ 920750 w 1809750"/>
                <a:gd name="connsiteY5" fmla="*/ 1727200 h 1885950"/>
                <a:gd name="connsiteX6" fmla="*/ 1168400 w 1809750"/>
                <a:gd name="connsiteY6" fmla="*/ 1320800 h 1885950"/>
                <a:gd name="connsiteX7" fmla="*/ 1333500 w 1809750"/>
                <a:gd name="connsiteY7" fmla="*/ 889000 h 1885950"/>
                <a:gd name="connsiteX8" fmla="*/ 1377950 w 1809750"/>
                <a:gd name="connsiteY8" fmla="*/ 654050 h 1885950"/>
                <a:gd name="connsiteX9" fmla="*/ 1473200 w 1809750"/>
                <a:gd name="connsiteY9" fmla="*/ 469900 h 1885950"/>
                <a:gd name="connsiteX10" fmla="*/ 1574800 w 1809750"/>
                <a:gd name="connsiteY10" fmla="*/ 349250 h 1885950"/>
                <a:gd name="connsiteX11" fmla="*/ 1739900 w 1809750"/>
                <a:gd name="connsiteY11" fmla="*/ 241300 h 1885950"/>
                <a:gd name="connsiteX12" fmla="*/ 1809750 w 1809750"/>
                <a:gd name="connsiteY12" fmla="*/ 152400 h 1885950"/>
                <a:gd name="connsiteX13" fmla="*/ 1784350 w 1809750"/>
                <a:gd name="connsiteY13" fmla="*/ 0 h 1885950"/>
                <a:gd name="connsiteX14" fmla="*/ 1168400 w 1809750"/>
                <a:gd name="connsiteY14" fmla="*/ 0 h 1885950"/>
                <a:gd name="connsiteX15" fmla="*/ 806450 w 1809750"/>
                <a:gd name="connsiteY15" fmla="*/ 95250 h 1885950"/>
                <a:gd name="connsiteX16" fmla="*/ 755650 w 1809750"/>
                <a:gd name="connsiteY16" fmla="*/ 133350 h 1885950"/>
                <a:gd name="connsiteX17" fmla="*/ 0 w 1809750"/>
                <a:gd name="connsiteY17" fmla="*/ 1854200 h 1885950"/>
                <a:gd name="connsiteX18" fmla="*/ 298450 w 1809750"/>
                <a:gd name="connsiteY18" fmla="*/ 1885950 h 1885950"/>
                <a:gd name="connsiteX0" fmla="*/ 298450 w 1809750"/>
                <a:gd name="connsiteY0" fmla="*/ 1885950 h 1885950"/>
                <a:gd name="connsiteX1" fmla="*/ 298450 w 1809750"/>
                <a:gd name="connsiteY1" fmla="*/ 1885950 h 1885950"/>
                <a:gd name="connsiteX2" fmla="*/ 374650 w 1809750"/>
                <a:gd name="connsiteY2" fmla="*/ 1873250 h 1885950"/>
                <a:gd name="connsiteX3" fmla="*/ 882650 w 1809750"/>
                <a:gd name="connsiteY3" fmla="*/ 1816100 h 1885950"/>
                <a:gd name="connsiteX4" fmla="*/ 908050 w 1809750"/>
                <a:gd name="connsiteY4" fmla="*/ 1758950 h 1885950"/>
                <a:gd name="connsiteX5" fmla="*/ 920750 w 1809750"/>
                <a:gd name="connsiteY5" fmla="*/ 1727200 h 1885950"/>
                <a:gd name="connsiteX6" fmla="*/ 1168400 w 1809750"/>
                <a:gd name="connsiteY6" fmla="*/ 1320800 h 1885950"/>
                <a:gd name="connsiteX7" fmla="*/ 1333500 w 1809750"/>
                <a:gd name="connsiteY7" fmla="*/ 889000 h 1885950"/>
                <a:gd name="connsiteX8" fmla="*/ 1377950 w 1809750"/>
                <a:gd name="connsiteY8" fmla="*/ 654050 h 1885950"/>
                <a:gd name="connsiteX9" fmla="*/ 1501775 w 1809750"/>
                <a:gd name="connsiteY9" fmla="*/ 479425 h 1885950"/>
                <a:gd name="connsiteX10" fmla="*/ 1574800 w 1809750"/>
                <a:gd name="connsiteY10" fmla="*/ 349250 h 1885950"/>
                <a:gd name="connsiteX11" fmla="*/ 1739900 w 1809750"/>
                <a:gd name="connsiteY11" fmla="*/ 241300 h 1885950"/>
                <a:gd name="connsiteX12" fmla="*/ 1809750 w 1809750"/>
                <a:gd name="connsiteY12" fmla="*/ 152400 h 1885950"/>
                <a:gd name="connsiteX13" fmla="*/ 1784350 w 1809750"/>
                <a:gd name="connsiteY13" fmla="*/ 0 h 1885950"/>
                <a:gd name="connsiteX14" fmla="*/ 1168400 w 1809750"/>
                <a:gd name="connsiteY14" fmla="*/ 0 h 1885950"/>
                <a:gd name="connsiteX15" fmla="*/ 806450 w 1809750"/>
                <a:gd name="connsiteY15" fmla="*/ 95250 h 1885950"/>
                <a:gd name="connsiteX16" fmla="*/ 755650 w 1809750"/>
                <a:gd name="connsiteY16" fmla="*/ 133350 h 1885950"/>
                <a:gd name="connsiteX17" fmla="*/ 0 w 1809750"/>
                <a:gd name="connsiteY17" fmla="*/ 1854200 h 1885950"/>
                <a:gd name="connsiteX18" fmla="*/ 298450 w 1809750"/>
                <a:gd name="connsiteY18" fmla="*/ 1885950 h 1885950"/>
                <a:gd name="connsiteX0" fmla="*/ 298450 w 1809750"/>
                <a:gd name="connsiteY0" fmla="*/ 1885950 h 1885950"/>
                <a:gd name="connsiteX1" fmla="*/ 298450 w 1809750"/>
                <a:gd name="connsiteY1" fmla="*/ 1885950 h 1885950"/>
                <a:gd name="connsiteX2" fmla="*/ 374650 w 1809750"/>
                <a:gd name="connsiteY2" fmla="*/ 1873250 h 1885950"/>
                <a:gd name="connsiteX3" fmla="*/ 882650 w 1809750"/>
                <a:gd name="connsiteY3" fmla="*/ 1816100 h 1885950"/>
                <a:gd name="connsiteX4" fmla="*/ 908050 w 1809750"/>
                <a:gd name="connsiteY4" fmla="*/ 1758950 h 1885950"/>
                <a:gd name="connsiteX5" fmla="*/ 920750 w 1809750"/>
                <a:gd name="connsiteY5" fmla="*/ 1727200 h 1885950"/>
                <a:gd name="connsiteX6" fmla="*/ 1168400 w 1809750"/>
                <a:gd name="connsiteY6" fmla="*/ 1320800 h 1885950"/>
                <a:gd name="connsiteX7" fmla="*/ 1333500 w 1809750"/>
                <a:gd name="connsiteY7" fmla="*/ 889000 h 1885950"/>
                <a:gd name="connsiteX8" fmla="*/ 1377950 w 1809750"/>
                <a:gd name="connsiteY8" fmla="*/ 654050 h 1885950"/>
                <a:gd name="connsiteX9" fmla="*/ 1501775 w 1809750"/>
                <a:gd name="connsiteY9" fmla="*/ 479425 h 1885950"/>
                <a:gd name="connsiteX10" fmla="*/ 1603375 w 1809750"/>
                <a:gd name="connsiteY10" fmla="*/ 358775 h 1885950"/>
                <a:gd name="connsiteX11" fmla="*/ 1739900 w 1809750"/>
                <a:gd name="connsiteY11" fmla="*/ 241300 h 1885950"/>
                <a:gd name="connsiteX12" fmla="*/ 1809750 w 1809750"/>
                <a:gd name="connsiteY12" fmla="*/ 152400 h 1885950"/>
                <a:gd name="connsiteX13" fmla="*/ 1784350 w 1809750"/>
                <a:gd name="connsiteY13" fmla="*/ 0 h 1885950"/>
                <a:gd name="connsiteX14" fmla="*/ 1168400 w 1809750"/>
                <a:gd name="connsiteY14" fmla="*/ 0 h 1885950"/>
                <a:gd name="connsiteX15" fmla="*/ 806450 w 1809750"/>
                <a:gd name="connsiteY15" fmla="*/ 95250 h 1885950"/>
                <a:gd name="connsiteX16" fmla="*/ 755650 w 1809750"/>
                <a:gd name="connsiteY16" fmla="*/ 133350 h 1885950"/>
                <a:gd name="connsiteX17" fmla="*/ 0 w 1809750"/>
                <a:gd name="connsiteY17" fmla="*/ 1854200 h 1885950"/>
                <a:gd name="connsiteX18" fmla="*/ 298450 w 1809750"/>
                <a:gd name="connsiteY18" fmla="*/ 1885950 h 1885950"/>
                <a:gd name="connsiteX0" fmla="*/ 298450 w 1809750"/>
                <a:gd name="connsiteY0" fmla="*/ 1885950 h 1885950"/>
                <a:gd name="connsiteX1" fmla="*/ 298450 w 1809750"/>
                <a:gd name="connsiteY1" fmla="*/ 1885950 h 1885950"/>
                <a:gd name="connsiteX2" fmla="*/ 374650 w 1809750"/>
                <a:gd name="connsiteY2" fmla="*/ 1873250 h 1885950"/>
                <a:gd name="connsiteX3" fmla="*/ 882650 w 1809750"/>
                <a:gd name="connsiteY3" fmla="*/ 1816100 h 1885950"/>
                <a:gd name="connsiteX4" fmla="*/ 908050 w 1809750"/>
                <a:gd name="connsiteY4" fmla="*/ 1758950 h 1885950"/>
                <a:gd name="connsiteX5" fmla="*/ 920750 w 1809750"/>
                <a:gd name="connsiteY5" fmla="*/ 1727200 h 1885950"/>
                <a:gd name="connsiteX6" fmla="*/ 1168400 w 1809750"/>
                <a:gd name="connsiteY6" fmla="*/ 1320800 h 1885950"/>
                <a:gd name="connsiteX7" fmla="*/ 1333500 w 1809750"/>
                <a:gd name="connsiteY7" fmla="*/ 889000 h 1885950"/>
                <a:gd name="connsiteX8" fmla="*/ 1394619 w 1809750"/>
                <a:gd name="connsiteY8" fmla="*/ 649287 h 1885950"/>
                <a:gd name="connsiteX9" fmla="*/ 1501775 w 1809750"/>
                <a:gd name="connsiteY9" fmla="*/ 479425 h 1885950"/>
                <a:gd name="connsiteX10" fmla="*/ 1603375 w 1809750"/>
                <a:gd name="connsiteY10" fmla="*/ 358775 h 1885950"/>
                <a:gd name="connsiteX11" fmla="*/ 1739900 w 1809750"/>
                <a:gd name="connsiteY11" fmla="*/ 241300 h 1885950"/>
                <a:gd name="connsiteX12" fmla="*/ 1809750 w 1809750"/>
                <a:gd name="connsiteY12" fmla="*/ 152400 h 1885950"/>
                <a:gd name="connsiteX13" fmla="*/ 1784350 w 1809750"/>
                <a:gd name="connsiteY13" fmla="*/ 0 h 1885950"/>
                <a:gd name="connsiteX14" fmla="*/ 1168400 w 1809750"/>
                <a:gd name="connsiteY14" fmla="*/ 0 h 1885950"/>
                <a:gd name="connsiteX15" fmla="*/ 806450 w 1809750"/>
                <a:gd name="connsiteY15" fmla="*/ 95250 h 1885950"/>
                <a:gd name="connsiteX16" fmla="*/ 755650 w 1809750"/>
                <a:gd name="connsiteY16" fmla="*/ 133350 h 1885950"/>
                <a:gd name="connsiteX17" fmla="*/ 0 w 1809750"/>
                <a:gd name="connsiteY17" fmla="*/ 1854200 h 1885950"/>
                <a:gd name="connsiteX18" fmla="*/ 298450 w 1809750"/>
                <a:gd name="connsiteY18" fmla="*/ 1885950 h 1885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09750" h="1885950">
                  <a:moveTo>
                    <a:pt x="298450" y="1885950"/>
                  </a:moveTo>
                  <a:lnTo>
                    <a:pt x="298450" y="1885950"/>
                  </a:lnTo>
                  <a:cubicBezTo>
                    <a:pt x="361799" y="1871872"/>
                    <a:pt x="336085" y="1873250"/>
                    <a:pt x="374650" y="1873250"/>
                  </a:cubicBezTo>
                  <a:lnTo>
                    <a:pt x="882650" y="1816100"/>
                  </a:lnTo>
                  <a:cubicBezTo>
                    <a:pt x="891117" y="1797050"/>
                    <a:pt x="899838" y="1778111"/>
                    <a:pt x="908050" y="1758950"/>
                  </a:cubicBezTo>
                  <a:cubicBezTo>
                    <a:pt x="912540" y="1748473"/>
                    <a:pt x="920750" y="1727200"/>
                    <a:pt x="920750" y="1727200"/>
                  </a:cubicBezTo>
                  <a:lnTo>
                    <a:pt x="1168400" y="1320800"/>
                  </a:lnTo>
                  <a:lnTo>
                    <a:pt x="1333500" y="889000"/>
                  </a:lnTo>
                  <a:lnTo>
                    <a:pt x="1394619" y="649287"/>
                  </a:lnTo>
                  <a:lnTo>
                    <a:pt x="1501775" y="479425"/>
                  </a:lnTo>
                  <a:lnTo>
                    <a:pt x="1603375" y="358775"/>
                  </a:lnTo>
                  <a:lnTo>
                    <a:pt x="1739900" y="241300"/>
                  </a:lnTo>
                  <a:lnTo>
                    <a:pt x="1809750" y="152400"/>
                  </a:lnTo>
                  <a:lnTo>
                    <a:pt x="1784350" y="0"/>
                  </a:lnTo>
                  <a:lnTo>
                    <a:pt x="1168400" y="0"/>
                  </a:lnTo>
                  <a:lnTo>
                    <a:pt x="806450" y="95250"/>
                  </a:lnTo>
                  <a:lnTo>
                    <a:pt x="755650" y="133350"/>
                  </a:lnTo>
                  <a:lnTo>
                    <a:pt x="0" y="1854200"/>
                  </a:lnTo>
                  <a:lnTo>
                    <a:pt x="298450" y="1885950"/>
                  </a:lnTo>
                  <a:close/>
                </a:path>
              </a:pathLst>
            </a:custGeom>
            <a:solidFill>
              <a:srgbClr val="BFEA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7" name="Полілінія 16"/>
            <p:cNvSpPr/>
            <p:nvPr/>
          </p:nvSpPr>
          <p:spPr>
            <a:xfrm>
              <a:off x="5191125" y="1471613"/>
              <a:ext cx="1371600" cy="2486025"/>
            </a:xfrm>
            <a:custGeom>
              <a:avLst/>
              <a:gdLst>
                <a:gd name="connsiteX0" fmla="*/ 57150 w 1371600"/>
                <a:gd name="connsiteY0" fmla="*/ 33337 h 2486025"/>
                <a:gd name="connsiteX1" fmla="*/ 0 w 1371600"/>
                <a:gd name="connsiteY1" fmla="*/ 95250 h 2486025"/>
                <a:gd name="connsiteX2" fmla="*/ 0 w 1371600"/>
                <a:gd name="connsiteY2" fmla="*/ 252412 h 2486025"/>
                <a:gd name="connsiteX3" fmla="*/ 166688 w 1371600"/>
                <a:gd name="connsiteY3" fmla="*/ 452437 h 2486025"/>
                <a:gd name="connsiteX4" fmla="*/ 476250 w 1371600"/>
                <a:gd name="connsiteY4" fmla="*/ 1085850 h 2486025"/>
                <a:gd name="connsiteX5" fmla="*/ 490538 w 1371600"/>
                <a:gd name="connsiteY5" fmla="*/ 1128712 h 2486025"/>
                <a:gd name="connsiteX6" fmla="*/ 957263 w 1371600"/>
                <a:gd name="connsiteY6" fmla="*/ 2476500 h 2486025"/>
                <a:gd name="connsiteX7" fmla="*/ 1371600 w 1371600"/>
                <a:gd name="connsiteY7" fmla="*/ 2486025 h 2486025"/>
                <a:gd name="connsiteX8" fmla="*/ 1300163 w 1371600"/>
                <a:gd name="connsiteY8" fmla="*/ 1619250 h 2486025"/>
                <a:gd name="connsiteX9" fmla="*/ 1300163 w 1371600"/>
                <a:gd name="connsiteY9" fmla="*/ 1566862 h 2486025"/>
                <a:gd name="connsiteX10" fmla="*/ 976313 w 1371600"/>
                <a:gd name="connsiteY10" fmla="*/ 776287 h 2486025"/>
                <a:gd name="connsiteX11" fmla="*/ 962025 w 1371600"/>
                <a:gd name="connsiteY11" fmla="*/ 738187 h 2486025"/>
                <a:gd name="connsiteX12" fmla="*/ 938213 w 1371600"/>
                <a:gd name="connsiteY12" fmla="*/ 709612 h 2486025"/>
                <a:gd name="connsiteX13" fmla="*/ 661988 w 1371600"/>
                <a:gd name="connsiteY13" fmla="*/ 95250 h 2486025"/>
                <a:gd name="connsiteX14" fmla="*/ 552450 w 1371600"/>
                <a:gd name="connsiteY14" fmla="*/ 0 h 2486025"/>
                <a:gd name="connsiteX15" fmla="*/ 57150 w 1371600"/>
                <a:gd name="connsiteY15" fmla="*/ 33337 h 2486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71600" h="2486025">
                  <a:moveTo>
                    <a:pt x="57150" y="33337"/>
                  </a:moveTo>
                  <a:lnTo>
                    <a:pt x="0" y="95250"/>
                  </a:lnTo>
                  <a:lnTo>
                    <a:pt x="0" y="252412"/>
                  </a:lnTo>
                  <a:lnTo>
                    <a:pt x="166688" y="452437"/>
                  </a:lnTo>
                  <a:lnTo>
                    <a:pt x="476250" y="1085850"/>
                  </a:lnTo>
                  <a:lnTo>
                    <a:pt x="490538" y="1128712"/>
                  </a:lnTo>
                  <a:lnTo>
                    <a:pt x="957263" y="2476500"/>
                  </a:lnTo>
                  <a:lnTo>
                    <a:pt x="1371600" y="2486025"/>
                  </a:lnTo>
                  <a:lnTo>
                    <a:pt x="1300163" y="1619250"/>
                  </a:lnTo>
                  <a:lnTo>
                    <a:pt x="1300163" y="1566862"/>
                  </a:lnTo>
                  <a:lnTo>
                    <a:pt x="976313" y="776287"/>
                  </a:lnTo>
                  <a:cubicBezTo>
                    <a:pt x="971550" y="763587"/>
                    <a:pt x="968091" y="750319"/>
                    <a:pt x="962025" y="738187"/>
                  </a:cubicBezTo>
                  <a:cubicBezTo>
                    <a:pt x="956364" y="726865"/>
                    <a:pt x="946947" y="718346"/>
                    <a:pt x="938213" y="709612"/>
                  </a:cubicBezTo>
                  <a:lnTo>
                    <a:pt x="661988" y="95250"/>
                  </a:lnTo>
                  <a:lnTo>
                    <a:pt x="552450" y="0"/>
                  </a:lnTo>
                  <a:lnTo>
                    <a:pt x="57150" y="33337"/>
                  </a:lnTo>
                  <a:close/>
                </a:path>
              </a:pathLst>
            </a:custGeom>
            <a:solidFill>
              <a:srgbClr val="BFEA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8" name="Прямокутник 17"/>
            <p:cNvSpPr/>
            <p:nvPr/>
          </p:nvSpPr>
          <p:spPr>
            <a:xfrm>
              <a:off x="4932040" y="5948726"/>
              <a:ext cx="1166899" cy="355308"/>
            </a:xfrm>
            <a:prstGeom prst="rect">
              <a:avLst/>
            </a:prstGeom>
            <a:solidFill>
              <a:srgbClr val="BFEA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</p:grpSp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32472" r="72724" b="35077"/>
          <a:stretch/>
        </p:blipFill>
        <p:spPr>
          <a:xfrm>
            <a:off x="338642" y="1424994"/>
            <a:ext cx="2258859" cy="1499950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65" t="25582" r="2111" b="33502"/>
          <a:stretch/>
        </p:blipFill>
        <p:spPr>
          <a:xfrm>
            <a:off x="708002" y="3412532"/>
            <a:ext cx="1504315" cy="1454171"/>
          </a:xfrm>
          <a:prstGeom prst="rect">
            <a:avLst/>
          </a:prstGeom>
        </p:spPr>
      </p:pic>
      <p:cxnSp>
        <p:nvCxnSpPr>
          <p:cNvPr id="28" name="Пряма сполучна лінія 27"/>
          <p:cNvCxnSpPr/>
          <p:nvPr/>
        </p:nvCxnSpPr>
        <p:spPr>
          <a:xfrm flipH="1">
            <a:off x="35495" y="2924944"/>
            <a:ext cx="3384000" cy="0"/>
          </a:xfrm>
          <a:prstGeom prst="line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29" name="Пряма сполучна лінія 28"/>
          <p:cNvCxnSpPr/>
          <p:nvPr/>
        </p:nvCxnSpPr>
        <p:spPr>
          <a:xfrm flipH="1" flipV="1">
            <a:off x="3415798" y="2924945"/>
            <a:ext cx="1775327" cy="1800199"/>
          </a:xfrm>
          <a:prstGeom prst="line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</a:ln>
          <a:effectLst/>
        </p:spPr>
      </p:cxnSp>
      <p:sp>
        <p:nvSpPr>
          <p:cNvPr id="32" name="Прямокутник 31"/>
          <p:cNvSpPr/>
          <p:nvPr/>
        </p:nvSpPr>
        <p:spPr>
          <a:xfrm>
            <a:off x="-26680" y="2979668"/>
            <a:ext cx="33627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uk-UA" sz="2000" b="1" dirty="0" smtClean="0">
                <a:solidFill>
                  <a:prstClr val="black"/>
                </a:solidFill>
              </a:rPr>
              <a:t>Вільний грошовий </a:t>
            </a:r>
            <a:r>
              <a:rPr lang="uk-UA" sz="2000" b="1" dirty="0">
                <a:solidFill>
                  <a:prstClr val="black"/>
                </a:solidFill>
              </a:rPr>
              <a:t>обіг</a:t>
            </a:r>
            <a:endParaRPr kumimoji="0" lang="uk-UA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cxnSp>
        <p:nvCxnSpPr>
          <p:cNvPr id="33" name="Пряма сполучна лінія 32"/>
          <p:cNvCxnSpPr/>
          <p:nvPr/>
        </p:nvCxnSpPr>
        <p:spPr>
          <a:xfrm flipH="1">
            <a:off x="6319244" y="3841939"/>
            <a:ext cx="2629951" cy="1"/>
          </a:xfrm>
          <a:prstGeom prst="line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34" name="Пряма сполучна лінія 33"/>
          <p:cNvCxnSpPr/>
          <p:nvPr/>
        </p:nvCxnSpPr>
        <p:spPr>
          <a:xfrm flipV="1">
            <a:off x="5876685" y="3841940"/>
            <a:ext cx="455333" cy="955212"/>
          </a:xfrm>
          <a:prstGeom prst="line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</a:ln>
          <a:effectLst/>
        </p:spPr>
      </p:cxnSp>
      <p:pic>
        <p:nvPicPr>
          <p:cNvPr id="45" name="Рисунок 44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4" t="16449" r="5723" b="2299"/>
          <a:stretch/>
        </p:blipFill>
        <p:spPr>
          <a:xfrm>
            <a:off x="6211276" y="2132856"/>
            <a:ext cx="2737919" cy="1652145"/>
          </a:xfrm>
          <a:prstGeom prst="rect">
            <a:avLst/>
          </a:prstGeom>
        </p:spPr>
      </p:pic>
      <p:sp>
        <p:nvSpPr>
          <p:cNvPr id="46" name="Прямокутник 45"/>
          <p:cNvSpPr/>
          <p:nvPr/>
        </p:nvSpPr>
        <p:spPr>
          <a:xfrm>
            <a:off x="6261237" y="3853497"/>
            <a:ext cx="272727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uk-UA" sz="2000" b="1" dirty="0" smtClean="0">
                <a:solidFill>
                  <a:prstClr val="black"/>
                </a:solidFill>
              </a:rPr>
              <a:t>Масове </a:t>
            </a:r>
          </a:p>
          <a:p>
            <a:pPr lvl="0" algn="ctr">
              <a:defRPr/>
            </a:pPr>
            <a:r>
              <a:rPr lang="uk-UA" sz="2000" b="1" dirty="0" smtClean="0">
                <a:solidFill>
                  <a:prstClr val="black"/>
                </a:solidFill>
              </a:rPr>
              <a:t>використання </a:t>
            </a:r>
          </a:p>
          <a:p>
            <a:pPr lvl="0" algn="ctr">
              <a:defRPr/>
            </a:pPr>
            <a:r>
              <a:rPr lang="uk-UA" sz="2000" b="1" dirty="0" smtClean="0">
                <a:solidFill>
                  <a:prstClr val="black"/>
                </a:solidFill>
              </a:rPr>
              <a:t>найманої </a:t>
            </a:r>
            <a:r>
              <a:rPr lang="uk-UA" sz="2000" b="1" dirty="0">
                <a:solidFill>
                  <a:prstClr val="black"/>
                </a:solidFill>
              </a:rPr>
              <a:t>праці</a:t>
            </a:r>
            <a:endParaRPr kumimoji="0" lang="uk-UA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cxnSp>
        <p:nvCxnSpPr>
          <p:cNvPr id="48" name="Пряма сполучна лінія 47"/>
          <p:cNvCxnSpPr/>
          <p:nvPr/>
        </p:nvCxnSpPr>
        <p:spPr>
          <a:xfrm flipH="1">
            <a:off x="35495" y="4759847"/>
            <a:ext cx="3756741" cy="0"/>
          </a:xfrm>
          <a:prstGeom prst="line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49" name="Пряма сполучна лінія 48"/>
          <p:cNvCxnSpPr/>
          <p:nvPr/>
        </p:nvCxnSpPr>
        <p:spPr>
          <a:xfrm flipH="1" flipV="1">
            <a:off x="3780873" y="4755090"/>
            <a:ext cx="1025700" cy="834150"/>
          </a:xfrm>
          <a:prstGeom prst="line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</a:ln>
          <a:effectLst/>
        </p:spPr>
      </p:cxnSp>
      <p:sp>
        <p:nvSpPr>
          <p:cNvPr id="53" name="Прямокутник 52"/>
          <p:cNvSpPr/>
          <p:nvPr/>
        </p:nvSpPr>
        <p:spPr>
          <a:xfrm>
            <a:off x="144016" y="4797152"/>
            <a:ext cx="2771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uk-UA" sz="2000" b="1" dirty="0" smtClean="0">
                <a:solidFill>
                  <a:prstClr val="black"/>
                </a:solidFill>
              </a:rPr>
              <a:t>Впровадження </a:t>
            </a:r>
          </a:p>
          <a:p>
            <a:pPr lvl="0">
              <a:defRPr/>
            </a:pPr>
            <a:r>
              <a:rPr lang="uk-UA" sz="2000" b="1" dirty="0" smtClean="0">
                <a:solidFill>
                  <a:prstClr val="black"/>
                </a:solidFill>
              </a:rPr>
              <a:t>технічних </a:t>
            </a:r>
            <a:r>
              <a:rPr lang="uk-UA" sz="2000" b="1" dirty="0" err="1" smtClean="0">
                <a:solidFill>
                  <a:prstClr val="black"/>
                </a:solidFill>
              </a:rPr>
              <a:t>відкриттів</a:t>
            </a:r>
            <a:endParaRPr kumimoji="0" lang="uk-UA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pic>
        <p:nvPicPr>
          <p:cNvPr id="59" name="Рисунок 5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76" t="73175" r="73683" b="11305"/>
          <a:stretch/>
        </p:blipFill>
        <p:spPr>
          <a:xfrm>
            <a:off x="-5961" y="5796000"/>
            <a:ext cx="1265593" cy="792088"/>
          </a:xfrm>
          <a:prstGeom prst="rect">
            <a:avLst/>
          </a:prstGeom>
        </p:spPr>
      </p:pic>
      <p:pic>
        <p:nvPicPr>
          <p:cNvPr id="60" name="Рисунок 5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88" t="72229" r="61186" b="12251"/>
          <a:stretch/>
        </p:blipFill>
        <p:spPr>
          <a:xfrm>
            <a:off x="1238908" y="5796000"/>
            <a:ext cx="1172853" cy="792088"/>
          </a:xfrm>
          <a:prstGeom prst="rect">
            <a:avLst/>
          </a:prstGeom>
        </p:spPr>
      </p:pic>
      <p:pic>
        <p:nvPicPr>
          <p:cNvPr id="61" name="Рисунок 60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88" t="72229" r="52750" b="12251"/>
          <a:stretch/>
        </p:blipFill>
        <p:spPr>
          <a:xfrm>
            <a:off x="2504501" y="5796000"/>
            <a:ext cx="792088" cy="792088"/>
          </a:xfrm>
          <a:prstGeom prst="rect">
            <a:avLst/>
          </a:prstGeom>
        </p:spPr>
      </p:pic>
      <p:sp>
        <p:nvSpPr>
          <p:cNvPr id="62" name="Прямокутник 61"/>
          <p:cNvSpPr/>
          <p:nvPr/>
        </p:nvSpPr>
        <p:spPr>
          <a:xfrm>
            <a:off x="518964" y="6525344"/>
            <a:ext cx="210987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600" b="1" i="1" dirty="0"/>
              <a:t>Аграрне суспільство</a:t>
            </a:r>
          </a:p>
        </p:txBody>
      </p:sp>
      <p:pic>
        <p:nvPicPr>
          <p:cNvPr id="63" name="Рисунок 6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90" t="80676" r="45223" b="12251"/>
          <a:stretch/>
        </p:blipFill>
        <p:spPr>
          <a:xfrm>
            <a:off x="3503295" y="6264000"/>
            <a:ext cx="648072" cy="361002"/>
          </a:xfrm>
          <a:prstGeom prst="rect">
            <a:avLst/>
          </a:prstGeom>
        </p:spPr>
      </p:pic>
      <p:sp>
        <p:nvSpPr>
          <p:cNvPr id="64" name="Прямокутник 63"/>
          <p:cNvSpPr/>
          <p:nvPr/>
        </p:nvSpPr>
        <p:spPr>
          <a:xfrm>
            <a:off x="3402818" y="6454968"/>
            <a:ext cx="292920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i="1" dirty="0" smtClean="0"/>
              <a:t>ІІ пол. </a:t>
            </a:r>
            <a:r>
              <a:rPr lang="ru-RU" sz="1600" b="1" i="1" dirty="0"/>
              <a:t>ХVІІІ – 60-ті </a:t>
            </a:r>
            <a:r>
              <a:rPr lang="ru-RU" sz="1600" b="1" i="1" dirty="0" err="1"/>
              <a:t>рр</a:t>
            </a:r>
            <a:r>
              <a:rPr lang="ru-RU" sz="1600" b="1" i="1" dirty="0"/>
              <a:t>. ХІХ ст.</a:t>
            </a:r>
          </a:p>
        </p:txBody>
      </p:sp>
      <p:pic>
        <p:nvPicPr>
          <p:cNvPr id="65" name="Рисунок 6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90" t="80676" r="45223" b="12251"/>
          <a:stretch/>
        </p:blipFill>
        <p:spPr>
          <a:xfrm>
            <a:off x="4211961" y="6263922"/>
            <a:ext cx="648072" cy="361002"/>
          </a:xfrm>
          <a:prstGeom prst="rect">
            <a:avLst/>
          </a:prstGeom>
        </p:spPr>
      </p:pic>
      <p:pic>
        <p:nvPicPr>
          <p:cNvPr id="66" name="Рисунок 6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90" t="80676" r="45223" b="12251"/>
          <a:stretch/>
        </p:blipFill>
        <p:spPr>
          <a:xfrm>
            <a:off x="4888652" y="6264000"/>
            <a:ext cx="648072" cy="361002"/>
          </a:xfrm>
          <a:prstGeom prst="rect">
            <a:avLst/>
          </a:prstGeom>
        </p:spPr>
      </p:pic>
      <p:pic>
        <p:nvPicPr>
          <p:cNvPr id="67" name="Рисунок 6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90" t="80676" r="45223" b="12251"/>
          <a:stretch/>
        </p:blipFill>
        <p:spPr>
          <a:xfrm>
            <a:off x="5580112" y="6264000"/>
            <a:ext cx="648072" cy="361002"/>
          </a:xfrm>
          <a:prstGeom prst="rect">
            <a:avLst/>
          </a:prstGeom>
        </p:spPr>
      </p:pic>
      <p:grpSp>
        <p:nvGrpSpPr>
          <p:cNvPr id="72" name="Групувати 71"/>
          <p:cNvGrpSpPr/>
          <p:nvPr/>
        </p:nvGrpSpPr>
        <p:grpSpPr>
          <a:xfrm>
            <a:off x="6261237" y="5796000"/>
            <a:ext cx="1047067" cy="832451"/>
            <a:chOff x="6261237" y="5846181"/>
            <a:chExt cx="1047067" cy="832451"/>
          </a:xfrm>
        </p:grpSpPr>
        <p:pic>
          <p:nvPicPr>
            <p:cNvPr id="68" name="Рисунок 67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9789" t="74051" r="11549" b="10429"/>
            <a:stretch/>
          </p:blipFill>
          <p:spPr>
            <a:xfrm>
              <a:off x="6261237" y="5846181"/>
              <a:ext cx="792088" cy="792088"/>
            </a:xfrm>
            <a:prstGeom prst="rect">
              <a:avLst/>
            </a:prstGeom>
          </p:spPr>
        </p:pic>
        <p:pic>
          <p:nvPicPr>
            <p:cNvPr id="69" name="Рисунок 68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306" t="72640" r="33644" b="11231"/>
            <a:stretch/>
          </p:blipFill>
          <p:spPr>
            <a:xfrm>
              <a:off x="6937927" y="5855445"/>
              <a:ext cx="370377" cy="823187"/>
            </a:xfrm>
            <a:prstGeom prst="rect">
              <a:avLst/>
            </a:prstGeom>
          </p:spPr>
        </p:pic>
      </p:grpSp>
      <p:pic>
        <p:nvPicPr>
          <p:cNvPr id="70" name="Рисунок 6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90" t="72640" r="33860" b="11231"/>
          <a:stretch/>
        </p:blipFill>
        <p:spPr>
          <a:xfrm>
            <a:off x="7270158" y="5796000"/>
            <a:ext cx="1010351" cy="823187"/>
          </a:xfrm>
          <a:prstGeom prst="rect">
            <a:avLst/>
          </a:prstGeom>
        </p:spPr>
      </p:pic>
      <p:pic>
        <p:nvPicPr>
          <p:cNvPr id="71" name="Рисунок 70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369" t="72640" r="25757" b="11231"/>
          <a:stretch/>
        </p:blipFill>
        <p:spPr>
          <a:xfrm>
            <a:off x="8316415" y="5796000"/>
            <a:ext cx="720081" cy="823187"/>
          </a:xfrm>
          <a:prstGeom prst="rect">
            <a:avLst/>
          </a:prstGeom>
        </p:spPr>
      </p:pic>
      <p:sp>
        <p:nvSpPr>
          <p:cNvPr id="73" name="Прямокутник 72"/>
          <p:cNvSpPr/>
          <p:nvPr/>
        </p:nvSpPr>
        <p:spPr>
          <a:xfrm>
            <a:off x="6390038" y="6526800"/>
            <a:ext cx="267893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600" b="1" i="1" dirty="0" smtClean="0"/>
              <a:t>Індустріальне суспільство</a:t>
            </a:r>
            <a:endParaRPr lang="uk-UA" sz="1600" b="1" i="1" dirty="0"/>
          </a:p>
        </p:txBody>
      </p:sp>
      <p:sp>
        <p:nvSpPr>
          <p:cNvPr id="74" name="Прямокутник 73"/>
          <p:cNvSpPr/>
          <p:nvPr/>
        </p:nvSpPr>
        <p:spPr>
          <a:xfrm>
            <a:off x="-2980" y="59478"/>
            <a:ext cx="9149961" cy="126188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1900" b="1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  <a:ea typeface="+mj-ea"/>
                <a:cs typeface="+mj-cs"/>
              </a:rPr>
              <a:t>Індустріальне суспільство – історичний період, якому властиві високий рівень розвитку промисловості, механізація та автоматизація виробничих операцій, використання науково-технічних досягнень, що зумовлюють якісні зміни в різних галузях життя.</a:t>
            </a:r>
          </a:p>
        </p:txBody>
      </p:sp>
    </p:spTree>
    <p:extLst>
      <p:ext uri="{BB962C8B-B14F-4D97-AF65-F5344CB8AC3E}">
        <p14:creationId xmlns:p14="http://schemas.microsoft.com/office/powerpoint/2010/main" val="1190145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5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500"/>
                            </p:stCondLst>
                            <p:childTnLst>
                              <p:par>
                                <p:cTn id="8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00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500"/>
                            </p:stCondLst>
                            <p:childTnLst>
                              <p:par>
                                <p:cTn id="10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46" grpId="0"/>
      <p:bldP spid="53" grpId="0"/>
      <p:bldP spid="62" grpId="0"/>
      <p:bldP spid="64" grpId="0"/>
      <p:bldP spid="73" grpId="0"/>
      <p:bldP spid="7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8040"/>
            <a:ext cx="8229600" cy="1252728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sz="28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Опрацюйте с. 38 і п</a:t>
            </a:r>
            <a:r>
              <a:rPr lang="ru-RU" sz="28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оясніть</a:t>
            </a:r>
            <a:r>
              <a:rPr lang="ru-RU" sz="28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ru-RU" sz="28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чому</a:t>
            </a:r>
            <a:r>
              <a:rPr lang="ru-RU" sz="28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8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винайдення</a:t>
            </a:r>
            <a:r>
              <a:rPr lang="ru-RU" sz="28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8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парової</a:t>
            </a:r>
            <a:r>
              <a:rPr lang="ru-RU" sz="28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8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машини</a:t>
            </a:r>
            <a:r>
              <a:rPr lang="ru-RU" sz="28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8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вважають</a:t>
            </a:r>
            <a:r>
              <a:rPr lang="ru-RU" sz="28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початком </a:t>
            </a:r>
            <a:r>
              <a:rPr lang="ru-RU" sz="28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промислової</a:t>
            </a:r>
            <a:r>
              <a:rPr lang="ru-RU" sz="28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8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революції</a:t>
            </a:r>
            <a:r>
              <a:rPr lang="uk-UA" sz="28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? </a:t>
            </a:r>
            <a:endParaRPr lang="ru-RU" sz="2800" dirty="0">
              <a:solidFill>
                <a:schemeClr val="accent1">
                  <a:satMod val="150000"/>
                </a:scheme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27" r="55512" b="14727"/>
          <a:stretch/>
        </p:blipFill>
        <p:spPr>
          <a:xfrm>
            <a:off x="-553136" y="2494166"/>
            <a:ext cx="4067944" cy="3600400"/>
          </a:xfrm>
          <a:prstGeom prst="rect">
            <a:avLst/>
          </a:prstGeom>
        </p:spPr>
      </p:pic>
      <p:grpSp>
        <p:nvGrpSpPr>
          <p:cNvPr id="7" name="Групувати 6"/>
          <p:cNvGrpSpPr/>
          <p:nvPr/>
        </p:nvGrpSpPr>
        <p:grpSpPr>
          <a:xfrm>
            <a:off x="0" y="6159697"/>
            <a:ext cx="9144000" cy="556315"/>
            <a:chOff x="-624580" y="5855346"/>
            <a:chExt cx="9144000" cy="556315"/>
          </a:xfrm>
        </p:grpSpPr>
        <p:grpSp>
          <p:nvGrpSpPr>
            <p:cNvPr id="8" name="Групувати 7"/>
            <p:cNvGrpSpPr/>
            <p:nvPr/>
          </p:nvGrpSpPr>
          <p:grpSpPr>
            <a:xfrm>
              <a:off x="-624580" y="5855346"/>
              <a:ext cx="9144000" cy="149623"/>
              <a:chOff x="-624580" y="5927354"/>
              <a:chExt cx="9144000" cy="149623"/>
            </a:xfrm>
          </p:grpSpPr>
          <p:cxnSp>
            <p:nvCxnSpPr>
              <p:cNvPr id="12" name="Пряма зі стрілкою 11"/>
              <p:cNvCxnSpPr/>
              <p:nvPr/>
            </p:nvCxnSpPr>
            <p:spPr>
              <a:xfrm>
                <a:off x="-624580" y="6004969"/>
                <a:ext cx="9144000" cy="0"/>
              </a:xfrm>
              <a:prstGeom prst="straightConnector1">
                <a:avLst/>
              </a:prstGeom>
              <a:noFill/>
              <a:ln w="76200" cap="flat" cmpd="sng" algn="ctr">
                <a:solidFill>
                  <a:sysClr val="windowText" lastClr="000000"/>
                </a:solidFill>
                <a:prstDash val="solid"/>
                <a:tailEnd type="triangle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</p:cxnSp>
          <p:sp>
            <p:nvSpPr>
              <p:cNvPr id="13" name="Овал 12"/>
              <p:cNvSpPr/>
              <p:nvPr/>
            </p:nvSpPr>
            <p:spPr>
              <a:xfrm>
                <a:off x="313605" y="5932961"/>
                <a:ext cx="144016" cy="144016"/>
              </a:xfrm>
              <a:prstGeom prst="ellipse">
                <a:avLst/>
              </a:prstGeom>
              <a:solidFill>
                <a:srgbClr val="F9EED1"/>
              </a:solidFill>
              <a:ln w="254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uk-UA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" name="Овал 13"/>
              <p:cNvSpPr/>
              <p:nvPr/>
            </p:nvSpPr>
            <p:spPr>
              <a:xfrm>
                <a:off x="2279091" y="5927354"/>
                <a:ext cx="144016" cy="144016"/>
              </a:xfrm>
              <a:prstGeom prst="ellipse">
                <a:avLst/>
              </a:prstGeom>
              <a:solidFill>
                <a:srgbClr val="F9EED1"/>
              </a:solidFill>
              <a:ln w="254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uk-UA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5" name="Овал 14"/>
              <p:cNvSpPr/>
              <p:nvPr/>
            </p:nvSpPr>
            <p:spPr>
              <a:xfrm>
                <a:off x="7720505" y="5932961"/>
                <a:ext cx="144016" cy="144016"/>
              </a:xfrm>
              <a:prstGeom prst="ellipse">
                <a:avLst/>
              </a:prstGeom>
              <a:solidFill>
                <a:srgbClr val="F9EED1"/>
              </a:solidFill>
              <a:ln w="254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uk-UA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9" name="Прямокутник 8"/>
            <p:cNvSpPr/>
            <p:nvPr/>
          </p:nvSpPr>
          <p:spPr>
            <a:xfrm>
              <a:off x="-85027" y="5996163"/>
              <a:ext cx="94128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uk-UA" b="1" i="1" kern="0" dirty="0" smtClean="0">
                  <a:solidFill>
                    <a:prstClr val="black"/>
                  </a:solidFill>
                  <a:latin typeface="Calibri"/>
                </a:rPr>
                <a:t>1784 </a:t>
              </a:r>
              <a:r>
                <a:rPr lang="uk-UA" b="1" i="1" kern="0" dirty="0">
                  <a:solidFill>
                    <a:prstClr val="black"/>
                  </a:solidFill>
                  <a:latin typeface="Calibri"/>
                </a:rPr>
                <a:t>р. </a:t>
              </a:r>
            </a:p>
          </p:txBody>
        </p:sp>
        <p:sp>
          <p:nvSpPr>
            <p:cNvPr id="10" name="Прямокутник 9"/>
            <p:cNvSpPr/>
            <p:nvPr/>
          </p:nvSpPr>
          <p:spPr>
            <a:xfrm>
              <a:off x="1906907" y="6042329"/>
              <a:ext cx="88838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uk-UA" b="1" i="1" kern="0" dirty="0" smtClean="0">
                  <a:solidFill>
                    <a:prstClr val="black"/>
                  </a:solidFill>
                  <a:latin typeface="Calibri"/>
                </a:rPr>
                <a:t>1807 </a:t>
              </a:r>
              <a:r>
                <a:rPr lang="uk-UA" b="1" i="1" kern="0" dirty="0">
                  <a:solidFill>
                    <a:prstClr val="black"/>
                  </a:solidFill>
                  <a:latin typeface="Calibri"/>
                </a:rPr>
                <a:t>р.</a:t>
              </a:r>
            </a:p>
          </p:txBody>
        </p:sp>
        <p:sp>
          <p:nvSpPr>
            <p:cNvPr id="11" name="Прямокутник 10"/>
            <p:cNvSpPr/>
            <p:nvPr/>
          </p:nvSpPr>
          <p:spPr>
            <a:xfrm>
              <a:off x="7360465" y="6042329"/>
              <a:ext cx="88838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b="1" i="1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1879 р.</a:t>
              </a:r>
            </a:p>
          </p:txBody>
        </p:sp>
      </p:grpSp>
      <p:sp>
        <p:nvSpPr>
          <p:cNvPr id="16" name="Прямокутник 15"/>
          <p:cNvSpPr/>
          <p:nvPr/>
        </p:nvSpPr>
        <p:spPr>
          <a:xfrm>
            <a:off x="3203848" y="1687448"/>
            <a:ext cx="577988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err="1" smtClean="0"/>
              <a:t>Чи</a:t>
            </a:r>
            <a:r>
              <a:rPr lang="ru-RU" sz="2800" b="1" i="1" dirty="0" smtClean="0"/>
              <a:t> </a:t>
            </a:r>
            <a:r>
              <a:rPr lang="ru-RU" sz="2800" b="1" i="1" dirty="0" err="1" smtClean="0"/>
              <a:t>погоджуєтеся</a:t>
            </a:r>
            <a:r>
              <a:rPr lang="ru-RU" sz="2800" b="1" i="1" dirty="0" smtClean="0"/>
              <a:t> </a:t>
            </a:r>
            <a:r>
              <a:rPr lang="ru-RU" sz="2800" b="1" i="1" dirty="0" err="1" smtClean="0"/>
              <a:t>ви</a:t>
            </a:r>
            <a:r>
              <a:rPr lang="ru-RU" sz="2800" b="1" i="1" dirty="0" smtClean="0"/>
              <a:t> з </a:t>
            </a:r>
            <a:r>
              <a:rPr lang="ru-RU" sz="2800" b="1" i="1" dirty="0" err="1" smtClean="0"/>
              <a:t>думкою</a:t>
            </a:r>
            <a:r>
              <a:rPr lang="ru-RU" sz="2800" b="1" i="1" dirty="0" smtClean="0"/>
              <a:t>, </a:t>
            </a:r>
            <a:r>
              <a:rPr lang="ru-RU" sz="2800" b="1" i="1" dirty="0" err="1" smtClean="0"/>
              <a:t>що</a:t>
            </a:r>
            <a:r>
              <a:rPr lang="ru-RU" sz="2800" b="1" i="1" dirty="0" smtClean="0"/>
              <a:t> </a:t>
            </a:r>
            <a:r>
              <a:rPr lang="ru-RU" sz="2800" b="1" i="1" dirty="0" err="1"/>
              <a:t>промислова</a:t>
            </a:r>
            <a:r>
              <a:rPr lang="ru-RU" sz="2800" b="1" i="1" dirty="0"/>
              <a:t> </a:t>
            </a:r>
            <a:r>
              <a:rPr lang="ru-RU" sz="2800" b="1" i="1" dirty="0" err="1"/>
              <a:t>революція</a:t>
            </a:r>
            <a:r>
              <a:rPr lang="ru-RU" sz="2800" b="1" i="1" dirty="0"/>
              <a:t> </a:t>
            </a:r>
            <a:r>
              <a:rPr lang="ru-RU" sz="2800" b="1" i="1" dirty="0" err="1"/>
              <a:t>змінила</a:t>
            </a:r>
            <a:r>
              <a:rPr lang="ru-RU" sz="2800" b="1" i="1" dirty="0"/>
              <a:t> не </a:t>
            </a:r>
            <a:r>
              <a:rPr lang="ru-RU" sz="2800" b="1" i="1" dirty="0" err="1"/>
              <a:t>лише</a:t>
            </a:r>
            <a:r>
              <a:rPr lang="ru-RU" sz="2800" b="1" i="1" dirty="0"/>
              <a:t> </a:t>
            </a:r>
            <a:r>
              <a:rPr lang="ru-RU" sz="2800" b="1" i="1" dirty="0" err="1"/>
              <a:t>промисловість</a:t>
            </a:r>
            <a:r>
              <a:rPr lang="ru-RU" sz="2800" b="1" i="1" dirty="0"/>
              <a:t>, а й транспорт, </a:t>
            </a:r>
            <a:r>
              <a:rPr lang="ru-RU" sz="2800" b="1" i="1" dirty="0" err="1"/>
              <a:t>сільське</a:t>
            </a:r>
            <a:r>
              <a:rPr lang="ru-RU" sz="2800" b="1" i="1" dirty="0"/>
              <a:t> </a:t>
            </a:r>
            <a:r>
              <a:rPr lang="ru-RU" sz="2800" b="1" i="1" dirty="0" err="1"/>
              <a:t>господарство</a:t>
            </a:r>
            <a:r>
              <a:rPr lang="ru-RU" sz="2800" b="1" i="1" dirty="0"/>
              <a:t> та </a:t>
            </a:r>
            <a:r>
              <a:rPr lang="ru-RU" sz="2800" b="1" i="1" dirty="0" err="1"/>
              <a:t>життя</a:t>
            </a:r>
            <a:r>
              <a:rPr lang="ru-RU" sz="2800" b="1" i="1" dirty="0"/>
              <a:t> людей. </a:t>
            </a:r>
            <a:r>
              <a:rPr lang="ru-RU" sz="2800" b="1" i="1" dirty="0" err="1"/>
              <a:t>Наведіть</a:t>
            </a:r>
            <a:r>
              <a:rPr lang="ru-RU" sz="2800" b="1" i="1" dirty="0"/>
              <a:t> </a:t>
            </a:r>
            <a:r>
              <a:rPr lang="ru-RU" sz="2800" b="1" i="1" dirty="0" err="1"/>
              <a:t>приклади</a:t>
            </a:r>
            <a:r>
              <a:rPr lang="ru-RU" sz="2800" b="1" i="1" dirty="0"/>
              <a:t> з тексту.</a:t>
            </a:r>
            <a:endParaRPr lang="uk-UA" sz="2800" b="1" i="1" dirty="0"/>
          </a:p>
        </p:txBody>
      </p:sp>
    </p:spTree>
    <p:extLst>
      <p:ext uri="{BB962C8B-B14F-4D97-AF65-F5344CB8AC3E}">
        <p14:creationId xmlns:p14="http://schemas.microsoft.com/office/powerpoint/2010/main" val="1936062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 4"/>
          <p:cNvSpPr/>
          <p:nvPr/>
        </p:nvSpPr>
        <p:spPr>
          <a:xfrm>
            <a:off x="0" y="1484784"/>
            <a:ext cx="9144000" cy="5373216"/>
          </a:xfrm>
          <a:prstGeom prst="rect">
            <a:avLst/>
          </a:prstGeom>
          <a:solidFill>
            <a:srgbClr val="F5F1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8040"/>
            <a:ext cx="8229600" cy="1252728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sz="28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Порівняйте особливості індустріалізації Великої Британії та США. Назвіть щонайменше дві відмінності</a:t>
            </a:r>
            <a:endParaRPr lang="ru-RU" sz="2800" dirty="0">
              <a:solidFill>
                <a:schemeClr val="accent1">
                  <a:satMod val="150000"/>
                </a:scheme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2"/>
          <a:srcRect l="300" t="-314" r="399" b="91418"/>
          <a:stretch/>
        </p:blipFill>
        <p:spPr>
          <a:xfrm>
            <a:off x="0" y="1470894"/>
            <a:ext cx="9144000" cy="457200"/>
          </a:xfrm>
          <a:prstGeom prst="rect">
            <a:avLst/>
          </a:prstGeom>
        </p:spPr>
      </p:pic>
      <p:grpSp>
        <p:nvGrpSpPr>
          <p:cNvPr id="19" name="Групувати 18"/>
          <p:cNvGrpSpPr/>
          <p:nvPr/>
        </p:nvGrpSpPr>
        <p:grpSpPr>
          <a:xfrm>
            <a:off x="0" y="1916832"/>
            <a:ext cx="9144000" cy="4747258"/>
            <a:chOff x="0" y="1916832"/>
            <a:chExt cx="9144000" cy="4747258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2"/>
            <a:srcRect l="8544" t="8730" r="1385" b="7490"/>
            <a:stretch/>
          </p:blipFill>
          <p:spPr>
            <a:xfrm>
              <a:off x="0" y="1916832"/>
              <a:ext cx="9144000" cy="4747258"/>
            </a:xfrm>
            <a:prstGeom prst="rect">
              <a:avLst/>
            </a:prstGeom>
          </p:spPr>
        </p:pic>
        <p:sp>
          <p:nvSpPr>
            <p:cNvPr id="18" name="Овал 17"/>
            <p:cNvSpPr/>
            <p:nvPr/>
          </p:nvSpPr>
          <p:spPr>
            <a:xfrm>
              <a:off x="3585317" y="4285953"/>
              <a:ext cx="72008" cy="72008"/>
            </a:xfrm>
            <a:prstGeom prst="ellipse">
              <a:avLst/>
            </a:prstGeom>
            <a:solidFill>
              <a:srgbClr val="F5F1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21" name="Овал 20"/>
            <p:cNvSpPr/>
            <p:nvPr/>
          </p:nvSpPr>
          <p:spPr>
            <a:xfrm>
              <a:off x="6581081" y="5615433"/>
              <a:ext cx="72008" cy="72008"/>
            </a:xfrm>
            <a:prstGeom prst="ellipse">
              <a:avLst/>
            </a:prstGeom>
            <a:solidFill>
              <a:srgbClr val="CAD6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</p:grpSp>
    </p:spTree>
    <p:extLst>
      <p:ext uri="{BB962C8B-B14F-4D97-AF65-F5344CB8AC3E}">
        <p14:creationId xmlns:p14="http://schemas.microsoft.com/office/powerpoint/2010/main" val="3252640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1252728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sz="32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Опрацюйте с. 39-40 і виконайте завдання</a:t>
            </a:r>
            <a:endParaRPr lang="ru-RU" sz="3200" dirty="0">
              <a:solidFill>
                <a:schemeClr val="accent1">
                  <a:satMod val="1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25760" y="1774825"/>
            <a:ext cx="8892480" cy="4966543"/>
          </a:xfrm>
        </p:spPr>
        <p:txBody>
          <a:bodyPr rtlCol="0">
            <a:normAutofit fontScale="92500" lnSpcReduction="10000"/>
          </a:bodyPr>
          <a:lstStyle/>
          <a:p>
            <a:pPr marL="118872" indent="0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uk-UA" b="1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1.</a:t>
            </a:r>
            <a:r>
              <a:rPr lang="uk-UA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Чи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можна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ХІХ ст.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назвати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«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міським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»?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Доберіть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відповідні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факти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.</a:t>
            </a:r>
          </a:p>
          <a:p>
            <a:pPr marL="118872" indent="0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b="1" dirty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2.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Поясніть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походження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слів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«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галіфе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», «дизель», «кольт», «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макінтош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», «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морзянка», «рентген».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Назвіть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інші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слова,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що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утворилися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за 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такою </a:t>
            </a: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логікою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.</a:t>
            </a:r>
          </a:p>
          <a:p>
            <a:pPr marL="118872" indent="0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</a:p>
          <a:p>
            <a:pPr marL="118872" indent="0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3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.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Розгляньте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ілюстрації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.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Які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технічні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здобутки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вони </a:t>
            </a: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відображають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?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Яким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був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побут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тодішніх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європейців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079077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кутник 14"/>
          <p:cNvSpPr/>
          <p:nvPr/>
        </p:nvSpPr>
        <p:spPr>
          <a:xfrm>
            <a:off x="0" y="1484784"/>
            <a:ext cx="9144000" cy="5373216"/>
          </a:xfrm>
          <a:prstGeom prst="rect">
            <a:avLst/>
          </a:prstGeom>
          <a:solidFill>
            <a:srgbClr val="F7F0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4" name="Заголовок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1252728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6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Вплив</a:t>
            </a:r>
            <a:r>
              <a:rPr lang="ru-RU" sz="36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36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Французької</a:t>
            </a:r>
            <a:r>
              <a:rPr lang="ru-RU" sz="36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36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революції</a:t>
            </a:r>
            <a:r>
              <a:rPr lang="ru-RU" sz="36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br>
              <a:rPr lang="ru-RU" sz="36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</a:br>
            <a:r>
              <a:rPr lang="ru-RU" sz="36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на </a:t>
            </a:r>
            <a:r>
              <a:rPr lang="ru-RU" sz="36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політичне</a:t>
            </a:r>
            <a:r>
              <a:rPr lang="ru-RU" sz="36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36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життя</a:t>
            </a:r>
            <a:r>
              <a:rPr lang="ru-RU" sz="36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36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Європи</a:t>
            </a:r>
            <a:endParaRPr lang="ru-RU" sz="3600" dirty="0">
              <a:solidFill>
                <a:schemeClr val="accent1">
                  <a:satMod val="1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Прямокутник 8"/>
          <p:cNvSpPr/>
          <p:nvPr/>
        </p:nvSpPr>
        <p:spPr>
          <a:xfrm>
            <a:off x="818792" y="1577209"/>
            <a:ext cx="300114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200" b="1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Century Gothic" panose="020B0502020202020204" pitchFamily="34" charset="0"/>
              </a:rPr>
              <a:t>Від </a:t>
            </a:r>
            <a:r>
              <a:rPr lang="uk-UA" sz="2200" b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Century Gothic" panose="020B0502020202020204" pitchFamily="34" charset="0"/>
              </a:rPr>
              <a:t>абсолютизму …</a:t>
            </a:r>
            <a:endParaRPr lang="uk-UA" sz="2200" b="1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22" name="Прямокутник 21"/>
          <p:cNvSpPr/>
          <p:nvPr/>
        </p:nvSpPr>
        <p:spPr>
          <a:xfrm>
            <a:off x="4402950" y="6322050"/>
            <a:ext cx="477756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200" b="1" dirty="0" smtClean="0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latin typeface="Century Gothic" panose="020B0502020202020204" pitchFamily="34" charset="0"/>
              </a:rPr>
              <a:t>… до демократичних цінностей</a:t>
            </a:r>
            <a:endParaRPr lang="uk-UA" sz="2200" b="1" dirty="0">
              <a:ln>
                <a:solidFill>
                  <a:sysClr val="windowText" lastClr="000000"/>
                </a:solidFill>
              </a:ln>
              <a:solidFill>
                <a:srgbClr val="00B05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96" y="2046752"/>
            <a:ext cx="9144793" cy="4249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038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">
  <a:themeElements>
    <a:clrScheme name="Інше 3">
      <a:dk1>
        <a:sysClr val="windowText" lastClr="000000"/>
      </a:dk1>
      <a:lt1>
        <a:srgbClr val="989FB1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одуль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Модул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Інше 3">
    <a:dk1>
      <a:sysClr val="windowText" lastClr="000000"/>
    </a:dk1>
    <a:lt1>
      <a:srgbClr val="989FB1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2.xml><?xml version="1.0" encoding="utf-8"?>
<a:themeOverride xmlns:a="http://schemas.openxmlformats.org/drawingml/2006/main">
  <a:clrScheme name="Інше 3">
    <a:dk1>
      <a:sysClr val="windowText" lastClr="000000"/>
    </a:dk1>
    <a:lt1>
      <a:srgbClr val="989FB1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5235</TotalTime>
  <Words>4329</Words>
  <Application>Microsoft Office PowerPoint</Application>
  <PresentationFormat>Екран (4:3)</PresentationFormat>
  <Paragraphs>655</Paragraphs>
  <Slides>34</Slides>
  <Notes>3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34</vt:i4>
      </vt:variant>
    </vt:vector>
  </HeadingPairs>
  <TitlesOfParts>
    <vt:vector size="43" baseType="lpstr">
      <vt:lpstr>Arial</vt:lpstr>
      <vt:lpstr>Calibri</vt:lpstr>
      <vt:lpstr>Century Gothic</vt:lpstr>
      <vt:lpstr>Corbel</vt:lpstr>
      <vt:lpstr>Times New Roman</vt:lpstr>
      <vt:lpstr>Wingdings</vt:lpstr>
      <vt:lpstr>Wingdings 2</vt:lpstr>
      <vt:lpstr>Wingdings 3</vt:lpstr>
      <vt:lpstr>Модуль</vt:lpstr>
      <vt:lpstr>Презентація PowerPoint</vt:lpstr>
      <vt:lpstr>План</vt:lpstr>
      <vt:lpstr>Опорні поняття і дати</vt:lpstr>
      <vt:lpstr>Презентація PowerPoint</vt:lpstr>
      <vt:lpstr>Зародження  індустріального суспільства</vt:lpstr>
      <vt:lpstr>Опрацюйте с. 38 і поясніть, чому винайдення парової машини вважають початком промислової революції? </vt:lpstr>
      <vt:lpstr>Порівняйте особливості індустріалізації Великої Британії та США. Назвіть щонайменше дві відмінності</vt:lpstr>
      <vt:lpstr>Опрацюйте с. 39-40 і виконайте завдання</vt:lpstr>
      <vt:lpstr>Вплив Французької революції  на політичне життя Європи</vt:lpstr>
      <vt:lpstr>Опрацюйте с. 41  і дайте відповіді на питання</vt:lpstr>
      <vt:lpstr>На основі тексту (с. 40-41) визначте, які словосполучення характеризують кожну з політичних ідеологій, і заповніть таблицю</vt:lpstr>
      <vt:lpstr>На основі тексту (с. 40-41) визначте, які словосполучення характеризують кожну з політичних ідеологій, і заповніть таблицю</vt:lpstr>
      <vt:lpstr>На основі тексту (с. 40-41) визначте, які словосполучення характеризують кожну з політичних ідеологій, і заповніть таблицю</vt:lpstr>
      <vt:lpstr>На основі тексту (с. 40-41) визначте, які словосполучення характеризують кожну з політичних ідеологій, і заповніть таблицю</vt:lpstr>
      <vt:lpstr>На основі тексту (с. 40-41) визначте, які словосполучення характеризують кожну з політичних ідеологій, і заповніть таблицю</vt:lpstr>
      <vt:lpstr>На основі тексту (с. 40-41) визначте, які словосполучення характеризують кожну з політичних ідеологій, і заповніть таблицю</vt:lpstr>
      <vt:lpstr>На основі тексту (с. 40-41) визначте, які словосполучення характеризують кожну з політичних ідеологій, і заповніть таблицю</vt:lpstr>
      <vt:lpstr>На основі тексту (с. 40-41) визначте, які словосполучення характеризують кожну з політичних ідеологій, і заповніть таблицю</vt:lpstr>
      <vt:lpstr>На основі тексту (с. 40-41) визначте, які словосполучення характеризують кожну з політичних ідеологій, і заповніть таблицю</vt:lpstr>
      <vt:lpstr>На основі тексту (с. 40-41) визначте, які словосполучення характеризують кожну з політичних ідеологій, і заповніть таблицю</vt:lpstr>
      <vt:lpstr>На основі тексту (с. 40-41) визначте, які словосполучення характеризують кожну з політичних ідеологій, і заповніть таблицю</vt:lpstr>
      <vt:lpstr>На основі тексту (с. 40-41) визначте, які словосполучення характеризують кожну з політичних ідеологій, і заповніть таблицю</vt:lpstr>
      <vt:lpstr>На основі тексту (с. 40-41) визначте, які словосполучення характеризують кожну з політичних ідеологій, і заповніть таблицю</vt:lpstr>
      <vt:lpstr>На основі тексту (с. 40-41) визначте, які словосполучення характеризують кожну з політичних ідеологій, і заповніть таблицю</vt:lpstr>
      <vt:lpstr>На основі тексту (с. 40-41) визначте, які словосполучення характеризують кожну з політичних ідеологій, і заповніть таблицю</vt:lpstr>
      <vt:lpstr>На основі тексту (с. 40-41) визначте, які словосполучення характеризують кожну з політичних ідеологій, і заповніть таблицю</vt:lpstr>
      <vt:lpstr>На основі тексту (с. 40-41) визначте, які словосполучення характеризують кожну з політичних ідеологій, і заповніть таблицю</vt:lpstr>
      <vt:lpstr>На основі тексту (с. 40-41) визначте, які словосполучення характеризують кожну з політичних ідеологій, і заповніть таблицю</vt:lpstr>
      <vt:lpstr>На основі тексту (с. 40-41) визначте, які словосполучення характеризують кожну з політичних ідеологій, і заповніть таблицю</vt:lpstr>
      <vt:lpstr>На основі тексту (с. 40-41) визначте, які словосполучення характеризують кожну з політичних ідеологій, і заповніть таблицю</vt:lpstr>
      <vt:lpstr>На основі тексту (с. 40-41) визначте, які словосполучення характеризують кожну з політичних ідеологій, і заповніть таблицю</vt:lpstr>
      <vt:lpstr>На основі тексту (с. 40-41) визначте, які словосполучення характеризують кожну з політичних ідеологій, і заповніть таблицю</vt:lpstr>
      <vt:lpstr>Презентація PowerPoint</vt:lpstr>
      <vt:lpstr>Домашнє завдання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7. Індустріальна (промислова) революція</dc:title>
  <dc:creator>Анатолій Олегович Гель</dc:creator>
  <cp:lastModifiedBy>Користувач Windows</cp:lastModifiedBy>
  <cp:revision>1016</cp:revision>
  <dcterms:created xsi:type="dcterms:W3CDTF">2010-02-23T11:30:32Z</dcterms:created>
  <dcterms:modified xsi:type="dcterms:W3CDTF">2026-07-27T18:07:07Z</dcterms:modified>
</cp:coreProperties>
</file>