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51" r:id="rId5"/>
    <p:sldMasterId id="2147483659" r:id="rId6"/>
    <p:sldMasterId id="2147483674" r:id="rId7"/>
    <p:sldMasterId id="2147483684" r:id="rId8"/>
    <p:sldMasterId id="2147483694" r:id="rId9"/>
    <p:sldMasterId id="2147483706" r:id="rId10"/>
    <p:sldMasterId id="2147483714" r:id="rId11"/>
  </p:sldMasterIdLst>
  <p:notesMasterIdLst>
    <p:notesMasterId r:id="rId58"/>
  </p:notesMasterIdLst>
  <p:sldIdLst>
    <p:sldId id="256" r:id="rId12"/>
    <p:sldId id="1029" r:id="rId13"/>
    <p:sldId id="705" r:id="rId14"/>
    <p:sldId id="1104" r:id="rId15"/>
    <p:sldId id="1101" r:id="rId16"/>
    <p:sldId id="799" r:id="rId17"/>
    <p:sldId id="779" r:id="rId18"/>
    <p:sldId id="780" r:id="rId19"/>
    <p:sldId id="784" r:id="rId20"/>
    <p:sldId id="1095" r:id="rId21"/>
    <p:sldId id="1096" r:id="rId22"/>
    <p:sldId id="1097" r:id="rId23"/>
    <p:sldId id="1098" r:id="rId24"/>
    <p:sldId id="1099" r:id="rId25"/>
    <p:sldId id="800" r:id="rId26"/>
    <p:sldId id="862" r:id="rId27"/>
    <p:sldId id="846" r:id="rId28"/>
    <p:sldId id="1049" r:id="rId29"/>
    <p:sldId id="1069" r:id="rId30"/>
    <p:sldId id="866" r:id="rId31"/>
    <p:sldId id="1106" r:id="rId32"/>
    <p:sldId id="867" r:id="rId33"/>
    <p:sldId id="1053" r:id="rId34"/>
    <p:sldId id="1079" r:id="rId35"/>
    <p:sldId id="1102" r:id="rId36"/>
    <p:sldId id="1103" r:id="rId37"/>
    <p:sldId id="1105" r:id="rId38"/>
    <p:sldId id="1055" r:id="rId39"/>
    <p:sldId id="1054" r:id="rId40"/>
    <p:sldId id="1081" r:id="rId41"/>
    <p:sldId id="1086" r:id="rId42"/>
    <p:sldId id="831" r:id="rId43"/>
    <p:sldId id="832" r:id="rId44"/>
    <p:sldId id="805" r:id="rId45"/>
    <p:sldId id="1083" r:id="rId46"/>
    <p:sldId id="653" r:id="rId47"/>
    <p:sldId id="1040" r:id="rId48"/>
    <p:sldId id="1090" r:id="rId49"/>
    <p:sldId id="1091" r:id="rId50"/>
    <p:sldId id="1084" r:id="rId51"/>
    <p:sldId id="1060" r:id="rId52"/>
    <p:sldId id="1088" r:id="rId53"/>
    <p:sldId id="1087" r:id="rId54"/>
    <p:sldId id="984" r:id="rId55"/>
    <p:sldId id="1089" r:id="rId56"/>
    <p:sldId id="1048" r:id="rId57"/>
  </p:sldIdLst>
  <p:sldSz cx="9144000" cy="6858000" type="screen4x3"/>
  <p:notesSz cx="6735763" cy="9866313"/>
  <p:embeddedFontLst>
    <p:embeddedFont>
      <p:font typeface="Dosis" pitchFamily="2" charset="0"/>
      <p:regular r:id="rId59"/>
      <p:bold r:id="rId60"/>
    </p:embeddedFont>
    <p:embeddedFont>
      <p:font typeface="Dosis ExtraBold" pitchFamily="2" charset="0"/>
      <p:bold r:id="rId61"/>
    </p:embeddedFont>
    <p:embeddedFont>
      <p:font typeface="Dosis Medium" pitchFamily="2" charset="0"/>
      <p:regular r:id="rId62"/>
      <p:bold r:id="rId63"/>
    </p:embeddedFont>
    <p:embeddedFont>
      <p:font typeface="Dosis SemiBold" pitchFamily="2" charset="0"/>
      <p:regular r:id="rId64"/>
      <p:bold r:id="rId6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E84234"/>
    <a:srgbClr val="9EE0F4"/>
    <a:srgbClr val="EAF8FE"/>
    <a:srgbClr val="E7E6E6"/>
    <a:srgbClr val="424D7B"/>
    <a:srgbClr val="EBE3F1"/>
    <a:srgbClr val="565F88"/>
    <a:srgbClr val="F26553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7607" autoAdjust="0"/>
  </p:normalViewPr>
  <p:slideViewPr>
    <p:cSldViewPr snapToGrid="0" showGuides="1">
      <p:cViewPr varScale="1">
        <p:scale>
          <a:sx n="96" d="100"/>
          <a:sy n="96" d="100"/>
        </p:scale>
        <p:origin x="1094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font" Target="fonts/font5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3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font" Target="fonts/font6.fntdata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1.fntdata"/><Relationship Id="rId67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font" Target="fonts/font4.fntdata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36E571-1CA0-4C8D-985D-594239BEC5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de l'élément multimédia 4"/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</a:t>
            </a:r>
            <a:r>
              <a:rPr lang="en-US" dirty="0" err="1"/>
              <a:t>Écriture</a:t>
            </a:r>
            <a:endParaRPr lang="en-US" dirty="0"/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Rectangle : coins arrondis 2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Organigramme : Terminateur 5"/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Organigramme : Terminateur 9"/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Organigramme : Terminateur 11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/>
          <p:cNvSpPr txBox="1"/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Révision</a:t>
            </a:r>
          </a:p>
          <a:p>
            <a:r>
              <a:rPr lang="en-US" dirty="0"/>
              <a:t>Lecture offerte</a:t>
            </a: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20" name="Organigramme : Terminateur 19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/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/>
          <p:cNvSpPr>
            <a:spLocks noGrp="1"/>
          </p:cNvSpPr>
          <p:nvPr>
            <p:ph type="body" sz="quarter" idx="11" hasCustomPrompt="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/>
          <p:cNvSpPr>
            <a:spLocks noGrp="1"/>
          </p:cNvSpPr>
          <p:nvPr>
            <p:ph type="body" sz="quarter" idx="12" hasCustomPrompt="1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/>
          <p:cNvSpPr>
            <a:spLocks noGrp="1"/>
          </p:cNvSpPr>
          <p:nvPr>
            <p:ph type="body" sz="quarter" idx="13" hasCustomPrompt="1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/>
          <p:cNvSpPr>
            <a:spLocks noGrp="1"/>
          </p:cNvSpPr>
          <p:nvPr>
            <p:ph type="body" sz="quarter" idx="14" hasCustomPrompt="1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049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3827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6438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971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6093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4322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3444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55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Organigramme : Terminateur 17"/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/>
          <p:cNvSpPr>
            <a:spLocks noGrp="1"/>
          </p:cNvSpPr>
          <p:nvPr>
            <p:ph type="body" sz="quarter" idx="20" hasCustomPrompt="1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Organigramme : Terminateur 20"/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Organigramme : Terminateur 23"/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Organigramme : Terminateur 26"/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3" hasCustomPrompt="1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3922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9395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862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45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77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686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69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04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88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49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 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48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29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17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3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12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15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22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07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1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46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99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3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48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69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en-US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/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/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87785" y="17648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/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565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25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269308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png"/><Relationship Id="rId5" Type="http://schemas.openxmlformats.org/officeDocument/2006/relationships/image" Target="../media/image29.gi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png"/><Relationship Id="rId5" Type="http://schemas.openxmlformats.org/officeDocument/2006/relationships/image" Target="../media/image29.gif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6.png"/><Relationship Id="rId5" Type="http://schemas.openxmlformats.org/officeDocument/2006/relationships/image" Target="../media/image430.png"/><Relationship Id="rId4" Type="http://schemas.openxmlformats.org/officeDocument/2006/relationships/customXml" Target="../ink/ink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6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1.png"/><Relationship Id="rId5" Type="http://schemas.openxmlformats.org/officeDocument/2006/relationships/image" Target="../media/image25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6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50E5360-140D-4F6A-A0D0-86D1819FA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379" y="756000"/>
            <a:ext cx="7110477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prendre la parole pour nous présenter, parler de ce que nous faisons avec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nos familles et dire qui va venir à la maison ce soir. Nous allons le faire en trois étapes. Soyez attentifs.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9FC46DC-69C4-4A08-803C-707071504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778C06-0DCF-F609-FE8F-815B3399E2E9}"/>
              </a:ext>
            </a:extLst>
          </p:cNvPr>
          <p:cNvSpPr txBox="1"/>
          <p:nvPr/>
        </p:nvSpPr>
        <p:spPr>
          <a:xfrm>
            <a:off x="879231" y="2165615"/>
            <a:ext cx="754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en disant ton nom, ta classe et ton école. Ensuite, parle de ce que tu fais avec ta famille et dis qui va venir à la maison ce soir.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C5ECDFB-ABB3-0B75-3DA9-E28C179DB189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C790EC-C14A-D2B5-73CE-3512A32E73BD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FBA24D-68FE-67E4-AAED-0945524F4E2D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C3CAA2-4F6F-B880-E598-DD75DB864578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5BF7B58-381C-AD74-7914-5BD7FD86F381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4841068-607A-FFC9-FDED-1833F5D71747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DDFEF6-0150-49B2-BE22-62004CB08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sa prise de parole.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6DAF2E-8B65-B529-A7B1-C79DCE27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6690D6-7A4E-6C1A-E404-C66CD0D1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8CF949-C489-426E-81D5-F7E8D91E7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5AAD87A-606D-46C4-BD3F-EE3528DD0B93}"/>
              </a:ext>
            </a:extLst>
          </p:cNvPr>
          <p:cNvSpPr txBox="1"/>
          <p:nvPr/>
        </p:nvSpPr>
        <p:spPr>
          <a:xfrm>
            <a:off x="879231" y="2165615"/>
            <a:ext cx="754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en disant ton nom, ta classe et ton école. Ensuite, parle de ce que tu fais avec ta famille et dis qui va venir à la maison ce soir.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prendre la parole.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D95339-7996-7EF5-9B78-829BA08B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1CC3156-B956-ABD5-CD11-98ABC7D87BA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DA64FF-C6D7-D1E9-ACA2-FB2C9BCA6B9F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395BEAC-E1A9-9564-1098-75165AE930A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E03357-2DD3-17C9-76ED-10AE634AF3B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4C67F0D-33FF-B67B-9C66-4913C701DE0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A49B6CC-72B3-D822-61F6-07F9AD09D83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90A40FC-EFD1-B966-3CB5-34E4FE12951A}"/>
              </a:ext>
            </a:extLst>
          </p:cNvPr>
          <p:cNvSpPr/>
          <p:nvPr/>
        </p:nvSpPr>
        <p:spPr>
          <a:xfrm>
            <a:off x="3783900" y="2554022"/>
            <a:ext cx="4832561" cy="3799886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9F42D2-2794-5ED9-91B3-9EFEB24C6B77}"/>
              </a:ext>
            </a:extLst>
          </p:cNvPr>
          <p:cNvSpPr txBox="1"/>
          <p:nvPr/>
        </p:nvSpPr>
        <p:spPr>
          <a:xfrm>
            <a:off x="4073008" y="2518327"/>
            <a:ext cx="4074529" cy="370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m’appelle _____________.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en _____________.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à l’école  _____________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____________ avec ma famille.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Ce soir, ________et _________ vont venir à la maison.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EF92AB4-48B1-CEB7-4B1D-228D838A9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10" y="2796936"/>
            <a:ext cx="2133600" cy="3200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105FDD-1541-1FF5-469C-C0DFFD8641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898" y="2233506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828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dit son nom, sa classe et son école, puis dit ce qu’il fait avec sa famille et qui va venir à la maison ce soir.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Prendre la parole en réutilisant les actes de parole enseignés.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/>
          <p:cNvSpPr txBox="1"/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avec.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a-v-e-c.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avec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sur.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s-u-r.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92551" y="2716305"/>
            <a:ext cx="3958898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sur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en silence. Après, on va écouter un audio.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EBF7589-C5CB-EF65-DE50-9104D408C986}"/>
              </a:ext>
            </a:extLst>
          </p:cNvPr>
          <p:cNvSpPr txBox="1"/>
          <p:nvPr/>
        </p:nvSpPr>
        <p:spPr>
          <a:xfrm>
            <a:off x="859219" y="2092874"/>
            <a:ext cx="767278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Mon peti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frère a p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eu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r des b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f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Ma cousin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a de joli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n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d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bl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eu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Ta s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r pren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d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son peti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déj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eu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ner.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/>
            <p:cNvSpPr txBox="1"/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/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en-US" sz="2800" dirty="0">
                <a:solidFill>
                  <a:srgbClr val="00ACA4"/>
                </a:solidFill>
              </a:rPr>
              <a:t>le mode diaporama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7CFC0E4-1635-E82E-D363-479210E1A815}"/>
              </a:ext>
            </a:extLst>
          </p:cNvPr>
          <p:cNvSpPr txBox="1"/>
          <p:nvPr/>
        </p:nvSpPr>
        <p:spPr>
          <a:xfrm>
            <a:off x="859219" y="2092874"/>
            <a:ext cx="767278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Mon peti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frère dessine un c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r.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Ma cousin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a de joli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n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d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bl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eu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Ta s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r pren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d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son peti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déj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eu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ner.</a:t>
            </a:r>
          </a:p>
        </p:txBody>
      </p:sp>
      <p:pic>
        <p:nvPicPr>
          <p:cNvPr id="7" name="phrases N2 SEM2 S5">
            <a:hlinkClick r:id="" action="ppaction://media"/>
            <a:extLst>
              <a:ext uri="{FF2B5EF4-FFF2-40B4-BE49-F238E27FC236}">
                <a16:creationId xmlns:a16="http://schemas.microsoft.com/office/drawing/2014/main" id="{9CD3DAF7-6BFA-3EF3-3D50-05873631B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9461" y="926268"/>
            <a:ext cx="271462" cy="271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7CFC0E4-1635-E82E-D363-479210E1A815}"/>
              </a:ext>
            </a:extLst>
          </p:cNvPr>
          <p:cNvSpPr txBox="1"/>
          <p:nvPr/>
        </p:nvSpPr>
        <p:spPr>
          <a:xfrm>
            <a:off x="859219" y="2092874"/>
            <a:ext cx="767278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Mon peti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frère dessine un c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r.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Ma cousin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a de joli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n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d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bl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eu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Ta s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r pren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d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son peti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déj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eu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ner.</a:t>
            </a:r>
          </a:p>
        </p:txBody>
      </p:sp>
      <p:pic>
        <p:nvPicPr>
          <p:cNvPr id="7" name="phrases N2 SEM2 S5">
            <a:hlinkClick r:id="" action="ppaction://media"/>
            <a:extLst>
              <a:ext uri="{FF2B5EF4-FFF2-40B4-BE49-F238E27FC236}">
                <a16:creationId xmlns:a16="http://schemas.microsoft.com/office/drawing/2014/main" id="{9CD3DAF7-6BFA-3EF3-3D50-05873631B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9461" y="926268"/>
            <a:ext cx="271462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3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/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54C7C27-1F73-91A6-45BA-00EE874D715B}"/>
              </a:ext>
            </a:extLst>
          </p:cNvPr>
          <p:cNvSpPr txBox="1"/>
          <p:nvPr/>
        </p:nvSpPr>
        <p:spPr>
          <a:xfrm>
            <a:off x="859219" y="2092874"/>
            <a:ext cx="767278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Mon peti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frère dessine un c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r.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Ma cousin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a de joli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n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d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bl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eu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Ta s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r pren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d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son peti</a:t>
            </a:r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déj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eu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ner.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Voici ma sœur Aziza.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35F58D-6B86-4059-BD1F-7F5CDEA39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67" y="2005070"/>
            <a:ext cx="2564866" cy="3659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ma sœur Aziza a des cheveux noirs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9A51D5C-E06C-1B2B-D10A-CD7CF8AC6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67" y="2005070"/>
            <a:ext cx="2564866" cy="3659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Aziza a un nœud vert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785F40A-ECC8-F262-A0DD-F1052E7202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67" y="2005070"/>
            <a:ext cx="2564866" cy="3659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03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ma sœur à une robe bleu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D768C84-BF71-C712-E73E-35C383133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67" y="2005070"/>
            <a:ext cx="2564866" cy="3659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402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Aziza à une fleur rouge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DF20A74-ED69-FF1F-D962-F6FC0DE8D7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67" y="2005070"/>
            <a:ext cx="2564866" cy="3659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50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Personne ne lit les phrases à voix haute.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numéros des bonnes phrases sur l’ardoise : 1, 2 ou 3.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44F8E53-8C1E-4752-B6D3-7F38BAD1D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t="14351" r="7369" b="9048"/>
          <a:stretch>
            <a:fillRect/>
          </a:stretch>
        </p:blipFill>
        <p:spPr>
          <a:xfrm>
            <a:off x="6114363" y="2591613"/>
            <a:ext cx="2006106" cy="2737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3DF1004-A085-47A5-A9A7-F3532E188B34}"/>
              </a:ext>
            </a:extLst>
          </p:cNvPr>
          <p:cNvSpPr txBox="1"/>
          <p:nvPr/>
        </p:nvSpPr>
        <p:spPr>
          <a:xfrm>
            <a:off x="440074" y="2885715"/>
            <a:ext cx="4956679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Ma sœur Aziza a des cheveux noirs.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Ma sœur Aziza a un nœud vert.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Ma sœur Aziza a une robe bleue.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Ma sœur Aziza a une fleur rouge.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en-US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1999" y="756000"/>
            <a:ext cx="693204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Les bonnes réponses sont les numéros 1 et 3. « Ma sœur Aziza a des cheveux noirs » et « Ma sœur Aziza a une robe bleue ».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63CDED-95C3-EF66-8046-F0AC21A6E6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t="14351" r="7369" b="9048"/>
          <a:stretch>
            <a:fillRect/>
          </a:stretch>
        </p:blipFill>
        <p:spPr>
          <a:xfrm>
            <a:off x="6114363" y="2591613"/>
            <a:ext cx="2006106" cy="2737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51B947-0E40-6C9D-419A-93AD5AEFB481}"/>
              </a:ext>
            </a:extLst>
          </p:cNvPr>
          <p:cNvSpPr txBox="1"/>
          <p:nvPr/>
        </p:nvSpPr>
        <p:spPr>
          <a:xfrm>
            <a:off x="440074" y="2885715"/>
            <a:ext cx="4956679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Ma sœur Aziza a des cheveux noirs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Ma sœur Aziza a un nœud vert.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Ma sœur Aziza a une robe bleue.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Ma sœur Aziza a une fleur rouge.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4F47548-963E-4C58-956C-B80CD43C8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1608119"/>
            <a:ext cx="3092607" cy="5029200"/>
          </a:xfrm>
          <a:prstGeom prst="rect">
            <a:avLst/>
          </a:prstGeom>
        </p:spPr>
      </p:pic>
      <p:sp>
        <p:nvSpPr>
          <p:cNvPr id="13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68. Avec votre voisin, lisez les phrases et cochez les bonnes réponses. Je vais circuler entre les rangs pour vous aider.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196025" y="2787027"/>
            <a:ext cx="3071468" cy="2355445"/>
          </a:xfrm>
          <a:prstGeom prst="rect">
            <a:avLst/>
          </a:prstGeom>
        </p:spPr>
      </p:pic>
      <p:sp>
        <p:nvSpPr>
          <p:cNvPr id="3" name="Rectangle : coins arrondis 2"/>
          <p:cNvSpPr/>
          <p:nvPr/>
        </p:nvSpPr>
        <p:spPr>
          <a:xfrm>
            <a:off x="1692000" y="4430115"/>
            <a:ext cx="3071468" cy="1710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8267C639-8FED-41D1-91BC-72BABAB5B7D4}"/>
              </a:ext>
            </a:extLst>
          </p:cNvPr>
          <p:cNvGrpSpPr/>
          <p:nvPr/>
        </p:nvGrpSpPr>
        <p:grpSpPr>
          <a:xfrm>
            <a:off x="832926" y="2043952"/>
            <a:ext cx="7307896" cy="4168589"/>
            <a:chOff x="832926" y="2043952"/>
            <a:chExt cx="7307896" cy="4168589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33261D3-5D96-442E-B04A-B3D109D2DB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3" t="56078" r="7092" b="12157"/>
            <a:stretch/>
          </p:blipFill>
          <p:spPr>
            <a:xfrm>
              <a:off x="832926" y="2043952"/>
              <a:ext cx="7307896" cy="4168589"/>
            </a:xfrm>
            <a:prstGeom prst="rect">
              <a:avLst/>
            </a:prstGeom>
          </p:spPr>
        </p:pic>
        <p:sp>
          <p:nvSpPr>
            <p:cNvPr id="10" name="Signe de multiplication 9">
              <a:extLst>
                <a:ext uri="{FF2B5EF4-FFF2-40B4-BE49-F238E27FC236}">
                  <a16:creationId xmlns:a16="http://schemas.microsoft.com/office/drawing/2014/main" id="{D05E733C-FC26-4ABA-A6FE-DC04C8DC74C7}"/>
                </a:ext>
              </a:extLst>
            </p:cNvPr>
            <p:cNvSpPr/>
            <p:nvPr/>
          </p:nvSpPr>
          <p:spPr>
            <a:xfrm>
              <a:off x="1174377" y="3774141"/>
              <a:ext cx="385482" cy="412377"/>
            </a:xfrm>
            <a:prstGeom prst="mathMultiply">
              <a:avLst>
                <a:gd name="adj1" fmla="val 13520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Signe de multiplication 10">
              <a:extLst>
                <a:ext uri="{FF2B5EF4-FFF2-40B4-BE49-F238E27FC236}">
                  <a16:creationId xmlns:a16="http://schemas.microsoft.com/office/drawing/2014/main" id="{9B84B0D5-C42E-48A1-9FAF-57D85B2F17C5}"/>
                </a:ext>
              </a:extLst>
            </p:cNvPr>
            <p:cNvSpPr/>
            <p:nvPr/>
          </p:nvSpPr>
          <p:spPr>
            <a:xfrm>
              <a:off x="1174377" y="4657164"/>
              <a:ext cx="385482" cy="412377"/>
            </a:xfrm>
            <a:prstGeom prst="mathMultiply">
              <a:avLst>
                <a:gd name="adj1" fmla="val 14218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/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Prendre la parole en réutilisant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/>
          <p:cNvSpPr txBox="1"/>
          <p:nvPr/>
        </p:nvSpPr>
        <p:spPr>
          <a:xfrm>
            <a:off x="2302530" y="513682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3. Écriture  </a:t>
            </a:r>
          </a:p>
        </p:txBody>
      </p:sp>
      <p:sp>
        <p:nvSpPr>
          <p:cNvPr id="20" name="Espace réservé du texte 5"/>
          <p:cNvSpPr txBox="1"/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Écriture de phrases.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/>
          <p:cNvSpPr txBox="1"/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cette phrase. Vous allez l’écrire après. Tenez-vous prêts. 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F360CA83-026A-4A05-948F-44A87C335241}"/>
              </a:ext>
            </a:extLst>
          </p:cNvPr>
          <p:cNvGrpSpPr/>
          <p:nvPr/>
        </p:nvGrpSpPr>
        <p:grpSpPr>
          <a:xfrm>
            <a:off x="600635" y="2330824"/>
            <a:ext cx="7942730" cy="2545976"/>
            <a:chOff x="600635" y="2330824"/>
            <a:chExt cx="7942730" cy="2545976"/>
          </a:xfrm>
        </p:grpSpPr>
        <p:pic>
          <p:nvPicPr>
            <p:cNvPr id="12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12912FB2-EAE3-4DBA-87E9-68A803C2C1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54" t="13473" b="23792"/>
            <a:stretch/>
          </p:blipFill>
          <p:spPr bwMode="auto">
            <a:xfrm>
              <a:off x="600635" y="2330824"/>
              <a:ext cx="7942730" cy="254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9F3C810-9E2C-43E8-BAFE-9CA78616A68E}"/>
                </a:ext>
              </a:extLst>
            </p:cNvPr>
            <p:cNvSpPr/>
            <p:nvPr/>
          </p:nvSpPr>
          <p:spPr>
            <a:xfrm>
              <a:off x="1422740" y="3100064"/>
              <a:ext cx="4963218" cy="6578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800" b="1" dirty="0">
                  <a:solidFill>
                    <a:srgbClr val="00ACA4"/>
                  </a:solidFill>
                  <a:latin typeface="Dosis SemiBold" pitchFamily="2" charset="0"/>
                </a:rPr>
                <a:t>M</a:t>
              </a:r>
              <a:r>
                <a:rPr lang="fr-FR" sz="2800" b="1" dirty="0">
                  <a:solidFill>
                    <a:srgbClr val="565F88"/>
                  </a:solidFill>
                  <a:latin typeface="Dosis SemiBold" pitchFamily="2" charset="0"/>
                </a:rPr>
                <a:t>on   oncle    va    venir    ce    soir</a:t>
              </a:r>
              <a:r>
                <a:rPr lang="fr-FR" sz="28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  <a:endParaRPr lang="fr-FR" sz="2800" b="1" dirty="0">
                <a:solidFill>
                  <a:srgbClr val="565F88"/>
                </a:solidFill>
                <a:latin typeface="Dosis SemiBold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cahiers.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2 SEM2 S5">
            <a:hlinkClick r:id="" action="ppaction://media"/>
            <a:extLst>
              <a:ext uri="{FF2B5EF4-FFF2-40B4-BE49-F238E27FC236}">
                <a16:creationId xmlns:a16="http://schemas.microsoft.com/office/drawing/2014/main" id="{B33FD26E-4E91-80A3-25F4-9D0B89D2C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54516" y="926268"/>
            <a:ext cx="271463" cy="271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67435" y="756000"/>
            <a:ext cx="6864565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2 SEM2 S5">
            <a:hlinkClick r:id="" action="ppaction://media"/>
            <a:extLst>
              <a:ext uri="{FF2B5EF4-FFF2-40B4-BE49-F238E27FC236}">
                <a16:creationId xmlns:a16="http://schemas.microsoft.com/office/drawing/2014/main" id="{9004ED7F-1D64-7698-EEB8-E43880A12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4516" y="926268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Troisième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2 SEM2 S5">
            <a:hlinkClick r:id="" action="ppaction://media"/>
            <a:extLst>
              <a:ext uri="{FF2B5EF4-FFF2-40B4-BE49-F238E27FC236}">
                <a16:creationId xmlns:a16="http://schemas.microsoft.com/office/drawing/2014/main" id="{33953F2B-0CF6-41F1-C1A7-076F9EE60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4516" y="926268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9D47A5C-D49B-4010-9141-68E18066B2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87" y="2186239"/>
            <a:ext cx="1722031" cy="3282509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2F3E0305-EC3B-4C8E-8E48-9CFFD3651B1C}"/>
              </a:ext>
            </a:extLst>
          </p:cNvPr>
          <p:cNvGrpSpPr/>
          <p:nvPr/>
        </p:nvGrpSpPr>
        <p:grpSpPr>
          <a:xfrm>
            <a:off x="3733834" y="2186239"/>
            <a:ext cx="3254130" cy="3282509"/>
            <a:chOff x="-1092602" y="0"/>
            <a:chExt cx="8836258" cy="68580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C4F9E4D-0869-4ED6-A21D-9E093D62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2588" y="0"/>
              <a:ext cx="4471068" cy="6858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31E8B94-011F-4292-A2FC-040E87196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2602" y="0"/>
              <a:ext cx="4471068" cy="6858000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A537164-7952-40E3-B07B-BB7B20A22F57}"/>
              </a:ext>
            </a:extLst>
          </p:cNvPr>
          <p:cNvGrpSpPr/>
          <p:nvPr/>
        </p:nvGrpSpPr>
        <p:grpSpPr>
          <a:xfrm>
            <a:off x="357782" y="2186240"/>
            <a:ext cx="3254130" cy="3282509"/>
            <a:chOff x="-3161511" y="-141402"/>
            <a:chExt cx="8775511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AE7360C-4449-4A59-8EFE-0ADCAE26D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932" y="-141402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F4A32A5-0F6F-4474-8223-7C62FF21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1511" y="-141402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672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SemiBold" pitchFamily="2" charset="0"/>
              </a:rPr>
              <a:t>Corrigez.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856E4C-1B56-D474-DF3D-BB3DC95842D0}"/>
              </a:ext>
            </a:extLst>
          </p:cNvPr>
          <p:cNvGrpSpPr/>
          <p:nvPr/>
        </p:nvGrpSpPr>
        <p:grpSpPr>
          <a:xfrm>
            <a:off x="600635" y="2330824"/>
            <a:ext cx="7942730" cy="2545976"/>
            <a:chOff x="600635" y="2330824"/>
            <a:chExt cx="7942730" cy="2545976"/>
          </a:xfrm>
        </p:grpSpPr>
        <p:pic>
          <p:nvPicPr>
            <p:cNvPr id="4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44A123BE-34C5-3F65-FF06-33239AB7F1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54" t="13473" b="23792"/>
            <a:stretch/>
          </p:blipFill>
          <p:spPr bwMode="auto">
            <a:xfrm>
              <a:off x="600635" y="2330824"/>
              <a:ext cx="7942730" cy="254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BE5F08-A8B5-2EF7-A6D8-DFBB3AA23020}"/>
                </a:ext>
              </a:extLst>
            </p:cNvPr>
            <p:cNvSpPr/>
            <p:nvPr/>
          </p:nvSpPr>
          <p:spPr>
            <a:xfrm>
              <a:off x="1422740" y="3100064"/>
              <a:ext cx="4963218" cy="6578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800" b="1" dirty="0">
                  <a:solidFill>
                    <a:srgbClr val="00ACA4"/>
                  </a:solidFill>
                  <a:latin typeface="Dosis SemiBold" pitchFamily="2" charset="0"/>
                </a:rPr>
                <a:t>M</a:t>
              </a:r>
              <a:r>
                <a:rPr lang="fr-FR" sz="2800" b="1" dirty="0">
                  <a:solidFill>
                    <a:srgbClr val="565F88"/>
                  </a:solidFill>
                  <a:latin typeface="Dosis SemiBold" pitchFamily="2" charset="0"/>
                </a:rPr>
                <a:t>on   oncle    va    venir    ce    soir</a:t>
              </a:r>
              <a:r>
                <a:rPr lang="fr-FR" sz="28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  <a:endParaRPr lang="fr-FR" sz="2800" b="1" dirty="0">
                <a:solidFill>
                  <a:srgbClr val="565F88"/>
                </a:solidFill>
                <a:latin typeface="Dosis SemiBold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Ces mots sont en désordre. Écrivez sur vos cahiers une phrase correcte à partir de ces mots.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32A1F9A-E1D2-4C67-BC6D-54300C7599CD}"/>
              </a:ext>
            </a:extLst>
          </p:cNvPr>
          <p:cNvGrpSpPr/>
          <p:nvPr/>
        </p:nvGrpSpPr>
        <p:grpSpPr>
          <a:xfrm>
            <a:off x="1441622" y="3429000"/>
            <a:ext cx="6619395" cy="677782"/>
            <a:chOff x="3376756" y="3429000"/>
            <a:chExt cx="4795534" cy="677782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A29062E3-F350-4D49-8E1D-E4B58946AAB3}"/>
                </a:ext>
              </a:extLst>
            </p:cNvPr>
            <p:cNvSpPr/>
            <p:nvPr/>
          </p:nvSpPr>
          <p:spPr>
            <a:xfrm>
              <a:off x="6486105" y="3429000"/>
              <a:ext cx="1686185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va venir</a:t>
              </a: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07129038-ECB9-4A03-A1EE-948BB15F5FFF}"/>
                </a:ext>
              </a:extLst>
            </p:cNvPr>
            <p:cNvSpPr/>
            <p:nvPr/>
          </p:nvSpPr>
          <p:spPr>
            <a:xfrm>
              <a:off x="3376756" y="3429000"/>
              <a:ext cx="1497978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ma tante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4E0E13C0-FBD3-47B2-81A1-4DA040E61D41}"/>
                </a:ext>
              </a:extLst>
            </p:cNvPr>
            <p:cNvSpPr/>
            <p:nvPr/>
          </p:nvSpPr>
          <p:spPr>
            <a:xfrm>
              <a:off x="5035543" y="3429000"/>
              <a:ext cx="1289753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ce matin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0541" y="756000"/>
            <a:ext cx="689145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C7D544C2-BA03-4A03-A079-5D10F1C4A574}"/>
              </a:ext>
            </a:extLst>
          </p:cNvPr>
          <p:cNvGrpSpPr/>
          <p:nvPr/>
        </p:nvGrpSpPr>
        <p:grpSpPr>
          <a:xfrm>
            <a:off x="1441622" y="3429000"/>
            <a:ext cx="6619395" cy="677782"/>
            <a:chOff x="3376756" y="3429000"/>
            <a:chExt cx="4795534" cy="677782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D2004BE4-8426-4E9E-9CD0-177EF6A2B4E2}"/>
                </a:ext>
              </a:extLst>
            </p:cNvPr>
            <p:cNvSpPr/>
            <p:nvPr/>
          </p:nvSpPr>
          <p:spPr>
            <a:xfrm>
              <a:off x="6486105" y="3429000"/>
              <a:ext cx="1686185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va venir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C1716A58-E69F-44ED-A48F-E45CA9CDE33F}"/>
                </a:ext>
              </a:extLst>
            </p:cNvPr>
            <p:cNvSpPr/>
            <p:nvPr/>
          </p:nvSpPr>
          <p:spPr>
            <a:xfrm>
              <a:off x="3376756" y="3429000"/>
              <a:ext cx="1497978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ma tante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2175C6D2-1175-4D00-A10B-D85D3881FF3A}"/>
                </a:ext>
              </a:extLst>
            </p:cNvPr>
            <p:cNvSpPr/>
            <p:nvPr/>
          </p:nvSpPr>
          <p:spPr>
            <a:xfrm>
              <a:off x="5035543" y="3429000"/>
              <a:ext cx="1289753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ce matin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31576" y="756000"/>
            <a:ext cx="690042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Je n’oublie pas la majuscule au début de la phrase, le point à la fin et les espaces entre les mots.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FFB3434-F23B-2104-7346-035EE6F3CB22}"/>
              </a:ext>
            </a:extLst>
          </p:cNvPr>
          <p:cNvGrpSpPr/>
          <p:nvPr/>
        </p:nvGrpSpPr>
        <p:grpSpPr>
          <a:xfrm>
            <a:off x="1403933" y="2488666"/>
            <a:ext cx="7076963" cy="2310699"/>
            <a:chOff x="246227" y="2552834"/>
            <a:chExt cx="7076963" cy="2310699"/>
          </a:xfrm>
        </p:grpSpPr>
        <p:pic>
          <p:nvPicPr>
            <p:cNvPr id="5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D786DFD6-CD7C-E89C-F780-4EC7866597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2" t="22418" r="25770" b="32446"/>
            <a:stretch>
              <a:fillRect/>
            </a:stretch>
          </p:blipFill>
          <p:spPr bwMode="auto">
            <a:xfrm>
              <a:off x="246227" y="2552834"/>
              <a:ext cx="6711859" cy="2310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2EEFC8F-79D2-C36E-9005-10B456E22507}"/>
                </a:ext>
              </a:extLst>
            </p:cNvPr>
            <p:cNvSpPr txBox="1"/>
            <p:nvPr/>
          </p:nvSpPr>
          <p:spPr>
            <a:xfrm>
              <a:off x="1183372" y="3123836"/>
              <a:ext cx="613981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M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a   tante   va   venir  ce  matin</a:t>
              </a: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69. Réalisez l’activité 5. Je vais circuler entre les rangs pour vous aider.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75" y="2752717"/>
            <a:ext cx="2203904" cy="22039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DAC5F9-9CA5-4374-AE09-1167BBD39F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76" y="1731737"/>
            <a:ext cx="3263288" cy="5005432"/>
          </a:xfrm>
          <a:prstGeom prst="rect">
            <a:avLst/>
          </a:prstGeom>
        </p:spPr>
      </p:pic>
      <p:sp>
        <p:nvSpPr>
          <p:cNvPr id="7" name="Rectangle : coins arrondis 6"/>
          <p:cNvSpPr/>
          <p:nvPr/>
        </p:nvSpPr>
        <p:spPr>
          <a:xfrm>
            <a:off x="1549028" y="5149526"/>
            <a:ext cx="2925184" cy="10414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/>
          <p:cNvSpPr txBox="1"/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B3CF78F6-7E90-47B7-A10E-528173FEE82C}"/>
              </a:ext>
            </a:extLst>
          </p:cNvPr>
          <p:cNvGrpSpPr/>
          <p:nvPr/>
        </p:nvGrpSpPr>
        <p:grpSpPr>
          <a:xfrm>
            <a:off x="588734" y="1945341"/>
            <a:ext cx="7966532" cy="3959403"/>
            <a:chOff x="588734" y="1945341"/>
            <a:chExt cx="7966532" cy="395940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1630D89-9BE4-4622-8ABF-9A02C3FBC6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0" t="69085" r="12706" b="11335"/>
            <a:stretch/>
          </p:blipFill>
          <p:spPr>
            <a:xfrm>
              <a:off x="588734" y="1945341"/>
              <a:ext cx="7966532" cy="395940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FE2DFE3-1A1E-41FD-9EE8-56233F10D498}"/>
                </a:ext>
              </a:extLst>
            </p:cNvPr>
            <p:cNvSpPr txBox="1"/>
            <p:nvPr/>
          </p:nvSpPr>
          <p:spPr>
            <a:xfrm>
              <a:off x="1087858" y="3726460"/>
              <a:ext cx="5360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00ACA4"/>
                  </a:solidFill>
                  <a:latin typeface="Dosis SemiBold" pitchFamily="2" charset="0"/>
                </a:rPr>
                <a:t>C</a:t>
              </a:r>
              <a:r>
                <a:rPr lang="fr-FR" sz="2400" dirty="0">
                  <a:solidFill>
                    <a:srgbClr val="C00000"/>
                  </a:solidFill>
                  <a:latin typeface="Dosis SemiBold" pitchFamily="2" charset="0"/>
                </a:rPr>
                <a:t>e   soir,   ma   cousine   va   venir</a:t>
              </a:r>
              <a:r>
                <a:rPr lang="fr-FR" sz="2400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A01023B-B676-41C7-929B-015860E24EEC}"/>
                </a:ext>
              </a:extLst>
            </p:cNvPr>
            <p:cNvSpPr txBox="1"/>
            <p:nvPr/>
          </p:nvSpPr>
          <p:spPr>
            <a:xfrm>
              <a:off x="989246" y="5321998"/>
              <a:ext cx="6110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00ACA4"/>
                  </a:solidFill>
                  <a:latin typeface="Dosis SemiBold" pitchFamily="2" charset="0"/>
                </a:rPr>
                <a:t>M</a:t>
              </a:r>
              <a:r>
                <a:rPr lang="fr-FR" sz="2400" dirty="0">
                  <a:solidFill>
                    <a:srgbClr val="C00000"/>
                  </a:solidFill>
                  <a:latin typeface="Dosis SemiBold" pitchFamily="2" charset="0"/>
                </a:rPr>
                <a:t>es   grands-parents   vont   venir   à   la   maison</a:t>
              </a:r>
              <a:r>
                <a:rPr lang="fr-FR" sz="2400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8" name="majd_wa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1925" y="2275098"/>
            <a:ext cx="1874421" cy="33328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F0E773-1D66-4E14-A5D1-71786BB8F7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662" y="1699867"/>
            <a:ext cx="3099671" cy="475446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34939" y="3045102"/>
            <a:ext cx="2109682" cy="6265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Flèche : droite 9"/>
          <p:cNvSpPr/>
          <p:nvPr/>
        </p:nvSpPr>
        <p:spPr>
          <a:xfrm>
            <a:off x="4563664" y="3285096"/>
            <a:ext cx="673486" cy="1465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endParaRPr lang="fr-F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Dialogue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Écriture – Point de langue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Lecture – Lecture et compréhension des mots</a:t>
            </a:r>
          </a:p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5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867558" y="3886051"/>
            <a:ext cx="3587584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Oral –  Prise de parole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Lecture – Lecture et compréhension des phrases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01458" y="3889180"/>
            <a:ext cx="3527191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Acte de parole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Lecture – Graphèmes : eu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œu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.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Écriture – Graphèmes : eu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œu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31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en-US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/>
          <p:cNvSpPr txBox="1"/>
          <p:nvPr/>
        </p:nvSpPr>
        <p:spPr>
          <a:xfrm>
            <a:off x="2320205" y="2144230"/>
            <a:ext cx="190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1.  Prise de parole </a:t>
            </a:r>
          </a:p>
        </p:txBody>
      </p:sp>
      <p:sp>
        <p:nvSpPr>
          <p:cNvPr id="17" name="Espace réservé du texte 5"/>
          <p:cNvSpPr txBox="1"/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en réutilisant les actes de parole enseignés.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nous présenter et à parler de ce que nous faisons avec nos familles en français.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2_P3_SEM2_S5 (oral)">
            <a:hlinkClick r:id="" action="ppaction://media"/>
            <a:extLst>
              <a:ext uri="{FF2B5EF4-FFF2-40B4-BE49-F238E27FC236}">
                <a16:creationId xmlns:a16="http://schemas.microsoft.com/office/drawing/2014/main" id="{088D1F02-326A-4EF3-9341-51A3274D01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1951868"/>
            <a:ext cx="7473461" cy="420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89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111DF6-31E7-420D-A7F2-AD0614C3A43E}">
  <ds:schemaRefs>
    <ds:schemaRef ds:uri="http://purl.org/dc/dcmitype/"/>
    <ds:schemaRef ds:uri="http://purl.org/dc/elements/1.1/"/>
    <ds:schemaRef ds:uri="http://schemas.microsoft.com/office/2006/documentManagement/types"/>
    <ds:schemaRef ds:uri="202b3bc9-e036-45c7-aea0-06aec8cd7a40"/>
    <ds:schemaRef ds:uri="http://schemas.microsoft.com/office/infopath/2007/PartnerControls"/>
    <ds:schemaRef ds:uri="f0534ec5-868f-4ce6-85c7-99f0612daa52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5502B2-01C0-4934-80E3-22D9A5A61F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6983FD-F538-421B-AF05-5368533161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1122</Words>
  <PresentationFormat>Affichage à l'écran (4:3)</PresentationFormat>
  <Paragraphs>146</Paragraphs>
  <Slides>46</Slides>
  <Notes>2</Notes>
  <HiddenSlides>0</HiddenSlides>
  <MMClips>9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46</vt:i4>
      </vt:variant>
    </vt:vector>
  </HeadingPairs>
  <TitlesOfParts>
    <vt:vector size="63" baseType="lpstr">
      <vt:lpstr>Aptos</vt:lpstr>
      <vt:lpstr>Dosis</vt:lpstr>
      <vt:lpstr>Dosis SemiBold</vt:lpstr>
      <vt:lpstr>Arial</vt:lpstr>
      <vt:lpstr>Calibri</vt:lpstr>
      <vt:lpstr>Dosis Medium</vt:lpstr>
      <vt:lpstr>Wingdings</vt:lpstr>
      <vt:lpstr>Aptos Display</vt:lpstr>
      <vt:lpstr>Dosis ExtraBold</vt:lpstr>
      <vt:lpstr>2_Conception personnalisée</vt:lpstr>
      <vt:lpstr>00_Env-Enseignant</vt:lpstr>
      <vt:lpstr>Oral</vt:lpstr>
      <vt:lpstr>Lecture</vt:lpstr>
      <vt:lpstr>Ecriture</vt:lpstr>
      <vt:lpstr>Thème Office</vt:lpstr>
      <vt:lpstr>1_Env-Enseignant</vt:lpstr>
      <vt:lpstr>1_Oral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La leçon de français commence maintenant.</vt:lpstr>
      <vt:lpstr>Aujourd’hui, nous allons apprendre à nous présenter et à parler de ce que nous faisons avec nos familles en français. Écoutez bien.</vt:lpstr>
      <vt:lpstr>Lecture de la vidéo.</vt:lpstr>
      <vt:lpstr>Maintenant, nous allons prendre la parole pour nous présenter, parler de ce que nous faisons avec  nos familles et dire qui va venir à la maison ce soir. Nous allons le faire en trois étapes. Soyez attentifs.</vt:lpstr>
      <vt:lpstr>Étape 1. Je vais vous expliquer la situation. </vt:lpstr>
      <vt:lpstr>Étape 2. Chacun réfléchit silencieusement à ce qu’il va dire dans sa prise de parole.</vt:lpstr>
      <vt:lpstr>Étape 3. Maintenant, vous allez prendre la parole. Qui veut passer au tableau ? </vt:lpstr>
      <vt:lpstr>Maintenant, tout le monde participe. Chacun dit son nom, sa classe et son école, puis dit ce qu’il fait avec sa famille et qui va venir à la maison ce soir.</vt:lpstr>
      <vt:lpstr>Plan de la séance 5</vt:lpstr>
      <vt:lpstr>Maintenant, on va faire de la lecture. </vt:lpstr>
      <vt:lpstr>C’est le mot : avec.  On va l’épeler ensemble : a-v-e-c. </vt:lpstr>
      <vt:lpstr>C’est le mot : sur.  On va l’épeler ensemble : s-u-r. </vt:lpstr>
      <vt:lpstr>Lisez ces phrases en silence. Après, on va écouter un audio. </vt:lpstr>
      <vt:lpstr>Lecture de l’audio.  </vt:lpstr>
      <vt:lpstr>Lecture de l’audio.  </vt:lpstr>
      <vt:lpstr>Présentation PowerPoint</vt:lpstr>
      <vt:lpstr>On passe à une autre activité. Regardez cette image. Voici ma sœur Aziza.</vt:lpstr>
      <vt:lpstr>Est-ce que ma sœur Aziza a des cheveux noirs ? Qui veut répondre ? </vt:lpstr>
      <vt:lpstr>Est-ce que Aziza a un nœud vert ? Qui veut répondre ? </vt:lpstr>
      <vt:lpstr>Est-ce que ma sœur à une robe bleu ? Qui veut répondre ? </vt:lpstr>
      <vt:lpstr>Est-ce que Aziza à une fleur rouge ? Qui veut répondre ? </vt:lpstr>
      <vt:lpstr>Prenez les ardoises.</vt:lpstr>
      <vt:lpstr>Lisez silencieusement les phrases. Personne ne lit les phrases à voix haute.  Écrivez les numéros des bonnes phrases sur l’ardoise : 1, 2 ou 3.</vt:lpstr>
      <vt:lpstr>Levez vos ardoises. </vt:lpstr>
      <vt:lpstr>Les bonnes réponses sont les numéros 1 et 3. « Ma sœur Aziza a des cheveux noirs » et « Ma sœur Aziza a une robe bleue ».</vt:lpstr>
      <vt:lpstr>Prenez vos livrets à la page 68. Avec votre voisin, lisez les phrases et cochez les bonnes réponses. Je vais circuler entre les rangs pour vous aider. </vt:lpstr>
      <vt:lpstr>Corrigez.</vt:lpstr>
      <vt:lpstr>Plan de la séance 5</vt:lpstr>
      <vt:lpstr>Lisez et observez cette phrase. Vous allez l’écrire après. Tenez-vous prêts.  </vt:lpstr>
      <vt:lpstr>Prenez vos cahiers. </vt:lpstr>
      <vt:lpstr>Dictée en cours.</vt:lpstr>
      <vt:lpstr>Deuxième dictée.</vt:lpstr>
      <vt:lpstr>Troisième dictée.</vt:lpstr>
      <vt:lpstr>Corrigez. </vt:lpstr>
      <vt:lpstr>On passe à une autre activité. Ces mots sont en désordre. Écrivez sur vos cahiers une phrase correcte à partir de ces mots.</vt:lpstr>
      <vt:lpstr>Qui veut lire sa phrase ?</vt:lpstr>
      <vt:lpstr>Corrigez. Je n’oublie pas la majuscule au début de la phrase, le point à la fin et les espaces entre les mots. </vt:lpstr>
      <vt:lpstr>Prenez vos livrets à la page 69. Réalisez l’activité 5. Je vais circuler entre les rangs pour vous aider. </vt:lpstr>
      <vt:lpstr>Présentation PowerPoint</vt:lpstr>
      <vt:lpstr>La séance d’aujourd’hui est terminée. À la maison, lisez ces phrases et recopiez-les sur votre cahier.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2025-08-13T10:11:00Z</cp:lastPrinted>
  <dcterms:created xsi:type="dcterms:W3CDTF">2025-08-01T12:31:00Z</dcterms:created>
  <dcterms:modified xsi:type="dcterms:W3CDTF">2026-02-11T21:10:30Z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3B21D82F96F244A88607757769314F0F_13</vt:lpwstr>
  </property>
  <property fmtid="{D5CDD505-2E9C-101B-9397-08002B2CF9AE}" pid="3" name="KSOProductBuildVer">
    <vt:lpwstr>1036-12.2.0.23131</vt:lpwstr>
  </property>
  <property fmtid="{D5CDD505-2E9C-101B-9397-08002B2CF9AE}" pid="4" name="ContentTypeId">
    <vt:lpwstr>0x0101003BE1CA3E4EEE7E478F0E6E453AD473F7</vt:lpwstr>
  </property>
</Properties>
</file>