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Lst>
  <p:sldSz cy="5143500" cx="9144000"/>
  <p:notesSz cx="6858000" cy="9144000"/>
  <p:embeddedFontLst>
    <p:embeddedFont>
      <p:font typeface="Lato"/>
      <p:regular r:id="rId57"/>
      <p:bold r:id="rId58"/>
      <p:italic r:id="rId59"/>
      <p:boldItalic r:id="rId60"/>
    </p:embeddedFont>
    <p:embeddedFont>
      <p:font typeface="Great Vibes"/>
      <p:regular r:id="rId61"/>
    </p:embeddedFont>
    <p:embeddedFont>
      <p:font typeface="Oswald SemiBold"/>
      <p:regular r:id="rId62"/>
      <p:bold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OswaldSemiBold-regular.fntdata"/><Relationship Id="rId61" Type="http://schemas.openxmlformats.org/officeDocument/2006/relationships/font" Target="fonts/GreatVibes-regular.fntdata"/><Relationship Id="rId20" Type="http://schemas.openxmlformats.org/officeDocument/2006/relationships/slide" Target="slides/slide14.xml"/><Relationship Id="rId63" Type="http://schemas.openxmlformats.org/officeDocument/2006/relationships/font" Target="fonts/OswaldSemiBold-bold.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Lato-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font" Target="fonts/Lato-regular.fntdata"/><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Lato-italic.fntdata"/><Relationship Id="rId14" Type="http://schemas.openxmlformats.org/officeDocument/2006/relationships/slide" Target="slides/slide8.xml"/><Relationship Id="rId58" Type="http://schemas.openxmlformats.org/officeDocument/2006/relationships/font" Target="fonts/Lato-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launchpad-dynamic-profile-settings" TargetMode="External"/><Relationship Id="rId3" Type="http://schemas.openxmlformats.org/officeDocument/2006/relationships/hyperlink" Target="https://help.classlink.com/s/article/Profile-Settings" TargetMode="External"/><Relationship Id="rId4" Type="http://schemas.openxmlformats.org/officeDocument/2006/relationships/hyperlink" Target="https://help.classlink.com/s/article/launchpad-themes"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launchpad-themes-classic"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launchpad-themes-primary"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launchpad-themes-professional"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launchpad-dynamic-matrix"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instructor-quick-guide"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5603485/c922ca2883" TargetMode="External"/><Relationship Id="rId3" Type="http://schemas.openxmlformats.org/officeDocument/2006/relationships/hyperlink" Target="https://vimeo.com/911924666/c2dc65a0cb?share=copy&amp;fl=cl&amp;fe=ci"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5603485/c922ca2883?share=copy&amp;fl=cl&amp;fe=ci" TargetMode="External"/><Relationship Id="rId3" Type="http://schemas.openxmlformats.org/officeDocument/2006/relationships/hyperlink" Target="https://help.classlink.com/s/article/lp-change-app-pw"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986399811"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986399811"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six-digit-pin-mfa" TargetMode="External"/><Relationship Id="rId3" Type="http://schemas.openxmlformats.org/officeDocument/2006/relationships/hyperlink" Target="https://help.classlink.com/s/article/changing-your-multi-factor-authentication-method" TargetMode="External"/><Relationship Id="rId4" Type="http://schemas.openxmlformats.org/officeDocument/2006/relationships/hyperlink" Target="https://help.classlink.com/s/article/lp-mfa-yubikey-setup"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161452070/cf053fe2b8?share=copy&amp;fl=sv&amp;fe=ci" TargetMode="External"/><Relationship Id="rId3" Type="http://schemas.openxmlformats.org/officeDocument/2006/relationships/hyperlink" Target="https://help.classlink.com/s/article/launchpad-create-manage-passkeys"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6647521/d1ec901218" TargetMode="External"/><Relationship Id="rId3" Type="http://schemas.openxmlformats.org/officeDocument/2006/relationships/hyperlink" Target="https://help.classlink.com/s/article/lp-home-favorites"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533278/7bcfb2b94d"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533278/7bcfb2b94d"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lp-home-tags" TargetMode="External"/><Relationship Id="rId3" Type="http://schemas.openxmlformats.org/officeDocument/2006/relationships/hyperlink" Target="https://vimeo.com/1062851168/9c15f9a16b?share=copy&amp;fl=cl&amp;fe=ci"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942350140/e5b213429e" TargetMode="External"/><Relationship Id="rId3" Type="http://schemas.openxmlformats.org/officeDocument/2006/relationships/hyperlink" Target="https://help.classlink.com/s/article/lp-home-app-library" TargetMode="Externa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984859457/d5946a3d99" TargetMode="External"/><Relationship Id="rId3" Type="http://schemas.openxmlformats.org/officeDocument/2006/relationships/hyperlink" Target="https://help.classlink.com/s/article/lp-change-app-pw"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524922/3ec73b592b" TargetMode="External"/><Relationship Id="rId3" Type="http://schemas.openxmlformats.org/officeDocument/2006/relationships/hyperlink" Target="https://help.classlink.com/s/article/My-Classes" TargetMode="Externa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822157765"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My-Classes" TargetMode="Externa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5510614/0ea96150e1" TargetMode="External"/><Relationship Id="rId3" Type="http://schemas.openxmlformats.org/officeDocument/2006/relationships/hyperlink" Target="https://help.classlink.com/s/article/print-quickcards-my-classes" TargetMode="External"/><Relationship Id="rId4" Type="http://schemas.openxmlformats.org/officeDocument/2006/relationships/hyperlink" Target="https://help.classlink.com/s/article/generating-class-quickCards"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launchpad-accessibility-features" TargetMode="Externa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launchpad-home" TargetMode="Externa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467040/45fbcb9382" TargetMode="External"/><Relationship Id="rId3" Type="http://schemas.openxmlformats.org/officeDocument/2006/relationships/hyperlink" Target="https://help.classlink.com/s/article/lp-home-toolbar"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Profile-Setting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cf26c64d0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cf26c64d0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sz="1200">
                <a:solidFill>
                  <a:srgbClr val="FF0000"/>
                </a:solidFill>
              </a:rPr>
              <a:t>NOTE TO SPEAKER: Anything that is red on the slides or in the speaker notes is meant for you to personalize/remove based on your schools needs. Additionally, you can hide any slides that do not pertain to your school’s LaunchPad set up. </a:t>
            </a:r>
            <a:endParaRPr b="1" sz="1200">
              <a:solidFill>
                <a:srgbClr val="FF0000"/>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Welcome, everyone! Today I want to show how LaunchPad can make our school days easier. The goal is simple: quicker access, fewer login problems, and a smoother start to class. As we move through the deck, think about one small change you could use this week. One good shortcut can save more time than a dozen big promises.</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cf6cd488e3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cf6cd488e3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lnSpc>
                <a:spcPct val="115000"/>
              </a:lnSpc>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The </a:t>
            </a:r>
            <a:r>
              <a:rPr b="1" lang="en" sz="1200">
                <a:solidFill>
                  <a:schemeClr val="dk1"/>
                </a:solidFill>
              </a:rPr>
              <a:t>General</a:t>
            </a:r>
            <a:r>
              <a:rPr lang="en" sz="1200">
                <a:solidFill>
                  <a:schemeClr val="dk1"/>
                </a:solidFill>
              </a:rPr>
              <a:t> tab in the </a:t>
            </a:r>
            <a:r>
              <a:rPr lang="en" sz="1200">
                <a:solidFill>
                  <a:schemeClr val="dk1"/>
                </a:solidFill>
              </a:rPr>
              <a:t>slide-over window </a:t>
            </a:r>
            <a:r>
              <a:rPr lang="en" sz="1200">
                <a:solidFill>
                  <a:schemeClr val="dk1"/>
                </a:solidFill>
              </a:rPr>
              <a:t>covers your basic account details and a few settings you can adjust. Some fields, like your name and email, are school-managed and can’t be edited here. What you can change includes things like language and time format.</a:t>
            </a:r>
            <a:br>
              <a:rPr lang="en" sz="1200">
                <a:solidFill>
                  <a:schemeClr val="dk1"/>
                </a:solidFill>
              </a:rPr>
            </a:br>
            <a:br>
              <a:rPr lang="en" sz="1200">
                <a:solidFill>
                  <a:schemeClr val="dk1"/>
                </a:solidFill>
              </a:rPr>
            </a:br>
            <a:r>
              <a:rPr b="1" lang="en" sz="1200">
                <a:solidFill>
                  <a:schemeClr val="dk1"/>
                </a:solidFill>
              </a:rPr>
              <a:t> For the time, you can select:</a:t>
            </a:r>
            <a:endParaRPr b="1" sz="1200">
              <a:solidFill>
                <a:schemeClr val="dk1"/>
              </a:solidFill>
            </a:endParaRPr>
          </a:p>
          <a:p>
            <a:pPr indent="-304800" lvl="0" marL="457200" rtl="0" algn="l">
              <a:lnSpc>
                <a:spcPct val="115000"/>
              </a:lnSpc>
              <a:spcBef>
                <a:spcPts val="0"/>
              </a:spcBef>
              <a:spcAft>
                <a:spcPts val="0"/>
              </a:spcAft>
              <a:buClr>
                <a:schemeClr val="dk1"/>
              </a:buClr>
              <a:buSzPts val="1200"/>
              <a:buFont typeface="Poppins"/>
              <a:buChar char="●"/>
            </a:pPr>
            <a:r>
              <a:rPr lang="en" sz="1200">
                <a:solidFill>
                  <a:schemeClr val="dk1"/>
                </a:solidFill>
              </a:rPr>
              <a:t>The </a:t>
            </a:r>
            <a:r>
              <a:rPr b="1" lang="en" sz="1200">
                <a:solidFill>
                  <a:schemeClr val="dk1"/>
                </a:solidFill>
              </a:rPr>
              <a:t>12-hour</a:t>
            </a:r>
            <a:r>
              <a:rPr lang="en" sz="1200">
                <a:solidFill>
                  <a:schemeClr val="dk1"/>
                </a:solidFill>
              </a:rPr>
              <a:t> time format, which goes from 1 am to 12 Noon and 1 pm to 12 midnight.</a:t>
            </a:r>
            <a:endParaRPr sz="1200">
              <a:solidFill>
                <a:schemeClr val="dk1"/>
              </a:solidFill>
            </a:endParaRPr>
          </a:p>
          <a:p>
            <a:pPr indent="-304800" lvl="0" marL="457200" rtl="0" algn="l">
              <a:lnSpc>
                <a:spcPct val="115000"/>
              </a:lnSpc>
              <a:spcBef>
                <a:spcPts val="0"/>
              </a:spcBef>
              <a:spcAft>
                <a:spcPts val="0"/>
              </a:spcAft>
              <a:buClr>
                <a:schemeClr val="dk1"/>
              </a:buClr>
              <a:buSzPts val="1200"/>
              <a:buFont typeface="Poppins"/>
              <a:buChar char="●"/>
            </a:pPr>
            <a:r>
              <a:rPr lang="en" sz="1200">
                <a:solidFill>
                  <a:schemeClr val="dk1"/>
                </a:solidFill>
              </a:rPr>
              <a:t>The </a:t>
            </a:r>
            <a:r>
              <a:rPr b="1" lang="en" sz="1200">
                <a:solidFill>
                  <a:schemeClr val="dk1"/>
                </a:solidFill>
              </a:rPr>
              <a:t>24-hour</a:t>
            </a:r>
            <a:r>
              <a:rPr lang="en" sz="1200">
                <a:solidFill>
                  <a:schemeClr val="dk1"/>
                </a:solidFill>
              </a:rPr>
              <a:t> format, which ranges from 00:00 to 23:59, with midnight as 00:00.</a:t>
            </a:r>
            <a:endParaRPr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cf6cd488e3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cf6cd488e3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To help make your digital workspace more efficient, I encourage you to explore the </a:t>
            </a:r>
            <a:r>
              <a:rPr b="1" lang="en" sz="1200">
                <a:solidFill>
                  <a:schemeClr val="dk1"/>
                </a:solidFill>
              </a:rPr>
              <a:t>Themes</a:t>
            </a:r>
            <a:r>
              <a:rPr lang="en" sz="1200">
                <a:solidFill>
                  <a:schemeClr val="dk1"/>
                </a:solidFill>
              </a:rPr>
              <a:t> tab in your Profile Settings. Think of this as "interior design" for your LaunchPad.</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endParaRPr b="1" sz="1200">
              <a:solidFill>
                <a:schemeClr val="dk1"/>
              </a:solidFill>
            </a:endParaRPr>
          </a:p>
          <a:p>
            <a:pPr indent="0" lvl="0" marL="0" rtl="0" algn="l">
              <a:spcBef>
                <a:spcPts val="1200"/>
              </a:spcBef>
              <a:spcAft>
                <a:spcPts val="0"/>
              </a:spcAft>
              <a:buNone/>
            </a:pPr>
            <a:r>
              <a:rPr lang="en" sz="1200" u="sng">
                <a:solidFill>
                  <a:schemeClr val="hlink"/>
                </a:solidFill>
                <a:hlinkClick r:id="rId2"/>
              </a:rPr>
              <a:t>https://help.classlink.com/s/article/launchpad-dynamic-profile-settings</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Font typeface="Arial"/>
              <a:buNone/>
            </a:pPr>
            <a:r>
              <a:rPr lang="en" sz="1200" u="sng">
                <a:solidFill>
                  <a:schemeClr val="hlink"/>
                </a:solidFill>
                <a:hlinkClick r:id="rId3"/>
              </a:rPr>
              <a:t>https://help.classlink.com/s/article/Profile-Settings</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Font typeface="Arial"/>
              <a:buNone/>
            </a:pPr>
            <a:r>
              <a:rPr lang="en" sz="1200" u="sng">
                <a:solidFill>
                  <a:schemeClr val="hlink"/>
                </a:solidFill>
                <a:hlinkClick r:id="rId4"/>
              </a:rPr>
              <a:t>https://help.classlink.com/s/article/launchpad-themes</a:t>
            </a:r>
            <a:r>
              <a:rPr lang="en" sz="1200">
                <a:solidFill>
                  <a:schemeClr val="dk1"/>
                </a:solidFill>
              </a:rPr>
              <a:t>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d26f86b58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d26f86b58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None/>
            </a:pPr>
            <a:r>
              <a:rPr b="1" lang="en" sz="1200">
                <a:solidFill>
                  <a:schemeClr val="dk1"/>
                </a:solidFill>
              </a:rPr>
              <a:t>Classic</a:t>
            </a:r>
            <a:r>
              <a:rPr lang="en" sz="1200">
                <a:solidFill>
                  <a:schemeClr val="dk1"/>
                </a:solidFill>
              </a:rPr>
              <a:t> is t</a:t>
            </a:r>
            <a:r>
              <a:rPr lang="en" sz="1200">
                <a:solidFill>
                  <a:schemeClr val="dk1"/>
                </a:solidFill>
              </a:rPr>
              <a:t>he standard view we all know.</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endParaRPr b="1" sz="1200">
              <a:solidFill>
                <a:schemeClr val="dk1"/>
              </a:solidFill>
            </a:endParaRPr>
          </a:p>
          <a:p>
            <a:pPr indent="0" lvl="0" marL="0" rtl="0" algn="l">
              <a:spcBef>
                <a:spcPts val="1200"/>
              </a:spcBef>
              <a:spcAft>
                <a:spcPts val="0"/>
              </a:spcAft>
              <a:buClr>
                <a:schemeClr val="dk1"/>
              </a:buClr>
              <a:buFont typeface="Arial"/>
              <a:buNone/>
            </a:pPr>
            <a:r>
              <a:rPr lang="en" sz="1200" u="sng">
                <a:solidFill>
                  <a:schemeClr val="hlink"/>
                </a:solidFill>
                <a:hlinkClick r:id="rId2"/>
              </a:rPr>
              <a:t>https://help.classlink.com/s/article/launchpad-themes-classic</a:t>
            </a:r>
            <a:r>
              <a:rPr lang="en" sz="1200">
                <a:solidFill>
                  <a:schemeClr val="dk1"/>
                </a:solidFill>
              </a:rPr>
              <a:t>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d26f86b58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d26f86b58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None/>
            </a:pPr>
            <a:r>
              <a:rPr lang="en" sz="1200">
                <a:solidFill>
                  <a:schemeClr val="dk1"/>
                </a:solidFill>
              </a:rPr>
              <a:t>The </a:t>
            </a:r>
            <a:r>
              <a:rPr b="1" lang="en" sz="1200">
                <a:solidFill>
                  <a:schemeClr val="dk1"/>
                </a:solidFill>
              </a:rPr>
              <a:t>primary</a:t>
            </a:r>
            <a:r>
              <a:rPr lang="en" sz="1200">
                <a:solidFill>
                  <a:schemeClr val="dk1"/>
                </a:solidFill>
              </a:rPr>
              <a:t> theme has s</a:t>
            </a:r>
            <a:r>
              <a:rPr lang="en" sz="1200">
                <a:solidFill>
                  <a:schemeClr val="dk1"/>
                </a:solidFill>
              </a:rPr>
              <a:t>imple, large buttons, which is perfect for our younger students.</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endParaRPr b="1" sz="1200">
              <a:solidFill>
                <a:schemeClr val="dk1"/>
              </a:solidFill>
            </a:endParaRPr>
          </a:p>
          <a:p>
            <a:pPr indent="0" lvl="0" marL="0" rtl="0" algn="l">
              <a:spcBef>
                <a:spcPts val="1200"/>
              </a:spcBef>
              <a:spcAft>
                <a:spcPts val="0"/>
              </a:spcAft>
              <a:buClr>
                <a:schemeClr val="dk1"/>
              </a:buClr>
              <a:buFont typeface="Arial"/>
              <a:buNone/>
            </a:pPr>
            <a:r>
              <a:rPr lang="en" sz="1200" u="sng">
                <a:solidFill>
                  <a:schemeClr val="hlink"/>
                </a:solidFill>
                <a:hlinkClick r:id="rId2"/>
              </a:rPr>
              <a:t>https://help.classlink.com/s/article/launchpad-themes-primary</a:t>
            </a:r>
            <a:r>
              <a:rPr lang="en" sz="1200">
                <a:solidFill>
                  <a:schemeClr val="dk1"/>
                </a:solidFill>
              </a:rPr>
              <a:t>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d26f86b58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d26f86b58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None/>
            </a:pPr>
            <a:r>
              <a:rPr lang="en" sz="1200">
                <a:solidFill>
                  <a:schemeClr val="dk1"/>
                </a:solidFill>
              </a:rPr>
              <a:t>The</a:t>
            </a:r>
            <a:r>
              <a:rPr b="1" lang="en" sz="1200">
                <a:solidFill>
                  <a:schemeClr val="dk1"/>
                </a:solidFill>
              </a:rPr>
              <a:t> professional </a:t>
            </a:r>
            <a:r>
              <a:rPr lang="en" sz="1200">
                <a:solidFill>
                  <a:schemeClr val="dk1"/>
                </a:solidFill>
              </a:rPr>
              <a:t>theme has a</a:t>
            </a:r>
            <a:r>
              <a:rPr lang="en" sz="1200">
                <a:solidFill>
                  <a:schemeClr val="dk1"/>
                </a:solidFill>
              </a:rPr>
              <a:t> </a:t>
            </a:r>
            <a:r>
              <a:rPr lang="en" sz="1200">
                <a:solidFill>
                  <a:schemeClr val="dk1"/>
                </a:solidFill>
              </a:rPr>
              <a:t>sleek, side-bar focused layout.</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endParaRPr b="1" sz="1200">
              <a:solidFill>
                <a:schemeClr val="dk1"/>
              </a:solidFill>
            </a:endParaRPr>
          </a:p>
          <a:p>
            <a:pPr indent="0" lvl="0" marL="0" rtl="0" algn="l">
              <a:spcBef>
                <a:spcPts val="1200"/>
              </a:spcBef>
              <a:spcAft>
                <a:spcPts val="0"/>
              </a:spcAft>
              <a:buNone/>
            </a:pPr>
            <a:r>
              <a:rPr lang="en" sz="1200" u="sng">
                <a:solidFill>
                  <a:schemeClr val="hlink"/>
                </a:solidFill>
                <a:hlinkClick r:id="rId2"/>
              </a:rPr>
              <a:t>https://help.classlink.com/s/article/launchpad-themes-professional</a:t>
            </a:r>
            <a:r>
              <a:rPr lang="en" sz="1200">
                <a:solidFill>
                  <a:schemeClr val="dk1"/>
                </a:solidFill>
              </a:rPr>
              <a:t>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d26f86b58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d26f86b58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None/>
            </a:pPr>
            <a:r>
              <a:rPr lang="en" sz="1200">
                <a:solidFill>
                  <a:schemeClr val="dk1"/>
                </a:solidFill>
              </a:rPr>
              <a:t>The</a:t>
            </a:r>
            <a:r>
              <a:rPr b="1" lang="en" sz="1200">
                <a:solidFill>
                  <a:schemeClr val="dk1"/>
                </a:solidFill>
              </a:rPr>
              <a:t> dynamic</a:t>
            </a:r>
            <a:r>
              <a:rPr lang="en" sz="1200">
                <a:solidFill>
                  <a:schemeClr val="dk1"/>
                </a:solidFill>
              </a:rPr>
              <a:t> theme has a</a:t>
            </a:r>
            <a:r>
              <a:rPr lang="en" sz="1200">
                <a:solidFill>
                  <a:schemeClr val="dk1"/>
                </a:solidFill>
              </a:rPr>
              <a:t>n advanced view for quick searching and organization.</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endParaRPr b="1" sz="1200">
              <a:solidFill>
                <a:schemeClr val="dk1"/>
              </a:solidFill>
            </a:endParaRPr>
          </a:p>
          <a:p>
            <a:pPr indent="0" lvl="0" marL="0" rtl="0" algn="l">
              <a:spcBef>
                <a:spcPts val="1200"/>
              </a:spcBef>
              <a:spcAft>
                <a:spcPts val="0"/>
              </a:spcAft>
              <a:buClr>
                <a:schemeClr val="dk1"/>
              </a:buClr>
              <a:buFont typeface="Arial"/>
              <a:buNone/>
            </a:pPr>
            <a:r>
              <a:rPr lang="en" sz="1200" u="sng">
                <a:solidFill>
                  <a:schemeClr val="hlink"/>
                </a:solidFill>
                <a:hlinkClick r:id="rId2"/>
              </a:rPr>
              <a:t>https://help.classlink.com/s/article/launchpad-dynamic-matrix</a:t>
            </a:r>
            <a:r>
              <a:rPr lang="en" sz="1200">
                <a:solidFill>
                  <a:schemeClr val="dk1"/>
                </a:solidFill>
              </a:rPr>
              <a:t>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d26f86b585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d26f86b58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You also have the </a:t>
            </a:r>
            <a:r>
              <a:rPr lang="en" sz="1200"/>
              <a:t>ability</a:t>
            </a:r>
            <a:r>
              <a:rPr lang="en" sz="1200"/>
              <a:t> to change the size of your apps in LaunchPad, so if you want them smaller or larger than the default, you can make that change. Another feature you can edit is the font style. You can have a text background or a shadow.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d26f86b58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d26f86b58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rPr lang="en" sz="1200"/>
              <a:t>For those who prefer light mode, the </a:t>
            </a:r>
            <a:r>
              <a:rPr b="1" lang="en" sz="1200"/>
              <a:t>high contrast</a:t>
            </a:r>
            <a:r>
              <a:rPr lang="en" sz="1200"/>
              <a:t> setting is great. It adds clear borders to your apps so they stand out more. You can also toggle on the </a:t>
            </a:r>
            <a:r>
              <a:rPr b="1" lang="en" sz="1200"/>
              <a:t>New User Walkthrough</a:t>
            </a:r>
            <a:r>
              <a:rPr lang="en" sz="1200"/>
              <a:t>. It’s a helpful way to get a guided tour of the interface the next time you sign in.</a:t>
            </a:r>
            <a:endParaRPr sz="1500">
              <a:solidFill>
                <a:srgbClr val="525252"/>
              </a:solidFill>
              <a:highlight>
                <a:srgbClr val="FFFFFF"/>
              </a:highlight>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d26f86b58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d26f86b58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solidFill>
                  <a:schemeClr val="dk1"/>
                </a:solidFill>
              </a:rPr>
              <a:t>To change up the look of your dashboard, use the </a:t>
            </a:r>
            <a:r>
              <a:rPr b="1" lang="en" sz="1200">
                <a:solidFill>
                  <a:schemeClr val="dk1"/>
                </a:solidFill>
              </a:rPr>
              <a:t>Palette</a:t>
            </a:r>
            <a:r>
              <a:rPr lang="en" sz="1200">
                <a:solidFill>
                  <a:schemeClr val="dk1"/>
                </a:solidFill>
              </a:rPr>
              <a:t> tool to swap the navigation bar color. You can also give it a fresh feel by clicking </a:t>
            </a:r>
            <a:r>
              <a:rPr b="1" lang="en" sz="1200">
                <a:solidFill>
                  <a:schemeClr val="dk1"/>
                </a:solidFill>
              </a:rPr>
              <a:t>Custom Wallpaper</a:t>
            </a:r>
            <a:r>
              <a:rPr lang="en" sz="1200">
                <a:solidFill>
                  <a:schemeClr val="dk1"/>
                </a:solidFill>
              </a:rPr>
              <a:t> and choosing a background that fits your style.</a:t>
            </a:r>
            <a:endParaRP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d26f86b585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d26f86b585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You can also change your wallpaper right from your LaunchPad home page. Right-click an app or anywhere in the open areas and select </a:t>
            </a:r>
            <a:r>
              <a:rPr b="1" lang="en" sz="1200"/>
              <a:t>Change Background</a:t>
            </a:r>
            <a:r>
              <a:rPr lang="en" sz="1200"/>
              <a:t>.</a:t>
            </a:r>
            <a:endParaRP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cf26c64d00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cf26c64d00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a:solidFill>
                  <a:schemeClr val="dk1"/>
                </a:solidFill>
              </a:rPr>
              <a:t>: </a:t>
            </a:r>
            <a:br>
              <a:rPr lang="en">
                <a:solidFill>
                  <a:schemeClr val="dk1"/>
                </a:solidFill>
              </a:rPr>
            </a:br>
            <a:endParaRPr>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Here’s our plan for today. We’ll start with login options, then tour the LaunchPad home page and the key settings available on it. After that, we’ll look at ways to organize apps, use My Classes and QuickCards, and find help and accessibility tools. My hope is that you leave with a few practical ideas you can use right away, not a giant to-do list.</a:t>
            </a:r>
            <a:endParaRPr sz="1200">
              <a:solidFill>
                <a:schemeClr val="dk1"/>
              </a:solidFill>
            </a:endParaRPr>
          </a:p>
          <a:p>
            <a:pPr indent="0" lvl="0" marL="0" rtl="0" algn="l">
              <a:spcBef>
                <a:spcPts val="0"/>
              </a:spcBef>
              <a:spcAft>
                <a:spcPts val="0"/>
              </a:spcAft>
              <a:buClr>
                <a:schemeClr val="dk1"/>
              </a:buClr>
              <a:buFont typeface="Arial"/>
              <a:buNone/>
            </a:pPr>
            <a:br>
              <a:rPr lang="en" sz="1200">
                <a:solidFill>
                  <a:schemeClr val="dk1"/>
                </a:solidFill>
              </a:rPr>
            </a:br>
            <a:br>
              <a:rPr lang="en" sz="1200">
                <a:solidFill>
                  <a:schemeClr val="dk1"/>
                </a:solidFill>
              </a:rPr>
            </a:b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Font typeface="Arial"/>
              <a:buNone/>
            </a:pPr>
            <a:r>
              <a:rPr lang="en" sz="1200">
                <a:solidFill>
                  <a:schemeClr val="dk1"/>
                </a:solidFill>
              </a:rPr>
              <a:t> </a:t>
            </a:r>
            <a:r>
              <a:rPr lang="en" sz="1200" u="sng">
                <a:solidFill>
                  <a:schemeClr val="hlink"/>
                </a:solidFill>
                <a:hlinkClick r:id="rId2"/>
              </a:rPr>
              <a:t>https://help.classlink.com/s/article/instructor-quick-guide</a:t>
            </a:r>
            <a:r>
              <a:rPr lang="en" sz="1200">
                <a:solidFill>
                  <a:schemeClr val="dk1"/>
                </a:solidFill>
              </a:rPr>
              <a:t> </a:t>
            </a:r>
            <a:br>
              <a:rPr lang="en" sz="1200">
                <a:solidFill>
                  <a:schemeClr val="dk1"/>
                </a:solidFill>
              </a:rPr>
            </a:br>
            <a:endParaRPr sz="1050">
              <a:solidFill>
                <a:schemeClr val="dk1"/>
              </a:solidFill>
            </a:endParaRPr>
          </a:p>
          <a:p>
            <a:pPr indent="0" lvl="0" marL="0" rtl="0" algn="l">
              <a:spcBef>
                <a:spcPts val="0"/>
              </a:spcBef>
              <a:spcAft>
                <a:spcPts val="0"/>
              </a:spcAft>
              <a:buClr>
                <a:schemeClr val="dk1"/>
              </a:buClr>
              <a:buSzPts val="1100"/>
              <a:buFont typeface="Arial"/>
              <a:buNone/>
            </a:pPr>
            <a:r>
              <a:t/>
            </a:r>
            <a:endParaRPr sz="105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cf6cd488e3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cf6cd488e3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lnSpc>
                <a:spcPct val="115000"/>
              </a:lnSpc>
              <a:spcBef>
                <a:spcPts val="1200"/>
              </a:spcBef>
              <a:spcAft>
                <a:spcPts val="0"/>
              </a:spcAft>
              <a:buNone/>
            </a:pPr>
            <a:r>
              <a:rPr lang="en" sz="1200">
                <a:solidFill>
                  <a:schemeClr val="dk1"/>
                </a:solidFill>
              </a:rPr>
              <a:t>Select the </a:t>
            </a:r>
            <a:r>
              <a:rPr b="1" lang="en" sz="1200">
                <a:solidFill>
                  <a:schemeClr val="dk1"/>
                </a:solidFill>
              </a:rPr>
              <a:t>App Passwords</a:t>
            </a:r>
            <a:r>
              <a:rPr lang="en" sz="1200">
                <a:solidFill>
                  <a:schemeClr val="dk1"/>
                </a:solidFill>
              </a:rPr>
              <a:t> tab to view and edit an app's credentials or password lockers. An app’s </a:t>
            </a:r>
            <a:r>
              <a:rPr b="1" lang="en" sz="1200">
                <a:solidFill>
                  <a:schemeClr val="dk1"/>
                </a:solidFill>
              </a:rPr>
              <a:t>locker </a:t>
            </a:r>
            <a:r>
              <a:rPr lang="en" sz="1200">
                <a:solidFill>
                  <a:schemeClr val="dk1"/>
                </a:solidFill>
              </a:rPr>
              <a:t>lets you save your login details for each app so you can log in automatically without entering your details each time you use it.</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endParaRPr b="1" sz="1200">
              <a:solidFill>
                <a:schemeClr val="dk1"/>
              </a:solidFill>
            </a:endParaRPr>
          </a:p>
          <a:p>
            <a:pPr indent="-304800" lvl="0" marL="457200" rtl="0" algn="l">
              <a:lnSpc>
                <a:spcPct val="115000"/>
              </a:lnSpc>
              <a:spcBef>
                <a:spcPts val="1200"/>
              </a:spcBef>
              <a:spcAft>
                <a:spcPts val="0"/>
              </a:spcAft>
              <a:buSzPts val="1200"/>
              <a:buChar char="●"/>
            </a:pPr>
            <a:r>
              <a:rPr lang="en" sz="1200">
                <a:solidFill>
                  <a:schemeClr val="dk1"/>
                </a:solidFill>
              </a:rPr>
              <a:t>You can also edit your password in LaunchPad (</a:t>
            </a:r>
            <a:r>
              <a:rPr lang="en" sz="1200" u="sng">
                <a:solidFill>
                  <a:schemeClr val="hlink"/>
                </a:solidFill>
                <a:hlinkClick r:id="rId2"/>
              </a:rPr>
              <a:t>https://vimeo.com/1065603485/c922ca2883</a:t>
            </a:r>
            <a:r>
              <a:rPr lang="en" sz="1200">
                <a:solidFill>
                  <a:schemeClr val="dk1"/>
                </a:solidFill>
              </a:rPr>
              <a:t>) </a:t>
            </a:r>
            <a:endParaRPr sz="1200">
              <a:solidFill>
                <a:schemeClr val="dk1"/>
              </a:solidFill>
            </a:endParaRPr>
          </a:p>
          <a:p>
            <a:pPr indent="-304800" lvl="0" marL="457200" rtl="0" algn="l">
              <a:spcBef>
                <a:spcPts val="0"/>
              </a:spcBef>
              <a:spcAft>
                <a:spcPts val="0"/>
              </a:spcAft>
              <a:buSzPts val="1200"/>
              <a:buChar char="●"/>
            </a:pPr>
            <a:r>
              <a:rPr lang="en" sz="1200" u="sng">
                <a:solidFill>
                  <a:schemeClr val="hlink"/>
                </a:solidFill>
                <a:hlinkClick r:id="rId3"/>
              </a:rPr>
              <a:t>https://vimeo.com/911924666/c2dc65a0cb?share=copy&amp;fl=cl&amp;fe=ci</a:t>
            </a:r>
            <a:r>
              <a:rPr lang="en" sz="1200">
                <a:solidFill>
                  <a:schemeClr val="dk1"/>
                </a:solidFill>
              </a:rPr>
              <a:t> </a:t>
            </a:r>
            <a:endParaRP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c5b4233c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c5b4233c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You can also edit your password in LaunchPad. Simply </a:t>
            </a:r>
            <a:r>
              <a:rPr b="1" lang="en" sz="1200">
                <a:solidFill>
                  <a:schemeClr val="dk1"/>
                </a:solidFill>
              </a:rPr>
              <a:t>r</a:t>
            </a:r>
            <a:r>
              <a:rPr b="1" lang="en" sz="1200">
                <a:solidFill>
                  <a:schemeClr val="dk1"/>
                </a:solidFill>
              </a:rPr>
              <a:t>ight-click</a:t>
            </a:r>
            <a:r>
              <a:rPr lang="en" sz="1200">
                <a:solidFill>
                  <a:schemeClr val="dk1"/>
                </a:solidFill>
              </a:rPr>
              <a:t> an app and select </a:t>
            </a:r>
            <a:r>
              <a:rPr b="1" lang="en" sz="1200">
                <a:solidFill>
                  <a:schemeClr val="dk1"/>
                </a:solidFill>
              </a:rPr>
              <a:t>Edit Password</a:t>
            </a:r>
            <a:r>
              <a:rPr lang="en" sz="1200">
                <a:solidFill>
                  <a:schemeClr val="dk1"/>
                </a:solidFill>
              </a:rPr>
              <a:t>, click the </a:t>
            </a:r>
            <a:r>
              <a:rPr b="1" lang="en" sz="1200">
                <a:solidFill>
                  <a:schemeClr val="dk1"/>
                </a:solidFill>
              </a:rPr>
              <a:t>edit icon, </a:t>
            </a:r>
            <a:endParaRPr b="1" sz="1200">
              <a:solidFill>
                <a:schemeClr val="dk1"/>
              </a:solidFill>
            </a:endParaRPr>
          </a:p>
          <a:p>
            <a:pPr indent="0" lvl="0" marL="0" rtl="0" algn="l">
              <a:spcBef>
                <a:spcPts val="0"/>
              </a:spcBef>
              <a:spcAft>
                <a:spcPts val="0"/>
              </a:spcAft>
              <a:buNone/>
            </a:pPr>
            <a:r>
              <a:rPr lang="en" sz="1200">
                <a:solidFill>
                  <a:schemeClr val="dk1"/>
                </a:solidFill>
              </a:rPr>
              <a:t>and change your </a:t>
            </a:r>
            <a:r>
              <a:rPr lang="en" sz="1200">
                <a:solidFill>
                  <a:schemeClr val="dk1"/>
                </a:solidFill>
              </a:rPr>
              <a:t>password</a:t>
            </a:r>
            <a:r>
              <a:rPr lang="en" sz="1200">
                <a:solidFill>
                  <a:schemeClr val="dk1"/>
                </a:solidFill>
              </a:rPr>
              <a:t>.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b="1" sz="1200"/>
          </a:p>
          <a:p>
            <a:pPr indent="0" lvl="0" marL="0" rtl="0" algn="l">
              <a:spcBef>
                <a:spcPts val="0"/>
              </a:spcBef>
              <a:spcAft>
                <a:spcPts val="0"/>
              </a:spcAft>
              <a:buNone/>
            </a:pPr>
            <a:r>
              <a:rPr lang="en" sz="1200" u="sng">
                <a:solidFill>
                  <a:schemeClr val="hlink"/>
                </a:solidFill>
                <a:hlinkClick r:id="rId2"/>
              </a:rPr>
              <a:t>https://vimeo.com/1065603485/c922ca2883?share=copy&amp;fl=cl&amp;fe=ci</a:t>
            </a:r>
            <a:r>
              <a:rPr lang="en" sz="1200"/>
              <a:t> </a:t>
            </a:r>
            <a:endParaRPr sz="1200"/>
          </a:p>
          <a:p>
            <a:pPr indent="0" lvl="0" marL="0" rtl="0" algn="l">
              <a:spcBef>
                <a:spcPts val="0"/>
              </a:spcBef>
              <a:spcAft>
                <a:spcPts val="0"/>
              </a:spcAft>
              <a:buNone/>
            </a:pPr>
            <a:r>
              <a:rPr lang="en" sz="1200" u="sng">
                <a:solidFill>
                  <a:schemeClr val="hlink"/>
                </a:solidFill>
                <a:hlinkClick r:id="rId3"/>
              </a:rPr>
              <a:t>https://help.classlink.com/s/article/lp-change-app-pw</a:t>
            </a:r>
            <a:r>
              <a:rPr lang="en" sz="1200"/>
              <a:t> </a:t>
            </a:r>
            <a:endParaRP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cf6cd488e3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cf6cd488e3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solidFill>
                <a:schemeClr val="dk1"/>
              </a:solidFill>
              <a:highlight>
                <a:srgbClr val="FFFFFF"/>
              </a:highlight>
            </a:endParaRPr>
          </a:p>
          <a:p>
            <a:pPr indent="0" lvl="0" marL="0" rtl="0" algn="l">
              <a:lnSpc>
                <a:spcPct val="115000"/>
              </a:lnSpc>
              <a:spcBef>
                <a:spcPts val="1200"/>
              </a:spcBef>
              <a:spcAft>
                <a:spcPts val="0"/>
              </a:spcAft>
              <a:buNone/>
            </a:pPr>
            <a:r>
              <a:rPr lang="en" sz="1200">
                <a:solidFill>
                  <a:schemeClr val="dk1"/>
                </a:solidFill>
              </a:rPr>
              <a:t>If you want specific apps to open at login, you can set </a:t>
            </a:r>
            <a:r>
              <a:rPr b="1" lang="en" sz="1200">
                <a:solidFill>
                  <a:srgbClr val="FF0000"/>
                </a:solidFill>
              </a:rPr>
              <a:t>[add number of apps they can launch]</a:t>
            </a:r>
            <a:r>
              <a:rPr lang="en" sz="1200">
                <a:solidFill>
                  <a:schemeClr val="dk1"/>
                </a:solidFill>
              </a:rPr>
              <a:t> apps to auto launch! </a:t>
            </a:r>
            <a:r>
              <a:rPr lang="en" sz="1200">
                <a:solidFill>
                  <a:schemeClr val="dk1"/>
                </a:solidFill>
              </a:rPr>
              <a:t>Select the </a:t>
            </a:r>
            <a:r>
              <a:rPr b="1" lang="en" sz="1200">
                <a:solidFill>
                  <a:schemeClr val="dk1"/>
                </a:solidFill>
              </a:rPr>
              <a:t>Auto Launch</a:t>
            </a:r>
            <a:r>
              <a:rPr lang="en" sz="1200">
                <a:solidFill>
                  <a:schemeClr val="dk1"/>
                </a:solidFill>
              </a:rPr>
              <a:t> tab to set your most-used apps to automatically open in new browser tabs each time you log into LaunchPad. </a:t>
            </a:r>
            <a:endParaRPr sz="1200">
              <a:solidFill>
                <a:schemeClr val="dk1"/>
              </a:solidFill>
            </a:endParaRPr>
          </a:p>
          <a:p>
            <a:pPr indent="0" lvl="0" marL="0" rtl="0" algn="l">
              <a:lnSpc>
                <a:spcPct val="115000"/>
              </a:lnSpc>
              <a:spcBef>
                <a:spcPts val="1200"/>
              </a:spcBef>
              <a:spcAft>
                <a:spcPts val="0"/>
              </a:spcAft>
              <a:buNone/>
            </a:pPr>
            <a:r>
              <a:rPr lang="en" sz="1200">
                <a:solidFill>
                  <a:schemeClr val="dk1"/>
                </a:solidFill>
              </a:rPr>
              <a:t>If you want to make sure your app is set to auto-launch, hover over an app, and </a:t>
            </a:r>
            <a:r>
              <a:rPr b="1" lang="en" sz="1200">
                <a:solidFill>
                  <a:schemeClr val="dk1"/>
                </a:solidFill>
              </a:rPr>
              <a:t>a rocket icon</a:t>
            </a:r>
            <a:r>
              <a:rPr lang="en" sz="1200">
                <a:solidFill>
                  <a:schemeClr val="dk1"/>
                </a:solidFill>
              </a:rPr>
              <a:t> will display if the auto launch is set.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cf6cd488e3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cf6cd488e3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br>
              <a:rPr lang="en" sz="1200">
                <a:solidFill>
                  <a:schemeClr val="dk1"/>
                </a:solidFill>
              </a:rPr>
            </a:br>
            <a:r>
              <a:rPr lang="en" sz="1200">
                <a:solidFill>
                  <a:schemeClr val="dk1"/>
                </a:solidFill>
              </a:rPr>
              <a:t>You can also set Auto Launch directly from your LaunchPad home page. Once in LaunchPad, </a:t>
            </a:r>
            <a:r>
              <a:rPr b="1" lang="en" sz="1200">
                <a:solidFill>
                  <a:schemeClr val="dk1"/>
                </a:solidFill>
              </a:rPr>
              <a:t>right-click</a:t>
            </a:r>
            <a:r>
              <a:rPr lang="en" sz="1200">
                <a:solidFill>
                  <a:schemeClr val="dk1"/>
                </a:solidFill>
              </a:rPr>
              <a:t> an app and select </a:t>
            </a:r>
            <a:r>
              <a:rPr b="1" lang="en" sz="1200">
                <a:solidFill>
                  <a:schemeClr val="dk1"/>
                </a:solidFill>
              </a:rPr>
              <a:t>Set Auto Launch</a:t>
            </a:r>
            <a:r>
              <a:rPr lang="en" sz="1200">
                <a:solidFill>
                  <a:schemeClr val="dk1"/>
                </a:solidFill>
              </a:rPr>
              <a:t>. Next time you log in to LaunchPad, it’lll open in a new tab.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If you want to make sure your app is set to auto-launch, hover over an app, and </a:t>
            </a:r>
            <a:r>
              <a:rPr b="1" lang="en" sz="1200">
                <a:solidFill>
                  <a:schemeClr val="dk1"/>
                </a:solidFill>
              </a:rPr>
              <a:t>a rocket icon</a:t>
            </a:r>
            <a:r>
              <a:rPr lang="en" sz="1200">
                <a:solidFill>
                  <a:schemeClr val="dk1"/>
                </a:solidFill>
              </a:rPr>
              <a:t> will display if auto launch is set.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https://vimeo.com/986399811</a:t>
            </a:r>
            <a:r>
              <a:rPr lang="en" sz="1200">
                <a:solidFill>
                  <a:schemeClr val="dk1"/>
                </a:solidFill>
              </a:rPr>
              <a:t> </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cf6cd488e3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cf6cd488e3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Here’s what the auto-launch feature looks like in action.</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 </a:t>
            </a:r>
            <a:r>
              <a:rPr lang="en" sz="1200" u="sng">
                <a:solidFill>
                  <a:schemeClr val="hlink"/>
                </a:solidFill>
                <a:hlinkClick r:id="rId2"/>
              </a:rPr>
              <a:t>https://vimeo.com/986399811</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d26f86b585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d26f86b585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sz="1200"/>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Let’s talk about your </a:t>
            </a:r>
            <a:r>
              <a:rPr b="1" lang="en" sz="1200">
                <a:solidFill>
                  <a:schemeClr val="dk1"/>
                </a:solidFill>
              </a:rPr>
              <a:t>Login Options</a:t>
            </a:r>
            <a:r>
              <a:rPr lang="en" sz="1200">
                <a:solidFill>
                  <a:schemeClr val="dk1"/>
                </a:solidFill>
              </a:rPr>
              <a:t>. You may see options for</a:t>
            </a:r>
            <a:r>
              <a:rPr lang="en" sz="1200">
                <a:solidFill>
                  <a:srgbClr val="FF0000"/>
                </a:solidFill>
              </a:rPr>
              <a:t> </a:t>
            </a:r>
            <a:r>
              <a:rPr b="1" lang="en" sz="1200">
                <a:solidFill>
                  <a:srgbClr val="FF0000"/>
                </a:solidFill>
              </a:rPr>
              <a:t>AD (Active Directory)</a:t>
            </a:r>
            <a:r>
              <a:rPr lang="en" sz="1200">
                <a:solidFill>
                  <a:srgbClr val="FF0000"/>
                </a:solidFill>
              </a:rPr>
              <a:t>, </a:t>
            </a:r>
            <a:r>
              <a:rPr b="1" lang="en" sz="1200">
                <a:solidFill>
                  <a:srgbClr val="FF0000"/>
                </a:solidFill>
              </a:rPr>
              <a:t>Microsoft</a:t>
            </a:r>
            <a:r>
              <a:rPr lang="en" sz="1200">
                <a:solidFill>
                  <a:srgbClr val="FF0000"/>
                </a:solidFill>
              </a:rPr>
              <a:t>, or </a:t>
            </a:r>
            <a:r>
              <a:rPr b="1" lang="en" sz="1200">
                <a:solidFill>
                  <a:srgbClr val="FF0000"/>
                </a:solidFill>
              </a:rPr>
              <a:t>Google</a:t>
            </a:r>
            <a:r>
              <a:rPr lang="en" sz="1200">
                <a:solidFill>
                  <a:srgbClr val="FF0000"/>
                </a:solidFill>
              </a:rPr>
              <a:t>.</a:t>
            </a:r>
            <a:endParaRPr sz="1200">
              <a:solidFill>
                <a:srgbClr val="FF0000"/>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The most important thing to remember here is redundancy. It’s highly recommended that you connect multiple sign-in methods to avoid losing access to your account. For example, if </a:t>
            </a:r>
            <a:r>
              <a:rPr b="1" lang="en" sz="1200">
                <a:solidFill>
                  <a:srgbClr val="FF0000"/>
                </a:solidFill>
              </a:rPr>
              <a:t>Microsoft</a:t>
            </a:r>
            <a:r>
              <a:rPr lang="en" sz="1200">
                <a:solidFill>
                  <a:schemeClr val="dk1"/>
                </a:solidFill>
              </a:rPr>
              <a:t> is your primary login but their service goes down, having </a:t>
            </a:r>
            <a:r>
              <a:rPr b="1" lang="en" sz="1200">
                <a:solidFill>
                  <a:srgbClr val="FF0000"/>
                </a:solidFill>
              </a:rPr>
              <a:t>Google</a:t>
            </a:r>
            <a:r>
              <a:rPr lang="en" sz="1200">
                <a:solidFill>
                  <a:schemeClr val="dk1"/>
                </a:solidFill>
              </a:rPr>
              <a:t> linked as a backup ensures you can still get into your dashboard without any downtime.</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rgbClr val="FF0000"/>
                </a:solidFill>
              </a:rPr>
              <a:t>RECOVERY:</a:t>
            </a:r>
            <a:r>
              <a:rPr lang="en" sz="1200">
                <a:solidFill>
                  <a:srgbClr val="FF0000"/>
                </a:solidFill>
              </a:rPr>
              <a:t> Please make sure your recovery options are up to date! You can set up a </a:t>
            </a:r>
            <a:r>
              <a:rPr b="1" lang="en" sz="1200">
                <a:solidFill>
                  <a:srgbClr val="FF0000"/>
                </a:solidFill>
              </a:rPr>
              <a:t>mobile phone number</a:t>
            </a:r>
            <a:r>
              <a:rPr lang="en" sz="1200">
                <a:solidFill>
                  <a:srgbClr val="FF0000"/>
                </a:solidFill>
              </a:rPr>
              <a:t> or a </a:t>
            </a:r>
            <a:r>
              <a:rPr b="1" lang="en" sz="1200">
                <a:solidFill>
                  <a:srgbClr val="FF0000"/>
                </a:solidFill>
              </a:rPr>
              <a:t>personal email address</a:t>
            </a:r>
            <a:r>
              <a:rPr lang="en" sz="1200">
                <a:solidFill>
                  <a:srgbClr val="FF0000"/>
                </a:solidFill>
              </a:rPr>
              <a:t> under your profile. This is your safety net. If you ever forget your password, these tools allow you to get back into your account quickly and securely.</a:t>
            </a:r>
            <a:endParaRPr sz="1200">
              <a:solidFill>
                <a:srgbClr val="FF0000"/>
              </a:solidFill>
            </a:endParaRPr>
          </a:p>
          <a:p>
            <a:pPr indent="0" lvl="0" marL="0" rtl="0" algn="l">
              <a:spcBef>
                <a:spcPts val="120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cf6cd488e3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cf6cd488e3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Multi-factor authentication</a:t>
            </a:r>
            <a:r>
              <a:rPr lang="en" sz="1200">
                <a:solidFill>
                  <a:schemeClr val="dk1"/>
                </a:solidFill>
              </a:rPr>
              <a:t>, or </a:t>
            </a:r>
            <a:r>
              <a:rPr b="1" lang="en" sz="1200">
                <a:solidFill>
                  <a:schemeClr val="dk1"/>
                </a:solidFill>
              </a:rPr>
              <a:t>MFA</a:t>
            </a:r>
            <a:r>
              <a:rPr lang="en" sz="1200">
                <a:solidFill>
                  <a:schemeClr val="dk1"/>
                </a:solidFill>
              </a:rPr>
              <a:t>, adds an extra layer of security to your accounts. Even if a password is compromised, a second verification step helps protect access. That matters because your accounts often connect to systems and information we need to keep secure. Security may not be flashy, but it’s one of the quiet heroes of a strong school day.</a:t>
            </a:r>
            <a:endParaRPr sz="1200">
              <a:solidFill>
                <a:schemeClr val="dk1"/>
              </a:solidFill>
            </a:endParaRPr>
          </a:p>
          <a:p>
            <a:pPr indent="0" lvl="0" marL="0" rtl="0" algn="l">
              <a:spcBef>
                <a:spcPts val="110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cf6cd488e3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cf6cd488e3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lang="en" sz="1200">
                <a:solidFill>
                  <a:schemeClr val="dk1"/>
                </a:solidFill>
              </a:rPr>
              <a:t>In the </a:t>
            </a:r>
            <a:r>
              <a:rPr b="1" lang="en" sz="1200">
                <a:solidFill>
                  <a:schemeClr val="dk1"/>
                </a:solidFill>
              </a:rPr>
              <a:t>Security</a:t>
            </a:r>
            <a:r>
              <a:rPr lang="en" sz="1200">
                <a:solidFill>
                  <a:schemeClr val="dk1"/>
                </a:solidFill>
              </a:rPr>
              <a:t> tab you can set up MFA. The goal is simple: protect accounts without making login feel impossible. Once this is in place, it becomes part of a safer routine. This extra step can prevent larger problems later.</a:t>
            </a:r>
            <a:endParaRPr sz="1200">
              <a:solidFill>
                <a:schemeClr val="dk1"/>
              </a:solidFill>
            </a:endParaRPr>
          </a:p>
          <a:p>
            <a:pPr indent="0" lvl="0" marL="0" rtl="0" algn="l">
              <a:spcBef>
                <a:spcPts val="1100"/>
              </a:spcBef>
              <a:spcAft>
                <a:spcPts val="0"/>
              </a:spcAft>
              <a:buNone/>
            </a:pPr>
            <a:r>
              <a:rPr b="1" lang="en" sz="1200"/>
              <a:t>Resources</a:t>
            </a:r>
            <a:r>
              <a:rPr lang="en" sz="1200"/>
              <a:t>: </a:t>
            </a:r>
            <a:endParaRPr sz="1200"/>
          </a:p>
          <a:p>
            <a:pPr indent="0" lvl="0" marL="0" rtl="0" algn="l">
              <a:spcBef>
                <a:spcPts val="0"/>
              </a:spcBef>
              <a:spcAft>
                <a:spcPts val="0"/>
              </a:spcAft>
              <a:buNone/>
            </a:pPr>
            <a:r>
              <a:rPr lang="en" sz="1200" u="sng">
                <a:solidFill>
                  <a:schemeClr val="hlink"/>
                </a:solidFill>
                <a:hlinkClick r:id="rId2"/>
              </a:rPr>
              <a:t>https://help.classlink.com/s/article/six-digit-pin-mfa</a:t>
            </a:r>
            <a:r>
              <a:rPr lang="en" sz="1200"/>
              <a:t> </a:t>
            </a:r>
            <a:endParaRPr sz="1200"/>
          </a:p>
          <a:p>
            <a:pPr indent="0" lvl="0" marL="0" rtl="0" algn="l">
              <a:spcBef>
                <a:spcPts val="0"/>
              </a:spcBef>
              <a:spcAft>
                <a:spcPts val="0"/>
              </a:spcAft>
              <a:buNone/>
            </a:pPr>
            <a:r>
              <a:rPr lang="en" sz="1200" u="sng">
                <a:solidFill>
                  <a:schemeClr val="hlink"/>
                </a:solidFill>
                <a:hlinkClick r:id="rId3"/>
              </a:rPr>
              <a:t>https://help.classlink.com/s/article/changing-your-multi-factor-authentication-method</a:t>
            </a:r>
            <a:r>
              <a:rPr lang="en" sz="1200"/>
              <a:t> </a:t>
            </a:r>
            <a:endParaRPr sz="1200"/>
          </a:p>
          <a:p>
            <a:pPr indent="0" lvl="0" marL="0" rtl="0" algn="l">
              <a:spcBef>
                <a:spcPts val="0"/>
              </a:spcBef>
              <a:spcAft>
                <a:spcPts val="0"/>
              </a:spcAft>
              <a:buNone/>
            </a:pPr>
            <a:r>
              <a:rPr lang="en" sz="1200" u="sng">
                <a:solidFill>
                  <a:schemeClr val="hlink"/>
                </a:solidFill>
                <a:hlinkClick r:id="rId4"/>
              </a:rPr>
              <a:t>https://help.classlink.com/s/article/lp-mfa-yubikey-setup</a:t>
            </a:r>
            <a:r>
              <a:rPr lang="en" sz="1200">
                <a:solidFill>
                  <a:srgbClr val="FF0000"/>
                </a:solidFill>
              </a:rPr>
              <a:t> </a:t>
            </a:r>
            <a:endParaRPr sz="1200">
              <a:solidFill>
                <a:srgbClr val="FF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cf6cd488e3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cf6cd488e3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lnSpc>
                <a:spcPct val="115000"/>
              </a:lnSpc>
              <a:spcBef>
                <a:spcPts val="1200"/>
              </a:spcBef>
              <a:spcAft>
                <a:spcPts val="0"/>
              </a:spcAft>
              <a:buNone/>
            </a:pPr>
            <a:r>
              <a:rPr lang="en" sz="1200">
                <a:solidFill>
                  <a:schemeClr val="dk1"/>
                </a:solidFill>
              </a:rPr>
              <a:t>The </a:t>
            </a:r>
            <a:r>
              <a:rPr b="1" lang="en" sz="1200">
                <a:solidFill>
                  <a:schemeClr val="dk1"/>
                </a:solidFill>
              </a:rPr>
              <a:t>Passkey</a:t>
            </a:r>
            <a:r>
              <a:rPr lang="en" sz="1200">
                <a:solidFill>
                  <a:schemeClr val="dk1"/>
                </a:solidFill>
              </a:rPr>
              <a:t> feature is a powerful alternative to traditional passwords. It acts as both your login and your MFA. You can sign in quickly using your device’s </a:t>
            </a:r>
            <a:r>
              <a:rPr b="1" lang="en" sz="1200">
                <a:solidFill>
                  <a:schemeClr val="dk1"/>
                </a:solidFill>
              </a:rPr>
              <a:t>PIN</a:t>
            </a:r>
            <a:r>
              <a:rPr lang="en" sz="1200">
                <a:solidFill>
                  <a:schemeClr val="dk1"/>
                </a:solidFill>
              </a:rPr>
              <a:t>,</a:t>
            </a:r>
            <a:r>
              <a:rPr b="1" lang="en" sz="1200">
                <a:solidFill>
                  <a:schemeClr val="dk1"/>
                </a:solidFill>
              </a:rPr>
              <a:t> biometric scanner</a:t>
            </a:r>
            <a:r>
              <a:rPr lang="en" sz="1200">
                <a:solidFill>
                  <a:schemeClr val="dk1"/>
                </a:solidFill>
              </a:rPr>
              <a:t>,</a:t>
            </a:r>
            <a:r>
              <a:rPr b="1" lang="en" sz="1200">
                <a:solidFill>
                  <a:schemeClr val="dk1"/>
                </a:solidFill>
              </a:rPr>
              <a:t> </a:t>
            </a:r>
            <a:r>
              <a:rPr lang="en" sz="1200">
                <a:solidFill>
                  <a:schemeClr val="dk1"/>
                </a:solidFill>
              </a:rPr>
              <a:t>or</a:t>
            </a:r>
            <a:r>
              <a:rPr b="1" lang="en" sz="1200">
                <a:solidFill>
                  <a:schemeClr val="dk1"/>
                </a:solidFill>
              </a:rPr>
              <a:t> fingerprint</a:t>
            </a:r>
            <a:r>
              <a:rPr lang="en" sz="1200">
                <a:solidFill>
                  <a:schemeClr val="dk1"/>
                </a:solidFill>
              </a:rPr>
              <a:t>, which keeps your account safer than a standard password would. You’re able to set up multiple passkeys for different devices. This means a smooth and secure login every time you access LaunchPad.</a:t>
            </a:r>
            <a:endParaRPr sz="1500"/>
          </a:p>
          <a:p>
            <a:pPr indent="0" lvl="0" marL="0" rtl="0" algn="l">
              <a:lnSpc>
                <a:spcPct val="115000"/>
              </a:lnSpc>
              <a:spcBef>
                <a:spcPts val="1200"/>
              </a:spcBef>
              <a:spcAft>
                <a:spcPts val="0"/>
              </a:spcAft>
              <a:buNone/>
            </a:pPr>
            <a:r>
              <a:rPr b="1" lang="en" sz="1200">
                <a:solidFill>
                  <a:schemeClr val="dk1"/>
                </a:solidFill>
              </a:rPr>
              <a:t>Resources</a:t>
            </a:r>
            <a:endParaRPr sz="1200">
              <a:solidFill>
                <a:schemeClr val="dk1"/>
              </a:solidFill>
            </a:endParaRPr>
          </a:p>
          <a:p>
            <a:pPr indent="0" lvl="0" marL="0" rtl="0" algn="l">
              <a:spcBef>
                <a:spcPts val="1200"/>
              </a:spcBef>
              <a:spcAft>
                <a:spcPts val="0"/>
              </a:spcAft>
              <a:buClr>
                <a:schemeClr val="dk1"/>
              </a:buClr>
              <a:buSzPts val="1100"/>
              <a:buFont typeface="Arial"/>
              <a:buNone/>
            </a:pPr>
            <a:r>
              <a:rPr lang="en" sz="1200" u="sng">
                <a:solidFill>
                  <a:schemeClr val="hlink"/>
                </a:solidFill>
                <a:hlinkClick r:id="rId2"/>
              </a:rPr>
              <a:t>https://vimeo.com/1161452070/cf053fe2b8?share=copy&amp;fl=sv&amp;fe=ci</a:t>
            </a:r>
            <a:r>
              <a:rPr lang="en" sz="1200"/>
              <a:t> </a:t>
            </a:r>
            <a:endParaRPr sz="1200"/>
          </a:p>
          <a:p>
            <a:pPr indent="0" lvl="0" marL="0" rtl="0" algn="l">
              <a:spcBef>
                <a:spcPts val="0"/>
              </a:spcBef>
              <a:spcAft>
                <a:spcPts val="0"/>
              </a:spcAft>
              <a:buClr>
                <a:schemeClr val="dk1"/>
              </a:buClr>
              <a:buSzPts val="1100"/>
              <a:buFont typeface="Arial"/>
              <a:buNone/>
            </a:pPr>
            <a:r>
              <a:rPr lang="en" sz="1200" u="sng">
                <a:solidFill>
                  <a:schemeClr val="hlink"/>
                </a:solidFill>
                <a:hlinkClick r:id="rId3"/>
              </a:rPr>
              <a:t>https://help.classlink.com/s/article/launchpad-create-manage-passkeys</a:t>
            </a:r>
            <a:r>
              <a:rPr lang="en" sz="1200"/>
              <a:t> </a:t>
            </a:r>
            <a:endParaRPr sz="1200"/>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cf6cd488e3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cf6cd488e3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Next, let’s shift from access to organization. A clean workspace helps you move faster and helps students get to the right place with less confusion.</a:t>
            </a:r>
            <a:endParaRP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cf26c64d00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cf26c64d00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Let’s begin with login options. A smooth sign-in process sets the tone for the rest of the day, especially during those first few minutes of class when every second counts.</a:t>
            </a:r>
            <a:endParaRPr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cf6cd488e3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cf6cd488e3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Favorites</a:t>
            </a:r>
            <a:r>
              <a:rPr lang="en" sz="1200">
                <a:solidFill>
                  <a:schemeClr val="dk1"/>
                </a:solidFill>
              </a:rPr>
              <a:t> are great for the apps you use most often. </a:t>
            </a:r>
            <a:r>
              <a:rPr b="1" lang="en" sz="1200">
                <a:solidFill>
                  <a:schemeClr val="dk1"/>
                </a:solidFill>
              </a:rPr>
              <a:t>Right-click </a:t>
            </a:r>
            <a:r>
              <a:rPr lang="en" sz="1200">
                <a:solidFill>
                  <a:schemeClr val="dk1"/>
                </a:solidFill>
              </a:rPr>
              <a:t>the app and select </a:t>
            </a:r>
            <a:r>
              <a:rPr b="1" lang="en" sz="1200">
                <a:solidFill>
                  <a:schemeClr val="dk1"/>
                </a:solidFill>
              </a:rPr>
              <a:t>Add to Favorites</a:t>
            </a:r>
            <a:r>
              <a:rPr lang="en" sz="1200">
                <a:solidFill>
                  <a:schemeClr val="dk1"/>
                </a:solidFill>
              </a:rPr>
              <a:t>. When you add an app to the Favorites bar, it stays within easy reach at the bottom of the screen and displays a star on the app. I recommend that you place their core tools there first. Think daily use, not every possible use. Your future self at 7:42 a.m. will appreciate it.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p>
          <a:p>
            <a:pPr indent="0" lvl="0" marL="0" rtl="0" algn="l">
              <a:spcBef>
                <a:spcPts val="0"/>
              </a:spcBef>
              <a:spcAft>
                <a:spcPts val="0"/>
              </a:spcAft>
              <a:buNone/>
            </a:pPr>
            <a:r>
              <a:rPr lang="en" sz="1200" u="sng">
                <a:solidFill>
                  <a:srgbClr val="0097A7"/>
                </a:solidFill>
                <a:hlinkClick r:id="rId2">
                  <a:extLst>
                    <a:ext uri="{A12FA001-AC4F-418D-AE19-62706E023703}">
                      <ahyp:hlinkClr val="tx"/>
                    </a:ext>
                  </a:extLst>
                </a:hlinkClick>
              </a:rPr>
              <a:t>https://vimeo.com/1066647521/d1ec901218</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rgbClr val="0097A7"/>
                </a:solidFill>
                <a:hlinkClick r:id="rId3">
                  <a:extLst>
                    <a:ext uri="{A12FA001-AC4F-418D-AE19-62706E023703}">
                      <ahyp:hlinkClr val="tx"/>
                    </a:ext>
                  </a:extLst>
                </a:hlinkClick>
              </a:rPr>
              <a:t>https://help.classlink.com/s/article/lp-home-favorites</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cf6cd488e3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cf6cd488e3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Folders</a:t>
            </a:r>
            <a:r>
              <a:rPr lang="en" sz="1200">
                <a:solidFill>
                  <a:schemeClr val="dk1"/>
                </a:solidFill>
              </a:rPr>
              <a:t> help turn a crowded screen into a more organized workspace. You can group apps by subject, role, task, or time of day. That might mean folders for attendance, planning, reading, math, or intervention tools.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Resources</a:t>
            </a:r>
            <a:endParaRPr sz="1200">
              <a:solidFill>
                <a:schemeClr val="dk1"/>
              </a:solidFill>
            </a:endParaRPr>
          </a:p>
          <a:p>
            <a:pPr indent="0" lvl="0" marL="0" rtl="0" algn="l">
              <a:spcBef>
                <a:spcPts val="1200"/>
              </a:spcBef>
              <a:spcAft>
                <a:spcPts val="0"/>
              </a:spcAft>
              <a:buNone/>
            </a:pPr>
            <a:r>
              <a:rPr lang="en" sz="1200">
                <a:solidFill>
                  <a:schemeClr val="dk1"/>
                </a:solidFill>
              </a:rPr>
              <a:t> </a:t>
            </a:r>
            <a:r>
              <a:rPr lang="en" sz="1200" u="sng">
                <a:solidFill>
                  <a:schemeClr val="hlink"/>
                </a:solidFill>
                <a:hlinkClick r:id="rId2"/>
              </a:rPr>
              <a:t>https://vimeo.com/1062533278/7bcfb2b94d</a:t>
            </a:r>
            <a:r>
              <a:rPr lang="en" sz="1200">
                <a:solidFill>
                  <a:schemeClr val="dk1"/>
                </a:solidFill>
              </a:rPr>
              <a:t> </a:t>
            </a:r>
            <a:endParaRPr sz="1200">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d26f86b585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d26f86b585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Creating folders is simple: </a:t>
            </a:r>
            <a:r>
              <a:rPr b="1" lang="en" sz="1200">
                <a:solidFill>
                  <a:schemeClr val="dk1"/>
                </a:solidFill>
              </a:rPr>
              <a:t>right-click</a:t>
            </a:r>
            <a:r>
              <a:rPr lang="en" sz="1200">
                <a:solidFill>
                  <a:schemeClr val="dk1"/>
                </a:solidFill>
              </a:rPr>
              <a:t> the app and add it to a folder, OR create a new folder on the spot, and LaunchPad will automatically tuck that app inside for you.</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Resources</a:t>
            </a:r>
            <a:endParaRPr sz="1200">
              <a:solidFill>
                <a:schemeClr val="dk1"/>
              </a:solidFill>
            </a:endParaRPr>
          </a:p>
          <a:p>
            <a:pPr indent="0" lvl="0" marL="0" rtl="0" algn="l">
              <a:spcBef>
                <a:spcPts val="1200"/>
              </a:spcBef>
              <a:spcAft>
                <a:spcPts val="0"/>
              </a:spcAft>
              <a:buNone/>
            </a:pPr>
            <a:r>
              <a:rPr lang="en" sz="1200">
                <a:solidFill>
                  <a:schemeClr val="dk1"/>
                </a:solidFill>
              </a:rPr>
              <a:t> </a:t>
            </a:r>
            <a:r>
              <a:rPr lang="en" sz="1200" u="sng">
                <a:solidFill>
                  <a:schemeClr val="hlink"/>
                </a:solidFill>
                <a:hlinkClick r:id="rId2"/>
              </a:rPr>
              <a:t>https://vimeo.com/1062533278/7bcfb2b94d</a:t>
            </a:r>
            <a:r>
              <a:rPr lang="en" sz="1200">
                <a:solidFill>
                  <a:schemeClr val="dk1"/>
                </a:solidFill>
              </a:rPr>
              <a:t> </a:t>
            </a:r>
            <a:endParaRPr sz="1200">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cf6cd488e3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cf6cd488e3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Tags</a:t>
            </a:r>
            <a:r>
              <a:rPr lang="en" sz="1200">
                <a:solidFill>
                  <a:schemeClr val="dk1"/>
                </a:solidFill>
              </a:rPr>
              <a:t> add another way to organize apps, especially for those of you with a lot of digital tools. You can label apps by class, task, or team and then filter more quickly when needed. This is a smart option for anyone who supports multiple groups or grade levels. It mitigates the classic moment of, “I know that app is here somewhere.”</a:t>
            </a:r>
            <a:endParaRPr sz="1200">
              <a:solidFill>
                <a:schemeClr val="dk1"/>
              </a:solidFill>
            </a:endParaRPr>
          </a:p>
          <a:p>
            <a:pPr indent="0" lvl="0" marL="0" rtl="0" algn="l">
              <a:spcBef>
                <a:spcPts val="120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spcBef>
                <a:spcPts val="0"/>
              </a:spcBef>
              <a:spcAft>
                <a:spcPts val="0"/>
              </a:spcAft>
              <a:buNone/>
            </a:pPr>
            <a:r>
              <a:rPr lang="en" sz="1200" u="sng">
                <a:solidFill>
                  <a:schemeClr val="hlink"/>
                </a:solidFill>
                <a:hlinkClick r:id="rId2"/>
              </a:rPr>
              <a:t>https://help.classlink.com/s/article/lp-home-tags</a:t>
            </a:r>
            <a:endParaRPr sz="1200"/>
          </a:p>
          <a:p>
            <a:pPr indent="0" lvl="0" marL="0" rtl="0" algn="l">
              <a:spcBef>
                <a:spcPts val="0"/>
              </a:spcBef>
              <a:spcAft>
                <a:spcPts val="0"/>
              </a:spcAft>
              <a:buNone/>
            </a:pPr>
            <a:r>
              <a:rPr lang="en" sz="1200" u="sng">
                <a:solidFill>
                  <a:schemeClr val="hlink"/>
                </a:solidFill>
                <a:hlinkClick r:id="rId3"/>
              </a:rPr>
              <a:t>https://vimeo.com/1062851168/9c15f9a16b?share=copy&amp;fl=cl&amp;fe=ci</a:t>
            </a:r>
            <a:r>
              <a:rPr lang="en" sz="1200"/>
              <a:t> </a:t>
            </a:r>
            <a:endParaRPr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dc961d64f3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dc961d64f3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Once tags are created, click the </a:t>
            </a:r>
            <a:r>
              <a:rPr b="1" lang="en" sz="1200">
                <a:solidFill>
                  <a:schemeClr val="dk1"/>
                </a:solidFill>
              </a:rPr>
              <a:t>tag icon</a:t>
            </a:r>
            <a:r>
              <a:rPr lang="en" sz="1200">
                <a:solidFill>
                  <a:schemeClr val="dk1"/>
                </a:solidFill>
              </a:rPr>
              <a:t> and select the </a:t>
            </a:r>
            <a:r>
              <a:rPr b="1" lang="en" sz="1200">
                <a:solidFill>
                  <a:schemeClr val="dk1"/>
                </a:solidFill>
              </a:rPr>
              <a:t>tag name</a:t>
            </a:r>
            <a:r>
              <a:rPr lang="en" sz="1200">
                <a:solidFill>
                  <a:schemeClr val="dk1"/>
                </a:solidFill>
              </a:rPr>
              <a:t>. All the apps that have that tag will display. </a:t>
            </a:r>
            <a:endParaRPr sz="1200">
              <a:solidFill>
                <a:schemeClr val="dk1"/>
              </a:solidFill>
            </a:endParaRPr>
          </a:p>
          <a:p>
            <a:pPr indent="0" lvl="0" marL="0" rtl="0" algn="l">
              <a:spcBef>
                <a:spcPts val="1200"/>
              </a:spcBef>
              <a:spcAft>
                <a:spcPts val="0"/>
              </a:spcAft>
              <a:buNone/>
            </a:pPr>
            <a:r>
              <a:t/>
            </a:r>
            <a:endParaRPr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d26f86b585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d26f86b585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If you want to organize your apps by name or type, </a:t>
            </a:r>
            <a:r>
              <a:rPr b="1" lang="en" sz="1200"/>
              <a:t>right-click</a:t>
            </a:r>
            <a:r>
              <a:rPr lang="en" sz="1200"/>
              <a:t> an app or anywhere on the LaunchPad background to access the </a:t>
            </a:r>
            <a:r>
              <a:rPr b="1" lang="en" sz="1200"/>
              <a:t>Sort Apps</a:t>
            </a:r>
            <a:r>
              <a:rPr lang="en" sz="1200"/>
              <a:t> menu option.</a:t>
            </a:r>
            <a:endParaRPr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cf6cd488e3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cf6cd488e3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Now let’s look at how you can expand LaunchPad with apps you use regularly. This helps you build a workspace that fits your actual day.</a:t>
            </a:r>
            <a:endParaRPr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cf6cd488e3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cf6cd488e3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We provide you with some great apps, but you may want to add your own. When you need a new tool, start with the </a:t>
            </a:r>
            <a:r>
              <a:rPr b="1" lang="en" sz="1200">
                <a:solidFill>
                  <a:schemeClr val="dk1"/>
                </a:solidFill>
              </a:rPr>
              <a:t>App Library</a:t>
            </a:r>
            <a:r>
              <a:rPr lang="en" sz="1200">
                <a:solidFill>
                  <a:schemeClr val="dk1"/>
                </a:solidFill>
              </a:rPr>
              <a:t>.Click the </a:t>
            </a:r>
            <a:r>
              <a:rPr b="1" lang="en" sz="1200">
                <a:solidFill>
                  <a:schemeClr val="dk1"/>
                </a:solidFill>
              </a:rPr>
              <a:t>plus icon</a:t>
            </a:r>
            <a:r>
              <a:rPr lang="en" sz="1200">
                <a:solidFill>
                  <a:schemeClr val="dk1"/>
                </a:solidFill>
              </a:rPr>
              <a:t> in your toolbar, search by keyword, and add an app from approved options.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You can also add apps by </a:t>
            </a:r>
            <a:r>
              <a:rPr b="1" lang="en" sz="1200">
                <a:solidFill>
                  <a:schemeClr val="dk1"/>
                </a:solidFill>
              </a:rPr>
              <a:t>right clicking in your LaunchPad</a:t>
            </a:r>
            <a:r>
              <a:rPr lang="en" sz="1200">
                <a:solidFill>
                  <a:schemeClr val="dk1"/>
                </a:solidFill>
              </a:rPr>
              <a:t> and selecting Add Apps.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https://vimeo.com/942350140/e5b213429e</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3"/>
              </a:rPr>
              <a:t>https://help.classlink.com/s/article/lp-home-app-library</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cf6cd488e3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cf6cd488e3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When you add a new app, it may ask for credentials. Once those are saved, the app will show a </a:t>
            </a:r>
            <a:r>
              <a:rPr b="1" lang="en" sz="1200">
                <a:solidFill>
                  <a:schemeClr val="dk1"/>
                </a:solidFill>
              </a:rPr>
              <a:t>key icon</a:t>
            </a:r>
            <a:r>
              <a:rPr lang="en" sz="1200">
                <a:solidFill>
                  <a:schemeClr val="dk1"/>
                </a:solidFill>
              </a:rPr>
              <a:t> to indicate credentials are attached. This makes future access much easier and reduces repeat login steps.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Resources</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https://vimeo.com/984859457/d5946a3d99</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3"/>
              </a:rPr>
              <a:t>https://help.classlink.com/s/article/lp-change-app-pw</a:t>
            </a:r>
            <a:r>
              <a:rPr lang="en" sz="1200">
                <a:solidFill>
                  <a:schemeClr val="dk1"/>
                </a:solidFill>
              </a:rPr>
              <a:t> Edit Password locker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d26f86b585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d26f86b585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When you click an app, you can also report an issue with that app, remove it, and learn more about it. </a:t>
            </a:r>
            <a:endParaRP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cf26c64d00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cf26c64d00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 (Edit any text in</a:t>
            </a:r>
            <a:r>
              <a:rPr lang="en" sz="1200">
                <a:solidFill>
                  <a:srgbClr val="FF0000"/>
                </a:solidFill>
              </a:rPr>
              <a:t> RED</a:t>
            </a:r>
            <a:r>
              <a:rPr lang="en" sz="1200">
                <a:solidFill>
                  <a:schemeClr val="dk1"/>
                </a:solidFill>
              </a:rPr>
              <a:t> to meet your school needs)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rPr lang="en" sz="1200">
                <a:solidFill>
                  <a:schemeClr val="dk1"/>
                </a:solidFill>
              </a:rPr>
              <a:t>ClassLink offers several login options that fit different needs and help everyone log in quickly and securely.</a:t>
            </a:r>
            <a:endParaRPr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lang="en" sz="1200">
                <a:solidFill>
                  <a:schemeClr val="dk1"/>
                </a:solidFill>
              </a:rPr>
              <a:t>Start with the classic option of entering a </a:t>
            </a:r>
            <a:r>
              <a:rPr b="1" lang="en" sz="1200">
                <a:solidFill>
                  <a:schemeClr val="dk1"/>
                </a:solidFill>
              </a:rPr>
              <a:t>username</a:t>
            </a:r>
            <a:r>
              <a:rPr lang="en" sz="1200">
                <a:solidFill>
                  <a:schemeClr val="dk1"/>
                </a:solidFill>
              </a:rPr>
              <a:t> and </a:t>
            </a:r>
            <a:r>
              <a:rPr b="1" lang="en" sz="1200">
                <a:solidFill>
                  <a:schemeClr val="dk1"/>
                </a:solidFill>
              </a:rPr>
              <a:t>password</a:t>
            </a:r>
            <a:r>
              <a:rPr lang="en" sz="1200">
                <a:solidFill>
                  <a:schemeClr val="dk1"/>
                </a:solidFill>
              </a:rPr>
              <a:t>. This login methodis simple and familiar. Most students and staff know how to log in with credentials, so it works well for quick access.</a:t>
            </a:r>
            <a:endParaRPr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Google</a:t>
            </a:r>
            <a:r>
              <a:rPr lang="en" sz="1200">
                <a:solidFill>
                  <a:schemeClr val="dk1"/>
                </a:solidFill>
              </a:rPr>
              <a:t> accounts work as an easy sign-on path. Many districts use Google tools, so this option keeps the process smooth and should be </a:t>
            </a:r>
            <a:r>
              <a:rPr lang="en" sz="1200">
                <a:solidFill>
                  <a:schemeClr val="dk1"/>
                </a:solidFill>
              </a:rPr>
              <a:t>familiar</a:t>
            </a:r>
            <a:r>
              <a:rPr lang="en" sz="1200">
                <a:solidFill>
                  <a:schemeClr val="dk1"/>
                </a:solidFill>
              </a:rPr>
              <a:t> to most people.</a:t>
            </a:r>
            <a:endParaRPr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Microsoft </a:t>
            </a:r>
            <a:r>
              <a:rPr lang="en" sz="1200">
                <a:solidFill>
                  <a:schemeClr val="dk1"/>
                </a:solidFill>
              </a:rPr>
              <a:t>accounts fit districts like ours that use Outlook or Teams. You can jump in fast because your school credentials already connect.</a:t>
            </a:r>
            <a:endParaRPr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QuickCards </a:t>
            </a:r>
            <a:r>
              <a:rPr lang="en" sz="1200">
                <a:solidFill>
                  <a:schemeClr val="dk1"/>
                </a:solidFill>
              </a:rPr>
              <a:t> give younger students and those with special needs a fast way to sign in. Students hold up a card to their device’s camera and log in with no typing. This means valuable time is gained back at the beginning of each class.</a:t>
            </a:r>
            <a:endParaRPr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lang="en" sz="1200">
                <a:solidFill>
                  <a:schemeClr val="dk1"/>
                </a:solidFill>
              </a:rPr>
              <a:t>A </a:t>
            </a:r>
            <a:r>
              <a:rPr b="1" lang="en" sz="1200">
                <a:solidFill>
                  <a:schemeClr val="dk1"/>
                </a:solidFill>
              </a:rPr>
              <a:t>passkey</a:t>
            </a:r>
            <a:r>
              <a:rPr lang="en" sz="1200">
                <a:solidFill>
                  <a:schemeClr val="dk1"/>
                </a:solidFill>
              </a:rPr>
              <a:t> creates a secure login that uses device-based credentials. It eliminates the need to enter passwords and protects accounts, because the credentials are tied to the device rather than to the user.</a:t>
            </a:r>
            <a:endParaRPr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lang="en" sz="1200">
                <a:solidFill>
                  <a:schemeClr val="dk1"/>
                </a:solidFill>
              </a:rPr>
              <a:t>The </a:t>
            </a:r>
            <a:r>
              <a:rPr b="1" lang="en" sz="1200">
                <a:solidFill>
                  <a:schemeClr val="dk1"/>
                </a:solidFill>
              </a:rPr>
              <a:t>facial</a:t>
            </a:r>
            <a:r>
              <a:rPr lang="en" sz="1200">
                <a:solidFill>
                  <a:schemeClr val="dk1"/>
                </a:solidFill>
              </a:rPr>
              <a:t> </a:t>
            </a:r>
            <a:r>
              <a:rPr b="1" lang="en" sz="1200">
                <a:solidFill>
                  <a:schemeClr val="dk1"/>
                </a:solidFill>
              </a:rPr>
              <a:t>recognition</a:t>
            </a:r>
            <a:r>
              <a:rPr lang="en" sz="1200">
                <a:solidFill>
                  <a:schemeClr val="dk1"/>
                </a:solidFill>
              </a:rPr>
              <a:t> option uses a student’s webcam to help them sign in to LaunchPad. The student’s device learns their face and uses it to recognize them during future sign-ins.</a:t>
            </a:r>
            <a:endParaRPr sz="1200">
              <a:solidFill>
                <a:schemeClr val="dk1"/>
              </a:solidFill>
            </a:endParaRPr>
          </a:p>
          <a:p>
            <a:pPr indent="0" lvl="0" marL="0" rtl="0" algn="l">
              <a:spcBef>
                <a:spcPts val="1100"/>
              </a:spcBef>
              <a:spcAft>
                <a:spcPts val="0"/>
              </a:spcAft>
              <a:buNone/>
            </a:pPr>
            <a:r>
              <a:t/>
            </a:r>
            <a:endParaRPr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cf6cd488e3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cf6cd488e3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Now l</a:t>
            </a:r>
            <a:r>
              <a:rPr lang="en" sz="1200"/>
              <a:t>et’s </a:t>
            </a:r>
            <a:r>
              <a:rPr lang="en" sz="1200"/>
              <a:t>focus on tools that help you guide students more directly and make access quicker and simpler.</a:t>
            </a:r>
            <a:endParaRPr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cf6cd488e3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cf6cd488e3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lnSpc>
                <a:spcPct val="100000"/>
              </a:lnSpc>
              <a:spcBef>
                <a:spcPts val="1100"/>
              </a:spcBef>
              <a:spcAft>
                <a:spcPts val="0"/>
              </a:spcAft>
              <a:buClr>
                <a:schemeClr val="dk1"/>
              </a:buClr>
              <a:buSzPts val="1100"/>
              <a:buFont typeface="Arial"/>
              <a:buNone/>
            </a:pPr>
            <a:r>
              <a:rPr b="1" lang="en" sz="1200">
                <a:solidFill>
                  <a:schemeClr val="dk1"/>
                </a:solidFill>
              </a:rPr>
              <a:t>My Classes</a:t>
            </a:r>
            <a:r>
              <a:rPr lang="en" sz="1200">
                <a:solidFill>
                  <a:schemeClr val="dk1"/>
                </a:solidFill>
              </a:rPr>
              <a:t> gives students one central place to find class apps, updates, and resources. For you, it adds management tools that support instruction and communication. You can post announcements, review class information, and print QuickCards from one area. This helps create a clearer digital path for students and reduces the number of places they need to check.</a:t>
            </a:r>
            <a:endParaRPr sz="1200">
              <a:solidFill>
                <a:schemeClr val="dk1"/>
              </a:solidFill>
            </a:endParaRPr>
          </a:p>
          <a:p>
            <a:pPr indent="0" lvl="0" marL="0" rtl="0" algn="l">
              <a:spcBef>
                <a:spcPts val="110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https://vimeo.com/1062524922/3ec73b592b</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3"/>
              </a:rPr>
              <a:t>https://help.classlink.com/s/article/My-Classes</a:t>
            </a:r>
            <a:r>
              <a:rPr lang="en" sz="1200">
                <a:solidFill>
                  <a:schemeClr val="dk1"/>
                </a:solidFill>
              </a:rPr>
              <a:t> </a:t>
            </a:r>
            <a:endParaRPr sz="1200">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cf6cd488e3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cf6cd488e3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Your </a:t>
            </a:r>
            <a:r>
              <a:rPr b="1" lang="en" sz="1200">
                <a:solidFill>
                  <a:schemeClr val="dk1"/>
                </a:solidFill>
              </a:rPr>
              <a:t>My Classes Dashboard </a:t>
            </a:r>
            <a:r>
              <a:rPr lang="en" sz="1200">
                <a:solidFill>
                  <a:schemeClr val="dk1"/>
                </a:solidFill>
              </a:rPr>
              <a:t>is your class hub for all your scheduled classes where you are the instructor of record. Your Dashboard provides a top-level view of the number of students enrolled in each class and the number of apps the class uses. You can also add apps in My Classes.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https://vimeo.com/822157765</a:t>
            </a:r>
            <a:r>
              <a:rPr lang="en" sz="1200">
                <a:solidFill>
                  <a:schemeClr val="dk1"/>
                </a:solidFill>
              </a:rPr>
              <a:t> - add apps with password locker in My Classes</a:t>
            </a:r>
            <a:endParaRPr sz="12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c5a28beb07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c5a28beb07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My Classes Analytics</a:t>
            </a:r>
            <a:r>
              <a:rPr lang="en" sz="1200">
                <a:solidFill>
                  <a:schemeClr val="dk1"/>
                </a:solidFill>
              </a:rPr>
              <a:t> gives you insight into student access and activity. You can review login history, digital resource use, and user details to help spot patterns.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This can support problem solving when a student says they could not get in or when a team wants to check access habits. Data does not replace teacher judgment, but it sure can back it up.</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cf6cd488e3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cf6cd488e3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While the student </a:t>
            </a:r>
            <a:r>
              <a:rPr b="1" lang="en" sz="1200">
                <a:solidFill>
                  <a:schemeClr val="dk1"/>
                </a:solidFill>
              </a:rPr>
              <a:t>List View</a:t>
            </a:r>
            <a:r>
              <a:rPr lang="en" sz="1200">
                <a:solidFill>
                  <a:schemeClr val="dk1"/>
                </a:solidFill>
              </a:rPr>
              <a:t> matches your own, their </a:t>
            </a:r>
            <a:r>
              <a:rPr b="1" lang="en" sz="1200">
                <a:solidFill>
                  <a:schemeClr val="dk1"/>
                </a:solidFill>
              </a:rPr>
              <a:t>Tile View</a:t>
            </a:r>
            <a:r>
              <a:rPr lang="en" sz="1200">
                <a:solidFill>
                  <a:schemeClr val="dk1"/>
                </a:solidFill>
              </a:rPr>
              <a:t> is designed for simplicity. Instead of administrative data like enrollment numbers, students see app icon previews and a clear count of their assigned tools.</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By opening a class tile, students can find exactly what they need without asking, “Where do I click?” This streamlined path reduces startup interruptions, minimizes confusion, and saves more time for actual learning.</a:t>
            </a:r>
            <a:endParaRPr sz="1200">
              <a:solidFill>
                <a:schemeClr val="dk1"/>
              </a:solidFill>
            </a:endParaRPr>
          </a:p>
          <a:p>
            <a:pPr indent="0" lvl="0" marL="0" rtl="0" algn="l">
              <a:spcBef>
                <a:spcPts val="1200"/>
              </a:spcBef>
              <a:spcAft>
                <a:spcPts val="0"/>
              </a:spcAft>
              <a:buClr>
                <a:schemeClr val="dk1"/>
              </a:buClr>
              <a:buFont typeface="Arial"/>
              <a:buNone/>
            </a:pPr>
            <a:r>
              <a:rPr b="1" lang="en" sz="1200">
                <a:solidFill>
                  <a:schemeClr val="dk1"/>
                </a:solidFill>
              </a:rPr>
              <a:t>Resources</a:t>
            </a:r>
            <a:br>
              <a:rPr lang="en" sz="1200">
                <a:solidFill>
                  <a:schemeClr val="dk1"/>
                </a:solidFill>
              </a:rPr>
            </a:br>
            <a:r>
              <a:rPr lang="en" sz="1200" u="sng">
                <a:solidFill>
                  <a:schemeClr val="hlink"/>
                </a:solidFill>
                <a:hlinkClick r:id="rId2"/>
              </a:rPr>
              <a:t>https://help.classlink.com/s/article/My-Classes</a:t>
            </a:r>
            <a:r>
              <a:rPr lang="en" sz="1200">
                <a:solidFill>
                  <a:schemeClr val="dk1"/>
                </a:solidFill>
              </a:rPr>
              <a:t> </a:t>
            </a:r>
            <a:endParaRPr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cf6cd488e3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cf6cd488e3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One of the best time-savers in </a:t>
            </a:r>
            <a:r>
              <a:rPr b="1" lang="en" sz="1200">
                <a:solidFill>
                  <a:schemeClr val="dk1"/>
                </a:solidFill>
              </a:rPr>
              <a:t>My Classes</a:t>
            </a:r>
            <a:r>
              <a:rPr lang="en" sz="1200">
                <a:solidFill>
                  <a:schemeClr val="dk1"/>
                </a:solidFill>
              </a:rPr>
              <a:t> is the ability to manage </a:t>
            </a:r>
            <a:r>
              <a:rPr b="1" lang="en" sz="1200">
                <a:solidFill>
                  <a:schemeClr val="dk1"/>
                </a:solidFill>
              </a:rPr>
              <a:t>QuickCards</a:t>
            </a:r>
            <a:r>
              <a:rPr lang="en" sz="1200">
                <a:solidFill>
                  <a:schemeClr val="dk1"/>
                </a:solidFill>
              </a:rPr>
              <a:t> directly. You have three main controls here: </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Print</a:t>
            </a:r>
            <a:r>
              <a:rPr lang="en" sz="1200">
                <a:solidFill>
                  <a:schemeClr val="dk1"/>
                </a:solidFill>
              </a:rPr>
              <a:t> handles the physical cards; </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chemeClr val="dk1"/>
                </a:solidFill>
              </a:rPr>
              <a:t>Reset</a:t>
            </a:r>
            <a:r>
              <a:rPr lang="en" sz="1200">
                <a:solidFill>
                  <a:schemeClr val="dk1"/>
                </a:solidFill>
              </a:rPr>
              <a:t> is your go-to if a student loses their QuickCard. It creates a brand-new code and instantly deactivates the old one for security; </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b="1" lang="en" sz="1200">
                <a:solidFill>
                  <a:schemeClr val="dk1"/>
                </a:solidFill>
              </a:rPr>
              <a:t>Delete</a:t>
            </a:r>
            <a:r>
              <a:rPr lang="en" sz="1200">
                <a:solidFill>
                  <a:schemeClr val="dk1"/>
                </a:solidFill>
              </a:rPr>
              <a:t> is there for when a student no longer needs card access.</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Just a quick pro-tip: students have to sign in with their full username and password </a:t>
            </a:r>
            <a:r>
              <a:rPr b="1" lang="en" sz="1200">
                <a:solidFill>
                  <a:schemeClr val="dk1"/>
                </a:solidFill>
              </a:rPr>
              <a:t>at least once</a:t>
            </a:r>
            <a:r>
              <a:rPr lang="en" sz="1200">
                <a:solidFill>
                  <a:schemeClr val="dk1"/>
                </a:solidFill>
              </a:rPr>
              <a:t> before the system can generate a QuickCard for them.</a:t>
            </a:r>
            <a:endParaRPr sz="1200">
              <a:solidFill>
                <a:schemeClr val="dk1"/>
              </a:solidFill>
            </a:endParaRPr>
          </a:p>
          <a:p>
            <a:pPr indent="0" lvl="0" marL="0" rtl="0" algn="l">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https://vimeo.com/1065510614/0ea96150e1</a:t>
            </a:r>
            <a:r>
              <a:rPr lang="en" sz="1200">
                <a:solidFill>
                  <a:schemeClr val="dk1"/>
                </a:solidFill>
              </a:rPr>
              <a:t> </a:t>
            </a:r>
            <a:endParaRPr sz="1200">
              <a:solidFill>
                <a:schemeClr val="dk1"/>
              </a:solidFill>
            </a:endParaRPr>
          </a:p>
          <a:p>
            <a:pPr indent="0" lvl="0" marL="0" rtl="0" algn="l">
              <a:spcBef>
                <a:spcPts val="0"/>
              </a:spcBef>
              <a:spcAft>
                <a:spcPts val="0"/>
              </a:spcAft>
              <a:buNone/>
            </a:pPr>
            <a:r>
              <a:rPr lang="en" sz="1200" u="sng">
                <a:solidFill>
                  <a:schemeClr val="hlink"/>
                </a:solidFill>
                <a:hlinkClick r:id="rId3"/>
              </a:rPr>
              <a:t>https://help.classlink.com/s/article/print-quickcards-my-classes</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Font typeface="Arial"/>
              <a:buNone/>
            </a:pPr>
            <a:r>
              <a:rPr lang="en" sz="1200" u="sng">
                <a:solidFill>
                  <a:schemeClr val="hlink"/>
                </a:solidFill>
                <a:hlinkClick r:id="rId4"/>
              </a:rPr>
              <a:t>https://help.classlink.com/s/article/generating-class-quickCards</a:t>
            </a:r>
            <a:r>
              <a:rPr lang="en" sz="1200">
                <a:solidFill>
                  <a:schemeClr val="dk1"/>
                </a:solidFill>
              </a:rPr>
              <a:t> </a:t>
            </a:r>
            <a:endParaRPr sz="1200">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c5b4233c41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c5b4233c41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We’ll wrap with two practical support tools to help make access easier and get help faster when something isn’t working.</a:t>
            </a:r>
            <a:endParaRPr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cf6cd488e3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cf6cd488e3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LaunchPad includes built-in accessibility tools that staff can open from the toolbar. Options like </a:t>
            </a:r>
            <a:r>
              <a:rPr b="1" lang="en" sz="1200">
                <a:solidFill>
                  <a:schemeClr val="dk1"/>
                </a:solidFill>
              </a:rPr>
              <a:t>font size</a:t>
            </a:r>
            <a:r>
              <a:rPr lang="en" sz="1200">
                <a:solidFill>
                  <a:schemeClr val="dk1"/>
                </a:solidFill>
              </a:rPr>
              <a:t> and </a:t>
            </a:r>
            <a:r>
              <a:rPr b="1" lang="en" sz="1200">
                <a:solidFill>
                  <a:schemeClr val="dk1"/>
                </a:solidFill>
              </a:rPr>
              <a:t>high contrast</a:t>
            </a:r>
            <a:r>
              <a:rPr lang="en" sz="1200">
                <a:solidFill>
                  <a:schemeClr val="dk1"/>
                </a:solidFill>
              </a:rPr>
              <a:t> can support a more usable experience for a wide range of learners.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rPr b="1" lang="en" sz="1200">
                <a:solidFill>
                  <a:schemeClr val="dk1"/>
                </a:solidFill>
              </a:rPr>
              <a:t>Resources</a:t>
            </a:r>
            <a:endParaRPr b="1" sz="1200">
              <a:solidFill>
                <a:schemeClr val="dk1"/>
              </a:solidFill>
            </a:endParaRPr>
          </a:p>
          <a:p>
            <a:pPr indent="0" lvl="0" marL="0" rtl="0" algn="l">
              <a:spcBef>
                <a:spcPts val="0"/>
              </a:spcBef>
              <a:spcAft>
                <a:spcPts val="0"/>
              </a:spcAft>
              <a:buNone/>
            </a:pPr>
            <a:r>
              <a:rPr lang="en" sz="1200" u="sng">
                <a:solidFill>
                  <a:schemeClr val="hlink"/>
                </a:solidFill>
                <a:hlinkClick r:id="rId2"/>
              </a:rPr>
              <a:t>https://help.classlink.com/s/article/launchpad-accessibility-features</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cf6cd488e3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cf6cd488e3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 </a:t>
            </a:r>
            <a:endParaRPr b="1"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You can also easily ask for support. Click the </a:t>
            </a:r>
            <a:r>
              <a:rPr b="1" lang="en" sz="1200">
                <a:solidFill>
                  <a:schemeClr val="dk1"/>
                </a:solidFill>
              </a:rPr>
              <a:t>help icon</a:t>
            </a:r>
            <a:r>
              <a:rPr lang="en" sz="1200">
                <a:solidFill>
                  <a:schemeClr val="dk1"/>
                </a:solidFill>
              </a:rPr>
              <a:t> and let us know what you need help with. Your help ticket will go to our IT team, and they’ll reach out to you. </a:t>
            </a:r>
            <a:endParaRPr sz="1200">
              <a:solidFill>
                <a:schemeClr val="dk1"/>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 </a:t>
            </a:r>
            <a:r>
              <a:rPr lang="en" sz="1200" u="sng">
                <a:solidFill>
                  <a:schemeClr val="hlink"/>
                </a:solidFill>
                <a:hlinkClick r:id="rId2"/>
              </a:rPr>
              <a:t>https://help.classlink.com/s/launchpad-home</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Font typeface="Arial"/>
              <a:buNone/>
            </a:pPr>
            <a:r>
              <a:t/>
            </a:r>
            <a:endParaRPr>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cf6cd488e3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cf6cd488e3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Speaker Notes:</a:t>
            </a:r>
            <a:endParaRPr b="1"/>
          </a:p>
          <a:p>
            <a:pPr indent="0" lvl="0" marL="0" rtl="0" algn="l">
              <a:lnSpc>
                <a:spcPct val="115000"/>
              </a:lnSpc>
              <a:spcBef>
                <a:spcPts val="1200"/>
              </a:spcBef>
              <a:spcAft>
                <a:spcPts val="0"/>
              </a:spcAft>
              <a:buClr>
                <a:schemeClr val="dk1"/>
              </a:buClr>
              <a:buSzPts val="1100"/>
              <a:buFont typeface="Arial"/>
              <a:buNone/>
            </a:pPr>
            <a:r>
              <a:rPr lang="en" sz="1200"/>
              <a:t>Let’s recap the big idea. LaunchPad works best when it supports instruction instead of stealing time from it. One home page can replace scattered bookmarks. A little organization can reduce daily clicks. A clearer student path can cut startup questions. Those are the habits worth remembering. The goal is not to use every feature. The goal is to make school technology feel easier to manage.</a:t>
            </a:r>
            <a:endParaRPr sz="1200"/>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cf6cd488e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cf6cd488e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Now that we’ve covered access, let’s look at the LaunchPad experience itself. This part is about knowing where to click first, which can help you solve small problems fast.</a:t>
            </a:r>
            <a:endParaRPr sz="1200"/>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c5b4233c41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c5b4233c41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Replace the QR with one of your own that takes learners to a survey to gain feedback on their presentation. </a:t>
            </a:r>
            <a:endParaRPr b="1" sz="1200">
              <a:solidFill>
                <a:srgbClr val="FF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cf6cd488e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cf6cd488e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 </a:t>
            </a:r>
            <a:endParaRPr b="1"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rPr lang="en" sz="1200">
                <a:solidFill>
                  <a:schemeClr val="dk1"/>
                </a:solidFill>
              </a:rPr>
              <a:t>Once you log in, the LaunchPad </a:t>
            </a:r>
            <a:r>
              <a:rPr b="1" lang="en" sz="1200">
                <a:solidFill>
                  <a:schemeClr val="dk1"/>
                </a:solidFill>
              </a:rPr>
              <a:t>home page</a:t>
            </a:r>
            <a:r>
              <a:rPr lang="en" sz="1200">
                <a:solidFill>
                  <a:schemeClr val="dk1"/>
                </a:solidFill>
              </a:rPr>
              <a:t> becomes your main workspace. I want to call attention to the </a:t>
            </a:r>
            <a:r>
              <a:rPr b="1" lang="en" sz="1200">
                <a:solidFill>
                  <a:schemeClr val="dk1"/>
                </a:solidFill>
              </a:rPr>
              <a:t>toolbar</a:t>
            </a:r>
            <a:r>
              <a:rPr lang="en" sz="1200">
                <a:solidFill>
                  <a:schemeClr val="dk1"/>
                </a:solidFill>
              </a:rPr>
              <a:t>, because many of the most useful actions start there. You can search for and add apps, adjust settings, check notifications, open accessibility options, and get help from this row. You don’t need to memorize every icon today. What matters is knowing that this area is your shortcut bar for daily use.</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 </a:t>
            </a:r>
            <a:r>
              <a:rPr lang="en" sz="1200" u="sng">
                <a:solidFill>
                  <a:srgbClr val="0097A7"/>
                </a:solidFill>
                <a:hlinkClick r:id="rId2">
                  <a:extLst>
                    <a:ext uri="{A12FA001-AC4F-418D-AE19-62706E023703}">
                      <ahyp:hlinkClr val="tx"/>
                    </a:ext>
                  </a:extLst>
                </a:hlinkClick>
              </a:rPr>
              <a:t>https://vimeo.com/1062467040/45fbcb9382</a:t>
            </a: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Font typeface="Arial"/>
              <a:buNone/>
            </a:pPr>
            <a:r>
              <a:rPr lang="en" sz="1200">
                <a:solidFill>
                  <a:schemeClr val="dk1"/>
                </a:solidFill>
              </a:rPr>
              <a:t> </a:t>
            </a:r>
            <a:r>
              <a:rPr lang="en" sz="1200" u="sng">
                <a:solidFill>
                  <a:schemeClr val="hlink"/>
                </a:solidFill>
                <a:hlinkClick r:id="rId3"/>
              </a:rPr>
              <a:t>https://help.classlink.com/s/article/lp-home-toolbar</a:t>
            </a:r>
            <a:r>
              <a:rPr lang="en" sz="1200">
                <a:solidFill>
                  <a:schemeClr val="dk1"/>
                </a:solidFill>
              </a:rPr>
              <a:t> </a:t>
            </a:r>
            <a:endParaRPr sz="120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cf6cd488e3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cf6cd488e3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Speaker Notes: </a:t>
            </a:r>
            <a:endParaRPr b="1"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lang="en" sz="1200">
                <a:solidFill>
                  <a:schemeClr val="dk1"/>
                </a:solidFill>
              </a:rPr>
              <a:t>Our goal is to simplify your workday, and LaunchPad helps with that. </a:t>
            </a:r>
            <a:r>
              <a:rPr lang="en" sz="1200">
                <a:solidFill>
                  <a:schemeClr val="dk1"/>
                </a:solidFill>
              </a:rPr>
              <a:t>You’ll see the apps you use for instruction, communication, and daily work all in one place. </a:t>
            </a:r>
            <a:endParaRPr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lang="en" sz="1200">
                <a:solidFill>
                  <a:schemeClr val="dk1"/>
                </a:solidFill>
              </a:rPr>
              <a:t>A padlock means the app is managed by the school, so it stays in place for consistency. A key means credentials are saved, which helps reduce repeat logins. </a:t>
            </a:r>
            <a:endParaRPr sz="1200">
              <a:solidFill>
                <a:schemeClr val="dk1"/>
              </a:solidFill>
            </a:endParaRPr>
          </a:p>
          <a:p>
            <a:pPr indent="0" lvl="0" marL="0" rtl="0" algn="l">
              <a:lnSpc>
                <a:spcPct val="142857"/>
              </a:lnSpc>
              <a:spcBef>
                <a:spcPts val="1100"/>
              </a:spcBef>
              <a:spcAft>
                <a:spcPts val="1100"/>
              </a:spcAft>
              <a:buClr>
                <a:schemeClr val="dk1"/>
              </a:buClr>
              <a:buSzPts val="1100"/>
              <a:buFont typeface="Arial"/>
              <a:buNone/>
            </a:pPr>
            <a:r>
              <a:rPr lang="en" sz="1200">
                <a:solidFill>
                  <a:schemeClr val="dk1"/>
                </a:solidFill>
              </a:rPr>
              <a:t>No key usually means direct access with no stored password needed.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cf6cd488e3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cf6cd488e3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Next, let’s look at Profile Settings. The tools here can make LaunchPad feel more personal and easier to use.</a:t>
            </a:r>
            <a:endParaRP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cf6cd488e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cf6cd488e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rPr lang="en" sz="1200">
                <a:solidFill>
                  <a:schemeClr val="dk1"/>
                </a:solidFill>
              </a:rPr>
              <a:t>Here’s where you can change your avatar, update your theme color, connect your accounts, and more. To open these settings, click your </a:t>
            </a:r>
            <a:r>
              <a:rPr b="1" lang="en" sz="1200">
                <a:solidFill>
                  <a:schemeClr val="dk1"/>
                </a:solidFill>
              </a:rPr>
              <a:t>profile picture</a:t>
            </a:r>
            <a:r>
              <a:rPr lang="en" sz="1200">
                <a:solidFill>
                  <a:schemeClr val="dk1"/>
                </a:solidFill>
              </a:rPr>
              <a:t> and select </a:t>
            </a:r>
            <a:r>
              <a:rPr b="1" lang="en" sz="1200">
                <a:solidFill>
                  <a:schemeClr val="dk1"/>
                </a:solidFill>
              </a:rPr>
              <a:t>SETTINGS</a:t>
            </a:r>
            <a:r>
              <a:rPr lang="en" sz="1200">
                <a:solidFill>
                  <a:schemeClr val="dk1"/>
                </a:solidFill>
              </a:rPr>
              <a:t>.</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rPr lang="en" sz="1200" u="sng">
                <a:solidFill>
                  <a:schemeClr val="hlink"/>
                </a:solidFill>
                <a:hlinkClick r:id="rId2"/>
              </a:rPr>
              <a:t>https://help.classlink.com/s/article/Profile-Settings</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3" name="Shape 53"/>
        <p:cNvGrpSpPr/>
        <p:nvPr/>
      </p:nvGrpSpPr>
      <p:grpSpPr>
        <a:xfrm>
          <a:off x="0" y="0"/>
          <a:ext cx="0" cy="0"/>
          <a:chOff x="0" y="0"/>
          <a:chExt cx="0" cy="0"/>
        </a:xfrm>
      </p:grpSpPr>
      <p:sp>
        <p:nvSpPr>
          <p:cNvPr id="54" name="Google Shape;54;p14"/>
          <p:cNvSpPr txBox="1"/>
          <p:nvPr>
            <p:ph type="ctrTitle"/>
          </p:nvPr>
        </p:nvSpPr>
        <p:spPr>
          <a:xfrm>
            <a:off x="311708" y="1030268"/>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000"/>
              <a:buNone/>
              <a:defRPr sz="5000"/>
            </a:lvl1pPr>
            <a:lvl2pPr lvl="1" algn="ctr">
              <a:spcBef>
                <a:spcPts val="0"/>
              </a:spcBef>
              <a:spcAft>
                <a:spcPts val="0"/>
              </a:spcAft>
              <a:buSzPts val="5000"/>
              <a:buNone/>
              <a:defRPr sz="5000"/>
            </a:lvl2pPr>
            <a:lvl3pPr lvl="2" algn="ctr">
              <a:spcBef>
                <a:spcPts val="0"/>
              </a:spcBef>
              <a:spcAft>
                <a:spcPts val="0"/>
              </a:spcAft>
              <a:buSzPts val="5000"/>
              <a:buNone/>
              <a:defRPr sz="5000"/>
            </a:lvl3pPr>
            <a:lvl4pPr lvl="3" algn="ctr">
              <a:spcBef>
                <a:spcPts val="0"/>
              </a:spcBef>
              <a:spcAft>
                <a:spcPts val="0"/>
              </a:spcAft>
              <a:buSzPts val="5000"/>
              <a:buNone/>
              <a:defRPr sz="5000"/>
            </a:lvl4pPr>
            <a:lvl5pPr lvl="4" algn="ctr">
              <a:spcBef>
                <a:spcPts val="0"/>
              </a:spcBef>
              <a:spcAft>
                <a:spcPts val="0"/>
              </a:spcAft>
              <a:buSzPts val="5000"/>
              <a:buNone/>
              <a:defRPr sz="5000"/>
            </a:lvl5pPr>
            <a:lvl6pPr lvl="5" algn="ctr">
              <a:spcBef>
                <a:spcPts val="0"/>
              </a:spcBef>
              <a:spcAft>
                <a:spcPts val="0"/>
              </a:spcAft>
              <a:buSzPts val="5000"/>
              <a:buNone/>
              <a:defRPr sz="5000"/>
            </a:lvl6pPr>
            <a:lvl7pPr lvl="6" algn="ctr">
              <a:spcBef>
                <a:spcPts val="0"/>
              </a:spcBef>
              <a:spcAft>
                <a:spcPts val="0"/>
              </a:spcAft>
              <a:buSzPts val="5000"/>
              <a:buNone/>
              <a:defRPr sz="5000"/>
            </a:lvl7pPr>
            <a:lvl8pPr lvl="7" algn="ctr">
              <a:spcBef>
                <a:spcPts val="0"/>
              </a:spcBef>
              <a:spcAft>
                <a:spcPts val="0"/>
              </a:spcAft>
              <a:buSzPts val="5000"/>
              <a:buNone/>
              <a:defRPr sz="5000"/>
            </a:lvl8pPr>
            <a:lvl9pPr lvl="8" algn="ctr">
              <a:spcBef>
                <a:spcPts val="0"/>
              </a:spcBef>
              <a:spcAft>
                <a:spcPts val="0"/>
              </a:spcAft>
              <a:buSzPts val="5000"/>
              <a:buNone/>
              <a:defRPr sz="5000"/>
            </a:lvl9pPr>
          </a:lstStyle>
          <a:p/>
        </p:txBody>
      </p:sp>
      <p:sp>
        <p:nvSpPr>
          <p:cNvPr id="55" name="Google Shape;55;p14"/>
          <p:cNvSpPr txBox="1"/>
          <p:nvPr>
            <p:ph idx="1" type="subTitle"/>
          </p:nvPr>
        </p:nvSpPr>
        <p:spPr>
          <a:xfrm>
            <a:off x="311700" y="3078997"/>
            <a:ext cx="8520600" cy="792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6" name="Shape 56"/>
        <p:cNvGrpSpPr/>
        <p:nvPr/>
      </p:nvGrpSpPr>
      <p:grpSpPr>
        <a:xfrm>
          <a:off x="0" y="0"/>
          <a:ext cx="0" cy="0"/>
          <a:chOff x="0" y="0"/>
          <a:chExt cx="0" cy="0"/>
        </a:xfrm>
      </p:grpSpPr>
      <p:sp>
        <p:nvSpPr>
          <p:cNvPr id="57" name="Google Shape;57;p15"/>
          <p:cNvSpPr txBox="1"/>
          <p:nvPr>
            <p:ph type="title"/>
          </p:nvPr>
        </p:nvSpPr>
        <p:spPr>
          <a:xfrm>
            <a:off x="578250" y="526350"/>
            <a:ext cx="798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8" name="Shape 58"/>
        <p:cNvGrpSpPr/>
        <p:nvPr/>
      </p:nvGrpSpPr>
      <p:grpSpPr>
        <a:xfrm>
          <a:off x="0" y="0"/>
          <a:ext cx="0" cy="0"/>
          <a:chOff x="0" y="0"/>
          <a:chExt cx="0" cy="0"/>
        </a:xfrm>
      </p:grpSpPr>
      <p:sp>
        <p:nvSpPr>
          <p:cNvPr id="59" name="Google Shape;59;p16"/>
          <p:cNvSpPr txBox="1"/>
          <p:nvPr>
            <p:ph type="title"/>
          </p:nvPr>
        </p:nvSpPr>
        <p:spPr>
          <a:xfrm>
            <a:off x="311700" y="19975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5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60" name="Google Shape;60;p16"/>
          <p:cNvSpPr txBox="1"/>
          <p:nvPr>
            <p:ph idx="1" type="body"/>
          </p:nvPr>
        </p:nvSpPr>
        <p:spPr>
          <a:xfrm>
            <a:off x="689950" y="863550"/>
            <a:ext cx="8142300" cy="34164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white">
  <p:cSld name="TITLE_AND_BODY_1">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17"/>
          <p:cNvSpPr/>
          <p:nvPr/>
        </p:nvSpPr>
        <p:spPr>
          <a:xfrm>
            <a:off x="0" y="929100"/>
            <a:ext cx="9144000" cy="4214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63" name="Google Shape;63;p17"/>
          <p:cNvSpPr txBox="1"/>
          <p:nvPr>
            <p:ph type="title"/>
          </p:nvPr>
        </p:nvSpPr>
        <p:spPr>
          <a:xfrm>
            <a:off x="311700" y="19975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5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64" name="Google Shape;64;p17"/>
          <p:cNvSpPr txBox="1"/>
          <p:nvPr>
            <p:ph idx="1" type="body"/>
          </p:nvPr>
        </p:nvSpPr>
        <p:spPr>
          <a:xfrm>
            <a:off x="311700" y="1049375"/>
            <a:ext cx="8520600" cy="34164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rgbClr val="434343"/>
              </a:buClr>
              <a:buSzPts val="1800"/>
              <a:buChar char="●"/>
              <a:defRPr>
                <a:solidFill>
                  <a:srgbClr val="434343"/>
                </a:solidFill>
              </a:defRPr>
            </a:lvl1pPr>
            <a:lvl2pPr indent="-317500" lvl="1" marL="914400">
              <a:spcBef>
                <a:spcPts val="0"/>
              </a:spcBef>
              <a:spcAft>
                <a:spcPts val="0"/>
              </a:spcAft>
              <a:buClr>
                <a:srgbClr val="434343"/>
              </a:buClr>
              <a:buSzPts val="1400"/>
              <a:buChar char="○"/>
              <a:defRPr>
                <a:solidFill>
                  <a:srgbClr val="434343"/>
                </a:solidFill>
              </a:defRPr>
            </a:lvl2pPr>
            <a:lvl3pPr indent="-317500" lvl="2" marL="1371600">
              <a:spcBef>
                <a:spcPts val="0"/>
              </a:spcBef>
              <a:spcAft>
                <a:spcPts val="0"/>
              </a:spcAft>
              <a:buClr>
                <a:srgbClr val="434343"/>
              </a:buClr>
              <a:buSzPts val="1400"/>
              <a:buChar char="■"/>
              <a:defRPr>
                <a:solidFill>
                  <a:srgbClr val="434343"/>
                </a:solidFill>
              </a:defRPr>
            </a:lvl3pPr>
            <a:lvl4pPr indent="-317500" lvl="3" marL="1828800">
              <a:spcBef>
                <a:spcPts val="0"/>
              </a:spcBef>
              <a:spcAft>
                <a:spcPts val="0"/>
              </a:spcAft>
              <a:buClr>
                <a:srgbClr val="434343"/>
              </a:buClr>
              <a:buSzPts val="1400"/>
              <a:buChar char="●"/>
              <a:defRPr>
                <a:solidFill>
                  <a:srgbClr val="434343"/>
                </a:solidFill>
              </a:defRPr>
            </a:lvl4pPr>
            <a:lvl5pPr indent="-317500" lvl="4" marL="2286000">
              <a:spcBef>
                <a:spcPts val="0"/>
              </a:spcBef>
              <a:spcAft>
                <a:spcPts val="0"/>
              </a:spcAft>
              <a:buClr>
                <a:srgbClr val="434343"/>
              </a:buClr>
              <a:buSzPts val="1400"/>
              <a:buChar char="○"/>
              <a:defRPr>
                <a:solidFill>
                  <a:srgbClr val="434343"/>
                </a:solidFill>
              </a:defRPr>
            </a:lvl5pPr>
            <a:lvl6pPr indent="-317500" lvl="5" marL="2743200">
              <a:spcBef>
                <a:spcPts val="0"/>
              </a:spcBef>
              <a:spcAft>
                <a:spcPts val="0"/>
              </a:spcAft>
              <a:buClr>
                <a:srgbClr val="434343"/>
              </a:buClr>
              <a:buSzPts val="1400"/>
              <a:buChar char="■"/>
              <a:defRPr>
                <a:solidFill>
                  <a:srgbClr val="434343"/>
                </a:solidFill>
              </a:defRPr>
            </a:lvl6pPr>
            <a:lvl7pPr indent="-317500" lvl="6" marL="3200400">
              <a:spcBef>
                <a:spcPts val="0"/>
              </a:spcBef>
              <a:spcAft>
                <a:spcPts val="0"/>
              </a:spcAft>
              <a:buClr>
                <a:srgbClr val="434343"/>
              </a:buClr>
              <a:buSzPts val="1400"/>
              <a:buChar char="●"/>
              <a:defRPr>
                <a:solidFill>
                  <a:srgbClr val="434343"/>
                </a:solidFill>
              </a:defRPr>
            </a:lvl7pPr>
            <a:lvl8pPr indent="-317500" lvl="7" marL="3657600">
              <a:spcBef>
                <a:spcPts val="0"/>
              </a:spcBef>
              <a:spcAft>
                <a:spcPts val="0"/>
              </a:spcAft>
              <a:buClr>
                <a:srgbClr val="434343"/>
              </a:buClr>
              <a:buSzPts val="1400"/>
              <a:buChar char="○"/>
              <a:defRPr>
                <a:solidFill>
                  <a:srgbClr val="434343"/>
                </a:solidFill>
              </a:defRPr>
            </a:lvl8pPr>
            <a:lvl9pPr indent="-317500" lvl="8" marL="4114800">
              <a:spcBef>
                <a:spcPts val="0"/>
              </a:spcBef>
              <a:spcAft>
                <a:spcPts val="0"/>
              </a:spcAft>
              <a:buClr>
                <a:srgbClr val="434343"/>
              </a:buClr>
              <a:buSzPts val="1400"/>
              <a:buChar char="■"/>
              <a:defRPr>
                <a:solidFill>
                  <a:srgbClr val="434343"/>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imple bg" type="titleOnly">
  <p:cSld name="TITLE_ONLY">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8"/>
          <p:cNvSpPr txBox="1"/>
          <p:nvPr>
            <p:ph type="title"/>
          </p:nvPr>
        </p:nvSpPr>
        <p:spPr>
          <a:xfrm>
            <a:off x="311700" y="19975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5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67" name="Google Shape;67;p18"/>
          <p:cNvSpPr txBox="1"/>
          <p:nvPr>
            <p:ph idx="1" type="body"/>
          </p:nvPr>
        </p:nvSpPr>
        <p:spPr>
          <a:xfrm>
            <a:off x="689950" y="863550"/>
            <a:ext cx="8142300" cy="34164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blipFill>
          <a:blip r:embed="rId2">
            <a:alphaModFix/>
          </a:blip>
          <a:stretch>
            <a:fillRect/>
          </a:stretch>
        </a:blipFill>
      </p:bgPr>
    </p:bg>
    <p:spTree>
      <p:nvGrpSpPr>
        <p:cNvPr id="68" name="Shape 68"/>
        <p:cNvGrpSpPr/>
        <p:nvPr/>
      </p:nvGrpSpPr>
      <p:grpSpPr>
        <a:xfrm>
          <a:off x="0" y="0"/>
          <a:ext cx="0" cy="0"/>
          <a:chOff x="0" y="0"/>
          <a:chExt cx="0" cy="0"/>
        </a:xfrm>
      </p:grpSpPr>
      <p:sp>
        <p:nvSpPr>
          <p:cNvPr id="69" name="Google Shape;69;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0" name="Google Shape;70;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pic>
        <p:nvPicPr>
          <p:cNvPr id="71" name="Google Shape;71;p19" title="ClassLink_H_Logo.png"/>
          <p:cNvPicPr preferRelativeResize="0"/>
          <p:nvPr/>
        </p:nvPicPr>
        <p:blipFill>
          <a:blip r:embed="rId3">
            <a:alphaModFix amt="50000"/>
          </a:blip>
          <a:stretch>
            <a:fillRect/>
          </a:stretch>
        </p:blipFill>
        <p:spPr>
          <a:xfrm>
            <a:off x="8087025" y="189000"/>
            <a:ext cx="872850" cy="14792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20"/>
          <p:cNvSpPr txBox="1"/>
          <p:nvPr>
            <p:ph type="title"/>
          </p:nvPr>
        </p:nvSpPr>
        <p:spPr>
          <a:xfrm>
            <a:off x="578250" y="526350"/>
            <a:ext cx="798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blipFill>
          <a:blip r:embed="rId2">
            <a:alphaModFix/>
          </a:blip>
          <a:stretch>
            <a:fillRect/>
          </a:stretch>
        </a:blipFill>
      </p:bgPr>
    </p:bg>
    <p:spTree>
      <p:nvGrpSpPr>
        <p:cNvPr id="74" name="Shape 74"/>
        <p:cNvGrpSpPr/>
        <p:nvPr/>
      </p:nvGrpSpPr>
      <p:grpSpPr>
        <a:xfrm>
          <a:off x="0" y="0"/>
          <a:ext cx="0" cy="0"/>
          <a:chOff x="0" y="0"/>
          <a:chExt cx="0" cy="0"/>
        </a:xfrm>
      </p:grpSpPr>
      <p:sp>
        <p:nvSpPr>
          <p:cNvPr id="75" name="Google Shape;75;p21"/>
          <p:cNvSpPr/>
          <p:nvPr/>
        </p:nvSpPr>
        <p:spPr>
          <a:xfrm>
            <a:off x="4006275" y="-125"/>
            <a:ext cx="51375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1"/>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7" name="Google Shape;77;p21"/>
          <p:cNvSpPr txBox="1"/>
          <p:nvPr>
            <p:ph idx="1" type="subTitle"/>
          </p:nvPr>
        </p:nvSpPr>
        <p:spPr>
          <a:xfrm>
            <a:off x="265500" y="2977625"/>
            <a:ext cx="34731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8" name="Google Shape;78;p21"/>
          <p:cNvSpPr txBox="1"/>
          <p:nvPr>
            <p:ph idx="2" type="body"/>
          </p:nvPr>
        </p:nvSpPr>
        <p:spPr>
          <a:xfrm>
            <a:off x="4310700" y="724075"/>
            <a:ext cx="4515000" cy="3695100"/>
          </a:xfrm>
          <a:prstGeom prst="rect">
            <a:avLst/>
          </a:prstGeom>
        </p:spPr>
        <p:txBody>
          <a:bodyPr anchorCtr="0" anchor="ctr" bIns="91425" lIns="91425" spcFirstLastPara="1" rIns="91425" wrap="square" tIns="91425">
            <a:normAutofit/>
          </a:bodyPr>
          <a:lstStyle>
            <a:lvl1pPr indent="-342900" lvl="0" marL="457200">
              <a:lnSpc>
                <a:spcPct val="150000"/>
              </a:lnSpc>
              <a:spcBef>
                <a:spcPts val="0"/>
              </a:spcBef>
              <a:spcAft>
                <a:spcPts val="0"/>
              </a:spcAft>
              <a:buClr>
                <a:srgbClr val="434343"/>
              </a:buClr>
              <a:buSzPts val="1800"/>
              <a:buChar char="●"/>
              <a:defRPr>
                <a:solidFill>
                  <a:srgbClr val="434343"/>
                </a:solidFill>
              </a:defRPr>
            </a:lvl1pPr>
            <a:lvl2pPr indent="-317500" lvl="1" marL="914400">
              <a:lnSpc>
                <a:spcPct val="150000"/>
              </a:lnSpc>
              <a:spcBef>
                <a:spcPts val="0"/>
              </a:spcBef>
              <a:spcAft>
                <a:spcPts val="0"/>
              </a:spcAft>
              <a:buClr>
                <a:srgbClr val="434343"/>
              </a:buClr>
              <a:buSzPts val="1400"/>
              <a:buChar char="○"/>
              <a:defRPr>
                <a:solidFill>
                  <a:srgbClr val="434343"/>
                </a:solidFill>
              </a:defRPr>
            </a:lvl2pPr>
            <a:lvl3pPr indent="-317500" lvl="2" marL="1371600">
              <a:lnSpc>
                <a:spcPct val="150000"/>
              </a:lnSpc>
              <a:spcBef>
                <a:spcPts val="0"/>
              </a:spcBef>
              <a:spcAft>
                <a:spcPts val="0"/>
              </a:spcAft>
              <a:buClr>
                <a:srgbClr val="434343"/>
              </a:buClr>
              <a:buSzPts val="1400"/>
              <a:buChar char="■"/>
              <a:defRPr>
                <a:solidFill>
                  <a:srgbClr val="434343"/>
                </a:solidFill>
              </a:defRPr>
            </a:lvl3pPr>
            <a:lvl4pPr indent="-317500" lvl="3" marL="1828800">
              <a:lnSpc>
                <a:spcPct val="150000"/>
              </a:lnSpc>
              <a:spcBef>
                <a:spcPts val="0"/>
              </a:spcBef>
              <a:spcAft>
                <a:spcPts val="0"/>
              </a:spcAft>
              <a:buClr>
                <a:srgbClr val="434343"/>
              </a:buClr>
              <a:buSzPts val="1400"/>
              <a:buChar char="●"/>
              <a:defRPr>
                <a:solidFill>
                  <a:srgbClr val="434343"/>
                </a:solidFill>
              </a:defRPr>
            </a:lvl4pPr>
            <a:lvl5pPr indent="-317500" lvl="4" marL="2286000">
              <a:lnSpc>
                <a:spcPct val="150000"/>
              </a:lnSpc>
              <a:spcBef>
                <a:spcPts val="0"/>
              </a:spcBef>
              <a:spcAft>
                <a:spcPts val="0"/>
              </a:spcAft>
              <a:buClr>
                <a:srgbClr val="434343"/>
              </a:buClr>
              <a:buSzPts val="1400"/>
              <a:buChar char="○"/>
              <a:defRPr>
                <a:solidFill>
                  <a:srgbClr val="434343"/>
                </a:solidFill>
              </a:defRPr>
            </a:lvl5pPr>
            <a:lvl6pPr indent="-317500" lvl="5" marL="2743200">
              <a:lnSpc>
                <a:spcPct val="150000"/>
              </a:lnSpc>
              <a:spcBef>
                <a:spcPts val="0"/>
              </a:spcBef>
              <a:spcAft>
                <a:spcPts val="0"/>
              </a:spcAft>
              <a:buClr>
                <a:srgbClr val="434343"/>
              </a:buClr>
              <a:buSzPts val="1400"/>
              <a:buChar char="■"/>
              <a:defRPr>
                <a:solidFill>
                  <a:srgbClr val="434343"/>
                </a:solidFill>
              </a:defRPr>
            </a:lvl6pPr>
            <a:lvl7pPr indent="-317500" lvl="6" marL="3200400">
              <a:lnSpc>
                <a:spcPct val="150000"/>
              </a:lnSpc>
              <a:spcBef>
                <a:spcPts val="0"/>
              </a:spcBef>
              <a:spcAft>
                <a:spcPts val="0"/>
              </a:spcAft>
              <a:buClr>
                <a:srgbClr val="434343"/>
              </a:buClr>
              <a:buSzPts val="1400"/>
              <a:buChar char="●"/>
              <a:defRPr>
                <a:solidFill>
                  <a:srgbClr val="434343"/>
                </a:solidFill>
              </a:defRPr>
            </a:lvl7pPr>
            <a:lvl8pPr indent="-317500" lvl="7" marL="3657600">
              <a:lnSpc>
                <a:spcPct val="150000"/>
              </a:lnSpc>
              <a:spcBef>
                <a:spcPts val="0"/>
              </a:spcBef>
              <a:spcAft>
                <a:spcPts val="0"/>
              </a:spcAft>
              <a:buClr>
                <a:srgbClr val="434343"/>
              </a:buClr>
              <a:buSzPts val="1400"/>
              <a:buChar char="○"/>
              <a:defRPr>
                <a:solidFill>
                  <a:srgbClr val="434343"/>
                </a:solidFill>
              </a:defRPr>
            </a:lvl8pPr>
            <a:lvl9pPr indent="-317500" lvl="8" marL="4114800">
              <a:lnSpc>
                <a:spcPct val="150000"/>
              </a:lnSpc>
              <a:spcBef>
                <a:spcPts val="0"/>
              </a:spcBef>
              <a:spcAft>
                <a:spcPts val="0"/>
              </a:spcAft>
              <a:buClr>
                <a:srgbClr val="434343"/>
              </a:buClr>
              <a:buSzPts val="1400"/>
              <a:buChar char="■"/>
              <a:defRPr>
                <a:solidFill>
                  <a:srgbClr val="434343"/>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10" Type="http://schemas.openxmlformats.org/officeDocument/2006/relationships/theme" Target="../theme/theme3.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199750"/>
            <a:ext cx="8520600" cy="572700"/>
          </a:xfrm>
          <a:prstGeom prst="rect">
            <a:avLst/>
          </a:prstGeom>
          <a:noFill/>
          <a:ln>
            <a:noFill/>
          </a:ln>
        </p:spPr>
        <p:txBody>
          <a:bodyPr anchorCtr="0" anchor="t" bIns="91425" lIns="91425" spcFirstLastPara="1" rIns="91425" wrap="square" tIns="91425">
            <a:normAutofit/>
          </a:bodyPr>
          <a:lstStyle>
            <a:lvl1pPr lvl="0" algn="ctr">
              <a:spcBef>
                <a:spcPts val="0"/>
              </a:spcBef>
              <a:spcAft>
                <a:spcPts val="0"/>
              </a:spcAft>
              <a:buClr>
                <a:srgbClr val="FFE792"/>
              </a:buClr>
              <a:buSzPts val="3500"/>
              <a:buFont typeface="Oswald SemiBold"/>
              <a:buNone/>
              <a:defRPr sz="3500">
                <a:solidFill>
                  <a:srgbClr val="FFE792"/>
                </a:solidFill>
                <a:latin typeface="Oswald SemiBold"/>
                <a:ea typeface="Oswald SemiBold"/>
                <a:cs typeface="Oswald SemiBold"/>
                <a:sym typeface="Oswald SemiBold"/>
              </a:defRPr>
            </a:lvl1pPr>
            <a:lvl2pPr lvl="1"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2pPr>
            <a:lvl3pPr lvl="2"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3pPr>
            <a:lvl4pPr lvl="3"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4pPr>
            <a:lvl5pPr lvl="4"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5pPr>
            <a:lvl6pPr lvl="5"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6pPr>
            <a:lvl7pPr lvl="6"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7pPr>
            <a:lvl8pPr lvl="7"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8pPr>
            <a:lvl9pPr lvl="8"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9pPr>
          </a:lstStyle>
          <a:p/>
        </p:txBody>
      </p:sp>
      <p:sp>
        <p:nvSpPr>
          <p:cNvPr id="52" name="Google Shape;52;p13"/>
          <p:cNvSpPr txBox="1"/>
          <p:nvPr>
            <p:ph idx="1" type="body"/>
          </p:nvPr>
        </p:nvSpPr>
        <p:spPr>
          <a:xfrm>
            <a:off x="689950" y="863550"/>
            <a:ext cx="8142300" cy="3416400"/>
          </a:xfrm>
          <a:prstGeom prst="rect">
            <a:avLst/>
          </a:prstGeom>
          <a:noFill/>
          <a:ln>
            <a:noFill/>
          </a:ln>
        </p:spPr>
        <p:txBody>
          <a:bodyPr anchorCtr="0" anchor="ctr" bIns="91425" lIns="91425" spcFirstLastPara="1" rIns="91425" wrap="square" tIns="91425">
            <a:normAutofit/>
          </a:bodyPr>
          <a:lstStyle>
            <a:lvl1pPr indent="-342900" lvl="0" marL="457200">
              <a:lnSpc>
                <a:spcPct val="150000"/>
              </a:lnSpc>
              <a:spcBef>
                <a:spcPts val="0"/>
              </a:spcBef>
              <a:spcAft>
                <a:spcPts val="0"/>
              </a:spcAft>
              <a:buClr>
                <a:schemeClr val="lt1"/>
              </a:buClr>
              <a:buSzPts val="1800"/>
              <a:buFont typeface="Lato"/>
              <a:buChar char="●"/>
              <a:defRPr sz="1800">
                <a:solidFill>
                  <a:schemeClr val="lt1"/>
                </a:solidFill>
                <a:latin typeface="Lato"/>
                <a:ea typeface="Lato"/>
                <a:cs typeface="Lato"/>
                <a:sym typeface="Lato"/>
              </a:defRPr>
            </a:lvl1pPr>
            <a:lvl2pPr indent="-317500" lvl="1" marL="9144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2pPr>
            <a:lvl3pPr indent="-317500" lvl="2" marL="13716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3pPr>
            <a:lvl4pPr indent="-317500" lvl="3" marL="18288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4pPr>
            <a:lvl5pPr indent="-317500" lvl="4" marL="22860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5pPr>
            <a:lvl6pPr indent="-317500" lvl="5" marL="27432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6pPr>
            <a:lvl7pPr indent="-317500" lvl="6" marL="32004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7pPr>
            <a:lvl8pPr indent="-317500" lvl="7" marL="36576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8pPr>
            <a:lvl9pPr indent="-317500" lvl="8" marL="41148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40.gif"/><Relationship Id="rId5" Type="http://schemas.openxmlformats.org/officeDocument/2006/relationships/image" Target="../media/image54.png"/><Relationship Id="rId6"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40.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image" Target="../media/image34.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40.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30.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 Id="rId3"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49.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7.xml"/><Relationship Id="rId3"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8.xml"/><Relationship Id="rId3"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38.png"/><Relationship Id="rId4" Type="http://schemas.openxmlformats.org/officeDocument/2006/relationships/image" Target="../media/image40.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 Id="rId3" Type="http://schemas.openxmlformats.org/officeDocument/2006/relationships/image" Target="../media/image53.png"/><Relationship Id="rId4" Type="http://schemas.openxmlformats.org/officeDocument/2006/relationships/image" Target="../media/image40.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image" Target="../media/image43.png"/><Relationship Id="rId4" Type="http://schemas.openxmlformats.org/officeDocument/2006/relationships/image" Target="../media/image39.png"/><Relationship Id="rId5" Type="http://schemas.openxmlformats.org/officeDocument/2006/relationships/image" Target="../media/image40.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 Id="rId3" Type="http://schemas.openxmlformats.org/officeDocument/2006/relationships/image" Target="../media/image5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 Id="rId3" Type="http://schemas.openxmlformats.org/officeDocument/2006/relationships/image" Target="../media/image35.png"/><Relationship Id="rId4" Type="http://schemas.openxmlformats.org/officeDocument/2006/relationships/image" Target="../media/image40.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 Id="rId3" Type="http://schemas.openxmlformats.org/officeDocument/2006/relationships/image" Target="../media/image42.png"/><Relationship Id="rId4" Type="http://schemas.openxmlformats.org/officeDocument/2006/relationships/image" Target="../media/image40.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9.xml"/><Relationship Id="rId3" Type="http://schemas.openxmlformats.org/officeDocument/2006/relationships/image" Target="../media/image46.png"/><Relationship Id="rId4" Type="http://schemas.openxmlformats.org/officeDocument/2006/relationships/image" Target="../media/image40.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4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 Id="rId3" Type="http://schemas.openxmlformats.org/officeDocument/2006/relationships/image" Target="../media/image5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3.xml"/><Relationship Id="rId3" Type="http://schemas.openxmlformats.org/officeDocument/2006/relationships/image" Target="../media/image5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4.xml"/><Relationship Id="rId3" Type="http://schemas.openxmlformats.org/officeDocument/2006/relationships/image" Target="../media/image55.png"/><Relationship Id="rId4" Type="http://schemas.openxmlformats.org/officeDocument/2006/relationships/image" Target="../media/image5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 Id="rId3" Type="http://schemas.openxmlformats.org/officeDocument/2006/relationships/image" Target="../media/image5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7.xml"/><Relationship Id="rId3" Type="http://schemas.openxmlformats.org/officeDocument/2006/relationships/image" Target="../media/image6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8.xml"/><Relationship Id="rId3" Type="http://schemas.openxmlformats.org/officeDocument/2006/relationships/image" Target="../media/image5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image" Target="../media/image48.png"/><Relationship Id="rId5"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0.xml"/><Relationship Id="rId3"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22"/>
          <p:cNvSpPr txBox="1"/>
          <p:nvPr>
            <p:ph type="ctrTitle"/>
          </p:nvPr>
        </p:nvSpPr>
        <p:spPr>
          <a:xfrm>
            <a:off x="311700" y="722022"/>
            <a:ext cx="8520600" cy="12042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ClassLink LaunchPad Intro</a:t>
            </a:r>
            <a:endParaRPr/>
          </a:p>
        </p:txBody>
      </p:sp>
      <p:sp>
        <p:nvSpPr>
          <p:cNvPr id="84" name="Google Shape;84;p22"/>
          <p:cNvSpPr txBox="1"/>
          <p:nvPr>
            <p:ph idx="1" type="subTitle"/>
          </p:nvPr>
        </p:nvSpPr>
        <p:spPr>
          <a:xfrm>
            <a:off x="2495250" y="2001075"/>
            <a:ext cx="4153500" cy="792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2400"/>
              <a:t>Enter Presenter’s Name</a:t>
            </a:r>
            <a:endParaRPr sz="2400"/>
          </a:p>
        </p:txBody>
      </p:sp>
      <p:sp>
        <p:nvSpPr>
          <p:cNvPr id="85" name="Google Shape;85;p22"/>
          <p:cNvSpPr/>
          <p:nvPr/>
        </p:nvSpPr>
        <p:spPr>
          <a:xfrm>
            <a:off x="3925650" y="2968050"/>
            <a:ext cx="1292700" cy="1215300"/>
          </a:xfrm>
          <a:prstGeom prst="ellipse">
            <a:avLst/>
          </a:prstGeom>
          <a:solidFill>
            <a:srgbClr val="FF00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rPr>
              <a:t>Replace with your school logo</a:t>
            </a:r>
            <a:endParaRPr>
              <a:solidFill>
                <a:srgbClr val="FFFFFF"/>
              </a:solidFill>
            </a:endParaRPr>
          </a:p>
        </p:txBody>
      </p:sp>
      <p:pic>
        <p:nvPicPr>
          <p:cNvPr descr="/mnt/data/classlink_assets/classlink_logo_white.png" id="86" name="Google Shape;86;p22"/>
          <p:cNvPicPr preferRelativeResize="0"/>
          <p:nvPr/>
        </p:nvPicPr>
        <p:blipFill rotWithShape="1">
          <a:blip r:embed="rId3">
            <a:alphaModFix/>
          </a:blip>
          <a:srcRect b="0" l="0" r="0" t="0"/>
          <a:stretch/>
        </p:blipFill>
        <p:spPr>
          <a:xfrm>
            <a:off x="10244514" y="6413799"/>
            <a:ext cx="1671109" cy="283800"/>
          </a:xfrm>
          <a:prstGeom prst="rect">
            <a:avLst/>
          </a:prstGeom>
          <a:noFill/>
          <a:ln>
            <a:noFill/>
          </a:ln>
        </p:spPr>
      </p:pic>
      <p:pic>
        <p:nvPicPr>
          <p:cNvPr descr="/mnt/data/classlink_assets/classlink_logo_white.png" id="87" name="Google Shape;87;p22"/>
          <p:cNvPicPr preferRelativeResize="0"/>
          <p:nvPr/>
        </p:nvPicPr>
        <p:blipFill rotWithShape="1">
          <a:blip r:embed="rId3">
            <a:alphaModFix/>
          </a:blip>
          <a:srcRect b="0" l="0" r="0" t="0"/>
          <a:stretch/>
        </p:blipFill>
        <p:spPr>
          <a:xfrm>
            <a:off x="7361389" y="4761774"/>
            <a:ext cx="1671109" cy="283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1"/>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General </a:t>
            </a:r>
            <a:endParaRPr/>
          </a:p>
        </p:txBody>
      </p:sp>
      <p:pic>
        <p:nvPicPr>
          <p:cNvPr id="176" name="Google Shape;176;p31"/>
          <p:cNvPicPr preferRelativeResize="0"/>
          <p:nvPr/>
        </p:nvPicPr>
        <p:blipFill>
          <a:blip r:embed="rId3">
            <a:alphaModFix/>
          </a:blip>
          <a:stretch>
            <a:fillRect/>
          </a:stretch>
        </p:blipFill>
        <p:spPr>
          <a:xfrm>
            <a:off x="4510575" y="226113"/>
            <a:ext cx="4315126" cy="4691024"/>
          </a:xfrm>
          <a:prstGeom prst="rect">
            <a:avLst/>
          </a:prstGeom>
          <a:noFill/>
          <a:ln cap="flat" cmpd="sng" w="19050">
            <a:solidFill>
              <a:schemeClr val="dk1"/>
            </a:solidFill>
            <a:prstDash val="solid"/>
            <a:round/>
            <a:headEnd len="sm" w="sm" type="none"/>
            <a:tailEnd len="sm" w="sm" type="none"/>
          </a:ln>
        </p:spPr>
      </p:pic>
      <p:sp>
        <p:nvSpPr>
          <p:cNvPr id="177" name="Google Shape;177;p31"/>
          <p:cNvSpPr txBox="1"/>
          <p:nvPr/>
        </p:nvSpPr>
        <p:spPr>
          <a:xfrm>
            <a:off x="416475" y="551950"/>
            <a:ext cx="3322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2"/>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Theme</a:t>
            </a:r>
            <a:endParaRPr/>
          </a:p>
        </p:txBody>
      </p:sp>
      <p:sp>
        <p:nvSpPr>
          <p:cNvPr id="183" name="Google Shape;183;p32"/>
          <p:cNvSpPr txBox="1"/>
          <p:nvPr/>
        </p:nvSpPr>
        <p:spPr>
          <a:xfrm>
            <a:off x="416250" y="152400"/>
            <a:ext cx="3322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pic>
        <p:nvPicPr>
          <p:cNvPr id="184" name="Google Shape;184;p32"/>
          <p:cNvPicPr preferRelativeResize="0"/>
          <p:nvPr/>
        </p:nvPicPr>
        <p:blipFill>
          <a:blip r:embed="rId3">
            <a:alphaModFix/>
          </a:blip>
          <a:stretch>
            <a:fillRect/>
          </a:stretch>
        </p:blipFill>
        <p:spPr>
          <a:xfrm>
            <a:off x="1843575" y="1060950"/>
            <a:ext cx="5966675" cy="385202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3"/>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Classic Theme</a:t>
            </a:r>
            <a:endParaRPr/>
          </a:p>
        </p:txBody>
      </p:sp>
      <p:pic>
        <p:nvPicPr>
          <p:cNvPr id="190" name="Google Shape;190;p33"/>
          <p:cNvPicPr preferRelativeResize="0"/>
          <p:nvPr/>
        </p:nvPicPr>
        <p:blipFill>
          <a:blip r:embed="rId3">
            <a:alphaModFix/>
          </a:blip>
          <a:stretch>
            <a:fillRect/>
          </a:stretch>
        </p:blipFill>
        <p:spPr>
          <a:xfrm>
            <a:off x="1375625" y="1041350"/>
            <a:ext cx="6392750" cy="3595925"/>
          </a:xfrm>
          <a:prstGeom prst="rect">
            <a:avLst/>
          </a:prstGeom>
          <a:noFill/>
          <a:ln cap="flat" cmpd="sng" w="19050">
            <a:solidFill>
              <a:schemeClr val="dk2"/>
            </a:solidFill>
            <a:prstDash val="solid"/>
            <a:round/>
            <a:headEnd len="sm" w="sm" type="none"/>
            <a:tailEnd len="sm" w="sm" type="none"/>
          </a:ln>
        </p:spPr>
      </p:pic>
      <p:sp>
        <p:nvSpPr>
          <p:cNvPr id="191" name="Google Shape;191;p33"/>
          <p:cNvSpPr txBox="1"/>
          <p:nvPr/>
        </p:nvSpPr>
        <p:spPr>
          <a:xfrm>
            <a:off x="67975" y="98825"/>
            <a:ext cx="3322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4"/>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Primary Theme</a:t>
            </a:r>
            <a:endParaRPr/>
          </a:p>
        </p:txBody>
      </p:sp>
      <p:sp>
        <p:nvSpPr>
          <p:cNvPr id="197" name="Google Shape;197;p34"/>
          <p:cNvSpPr txBox="1"/>
          <p:nvPr/>
        </p:nvSpPr>
        <p:spPr>
          <a:xfrm>
            <a:off x="134975" y="85425"/>
            <a:ext cx="3322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pic>
        <p:nvPicPr>
          <p:cNvPr id="198" name="Google Shape;198;p34"/>
          <p:cNvPicPr preferRelativeResize="0"/>
          <p:nvPr/>
        </p:nvPicPr>
        <p:blipFill>
          <a:blip r:embed="rId3">
            <a:alphaModFix/>
          </a:blip>
          <a:stretch>
            <a:fillRect/>
          </a:stretch>
        </p:blipFill>
        <p:spPr>
          <a:xfrm>
            <a:off x="1375625" y="1016850"/>
            <a:ext cx="6392750" cy="3653899"/>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5"/>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Professional Theme</a:t>
            </a:r>
            <a:endParaRPr/>
          </a:p>
        </p:txBody>
      </p:sp>
      <p:sp>
        <p:nvSpPr>
          <p:cNvPr id="204" name="Google Shape;204;p35"/>
          <p:cNvSpPr txBox="1"/>
          <p:nvPr/>
        </p:nvSpPr>
        <p:spPr>
          <a:xfrm>
            <a:off x="68000" y="98825"/>
            <a:ext cx="29604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pic>
        <p:nvPicPr>
          <p:cNvPr id="205" name="Google Shape;205;p35"/>
          <p:cNvPicPr preferRelativeResize="0"/>
          <p:nvPr/>
        </p:nvPicPr>
        <p:blipFill>
          <a:blip r:embed="rId3">
            <a:alphaModFix/>
          </a:blip>
          <a:stretch>
            <a:fillRect/>
          </a:stretch>
        </p:blipFill>
        <p:spPr>
          <a:xfrm>
            <a:off x="1375625" y="1027925"/>
            <a:ext cx="6392750" cy="3595930"/>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6"/>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Dynamic Theme</a:t>
            </a:r>
            <a:endParaRPr/>
          </a:p>
        </p:txBody>
      </p:sp>
      <p:sp>
        <p:nvSpPr>
          <p:cNvPr id="211" name="Google Shape;211;p36"/>
          <p:cNvSpPr txBox="1"/>
          <p:nvPr/>
        </p:nvSpPr>
        <p:spPr>
          <a:xfrm>
            <a:off x="81375" y="0"/>
            <a:ext cx="31479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pic>
        <p:nvPicPr>
          <p:cNvPr id="212" name="Google Shape;212;p36"/>
          <p:cNvPicPr preferRelativeResize="0"/>
          <p:nvPr/>
        </p:nvPicPr>
        <p:blipFill>
          <a:blip r:embed="rId3">
            <a:alphaModFix/>
          </a:blip>
          <a:stretch>
            <a:fillRect/>
          </a:stretch>
        </p:blipFill>
        <p:spPr>
          <a:xfrm>
            <a:off x="1375625" y="1170525"/>
            <a:ext cx="6392750" cy="3595922"/>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7"/>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Theme: App Size &amp; Text Shadow </a:t>
            </a:r>
            <a:endParaRPr/>
          </a:p>
        </p:txBody>
      </p:sp>
      <p:pic>
        <p:nvPicPr>
          <p:cNvPr id="218" name="Google Shape;218;p37"/>
          <p:cNvPicPr preferRelativeResize="0"/>
          <p:nvPr/>
        </p:nvPicPr>
        <p:blipFill>
          <a:blip r:embed="rId3">
            <a:alphaModFix/>
          </a:blip>
          <a:stretch>
            <a:fillRect/>
          </a:stretch>
        </p:blipFill>
        <p:spPr>
          <a:xfrm>
            <a:off x="311700" y="1563400"/>
            <a:ext cx="4283088" cy="2707550"/>
          </a:xfrm>
          <a:prstGeom prst="rect">
            <a:avLst/>
          </a:prstGeom>
          <a:noFill/>
          <a:ln cap="flat" cmpd="sng" w="19050">
            <a:solidFill>
              <a:schemeClr val="dk2"/>
            </a:solidFill>
            <a:prstDash val="solid"/>
            <a:round/>
            <a:headEnd len="sm" w="sm" type="none"/>
            <a:tailEnd len="sm" w="sm" type="none"/>
          </a:ln>
        </p:spPr>
      </p:pic>
      <p:pic>
        <p:nvPicPr>
          <p:cNvPr id="219" name="Google Shape;219;p37"/>
          <p:cNvPicPr preferRelativeResize="0"/>
          <p:nvPr/>
        </p:nvPicPr>
        <p:blipFill>
          <a:blip r:embed="rId4">
            <a:alphaModFix/>
          </a:blip>
          <a:stretch>
            <a:fillRect/>
          </a:stretch>
        </p:blipFill>
        <p:spPr>
          <a:xfrm>
            <a:off x="4695775" y="1563399"/>
            <a:ext cx="4136524" cy="2707551"/>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8"/>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Theme: High Contrast and Walkthrough</a:t>
            </a:r>
            <a:endParaRPr/>
          </a:p>
        </p:txBody>
      </p:sp>
      <p:sp>
        <p:nvSpPr>
          <p:cNvPr id="225" name="Google Shape;225;p38"/>
          <p:cNvSpPr txBox="1"/>
          <p:nvPr/>
        </p:nvSpPr>
        <p:spPr>
          <a:xfrm>
            <a:off x="550425" y="2949575"/>
            <a:ext cx="1580700" cy="17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1"/>
                </a:solidFill>
                <a:latin typeface="Lato"/>
                <a:ea typeface="Lato"/>
                <a:cs typeface="Lato"/>
                <a:sym typeface="Lato"/>
              </a:rPr>
              <a:t>Sma</a:t>
            </a:r>
            <a:endParaRPr sz="1800">
              <a:solidFill>
                <a:schemeClr val="lt1"/>
              </a:solidFill>
              <a:latin typeface="Lato"/>
              <a:ea typeface="Lato"/>
              <a:cs typeface="Lato"/>
              <a:sym typeface="Lato"/>
            </a:endParaRPr>
          </a:p>
        </p:txBody>
      </p:sp>
      <p:pic>
        <p:nvPicPr>
          <p:cNvPr id="226" name="Google Shape;226;p38"/>
          <p:cNvPicPr preferRelativeResize="0"/>
          <p:nvPr/>
        </p:nvPicPr>
        <p:blipFill rotWithShape="1">
          <a:blip r:embed="rId3">
            <a:alphaModFix/>
          </a:blip>
          <a:srcRect b="35107" l="0" r="7442" t="0"/>
          <a:stretch/>
        </p:blipFill>
        <p:spPr>
          <a:xfrm>
            <a:off x="347563" y="1578788"/>
            <a:ext cx="8448874" cy="291557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9"/>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Theme: Palette &amp; Wallpaper</a:t>
            </a:r>
            <a:endParaRPr/>
          </a:p>
        </p:txBody>
      </p:sp>
      <p:sp>
        <p:nvSpPr>
          <p:cNvPr id="232" name="Google Shape;232;p39"/>
          <p:cNvSpPr txBox="1"/>
          <p:nvPr/>
        </p:nvSpPr>
        <p:spPr>
          <a:xfrm>
            <a:off x="0" y="4570800"/>
            <a:ext cx="9144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pic>
        <p:nvPicPr>
          <p:cNvPr id="233" name="Google Shape;233;p39"/>
          <p:cNvPicPr preferRelativeResize="0"/>
          <p:nvPr/>
        </p:nvPicPr>
        <p:blipFill>
          <a:blip r:embed="rId3">
            <a:alphaModFix/>
          </a:blip>
          <a:stretch>
            <a:fillRect/>
          </a:stretch>
        </p:blipFill>
        <p:spPr>
          <a:xfrm>
            <a:off x="1466625" y="1077250"/>
            <a:ext cx="6210754" cy="3493549"/>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0"/>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Right-Click</a:t>
            </a:r>
            <a:endParaRPr>
              <a:solidFill>
                <a:srgbClr val="FFE792"/>
              </a:solidFill>
            </a:endParaRPr>
          </a:p>
        </p:txBody>
      </p:sp>
      <p:sp>
        <p:nvSpPr>
          <p:cNvPr id="239" name="Google Shape;239;p40"/>
          <p:cNvSpPr txBox="1"/>
          <p:nvPr/>
        </p:nvSpPr>
        <p:spPr>
          <a:xfrm>
            <a:off x="221050" y="4718525"/>
            <a:ext cx="9049500" cy="42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pic>
        <p:nvPicPr>
          <p:cNvPr id="240" name="Google Shape;240;p40"/>
          <p:cNvPicPr preferRelativeResize="0"/>
          <p:nvPr/>
        </p:nvPicPr>
        <p:blipFill>
          <a:blip r:embed="rId3">
            <a:alphaModFix/>
          </a:blip>
          <a:stretch>
            <a:fillRect/>
          </a:stretch>
        </p:blipFill>
        <p:spPr>
          <a:xfrm>
            <a:off x="1375625" y="947525"/>
            <a:ext cx="6392750" cy="3595925"/>
          </a:xfrm>
          <a:prstGeom prst="rect">
            <a:avLst/>
          </a:prstGeom>
          <a:noFill/>
          <a:ln cap="flat" cmpd="sng" w="19050">
            <a:solidFill>
              <a:schemeClr val="dk2"/>
            </a:solidFill>
            <a:prstDash val="solid"/>
            <a:round/>
            <a:headEnd len="sm" w="sm" type="none"/>
            <a:tailEnd len="sm" w="sm" type="none"/>
          </a:ln>
        </p:spPr>
      </p:pic>
      <p:pic>
        <p:nvPicPr>
          <p:cNvPr id="241" name="Google Shape;241;p40" title="wired-outline-1317-computer-mouse-right-click-hover-pinch (1).gif"/>
          <p:cNvPicPr preferRelativeResize="0"/>
          <p:nvPr/>
        </p:nvPicPr>
        <p:blipFill>
          <a:blip r:embed="rId4">
            <a:alphaModFix/>
          </a:blip>
          <a:stretch>
            <a:fillRect/>
          </a:stretch>
        </p:blipFill>
        <p:spPr>
          <a:xfrm>
            <a:off x="94375" y="194750"/>
            <a:ext cx="805575" cy="805575"/>
          </a:xfrm>
          <a:prstGeom prst="rect">
            <a:avLst/>
          </a:prstGeom>
          <a:noFill/>
          <a:ln>
            <a:noFill/>
          </a:ln>
        </p:spPr>
      </p:pic>
      <p:sp>
        <p:nvSpPr>
          <p:cNvPr id="242" name="Google Shape;242;p40"/>
          <p:cNvSpPr/>
          <p:nvPr/>
        </p:nvSpPr>
        <p:spPr>
          <a:xfrm rot="-5200061">
            <a:off x="1884428" y="1444676"/>
            <a:ext cx="325150" cy="139435"/>
          </a:xfrm>
          <a:prstGeom prst="triangle">
            <a:avLst>
              <a:gd fmla="val 50000" name="adj"/>
            </a:avLst>
          </a:prstGeom>
          <a:solidFill>
            <a:srgbClr val="FFC04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pic>
        <p:nvPicPr>
          <p:cNvPr id="243" name="Google Shape;243;p40"/>
          <p:cNvPicPr preferRelativeResize="0"/>
          <p:nvPr/>
        </p:nvPicPr>
        <p:blipFill>
          <a:blip r:embed="rId5">
            <a:alphaModFix/>
          </a:blip>
          <a:stretch>
            <a:fillRect/>
          </a:stretch>
        </p:blipFill>
        <p:spPr>
          <a:xfrm>
            <a:off x="2113350" y="1182471"/>
            <a:ext cx="1539625" cy="3126050"/>
          </a:xfrm>
          <a:prstGeom prst="rect">
            <a:avLst/>
          </a:prstGeom>
          <a:noFill/>
          <a:ln cap="flat" cmpd="sng" w="19050">
            <a:solidFill>
              <a:schemeClr val="dk2"/>
            </a:solidFill>
            <a:prstDash val="solid"/>
            <a:round/>
            <a:headEnd len="sm" w="sm" type="none"/>
            <a:tailEnd len="sm" w="sm" type="none"/>
          </a:ln>
          <a:effectLst>
            <a:outerShdw blurRad="57150" rotWithShape="0" algn="bl" dir="7380000" dist="76200">
              <a:srgbClr val="000000">
                <a:alpha val="50000"/>
              </a:srgbClr>
            </a:outerShdw>
          </a:effectLst>
        </p:spPr>
      </p:pic>
      <p:sp>
        <p:nvSpPr>
          <p:cNvPr id="244" name="Google Shape;244;p40"/>
          <p:cNvSpPr/>
          <p:nvPr/>
        </p:nvSpPr>
        <p:spPr>
          <a:xfrm rot="-5199761">
            <a:off x="5760004" y="3587659"/>
            <a:ext cx="623557" cy="240713"/>
          </a:xfrm>
          <a:prstGeom prst="triangle">
            <a:avLst>
              <a:gd fmla="val 50000" name="adj"/>
            </a:avLst>
          </a:prstGeom>
          <a:solidFill>
            <a:srgbClr val="FFC04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pic>
        <p:nvPicPr>
          <p:cNvPr id="245" name="Google Shape;245;p40"/>
          <p:cNvPicPr preferRelativeResize="0"/>
          <p:nvPr/>
        </p:nvPicPr>
        <p:blipFill>
          <a:blip r:embed="rId6">
            <a:alphaModFix/>
          </a:blip>
          <a:stretch>
            <a:fillRect/>
          </a:stretch>
        </p:blipFill>
        <p:spPr>
          <a:xfrm>
            <a:off x="6134225" y="3389725"/>
            <a:ext cx="1311225" cy="897600"/>
          </a:xfrm>
          <a:prstGeom prst="rect">
            <a:avLst/>
          </a:prstGeom>
          <a:noFill/>
          <a:ln cap="flat" cmpd="sng" w="19050">
            <a:solidFill>
              <a:schemeClr val="dk2"/>
            </a:solidFill>
            <a:prstDash val="solid"/>
            <a:round/>
            <a:headEnd len="sm" w="sm" type="none"/>
            <a:tailEnd len="sm" w="sm" type="none"/>
          </a:ln>
          <a:effectLst>
            <a:outerShdw blurRad="57150" rotWithShape="0" algn="bl" dir="9360000" dist="66675">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23"/>
          <p:cNvSpPr txBox="1"/>
          <p:nvPr>
            <p:ph type="title"/>
          </p:nvPr>
        </p:nvSpPr>
        <p:spPr>
          <a:xfrm>
            <a:off x="282350" y="416061"/>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Agenda</a:t>
            </a:r>
            <a:endParaRPr/>
          </a:p>
        </p:txBody>
      </p:sp>
      <p:pic>
        <p:nvPicPr>
          <p:cNvPr descr="/mnt/data/classlink_assets/apps_graphic.png" id="93" name="Google Shape;93;p23"/>
          <p:cNvPicPr preferRelativeResize="0"/>
          <p:nvPr/>
        </p:nvPicPr>
        <p:blipFill rotWithShape="1">
          <a:blip r:embed="rId3">
            <a:alphaModFix/>
          </a:blip>
          <a:srcRect b="0" l="0" r="0" t="0"/>
          <a:stretch/>
        </p:blipFill>
        <p:spPr>
          <a:xfrm>
            <a:off x="762589" y="2489025"/>
            <a:ext cx="2512625" cy="2189025"/>
          </a:xfrm>
          <a:prstGeom prst="rect">
            <a:avLst/>
          </a:prstGeom>
          <a:noFill/>
          <a:ln>
            <a:noFill/>
          </a:ln>
        </p:spPr>
      </p:pic>
      <p:sp>
        <p:nvSpPr>
          <p:cNvPr id="94" name="Google Shape;94;p23"/>
          <p:cNvSpPr/>
          <p:nvPr/>
        </p:nvSpPr>
        <p:spPr>
          <a:xfrm>
            <a:off x="4124146" y="1103650"/>
            <a:ext cx="22740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95" name="Google Shape;95;p23"/>
          <p:cNvSpPr/>
          <p:nvPr/>
        </p:nvSpPr>
        <p:spPr>
          <a:xfrm>
            <a:off x="4254084" y="1248025"/>
            <a:ext cx="324900" cy="324900"/>
          </a:xfrm>
          <a:prstGeom prst="ellipse">
            <a:avLst/>
          </a:prstGeom>
          <a:solidFill>
            <a:srgbClr val="F4B400"/>
          </a:solidFill>
          <a:ln cap="flat" cmpd="sng" w="10025">
            <a:solidFill>
              <a:srgbClr val="F4B400"/>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96" name="Google Shape;96;p23"/>
          <p:cNvSpPr/>
          <p:nvPr/>
        </p:nvSpPr>
        <p:spPr>
          <a:xfrm>
            <a:off x="4254084" y="1298556"/>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i="0" lang="en" sz="1026" u="none" cap="none" strike="noStrike">
                <a:solidFill>
                  <a:srgbClr val="FFFFFF"/>
                </a:solidFill>
                <a:latin typeface="Arial"/>
                <a:ea typeface="Arial"/>
                <a:cs typeface="Arial"/>
                <a:sym typeface="Arial"/>
              </a:rPr>
              <a:t>1</a:t>
            </a:r>
            <a:endParaRPr b="0" i="0" sz="1026" u="none" cap="none" strike="noStrike">
              <a:solidFill>
                <a:srgbClr val="000000"/>
              </a:solidFill>
              <a:latin typeface="Arial"/>
              <a:ea typeface="Arial"/>
              <a:cs typeface="Arial"/>
              <a:sym typeface="Arial"/>
            </a:endParaRPr>
          </a:p>
        </p:txBody>
      </p:sp>
      <p:sp>
        <p:nvSpPr>
          <p:cNvPr id="97" name="Google Shape;97;p23"/>
          <p:cNvSpPr/>
          <p:nvPr/>
        </p:nvSpPr>
        <p:spPr>
          <a:xfrm>
            <a:off x="4687211" y="1262463"/>
            <a:ext cx="1479900" cy="317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i="0" lang="en" sz="1342" u="none" cap="none" strike="noStrike">
                <a:solidFill>
                  <a:srgbClr val="27445D"/>
                </a:solidFill>
                <a:latin typeface="Arial"/>
                <a:ea typeface="Arial"/>
                <a:cs typeface="Arial"/>
                <a:sym typeface="Arial"/>
              </a:rPr>
              <a:t>Sign in with confidence</a:t>
            </a:r>
            <a:endParaRPr b="0" i="0" sz="1342" u="none" cap="none" strike="noStrike">
              <a:solidFill>
                <a:srgbClr val="000000"/>
              </a:solidFill>
              <a:latin typeface="Arial"/>
              <a:ea typeface="Arial"/>
              <a:cs typeface="Arial"/>
              <a:sym typeface="Arial"/>
            </a:endParaRPr>
          </a:p>
        </p:txBody>
      </p:sp>
      <p:sp>
        <p:nvSpPr>
          <p:cNvPr id="98" name="Google Shape;98;p23"/>
          <p:cNvSpPr/>
          <p:nvPr/>
        </p:nvSpPr>
        <p:spPr>
          <a:xfrm>
            <a:off x="4124146" y="2078181"/>
            <a:ext cx="22740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99" name="Google Shape;99;p23"/>
          <p:cNvSpPr/>
          <p:nvPr/>
        </p:nvSpPr>
        <p:spPr>
          <a:xfrm>
            <a:off x="4254084" y="2222556"/>
            <a:ext cx="324900" cy="324900"/>
          </a:xfrm>
          <a:prstGeom prst="ellipse">
            <a:avLst/>
          </a:prstGeom>
          <a:solidFill>
            <a:srgbClr val="2D74C4"/>
          </a:solidFill>
          <a:ln cap="flat" cmpd="sng" w="10025">
            <a:solidFill>
              <a:srgbClr val="2D74C4"/>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0" name="Google Shape;100;p23"/>
          <p:cNvSpPr/>
          <p:nvPr/>
        </p:nvSpPr>
        <p:spPr>
          <a:xfrm>
            <a:off x="4254084" y="2273088"/>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i="0" lang="en" sz="1026" u="none" cap="none" strike="noStrike">
                <a:solidFill>
                  <a:srgbClr val="FFFFFF"/>
                </a:solidFill>
                <a:latin typeface="Arial"/>
                <a:ea typeface="Arial"/>
                <a:cs typeface="Arial"/>
                <a:sym typeface="Arial"/>
              </a:rPr>
              <a:t>2</a:t>
            </a:r>
            <a:endParaRPr b="0" i="0" sz="1026" u="none" cap="none" strike="noStrike">
              <a:solidFill>
                <a:srgbClr val="000000"/>
              </a:solidFill>
              <a:latin typeface="Arial"/>
              <a:ea typeface="Arial"/>
              <a:cs typeface="Arial"/>
              <a:sym typeface="Arial"/>
            </a:endParaRPr>
          </a:p>
        </p:txBody>
      </p:sp>
      <p:sp>
        <p:nvSpPr>
          <p:cNvPr id="101" name="Google Shape;101;p23"/>
          <p:cNvSpPr/>
          <p:nvPr/>
        </p:nvSpPr>
        <p:spPr>
          <a:xfrm>
            <a:off x="4687211" y="2236994"/>
            <a:ext cx="1479900" cy="317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i="0" lang="en" sz="1342" u="none" cap="none" strike="noStrike">
                <a:solidFill>
                  <a:srgbClr val="27445D"/>
                </a:solidFill>
                <a:latin typeface="Arial"/>
                <a:ea typeface="Arial"/>
                <a:cs typeface="Arial"/>
                <a:sym typeface="Arial"/>
              </a:rPr>
              <a:t>Tour the teacher home page</a:t>
            </a:r>
            <a:endParaRPr b="0" i="0" sz="1342" u="none" cap="none" strike="noStrike">
              <a:solidFill>
                <a:srgbClr val="000000"/>
              </a:solidFill>
              <a:latin typeface="Arial"/>
              <a:ea typeface="Arial"/>
              <a:cs typeface="Arial"/>
              <a:sym typeface="Arial"/>
            </a:endParaRPr>
          </a:p>
        </p:txBody>
      </p:sp>
      <p:sp>
        <p:nvSpPr>
          <p:cNvPr id="102" name="Google Shape;102;p23"/>
          <p:cNvSpPr/>
          <p:nvPr/>
        </p:nvSpPr>
        <p:spPr>
          <a:xfrm>
            <a:off x="4124146" y="3052713"/>
            <a:ext cx="22740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3" name="Google Shape;103;p23"/>
          <p:cNvSpPr/>
          <p:nvPr/>
        </p:nvSpPr>
        <p:spPr>
          <a:xfrm>
            <a:off x="4254084" y="3197088"/>
            <a:ext cx="324900" cy="324900"/>
          </a:xfrm>
          <a:prstGeom prst="ellipse">
            <a:avLst/>
          </a:prstGeom>
          <a:solidFill>
            <a:srgbClr val="1FB7AA"/>
          </a:solidFill>
          <a:ln cap="flat" cmpd="sng" w="10025">
            <a:solidFill>
              <a:srgbClr val="1FB7AA"/>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4" name="Google Shape;104;p23"/>
          <p:cNvSpPr/>
          <p:nvPr/>
        </p:nvSpPr>
        <p:spPr>
          <a:xfrm>
            <a:off x="4254084" y="3247619"/>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i="0" lang="en" sz="1026" u="none" cap="none" strike="noStrike">
                <a:solidFill>
                  <a:srgbClr val="FFFFFF"/>
                </a:solidFill>
                <a:latin typeface="Arial"/>
                <a:ea typeface="Arial"/>
                <a:cs typeface="Arial"/>
                <a:sym typeface="Arial"/>
              </a:rPr>
              <a:t>3</a:t>
            </a:r>
            <a:endParaRPr b="0" i="0" sz="1026" u="none" cap="none" strike="noStrike">
              <a:solidFill>
                <a:srgbClr val="000000"/>
              </a:solidFill>
              <a:latin typeface="Arial"/>
              <a:ea typeface="Arial"/>
              <a:cs typeface="Arial"/>
              <a:sym typeface="Arial"/>
            </a:endParaRPr>
          </a:p>
        </p:txBody>
      </p:sp>
      <p:sp>
        <p:nvSpPr>
          <p:cNvPr id="105" name="Google Shape;105;p23"/>
          <p:cNvSpPr/>
          <p:nvPr/>
        </p:nvSpPr>
        <p:spPr>
          <a:xfrm>
            <a:off x="4687211" y="3211525"/>
            <a:ext cx="1479900" cy="317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i="0" lang="en" sz="1342" u="none" cap="none" strike="noStrike">
                <a:solidFill>
                  <a:srgbClr val="27445D"/>
                </a:solidFill>
                <a:latin typeface="Arial"/>
                <a:ea typeface="Arial"/>
                <a:cs typeface="Arial"/>
                <a:sym typeface="Arial"/>
              </a:rPr>
              <a:t>Personalize settings</a:t>
            </a:r>
            <a:endParaRPr b="0" i="0" sz="1342" u="none" cap="none" strike="noStrike">
              <a:solidFill>
                <a:srgbClr val="000000"/>
              </a:solidFill>
              <a:latin typeface="Arial"/>
              <a:ea typeface="Arial"/>
              <a:cs typeface="Arial"/>
              <a:sym typeface="Arial"/>
            </a:endParaRPr>
          </a:p>
        </p:txBody>
      </p:sp>
      <p:sp>
        <p:nvSpPr>
          <p:cNvPr id="106" name="Google Shape;106;p23"/>
          <p:cNvSpPr/>
          <p:nvPr/>
        </p:nvSpPr>
        <p:spPr>
          <a:xfrm>
            <a:off x="6722905" y="1103650"/>
            <a:ext cx="22740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7" name="Google Shape;107;p23"/>
          <p:cNvSpPr/>
          <p:nvPr/>
        </p:nvSpPr>
        <p:spPr>
          <a:xfrm>
            <a:off x="6852843" y="1248025"/>
            <a:ext cx="324900" cy="324900"/>
          </a:xfrm>
          <a:prstGeom prst="ellipse">
            <a:avLst/>
          </a:prstGeom>
          <a:solidFill>
            <a:srgbClr val="F4B400"/>
          </a:solidFill>
          <a:ln cap="flat" cmpd="sng" w="10025">
            <a:solidFill>
              <a:srgbClr val="F4B400"/>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8" name="Google Shape;108;p23"/>
          <p:cNvSpPr/>
          <p:nvPr/>
        </p:nvSpPr>
        <p:spPr>
          <a:xfrm>
            <a:off x="6852843" y="1298556"/>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i="0" lang="en" sz="1026" u="none" cap="none" strike="noStrike">
                <a:solidFill>
                  <a:srgbClr val="FFFFFF"/>
                </a:solidFill>
                <a:latin typeface="Arial"/>
                <a:ea typeface="Arial"/>
                <a:cs typeface="Arial"/>
                <a:sym typeface="Arial"/>
              </a:rPr>
              <a:t>4</a:t>
            </a:r>
            <a:endParaRPr b="0" i="0" sz="1026" u="none" cap="none" strike="noStrike">
              <a:solidFill>
                <a:srgbClr val="000000"/>
              </a:solidFill>
              <a:latin typeface="Arial"/>
              <a:ea typeface="Arial"/>
              <a:cs typeface="Arial"/>
              <a:sym typeface="Arial"/>
            </a:endParaRPr>
          </a:p>
        </p:txBody>
      </p:sp>
      <p:sp>
        <p:nvSpPr>
          <p:cNvPr id="109" name="Google Shape;109;p23"/>
          <p:cNvSpPr/>
          <p:nvPr/>
        </p:nvSpPr>
        <p:spPr>
          <a:xfrm>
            <a:off x="7285969" y="1262463"/>
            <a:ext cx="1479900" cy="317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i="0" lang="en" sz="1342" u="none" cap="none" strike="noStrike">
                <a:solidFill>
                  <a:srgbClr val="27445D"/>
                </a:solidFill>
                <a:latin typeface="Arial"/>
                <a:ea typeface="Arial"/>
                <a:cs typeface="Arial"/>
                <a:sym typeface="Arial"/>
              </a:rPr>
              <a:t>Organize apps for speed</a:t>
            </a:r>
            <a:endParaRPr b="0" i="0" sz="1342" u="none" cap="none" strike="noStrike">
              <a:solidFill>
                <a:srgbClr val="000000"/>
              </a:solidFill>
              <a:latin typeface="Arial"/>
              <a:ea typeface="Arial"/>
              <a:cs typeface="Arial"/>
              <a:sym typeface="Arial"/>
            </a:endParaRPr>
          </a:p>
        </p:txBody>
      </p:sp>
      <p:sp>
        <p:nvSpPr>
          <p:cNvPr id="110" name="Google Shape;110;p23"/>
          <p:cNvSpPr/>
          <p:nvPr/>
        </p:nvSpPr>
        <p:spPr>
          <a:xfrm>
            <a:off x="6722905" y="2078181"/>
            <a:ext cx="22740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11" name="Google Shape;111;p23"/>
          <p:cNvSpPr/>
          <p:nvPr/>
        </p:nvSpPr>
        <p:spPr>
          <a:xfrm>
            <a:off x="6852843" y="2222556"/>
            <a:ext cx="324900" cy="324900"/>
          </a:xfrm>
          <a:prstGeom prst="ellipse">
            <a:avLst/>
          </a:prstGeom>
          <a:solidFill>
            <a:srgbClr val="2D74C4"/>
          </a:solidFill>
          <a:ln cap="flat" cmpd="sng" w="10025">
            <a:solidFill>
              <a:srgbClr val="2D74C4"/>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12" name="Google Shape;112;p23"/>
          <p:cNvSpPr/>
          <p:nvPr/>
        </p:nvSpPr>
        <p:spPr>
          <a:xfrm>
            <a:off x="6852843" y="2273088"/>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i="0" lang="en" sz="1026" u="none" cap="none" strike="noStrike">
                <a:solidFill>
                  <a:srgbClr val="FFFFFF"/>
                </a:solidFill>
                <a:latin typeface="Arial"/>
                <a:ea typeface="Arial"/>
                <a:cs typeface="Arial"/>
                <a:sym typeface="Arial"/>
              </a:rPr>
              <a:t>5</a:t>
            </a:r>
            <a:endParaRPr b="0" i="0" sz="1026" u="none" cap="none" strike="noStrike">
              <a:solidFill>
                <a:srgbClr val="000000"/>
              </a:solidFill>
              <a:latin typeface="Arial"/>
              <a:ea typeface="Arial"/>
              <a:cs typeface="Arial"/>
              <a:sym typeface="Arial"/>
            </a:endParaRPr>
          </a:p>
        </p:txBody>
      </p:sp>
      <p:sp>
        <p:nvSpPr>
          <p:cNvPr id="113" name="Google Shape;113;p23"/>
          <p:cNvSpPr/>
          <p:nvPr/>
        </p:nvSpPr>
        <p:spPr>
          <a:xfrm>
            <a:off x="7285969" y="2236994"/>
            <a:ext cx="1479900" cy="317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i="0" lang="en" sz="1342" u="none" cap="none" strike="noStrike">
                <a:solidFill>
                  <a:srgbClr val="27445D"/>
                </a:solidFill>
                <a:latin typeface="Arial"/>
                <a:ea typeface="Arial"/>
                <a:cs typeface="Arial"/>
                <a:sym typeface="Arial"/>
              </a:rPr>
              <a:t>Use My Classes and QuickCards</a:t>
            </a:r>
            <a:endParaRPr b="0" i="0" sz="1342" u="none" cap="none" strike="noStrike">
              <a:solidFill>
                <a:srgbClr val="000000"/>
              </a:solidFill>
              <a:latin typeface="Arial"/>
              <a:ea typeface="Arial"/>
              <a:cs typeface="Arial"/>
              <a:sym typeface="Arial"/>
            </a:endParaRPr>
          </a:p>
        </p:txBody>
      </p:sp>
      <p:sp>
        <p:nvSpPr>
          <p:cNvPr id="114" name="Google Shape;114;p23"/>
          <p:cNvSpPr/>
          <p:nvPr/>
        </p:nvSpPr>
        <p:spPr>
          <a:xfrm>
            <a:off x="6722905" y="3052713"/>
            <a:ext cx="22740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15" name="Google Shape;115;p23"/>
          <p:cNvSpPr/>
          <p:nvPr/>
        </p:nvSpPr>
        <p:spPr>
          <a:xfrm>
            <a:off x="6852843" y="3197088"/>
            <a:ext cx="324900" cy="324900"/>
          </a:xfrm>
          <a:prstGeom prst="ellipse">
            <a:avLst/>
          </a:prstGeom>
          <a:solidFill>
            <a:srgbClr val="1FB7AA"/>
          </a:solidFill>
          <a:ln cap="flat" cmpd="sng" w="10025">
            <a:solidFill>
              <a:srgbClr val="1FB7AA"/>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16" name="Google Shape;116;p23"/>
          <p:cNvSpPr/>
          <p:nvPr/>
        </p:nvSpPr>
        <p:spPr>
          <a:xfrm>
            <a:off x="6852843" y="3247619"/>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i="0" lang="en" sz="1026" u="none" cap="none" strike="noStrike">
                <a:solidFill>
                  <a:srgbClr val="FFFFFF"/>
                </a:solidFill>
                <a:latin typeface="Arial"/>
                <a:ea typeface="Arial"/>
                <a:cs typeface="Arial"/>
                <a:sym typeface="Arial"/>
              </a:rPr>
              <a:t>6</a:t>
            </a:r>
            <a:endParaRPr b="0" i="0" sz="1026" u="none" cap="none" strike="noStrike">
              <a:solidFill>
                <a:srgbClr val="000000"/>
              </a:solidFill>
              <a:latin typeface="Arial"/>
              <a:ea typeface="Arial"/>
              <a:cs typeface="Arial"/>
              <a:sym typeface="Arial"/>
            </a:endParaRPr>
          </a:p>
        </p:txBody>
      </p:sp>
      <p:sp>
        <p:nvSpPr>
          <p:cNvPr id="117" name="Google Shape;117;p23"/>
          <p:cNvSpPr/>
          <p:nvPr/>
        </p:nvSpPr>
        <p:spPr>
          <a:xfrm>
            <a:off x="7285969" y="3211525"/>
            <a:ext cx="1479900" cy="317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i="0" lang="en" sz="1342" u="none" cap="none" strike="noStrike">
                <a:solidFill>
                  <a:srgbClr val="27445D"/>
                </a:solidFill>
                <a:latin typeface="Arial"/>
                <a:ea typeface="Arial"/>
                <a:cs typeface="Arial"/>
                <a:sym typeface="Arial"/>
              </a:rPr>
              <a:t>Find help and security tools</a:t>
            </a:r>
            <a:endParaRPr b="0" i="0" sz="1342"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1"/>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App Passwords</a:t>
            </a:r>
            <a:endParaRPr/>
          </a:p>
        </p:txBody>
      </p:sp>
      <p:pic>
        <p:nvPicPr>
          <p:cNvPr id="251" name="Google Shape;251;p41"/>
          <p:cNvPicPr preferRelativeResize="0"/>
          <p:nvPr/>
        </p:nvPicPr>
        <p:blipFill>
          <a:blip r:embed="rId3">
            <a:alphaModFix/>
          </a:blip>
          <a:stretch>
            <a:fillRect/>
          </a:stretch>
        </p:blipFill>
        <p:spPr>
          <a:xfrm>
            <a:off x="1333538" y="993450"/>
            <a:ext cx="6855124" cy="38591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2"/>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App Passwords In LaunchPad</a:t>
            </a:r>
            <a:endParaRPr/>
          </a:p>
        </p:txBody>
      </p:sp>
      <p:pic>
        <p:nvPicPr>
          <p:cNvPr id="257" name="Google Shape;257;p42"/>
          <p:cNvPicPr preferRelativeResize="0"/>
          <p:nvPr/>
        </p:nvPicPr>
        <p:blipFill rotWithShape="1">
          <a:blip r:embed="rId3">
            <a:alphaModFix/>
          </a:blip>
          <a:srcRect b="2624" l="979" r="44926" t="1250"/>
          <a:stretch/>
        </p:blipFill>
        <p:spPr>
          <a:xfrm>
            <a:off x="1906738" y="998300"/>
            <a:ext cx="5330525" cy="3857626"/>
          </a:xfrm>
          <a:prstGeom prst="rect">
            <a:avLst/>
          </a:prstGeom>
          <a:noFill/>
          <a:ln cap="flat" cmpd="sng" w="19050">
            <a:solidFill>
              <a:schemeClr val="dk2"/>
            </a:solidFill>
            <a:prstDash val="solid"/>
            <a:round/>
            <a:headEnd len="sm" w="sm" type="none"/>
            <a:tailEnd len="sm" w="sm" type="none"/>
          </a:ln>
        </p:spPr>
      </p:pic>
      <p:pic>
        <p:nvPicPr>
          <p:cNvPr id="258" name="Google Shape;258;p42" title="wired-outline-1317-computer-mouse-right-click-hover-pinch (1).gif"/>
          <p:cNvPicPr preferRelativeResize="0"/>
          <p:nvPr/>
        </p:nvPicPr>
        <p:blipFill>
          <a:blip r:embed="rId4">
            <a:alphaModFix/>
          </a:blip>
          <a:stretch>
            <a:fillRect/>
          </a:stretch>
        </p:blipFill>
        <p:spPr>
          <a:xfrm>
            <a:off x="148775" y="85813"/>
            <a:ext cx="800575" cy="8005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3"/>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Auto Launch</a:t>
            </a:r>
            <a:endParaRPr/>
          </a:p>
        </p:txBody>
      </p:sp>
      <p:sp>
        <p:nvSpPr>
          <p:cNvPr id="264" name="Google Shape;264;p43"/>
          <p:cNvSpPr txBox="1"/>
          <p:nvPr>
            <p:ph idx="2" type="body"/>
          </p:nvPr>
        </p:nvSpPr>
        <p:spPr>
          <a:xfrm>
            <a:off x="4310700" y="724075"/>
            <a:ext cx="4515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t/>
            </a:r>
            <a:endParaRPr/>
          </a:p>
        </p:txBody>
      </p:sp>
      <p:pic>
        <p:nvPicPr>
          <p:cNvPr id="265" name="Google Shape;265;p43"/>
          <p:cNvPicPr preferRelativeResize="0"/>
          <p:nvPr/>
        </p:nvPicPr>
        <p:blipFill>
          <a:blip r:embed="rId3">
            <a:alphaModFix/>
          </a:blip>
          <a:stretch>
            <a:fillRect/>
          </a:stretch>
        </p:blipFill>
        <p:spPr>
          <a:xfrm>
            <a:off x="4148975" y="109100"/>
            <a:ext cx="4745034" cy="4031450"/>
          </a:xfrm>
          <a:prstGeom prst="rect">
            <a:avLst/>
          </a:prstGeom>
          <a:noFill/>
          <a:ln cap="flat" cmpd="sng" w="19050">
            <a:solidFill>
              <a:schemeClr val="dk2"/>
            </a:solidFill>
            <a:prstDash val="solid"/>
            <a:round/>
            <a:headEnd len="sm" w="sm" type="none"/>
            <a:tailEnd len="sm" w="sm" type="none"/>
          </a:ln>
        </p:spPr>
      </p:pic>
      <p:pic>
        <p:nvPicPr>
          <p:cNvPr id="266" name="Google Shape;266;p43"/>
          <p:cNvPicPr preferRelativeResize="0"/>
          <p:nvPr/>
        </p:nvPicPr>
        <p:blipFill>
          <a:blip r:embed="rId4">
            <a:alphaModFix/>
          </a:blip>
          <a:stretch>
            <a:fillRect/>
          </a:stretch>
        </p:blipFill>
        <p:spPr>
          <a:xfrm>
            <a:off x="4327559" y="3583774"/>
            <a:ext cx="4387878" cy="1235100"/>
          </a:xfrm>
          <a:prstGeom prst="rect">
            <a:avLst/>
          </a:prstGeom>
          <a:noFill/>
          <a:ln cap="flat" cmpd="sng" w="19050">
            <a:solidFill>
              <a:schemeClr val="dk2"/>
            </a:solidFill>
            <a:prstDash val="solid"/>
            <a:round/>
            <a:headEnd len="sm" w="sm" type="none"/>
            <a:tailEnd len="sm" w="sm" type="none"/>
          </a:ln>
          <a:effectLst>
            <a:outerShdw blurRad="57150" rotWithShape="0" algn="bl" dir="12840000" dist="114300">
              <a:srgbClr val="000000">
                <a:alpha val="5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4"/>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Set Auto Launch In LaunchPad</a:t>
            </a:r>
            <a:endParaRPr/>
          </a:p>
          <a:p>
            <a:pPr indent="0" lvl="0" marL="0" rtl="0" algn="ctr">
              <a:spcBef>
                <a:spcPts val="0"/>
              </a:spcBef>
              <a:spcAft>
                <a:spcPts val="0"/>
              </a:spcAft>
              <a:buNone/>
            </a:pPr>
            <a:r>
              <a:t/>
            </a:r>
            <a:endParaRPr/>
          </a:p>
        </p:txBody>
      </p:sp>
      <p:pic>
        <p:nvPicPr>
          <p:cNvPr id="272" name="Google Shape;272;p44"/>
          <p:cNvPicPr preferRelativeResize="0"/>
          <p:nvPr/>
        </p:nvPicPr>
        <p:blipFill>
          <a:blip r:embed="rId3">
            <a:alphaModFix/>
          </a:blip>
          <a:stretch>
            <a:fillRect/>
          </a:stretch>
        </p:blipFill>
        <p:spPr>
          <a:xfrm>
            <a:off x="1202538" y="1155725"/>
            <a:ext cx="6738925" cy="3793750"/>
          </a:xfrm>
          <a:prstGeom prst="rect">
            <a:avLst/>
          </a:prstGeom>
          <a:noFill/>
          <a:ln>
            <a:noFill/>
          </a:ln>
        </p:spPr>
      </p:pic>
      <p:pic>
        <p:nvPicPr>
          <p:cNvPr id="273" name="Google Shape;273;p44" title="wired-outline-1317-computer-mouse-right-click-hover-pinch (1).gif"/>
          <p:cNvPicPr preferRelativeResize="0"/>
          <p:nvPr/>
        </p:nvPicPr>
        <p:blipFill>
          <a:blip r:embed="rId4">
            <a:alphaModFix/>
          </a:blip>
          <a:stretch>
            <a:fillRect/>
          </a:stretch>
        </p:blipFill>
        <p:spPr>
          <a:xfrm>
            <a:off x="190200" y="85800"/>
            <a:ext cx="800575" cy="8005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5"/>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Auto Launch In Action</a:t>
            </a:r>
            <a:endParaRPr/>
          </a:p>
        </p:txBody>
      </p:sp>
      <p:pic>
        <p:nvPicPr>
          <p:cNvPr id="279" name="Google Shape;279;p45" title="auto launch gif.gif"/>
          <p:cNvPicPr preferRelativeResize="0"/>
          <p:nvPr/>
        </p:nvPicPr>
        <p:blipFill>
          <a:blip r:embed="rId3">
            <a:alphaModFix/>
          </a:blip>
          <a:stretch>
            <a:fillRect/>
          </a:stretch>
        </p:blipFill>
        <p:spPr>
          <a:xfrm>
            <a:off x="1373350" y="1245775"/>
            <a:ext cx="6397299" cy="3598475"/>
          </a:xfrm>
          <a:prstGeom prst="rect">
            <a:avLst/>
          </a:prstGeom>
          <a:noFill/>
          <a:ln cap="flat" cmpd="sng" w="19050">
            <a:solidFill>
              <a:srgbClr val="000000"/>
            </a:solidFill>
            <a:prstDash val="solid"/>
            <a:round/>
            <a:headEnd len="sm" w="sm" type="none"/>
            <a:tailEnd len="sm" w="sm" type="none"/>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6"/>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Login Options</a:t>
            </a:r>
            <a:endParaRPr/>
          </a:p>
        </p:txBody>
      </p:sp>
      <p:pic>
        <p:nvPicPr>
          <p:cNvPr id="285" name="Google Shape;285;p46"/>
          <p:cNvPicPr preferRelativeResize="0"/>
          <p:nvPr/>
        </p:nvPicPr>
        <p:blipFill>
          <a:blip r:embed="rId3">
            <a:alphaModFix/>
          </a:blip>
          <a:stretch>
            <a:fillRect/>
          </a:stretch>
        </p:blipFill>
        <p:spPr>
          <a:xfrm>
            <a:off x="1075400" y="1049375"/>
            <a:ext cx="6993202" cy="3933676"/>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7"/>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Multi-Factor Authentication (MFA)</a:t>
            </a:r>
            <a:endParaRPr/>
          </a:p>
        </p:txBody>
      </p:sp>
      <p:pic>
        <p:nvPicPr>
          <p:cNvPr id="291" name="Google Shape;291;p47" title="login with MFA.gif"/>
          <p:cNvPicPr preferRelativeResize="0"/>
          <p:nvPr/>
        </p:nvPicPr>
        <p:blipFill>
          <a:blip r:embed="rId3">
            <a:alphaModFix/>
          </a:blip>
          <a:stretch>
            <a:fillRect/>
          </a:stretch>
        </p:blipFill>
        <p:spPr>
          <a:xfrm>
            <a:off x="1207087" y="1105450"/>
            <a:ext cx="6729824" cy="37855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48"/>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MFA Set Up</a:t>
            </a:r>
            <a:endParaRPr/>
          </a:p>
        </p:txBody>
      </p:sp>
      <p:pic>
        <p:nvPicPr>
          <p:cNvPr id="297" name="Google Shape;297;p48"/>
          <p:cNvPicPr preferRelativeResize="0"/>
          <p:nvPr/>
        </p:nvPicPr>
        <p:blipFill>
          <a:blip r:embed="rId3">
            <a:alphaModFix/>
          </a:blip>
          <a:stretch>
            <a:fillRect/>
          </a:stretch>
        </p:blipFill>
        <p:spPr>
          <a:xfrm>
            <a:off x="4227450" y="598275"/>
            <a:ext cx="4681510" cy="4066249"/>
          </a:xfrm>
          <a:prstGeom prst="rect">
            <a:avLst/>
          </a:prstGeom>
          <a:noFill/>
          <a:ln cap="flat" cmpd="sng" w="19050">
            <a:solidFill>
              <a:schemeClr val="dk1"/>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9"/>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Passkey</a:t>
            </a:r>
            <a:endParaRPr/>
          </a:p>
        </p:txBody>
      </p:sp>
      <p:sp>
        <p:nvSpPr>
          <p:cNvPr id="303" name="Google Shape;303;p49"/>
          <p:cNvSpPr txBox="1"/>
          <p:nvPr>
            <p:ph idx="2" type="body"/>
          </p:nvPr>
        </p:nvSpPr>
        <p:spPr>
          <a:xfrm>
            <a:off x="4310700" y="724075"/>
            <a:ext cx="4515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t/>
            </a:r>
            <a:endParaRPr/>
          </a:p>
        </p:txBody>
      </p:sp>
      <p:pic>
        <p:nvPicPr>
          <p:cNvPr id="304" name="Google Shape;304;p49"/>
          <p:cNvPicPr preferRelativeResize="0"/>
          <p:nvPr/>
        </p:nvPicPr>
        <p:blipFill rotWithShape="1">
          <a:blip r:embed="rId3">
            <a:alphaModFix/>
          </a:blip>
          <a:srcRect b="28633" l="50000" r="0" t="0"/>
          <a:stretch/>
        </p:blipFill>
        <p:spPr>
          <a:xfrm>
            <a:off x="4183550" y="688326"/>
            <a:ext cx="4802549" cy="3252450"/>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0"/>
          <p:cNvSpPr txBox="1"/>
          <p:nvPr>
            <p:ph type="title"/>
          </p:nvPr>
        </p:nvSpPr>
        <p:spPr>
          <a:xfrm>
            <a:off x="578250" y="526350"/>
            <a:ext cx="7987500" cy="4090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App Organization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ctrTitle"/>
          </p:nvPr>
        </p:nvSpPr>
        <p:spPr>
          <a:xfrm>
            <a:off x="311708" y="1030268"/>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Login Options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1"/>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Favorite Apps</a:t>
            </a:r>
            <a:endParaRPr/>
          </a:p>
        </p:txBody>
      </p:sp>
      <p:pic>
        <p:nvPicPr>
          <p:cNvPr id="315" name="Google Shape;315;p51"/>
          <p:cNvPicPr preferRelativeResize="0"/>
          <p:nvPr/>
        </p:nvPicPr>
        <p:blipFill>
          <a:blip r:embed="rId3">
            <a:alphaModFix/>
          </a:blip>
          <a:stretch>
            <a:fillRect/>
          </a:stretch>
        </p:blipFill>
        <p:spPr>
          <a:xfrm>
            <a:off x="440175" y="1161975"/>
            <a:ext cx="8263651" cy="3365701"/>
          </a:xfrm>
          <a:prstGeom prst="rect">
            <a:avLst/>
          </a:prstGeom>
          <a:noFill/>
          <a:ln>
            <a:noFill/>
          </a:ln>
        </p:spPr>
      </p:pic>
      <p:pic>
        <p:nvPicPr>
          <p:cNvPr id="316" name="Google Shape;316;p51" title="wired-outline-1317-computer-mouse-right-click-hover-pinch (1).gif"/>
          <p:cNvPicPr preferRelativeResize="0"/>
          <p:nvPr/>
        </p:nvPicPr>
        <p:blipFill>
          <a:blip r:embed="rId4">
            <a:alphaModFix/>
          </a:blip>
          <a:stretch>
            <a:fillRect/>
          </a:stretch>
        </p:blipFill>
        <p:spPr>
          <a:xfrm>
            <a:off x="190200" y="85800"/>
            <a:ext cx="800575" cy="8005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2"/>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Create App Folders</a:t>
            </a:r>
            <a:endParaRPr/>
          </a:p>
        </p:txBody>
      </p:sp>
      <p:pic>
        <p:nvPicPr>
          <p:cNvPr id="322" name="Google Shape;322;p52"/>
          <p:cNvPicPr preferRelativeResize="0"/>
          <p:nvPr/>
        </p:nvPicPr>
        <p:blipFill>
          <a:blip r:embed="rId3">
            <a:alphaModFix/>
          </a:blip>
          <a:stretch>
            <a:fillRect/>
          </a:stretch>
        </p:blipFill>
        <p:spPr>
          <a:xfrm>
            <a:off x="1371375" y="1160400"/>
            <a:ext cx="6401251" cy="36020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3"/>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Create App Folders</a:t>
            </a:r>
            <a:endParaRPr/>
          </a:p>
        </p:txBody>
      </p:sp>
      <p:pic>
        <p:nvPicPr>
          <p:cNvPr id="328" name="Google Shape;328;p53"/>
          <p:cNvPicPr preferRelativeResize="0"/>
          <p:nvPr/>
        </p:nvPicPr>
        <p:blipFill rotWithShape="1">
          <a:blip r:embed="rId3">
            <a:alphaModFix/>
          </a:blip>
          <a:srcRect b="31857" l="13250" r="32955" t="0"/>
          <a:stretch/>
        </p:blipFill>
        <p:spPr>
          <a:xfrm>
            <a:off x="1848462" y="1010275"/>
            <a:ext cx="5447074" cy="3881501"/>
          </a:xfrm>
          <a:prstGeom prst="rect">
            <a:avLst/>
          </a:prstGeom>
          <a:noFill/>
          <a:ln cap="flat" cmpd="sng" w="19050">
            <a:solidFill>
              <a:schemeClr val="dk2"/>
            </a:solidFill>
            <a:prstDash val="solid"/>
            <a:round/>
            <a:headEnd len="sm" w="sm" type="none"/>
            <a:tailEnd len="sm" w="sm" type="none"/>
          </a:ln>
        </p:spPr>
      </p:pic>
      <p:pic>
        <p:nvPicPr>
          <p:cNvPr id="329" name="Google Shape;329;p53" title="wired-outline-1317-computer-mouse-right-click-hover-pinch (1).gif"/>
          <p:cNvPicPr preferRelativeResize="0"/>
          <p:nvPr/>
        </p:nvPicPr>
        <p:blipFill>
          <a:blip r:embed="rId4">
            <a:alphaModFix/>
          </a:blip>
          <a:stretch>
            <a:fillRect/>
          </a:stretch>
        </p:blipFill>
        <p:spPr>
          <a:xfrm>
            <a:off x="190200" y="85800"/>
            <a:ext cx="800575" cy="8005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4"/>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App Tags</a:t>
            </a:r>
            <a:endParaRPr/>
          </a:p>
        </p:txBody>
      </p:sp>
      <p:pic>
        <p:nvPicPr>
          <p:cNvPr id="335" name="Google Shape;335;p54"/>
          <p:cNvPicPr preferRelativeResize="0"/>
          <p:nvPr/>
        </p:nvPicPr>
        <p:blipFill>
          <a:blip r:embed="rId3">
            <a:alphaModFix/>
          </a:blip>
          <a:stretch>
            <a:fillRect/>
          </a:stretch>
        </p:blipFill>
        <p:spPr>
          <a:xfrm>
            <a:off x="742375" y="1380400"/>
            <a:ext cx="4267201" cy="3446170"/>
          </a:xfrm>
          <a:prstGeom prst="rect">
            <a:avLst/>
          </a:prstGeom>
          <a:noFill/>
          <a:ln cap="flat" cmpd="sng" w="19050">
            <a:solidFill>
              <a:schemeClr val="dk2"/>
            </a:solidFill>
            <a:prstDash val="solid"/>
            <a:round/>
            <a:headEnd len="sm" w="sm" type="none"/>
            <a:tailEnd len="sm" w="sm" type="none"/>
          </a:ln>
        </p:spPr>
      </p:pic>
      <p:pic>
        <p:nvPicPr>
          <p:cNvPr id="336" name="Google Shape;336;p54"/>
          <p:cNvPicPr preferRelativeResize="0"/>
          <p:nvPr/>
        </p:nvPicPr>
        <p:blipFill>
          <a:blip r:embed="rId4">
            <a:alphaModFix/>
          </a:blip>
          <a:stretch>
            <a:fillRect/>
          </a:stretch>
        </p:blipFill>
        <p:spPr>
          <a:xfrm>
            <a:off x="4116451" y="1005412"/>
            <a:ext cx="4194876" cy="2198875"/>
          </a:xfrm>
          <a:prstGeom prst="rect">
            <a:avLst/>
          </a:prstGeom>
          <a:noFill/>
          <a:ln>
            <a:noFill/>
          </a:ln>
          <a:effectLst>
            <a:outerShdw blurRad="57150" rotWithShape="0" algn="bl" dir="5400000" dist="180975">
              <a:srgbClr val="000000">
                <a:alpha val="50000"/>
              </a:srgbClr>
            </a:outerShdw>
          </a:effectLst>
        </p:spPr>
      </p:pic>
      <p:pic>
        <p:nvPicPr>
          <p:cNvPr id="337" name="Google Shape;337;p54" title="wired-outline-1317-computer-mouse-right-click-hover-pinch (1).gif"/>
          <p:cNvPicPr preferRelativeResize="0"/>
          <p:nvPr/>
        </p:nvPicPr>
        <p:blipFill>
          <a:blip r:embed="rId5">
            <a:alphaModFix/>
          </a:blip>
          <a:stretch>
            <a:fillRect/>
          </a:stretch>
        </p:blipFill>
        <p:spPr>
          <a:xfrm>
            <a:off x="190200" y="85800"/>
            <a:ext cx="800575" cy="8005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5"/>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Access Your App Tags</a:t>
            </a:r>
            <a:endParaRPr/>
          </a:p>
        </p:txBody>
      </p:sp>
      <p:pic>
        <p:nvPicPr>
          <p:cNvPr id="343" name="Google Shape;343;p55"/>
          <p:cNvPicPr preferRelativeResize="0"/>
          <p:nvPr/>
        </p:nvPicPr>
        <p:blipFill>
          <a:blip r:embed="rId3">
            <a:alphaModFix/>
          </a:blip>
          <a:stretch>
            <a:fillRect/>
          </a:stretch>
        </p:blipFill>
        <p:spPr>
          <a:xfrm>
            <a:off x="392688" y="1303312"/>
            <a:ext cx="8358626" cy="253687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6"/>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Sort Apps</a:t>
            </a:r>
            <a:endParaRPr/>
          </a:p>
        </p:txBody>
      </p:sp>
      <p:pic>
        <p:nvPicPr>
          <p:cNvPr id="349" name="Google Shape;349;p56"/>
          <p:cNvPicPr preferRelativeResize="0"/>
          <p:nvPr/>
        </p:nvPicPr>
        <p:blipFill>
          <a:blip r:embed="rId3">
            <a:alphaModFix/>
          </a:blip>
          <a:stretch>
            <a:fillRect/>
          </a:stretch>
        </p:blipFill>
        <p:spPr>
          <a:xfrm>
            <a:off x="1765560" y="863550"/>
            <a:ext cx="5612876" cy="4157700"/>
          </a:xfrm>
          <a:prstGeom prst="rect">
            <a:avLst/>
          </a:prstGeom>
          <a:noFill/>
          <a:ln cap="flat" cmpd="sng" w="19050">
            <a:solidFill>
              <a:schemeClr val="dk2"/>
            </a:solidFill>
            <a:prstDash val="solid"/>
            <a:round/>
            <a:headEnd len="sm" w="sm" type="none"/>
            <a:tailEnd len="sm" w="sm" type="none"/>
          </a:ln>
        </p:spPr>
      </p:pic>
      <p:pic>
        <p:nvPicPr>
          <p:cNvPr id="350" name="Google Shape;350;p56" title="wired-outline-1317-computer-mouse-right-click-hover-pinch (1).gif"/>
          <p:cNvPicPr preferRelativeResize="0"/>
          <p:nvPr/>
        </p:nvPicPr>
        <p:blipFill>
          <a:blip r:embed="rId4">
            <a:alphaModFix/>
          </a:blip>
          <a:stretch>
            <a:fillRect/>
          </a:stretch>
        </p:blipFill>
        <p:spPr>
          <a:xfrm>
            <a:off x="190200" y="85800"/>
            <a:ext cx="800575" cy="8005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57"/>
          <p:cNvSpPr txBox="1"/>
          <p:nvPr>
            <p:ph type="title"/>
          </p:nvPr>
        </p:nvSpPr>
        <p:spPr>
          <a:xfrm>
            <a:off x="578250" y="526350"/>
            <a:ext cx="7987500" cy="4090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Add Your Own Apps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8"/>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Add Apps</a:t>
            </a:r>
            <a:endParaRPr/>
          </a:p>
        </p:txBody>
      </p:sp>
      <p:pic>
        <p:nvPicPr>
          <p:cNvPr id="361" name="Google Shape;361;p58"/>
          <p:cNvPicPr preferRelativeResize="0"/>
          <p:nvPr/>
        </p:nvPicPr>
        <p:blipFill>
          <a:blip r:embed="rId3">
            <a:alphaModFix/>
          </a:blip>
          <a:stretch>
            <a:fillRect/>
          </a:stretch>
        </p:blipFill>
        <p:spPr>
          <a:xfrm>
            <a:off x="1329250" y="916475"/>
            <a:ext cx="6631426" cy="3729026"/>
          </a:xfrm>
          <a:prstGeom prst="rect">
            <a:avLst/>
          </a:prstGeom>
          <a:noFill/>
          <a:ln>
            <a:noFill/>
          </a:ln>
        </p:spPr>
      </p:pic>
      <p:pic>
        <p:nvPicPr>
          <p:cNvPr id="362" name="Google Shape;362;p58" title="wired-outline-1317-computer-mouse-right-click-hover-pinch (1).gif"/>
          <p:cNvPicPr preferRelativeResize="0"/>
          <p:nvPr/>
        </p:nvPicPr>
        <p:blipFill>
          <a:blip r:embed="rId4">
            <a:alphaModFix/>
          </a:blip>
          <a:stretch>
            <a:fillRect/>
          </a:stretch>
        </p:blipFill>
        <p:spPr>
          <a:xfrm>
            <a:off x="190200" y="85800"/>
            <a:ext cx="800575" cy="8005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9"/>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App Passwords</a:t>
            </a:r>
            <a:endParaRPr/>
          </a:p>
        </p:txBody>
      </p:sp>
      <p:pic>
        <p:nvPicPr>
          <p:cNvPr id="368" name="Google Shape;368;p59"/>
          <p:cNvPicPr preferRelativeResize="0"/>
          <p:nvPr/>
        </p:nvPicPr>
        <p:blipFill rotWithShape="1">
          <a:blip r:embed="rId3">
            <a:alphaModFix/>
          </a:blip>
          <a:srcRect b="47211" l="3565" r="50076" t="14161"/>
          <a:stretch/>
        </p:blipFill>
        <p:spPr>
          <a:xfrm>
            <a:off x="1460300" y="1452375"/>
            <a:ext cx="6431999" cy="30128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60"/>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Right-Click</a:t>
            </a:r>
            <a:endParaRPr/>
          </a:p>
        </p:txBody>
      </p:sp>
      <p:pic>
        <p:nvPicPr>
          <p:cNvPr id="374" name="Google Shape;374;p60"/>
          <p:cNvPicPr preferRelativeResize="0"/>
          <p:nvPr/>
        </p:nvPicPr>
        <p:blipFill>
          <a:blip r:embed="rId3">
            <a:alphaModFix/>
          </a:blip>
          <a:stretch>
            <a:fillRect/>
          </a:stretch>
        </p:blipFill>
        <p:spPr>
          <a:xfrm>
            <a:off x="5531400" y="152400"/>
            <a:ext cx="2387092" cy="4838700"/>
          </a:xfrm>
          <a:prstGeom prst="rect">
            <a:avLst/>
          </a:prstGeom>
          <a:noFill/>
          <a:ln cap="flat" cmpd="sng" w="19050">
            <a:solidFill>
              <a:schemeClr val="dk2"/>
            </a:solidFill>
            <a:prstDash val="solid"/>
            <a:round/>
            <a:headEnd len="sm" w="sm" type="none"/>
            <a:tailEnd len="sm" w="sm" type="none"/>
          </a:ln>
        </p:spPr>
      </p:pic>
      <p:pic>
        <p:nvPicPr>
          <p:cNvPr id="375" name="Google Shape;375;p60" title="wired-outline-1317-computer-mouse-right-click-hover-pinch (1).gif"/>
          <p:cNvPicPr preferRelativeResize="0"/>
          <p:nvPr/>
        </p:nvPicPr>
        <p:blipFill>
          <a:blip r:embed="rId4">
            <a:alphaModFix/>
          </a:blip>
          <a:stretch>
            <a:fillRect/>
          </a:stretch>
        </p:blipFill>
        <p:spPr>
          <a:xfrm>
            <a:off x="1398088" y="2977625"/>
            <a:ext cx="1207925" cy="1207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5"/>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Login Options</a:t>
            </a:r>
            <a:endParaRPr/>
          </a:p>
        </p:txBody>
      </p:sp>
      <p:sp>
        <p:nvSpPr>
          <p:cNvPr id="128" name="Google Shape;128;p25"/>
          <p:cNvSpPr txBox="1"/>
          <p:nvPr>
            <p:ph idx="1" type="body"/>
          </p:nvPr>
        </p:nvSpPr>
        <p:spPr>
          <a:xfrm>
            <a:off x="311700" y="1049375"/>
            <a:ext cx="3853200" cy="3416400"/>
          </a:xfrm>
          <a:prstGeom prst="rect">
            <a:avLst/>
          </a:prstGeom>
        </p:spPr>
        <p:txBody>
          <a:bodyPr anchorCtr="0" anchor="ctr" bIns="91425" lIns="91425" spcFirstLastPara="1" rIns="91425" wrap="square" tIns="91425">
            <a:normAutofit/>
          </a:bodyPr>
          <a:lstStyle/>
          <a:p>
            <a:pPr indent="-355600" lvl="0" marL="457200" rtl="0" algn="l">
              <a:lnSpc>
                <a:spcPct val="100000"/>
              </a:lnSpc>
              <a:spcBef>
                <a:spcPts val="0"/>
              </a:spcBef>
              <a:spcAft>
                <a:spcPts val="0"/>
              </a:spcAft>
              <a:buClr>
                <a:srgbClr val="FF0000"/>
              </a:buClr>
              <a:buSzPts val="2000"/>
              <a:buFont typeface="Arial"/>
              <a:buChar char="●"/>
            </a:pPr>
            <a:r>
              <a:rPr lang="en" sz="2000">
                <a:solidFill>
                  <a:srgbClr val="FF0000"/>
                </a:solidFill>
                <a:latin typeface="Arial"/>
                <a:ea typeface="Arial"/>
                <a:cs typeface="Arial"/>
                <a:sym typeface="Arial"/>
              </a:rPr>
              <a:t>Username and Password </a:t>
            </a:r>
            <a:endParaRPr sz="2000">
              <a:solidFill>
                <a:srgbClr val="FF0000"/>
              </a:solidFill>
              <a:latin typeface="Arial"/>
              <a:ea typeface="Arial"/>
              <a:cs typeface="Arial"/>
              <a:sym typeface="Arial"/>
            </a:endParaRPr>
          </a:p>
          <a:p>
            <a:pPr indent="-355600" lvl="0" marL="457200" rtl="0" algn="l">
              <a:lnSpc>
                <a:spcPct val="100000"/>
              </a:lnSpc>
              <a:spcBef>
                <a:spcPts val="0"/>
              </a:spcBef>
              <a:spcAft>
                <a:spcPts val="0"/>
              </a:spcAft>
              <a:buClr>
                <a:srgbClr val="FF0000"/>
              </a:buClr>
              <a:buSzPts val="2000"/>
              <a:buFont typeface="Arial"/>
              <a:buChar char="●"/>
            </a:pPr>
            <a:r>
              <a:rPr lang="en" sz="2000">
                <a:solidFill>
                  <a:srgbClr val="FF0000"/>
                </a:solidFill>
                <a:latin typeface="Arial"/>
                <a:ea typeface="Arial"/>
                <a:cs typeface="Arial"/>
                <a:sym typeface="Arial"/>
              </a:rPr>
              <a:t>Google</a:t>
            </a:r>
            <a:endParaRPr sz="2000">
              <a:solidFill>
                <a:srgbClr val="FF0000"/>
              </a:solidFill>
              <a:latin typeface="Arial"/>
              <a:ea typeface="Arial"/>
              <a:cs typeface="Arial"/>
              <a:sym typeface="Arial"/>
            </a:endParaRPr>
          </a:p>
          <a:p>
            <a:pPr indent="-355600" lvl="0" marL="457200" rtl="0" algn="l">
              <a:lnSpc>
                <a:spcPct val="100000"/>
              </a:lnSpc>
              <a:spcBef>
                <a:spcPts val="0"/>
              </a:spcBef>
              <a:spcAft>
                <a:spcPts val="0"/>
              </a:spcAft>
              <a:buClr>
                <a:srgbClr val="FF0000"/>
              </a:buClr>
              <a:buSzPts val="2000"/>
              <a:buFont typeface="Arial"/>
              <a:buChar char="●"/>
            </a:pPr>
            <a:r>
              <a:rPr lang="en" sz="2000">
                <a:solidFill>
                  <a:srgbClr val="FF0000"/>
                </a:solidFill>
                <a:latin typeface="Arial"/>
                <a:ea typeface="Arial"/>
                <a:cs typeface="Arial"/>
                <a:sym typeface="Arial"/>
              </a:rPr>
              <a:t>Microsoft</a:t>
            </a:r>
            <a:endParaRPr sz="2000">
              <a:solidFill>
                <a:srgbClr val="FF0000"/>
              </a:solidFill>
              <a:latin typeface="Arial"/>
              <a:ea typeface="Arial"/>
              <a:cs typeface="Arial"/>
              <a:sym typeface="Arial"/>
            </a:endParaRPr>
          </a:p>
          <a:p>
            <a:pPr indent="-355600" lvl="0" marL="457200" rtl="0" algn="l">
              <a:lnSpc>
                <a:spcPct val="100000"/>
              </a:lnSpc>
              <a:spcBef>
                <a:spcPts val="0"/>
              </a:spcBef>
              <a:spcAft>
                <a:spcPts val="0"/>
              </a:spcAft>
              <a:buClr>
                <a:srgbClr val="FF0000"/>
              </a:buClr>
              <a:buSzPts val="2000"/>
              <a:buFont typeface="Arial"/>
              <a:buChar char="●"/>
            </a:pPr>
            <a:r>
              <a:rPr lang="en" sz="2000">
                <a:solidFill>
                  <a:srgbClr val="FF0000"/>
                </a:solidFill>
                <a:latin typeface="Arial"/>
                <a:ea typeface="Arial"/>
                <a:cs typeface="Arial"/>
                <a:sym typeface="Arial"/>
              </a:rPr>
              <a:t>QuickCards</a:t>
            </a:r>
            <a:endParaRPr sz="2000">
              <a:solidFill>
                <a:srgbClr val="FF0000"/>
              </a:solidFill>
              <a:latin typeface="Arial"/>
              <a:ea typeface="Arial"/>
              <a:cs typeface="Arial"/>
              <a:sym typeface="Arial"/>
            </a:endParaRPr>
          </a:p>
          <a:p>
            <a:pPr indent="-355600" lvl="0" marL="457200" rtl="0" algn="l">
              <a:lnSpc>
                <a:spcPct val="100000"/>
              </a:lnSpc>
              <a:spcBef>
                <a:spcPts val="0"/>
              </a:spcBef>
              <a:spcAft>
                <a:spcPts val="0"/>
              </a:spcAft>
              <a:buClr>
                <a:srgbClr val="FF0000"/>
              </a:buClr>
              <a:buSzPts val="2000"/>
              <a:buFont typeface="Arial"/>
              <a:buChar char="●"/>
            </a:pPr>
            <a:r>
              <a:rPr lang="en" sz="2000">
                <a:solidFill>
                  <a:srgbClr val="FF0000"/>
                </a:solidFill>
                <a:latin typeface="Arial"/>
                <a:ea typeface="Arial"/>
                <a:cs typeface="Arial"/>
                <a:sym typeface="Arial"/>
              </a:rPr>
              <a:t>Passkey</a:t>
            </a:r>
            <a:endParaRPr sz="2000">
              <a:solidFill>
                <a:srgbClr val="FF0000"/>
              </a:solidFill>
              <a:latin typeface="Arial"/>
              <a:ea typeface="Arial"/>
              <a:cs typeface="Arial"/>
              <a:sym typeface="Arial"/>
            </a:endParaRPr>
          </a:p>
          <a:p>
            <a:pPr indent="-355600" lvl="0" marL="457200" rtl="0" algn="l">
              <a:lnSpc>
                <a:spcPct val="100000"/>
              </a:lnSpc>
              <a:spcBef>
                <a:spcPts val="0"/>
              </a:spcBef>
              <a:spcAft>
                <a:spcPts val="0"/>
              </a:spcAft>
              <a:buClr>
                <a:srgbClr val="FF0000"/>
              </a:buClr>
              <a:buSzPts val="2000"/>
              <a:buFont typeface="Arial"/>
              <a:buChar char="●"/>
            </a:pPr>
            <a:r>
              <a:rPr lang="en" sz="2000">
                <a:solidFill>
                  <a:srgbClr val="FF0000"/>
                </a:solidFill>
                <a:latin typeface="Arial"/>
                <a:ea typeface="Arial"/>
                <a:cs typeface="Arial"/>
                <a:sym typeface="Arial"/>
              </a:rPr>
              <a:t>Facial Recognition</a:t>
            </a:r>
            <a:endParaRPr/>
          </a:p>
        </p:txBody>
      </p:sp>
      <p:sp>
        <p:nvSpPr>
          <p:cNvPr id="129" name="Google Shape;129;p25"/>
          <p:cNvSpPr txBox="1"/>
          <p:nvPr/>
        </p:nvSpPr>
        <p:spPr>
          <a:xfrm>
            <a:off x="4834450" y="1423375"/>
            <a:ext cx="3329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0000"/>
                </a:solidFill>
              </a:rPr>
              <a:t>Replace with your login page </a:t>
            </a:r>
            <a:endParaRPr b="1">
              <a:solidFill>
                <a:srgbClr val="FF0000"/>
              </a:solidFill>
            </a:endParaRPr>
          </a:p>
        </p:txBody>
      </p:sp>
      <p:sp>
        <p:nvSpPr>
          <p:cNvPr id="130" name="Google Shape;130;p25"/>
          <p:cNvSpPr/>
          <p:nvPr/>
        </p:nvSpPr>
        <p:spPr>
          <a:xfrm>
            <a:off x="7574375" y="1518625"/>
            <a:ext cx="116700" cy="209700"/>
          </a:xfrm>
          <a:prstGeom prst="downArrow">
            <a:avLst>
              <a:gd fmla="val 50000" name="adj1"/>
              <a:gd fmla="val 50000" name="adj2"/>
            </a:avLst>
          </a:prstGeom>
          <a:solidFill>
            <a:srgbClr val="FF00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1" name="Google Shape;131;p25"/>
          <p:cNvPicPr preferRelativeResize="0"/>
          <p:nvPr/>
        </p:nvPicPr>
        <p:blipFill>
          <a:blip r:embed="rId3">
            <a:alphaModFix/>
          </a:blip>
          <a:stretch>
            <a:fillRect/>
          </a:stretch>
        </p:blipFill>
        <p:spPr>
          <a:xfrm>
            <a:off x="4398085" y="1803700"/>
            <a:ext cx="3945116" cy="24152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61"/>
          <p:cNvSpPr txBox="1"/>
          <p:nvPr>
            <p:ph type="title"/>
          </p:nvPr>
        </p:nvSpPr>
        <p:spPr>
          <a:xfrm>
            <a:off x="578250" y="526350"/>
            <a:ext cx="7987500" cy="4090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My Classes &amp; QuickCards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62"/>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My Classes</a:t>
            </a:r>
            <a:endParaRPr/>
          </a:p>
        </p:txBody>
      </p:sp>
      <p:pic>
        <p:nvPicPr>
          <p:cNvPr id="386" name="Google Shape;386;p62"/>
          <p:cNvPicPr preferRelativeResize="0"/>
          <p:nvPr/>
        </p:nvPicPr>
        <p:blipFill>
          <a:blip r:embed="rId3">
            <a:alphaModFix/>
          </a:blip>
          <a:stretch>
            <a:fillRect/>
          </a:stretch>
        </p:blipFill>
        <p:spPr>
          <a:xfrm>
            <a:off x="879300" y="1229600"/>
            <a:ext cx="7761149" cy="34925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3"/>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My Classes</a:t>
            </a:r>
            <a:endParaRPr/>
          </a:p>
        </p:txBody>
      </p:sp>
      <p:pic>
        <p:nvPicPr>
          <p:cNvPr id="392" name="Google Shape;392;p63"/>
          <p:cNvPicPr preferRelativeResize="0"/>
          <p:nvPr/>
        </p:nvPicPr>
        <p:blipFill>
          <a:blip r:embed="rId3">
            <a:alphaModFix/>
          </a:blip>
          <a:stretch>
            <a:fillRect/>
          </a:stretch>
        </p:blipFill>
        <p:spPr>
          <a:xfrm>
            <a:off x="1263526" y="1088725"/>
            <a:ext cx="6616949" cy="37208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4"/>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My Classes </a:t>
            </a:r>
            <a:r>
              <a:rPr lang="en"/>
              <a:t>Analytics</a:t>
            </a:r>
            <a:endParaRPr/>
          </a:p>
        </p:txBody>
      </p:sp>
      <p:pic>
        <p:nvPicPr>
          <p:cNvPr id="398" name="Google Shape;398;p64" title="my classes.png"/>
          <p:cNvPicPr preferRelativeResize="0"/>
          <p:nvPr/>
        </p:nvPicPr>
        <p:blipFill rotWithShape="1">
          <a:blip r:embed="rId3">
            <a:alphaModFix/>
          </a:blip>
          <a:srcRect b="0" l="0" r="0" t="448"/>
          <a:stretch/>
        </p:blipFill>
        <p:spPr>
          <a:xfrm>
            <a:off x="1229250" y="1063050"/>
            <a:ext cx="6685525" cy="3748126"/>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65"/>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My Classes: Student View</a:t>
            </a:r>
            <a:endParaRPr/>
          </a:p>
        </p:txBody>
      </p:sp>
      <p:pic>
        <p:nvPicPr>
          <p:cNvPr id="404" name="Google Shape;404;p65"/>
          <p:cNvPicPr preferRelativeResize="0"/>
          <p:nvPr/>
        </p:nvPicPr>
        <p:blipFill>
          <a:blip r:embed="rId3">
            <a:alphaModFix/>
          </a:blip>
          <a:stretch>
            <a:fillRect/>
          </a:stretch>
        </p:blipFill>
        <p:spPr>
          <a:xfrm>
            <a:off x="311700" y="1637475"/>
            <a:ext cx="4548849" cy="2611850"/>
          </a:xfrm>
          <a:prstGeom prst="rect">
            <a:avLst/>
          </a:prstGeom>
          <a:noFill/>
          <a:ln cap="flat" cmpd="sng" w="19050">
            <a:solidFill>
              <a:schemeClr val="dk2"/>
            </a:solidFill>
            <a:prstDash val="solid"/>
            <a:round/>
            <a:headEnd len="sm" w="sm" type="none"/>
            <a:tailEnd len="sm" w="sm" type="none"/>
          </a:ln>
        </p:spPr>
      </p:pic>
      <p:pic>
        <p:nvPicPr>
          <p:cNvPr id="405" name="Google Shape;405;p65"/>
          <p:cNvPicPr preferRelativeResize="0"/>
          <p:nvPr/>
        </p:nvPicPr>
        <p:blipFill>
          <a:blip r:embed="rId4">
            <a:alphaModFix/>
          </a:blip>
          <a:stretch>
            <a:fillRect/>
          </a:stretch>
        </p:blipFill>
        <p:spPr>
          <a:xfrm>
            <a:off x="5137575" y="1637475"/>
            <a:ext cx="3694725" cy="2611849"/>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66"/>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QuickCard Management in My Classes</a:t>
            </a:r>
            <a:endParaRPr/>
          </a:p>
        </p:txBody>
      </p:sp>
      <p:pic>
        <p:nvPicPr>
          <p:cNvPr id="411" name="Google Shape;411;p66"/>
          <p:cNvPicPr preferRelativeResize="0"/>
          <p:nvPr/>
        </p:nvPicPr>
        <p:blipFill rotWithShape="1">
          <a:blip r:embed="rId3">
            <a:alphaModFix/>
          </a:blip>
          <a:srcRect b="0" l="0" r="6437" t="0"/>
          <a:stretch/>
        </p:blipFill>
        <p:spPr>
          <a:xfrm>
            <a:off x="311700" y="1445648"/>
            <a:ext cx="8520600" cy="2874352"/>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7"/>
          <p:cNvSpPr txBox="1"/>
          <p:nvPr>
            <p:ph type="title"/>
          </p:nvPr>
        </p:nvSpPr>
        <p:spPr>
          <a:xfrm>
            <a:off x="578250" y="526350"/>
            <a:ext cx="7987500" cy="4090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Accessibility &amp; Help Tools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68"/>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Accessibility</a:t>
            </a:r>
            <a:endParaRPr/>
          </a:p>
        </p:txBody>
      </p:sp>
      <p:pic>
        <p:nvPicPr>
          <p:cNvPr id="422" name="Google Shape;422;p68"/>
          <p:cNvPicPr preferRelativeResize="0"/>
          <p:nvPr/>
        </p:nvPicPr>
        <p:blipFill>
          <a:blip r:embed="rId3">
            <a:alphaModFix/>
          </a:blip>
          <a:stretch>
            <a:fillRect/>
          </a:stretch>
        </p:blipFill>
        <p:spPr>
          <a:xfrm>
            <a:off x="4137500" y="955200"/>
            <a:ext cx="4749000" cy="295084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9"/>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Help Tool</a:t>
            </a:r>
            <a:endParaRPr/>
          </a:p>
        </p:txBody>
      </p:sp>
      <p:pic>
        <p:nvPicPr>
          <p:cNvPr id="428" name="Google Shape;428;p69"/>
          <p:cNvPicPr preferRelativeResize="0"/>
          <p:nvPr/>
        </p:nvPicPr>
        <p:blipFill>
          <a:blip r:embed="rId3">
            <a:alphaModFix/>
          </a:blip>
          <a:stretch>
            <a:fillRect/>
          </a:stretch>
        </p:blipFill>
        <p:spPr>
          <a:xfrm>
            <a:off x="1495400" y="1375075"/>
            <a:ext cx="6153198" cy="3468625"/>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grpSp>
        <p:nvGrpSpPr>
          <p:cNvPr id="433" name="Google Shape;433;p70"/>
          <p:cNvGrpSpPr/>
          <p:nvPr/>
        </p:nvGrpSpPr>
        <p:grpSpPr>
          <a:xfrm>
            <a:off x="208001" y="1176413"/>
            <a:ext cx="2743200" cy="3365100"/>
            <a:chOff x="154876" y="1203850"/>
            <a:chExt cx="2743200" cy="3365100"/>
          </a:xfrm>
        </p:grpSpPr>
        <p:sp>
          <p:nvSpPr>
            <p:cNvPr id="434" name="Google Shape;434;p70"/>
            <p:cNvSpPr/>
            <p:nvPr/>
          </p:nvSpPr>
          <p:spPr>
            <a:xfrm>
              <a:off x="154876" y="1203850"/>
              <a:ext cx="2743200" cy="3365100"/>
            </a:xfrm>
            <a:prstGeom prst="roundRect">
              <a:avLst>
                <a:gd fmla="val 2667" name="adj"/>
              </a:avLst>
            </a:prstGeom>
            <a:solidFill>
              <a:schemeClr val="dk1"/>
            </a:solidFill>
            <a:ln cap="flat" cmpd="sng" w="10150">
              <a:solidFill>
                <a:schemeClr val="dk1"/>
              </a:solidFill>
              <a:prstDash val="solid"/>
              <a:round/>
              <a:headEnd len="sm" w="sm" type="none"/>
              <a:tailEnd len="sm" w="sm" type="none"/>
            </a:ln>
          </p:spPr>
          <p:txBody>
            <a:bodyPr anchorCtr="0" anchor="ctr" bIns="73150" lIns="73150" spcFirstLastPara="1" rIns="73150" wrap="square" tIns="73150">
              <a:noAutofit/>
            </a:bodyPr>
            <a:lstStyle/>
            <a:p>
              <a:pPr indent="0" lvl="0" marL="0" rtl="0" algn="l">
                <a:spcBef>
                  <a:spcPts val="0"/>
                </a:spcBef>
                <a:spcAft>
                  <a:spcPts val="0"/>
                </a:spcAft>
                <a:buNone/>
              </a:pPr>
              <a:r>
                <a:t/>
              </a:r>
              <a:endParaRPr/>
            </a:p>
          </p:txBody>
        </p:sp>
        <p:pic>
          <p:nvPicPr>
            <p:cNvPr descr="/mnt/data/classlink_assets/apps_graphic.png" id="435" name="Google Shape;435;p70"/>
            <p:cNvPicPr preferRelativeResize="0"/>
            <p:nvPr/>
          </p:nvPicPr>
          <p:blipFill rotWithShape="1">
            <a:blip r:embed="rId3">
              <a:alphaModFix/>
            </a:blip>
            <a:srcRect b="0" l="0" r="0" t="0"/>
            <a:stretch/>
          </p:blipFill>
          <p:spPr>
            <a:xfrm>
              <a:off x="833726" y="1368442"/>
              <a:ext cx="1385500" cy="1207064"/>
            </a:xfrm>
            <a:prstGeom prst="rect">
              <a:avLst/>
            </a:prstGeom>
            <a:noFill/>
            <a:ln>
              <a:noFill/>
            </a:ln>
          </p:spPr>
        </p:pic>
        <p:sp>
          <p:nvSpPr>
            <p:cNvPr id="436" name="Google Shape;436;p70"/>
            <p:cNvSpPr/>
            <p:nvPr/>
          </p:nvSpPr>
          <p:spPr>
            <a:xfrm>
              <a:off x="301126" y="2776693"/>
              <a:ext cx="2450700" cy="43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40"/>
                <a:buFont typeface="Arial"/>
                <a:buNone/>
              </a:pPr>
              <a:r>
                <a:rPr b="1" i="0" lang="en" sz="1440" u="none" cap="none" strike="noStrike">
                  <a:solidFill>
                    <a:srgbClr val="FFFFFF"/>
                  </a:solidFill>
                  <a:latin typeface="Arial"/>
                  <a:ea typeface="Arial"/>
                  <a:cs typeface="Arial"/>
                  <a:sym typeface="Arial"/>
                </a:rPr>
                <a:t>Open tools from one place</a:t>
              </a:r>
              <a:endParaRPr b="0" i="0" sz="1440" u="none" cap="none" strike="noStrike">
                <a:solidFill>
                  <a:srgbClr val="000000"/>
                </a:solidFill>
                <a:latin typeface="Arial"/>
                <a:ea typeface="Arial"/>
                <a:cs typeface="Arial"/>
                <a:sym typeface="Arial"/>
              </a:endParaRPr>
            </a:p>
          </p:txBody>
        </p:sp>
        <p:sp>
          <p:nvSpPr>
            <p:cNvPr id="437" name="Google Shape;437;p70"/>
            <p:cNvSpPr/>
            <p:nvPr/>
          </p:nvSpPr>
          <p:spPr>
            <a:xfrm>
              <a:off x="337726" y="3429643"/>
              <a:ext cx="2377500" cy="69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7EAFB"/>
                </a:buClr>
                <a:buSzPts val="1160"/>
                <a:buFont typeface="Arial"/>
                <a:buNone/>
              </a:pPr>
              <a:r>
                <a:rPr b="0" i="0" lang="en" sz="1160" u="none" cap="none" strike="noStrike">
                  <a:solidFill>
                    <a:srgbClr val="D7EAFB"/>
                  </a:solidFill>
                  <a:latin typeface="Arial"/>
                  <a:ea typeface="Arial"/>
                  <a:cs typeface="Arial"/>
                  <a:sym typeface="Arial"/>
                </a:rPr>
                <a:t>Launch from one home page instead of scattered bookmarks.</a:t>
              </a:r>
              <a:endParaRPr b="0" i="0" sz="1160" u="none" cap="none" strike="noStrike">
                <a:solidFill>
                  <a:srgbClr val="000000"/>
                </a:solidFill>
                <a:latin typeface="Arial"/>
                <a:ea typeface="Arial"/>
                <a:cs typeface="Arial"/>
                <a:sym typeface="Arial"/>
              </a:endParaRPr>
            </a:p>
          </p:txBody>
        </p:sp>
      </p:grpSp>
      <p:grpSp>
        <p:nvGrpSpPr>
          <p:cNvPr id="438" name="Google Shape;438;p70"/>
          <p:cNvGrpSpPr/>
          <p:nvPr/>
        </p:nvGrpSpPr>
        <p:grpSpPr>
          <a:xfrm>
            <a:off x="3197579" y="1176413"/>
            <a:ext cx="2743200" cy="3365100"/>
            <a:chOff x="3273492" y="1148975"/>
            <a:chExt cx="2743200" cy="3365100"/>
          </a:xfrm>
        </p:grpSpPr>
        <p:sp>
          <p:nvSpPr>
            <p:cNvPr id="439" name="Google Shape;439;p70"/>
            <p:cNvSpPr/>
            <p:nvPr/>
          </p:nvSpPr>
          <p:spPr>
            <a:xfrm>
              <a:off x="3273492" y="1148975"/>
              <a:ext cx="2743200" cy="3365100"/>
            </a:xfrm>
            <a:prstGeom prst="roundRect">
              <a:avLst>
                <a:gd fmla="val 2667" name="adj"/>
              </a:avLst>
            </a:prstGeom>
            <a:solidFill>
              <a:schemeClr val="dk1"/>
            </a:solidFill>
            <a:ln cap="flat" cmpd="sng" w="10150">
              <a:solidFill>
                <a:schemeClr val="dk1"/>
              </a:solidFill>
              <a:prstDash val="solid"/>
              <a:round/>
              <a:headEnd len="sm" w="sm" type="none"/>
              <a:tailEnd len="sm" w="sm" type="none"/>
            </a:ln>
          </p:spPr>
          <p:txBody>
            <a:bodyPr anchorCtr="0" anchor="ctr" bIns="73150" lIns="73150" spcFirstLastPara="1" rIns="73150" wrap="square" tIns="73150">
              <a:noAutofit/>
            </a:bodyPr>
            <a:lstStyle/>
            <a:p>
              <a:pPr indent="0" lvl="0" marL="0" rtl="0" algn="l">
                <a:spcBef>
                  <a:spcPts val="0"/>
                </a:spcBef>
                <a:spcAft>
                  <a:spcPts val="0"/>
                </a:spcAft>
                <a:buNone/>
              </a:pPr>
              <a:r>
                <a:t/>
              </a:r>
              <a:endParaRPr/>
            </a:p>
          </p:txBody>
        </p:sp>
        <p:pic>
          <p:nvPicPr>
            <p:cNvPr descr="/mnt/data/classlink_assets/customization_graphic.png" id="440" name="Google Shape;440;p70"/>
            <p:cNvPicPr preferRelativeResize="0"/>
            <p:nvPr/>
          </p:nvPicPr>
          <p:blipFill rotWithShape="1">
            <a:blip r:embed="rId4">
              <a:alphaModFix/>
            </a:blip>
            <a:srcRect b="0" l="0" r="0" t="0"/>
            <a:stretch/>
          </p:blipFill>
          <p:spPr>
            <a:xfrm>
              <a:off x="3932796" y="1368442"/>
              <a:ext cx="1424616" cy="1207064"/>
            </a:xfrm>
            <a:prstGeom prst="rect">
              <a:avLst/>
            </a:prstGeom>
            <a:noFill/>
            <a:ln>
              <a:noFill/>
            </a:ln>
          </p:spPr>
        </p:pic>
        <p:sp>
          <p:nvSpPr>
            <p:cNvPr id="441" name="Google Shape;441;p70"/>
            <p:cNvSpPr/>
            <p:nvPr/>
          </p:nvSpPr>
          <p:spPr>
            <a:xfrm>
              <a:off x="3351767" y="2828243"/>
              <a:ext cx="2450700" cy="43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40"/>
                <a:buFont typeface="Arial"/>
                <a:buNone/>
              </a:pPr>
              <a:r>
                <a:rPr b="1" i="0" lang="en" sz="1440" u="none" cap="none" strike="noStrike">
                  <a:solidFill>
                    <a:srgbClr val="FFFFFF"/>
                  </a:solidFill>
                  <a:latin typeface="Arial"/>
                  <a:ea typeface="Arial"/>
                  <a:cs typeface="Arial"/>
                  <a:sym typeface="Arial"/>
                </a:rPr>
                <a:t>Organize once and save time daily</a:t>
              </a:r>
              <a:endParaRPr b="0" i="0" sz="1440" u="none" cap="none" strike="noStrike">
                <a:solidFill>
                  <a:srgbClr val="000000"/>
                </a:solidFill>
                <a:latin typeface="Arial"/>
                <a:ea typeface="Arial"/>
                <a:cs typeface="Arial"/>
                <a:sym typeface="Arial"/>
              </a:endParaRPr>
            </a:p>
          </p:txBody>
        </p:sp>
        <p:sp>
          <p:nvSpPr>
            <p:cNvPr id="442" name="Google Shape;442;p70"/>
            <p:cNvSpPr/>
            <p:nvPr/>
          </p:nvSpPr>
          <p:spPr>
            <a:xfrm>
              <a:off x="3388367" y="3405827"/>
              <a:ext cx="2377500" cy="69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7EAFB"/>
                </a:buClr>
                <a:buSzPts val="1160"/>
                <a:buFont typeface="Arial"/>
                <a:buNone/>
              </a:pPr>
              <a:r>
                <a:rPr b="0" i="0" lang="en" sz="1160" u="none" cap="none" strike="noStrike">
                  <a:solidFill>
                    <a:srgbClr val="D7EAFB"/>
                  </a:solidFill>
                  <a:latin typeface="Arial"/>
                  <a:ea typeface="Arial"/>
                  <a:cs typeface="Arial"/>
                  <a:sym typeface="Arial"/>
                </a:rPr>
                <a:t>Use favorites, folders, tags, and auto launch to reduce clicks.</a:t>
              </a:r>
              <a:endParaRPr b="0" i="0" sz="1160" u="none" cap="none" strike="noStrike">
                <a:solidFill>
                  <a:srgbClr val="000000"/>
                </a:solidFill>
                <a:latin typeface="Arial"/>
                <a:ea typeface="Arial"/>
                <a:cs typeface="Arial"/>
                <a:sym typeface="Arial"/>
              </a:endParaRPr>
            </a:p>
          </p:txBody>
        </p:sp>
      </p:grpSp>
      <p:grpSp>
        <p:nvGrpSpPr>
          <p:cNvPr id="443" name="Google Shape;443;p70"/>
          <p:cNvGrpSpPr/>
          <p:nvPr/>
        </p:nvGrpSpPr>
        <p:grpSpPr>
          <a:xfrm>
            <a:off x="6187156" y="1176413"/>
            <a:ext cx="2743200" cy="3365100"/>
            <a:chOff x="6256181" y="1148975"/>
            <a:chExt cx="2743200" cy="3365100"/>
          </a:xfrm>
        </p:grpSpPr>
        <p:sp>
          <p:nvSpPr>
            <p:cNvPr id="444" name="Google Shape;444;p70"/>
            <p:cNvSpPr/>
            <p:nvPr/>
          </p:nvSpPr>
          <p:spPr>
            <a:xfrm>
              <a:off x="6256181" y="1148975"/>
              <a:ext cx="2743200" cy="3365100"/>
            </a:xfrm>
            <a:prstGeom prst="roundRect">
              <a:avLst>
                <a:gd fmla="val 2667" name="adj"/>
              </a:avLst>
            </a:prstGeom>
            <a:solidFill>
              <a:schemeClr val="dk1"/>
            </a:solidFill>
            <a:ln cap="flat" cmpd="sng" w="10150">
              <a:solidFill>
                <a:schemeClr val="dk1"/>
              </a:solidFill>
              <a:prstDash val="solid"/>
              <a:round/>
              <a:headEnd len="sm" w="sm" type="none"/>
              <a:tailEnd len="sm" w="sm" type="none"/>
            </a:ln>
          </p:spPr>
          <p:txBody>
            <a:bodyPr anchorCtr="0" anchor="ctr" bIns="73150" lIns="73150" spcFirstLastPara="1" rIns="73150" wrap="square" tIns="73150">
              <a:noAutofit/>
            </a:bodyPr>
            <a:lstStyle/>
            <a:p>
              <a:pPr indent="0" lvl="0" marL="0" rtl="0" algn="l">
                <a:spcBef>
                  <a:spcPts val="0"/>
                </a:spcBef>
                <a:spcAft>
                  <a:spcPts val="0"/>
                </a:spcAft>
                <a:buNone/>
              </a:pPr>
              <a:r>
                <a:t/>
              </a:r>
              <a:endParaRPr/>
            </a:p>
          </p:txBody>
        </p:sp>
        <p:pic>
          <p:nvPicPr>
            <p:cNvPr descr="/mnt/data/classlink_assets/my_classes_graphic.png" id="445" name="Google Shape;445;p70"/>
            <p:cNvPicPr preferRelativeResize="0"/>
            <p:nvPr/>
          </p:nvPicPr>
          <p:blipFill rotWithShape="1">
            <a:blip r:embed="rId5">
              <a:alphaModFix/>
            </a:blip>
            <a:srcRect b="0" l="0" r="0" t="0"/>
            <a:stretch/>
          </p:blipFill>
          <p:spPr>
            <a:xfrm>
              <a:off x="6938573" y="1368442"/>
              <a:ext cx="1378422" cy="1207064"/>
            </a:xfrm>
            <a:prstGeom prst="rect">
              <a:avLst/>
            </a:prstGeom>
            <a:noFill/>
            <a:ln>
              <a:noFill/>
            </a:ln>
          </p:spPr>
        </p:pic>
        <p:sp>
          <p:nvSpPr>
            <p:cNvPr id="446" name="Google Shape;446;p70"/>
            <p:cNvSpPr/>
            <p:nvPr/>
          </p:nvSpPr>
          <p:spPr>
            <a:xfrm>
              <a:off x="6402347" y="2835684"/>
              <a:ext cx="2450700" cy="43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40"/>
                <a:buFont typeface="Arial"/>
                <a:buNone/>
              </a:pPr>
              <a:r>
                <a:rPr b="1" i="0" lang="en" sz="1440" u="none" cap="none" strike="noStrike">
                  <a:solidFill>
                    <a:srgbClr val="FFFFFF"/>
                  </a:solidFill>
                  <a:latin typeface="Arial"/>
                  <a:ea typeface="Arial"/>
                  <a:cs typeface="Arial"/>
                  <a:sym typeface="Arial"/>
                </a:rPr>
                <a:t>Use My Classes to guide students</a:t>
              </a:r>
              <a:endParaRPr b="0" i="0" sz="1440" u="none" cap="none" strike="noStrike">
                <a:solidFill>
                  <a:srgbClr val="000000"/>
                </a:solidFill>
                <a:latin typeface="Arial"/>
                <a:ea typeface="Arial"/>
                <a:cs typeface="Arial"/>
                <a:sym typeface="Arial"/>
              </a:endParaRPr>
            </a:p>
          </p:txBody>
        </p:sp>
        <p:sp>
          <p:nvSpPr>
            <p:cNvPr id="447" name="Google Shape;447;p70"/>
            <p:cNvSpPr/>
            <p:nvPr/>
          </p:nvSpPr>
          <p:spPr>
            <a:xfrm>
              <a:off x="6438947" y="3445609"/>
              <a:ext cx="2377500" cy="69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7EAFB"/>
                </a:buClr>
                <a:buSzPts val="1160"/>
                <a:buFont typeface="Arial"/>
                <a:buNone/>
              </a:pPr>
              <a:r>
                <a:rPr b="0" i="0" lang="en" sz="1160" u="none" cap="none" strike="noStrike">
                  <a:solidFill>
                    <a:srgbClr val="D7EAFB"/>
                  </a:solidFill>
                  <a:latin typeface="Arial"/>
                  <a:ea typeface="Arial"/>
                  <a:cs typeface="Arial"/>
                  <a:sym typeface="Arial"/>
                </a:rPr>
                <a:t>Keep apps, updates, and QuickCard workflows closer together.</a:t>
              </a:r>
              <a:endParaRPr b="0" i="0" sz="1160" u="none" cap="none" strike="noStrike">
                <a:solidFill>
                  <a:srgbClr val="000000"/>
                </a:solidFill>
                <a:latin typeface="Arial"/>
                <a:ea typeface="Arial"/>
                <a:cs typeface="Arial"/>
                <a:sym typeface="Arial"/>
              </a:endParaRPr>
            </a:p>
          </p:txBody>
        </p:sp>
      </p:grpSp>
      <p:sp>
        <p:nvSpPr>
          <p:cNvPr id="448" name="Google Shape;448;p70"/>
          <p:cNvSpPr txBox="1"/>
          <p:nvPr>
            <p:ph type="title"/>
          </p:nvPr>
        </p:nvSpPr>
        <p:spPr>
          <a:xfrm>
            <a:off x="1184000" y="117600"/>
            <a:ext cx="7132800" cy="943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Recap</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6"/>
          <p:cNvSpPr txBox="1"/>
          <p:nvPr>
            <p:ph type="ctrTitle"/>
          </p:nvPr>
        </p:nvSpPr>
        <p:spPr>
          <a:xfrm>
            <a:off x="311708" y="1030268"/>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LaunchPad Tour</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71"/>
          <p:cNvSpPr txBox="1"/>
          <p:nvPr>
            <p:ph type="title"/>
          </p:nvPr>
        </p:nvSpPr>
        <p:spPr>
          <a:xfrm>
            <a:off x="578250" y="504850"/>
            <a:ext cx="7987500" cy="1935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9600">
                <a:latin typeface="Great Vibes"/>
                <a:ea typeface="Great Vibes"/>
                <a:cs typeface="Great Vibes"/>
                <a:sym typeface="Great Vibes"/>
              </a:rPr>
              <a:t>Thank You</a:t>
            </a:r>
            <a:endParaRPr sz="9600">
              <a:latin typeface="Great Vibes"/>
              <a:ea typeface="Great Vibes"/>
              <a:cs typeface="Great Vibes"/>
              <a:sym typeface="Great Vibes"/>
            </a:endParaRPr>
          </a:p>
        </p:txBody>
      </p:sp>
      <p:pic>
        <p:nvPicPr>
          <p:cNvPr descr="File:DH overview QR code example.png - Wikimedia Commons" id="454" name="Google Shape;454;p71"/>
          <p:cNvPicPr preferRelativeResize="0"/>
          <p:nvPr/>
        </p:nvPicPr>
        <p:blipFill>
          <a:blip r:embed="rId3">
            <a:alphaModFix/>
          </a:blip>
          <a:stretch>
            <a:fillRect/>
          </a:stretch>
        </p:blipFill>
        <p:spPr>
          <a:xfrm>
            <a:off x="3646800" y="2902575"/>
            <a:ext cx="1850400" cy="1850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7"/>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Introduction to LaunchPad</a:t>
            </a:r>
            <a:endParaRPr/>
          </a:p>
        </p:txBody>
      </p:sp>
      <p:pic>
        <p:nvPicPr>
          <p:cNvPr id="142" name="Google Shape;142;p27"/>
          <p:cNvPicPr preferRelativeResize="0"/>
          <p:nvPr/>
        </p:nvPicPr>
        <p:blipFill>
          <a:blip r:embed="rId3">
            <a:alphaModFix/>
          </a:blip>
          <a:stretch>
            <a:fillRect/>
          </a:stretch>
        </p:blipFill>
        <p:spPr>
          <a:xfrm>
            <a:off x="4067625" y="1259225"/>
            <a:ext cx="4844726" cy="2727400"/>
          </a:xfrm>
          <a:prstGeom prst="rect">
            <a:avLst/>
          </a:prstGeom>
          <a:noFill/>
          <a:ln>
            <a:noFill/>
          </a:ln>
        </p:spPr>
      </p:pic>
      <p:sp>
        <p:nvSpPr>
          <p:cNvPr id="143" name="Google Shape;143;p27"/>
          <p:cNvSpPr txBox="1"/>
          <p:nvPr>
            <p:ph idx="1" type="subTitle"/>
          </p:nvPr>
        </p:nvSpPr>
        <p:spPr>
          <a:xfrm>
            <a:off x="265500" y="2977625"/>
            <a:ext cx="3473100" cy="1235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a:t>Starting with the Toolbar</a:t>
            </a:r>
            <a:r>
              <a:rPr lang="en"/>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8"/>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Digital Resources (AKA: Apps)</a:t>
            </a:r>
            <a:endParaRPr/>
          </a:p>
        </p:txBody>
      </p:sp>
      <p:pic>
        <p:nvPicPr>
          <p:cNvPr id="149" name="Google Shape;149;p28" title="launchpad (4).png"/>
          <p:cNvPicPr preferRelativeResize="0"/>
          <p:nvPr/>
        </p:nvPicPr>
        <p:blipFill>
          <a:blip r:embed="rId3">
            <a:alphaModFix/>
          </a:blip>
          <a:stretch>
            <a:fillRect/>
          </a:stretch>
        </p:blipFill>
        <p:spPr>
          <a:xfrm>
            <a:off x="3982041" y="1439425"/>
            <a:ext cx="5004158" cy="2814850"/>
          </a:xfrm>
          <a:prstGeom prst="rect">
            <a:avLst/>
          </a:prstGeom>
          <a:noFill/>
          <a:ln cap="flat" cmpd="sng" w="17175">
            <a:solidFill>
              <a:srgbClr val="000000"/>
            </a:solidFill>
            <a:prstDash val="solid"/>
            <a:round/>
            <a:headEnd len="sm" w="sm" type="none"/>
            <a:tailEnd len="sm" w="sm" type="none"/>
          </a:ln>
        </p:spPr>
      </p:pic>
      <p:sp>
        <p:nvSpPr>
          <p:cNvPr id="150" name="Google Shape;150;p28"/>
          <p:cNvSpPr/>
          <p:nvPr/>
        </p:nvSpPr>
        <p:spPr>
          <a:xfrm>
            <a:off x="6176951" y="1693231"/>
            <a:ext cx="614400" cy="539100"/>
          </a:xfrm>
          <a:prstGeom prst="roundRect">
            <a:avLst>
              <a:gd fmla="val 16667" name="adj"/>
            </a:avLst>
          </a:prstGeom>
          <a:noFill/>
          <a:ln cap="flat" cmpd="sng" w="25725">
            <a:solidFill>
              <a:srgbClr val="FFAB40"/>
            </a:solidFill>
            <a:prstDash val="solid"/>
            <a:round/>
            <a:headEnd len="sm" w="sm" type="none"/>
            <a:tailEnd len="sm" w="sm" type="none"/>
          </a:ln>
        </p:spPr>
        <p:txBody>
          <a:bodyPr anchorCtr="0" anchor="ctr" bIns="82325" lIns="82325" spcFirstLastPara="1" rIns="82325" wrap="square" tIns="82325">
            <a:noAutofit/>
          </a:bodyPr>
          <a:lstStyle/>
          <a:p>
            <a:pPr indent="0" lvl="0" marL="0" rtl="0" algn="ctr">
              <a:spcBef>
                <a:spcPts val="0"/>
              </a:spcBef>
              <a:spcAft>
                <a:spcPts val="0"/>
              </a:spcAft>
              <a:buNone/>
            </a:pPr>
            <a:r>
              <a:t/>
            </a:r>
            <a:endParaRPr sz="1261"/>
          </a:p>
        </p:txBody>
      </p:sp>
      <p:sp>
        <p:nvSpPr>
          <p:cNvPr id="151" name="Google Shape;151;p28"/>
          <p:cNvSpPr/>
          <p:nvPr/>
        </p:nvSpPr>
        <p:spPr>
          <a:xfrm>
            <a:off x="6176951" y="2365126"/>
            <a:ext cx="1297200" cy="630900"/>
          </a:xfrm>
          <a:prstGeom prst="roundRect">
            <a:avLst>
              <a:gd fmla="val 16667" name="adj"/>
            </a:avLst>
          </a:prstGeom>
          <a:noFill/>
          <a:ln cap="flat" cmpd="sng" w="25725">
            <a:solidFill>
              <a:srgbClr val="FFAB40"/>
            </a:solidFill>
            <a:prstDash val="solid"/>
            <a:round/>
            <a:headEnd len="sm" w="sm" type="none"/>
            <a:tailEnd len="sm" w="sm" type="none"/>
          </a:ln>
        </p:spPr>
        <p:txBody>
          <a:bodyPr anchorCtr="0" anchor="ctr" bIns="82325" lIns="82325" spcFirstLastPara="1" rIns="82325" wrap="square" tIns="82325">
            <a:noAutofit/>
          </a:bodyPr>
          <a:lstStyle/>
          <a:p>
            <a:pPr indent="0" lvl="0" marL="0" rtl="0" algn="ctr">
              <a:spcBef>
                <a:spcPts val="0"/>
              </a:spcBef>
              <a:spcAft>
                <a:spcPts val="0"/>
              </a:spcAft>
              <a:buNone/>
            </a:pPr>
            <a:r>
              <a:t/>
            </a:r>
            <a:endParaRPr sz="1261"/>
          </a:p>
        </p:txBody>
      </p:sp>
      <p:pic>
        <p:nvPicPr>
          <p:cNvPr id="152" name="Google Shape;152;p28" title="Copy of CANVAS app with lock and hightlight_NOPROCESS_.png"/>
          <p:cNvPicPr preferRelativeResize="0"/>
          <p:nvPr/>
        </p:nvPicPr>
        <p:blipFill rotWithShape="1">
          <a:blip r:embed="rId4">
            <a:alphaModFix/>
          </a:blip>
          <a:srcRect b="71204" l="65335" r="30926" t="22681"/>
          <a:stretch/>
        </p:blipFill>
        <p:spPr>
          <a:xfrm>
            <a:off x="6567271" y="1794070"/>
            <a:ext cx="101064" cy="94173"/>
          </a:xfrm>
          <a:prstGeom prst="rect">
            <a:avLst/>
          </a:prstGeom>
          <a:noFill/>
          <a:ln>
            <a:noFill/>
          </a:ln>
        </p:spPr>
      </p:pic>
      <p:sp>
        <p:nvSpPr>
          <p:cNvPr id="153" name="Google Shape;153;p28"/>
          <p:cNvSpPr/>
          <p:nvPr/>
        </p:nvSpPr>
        <p:spPr>
          <a:xfrm>
            <a:off x="311700" y="2084159"/>
            <a:ext cx="135000" cy="144000"/>
          </a:xfrm>
          <a:prstGeom prst="ellipse">
            <a:avLst/>
          </a:prstGeom>
          <a:solidFill>
            <a:srgbClr val="FFE792"/>
          </a:solidFill>
          <a:ln cap="flat" cmpd="sng" w="11100">
            <a:solidFill>
              <a:srgbClr val="FFE792"/>
            </a:solidFill>
            <a:prstDash val="solid"/>
            <a:round/>
            <a:headEnd len="sm" w="sm" type="none"/>
            <a:tailEnd len="sm" w="sm" type="none"/>
          </a:ln>
        </p:spPr>
        <p:txBody>
          <a:bodyPr anchorCtr="0" anchor="ctr" bIns="79900" lIns="79900" spcFirstLastPara="1" rIns="79900" wrap="square" tIns="79900">
            <a:noAutofit/>
          </a:bodyPr>
          <a:lstStyle/>
          <a:p>
            <a:pPr indent="0" lvl="0" marL="0" rtl="0" algn="l">
              <a:spcBef>
                <a:spcPts val="0"/>
              </a:spcBef>
              <a:spcAft>
                <a:spcPts val="0"/>
              </a:spcAft>
              <a:buNone/>
            </a:pPr>
            <a:r>
              <a:t/>
            </a:r>
            <a:endParaRPr/>
          </a:p>
        </p:txBody>
      </p:sp>
      <p:sp>
        <p:nvSpPr>
          <p:cNvPr id="154" name="Google Shape;154;p28"/>
          <p:cNvSpPr/>
          <p:nvPr/>
        </p:nvSpPr>
        <p:spPr>
          <a:xfrm>
            <a:off x="617575" y="1965793"/>
            <a:ext cx="3303900" cy="321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593"/>
              <a:buFont typeface="Arial"/>
              <a:buNone/>
            </a:pPr>
            <a:r>
              <a:rPr b="0" i="0" lang="en" sz="1593" u="none" cap="none" strike="noStrike">
                <a:solidFill>
                  <a:srgbClr val="27445D"/>
                </a:solidFill>
                <a:latin typeface="Arial"/>
                <a:ea typeface="Arial"/>
                <a:cs typeface="Arial"/>
                <a:sym typeface="Arial"/>
              </a:rPr>
              <a:t>Padlock means </a:t>
            </a:r>
            <a:r>
              <a:rPr lang="en" sz="1593">
                <a:solidFill>
                  <a:srgbClr val="27445D"/>
                </a:solidFill>
              </a:rPr>
              <a:t>school</a:t>
            </a:r>
            <a:r>
              <a:rPr b="0" i="0" lang="en" sz="1593" u="none" cap="none" strike="noStrike">
                <a:solidFill>
                  <a:srgbClr val="27445D"/>
                </a:solidFill>
                <a:latin typeface="Arial"/>
                <a:ea typeface="Arial"/>
                <a:cs typeface="Arial"/>
                <a:sym typeface="Arial"/>
              </a:rPr>
              <a:t>-managed</a:t>
            </a:r>
            <a:endParaRPr b="0" i="0" sz="1593" u="none" cap="none" strike="noStrike">
              <a:solidFill>
                <a:srgbClr val="000000"/>
              </a:solidFill>
              <a:latin typeface="Arial"/>
              <a:ea typeface="Arial"/>
              <a:cs typeface="Arial"/>
              <a:sym typeface="Arial"/>
            </a:endParaRPr>
          </a:p>
        </p:txBody>
      </p:sp>
      <p:sp>
        <p:nvSpPr>
          <p:cNvPr id="155" name="Google Shape;155;p28"/>
          <p:cNvSpPr/>
          <p:nvPr/>
        </p:nvSpPr>
        <p:spPr>
          <a:xfrm>
            <a:off x="311700" y="2547679"/>
            <a:ext cx="135000" cy="144000"/>
          </a:xfrm>
          <a:prstGeom prst="ellipse">
            <a:avLst/>
          </a:prstGeom>
          <a:solidFill>
            <a:srgbClr val="2D74C4"/>
          </a:solidFill>
          <a:ln cap="flat" cmpd="sng" w="11100">
            <a:solidFill>
              <a:srgbClr val="2D74C4"/>
            </a:solidFill>
            <a:prstDash val="solid"/>
            <a:round/>
            <a:headEnd len="sm" w="sm" type="none"/>
            <a:tailEnd len="sm" w="sm" type="none"/>
          </a:ln>
        </p:spPr>
        <p:txBody>
          <a:bodyPr anchorCtr="0" anchor="ctr" bIns="79900" lIns="79900" spcFirstLastPara="1" rIns="79900" wrap="square" tIns="79900">
            <a:noAutofit/>
          </a:bodyPr>
          <a:lstStyle/>
          <a:p>
            <a:pPr indent="0" lvl="0" marL="0" rtl="0" algn="l">
              <a:spcBef>
                <a:spcPts val="0"/>
              </a:spcBef>
              <a:spcAft>
                <a:spcPts val="0"/>
              </a:spcAft>
              <a:buNone/>
            </a:pPr>
            <a:r>
              <a:t/>
            </a:r>
            <a:endParaRPr/>
          </a:p>
        </p:txBody>
      </p:sp>
      <p:sp>
        <p:nvSpPr>
          <p:cNvPr id="156" name="Google Shape;156;p28"/>
          <p:cNvSpPr/>
          <p:nvPr/>
        </p:nvSpPr>
        <p:spPr>
          <a:xfrm>
            <a:off x="617575" y="2444027"/>
            <a:ext cx="3303900" cy="321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593"/>
              <a:buFont typeface="Arial"/>
              <a:buNone/>
            </a:pPr>
            <a:r>
              <a:rPr b="0" i="0" lang="en" sz="1593" u="none" cap="none" strike="noStrike">
                <a:solidFill>
                  <a:srgbClr val="27445D"/>
                </a:solidFill>
                <a:latin typeface="Arial"/>
                <a:ea typeface="Arial"/>
                <a:cs typeface="Arial"/>
                <a:sym typeface="Arial"/>
              </a:rPr>
              <a:t>Key means saved credentials</a:t>
            </a:r>
            <a:endParaRPr b="0" i="0" sz="1593" u="none" cap="none" strike="noStrike">
              <a:solidFill>
                <a:srgbClr val="000000"/>
              </a:solidFill>
              <a:latin typeface="Arial"/>
              <a:ea typeface="Arial"/>
              <a:cs typeface="Arial"/>
              <a:sym typeface="Arial"/>
            </a:endParaRPr>
          </a:p>
        </p:txBody>
      </p:sp>
      <p:sp>
        <p:nvSpPr>
          <p:cNvPr id="157" name="Google Shape;157;p28"/>
          <p:cNvSpPr/>
          <p:nvPr/>
        </p:nvSpPr>
        <p:spPr>
          <a:xfrm>
            <a:off x="311700" y="3011200"/>
            <a:ext cx="135000" cy="144000"/>
          </a:xfrm>
          <a:prstGeom prst="ellipse">
            <a:avLst/>
          </a:prstGeom>
          <a:solidFill>
            <a:srgbClr val="1FB7AA"/>
          </a:solidFill>
          <a:ln cap="flat" cmpd="sng" w="11100">
            <a:solidFill>
              <a:srgbClr val="1FB7AA"/>
            </a:solidFill>
            <a:prstDash val="solid"/>
            <a:round/>
            <a:headEnd len="sm" w="sm" type="none"/>
            <a:tailEnd len="sm" w="sm" type="none"/>
          </a:ln>
        </p:spPr>
        <p:txBody>
          <a:bodyPr anchorCtr="0" anchor="ctr" bIns="79900" lIns="79900" spcFirstLastPara="1" rIns="79900" wrap="square" tIns="79900">
            <a:noAutofit/>
          </a:bodyPr>
          <a:lstStyle/>
          <a:p>
            <a:pPr indent="0" lvl="0" marL="0" rtl="0" algn="l">
              <a:spcBef>
                <a:spcPts val="0"/>
              </a:spcBef>
              <a:spcAft>
                <a:spcPts val="0"/>
              </a:spcAft>
              <a:buNone/>
            </a:pPr>
            <a:r>
              <a:t/>
            </a:r>
            <a:endParaRPr/>
          </a:p>
        </p:txBody>
      </p:sp>
      <p:sp>
        <p:nvSpPr>
          <p:cNvPr id="158" name="Google Shape;158;p28"/>
          <p:cNvSpPr/>
          <p:nvPr/>
        </p:nvSpPr>
        <p:spPr>
          <a:xfrm>
            <a:off x="617575" y="2922248"/>
            <a:ext cx="3303900" cy="321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593"/>
              <a:buFont typeface="Arial"/>
              <a:buNone/>
            </a:pPr>
            <a:r>
              <a:rPr b="0" i="0" lang="en" sz="1593" u="none" cap="none" strike="noStrike">
                <a:solidFill>
                  <a:srgbClr val="27445D"/>
                </a:solidFill>
                <a:latin typeface="Arial"/>
                <a:ea typeface="Arial"/>
                <a:cs typeface="Arial"/>
                <a:sym typeface="Arial"/>
              </a:rPr>
              <a:t>No key often means direct access</a:t>
            </a:r>
            <a:endParaRPr b="0" i="0" sz="1593"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9"/>
          <p:cNvSpPr txBox="1"/>
          <p:nvPr>
            <p:ph type="ctrTitle"/>
          </p:nvPr>
        </p:nvSpPr>
        <p:spPr>
          <a:xfrm>
            <a:off x="311708" y="1030268"/>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Profile Settings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0"/>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Profile Settings</a:t>
            </a:r>
            <a:endParaRPr/>
          </a:p>
        </p:txBody>
      </p:sp>
      <p:pic>
        <p:nvPicPr>
          <p:cNvPr id="169" name="Google Shape;169;p30"/>
          <p:cNvPicPr preferRelativeResize="0"/>
          <p:nvPr/>
        </p:nvPicPr>
        <p:blipFill>
          <a:blip r:embed="rId3">
            <a:alphaModFix/>
          </a:blip>
          <a:stretch>
            <a:fillRect/>
          </a:stretch>
        </p:blipFill>
        <p:spPr>
          <a:xfrm>
            <a:off x="989000" y="1323575"/>
            <a:ext cx="4548088" cy="2496350"/>
          </a:xfrm>
          <a:prstGeom prst="rect">
            <a:avLst/>
          </a:prstGeom>
          <a:noFill/>
          <a:ln cap="flat" cmpd="sng" w="19050">
            <a:solidFill>
              <a:schemeClr val="dk2"/>
            </a:solidFill>
            <a:prstDash val="solid"/>
            <a:round/>
            <a:headEnd len="sm" w="sm" type="none"/>
            <a:tailEnd len="sm" w="sm" type="none"/>
          </a:ln>
        </p:spPr>
      </p:pic>
      <p:pic>
        <p:nvPicPr>
          <p:cNvPr id="170" name="Google Shape;170;p30" title="profile settings.png"/>
          <p:cNvPicPr preferRelativeResize="0"/>
          <p:nvPr/>
        </p:nvPicPr>
        <p:blipFill>
          <a:blip r:embed="rId4">
            <a:alphaModFix/>
          </a:blip>
          <a:stretch>
            <a:fillRect/>
          </a:stretch>
        </p:blipFill>
        <p:spPr>
          <a:xfrm>
            <a:off x="5023312" y="2571750"/>
            <a:ext cx="3460991" cy="2341000"/>
          </a:xfrm>
          <a:prstGeom prst="rect">
            <a:avLst/>
          </a:prstGeom>
          <a:noFill/>
          <a:ln cap="flat" cmpd="sng" w="9525">
            <a:solidFill>
              <a:srgbClr val="595959"/>
            </a:solidFill>
            <a:prstDash val="solid"/>
            <a:round/>
            <a:headEnd len="sm" w="sm" type="none"/>
            <a:tailEnd len="sm" w="sm" type="none"/>
          </a:ln>
          <a:effectLst>
            <a:outerShdw blurRad="57150" rotWithShape="0" algn="bl" dir="8880000" dist="95250">
              <a:srgbClr val="000000">
                <a:alpha val="5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LdrkblueV3">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