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Huninn"/>
      <p:regular r:id="rId17"/>
    </p:embeddedFont>
    <p:embeddedFont>
      <p:font typeface="Noto Sans TC"/>
      <p:regular r:id="rId18"/>
      <p:bold r:id="rId19"/>
    </p:embeddedFont>
    <p:embeddedFont>
      <p:font typeface="UoqMunThenKhung"/>
      <p:regular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hruRy0Ml8BpyzraIj+X4TqlGTt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UoqMunThenKhung-regular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Huninn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NotoSansTC-bold.fntdata"/><Relationship Id="rId6" Type="http://schemas.openxmlformats.org/officeDocument/2006/relationships/slide" Target="slides/slide2.xml"/><Relationship Id="rId18" Type="http://schemas.openxmlformats.org/officeDocument/2006/relationships/font" Target="fonts/NotoSansTC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7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1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3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416900" y="2298450"/>
            <a:ext cx="93582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5900" u="none" cap="none" strike="noStrike">
                <a:solidFill>
                  <a:schemeClr val="dk1"/>
                </a:solidFill>
                <a:latin typeface="UoqMunThenKhung"/>
                <a:ea typeface="UoqMunThenKhung"/>
                <a:cs typeface="UoqMunThenKhung"/>
                <a:sym typeface="UoqMunThenKhung"/>
              </a:rPr>
              <a:t>202</a:t>
            </a:r>
            <a:r>
              <a:rPr lang="zh-TW" sz="5900">
                <a:solidFill>
                  <a:schemeClr val="dk1"/>
                </a:solidFill>
                <a:latin typeface="UoqMunThenKhung"/>
                <a:ea typeface="UoqMunThenKhung"/>
                <a:cs typeface="UoqMunThenKhung"/>
                <a:sym typeface="UoqMunThenKhung"/>
              </a:rPr>
              <a:t>5</a:t>
            </a:r>
            <a:r>
              <a:rPr i="0" lang="zh-TW" sz="5900" u="none" cap="none" strike="noStrike">
                <a:solidFill>
                  <a:schemeClr val="dk1"/>
                </a:solidFill>
                <a:latin typeface="UoqMunThenKhung"/>
                <a:ea typeface="UoqMunThenKhung"/>
                <a:cs typeface="UoqMunThenKhung"/>
                <a:sym typeface="UoqMunThenKhung"/>
              </a:rPr>
              <a:t>年</a:t>
            </a:r>
            <a:endParaRPr i="0" sz="5900" u="none" cap="none" strike="noStrike">
              <a:solidFill>
                <a:schemeClr val="dk1"/>
              </a:solidFill>
              <a:latin typeface="UoqMunThenKhung"/>
              <a:ea typeface="UoqMunThenKhung"/>
              <a:cs typeface="UoqMunThenKhung"/>
              <a:sym typeface="UoqMunThenKhung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0" lang="zh-TW" sz="7200" u="none" cap="none" strike="noStrike">
                <a:solidFill>
                  <a:schemeClr val="dk1"/>
                </a:solidFill>
                <a:latin typeface="UoqMunThenKhung"/>
                <a:ea typeface="UoqMunThenKhung"/>
                <a:cs typeface="UoqMunThenKhung"/>
                <a:sym typeface="UoqMunThenKhung"/>
              </a:rPr>
              <a:t>文字事工簡報</a:t>
            </a:r>
            <a:endParaRPr>
              <a:latin typeface="UoqMunThenKhung"/>
              <a:ea typeface="UoqMunThenKhung"/>
              <a:cs typeface="UoqMunThenKhung"/>
              <a:sym typeface="UoqMunThenKhung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"/>
          <p:cNvSpPr txBox="1"/>
          <p:nvPr/>
        </p:nvSpPr>
        <p:spPr>
          <a:xfrm>
            <a:off x="1367481" y="4835610"/>
            <a:ext cx="423424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000000"/>
                </a:solidFill>
              </a:rPr>
              <a:t>台灣教會公報社 線上奉獻</a:t>
            </a:r>
            <a:endParaRPr b="1"/>
          </a:p>
        </p:txBody>
      </p:sp>
      <p:pic>
        <p:nvPicPr>
          <p:cNvPr descr="a white background with four gold diamonds and a cross (來源：Tenor)" id="151" name="Google Shape;15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2050" y="779800"/>
            <a:ext cx="1966400" cy="18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1"/>
          <p:cNvGrpSpPr/>
          <p:nvPr/>
        </p:nvGrpSpPr>
        <p:grpSpPr>
          <a:xfrm>
            <a:off x="346875" y="236250"/>
            <a:ext cx="11769025" cy="6385500"/>
            <a:chOff x="346875" y="216175"/>
            <a:chExt cx="11769025" cy="6385500"/>
          </a:xfrm>
        </p:grpSpPr>
        <p:sp>
          <p:nvSpPr>
            <p:cNvPr id="157" name="Google Shape;157;p11"/>
            <p:cNvSpPr/>
            <p:nvPr/>
          </p:nvSpPr>
          <p:spPr>
            <a:xfrm>
              <a:off x="3529300" y="245500"/>
              <a:ext cx="1647000" cy="425100"/>
            </a:xfrm>
            <a:prstGeom prst="roundRect">
              <a:avLst>
                <a:gd fmla="val 16667" name="adj"/>
              </a:avLst>
            </a:prstGeom>
            <a:solidFill>
              <a:srgbClr val="FFDD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3529300" y="1954983"/>
              <a:ext cx="1647000" cy="425100"/>
            </a:xfrm>
            <a:prstGeom prst="roundRect">
              <a:avLst>
                <a:gd fmla="val 16667" name="adj"/>
              </a:avLst>
            </a:prstGeom>
            <a:solidFill>
              <a:srgbClr val="FFDD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3529300" y="3649867"/>
              <a:ext cx="1647000" cy="425100"/>
            </a:xfrm>
            <a:prstGeom prst="roundRect">
              <a:avLst>
                <a:gd fmla="val 16667" name="adj"/>
              </a:avLst>
            </a:prstGeom>
            <a:solidFill>
              <a:srgbClr val="FFDD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3529300" y="5286425"/>
              <a:ext cx="1647000" cy="425100"/>
            </a:xfrm>
            <a:prstGeom prst="roundRect">
              <a:avLst>
                <a:gd fmla="val 16667" name="adj"/>
              </a:avLst>
            </a:prstGeom>
            <a:solidFill>
              <a:srgbClr val="FFDD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1" name="Google Shape;161;p11"/>
            <p:cNvPicPr preferRelativeResize="0"/>
            <p:nvPr/>
          </p:nvPicPr>
          <p:blipFill rotWithShape="1">
            <a:blip r:embed="rId4">
              <a:alphaModFix/>
            </a:blip>
            <a:srcRect b="12011" l="11204" r="12440" t="12111"/>
            <a:stretch/>
          </p:blipFill>
          <p:spPr>
            <a:xfrm rot="-538370">
              <a:off x="523599" y="2227499"/>
              <a:ext cx="2459126" cy="2459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" name="Google Shape;162;p11"/>
            <p:cNvSpPr txBox="1"/>
            <p:nvPr/>
          </p:nvSpPr>
          <p:spPr>
            <a:xfrm>
              <a:off x="3529300" y="216175"/>
              <a:ext cx="8586600" cy="638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850">
                  <a:latin typeface="Noto Sans TC"/>
                  <a:ea typeface="Noto Sans TC"/>
                  <a:cs typeface="Noto Sans TC"/>
                  <a:sym typeface="Noto Sans TC"/>
                </a:rPr>
                <a:t>  </a:t>
              </a:r>
              <a:r>
                <a:rPr b="1" lang="zh-TW" sz="2850">
                  <a:solidFill>
                    <a:srgbClr val="00000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現</a:t>
              </a:r>
              <a:r>
                <a:rPr b="1" lang="zh-TW" sz="2850">
                  <a:latin typeface="Noto Sans TC"/>
                  <a:ea typeface="Noto Sans TC"/>
                  <a:cs typeface="Noto Sans TC"/>
                  <a:sym typeface="Noto Sans TC"/>
                </a:rPr>
                <a:t>　</a:t>
              </a:r>
              <a:r>
                <a:rPr b="1" lang="zh-TW" sz="2850">
                  <a:solidFill>
                    <a:srgbClr val="00000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金</a:t>
              </a:r>
              <a:br>
                <a:rPr b="1" lang="zh-TW" sz="2850">
                  <a:latin typeface="Noto Sans TC"/>
                  <a:ea typeface="Noto Sans TC"/>
                  <a:cs typeface="Noto Sans TC"/>
                  <a:sym typeface="Noto Sans TC"/>
                </a:rPr>
              </a:br>
              <a:r>
                <a:rPr b="1" lang="zh-TW" sz="2850">
                  <a:solidFill>
                    <a:srgbClr val="00000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請</a:t>
              </a:r>
              <a:r>
                <a:rPr b="1" lang="zh-TW" sz="2850">
                  <a:solidFill>
                    <a:srgbClr val="000A61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將</a:t>
              </a:r>
              <a:r>
                <a:rPr b="1" lang="zh-TW" sz="2850">
                  <a:solidFill>
                    <a:srgbClr val="00119F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奉獻款項置於信封中</a:t>
              </a:r>
              <a:r>
                <a:rPr b="1" lang="zh-TW" sz="2850">
                  <a:solidFill>
                    <a:srgbClr val="00000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，並填妥個人資料，</a:t>
              </a:r>
              <a:br>
                <a:rPr b="1" lang="zh-TW" sz="2850">
                  <a:latin typeface="Noto Sans TC"/>
                  <a:ea typeface="Noto Sans TC"/>
                  <a:cs typeface="Noto Sans TC"/>
                  <a:sym typeface="Noto Sans TC"/>
                </a:rPr>
              </a:br>
              <a:r>
                <a:rPr b="1" lang="zh-TW" sz="2850">
                  <a:solidFill>
                    <a:srgbClr val="00000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由教會統一轉交本會。</a:t>
              </a:r>
              <a:endParaRPr b="1" sz="285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b="1" lang="zh-TW" sz="2850">
                  <a:solidFill>
                    <a:srgbClr val="00000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郵政劃撥</a:t>
              </a:r>
              <a:br>
                <a:rPr b="1" lang="zh-TW" sz="2850">
                  <a:latin typeface="Noto Sans TC"/>
                  <a:ea typeface="Noto Sans TC"/>
                  <a:cs typeface="Noto Sans TC"/>
                  <a:sym typeface="Noto Sans TC"/>
                </a:rPr>
              </a:br>
              <a:r>
                <a:rPr b="1" lang="zh-TW" sz="2850">
                  <a:solidFill>
                    <a:srgbClr val="00000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帳號</a:t>
              </a:r>
              <a:r>
                <a:rPr b="1" lang="zh-TW" sz="2850">
                  <a:latin typeface="Noto Sans TC"/>
                  <a:ea typeface="Noto Sans TC"/>
                  <a:cs typeface="Noto Sans TC"/>
                  <a:sym typeface="Noto Sans TC"/>
                </a:rPr>
                <a:t>：</a:t>
              </a:r>
              <a:r>
                <a:rPr b="1" lang="zh-TW" sz="2850">
                  <a:solidFill>
                    <a:srgbClr val="00119F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31556011</a:t>
              </a:r>
              <a:br>
                <a:rPr b="1" lang="zh-TW" sz="2850">
                  <a:solidFill>
                    <a:srgbClr val="000E7F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</a:br>
              <a:r>
                <a:rPr b="1" lang="zh-TW" sz="2850">
                  <a:solidFill>
                    <a:srgbClr val="00000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戶名</a:t>
              </a:r>
              <a:r>
                <a:rPr b="1" lang="zh-TW" sz="2850">
                  <a:latin typeface="Noto Sans TC"/>
                  <a:ea typeface="Noto Sans TC"/>
                  <a:cs typeface="Noto Sans TC"/>
                  <a:sym typeface="Noto Sans TC"/>
                </a:rPr>
                <a:t>：</a:t>
              </a:r>
              <a:r>
                <a:rPr b="1" lang="zh-TW" sz="2850">
                  <a:solidFill>
                    <a:srgbClr val="00119F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財團法人台灣基督長老教會台灣教會公報社</a:t>
              </a:r>
              <a:endParaRPr b="1" sz="2850">
                <a:solidFill>
                  <a:srgbClr val="00119F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500"/>
                </a:spcBef>
                <a:spcAft>
                  <a:spcPts val="0"/>
                </a:spcAft>
                <a:buNone/>
              </a:pPr>
              <a:r>
                <a:rPr b="1" lang="zh-TW" sz="2850">
                  <a:solidFill>
                    <a:srgbClr val="00000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銀行轉帳</a:t>
              </a:r>
              <a:br>
                <a:rPr b="1" lang="zh-TW" sz="2850">
                  <a:latin typeface="Noto Sans TC"/>
                  <a:ea typeface="Noto Sans TC"/>
                  <a:cs typeface="Noto Sans TC"/>
                  <a:sym typeface="Noto Sans TC"/>
                </a:rPr>
              </a:br>
              <a:r>
                <a:rPr b="1" lang="zh-TW" sz="2850">
                  <a:solidFill>
                    <a:srgbClr val="00000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玉山銀行台南分行(</a:t>
              </a:r>
              <a:r>
                <a:rPr b="1" lang="zh-TW" sz="2850">
                  <a:solidFill>
                    <a:srgbClr val="00119F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808</a:t>
              </a:r>
              <a:r>
                <a:rPr b="1" lang="zh-TW" sz="2850">
                  <a:solidFill>
                    <a:srgbClr val="00000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)，帳號：</a:t>
              </a:r>
              <a:r>
                <a:rPr b="1" lang="zh-TW" sz="2850">
                  <a:solidFill>
                    <a:srgbClr val="00119F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0152-940-005404</a:t>
              </a:r>
              <a:br>
                <a:rPr b="1" lang="zh-TW" sz="2800">
                  <a:solidFill>
                    <a:srgbClr val="00119F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</a:br>
              <a:r>
                <a:rPr b="1" lang="zh-TW" sz="2550">
                  <a:latin typeface="Noto Sans TC"/>
                  <a:ea typeface="Noto Sans TC"/>
                  <a:cs typeface="Noto Sans TC"/>
                  <a:sym typeface="Noto Sans TC"/>
                </a:rPr>
                <a:t>(</a:t>
              </a:r>
              <a:r>
                <a:rPr b="1" lang="zh-TW" sz="2550">
                  <a:solidFill>
                    <a:srgbClr val="00000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轉帳後請回傳交易憑據及聯絡資料，以便寄發捐獻證明</a:t>
              </a:r>
              <a:r>
                <a:rPr b="1" lang="zh-TW" sz="2550">
                  <a:latin typeface="Noto Sans TC"/>
                  <a:ea typeface="Noto Sans TC"/>
                  <a:cs typeface="Noto Sans TC"/>
                  <a:sym typeface="Noto Sans TC"/>
                </a:rPr>
                <a:t>)</a:t>
              </a:r>
              <a:endParaRPr b="1" sz="255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1500"/>
                </a:spcBef>
                <a:spcAft>
                  <a:spcPts val="1500"/>
                </a:spcAft>
                <a:buNone/>
              </a:pPr>
              <a:r>
                <a:rPr b="1" lang="zh-TW" sz="2850">
                  <a:solidFill>
                    <a:srgbClr val="00000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線上奉獻</a:t>
              </a:r>
              <a:br>
                <a:rPr b="1" lang="zh-TW" sz="2850">
                  <a:latin typeface="Noto Sans TC"/>
                  <a:ea typeface="Noto Sans TC"/>
                  <a:cs typeface="Noto Sans TC"/>
                  <a:sym typeface="Noto Sans TC"/>
                </a:rPr>
              </a:br>
              <a:r>
                <a:rPr b="1" lang="zh-TW" sz="2850">
                  <a:solidFill>
                    <a:srgbClr val="00119F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掃描QR Code</a:t>
              </a:r>
              <a:r>
                <a:rPr b="1" lang="zh-TW" sz="2850">
                  <a:solidFill>
                    <a:srgbClr val="000000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進入線上奉獻系統，可以使用線上刷卡、網路ATM轉帳。</a:t>
              </a:r>
              <a:endParaRPr b="1" sz="2850">
                <a:solidFill>
                  <a:srgbClr val="000000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</p:grpSp>
      <p:pic>
        <p:nvPicPr>
          <p:cNvPr descr="a red swirl arrow pointing to the right (來源：Tenor)" id="163" name="Google Shape;16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3657917">
            <a:off x="1851574" y="5123316"/>
            <a:ext cx="1543102" cy="1109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12"/>
          <p:cNvGrpSpPr/>
          <p:nvPr/>
        </p:nvGrpSpPr>
        <p:grpSpPr>
          <a:xfrm>
            <a:off x="371000" y="655025"/>
            <a:ext cx="12218790" cy="6580810"/>
            <a:chOff x="371000" y="655025"/>
            <a:chExt cx="12218790" cy="6580810"/>
          </a:xfrm>
        </p:grpSpPr>
        <p:sp>
          <p:nvSpPr>
            <p:cNvPr id="169" name="Google Shape;169;p12"/>
            <p:cNvSpPr txBox="1"/>
            <p:nvPr/>
          </p:nvSpPr>
          <p:spPr>
            <a:xfrm>
              <a:off x="371000" y="655025"/>
              <a:ext cx="11790000" cy="256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zh-TW" sz="4500">
                  <a:solidFill>
                    <a:schemeClr val="dk1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各人要隨本心所酌定的，不要作難，</a:t>
              </a:r>
              <a:endParaRPr b="1" sz="450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zh-TW" sz="4500">
                  <a:solidFill>
                    <a:schemeClr val="dk1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不要勉強，因為捐得樂意的人是神所喜愛的。</a:t>
              </a:r>
              <a:endParaRPr b="1" sz="450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  <a:p>
              <a:pPr indent="0" lvl="0" marL="0" rtl="0" algn="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SzPts val="1100"/>
                <a:buNone/>
              </a:pPr>
              <a:r>
                <a:rPr b="1" lang="zh-TW" sz="3700">
                  <a:solidFill>
                    <a:schemeClr val="dk1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（哥林多後書9:7）</a:t>
              </a:r>
              <a:endParaRPr b="1" sz="6300"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  <p:pic>
          <p:nvPicPr>
            <p:cNvPr id="170" name="Google Shape;170;p12"/>
            <p:cNvPicPr preferRelativeResize="0"/>
            <p:nvPr/>
          </p:nvPicPr>
          <p:blipFill rotWithShape="1">
            <a:blip r:embed="rId4">
              <a:alphaModFix/>
            </a:blip>
            <a:srcRect b="12538" l="11846" r="12440" t="12111"/>
            <a:stretch/>
          </p:blipFill>
          <p:spPr>
            <a:xfrm>
              <a:off x="2526700" y="2715250"/>
              <a:ext cx="3721500" cy="3719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1" name="Google Shape;171;p12"/>
            <p:cNvGrpSpPr/>
            <p:nvPr/>
          </p:nvGrpSpPr>
          <p:grpSpPr>
            <a:xfrm rot="403209">
              <a:off x="8398837" y="2933123"/>
              <a:ext cx="3965578" cy="4084719"/>
              <a:chOff x="8366299" y="2786183"/>
              <a:chExt cx="3825702" cy="4250631"/>
            </a:xfrm>
          </p:grpSpPr>
          <p:pic>
            <p:nvPicPr>
              <p:cNvPr id="172" name="Google Shape;172;p12"/>
              <p:cNvPicPr preferRelativeResize="0"/>
              <p:nvPr/>
            </p:nvPicPr>
            <p:blipFill rotWithShape="1">
              <a:blip r:embed="rId5">
                <a:alphaModFix/>
              </a:blip>
              <a:srcRect b="0" l="22112" r="43080" t="27082"/>
              <a:stretch/>
            </p:blipFill>
            <p:spPr>
              <a:xfrm rot="736715">
                <a:off x="8721106" y="3075527"/>
                <a:ext cx="3116088" cy="36719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3" name="Google Shape;173;p1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 rot="737585">
                <a:off x="9208477" y="5969661"/>
                <a:ext cx="745059" cy="36756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2"/>
          <p:cNvGrpSpPr/>
          <p:nvPr/>
        </p:nvGrpSpPr>
        <p:grpSpPr>
          <a:xfrm>
            <a:off x="303625" y="419613"/>
            <a:ext cx="11659775" cy="6171175"/>
            <a:chOff x="303625" y="419613"/>
            <a:chExt cx="11659775" cy="6171175"/>
          </a:xfrm>
        </p:grpSpPr>
        <p:pic>
          <p:nvPicPr>
            <p:cNvPr id="90" name="Google Shape;90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335025" y="419613"/>
              <a:ext cx="4628375" cy="617117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91" name="Google Shape;91;p2"/>
            <p:cNvSpPr txBox="1"/>
            <p:nvPr/>
          </p:nvSpPr>
          <p:spPr>
            <a:xfrm>
              <a:off x="303625" y="431550"/>
              <a:ext cx="6833700" cy="201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6000">
                  <a:solidFill>
                    <a:schemeClr val="dk1"/>
                  </a:solidFill>
                  <a:latin typeface="UoqMunThenKhung"/>
                  <a:ea typeface="UoqMunThenKhung"/>
                  <a:cs typeface="UoqMunThenKhung"/>
                  <a:sym typeface="UoqMunThenKhung"/>
                </a:rPr>
                <a:t>1881年</a:t>
              </a:r>
              <a:endParaRPr sz="6000">
                <a:solidFill>
                  <a:schemeClr val="dk1"/>
                </a:solidFill>
                <a:latin typeface="UoqMunThenKhung"/>
                <a:ea typeface="UoqMunThenKhung"/>
                <a:cs typeface="UoqMunThenKhung"/>
                <a:sym typeface="UoqMunThenKhung"/>
              </a:endParaRPr>
            </a:p>
            <a:p>
              <a:pPr indent="0" lvl="0" marL="0" marR="0" rtl="0" algn="ctr">
                <a:lnSpc>
                  <a:spcPct val="2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UoqMunThenKhung"/>
                <a:ea typeface="UoqMunThenKhung"/>
                <a:cs typeface="UoqMunThenKhung"/>
                <a:sym typeface="UoqMunThenKhung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英國長老教會捐贈台灣第一台印刷機</a:t>
              </a:r>
              <a:endParaRPr sz="3000">
                <a:latin typeface="Huninn"/>
                <a:ea typeface="Huninn"/>
                <a:cs typeface="Huninn"/>
                <a:sym typeface="Hunin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巴克禮牧師休假回英國，學習印刷技術</a:t>
              </a:r>
              <a:endParaRPr sz="3000">
                <a:latin typeface="Huninn"/>
                <a:ea typeface="Huninn"/>
                <a:cs typeface="Huninn"/>
                <a:sym typeface="Huninn"/>
              </a:endParaRPr>
            </a:p>
          </p:txBody>
        </p:sp>
        <p:sp>
          <p:nvSpPr>
            <p:cNvPr id="92" name="Google Shape;92;p2"/>
            <p:cNvSpPr txBox="1"/>
            <p:nvPr/>
          </p:nvSpPr>
          <p:spPr>
            <a:xfrm>
              <a:off x="487825" y="2467888"/>
              <a:ext cx="6465300" cy="201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6000">
                  <a:solidFill>
                    <a:schemeClr val="dk1"/>
                  </a:solidFill>
                  <a:latin typeface="UoqMunThenKhung"/>
                  <a:ea typeface="UoqMunThenKhung"/>
                  <a:cs typeface="UoqMunThenKhung"/>
                  <a:sym typeface="UoqMunThenKhung"/>
                </a:rPr>
                <a:t>1884年</a:t>
              </a:r>
              <a:endParaRPr sz="6000">
                <a:solidFill>
                  <a:schemeClr val="dk1"/>
                </a:solidFill>
                <a:latin typeface="UoqMunThenKhung"/>
                <a:ea typeface="UoqMunThenKhung"/>
                <a:cs typeface="UoqMunThenKhung"/>
                <a:sym typeface="UoqMunThenKhung"/>
              </a:endParaRPr>
            </a:p>
            <a:p>
              <a:pPr indent="0" lvl="0" marL="0" marR="0" rtl="0" algn="ctr">
                <a:lnSpc>
                  <a:spcPct val="2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UoqMunThenKhung"/>
                <a:ea typeface="UoqMunThenKhung"/>
                <a:cs typeface="UoqMunThenKhung"/>
                <a:sym typeface="UoqMunThenKhung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巴克禮牧師回台後，創立「聚珍堂」</a:t>
              </a:r>
              <a:endParaRPr sz="30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為公報社新樓書房的前身</a:t>
              </a:r>
              <a:endParaRPr sz="3000">
                <a:latin typeface="Huninn"/>
                <a:ea typeface="Huninn"/>
                <a:cs typeface="Huninn"/>
                <a:sym typeface="Huninn"/>
              </a:endParaRPr>
            </a:p>
          </p:txBody>
        </p:sp>
        <p:sp>
          <p:nvSpPr>
            <p:cNvPr id="93" name="Google Shape;93;p2"/>
            <p:cNvSpPr txBox="1"/>
            <p:nvPr/>
          </p:nvSpPr>
          <p:spPr>
            <a:xfrm>
              <a:off x="487825" y="4504227"/>
              <a:ext cx="6465300" cy="201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6000">
                  <a:solidFill>
                    <a:schemeClr val="dk1"/>
                  </a:solidFill>
                  <a:latin typeface="UoqMunThenKhung"/>
                  <a:ea typeface="UoqMunThenKhung"/>
                  <a:cs typeface="UoqMunThenKhung"/>
                  <a:sym typeface="UoqMunThenKhung"/>
                </a:rPr>
                <a:t>1885年</a:t>
              </a:r>
              <a:endParaRPr sz="6000">
                <a:solidFill>
                  <a:schemeClr val="dk1"/>
                </a:solidFill>
                <a:latin typeface="UoqMunThenKhung"/>
                <a:ea typeface="UoqMunThenKhung"/>
                <a:cs typeface="UoqMunThenKhung"/>
                <a:sym typeface="UoqMunThenKhung"/>
              </a:endParaRPr>
            </a:p>
            <a:p>
              <a:pPr indent="0" lvl="0" marL="0" marR="0" rtl="0" algn="ctr">
                <a:lnSpc>
                  <a:spcPct val="2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UoqMunThenKhung"/>
                <a:ea typeface="UoqMunThenKhung"/>
                <a:cs typeface="UoqMunThenKhung"/>
                <a:sym typeface="UoqMunThenKhung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開始發行《台灣府城教會報》</a:t>
              </a:r>
              <a:endParaRPr sz="3000">
                <a:latin typeface="Huninn"/>
                <a:ea typeface="Huninn"/>
                <a:cs typeface="Huninn"/>
                <a:sym typeface="Hunin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即今日《台灣教會公報》</a:t>
              </a:r>
              <a:endParaRPr sz="30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3"/>
          <p:cNvGrpSpPr/>
          <p:nvPr/>
        </p:nvGrpSpPr>
        <p:grpSpPr>
          <a:xfrm>
            <a:off x="403800" y="853950"/>
            <a:ext cx="11384402" cy="5763125"/>
            <a:chOff x="403800" y="853950"/>
            <a:chExt cx="11384402" cy="5763125"/>
          </a:xfrm>
        </p:grpSpPr>
        <p:sp>
          <p:nvSpPr>
            <p:cNvPr id="99" name="Google Shape;99;p3"/>
            <p:cNvSpPr txBox="1"/>
            <p:nvPr/>
          </p:nvSpPr>
          <p:spPr>
            <a:xfrm>
              <a:off x="706650" y="853950"/>
              <a:ext cx="107787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4600">
                  <a:solidFill>
                    <a:schemeClr val="dk1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140</a:t>
              </a:r>
              <a:r>
                <a:rPr b="1" lang="zh-TW" sz="4600">
                  <a:solidFill>
                    <a:schemeClr val="dk1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年以來，教會公報兩次被迫停刊。</a:t>
              </a:r>
              <a:endParaRPr b="1" sz="3000"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  <p:sp>
          <p:nvSpPr>
            <p:cNvPr id="100" name="Google Shape;100;p3"/>
            <p:cNvSpPr txBox="1"/>
            <p:nvPr/>
          </p:nvSpPr>
          <p:spPr>
            <a:xfrm>
              <a:off x="403800" y="4187750"/>
              <a:ext cx="11384400" cy="170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zh-TW" sz="4600">
                  <a:solidFill>
                    <a:schemeClr val="dk1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教會公報不畏風雨及時代變換依舊堅持</a:t>
              </a:r>
              <a:endParaRPr b="1" sz="460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4600">
                  <a:solidFill>
                    <a:schemeClr val="dk1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要傳達正確的消息，宣揚福音真理。</a:t>
              </a:r>
              <a:endParaRPr b="1" sz="460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  <p:sp>
          <p:nvSpPr>
            <p:cNvPr id="101" name="Google Shape;101;p3"/>
            <p:cNvSpPr txBox="1"/>
            <p:nvPr/>
          </p:nvSpPr>
          <p:spPr>
            <a:xfrm>
              <a:off x="1157400" y="1939175"/>
              <a:ext cx="10630800" cy="192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第一次，在1942年3月因發生中日戰爭，總督府</a:t>
              </a:r>
              <a:b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</a:b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下令停刊。第二次，在1987年2</a:t>
              </a: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月</a:t>
              </a: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22日因刊載</a:t>
              </a:r>
              <a:b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</a:b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舉行228追思禮拜的公告，報紙遭到警總的扣押。</a:t>
              </a:r>
              <a:endParaRPr sz="3600">
                <a:latin typeface="Huninn"/>
                <a:ea typeface="Huninn"/>
                <a:cs typeface="Huninn"/>
                <a:sym typeface="Huninn"/>
              </a:endParaRPr>
            </a:p>
          </p:txBody>
        </p:sp>
        <p:pic>
          <p:nvPicPr>
            <p:cNvPr id="102" name="Google Shape;102;p3" title="未命名-3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203475" y="6014950"/>
              <a:ext cx="3584727" cy="60212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4"/>
          <p:cNvGrpSpPr/>
          <p:nvPr/>
        </p:nvGrpSpPr>
        <p:grpSpPr>
          <a:xfrm>
            <a:off x="1060044" y="309687"/>
            <a:ext cx="10136482" cy="6238624"/>
            <a:chOff x="1136244" y="309687"/>
            <a:chExt cx="10136482" cy="6238624"/>
          </a:xfrm>
        </p:grpSpPr>
        <p:sp>
          <p:nvSpPr>
            <p:cNvPr id="108" name="Google Shape;108;p4"/>
            <p:cNvSpPr txBox="1"/>
            <p:nvPr/>
          </p:nvSpPr>
          <p:spPr>
            <a:xfrm>
              <a:off x="1136244" y="1182888"/>
              <a:ext cx="5058000" cy="378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6000">
                  <a:solidFill>
                    <a:schemeClr val="dk1"/>
                  </a:solidFill>
                  <a:highlight>
                    <a:srgbClr val="FFD966"/>
                  </a:highlight>
                  <a:latin typeface="Noto Sans TC"/>
                  <a:ea typeface="Noto Sans TC"/>
                  <a:cs typeface="Noto Sans TC"/>
                  <a:sym typeface="Noto Sans TC"/>
                </a:rPr>
                <a:t>耕心週刊</a:t>
              </a:r>
              <a:endParaRPr b="1" sz="6000">
                <a:solidFill>
                  <a:schemeClr val="dk1"/>
                </a:solidFill>
                <a:highlight>
                  <a:srgbClr val="FFD966"/>
                </a:highlight>
                <a:latin typeface="Noto Sans TC"/>
                <a:ea typeface="Noto Sans TC"/>
                <a:cs typeface="Noto Sans TC"/>
                <a:sym typeface="Noto Sans TC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　</a:t>
              </a: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見證基督福音，</a:t>
              </a:r>
              <a:endParaRPr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　</a:t>
              </a: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成為周圍人的幫助。</a:t>
              </a:r>
              <a:endParaRPr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600">
                  <a:solidFill>
                    <a:schemeClr val="dk1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每週發行：10萬份</a:t>
              </a:r>
              <a:endParaRPr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  <p:pic>
          <p:nvPicPr>
            <p:cNvPr id="109" name="Google Shape;109;p4" title="499679324_1166473778826048_288651165672397530_n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14673" y="309687"/>
              <a:ext cx="4458052" cy="62386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5"/>
          <p:cNvGrpSpPr/>
          <p:nvPr/>
        </p:nvGrpSpPr>
        <p:grpSpPr>
          <a:xfrm>
            <a:off x="1082900" y="204125"/>
            <a:ext cx="10657378" cy="6297350"/>
            <a:chOff x="1082900" y="204125"/>
            <a:chExt cx="10657378" cy="6297350"/>
          </a:xfrm>
        </p:grpSpPr>
        <p:sp>
          <p:nvSpPr>
            <p:cNvPr id="115" name="Google Shape;115;p5"/>
            <p:cNvSpPr txBox="1"/>
            <p:nvPr/>
          </p:nvSpPr>
          <p:spPr>
            <a:xfrm>
              <a:off x="6228978" y="1350571"/>
              <a:ext cx="5511300" cy="378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6000">
                  <a:solidFill>
                    <a:schemeClr val="dk1"/>
                  </a:solidFill>
                  <a:highlight>
                    <a:srgbClr val="FFD966"/>
                  </a:highlight>
                  <a:latin typeface="Noto Sans TC"/>
                  <a:ea typeface="Noto Sans TC"/>
                  <a:cs typeface="Noto Sans TC"/>
                  <a:sym typeface="Noto Sans TC"/>
                </a:rPr>
                <a:t>台灣教會公報</a:t>
              </a:r>
              <a:endParaRPr b="1" sz="6000">
                <a:solidFill>
                  <a:schemeClr val="dk1"/>
                </a:solidFill>
                <a:highlight>
                  <a:srgbClr val="FFD966"/>
                </a:highlight>
                <a:latin typeface="Noto Sans TC"/>
                <a:ea typeface="Noto Sans TC"/>
                <a:cs typeface="Noto Sans TC"/>
                <a:sym typeface="Noto Sans TC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傳達教會消息、</a:t>
              </a:r>
              <a:endParaRPr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造就信徒靈性的角色。</a:t>
              </a:r>
              <a:endParaRPr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600">
                  <a:solidFill>
                    <a:schemeClr val="dk1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每週發行：1萬1千份</a:t>
              </a:r>
              <a:endParaRPr b="1" sz="6000">
                <a:solidFill>
                  <a:schemeClr val="dk1"/>
                </a:solidFill>
                <a:highlight>
                  <a:srgbClr val="FFD966"/>
                </a:highlight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  <p:pic>
          <p:nvPicPr>
            <p:cNvPr id="116" name="Google Shape;116;p5" title="3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82900" y="204125"/>
              <a:ext cx="4731349" cy="629735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6"/>
          <p:cNvGrpSpPr/>
          <p:nvPr/>
        </p:nvGrpSpPr>
        <p:grpSpPr>
          <a:xfrm>
            <a:off x="715325" y="338025"/>
            <a:ext cx="10706574" cy="6181950"/>
            <a:chOff x="715325" y="338025"/>
            <a:chExt cx="10706574" cy="6181950"/>
          </a:xfrm>
        </p:grpSpPr>
        <p:sp>
          <p:nvSpPr>
            <p:cNvPr id="122" name="Google Shape;122;p6"/>
            <p:cNvSpPr/>
            <p:nvPr/>
          </p:nvSpPr>
          <p:spPr>
            <a:xfrm>
              <a:off x="715325" y="1440751"/>
              <a:ext cx="5661600" cy="39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6000">
                  <a:solidFill>
                    <a:schemeClr val="dk1"/>
                  </a:solidFill>
                  <a:highlight>
                    <a:srgbClr val="FFD966"/>
                  </a:highlight>
                  <a:latin typeface="Noto Sans TC"/>
                  <a:ea typeface="Noto Sans TC"/>
                  <a:cs typeface="Noto Sans TC"/>
                  <a:sym typeface="Noto Sans TC"/>
                </a:rPr>
                <a:t>新眼光讀經手冊</a:t>
              </a:r>
              <a:endParaRPr b="1" sz="6000">
                <a:solidFill>
                  <a:schemeClr val="dk1"/>
                </a:solidFill>
                <a:highlight>
                  <a:srgbClr val="FFD966"/>
                </a:highlight>
                <a:latin typeface="Noto Sans TC"/>
                <a:ea typeface="Noto Sans TC"/>
                <a:cs typeface="Noto Sans TC"/>
                <a:sym typeface="Noto Sans TC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藉由讀聖經</a:t>
              </a:r>
              <a:b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</a:b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領受上帝的呼召與差遣。</a:t>
              </a:r>
              <a:endParaRPr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60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600">
                  <a:solidFill>
                    <a:schemeClr val="dk1"/>
                  </a:solidFill>
                  <a:latin typeface="Noto Sans TC"/>
                  <a:ea typeface="Noto Sans TC"/>
                  <a:cs typeface="Noto Sans TC"/>
                  <a:sym typeface="Noto Sans TC"/>
                </a:rPr>
                <a:t>每季發行：4萬本</a:t>
              </a:r>
              <a:endParaRPr b="1" sz="360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  <p:pic>
          <p:nvPicPr>
            <p:cNvPr id="123" name="Google Shape;123;p6" title="1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741350" y="338025"/>
              <a:ext cx="4680549" cy="618195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/>
          <p:nvPr/>
        </p:nvSpPr>
        <p:spPr>
          <a:xfrm>
            <a:off x="6883600" y="2097599"/>
            <a:ext cx="51252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rPr>
              <a:t>以年輕人的角度出發，</a:t>
            </a:r>
            <a:endParaRPr sz="3600">
              <a:solidFill>
                <a:schemeClr val="dk1"/>
              </a:solidFill>
              <a:latin typeface="Huninn"/>
              <a:ea typeface="Huninn"/>
              <a:cs typeface="Huninn"/>
              <a:sym typeface="Hunin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rPr>
              <a:t>陪伴青少年</a:t>
            </a:r>
            <a:br>
              <a:rPr lang="zh-TW"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rPr>
            </a:br>
            <a:r>
              <a:rPr lang="zh-TW"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rPr>
              <a:t>一起遇見主。</a:t>
            </a:r>
            <a:endParaRPr sz="3600">
              <a:solidFill>
                <a:schemeClr val="dk1"/>
              </a:solidFill>
              <a:latin typeface="Huninn"/>
              <a:ea typeface="Huninn"/>
              <a:cs typeface="Huninn"/>
              <a:sym typeface="Hunin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Noto Sans TC"/>
              <a:ea typeface="Noto Sans TC"/>
              <a:cs typeface="Noto Sans TC"/>
              <a:sym typeface="Noto Sans T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>
                <a:solidFill>
                  <a:schemeClr val="dk1"/>
                </a:solidFill>
                <a:latin typeface="Noto Sans TC"/>
                <a:ea typeface="Noto Sans TC"/>
                <a:cs typeface="Noto Sans TC"/>
                <a:sym typeface="Noto Sans TC"/>
              </a:rPr>
              <a:t>每季發行：7千500本</a:t>
            </a:r>
            <a:endParaRPr sz="3600">
              <a:latin typeface="Noto Sans TC"/>
              <a:ea typeface="Noto Sans TC"/>
              <a:cs typeface="Noto Sans TC"/>
              <a:sym typeface="Noto Sans TC"/>
            </a:endParaRPr>
          </a:p>
        </p:txBody>
      </p:sp>
      <p:sp>
        <p:nvSpPr>
          <p:cNvPr id="129" name="Google Shape;129;p7"/>
          <p:cNvSpPr txBox="1"/>
          <p:nvPr/>
        </p:nvSpPr>
        <p:spPr>
          <a:xfrm>
            <a:off x="5651763" y="1304849"/>
            <a:ext cx="12636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6000">
                <a:solidFill>
                  <a:schemeClr val="dk1"/>
                </a:solidFill>
                <a:highlight>
                  <a:srgbClr val="FFD966"/>
                </a:highlight>
                <a:latin typeface="Arial"/>
                <a:ea typeface="Arial"/>
                <a:cs typeface="Arial"/>
                <a:sym typeface="Arial"/>
              </a:rPr>
              <a:t>少年新眼光</a:t>
            </a:r>
            <a:endParaRPr b="1" sz="6000">
              <a:solidFill>
                <a:schemeClr val="dk1"/>
              </a:solidFill>
              <a:highlight>
                <a:srgbClr val="FFD96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7" title="510229260_1141649477984078_778499136470169098_n.jpg"/>
          <p:cNvPicPr preferRelativeResize="0"/>
          <p:nvPr/>
        </p:nvPicPr>
        <p:blipFill rotWithShape="1">
          <a:blip r:embed="rId3">
            <a:alphaModFix/>
          </a:blip>
          <a:srcRect b="0" l="0" r="1594" t="0"/>
          <a:stretch/>
        </p:blipFill>
        <p:spPr>
          <a:xfrm>
            <a:off x="498325" y="1147200"/>
            <a:ext cx="4880401" cy="456359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/>
          <p:nvPr/>
        </p:nvSpPr>
        <p:spPr>
          <a:xfrm>
            <a:off x="1548125" y="2647675"/>
            <a:ext cx="4565700" cy="25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rPr>
              <a:t>提供讀者掌握</a:t>
            </a:r>
            <a:br>
              <a:rPr lang="zh-TW"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rPr>
            </a:br>
            <a:r>
              <a:rPr lang="zh-TW"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rPr>
              <a:t>第一手教會新聞，</a:t>
            </a:r>
            <a:endParaRPr sz="3600">
              <a:solidFill>
                <a:schemeClr val="dk1"/>
              </a:solidFill>
              <a:latin typeface="Huninn"/>
              <a:ea typeface="Huninn"/>
              <a:cs typeface="Huninn"/>
              <a:sym typeface="Huninn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rPr>
              <a:t>在數位化時代</a:t>
            </a:r>
            <a:br>
              <a:rPr lang="zh-TW"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rPr>
            </a:br>
            <a:r>
              <a:rPr lang="zh-TW"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rPr>
              <a:t>提供最迅速的新聞。</a:t>
            </a:r>
            <a:endParaRPr sz="3600">
              <a:solidFill>
                <a:schemeClr val="dk1"/>
              </a:solidFill>
              <a:latin typeface="Huninn"/>
              <a:ea typeface="Huninn"/>
              <a:cs typeface="Huninn"/>
              <a:sym typeface="Huninn"/>
            </a:endParaRPr>
          </a:p>
        </p:txBody>
      </p:sp>
      <p:sp>
        <p:nvSpPr>
          <p:cNvPr id="136" name="Google Shape;136;p8"/>
          <p:cNvSpPr txBox="1"/>
          <p:nvPr/>
        </p:nvSpPr>
        <p:spPr>
          <a:xfrm>
            <a:off x="1329724" y="1211110"/>
            <a:ext cx="4838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6000">
                <a:solidFill>
                  <a:schemeClr val="dk1"/>
                </a:solidFill>
                <a:highlight>
                  <a:srgbClr val="FFD966"/>
                </a:highlight>
              </a:rPr>
              <a:t>TCNN</a:t>
            </a:r>
            <a:r>
              <a:rPr b="1" lang="zh-TW" sz="6000">
                <a:solidFill>
                  <a:schemeClr val="dk1"/>
                </a:solidFill>
                <a:highlight>
                  <a:srgbClr val="FFD966"/>
                </a:highlight>
                <a:latin typeface="Arial"/>
                <a:ea typeface="Arial"/>
                <a:cs typeface="Arial"/>
                <a:sym typeface="Arial"/>
              </a:rPr>
              <a:t>新聞網</a:t>
            </a:r>
            <a:endParaRPr b="1" sz="6000">
              <a:solidFill>
                <a:schemeClr val="dk1"/>
              </a:solidFill>
              <a:highlight>
                <a:srgbClr val="FFD96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8"/>
          <p:cNvPicPr preferRelativeResize="0"/>
          <p:nvPr/>
        </p:nvPicPr>
        <p:blipFill rotWithShape="1">
          <a:blip r:embed="rId3">
            <a:alphaModFix/>
          </a:blip>
          <a:srcRect b="0" l="0" r="0" t="5428"/>
          <a:stretch/>
        </p:blipFill>
        <p:spPr>
          <a:xfrm>
            <a:off x="7085725" y="0"/>
            <a:ext cx="3595075" cy="6858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9"/>
          <p:cNvGrpSpPr/>
          <p:nvPr/>
        </p:nvGrpSpPr>
        <p:grpSpPr>
          <a:xfrm>
            <a:off x="743188" y="526700"/>
            <a:ext cx="11162825" cy="5889850"/>
            <a:chOff x="884350" y="223525"/>
            <a:chExt cx="11162825" cy="5889850"/>
          </a:xfrm>
        </p:grpSpPr>
        <p:sp>
          <p:nvSpPr>
            <p:cNvPr id="143" name="Google Shape;143;p9"/>
            <p:cNvSpPr txBox="1"/>
            <p:nvPr/>
          </p:nvSpPr>
          <p:spPr>
            <a:xfrm>
              <a:off x="5978025" y="223525"/>
              <a:ext cx="5733900" cy="193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6000">
                  <a:solidFill>
                    <a:schemeClr val="dk1"/>
                  </a:solidFill>
                  <a:highlight>
                    <a:srgbClr val="FFD966"/>
                  </a:highlight>
                  <a:latin typeface="Noto Sans TC"/>
                  <a:ea typeface="Noto Sans TC"/>
                  <a:cs typeface="Noto Sans TC"/>
                  <a:sym typeface="Noto Sans TC"/>
                </a:rPr>
                <a:t>聖經充滿我</a:t>
              </a:r>
              <a:br>
                <a:rPr b="1" lang="zh-TW" sz="6000">
                  <a:solidFill>
                    <a:schemeClr val="dk1"/>
                  </a:solidFill>
                  <a:highlight>
                    <a:srgbClr val="FFD966"/>
                  </a:highlight>
                  <a:latin typeface="Noto Sans TC"/>
                  <a:ea typeface="Noto Sans TC"/>
                  <a:cs typeface="Noto Sans TC"/>
                  <a:sym typeface="Noto Sans TC"/>
                </a:rPr>
              </a:br>
              <a:r>
                <a:rPr b="1" lang="zh-TW" sz="6000">
                  <a:solidFill>
                    <a:schemeClr val="dk1"/>
                  </a:solidFill>
                  <a:highlight>
                    <a:srgbClr val="FFD966"/>
                  </a:highlight>
                  <a:latin typeface="Noto Sans TC"/>
                  <a:ea typeface="Noto Sans TC"/>
                  <a:cs typeface="Noto Sans TC"/>
                  <a:sym typeface="Noto Sans TC"/>
                </a:rPr>
                <a:t>認捐事工</a:t>
              </a:r>
              <a:endParaRPr b="1" sz="6000">
                <a:solidFill>
                  <a:schemeClr val="dk1"/>
                </a:solidFill>
                <a:highlight>
                  <a:srgbClr val="FFD966"/>
                </a:highlight>
                <a:latin typeface="Noto Sans TC"/>
                <a:ea typeface="Noto Sans TC"/>
                <a:cs typeface="Noto Sans TC"/>
                <a:sym typeface="Noto Sans TC"/>
              </a:endParaRPr>
            </a:p>
          </p:txBody>
        </p:sp>
        <p:sp>
          <p:nvSpPr>
            <p:cNvPr id="144" name="Google Shape;144;p9"/>
            <p:cNvSpPr txBox="1"/>
            <p:nvPr/>
          </p:nvSpPr>
          <p:spPr>
            <a:xfrm>
              <a:off x="5726175" y="2384675"/>
              <a:ext cx="6321000" cy="372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 邀請弟兄姊妹成為點燈人</a:t>
              </a: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，</a:t>
              </a:r>
              <a:b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</a:b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把信仰的亮光分送給</a:t>
              </a:r>
              <a:endParaRPr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黑暗中的朋友，</a:t>
              </a:r>
              <a:endParaRPr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捐款1,000元，</a:t>
              </a:r>
              <a:endParaRPr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就可支持一位受刑人</a:t>
              </a:r>
              <a:b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</a:br>
              <a:r>
                <a:rPr lang="zh-TW" sz="3600">
                  <a:solidFill>
                    <a:schemeClr val="dk1"/>
                  </a:solidFill>
                  <a:latin typeface="Huninn"/>
                  <a:ea typeface="Huninn"/>
                  <a:cs typeface="Huninn"/>
                  <a:sym typeface="Huninn"/>
                </a:rPr>
                <a:t>一整年讀寫聖經的需要。</a:t>
              </a:r>
              <a:endParaRPr sz="3600">
                <a:solidFill>
                  <a:schemeClr val="dk1"/>
                </a:solidFill>
                <a:latin typeface="Huninn"/>
                <a:ea typeface="Huninn"/>
                <a:cs typeface="Huninn"/>
                <a:sym typeface="Huninn"/>
              </a:endParaRPr>
            </a:p>
          </p:txBody>
        </p:sp>
        <p:pic>
          <p:nvPicPr>
            <p:cNvPr id="145" name="Google Shape;145;p9" title="200108003_2522283027917371_7554054581228790852_n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84350" y="986913"/>
              <a:ext cx="4841824" cy="48418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2023-05-24T08:22:50Z</dcterms:created>
  <dc:creator>Microsoft 帳戶</dc:creator>
</cp:coreProperties>
</file>