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3"/>
  </p:notesMasterIdLst>
  <p:handoutMasterIdLst>
    <p:handoutMasterId r:id="rId14"/>
  </p:handoutMasterIdLst>
  <p:sldIdLst>
    <p:sldId id="265" r:id="rId2"/>
    <p:sldId id="306" r:id="rId3"/>
    <p:sldId id="273" r:id="rId4"/>
    <p:sldId id="274" r:id="rId5"/>
    <p:sldId id="276" r:id="rId6"/>
    <p:sldId id="277" r:id="rId7"/>
    <p:sldId id="279" r:id="rId8"/>
    <p:sldId id="280" r:id="rId9"/>
    <p:sldId id="281" r:id="rId10"/>
    <p:sldId id="282" r:id="rId11"/>
    <p:sldId id="283" r:id="rId12"/>
  </p:sldIdLst>
  <p:sldSz cx="9906000" cy="6858000" type="A4"/>
  <p:notesSz cx="6858000" cy="9144000"/>
  <p:embeddedFontLst>
    <p:embeddedFont>
      <p:font typeface="Calibri" panose="020F0502020204030204" pitchFamily="34" charset="0"/>
      <p:regular r:id="rId15"/>
      <p:bold r:id="rId16"/>
      <p:italic r:id="rId17"/>
      <p:boldItalic r:id="rId18"/>
    </p:embeddedFont>
  </p:embeddedFontLst>
  <p:defaultTextStyle>
    <a:defPPr>
      <a:defRPr lang="pt-P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96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69" autoAdjust="0"/>
    <p:restoredTop sz="94570" autoAdjust="0"/>
  </p:normalViewPr>
  <p:slideViewPr>
    <p:cSldViewPr>
      <p:cViewPr>
        <p:scale>
          <a:sx n="80" d="100"/>
          <a:sy n="80" d="100"/>
        </p:scale>
        <p:origin x="-810" y="72"/>
      </p:cViewPr>
      <p:guideLst>
        <p:guide orient="horz" pos="1117"/>
        <p:guide pos="126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20" d="100"/>
        <a:sy n="120" d="100"/>
      </p:scale>
      <p:origin x="0" y="0"/>
    </p:cViewPr>
  </p:sorterViewPr>
  <p:notesViewPr>
    <p:cSldViewPr>
      <p:cViewPr varScale="1">
        <p:scale>
          <a:sx n="54" d="100"/>
          <a:sy n="54" d="100"/>
        </p:scale>
        <p:origin x="-2844" y="-9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handoutMaster" Target="handoutMasters/handoutMaster1.xml"/><Relationship Id="rId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3" name="Marcador de Posição da Data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9084C99-946D-45F2-A0A0-1E3D8E08CCC6}" type="datetimeFigureOut">
              <a:rPr lang="pt-PT" smtClean="0"/>
              <a:t>15/04/2023</a:t>
            </a:fld>
            <a:endParaRPr lang="pt-PT"/>
          </a:p>
        </p:txBody>
      </p:sp>
      <p:sp>
        <p:nvSpPr>
          <p:cNvPr id="4" name="Marcador de Posição do Rodapé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5" name="Marcador de Posição do Número do Diapositivo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CF4FC15-3B10-4A7A-A5D4-33223EFCA598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54309385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3" name="Marcador de Posição d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0089F0-1194-40DC-A342-0205A9B511C3}" type="datetimeFigureOut">
              <a:rPr lang="pt-PT" smtClean="0"/>
              <a:t>15/04/2023</a:t>
            </a:fld>
            <a:endParaRPr lang="pt-PT"/>
          </a:p>
        </p:txBody>
      </p:sp>
      <p:sp>
        <p:nvSpPr>
          <p:cNvPr id="4" name="Marcador de Posição da Imagem do Diapositivo 3"/>
          <p:cNvSpPr>
            <a:spLocks noGrp="1" noRot="1" noChangeAspect="1"/>
          </p:cNvSpPr>
          <p:nvPr>
            <p:ph type="sldImg" idx="2"/>
          </p:nvPr>
        </p:nvSpPr>
        <p:spPr>
          <a:xfrm>
            <a:off x="952500" y="685800"/>
            <a:ext cx="4953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PT"/>
          </a:p>
        </p:txBody>
      </p:sp>
      <p:sp>
        <p:nvSpPr>
          <p:cNvPr id="5" name="Marcador de Posição de Nota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225B3BE-DE59-4DA1-A22E-D0D773A95CAB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7559491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25B3BE-DE59-4DA1-A22E-D0D773A95CAB}" type="slidenum">
              <a:rPr lang="pt-PT" smtClean="0"/>
              <a:t>3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2748754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25B3BE-DE59-4DA1-A22E-D0D773A95CAB}" type="slidenum">
              <a:rPr lang="pt-PT" smtClean="0"/>
              <a:t>4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2748754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25B3BE-DE59-4DA1-A22E-D0D773A95CAB}" type="slidenum">
              <a:rPr lang="pt-PT" smtClean="0"/>
              <a:t>5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27487545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25B3BE-DE59-4DA1-A22E-D0D773A95CAB}" type="slidenum">
              <a:rPr lang="pt-PT" smtClean="0"/>
              <a:t>6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27487545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25B3BE-DE59-4DA1-A22E-D0D773A95CAB}" type="slidenum">
              <a:rPr lang="pt-PT" smtClean="0"/>
              <a:t>7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27487545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25B3BE-DE59-4DA1-A22E-D0D773A95CAB}" type="slidenum">
              <a:rPr lang="pt-PT" smtClean="0"/>
              <a:t>8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27487545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25B3BE-DE59-4DA1-A22E-D0D773A95CAB}" type="slidenum">
              <a:rPr lang="pt-PT" smtClean="0"/>
              <a:t>9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27487545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25B3BE-DE59-4DA1-A22E-D0D773A95CAB}" type="slidenum">
              <a:rPr lang="pt-PT" smtClean="0"/>
              <a:t>10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27487545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25B3BE-DE59-4DA1-A22E-D0D773A95CAB}" type="slidenum">
              <a:rPr lang="pt-PT" smtClean="0"/>
              <a:t>11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2748754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o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742950" y="2130428"/>
            <a:ext cx="8420100" cy="1470025"/>
          </a:xfrm>
        </p:spPr>
        <p:txBody>
          <a:bodyPr/>
          <a:lstStyle/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PT" smtClean="0"/>
              <a:t>Faça clique para editar o estilo</a:t>
            </a:r>
            <a:endParaRPr lang="pt-PT"/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5D0470-A779-46D9-83D1-41DC26C5B873}" type="datetimeFigureOut">
              <a:rPr lang="pt-PT" smtClean="0"/>
              <a:t>15/04/2023</a:t>
            </a:fld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CA8E49-FB2E-4008-856B-E72F86CF75A4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8605146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5D0470-A779-46D9-83D1-41DC26C5B873}" type="datetimeFigureOut">
              <a:rPr lang="pt-PT" smtClean="0"/>
              <a:t>15/04/2023</a:t>
            </a:fld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CA8E49-FB2E-4008-856B-E72F86CF75A4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8070999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e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7181850" y="274641"/>
            <a:ext cx="2228850" cy="5851525"/>
          </a:xfrm>
        </p:spPr>
        <p:txBody>
          <a:bodyPr vert="eaVert"/>
          <a:lstStyle/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e Texto Vertical 2"/>
          <p:cNvSpPr>
            <a:spLocks noGrp="1"/>
          </p:cNvSpPr>
          <p:nvPr>
            <p:ph type="body" orient="vert" idx="1"/>
          </p:nvPr>
        </p:nvSpPr>
        <p:spPr>
          <a:xfrm>
            <a:off x="495300" y="274641"/>
            <a:ext cx="6521450" cy="5851525"/>
          </a:xfrm>
        </p:spPr>
        <p:txBody>
          <a:bodyPr vert="eaVert"/>
          <a:lstStyle/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5D0470-A779-46D9-83D1-41DC26C5B873}" type="datetimeFigureOut">
              <a:rPr lang="pt-PT" smtClean="0"/>
              <a:t>15/04/2023</a:t>
            </a:fld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CA8E49-FB2E-4008-856B-E72F86CF75A4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1956187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objec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5D0470-A779-46D9-83D1-41DC26C5B873}" type="datetimeFigureOut">
              <a:rPr lang="pt-PT" smtClean="0"/>
              <a:t>15/04/2023</a:t>
            </a:fld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CA8E49-FB2E-4008-856B-E72F86CF75A4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3625278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c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82506" y="4406901"/>
            <a:ext cx="84201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o Texto 2"/>
          <p:cNvSpPr>
            <a:spLocks noGrp="1"/>
          </p:cNvSpPr>
          <p:nvPr>
            <p:ph type="body" idx="1"/>
          </p:nvPr>
        </p:nvSpPr>
        <p:spPr>
          <a:xfrm>
            <a:off x="782506" y="2906715"/>
            <a:ext cx="84201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PT" smtClean="0"/>
              <a:t>Clique para editar os estilos</a:t>
            </a:r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5D0470-A779-46D9-83D1-41DC26C5B873}" type="datetimeFigureOut">
              <a:rPr lang="pt-PT" smtClean="0"/>
              <a:t>15/04/2023</a:t>
            </a:fld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CA8E49-FB2E-4008-856B-E72F86CF75A4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124658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údo Dup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e Conteúdo 2"/>
          <p:cNvSpPr>
            <a:spLocks noGrp="1"/>
          </p:cNvSpPr>
          <p:nvPr>
            <p:ph sz="half" idx="1"/>
          </p:nvPr>
        </p:nvSpPr>
        <p:spPr>
          <a:xfrm>
            <a:off x="495300" y="1600201"/>
            <a:ext cx="43751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4" name="Marcador de Posição de Conteúdo 3"/>
          <p:cNvSpPr>
            <a:spLocks noGrp="1"/>
          </p:cNvSpPr>
          <p:nvPr>
            <p:ph sz="half" idx="2"/>
          </p:nvPr>
        </p:nvSpPr>
        <p:spPr>
          <a:xfrm>
            <a:off x="5035550" y="1600201"/>
            <a:ext cx="43751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5" name="Marcador de Posição d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5D0470-A779-46D9-83D1-41DC26C5B873}" type="datetimeFigureOut">
              <a:rPr lang="pt-PT" smtClean="0"/>
              <a:t>15/04/2023</a:t>
            </a:fld>
            <a:endParaRPr lang="pt-PT"/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CA8E49-FB2E-4008-856B-E72F86CF75A4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2889904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o Texto 2"/>
          <p:cNvSpPr>
            <a:spLocks noGrp="1"/>
          </p:cNvSpPr>
          <p:nvPr>
            <p:ph type="body" idx="1"/>
          </p:nvPr>
        </p:nvSpPr>
        <p:spPr>
          <a:xfrm>
            <a:off x="495302" y="1535113"/>
            <a:ext cx="437687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 smtClean="0"/>
              <a:t>Clique para editar os estilos</a:t>
            </a:r>
          </a:p>
        </p:txBody>
      </p:sp>
      <p:sp>
        <p:nvSpPr>
          <p:cNvPr id="4" name="Marcador de Posição de Conteúdo 3"/>
          <p:cNvSpPr>
            <a:spLocks noGrp="1"/>
          </p:cNvSpPr>
          <p:nvPr>
            <p:ph sz="half" idx="2"/>
          </p:nvPr>
        </p:nvSpPr>
        <p:spPr>
          <a:xfrm>
            <a:off x="495302" y="2174875"/>
            <a:ext cx="437687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5" name="Marcador de Posição do Texto 4"/>
          <p:cNvSpPr>
            <a:spLocks noGrp="1"/>
          </p:cNvSpPr>
          <p:nvPr>
            <p:ph type="body" sz="quarter" idx="3"/>
          </p:nvPr>
        </p:nvSpPr>
        <p:spPr>
          <a:xfrm>
            <a:off x="5032112" y="1535113"/>
            <a:ext cx="4378591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 smtClean="0"/>
              <a:t>Clique para editar os estilos</a:t>
            </a:r>
          </a:p>
        </p:txBody>
      </p:sp>
      <p:sp>
        <p:nvSpPr>
          <p:cNvPr id="6" name="Marcador de Posição de Conteúdo 5"/>
          <p:cNvSpPr>
            <a:spLocks noGrp="1"/>
          </p:cNvSpPr>
          <p:nvPr>
            <p:ph sz="quarter" idx="4"/>
          </p:nvPr>
        </p:nvSpPr>
        <p:spPr>
          <a:xfrm>
            <a:off x="5032112" y="2174875"/>
            <a:ext cx="437859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7" name="Marcador de Posição d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5D0470-A779-46D9-83D1-41DC26C5B873}" type="datetimeFigureOut">
              <a:rPr lang="pt-PT" smtClean="0"/>
              <a:t>15/04/2023</a:t>
            </a:fld>
            <a:endParaRPr lang="pt-PT"/>
          </a:p>
        </p:txBody>
      </p:sp>
      <p:sp>
        <p:nvSpPr>
          <p:cNvPr id="8" name="Marcador de Posição do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9" name="Marcador de Posição do Número do Diapositivo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CA8E49-FB2E-4008-856B-E72F86CF75A4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5495448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5D0470-A779-46D9-83D1-41DC26C5B873}" type="datetimeFigureOut">
              <a:rPr lang="pt-PT" smtClean="0"/>
              <a:t>15/04/2023</a:t>
            </a:fld>
            <a:endParaRPr lang="pt-PT"/>
          </a:p>
        </p:txBody>
      </p:sp>
      <p:sp>
        <p:nvSpPr>
          <p:cNvPr id="4" name="Marcador de Posição do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5" name="Marcador de Posição do Número do Diapositivo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CA8E49-FB2E-4008-856B-E72F86CF75A4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7014662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5D0470-A779-46D9-83D1-41DC26C5B873}" type="datetimeFigureOut">
              <a:rPr lang="pt-PT" smtClean="0"/>
              <a:t>15/04/2023</a:t>
            </a:fld>
            <a:endParaRPr lang="pt-PT"/>
          </a:p>
        </p:txBody>
      </p:sp>
      <p:sp>
        <p:nvSpPr>
          <p:cNvPr id="3" name="Marcador de Posição do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CA8E49-FB2E-4008-856B-E72F86CF75A4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5765545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95302" y="273050"/>
            <a:ext cx="3259006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>
          <a:xfrm>
            <a:off x="3872972" y="273053"/>
            <a:ext cx="5537728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4" name="Marcador de Posição do Texto 3"/>
          <p:cNvSpPr>
            <a:spLocks noGrp="1"/>
          </p:cNvSpPr>
          <p:nvPr>
            <p:ph type="body" sz="half" idx="2"/>
          </p:nvPr>
        </p:nvSpPr>
        <p:spPr>
          <a:xfrm>
            <a:off x="495302" y="1435101"/>
            <a:ext cx="3259006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PT" smtClean="0"/>
              <a:t>Clique para editar os estilos</a:t>
            </a:r>
          </a:p>
        </p:txBody>
      </p:sp>
      <p:sp>
        <p:nvSpPr>
          <p:cNvPr id="5" name="Marcador de Posição d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5D0470-A779-46D9-83D1-41DC26C5B873}" type="datetimeFigureOut">
              <a:rPr lang="pt-PT" smtClean="0"/>
              <a:t>15/04/2023</a:t>
            </a:fld>
            <a:endParaRPr lang="pt-PT"/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CA8E49-FB2E-4008-856B-E72F86CF75A4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2708440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941645" y="4800600"/>
            <a:ext cx="59436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a Imagem 2"/>
          <p:cNvSpPr>
            <a:spLocks noGrp="1"/>
          </p:cNvSpPr>
          <p:nvPr>
            <p:ph type="pic" idx="1"/>
          </p:nvPr>
        </p:nvSpPr>
        <p:spPr>
          <a:xfrm>
            <a:off x="1941645" y="612775"/>
            <a:ext cx="59436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PT"/>
          </a:p>
        </p:txBody>
      </p:sp>
      <p:sp>
        <p:nvSpPr>
          <p:cNvPr id="4" name="Marcador de Posição do Texto 3"/>
          <p:cNvSpPr>
            <a:spLocks noGrp="1"/>
          </p:cNvSpPr>
          <p:nvPr>
            <p:ph type="body" sz="half" idx="2"/>
          </p:nvPr>
        </p:nvSpPr>
        <p:spPr>
          <a:xfrm>
            <a:off x="1941645" y="5367338"/>
            <a:ext cx="59436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PT" smtClean="0"/>
              <a:t>Clique para editar os estilos</a:t>
            </a:r>
          </a:p>
        </p:txBody>
      </p:sp>
      <p:sp>
        <p:nvSpPr>
          <p:cNvPr id="5" name="Marcador de Posição d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5D0470-A779-46D9-83D1-41DC26C5B873}" type="datetimeFigureOut">
              <a:rPr lang="pt-PT" smtClean="0"/>
              <a:t>15/04/2023</a:t>
            </a:fld>
            <a:endParaRPr lang="pt-PT"/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CA8E49-FB2E-4008-856B-E72F86CF75A4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1474560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Título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o Texto 2"/>
          <p:cNvSpPr>
            <a:spLocks noGrp="1"/>
          </p:cNvSpPr>
          <p:nvPr>
            <p:ph type="body" idx="1"/>
          </p:nvPr>
        </p:nvSpPr>
        <p:spPr>
          <a:xfrm>
            <a:off x="495300" y="1600201"/>
            <a:ext cx="89154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2"/>
          </p:nvPr>
        </p:nvSpPr>
        <p:spPr>
          <a:xfrm>
            <a:off x="495300" y="6356353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5D0470-A779-46D9-83D1-41DC26C5B873}" type="datetimeFigureOut">
              <a:rPr lang="pt-PT" smtClean="0"/>
              <a:t>15/04/2023</a:t>
            </a:fld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3"/>
          </p:nvPr>
        </p:nvSpPr>
        <p:spPr>
          <a:xfrm>
            <a:off x="3384550" y="6356353"/>
            <a:ext cx="31369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4"/>
          </p:nvPr>
        </p:nvSpPr>
        <p:spPr>
          <a:xfrm>
            <a:off x="7099300" y="6356353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CA8E49-FB2E-4008-856B-E72F86CF75A4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3537805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P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99965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1967785" y="5327031"/>
            <a:ext cx="504478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1050" b="1" dirty="0" smtClean="0">
                <a:solidFill>
                  <a:schemeClr val="bg1"/>
                </a:solidFill>
              </a:rPr>
              <a:t>Fig. 45</a:t>
            </a:r>
            <a:endParaRPr lang="pt-PT" sz="1050" b="1" dirty="0">
              <a:solidFill>
                <a:schemeClr val="bg1"/>
              </a:solidFill>
            </a:endParaRPr>
          </a:p>
        </p:txBody>
      </p:sp>
      <p:sp>
        <p:nvSpPr>
          <p:cNvPr id="5" name="CaixaDeTexto 4"/>
          <p:cNvSpPr txBox="1"/>
          <p:nvPr/>
        </p:nvSpPr>
        <p:spPr>
          <a:xfrm>
            <a:off x="128464" y="2491050"/>
            <a:ext cx="1820321" cy="1494049"/>
          </a:xfrm>
          <a:prstGeom prst="rect">
            <a:avLst/>
          </a:prstGeom>
          <a:noFill/>
        </p:spPr>
        <p:txBody>
          <a:bodyPr wrap="square" lIns="36000" tIns="36000" rIns="54000" bIns="72000" numCol="1" spcCol="36000" rtlCol="0" anchor="ctr">
            <a:spAutoFit/>
          </a:bodyPr>
          <a:lstStyle/>
          <a:p>
            <a:pPr algn="r"/>
            <a:r>
              <a:rPr lang="pt-PT" sz="1000" dirty="0" smtClean="0"/>
              <a:t>_</a:t>
            </a:r>
            <a:r>
              <a:rPr lang="pt-PT" sz="1000" dirty="0"/>
              <a:t>Unidades </a:t>
            </a:r>
            <a:r>
              <a:rPr lang="pt-PT" sz="1000" dirty="0" err="1"/>
              <a:t>metassedimentares</a:t>
            </a:r>
            <a:r>
              <a:rPr lang="pt-PT" sz="1000" dirty="0"/>
              <a:t> do pré-mesozóico a Oeste da falha de Porto-Tomar (baseado no mapa de 1/1 000 000, Laboratório de Geologia e Minas, 2010).</a:t>
            </a:r>
          </a:p>
          <a:p>
            <a:pPr algn="r"/>
            <a:r>
              <a:rPr lang="pt-PT" sz="1000" dirty="0"/>
              <a:t>A- Padrão de afloramento;</a:t>
            </a:r>
          </a:p>
          <a:p>
            <a:pPr algn="r"/>
            <a:r>
              <a:rPr lang="pt-PT" sz="1000" dirty="0"/>
              <a:t>B- Sucessão das unidades </a:t>
            </a:r>
            <a:r>
              <a:rPr lang="pt-PT" sz="1000" dirty="0" err="1"/>
              <a:t>litostratigráficas</a:t>
            </a:r>
            <a:r>
              <a:rPr lang="pt-PT" sz="1000" dirty="0"/>
              <a:t>.</a:t>
            </a: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30573" y="836712"/>
            <a:ext cx="7771571" cy="4368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0703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1967785" y="5327031"/>
            <a:ext cx="504478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1050" b="1" dirty="0" smtClean="0">
                <a:solidFill>
                  <a:schemeClr val="bg1"/>
                </a:solidFill>
              </a:rPr>
              <a:t>Fig. 46</a:t>
            </a:r>
            <a:endParaRPr lang="pt-PT" sz="1050" b="1" dirty="0">
              <a:solidFill>
                <a:schemeClr val="bg1"/>
              </a:solidFill>
            </a:endParaRPr>
          </a:p>
        </p:txBody>
      </p:sp>
      <p:sp>
        <p:nvSpPr>
          <p:cNvPr id="5" name="CaixaDeTexto 4"/>
          <p:cNvSpPr txBox="1"/>
          <p:nvPr/>
        </p:nvSpPr>
        <p:spPr>
          <a:xfrm>
            <a:off x="344488" y="2644938"/>
            <a:ext cx="1604297" cy="1186273"/>
          </a:xfrm>
          <a:prstGeom prst="rect">
            <a:avLst/>
          </a:prstGeom>
          <a:noFill/>
        </p:spPr>
        <p:txBody>
          <a:bodyPr wrap="square" lIns="36000" tIns="36000" rIns="54000" bIns="72000" numCol="1" spcCol="36000" rtlCol="0" anchor="ctr">
            <a:spAutoFit/>
          </a:bodyPr>
          <a:lstStyle/>
          <a:p>
            <a:pPr algn="r"/>
            <a:r>
              <a:rPr lang="pt-PT" sz="1000" dirty="0" smtClean="0"/>
              <a:t>_</a:t>
            </a:r>
            <a:r>
              <a:rPr lang="pt-PT" sz="1000" dirty="0"/>
              <a:t>Distribuição espacial das principais zonas do pré-Mesozóico ibérico e sua integração no conceito de terrenos tectónicos (baseado em </a:t>
            </a:r>
            <a:r>
              <a:rPr lang="pt-PT" sz="1000" dirty="0" err="1"/>
              <a:t>Lotze</a:t>
            </a:r>
            <a:r>
              <a:rPr lang="pt-PT" sz="1000" dirty="0"/>
              <a:t>, 1945; </a:t>
            </a:r>
            <a:r>
              <a:rPr lang="pt-PT" sz="1000" dirty="0" err="1"/>
              <a:t>Julivert</a:t>
            </a:r>
            <a:r>
              <a:rPr lang="pt-PT" sz="1000" dirty="0"/>
              <a:t> </a:t>
            </a:r>
            <a:r>
              <a:rPr lang="pt-PT" sz="1000" i="1" dirty="0" err="1"/>
              <a:t>et</a:t>
            </a:r>
            <a:r>
              <a:rPr lang="pt-PT" sz="1000" i="1" dirty="0"/>
              <a:t> al</a:t>
            </a:r>
            <a:r>
              <a:rPr lang="pt-PT" sz="1000" dirty="0"/>
              <a:t>, 1972 e Farias </a:t>
            </a:r>
            <a:r>
              <a:rPr lang="pt-PT" sz="1000" i="1" dirty="0" err="1"/>
              <a:t>et</a:t>
            </a:r>
            <a:r>
              <a:rPr lang="pt-PT" sz="1000" i="1" dirty="0"/>
              <a:t> al</a:t>
            </a:r>
            <a:r>
              <a:rPr lang="pt-PT" sz="1000" dirty="0"/>
              <a:t>, 1987).</a:t>
            </a: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04" t="1410" r="1272" b="2307"/>
          <a:stretch/>
        </p:blipFill>
        <p:spPr>
          <a:xfrm>
            <a:off x="2472263" y="184237"/>
            <a:ext cx="7138897" cy="5437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0872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45898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1967785" y="5327031"/>
            <a:ext cx="504478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1050" b="1" dirty="0" smtClean="0">
                <a:solidFill>
                  <a:schemeClr val="bg1"/>
                </a:solidFill>
              </a:rPr>
              <a:t>Fig. 38</a:t>
            </a:r>
            <a:endParaRPr lang="pt-PT" sz="1050" b="1" dirty="0">
              <a:solidFill>
                <a:schemeClr val="bg1"/>
              </a:solidFill>
            </a:endParaRPr>
          </a:p>
        </p:txBody>
      </p:sp>
      <p:sp>
        <p:nvSpPr>
          <p:cNvPr id="5" name="CaixaDeTexto 4"/>
          <p:cNvSpPr txBox="1"/>
          <p:nvPr/>
        </p:nvSpPr>
        <p:spPr>
          <a:xfrm>
            <a:off x="0" y="2204864"/>
            <a:ext cx="1967785" cy="1494049"/>
          </a:xfrm>
          <a:prstGeom prst="rect">
            <a:avLst/>
          </a:prstGeom>
          <a:noFill/>
        </p:spPr>
        <p:txBody>
          <a:bodyPr wrap="square" lIns="36000" tIns="36000" rIns="72000" bIns="72000" numCol="1" spcCol="36000" rtlCol="0">
            <a:spAutoFit/>
          </a:bodyPr>
          <a:lstStyle/>
          <a:p>
            <a:pPr algn="r"/>
            <a:r>
              <a:rPr lang="pt-PT" sz="1000" dirty="0" smtClean="0"/>
              <a:t>_</a:t>
            </a:r>
            <a:r>
              <a:rPr lang="pt-PT" sz="1000" dirty="0"/>
              <a:t>As rochas metamórficas pré-mesozóicas de Portugal:</a:t>
            </a:r>
          </a:p>
          <a:p>
            <a:pPr algn="r"/>
            <a:r>
              <a:rPr lang="pt-PT" sz="1000" dirty="0"/>
              <a:t>A- Padrão de afloramento (baseado no mapa de 1/1 000 000, Laboratório de Geologia e Minas, 2010);</a:t>
            </a:r>
          </a:p>
          <a:p>
            <a:pPr algn="r"/>
            <a:r>
              <a:rPr lang="pt-PT" sz="1000" dirty="0"/>
              <a:t>B- Zonamento de acordo com a semelhança das sequências cronostratigráficas.</a:t>
            </a: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24808" y="1"/>
            <a:ext cx="5184576" cy="6673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7793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1967785" y="5327031"/>
            <a:ext cx="504478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1050" b="1" dirty="0" smtClean="0">
                <a:solidFill>
                  <a:schemeClr val="bg1"/>
                </a:solidFill>
              </a:rPr>
              <a:t>Fig. 39</a:t>
            </a:r>
            <a:endParaRPr lang="pt-PT" sz="1050" b="1" dirty="0">
              <a:solidFill>
                <a:schemeClr val="bg1"/>
              </a:solidFill>
            </a:endParaRPr>
          </a:p>
        </p:txBody>
      </p:sp>
      <p:sp>
        <p:nvSpPr>
          <p:cNvPr id="5" name="CaixaDeTexto 4"/>
          <p:cNvSpPr txBox="1"/>
          <p:nvPr/>
        </p:nvSpPr>
        <p:spPr>
          <a:xfrm>
            <a:off x="0" y="2204864"/>
            <a:ext cx="1967785" cy="1340161"/>
          </a:xfrm>
          <a:prstGeom prst="rect">
            <a:avLst/>
          </a:prstGeom>
          <a:noFill/>
        </p:spPr>
        <p:txBody>
          <a:bodyPr wrap="square" lIns="36000" tIns="36000" rIns="72000" bIns="72000" numCol="1" spcCol="36000" rtlCol="0">
            <a:spAutoFit/>
          </a:bodyPr>
          <a:lstStyle/>
          <a:p>
            <a:pPr algn="r"/>
            <a:r>
              <a:rPr lang="pt-PT" sz="1000" dirty="0" smtClean="0"/>
              <a:t>_</a:t>
            </a:r>
            <a:r>
              <a:rPr lang="pt-PT" sz="1000" dirty="0"/>
              <a:t>Unidades </a:t>
            </a:r>
            <a:r>
              <a:rPr lang="pt-PT" sz="1000" dirty="0" err="1"/>
              <a:t>metassedimentares</a:t>
            </a:r>
            <a:r>
              <a:rPr lang="pt-PT" sz="1000" dirty="0"/>
              <a:t> do pré-mesozóico da região a Sudoeste de Beja (baseado no mapa de 1/1 000 000, Laboratório de Geologia e Minas, 2010).</a:t>
            </a:r>
          </a:p>
          <a:p>
            <a:pPr algn="r"/>
            <a:r>
              <a:rPr lang="pt-PT" sz="1000" dirty="0" smtClean="0"/>
              <a:t>A - </a:t>
            </a:r>
            <a:r>
              <a:rPr lang="pt-PT" sz="1000" dirty="0"/>
              <a:t>Padrão de afloramento;</a:t>
            </a:r>
          </a:p>
          <a:p>
            <a:pPr algn="r"/>
            <a:r>
              <a:rPr lang="pt-PT" sz="1000" dirty="0" smtClean="0"/>
              <a:t>B - </a:t>
            </a:r>
            <a:r>
              <a:rPr lang="pt-PT" sz="1000" dirty="0"/>
              <a:t>Sucessão das unidades </a:t>
            </a:r>
            <a:r>
              <a:rPr lang="pt-PT" sz="1000" dirty="0" err="1"/>
              <a:t>litostratigráficas</a:t>
            </a:r>
            <a:r>
              <a:rPr lang="pt-PT" sz="1000" dirty="0"/>
              <a:t>.</a:t>
            </a: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37061" y="515913"/>
            <a:ext cx="7768939" cy="4569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6302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1967785" y="5327031"/>
            <a:ext cx="504478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1050" b="1" dirty="0" smtClean="0">
                <a:solidFill>
                  <a:schemeClr val="bg1"/>
                </a:solidFill>
              </a:rPr>
              <a:t>Fig. 40</a:t>
            </a:r>
            <a:endParaRPr lang="pt-PT" sz="1050" b="1" dirty="0">
              <a:solidFill>
                <a:schemeClr val="bg1"/>
              </a:solidFill>
            </a:endParaRPr>
          </a:p>
        </p:txBody>
      </p:sp>
      <p:sp>
        <p:nvSpPr>
          <p:cNvPr id="5" name="CaixaDeTexto 4"/>
          <p:cNvSpPr txBox="1"/>
          <p:nvPr/>
        </p:nvSpPr>
        <p:spPr>
          <a:xfrm>
            <a:off x="32887" y="952167"/>
            <a:ext cx="1967785" cy="4571815"/>
          </a:xfrm>
          <a:prstGeom prst="rect">
            <a:avLst/>
          </a:prstGeom>
          <a:noFill/>
        </p:spPr>
        <p:txBody>
          <a:bodyPr wrap="square" lIns="36000" tIns="36000" rIns="54000" bIns="72000" numCol="1" spcCol="36000" rtlCol="0" anchor="ctr">
            <a:spAutoFit/>
          </a:bodyPr>
          <a:lstStyle/>
          <a:p>
            <a:pPr algn="r"/>
            <a:r>
              <a:rPr lang="pt-PT" sz="1000" dirty="0" smtClean="0"/>
              <a:t>_</a:t>
            </a:r>
            <a:r>
              <a:rPr lang="pt-PT" sz="1000" dirty="0"/>
              <a:t>Representação (esquemática e sem preocupação de escala) da evolução da relação entre a sedimentação </a:t>
            </a:r>
            <a:r>
              <a:rPr lang="pt-PT" sz="1000" dirty="0" err="1"/>
              <a:t>pensilvânica</a:t>
            </a:r>
            <a:r>
              <a:rPr lang="pt-PT" sz="1000" dirty="0"/>
              <a:t> do Sudoeste de Portugal e o plutonismo contemporâneo que se foi </a:t>
            </a:r>
            <a:r>
              <a:rPr lang="pt-PT" sz="1000" dirty="0" smtClean="0"/>
              <a:t>desenvolvendo mais </a:t>
            </a:r>
            <a:r>
              <a:rPr lang="pt-PT" sz="1000" dirty="0"/>
              <a:t>a Norte (baseado na informação das figuras 32 e 39).</a:t>
            </a:r>
          </a:p>
          <a:p>
            <a:pPr algn="r"/>
            <a:r>
              <a:rPr lang="pt-PT" sz="1000" dirty="0" smtClean="0"/>
              <a:t>A - </a:t>
            </a:r>
            <a:r>
              <a:rPr lang="pt-PT" sz="1000" dirty="0"/>
              <a:t>Início da deposição do Grupo </a:t>
            </a:r>
            <a:r>
              <a:rPr lang="pt-PT" sz="1000" dirty="0" err="1"/>
              <a:t>Flysch</a:t>
            </a:r>
            <a:r>
              <a:rPr lang="pt-PT" sz="1000" dirty="0"/>
              <a:t> do Baixo Alentejo coexistindo com plutonismo imediatamente a norte da zona de sutura (COBA - complexo ofiolítico de Beja - </a:t>
            </a:r>
            <a:r>
              <a:rPr lang="pt-PT" sz="1000" dirty="0" err="1"/>
              <a:t>Acebuches</a:t>
            </a:r>
            <a:r>
              <a:rPr lang="pt-PT" sz="1000" dirty="0"/>
              <a:t>; SOIZOM - sequências ofiolíticas internas da Zona de Ossa - Morena);</a:t>
            </a:r>
          </a:p>
          <a:p>
            <a:pPr algn="r"/>
            <a:r>
              <a:rPr lang="pt-PT" sz="1000" dirty="0" smtClean="0"/>
              <a:t>B - </a:t>
            </a:r>
            <a:r>
              <a:rPr lang="pt-PT" sz="1000" dirty="0"/>
              <a:t>O continuar do processo de colisão continental, leva à progressão das sequências </a:t>
            </a:r>
            <a:r>
              <a:rPr lang="pt-PT" sz="1000" i="1" dirty="0" err="1"/>
              <a:t>flysch</a:t>
            </a:r>
            <a:r>
              <a:rPr lang="pt-PT" sz="1000" i="1" dirty="0"/>
              <a:t> </a:t>
            </a:r>
            <a:r>
              <a:rPr lang="pt-PT" sz="1000" dirty="0"/>
              <a:t>para SW e do plutonismo para Norte;</a:t>
            </a:r>
          </a:p>
          <a:p>
            <a:pPr algn="r"/>
            <a:r>
              <a:rPr lang="pt-PT" sz="1000" dirty="0" smtClean="0"/>
              <a:t>C - </a:t>
            </a:r>
            <a:r>
              <a:rPr lang="pt-PT" sz="1000" dirty="0"/>
              <a:t>Fases finais do </a:t>
            </a:r>
            <a:r>
              <a:rPr lang="pt-PT" sz="1000" dirty="0" err="1"/>
              <a:t>orógeno</a:t>
            </a:r>
            <a:r>
              <a:rPr lang="pt-PT" sz="1000" dirty="0"/>
              <a:t> </a:t>
            </a:r>
            <a:r>
              <a:rPr lang="pt-PT" sz="1000" dirty="0" err="1"/>
              <a:t>varisco</a:t>
            </a:r>
            <a:r>
              <a:rPr lang="pt-PT" sz="1000" dirty="0"/>
              <a:t> ibérico com a sobreposição tectónica do </a:t>
            </a:r>
            <a:r>
              <a:rPr lang="pt-PT" sz="1000" i="1" dirty="0" err="1"/>
              <a:t>flysch</a:t>
            </a:r>
            <a:r>
              <a:rPr lang="pt-PT" sz="1000" i="1" dirty="0"/>
              <a:t> </a:t>
            </a:r>
            <a:r>
              <a:rPr lang="pt-PT" sz="1000" dirty="0"/>
              <a:t>tardio às sequências de menor profundidade do SW ibérico com afinidades </a:t>
            </a:r>
            <a:r>
              <a:rPr lang="pt-PT" sz="1000" dirty="0" err="1"/>
              <a:t>avalónicas</a:t>
            </a:r>
            <a:r>
              <a:rPr lang="pt-PT" sz="1000" dirty="0"/>
              <a:t> (?), contemporâneas do plutonismo mais tardio a Norte.</a:t>
            </a: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11011" y="153248"/>
            <a:ext cx="3758213" cy="550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9860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1967785" y="5327031"/>
            <a:ext cx="504478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1050" b="1" dirty="0" smtClean="0">
                <a:solidFill>
                  <a:schemeClr val="bg1"/>
                </a:solidFill>
              </a:rPr>
              <a:t>Fig. 41</a:t>
            </a:r>
            <a:endParaRPr lang="pt-PT" sz="1050" b="1" dirty="0">
              <a:solidFill>
                <a:schemeClr val="bg1"/>
              </a:solidFill>
            </a:endParaRPr>
          </a:p>
        </p:txBody>
      </p:sp>
      <p:sp>
        <p:nvSpPr>
          <p:cNvPr id="5" name="CaixaDeTexto 4"/>
          <p:cNvSpPr txBox="1"/>
          <p:nvPr/>
        </p:nvSpPr>
        <p:spPr>
          <a:xfrm>
            <a:off x="128464" y="2567992"/>
            <a:ext cx="1820321" cy="1340161"/>
          </a:xfrm>
          <a:prstGeom prst="rect">
            <a:avLst/>
          </a:prstGeom>
          <a:noFill/>
        </p:spPr>
        <p:txBody>
          <a:bodyPr wrap="square" lIns="36000" tIns="36000" rIns="54000" bIns="72000" numCol="1" spcCol="36000" rtlCol="0" anchor="ctr">
            <a:spAutoFit/>
          </a:bodyPr>
          <a:lstStyle/>
          <a:p>
            <a:pPr algn="r"/>
            <a:r>
              <a:rPr lang="pt-PT" sz="1000" dirty="0" smtClean="0"/>
              <a:t>_</a:t>
            </a:r>
            <a:r>
              <a:rPr lang="pt-PT" sz="1000" dirty="0"/>
              <a:t>Unidades metamórficas pré-mesozóicas da região entre Beja e Portalegre (baseado no mapa de 1/1 000 000, Laboratório de Geologia e Minas, 2010).</a:t>
            </a:r>
          </a:p>
          <a:p>
            <a:pPr algn="r"/>
            <a:r>
              <a:rPr lang="pt-PT" sz="1000" dirty="0" smtClean="0"/>
              <a:t>A - </a:t>
            </a:r>
            <a:r>
              <a:rPr lang="pt-PT" sz="1000" dirty="0"/>
              <a:t>Padrão de afloramento;</a:t>
            </a:r>
          </a:p>
          <a:p>
            <a:pPr algn="r"/>
            <a:r>
              <a:rPr lang="pt-PT" sz="1000" dirty="0" smtClean="0"/>
              <a:t>B - </a:t>
            </a:r>
            <a:r>
              <a:rPr lang="pt-PT" sz="1000" dirty="0"/>
              <a:t>Sucessão das unidades </a:t>
            </a:r>
            <a:r>
              <a:rPr lang="pt-PT" sz="1000" dirty="0" err="1"/>
              <a:t>litostratigráficas</a:t>
            </a:r>
            <a:r>
              <a:rPr lang="pt-PT" sz="1000" dirty="0" smtClean="0"/>
              <a:t>.</a:t>
            </a:r>
            <a:endParaRPr lang="pt-PT" sz="1000" dirty="0"/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7258" y="1376373"/>
            <a:ext cx="7680278" cy="3852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2789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1967785" y="5327031"/>
            <a:ext cx="504478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1050" b="1" dirty="0" smtClean="0">
                <a:solidFill>
                  <a:schemeClr val="bg1"/>
                </a:solidFill>
              </a:rPr>
              <a:t>Fig. 42</a:t>
            </a:r>
            <a:endParaRPr lang="pt-PT" sz="1050" b="1" dirty="0">
              <a:solidFill>
                <a:schemeClr val="bg1"/>
              </a:solidFill>
            </a:endParaRPr>
          </a:p>
        </p:txBody>
      </p:sp>
      <p:sp>
        <p:nvSpPr>
          <p:cNvPr id="5" name="CaixaDeTexto 4"/>
          <p:cNvSpPr txBox="1"/>
          <p:nvPr/>
        </p:nvSpPr>
        <p:spPr>
          <a:xfrm>
            <a:off x="128464" y="2721881"/>
            <a:ext cx="1820321" cy="1032384"/>
          </a:xfrm>
          <a:prstGeom prst="rect">
            <a:avLst/>
          </a:prstGeom>
          <a:noFill/>
        </p:spPr>
        <p:txBody>
          <a:bodyPr wrap="square" lIns="36000" tIns="36000" rIns="54000" bIns="72000" numCol="1" spcCol="36000" rtlCol="0" anchor="ctr">
            <a:spAutoFit/>
          </a:bodyPr>
          <a:lstStyle/>
          <a:p>
            <a:pPr algn="r"/>
            <a:r>
              <a:rPr lang="pt-PT" sz="1000" dirty="0" smtClean="0"/>
              <a:t>_</a:t>
            </a:r>
            <a:r>
              <a:rPr lang="pt-PT" sz="1000" dirty="0"/>
              <a:t>Subdivisão do domínio A com base na variação das unidades </a:t>
            </a:r>
            <a:r>
              <a:rPr lang="pt-PT" sz="1000" dirty="0" err="1"/>
              <a:t>litostratigráficas</a:t>
            </a:r>
            <a:r>
              <a:rPr lang="pt-PT" sz="1000" dirty="0"/>
              <a:t> (baseado no mapa de 1/1 000 000, Laboratório de Geologia e Minas, 2010).</a:t>
            </a: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571" t="1771" r="1999" b="2218"/>
          <a:stretch/>
        </p:blipFill>
        <p:spPr>
          <a:xfrm>
            <a:off x="2472263" y="211015"/>
            <a:ext cx="6847584" cy="5116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7130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1967785" y="5327031"/>
            <a:ext cx="504478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1050" b="1" dirty="0" smtClean="0">
                <a:solidFill>
                  <a:schemeClr val="bg1"/>
                </a:solidFill>
              </a:rPr>
              <a:t>Fig. 43</a:t>
            </a:r>
            <a:endParaRPr lang="pt-PT" sz="1050" b="1" dirty="0">
              <a:solidFill>
                <a:schemeClr val="bg1"/>
              </a:solidFill>
            </a:endParaRPr>
          </a:p>
        </p:txBody>
      </p:sp>
      <p:sp>
        <p:nvSpPr>
          <p:cNvPr id="5" name="CaixaDeTexto 4"/>
          <p:cNvSpPr txBox="1"/>
          <p:nvPr/>
        </p:nvSpPr>
        <p:spPr>
          <a:xfrm>
            <a:off x="128464" y="2491048"/>
            <a:ext cx="1820321" cy="1494049"/>
          </a:xfrm>
          <a:prstGeom prst="rect">
            <a:avLst/>
          </a:prstGeom>
          <a:noFill/>
        </p:spPr>
        <p:txBody>
          <a:bodyPr wrap="square" lIns="36000" tIns="36000" rIns="54000" bIns="72000" numCol="1" spcCol="36000" rtlCol="0" anchor="ctr">
            <a:spAutoFit/>
          </a:bodyPr>
          <a:lstStyle/>
          <a:p>
            <a:pPr algn="r"/>
            <a:r>
              <a:rPr lang="pt-PT" sz="1000" dirty="0" smtClean="0"/>
              <a:t>_</a:t>
            </a:r>
            <a:r>
              <a:rPr lang="pt-PT" sz="1000" dirty="0"/>
              <a:t>Unidades </a:t>
            </a:r>
            <a:r>
              <a:rPr lang="pt-PT" sz="1000" dirty="0" err="1"/>
              <a:t>metassedimentares</a:t>
            </a:r>
            <a:r>
              <a:rPr lang="pt-PT" sz="1000" dirty="0"/>
              <a:t> do pré-mesozóico da região entre Portalegre e Vila Real - Moncorvo (baseado no mapa de 1/1 000 000, Laboratório de Geologia e Minas, 2010).</a:t>
            </a:r>
          </a:p>
          <a:p>
            <a:pPr algn="r"/>
            <a:r>
              <a:rPr lang="pt-PT" sz="1000" dirty="0"/>
              <a:t>A- Padrão de afloramento;</a:t>
            </a:r>
          </a:p>
          <a:p>
            <a:pPr algn="r"/>
            <a:r>
              <a:rPr lang="pt-PT" sz="1000" dirty="0"/>
              <a:t>B- Sucessão das unidades </a:t>
            </a:r>
            <a:r>
              <a:rPr lang="pt-PT" sz="1000" dirty="0" err="1"/>
              <a:t>litostratigráficas</a:t>
            </a:r>
            <a:r>
              <a:rPr lang="pt-PT" sz="1000" dirty="0"/>
              <a:t>.</a:t>
            </a: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0752" y="116632"/>
            <a:ext cx="6969379" cy="5579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7932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1967785" y="5327031"/>
            <a:ext cx="504478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1050" b="1" dirty="0" smtClean="0">
                <a:solidFill>
                  <a:schemeClr val="bg1"/>
                </a:solidFill>
              </a:rPr>
              <a:t>Fig. 44</a:t>
            </a:r>
            <a:endParaRPr lang="pt-PT" sz="1050" b="1" dirty="0">
              <a:solidFill>
                <a:schemeClr val="bg1"/>
              </a:solidFill>
            </a:endParaRPr>
          </a:p>
        </p:txBody>
      </p:sp>
      <p:sp>
        <p:nvSpPr>
          <p:cNvPr id="5" name="CaixaDeTexto 4"/>
          <p:cNvSpPr txBox="1"/>
          <p:nvPr/>
        </p:nvSpPr>
        <p:spPr>
          <a:xfrm>
            <a:off x="128464" y="2491049"/>
            <a:ext cx="1820321" cy="1494049"/>
          </a:xfrm>
          <a:prstGeom prst="rect">
            <a:avLst/>
          </a:prstGeom>
          <a:noFill/>
        </p:spPr>
        <p:txBody>
          <a:bodyPr wrap="square" lIns="36000" tIns="36000" rIns="54000" bIns="72000" numCol="1" spcCol="36000" rtlCol="0" anchor="ctr">
            <a:spAutoFit/>
          </a:bodyPr>
          <a:lstStyle/>
          <a:p>
            <a:pPr algn="r"/>
            <a:r>
              <a:rPr lang="pt-PT" sz="1000" dirty="0" smtClean="0"/>
              <a:t>_</a:t>
            </a:r>
            <a:r>
              <a:rPr lang="pt-PT" sz="1000" dirty="0"/>
              <a:t>Unidades </a:t>
            </a:r>
            <a:r>
              <a:rPr lang="pt-PT" sz="1000" dirty="0" err="1"/>
              <a:t>parautóctones</a:t>
            </a:r>
            <a:r>
              <a:rPr lang="pt-PT" sz="1000" dirty="0"/>
              <a:t> e alóctones do pré-mesozóico da região Minho - Trás-os-Montes (baseado no mapa de 1/1 000 000, Laboratório de Geologia e Minas, 2010).</a:t>
            </a:r>
          </a:p>
          <a:p>
            <a:pPr algn="r"/>
            <a:r>
              <a:rPr lang="pt-PT" sz="1000" dirty="0" smtClean="0"/>
              <a:t>A - </a:t>
            </a:r>
            <a:r>
              <a:rPr lang="pt-PT" sz="1000" dirty="0"/>
              <a:t>Padrão de afloramento;</a:t>
            </a:r>
          </a:p>
          <a:p>
            <a:pPr algn="r"/>
            <a:r>
              <a:rPr lang="pt-PT" sz="1000" dirty="0" smtClean="0"/>
              <a:t>B - </a:t>
            </a:r>
            <a:r>
              <a:rPr lang="pt-PT" sz="1000" dirty="0"/>
              <a:t>Sucessão das unidades </a:t>
            </a:r>
            <a:r>
              <a:rPr lang="pt-PT" sz="1000" dirty="0" err="1"/>
              <a:t>litostratigráficas</a:t>
            </a:r>
            <a:r>
              <a:rPr lang="pt-PT" sz="1000" dirty="0"/>
              <a:t>.</a:t>
            </a: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96816" y="116632"/>
            <a:ext cx="4680520" cy="5495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2215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929</TotalTime>
  <Words>490</Words>
  <Application>Microsoft Office PowerPoint</Application>
  <PresentationFormat>Papel A4 (210x297 mm)</PresentationFormat>
  <Paragraphs>42</Paragraphs>
  <Slides>11</Slides>
  <Notes>9</Notes>
  <HiddenSlides>0</HiddenSlides>
  <MMClips>0</MMClips>
  <ScaleCrop>false</ScaleCrop>
  <HeadingPairs>
    <vt:vector size="6" baseType="variant">
      <vt:variant>
        <vt:lpstr>Tipos de letra usados</vt:lpstr>
      </vt:variant>
      <vt:variant>
        <vt:i4>2</vt:i4>
      </vt:variant>
      <vt:variant>
        <vt:lpstr>Tema</vt:lpstr>
      </vt:variant>
      <vt:variant>
        <vt:i4>1</vt:i4>
      </vt:variant>
      <vt:variant>
        <vt:lpstr>Títulos dos diapositivos</vt:lpstr>
      </vt:variant>
      <vt:variant>
        <vt:i4>11</vt:i4>
      </vt:variant>
    </vt:vector>
  </HeadingPairs>
  <TitlesOfParts>
    <vt:vector size="14" baseType="lpstr">
      <vt:lpstr>Arial</vt:lpstr>
      <vt:lpstr>Calibri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Eduardo</dc:creator>
  <cp:lastModifiedBy>Eduardo</cp:lastModifiedBy>
  <cp:revision>101</cp:revision>
  <dcterms:created xsi:type="dcterms:W3CDTF">2019-11-27T12:35:57Z</dcterms:created>
  <dcterms:modified xsi:type="dcterms:W3CDTF">2023-04-15T00:34:57Z</dcterms:modified>
</cp:coreProperties>
</file>