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</p:sldIdLst>
  <p:sldSz cy="10058400" cx="77724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4752">
          <p15:clr>
            <a:srgbClr val="EAD1DC"/>
          </p15:clr>
        </p15:guide>
        <p15:guide id="2" orient="horz" pos="6192">
          <p15:clr>
            <a:srgbClr val="EAD1DC"/>
          </p15:clr>
        </p15:guide>
        <p15:guide id="3" pos="144">
          <p15:clr>
            <a:srgbClr val="EAD1DC"/>
          </p15:clr>
        </p15:guide>
        <p15:guide id="4" orient="horz" pos="144">
          <p15:clr>
            <a:srgbClr val="EAD1DC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783D09A0-41DD-4315-8494-0B57072E3263}">
  <a:tblStyle styleId="{783D09A0-41DD-4315-8494-0B57072E32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4752"/>
        <p:guide pos="6192" orient="horz"/>
        <p:guide pos="144"/>
        <p:guide pos="144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31566a5ff9_0_18:notes"/>
          <p:cNvSpPr/>
          <p:nvPr>
            <p:ph idx="2" type="sldImg"/>
          </p:nvPr>
        </p:nvSpPr>
        <p:spPr>
          <a:xfrm>
            <a:off x="2104480" y="685800"/>
            <a:ext cx="2649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31566a5ff9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64952" y="1456058"/>
            <a:ext cx="7242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64945" y="5542289"/>
            <a:ext cx="7242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64945" y="2163089"/>
            <a:ext cx="7242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64945" y="6164351"/>
            <a:ext cx="7242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64945" y="4206107"/>
            <a:ext cx="7242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64945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107540" y="2253729"/>
            <a:ext cx="33999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64945" y="1086507"/>
            <a:ext cx="23868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64945" y="2717440"/>
            <a:ext cx="23868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16713" y="880293"/>
            <a:ext cx="5412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886200" y="-244"/>
            <a:ext cx="38862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25675" y="2411542"/>
            <a:ext cx="34383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25675" y="5481569"/>
            <a:ext cx="34383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198575" y="1415969"/>
            <a:ext cx="32613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64945" y="8273124"/>
            <a:ext cx="509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64945" y="870271"/>
            <a:ext cx="7242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64945" y="2253729"/>
            <a:ext cx="7242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7201589" y="9119180"/>
            <a:ext cx="4665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" name="Google Shape;54;p13"/>
          <p:cNvGrpSpPr/>
          <p:nvPr/>
        </p:nvGrpSpPr>
        <p:grpSpPr>
          <a:xfrm>
            <a:off x="564945" y="9196826"/>
            <a:ext cx="6653170" cy="378150"/>
            <a:chOff x="931000" y="3282475"/>
            <a:chExt cx="6317100" cy="378150"/>
          </a:xfrm>
        </p:grpSpPr>
        <p:sp>
          <p:nvSpPr>
            <p:cNvPr id="55" name="Google Shape;55;p13"/>
            <p:cNvSpPr txBox="1"/>
            <p:nvPr/>
          </p:nvSpPr>
          <p:spPr>
            <a:xfrm>
              <a:off x="931000" y="3438325"/>
              <a:ext cx="6317100" cy="222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lang="en" sz="900">
                  <a:solidFill>
                    <a:schemeClr val="dk1"/>
                  </a:solidFill>
                </a:rPr>
                <a:t>How do they make silly sounds in cartoons?</a:t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Arial"/>
                <a:buNone/>
              </a:pPr>
              <a:r>
                <a:t/>
              </a:r>
              <a:endParaRPr sz="900">
                <a:solidFill>
                  <a:schemeClr val="dk1"/>
                </a:solidFill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900">
                <a:solidFill>
                  <a:srgbClr val="FF0000"/>
                </a:solidFill>
              </a:endParaRPr>
            </a:p>
          </p:txBody>
        </p:sp>
        <p:pic>
          <p:nvPicPr>
            <p:cNvPr id="56" name="Google Shape;56;p1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336096" y="3282475"/>
              <a:ext cx="1497664" cy="1979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8671" y="476225"/>
            <a:ext cx="1497664" cy="1979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8" name="Google Shape;58;p13"/>
          <p:cNvGraphicFramePr/>
          <p:nvPr/>
        </p:nvGraphicFramePr>
        <p:xfrm>
          <a:off x="755800" y="20502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{783D09A0-41DD-4315-8494-0B57072E3263}</a:tableStyleId>
              </a:tblPr>
              <a:tblGrid>
                <a:gridCol w="1388825"/>
                <a:gridCol w="4882625"/>
              </a:tblGrid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experiment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test used to discover new information about a question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rain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water drops that fall from clouds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sound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v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ibrations that you can usually hear with your ears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storm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weather that usually includes strong wind and rain or snow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thunder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 rumbling sound during a storm, often after a flash of lightning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FEFEF"/>
                    </a:solidFill>
                  </a:tcPr>
                </a:tc>
              </a:tr>
              <a:tr h="875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/>
                        <a:t>vibration</a:t>
                      </a:r>
                      <a:endParaRPr b="1" sz="1200"/>
                    </a:p>
                  </a:txBody>
                  <a:tcPr marT="91425" marB="91425" marR="28575" marL="118850" anchor="ctr">
                    <a:lnL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a</a:t>
                      </a:r>
                      <a:r>
                        <a:rPr lang="en" sz="1200">
                          <a:solidFill>
                            <a:schemeClr val="dk1"/>
                          </a:solidFill>
                        </a:rPr>
                        <a:t> quick movement back and forth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28575" marL="118850" anchor="ctr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9E9E9E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1"/>
                    </a:solidFill>
                  </a:tcPr>
                </a:tc>
              </a:tr>
            </a:tbl>
          </a:graphicData>
        </a:graphic>
      </p:graphicFrame>
      <p:sp>
        <p:nvSpPr>
          <p:cNvPr id="59" name="Google Shape;59;p13"/>
          <p:cNvSpPr txBox="1"/>
          <p:nvPr/>
        </p:nvSpPr>
        <p:spPr>
          <a:xfrm>
            <a:off x="413702" y="860625"/>
            <a:ext cx="5390400" cy="4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Lesson: How do they make silly sounds in cartoons?</a:t>
            </a:r>
            <a:endParaRPr sz="2400">
              <a:solidFill>
                <a:schemeClr val="dk1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97077" y="1741150"/>
            <a:ext cx="6782700" cy="0"/>
          </a:xfrm>
          <a:prstGeom prst="straightConnector1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1" name="Google Shape;61;p13"/>
          <p:cNvSpPr txBox="1"/>
          <p:nvPr/>
        </p:nvSpPr>
        <p:spPr>
          <a:xfrm>
            <a:off x="413677" y="316675"/>
            <a:ext cx="5956200" cy="4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chemeClr val="dk1"/>
                </a:solidFill>
                <a:latin typeface="Poppins SemiBold"/>
                <a:ea typeface="Poppins SemiBold"/>
                <a:cs typeface="Poppins SemiBold"/>
                <a:sym typeface="Poppins SemiBold"/>
              </a:rPr>
              <a:t>Vocabulary </a:t>
            </a:r>
            <a:endParaRPr sz="2600"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