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8A0C591-0C15-46FA-84A4-886CFF70605D}">
  <a:tblStyle styleId="{D8A0C591-0C15-46FA-84A4-886CFF70605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Google Shape;172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9" name="Google Shape;179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Google Shape;186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3" name="Google Shape;193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0" name="Google Shape;200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7" name="Google Shape;207;p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4850" lIns="89725" spcFirstLastPara="1" rIns="89725" wrap="square" tIns="448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4" name="Google Shape;284;p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1" name="Google Shape;291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8" name="Google Shape;298;p4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5" name="Google Shape;305;p4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2" name="Google Shape;312;p4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4" name="Google Shape;324;p4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1" name="Google Shape;331;p4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Google Shape;338;p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5" name="Google Shape;345;p5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2" name="Google Shape;352;p5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Google Shape;10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5" name="Google Shape;115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4" name="Google Shape;144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Google Shape;158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5" name="Google Shape;165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❖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❖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✓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❖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Integrity: A Fundamental Component of PBS</a:t>
            </a:r>
            <a:endParaRPr/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Ronnie Detrich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Wing Institute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Integrity of Interventions at the Universal Level?</a:t>
            </a:r>
            <a:endParaRPr/>
          </a:p>
        </p:txBody>
      </p:sp>
      <p:sp>
        <p:nvSpPr>
          <p:cNvPr id="175" name="Google Shape;175;p2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Kovaleski, Gickling, Morrow, &amp; Swank (1999)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Evaluated high vs low implementation of Instructional Support Teams (IST).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School-wide organizational change.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Students benefited from IST processes only when implemented with high fidelity.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Implementing with low fidelity resulted in no better outcomes for students than control group not exposed to IST processes.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Having structures in place was not sufficient to assure high fidelity.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Fidelity assessed one time per year.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Integrity of Interventions at the Universal Level?</a:t>
            </a:r>
            <a:endParaRPr/>
          </a:p>
        </p:txBody>
      </p:sp>
      <p:sp>
        <p:nvSpPr>
          <p:cNvPr id="182" name="Google Shape;182;p23"/>
          <p:cNvSpPr txBox="1"/>
          <p:nvPr>
            <p:ph idx="1" type="body"/>
          </p:nvPr>
        </p:nvSpPr>
        <p:spPr>
          <a:xfrm>
            <a:off x="609600" y="1828800"/>
            <a:ext cx="77724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Horner (2005)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 of high fidelity vs low fidelity on office discipline referrals.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Schools that with high fidelity had 25% fewer office referrals for major rule violations than schools that did not meet fidelity criterion.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Fidelity measures taken 2 times per year.</a:t>
            </a:r>
            <a:endParaRPr/>
          </a:p>
          <a:p>
            <a:pPr indent="-1143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We Do Not Know About Treatment Integrity</a:t>
            </a:r>
            <a:endParaRPr/>
          </a:p>
        </p:txBody>
      </p:sp>
      <p:sp>
        <p:nvSpPr>
          <p:cNvPr id="189" name="Google Shape;189;p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much integrity is enough?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 suggests that more is better.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there a point where something less than 100% is just as effective?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Does everyone have to be at high level of integrity or is it sufficient for the group average to be high?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effect of differences between implementers?</a:t>
            </a:r>
            <a:endParaRPr/>
          </a:p>
          <a:p>
            <a:pPr indent="-101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We Do Not Know About Treatment Integrity</a:t>
            </a:r>
            <a:endParaRPr/>
          </a:p>
        </p:txBody>
      </p:sp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often do we have to assess integrity to assure that it will maintain at high levels?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Does it vary with the complexity of the intervention?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Do We Increase Treatment Integrity?</a:t>
            </a:r>
            <a:endParaRPr/>
          </a:p>
        </p:txBody>
      </p:sp>
      <p:sp>
        <p:nvSpPr>
          <p:cNvPr id="203" name="Google Shape;203;p2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challenge is to find an efficient, low effort method for assuring high integrity.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most common approach to increasing treatment integrity is staff training.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27"/>
          <p:cNvGrpSpPr/>
          <p:nvPr/>
        </p:nvGrpSpPr>
        <p:grpSpPr>
          <a:xfrm>
            <a:off x="0" y="457200"/>
            <a:ext cx="9144000" cy="5867400"/>
            <a:chOff x="-3" y="-3"/>
            <a:chExt cx="3894" cy="3168"/>
          </a:xfrm>
        </p:grpSpPr>
        <p:grpSp>
          <p:nvGrpSpPr>
            <p:cNvPr id="210" name="Google Shape;210;p27"/>
            <p:cNvGrpSpPr/>
            <p:nvPr/>
          </p:nvGrpSpPr>
          <p:grpSpPr>
            <a:xfrm>
              <a:off x="0" y="0"/>
              <a:ext cx="3888" cy="3162"/>
              <a:chOff x="0" y="0"/>
              <a:chExt cx="3888" cy="3162"/>
            </a:xfrm>
          </p:grpSpPr>
          <p:grpSp>
            <p:nvGrpSpPr>
              <p:cNvPr id="211" name="Google Shape;211;p27"/>
              <p:cNvGrpSpPr/>
              <p:nvPr/>
            </p:nvGrpSpPr>
            <p:grpSpPr>
              <a:xfrm>
                <a:off x="0" y="0"/>
                <a:ext cx="972" cy="747"/>
                <a:chOff x="0" y="0"/>
                <a:chExt cx="972" cy="747"/>
              </a:xfrm>
            </p:grpSpPr>
            <p:sp>
              <p:nvSpPr>
                <p:cNvPr id="212" name="Google Shape;212;p27"/>
                <p:cNvSpPr/>
                <p:nvPr/>
              </p:nvSpPr>
              <p:spPr>
                <a:xfrm>
                  <a:off x="43" y="0"/>
                  <a:ext cx="886" cy="74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2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 </a:t>
                  </a:r>
                  <a:endParaRPr/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3" name="Google Shape;213;p27"/>
                <p:cNvSpPr/>
                <p:nvPr/>
              </p:nvSpPr>
              <p:spPr>
                <a:xfrm>
                  <a:off x="0" y="0"/>
                  <a:ext cx="972" cy="747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14" name="Google Shape;214;p27"/>
              <p:cNvGrpSpPr/>
              <p:nvPr/>
            </p:nvGrpSpPr>
            <p:grpSpPr>
              <a:xfrm>
                <a:off x="972" y="0"/>
                <a:ext cx="2916" cy="747"/>
                <a:chOff x="972" y="0"/>
                <a:chExt cx="2916" cy="747"/>
              </a:xfrm>
            </p:grpSpPr>
            <p:sp>
              <p:nvSpPr>
                <p:cNvPr id="215" name="Google Shape;215;p27"/>
                <p:cNvSpPr/>
                <p:nvPr/>
              </p:nvSpPr>
              <p:spPr>
                <a:xfrm>
                  <a:off x="1015" y="0"/>
                  <a:ext cx="2830" cy="74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45720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4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 </a:t>
                  </a: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OUTCOMES</a:t>
                  </a:r>
                  <a:endParaRPr/>
                </a:p>
                <a:p>
                  <a:pPr indent="45720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(% of Participants who demonstrate knowledge, demonstrate new skills in a training setting, </a:t>
                  </a:r>
                  <a:endParaRPr/>
                </a:p>
                <a:p>
                  <a:pPr indent="45720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and use new skills in the classroom)</a:t>
                  </a:r>
                  <a:endParaRPr b="1" sz="14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16" name="Google Shape;216;p27"/>
                <p:cNvSpPr/>
                <p:nvPr/>
              </p:nvSpPr>
              <p:spPr>
                <a:xfrm>
                  <a:off x="972" y="0"/>
                  <a:ext cx="2916" cy="747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17" name="Google Shape;217;p27"/>
              <p:cNvGrpSpPr/>
              <p:nvPr/>
            </p:nvGrpSpPr>
            <p:grpSpPr>
              <a:xfrm>
                <a:off x="0" y="747"/>
                <a:ext cx="972" cy="460"/>
                <a:chOff x="0" y="747"/>
                <a:chExt cx="972" cy="460"/>
              </a:xfrm>
            </p:grpSpPr>
            <p:sp>
              <p:nvSpPr>
                <p:cNvPr id="218" name="Google Shape;218;p27"/>
                <p:cNvSpPr/>
                <p:nvPr/>
              </p:nvSpPr>
              <p:spPr>
                <a:xfrm>
                  <a:off x="43" y="747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TRAINING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COMPONENTS</a:t>
                  </a:r>
                  <a:endParaRPr b="1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" name="Google Shape;219;p27"/>
                <p:cNvSpPr/>
                <p:nvPr/>
              </p:nvSpPr>
              <p:spPr>
                <a:xfrm>
                  <a:off x="0" y="747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0" name="Google Shape;220;p27"/>
              <p:cNvGrpSpPr/>
              <p:nvPr/>
            </p:nvGrpSpPr>
            <p:grpSpPr>
              <a:xfrm>
                <a:off x="972" y="747"/>
                <a:ext cx="972" cy="460"/>
                <a:chOff x="972" y="747"/>
                <a:chExt cx="972" cy="460"/>
              </a:xfrm>
            </p:grpSpPr>
            <p:sp>
              <p:nvSpPr>
                <p:cNvPr id="221" name="Google Shape;221;p27"/>
                <p:cNvSpPr/>
                <p:nvPr/>
              </p:nvSpPr>
              <p:spPr>
                <a:xfrm>
                  <a:off x="1015" y="747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Knowledge</a:t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" name="Google Shape;222;p27"/>
                <p:cNvSpPr/>
                <p:nvPr/>
              </p:nvSpPr>
              <p:spPr>
                <a:xfrm>
                  <a:off x="972" y="747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3" name="Google Shape;223;p27"/>
              <p:cNvGrpSpPr/>
              <p:nvPr/>
            </p:nvGrpSpPr>
            <p:grpSpPr>
              <a:xfrm>
                <a:off x="1944" y="747"/>
                <a:ext cx="972" cy="460"/>
                <a:chOff x="1944" y="747"/>
                <a:chExt cx="972" cy="460"/>
              </a:xfrm>
            </p:grpSpPr>
            <p:sp>
              <p:nvSpPr>
                <p:cNvPr id="224" name="Google Shape;224;p27"/>
                <p:cNvSpPr/>
                <p:nvPr/>
              </p:nvSpPr>
              <p:spPr>
                <a:xfrm>
                  <a:off x="1987" y="747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Skill</a:t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Demonstration</a:t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" name="Google Shape;225;p27"/>
                <p:cNvSpPr/>
                <p:nvPr/>
              </p:nvSpPr>
              <p:spPr>
                <a:xfrm>
                  <a:off x="1944" y="747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6" name="Google Shape;226;p27"/>
              <p:cNvGrpSpPr/>
              <p:nvPr/>
            </p:nvGrpSpPr>
            <p:grpSpPr>
              <a:xfrm>
                <a:off x="2916" y="747"/>
                <a:ext cx="972" cy="460"/>
                <a:chOff x="2916" y="747"/>
                <a:chExt cx="972" cy="460"/>
              </a:xfrm>
            </p:grpSpPr>
            <p:sp>
              <p:nvSpPr>
                <p:cNvPr id="227" name="Google Shape;227;p27"/>
                <p:cNvSpPr/>
                <p:nvPr/>
              </p:nvSpPr>
              <p:spPr>
                <a:xfrm>
                  <a:off x="2959" y="747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Use in the Classroom</a:t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" name="Google Shape;228;p27"/>
                <p:cNvSpPr/>
                <p:nvPr/>
              </p:nvSpPr>
              <p:spPr>
                <a:xfrm>
                  <a:off x="2916" y="747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9" name="Google Shape;229;p27"/>
              <p:cNvGrpSpPr/>
              <p:nvPr/>
            </p:nvGrpSpPr>
            <p:grpSpPr>
              <a:xfrm>
                <a:off x="0" y="1207"/>
                <a:ext cx="972" cy="575"/>
                <a:chOff x="0" y="1207"/>
                <a:chExt cx="972" cy="575"/>
              </a:xfrm>
            </p:grpSpPr>
            <p:sp>
              <p:nvSpPr>
                <p:cNvPr id="230" name="Google Shape;230;p27"/>
                <p:cNvSpPr/>
                <p:nvPr/>
              </p:nvSpPr>
              <p:spPr>
                <a:xfrm>
                  <a:off x="43" y="1207"/>
                  <a:ext cx="886" cy="5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Theory and Discussion</a:t>
                  </a:r>
                  <a:endParaRPr b="1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" name="Google Shape;231;p27"/>
                <p:cNvSpPr/>
                <p:nvPr/>
              </p:nvSpPr>
              <p:spPr>
                <a:xfrm>
                  <a:off x="0" y="1207"/>
                  <a:ext cx="972" cy="575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32" name="Google Shape;232;p27"/>
              <p:cNvGrpSpPr/>
              <p:nvPr/>
            </p:nvGrpSpPr>
            <p:grpSpPr>
              <a:xfrm>
                <a:off x="972" y="1207"/>
                <a:ext cx="972" cy="575"/>
                <a:chOff x="972" y="1207"/>
                <a:chExt cx="972" cy="575"/>
              </a:xfrm>
            </p:grpSpPr>
            <p:sp>
              <p:nvSpPr>
                <p:cNvPr id="233" name="Google Shape;233;p27"/>
                <p:cNvSpPr/>
                <p:nvPr/>
              </p:nvSpPr>
              <p:spPr>
                <a:xfrm>
                  <a:off x="1015" y="1207"/>
                  <a:ext cx="886" cy="5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 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10%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 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34" name="Google Shape;234;p27"/>
                <p:cNvSpPr/>
                <p:nvPr/>
              </p:nvSpPr>
              <p:spPr>
                <a:xfrm>
                  <a:off x="972" y="1207"/>
                  <a:ext cx="972" cy="575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35" name="Google Shape;235;p27"/>
              <p:cNvGrpSpPr/>
              <p:nvPr/>
            </p:nvGrpSpPr>
            <p:grpSpPr>
              <a:xfrm>
                <a:off x="1944" y="1207"/>
                <a:ext cx="972" cy="575"/>
                <a:chOff x="1944" y="1207"/>
                <a:chExt cx="972" cy="575"/>
              </a:xfrm>
            </p:grpSpPr>
            <p:sp>
              <p:nvSpPr>
                <p:cNvPr id="236" name="Google Shape;236;p27"/>
                <p:cNvSpPr/>
                <p:nvPr/>
              </p:nvSpPr>
              <p:spPr>
                <a:xfrm>
                  <a:off x="1987" y="1207"/>
                  <a:ext cx="886" cy="5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5%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37" name="Google Shape;237;p27"/>
                <p:cNvSpPr/>
                <p:nvPr/>
              </p:nvSpPr>
              <p:spPr>
                <a:xfrm>
                  <a:off x="1944" y="1207"/>
                  <a:ext cx="972" cy="575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38" name="Google Shape;238;p27"/>
              <p:cNvGrpSpPr/>
              <p:nvPr/>
            </p:nvGrpSpPr>
            <p:grpSpPr>
              <a:xfrm>
                <a:off x="2916" y="1207"/>
                <a:ext cx="972" cy="575"/>
                <a:chOff x="2916" y="1207"/>
                <a:chExt cx="972" cy="575"/>
              </a:xfrm>
            </p:grpSpPr>
            <p:sp>
              <p:nvSpPr>
                <p:cNvPr id="239" name="Google Shape;239;p27"/>
                <p:cNvSpPr/>
                <p:nvPr/>
              </p:nvSpPr>
              <p:spPr>
                <a:xfrm>
                  <a:off x="2959" y="1207"/>
                  <a:ext cx="886" cy="5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40" name="Google Shape;240;p27"/>
                <p:cNvSpPr/>
                <p:nvPr/>
              </p:nvSpPr>
              <p:spPr>
                <a:xfrm>
                  <a:off x="2916" y="1207"/>
                  <a:ext cx="972" cy="575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41" name="Google Shape;241;p27"/>
              <p:cNvGrpSpPr/>
              <p:nvPr/>
            </p:nvGrpSpPr>
            <p:grpSpPr>
              <a:xfrm>
                <a:off x="0" y="1782"/>
                <a:ext cx="972" cy="460"/>
                <a:chOff x="0" y="1782"/>
                <a:chExt cx="972" cy="460"/>
              </a:xfrm>
            </p:grpSpPr>
            <p:sp>
              <p:nvSpPr>
                <p:cNvPr id="242" name="Google Shape;242;p27"/>
                <p:cNvSpPr/>
                <p:nvPr/>
              </p:nvSpPr>
              <p:spPr>
                <a:xfrm>
                  <a:off x="43" y="178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..+Demonstration in Training</a:t>
                  </a:r>
                  <a:endParaRPr b="1"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" name="Google Shape;243;p27"/>
                <p:cNvSpPr/>
                <p:nvPr/>
              </p:nvSpPr>
              <p:spPr>
                <a:xfrm>
                  <a:off x="0" y="178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44" name="Google Shape;244;p27"/>
              <p:cNvGrpSpPr/>
              <p:nvPr/>
            </p:nvGrpSpPr>
            <p:grpSpPr>
              <a:xfrm>
                <a:off x="972" y="1782"/>
                <a:ext cx="972" cy="460"/>
                <a:chOff x="972" y="1782"/>
                <a:chExt cx="972" cy="460"/>
              </a:xfrm>
            </p:grpSpPr>
            <p:sp>
              <p:nvSpPr>
                <p:cNvPr id="245" name="Google Shape;245;p27"/>
                <p:cNvSpPr/>
                <p:nvPr/>
              </p:nvSpPr>
              <p:spPr>
                <a:xfrm>
                  <a:off x="1015" y="178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30%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46" name="Google Shape;246;p27"/>
                <p:cNvSpPr/>
                <p:nvPr/>
              </p:nvSpPr>
              <p:spPr>
                <a:xfrm>
                  <a:off x="972" y="178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47" name="Google Shape;247;p27"/>
              <p:cNvGrpSpPr/>
              <p:nvPr/>
            </p:nvGrpSpPr>
            <p:grpSpPr>
              <a:xfrm>
                <a:off x="1944" y="1782"/>
                <a:ext cx="972" cy="460"/>
                <a:chOff x="1944" y="1782"/>
                <a:chExt cx="972" cy="460"/>
              </a:xfrm>
            </p:grpSpPr>
            <p:sp>
              <p:nvSpPr>
                <p:cNvPr id="248" name="Google Shape;248;p27"/>
                <p:cNvSpPr/>
                <p:nvPr/>
              </p:nvSpPr>
              <p:spPr>
                <a:xfrm>
                  <a:off x="1987" y="178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20%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49" name="Google Shape;249;p27"/>
                <p:cNvSpPr/>
                <p:nvPr/>
              </p:nvSpPr>
              <p:spPr>
                <a:xfrm>
                  <a:off x="1944" y="178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50" name="Google Shape;250;p27"/>
              <p:cNvGrpSpPr/>
              <p:nvPr/>
            </p:nvGrpSpPr>
            <p:grpSpPr>
              <a:xfrm>
                <a:off x="2916" y="1782"/>
                <a:ext cx="972" cy="460"/>
                <a:chOff x="2916" y="1782"/>
                <a:chExt cx="972" cy="460"/>
              </a:xfrm>
            </p:grpSpPr>
            <p:sp>
              <p:nvSpPr>
                <p:cNvPr id="251" name="Google Shape;251;p27"/>
                <p:cNvSpPr/>
                <p:nvPr/>
              </p:nvSpPr>
              <p:spPr>
                <a:xfrm>
                  <a:off x="2959" y="178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52" name="Google Shape;252;p27"/>
                <p:cNvSpPr/>
                <p:nvPr/>
              </p:nvSpPr>
              <p:spPr>
                <a:xfrm>
                  <a:off x="2916" y="178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53" name="Google Shape;253;p27"/>
              <p:cNvGrpSpPr/>
              <p:nvPr/>
            </p:nvGrpSpPr>
            <p:grpSpPr>
              <a:xfrm>
                <a:off x="0" y="2242"/>
                <a:ext cx="972" cy="460"/>
                <a:chOff x="0" y="2242"/>
                <a:chExt cx="972" cy="460"/>
              </a:xfrm>
            </p:grpSpPr>
            <p:sp>
              <p:nvSpPr>
                <p:cNvPr id="254" name="Google Shape;254;p27"/>
                <p:cNvSpPr/>
                <p:nvPr/>
              </p:nvSpPr>
              <p:spPr>
                <a:xfrm>
                  <a:off x="43" y="224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…+ Practice &amp; Feedback in Training</a:t>
                  </a:r>
                  <a:endParaRPr b="1"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" name="Google Shape;255;p27"/>
                <p:cNvSpPr/>
                <p:nvPr/>
              </p:nvSpPr>
              <p:spPr>
                <a:xfrm>
                  <a:off x="0" y="224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56" name="Google Shape;256;p27"/>
              <p:cNvGrpSpPr/>
              <p:nvPr/>
            </p:nvGrpSpPr>
            <p:grpSpPr>
              <a:xfrm>
                <a:off x="972" y="2242"/>
                <a:ext cx="972" cy="460"/>
                <a:chOff x="972" y="2242"/>
                <a:chExt cx="972" cy="460"/>
              </a:xfrm>
            </p:grpSpPr>
            <p:sp>
              <p:nvSpPr>
                <p:cNvPr id="257" name="Google Shape;257;p27"/>
                <p:cNvSpPr/>
                <p:nvPr/>
              </p:nvSpPr>
              <p:spPr>
                <a:xfrm>
                  <a:off x="1015" y="224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60%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58" name="Google Shape;258;p27"/>
                <p:cNvSpPr/>
                <p:nvPr/>
              </p:nvSpPr>
              <p:spPr>
                <a:xfrm>
                  <a:off x="972" y="224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59" name="Google Shape;259;p27"/>
              <p:cNvGrpSpPr/>
              <p:nvPr/>
            </p:nvGrpSpPr>
            <p:grpSpPr>
              <a:xfrm>
                <a:off x="1944" y="2242"/>
                <a:ext cx="972" cy="460"/>
                <a:chOff x="1944" y="2242"/>
                <a:chExt cx="972" cy="460"/>
              </a:xfrm>
            </p:grpSpPr>
            <p:sp>
              <p:nvSpPr>
                <p:cNvPr id="260" name="Google Shape;260;p27"/>
                <p:cNvSpPr/>
                <p:nvPr/>
              </p:nvSpPr>
              <p:spPr>
                <a:xfrm>
                  <a:off x="1987" y="224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60%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61" name="Google Shape;261;p27"/>
                <p:cNvSpPr/>
                <p:nvPr/>
              </p:nvSpPr>
              <p:spPr>
                <a:xfrm>
                  <a:off x="1944" y="224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62" name="Google Shape;262;p27"/>
              <p:cNvGrpSpPr/>
              <p:nvPr/>
            </p:nvGrpSpPr>
            <p:grpSpPr>
              <a:xfrm>
                <a:off x="2916" y="2242"/>
                <a:ext cx="972" cy="460"/>
                <a:chOff x="2916" y="2242"/>
                <a:chExt cx="972" cy="460"/>
              </a:xfrm>
            </p:grpSpPr>
            <p:sp>
              <p:nvSpPr>
                <p:cNvPr id="263" name="Google Shape;263;p27"/>
                <p:cNvSpPr/>
                <p:nvPr/>
              </p:nvSpPr>
              <p:spPr>
                <a:xfrm>
                  <a:off x="2959" y="224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lt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chemeClr val="lt1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5%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64" name="Google Shape;264;p27"/>
                <p:cNvSpPr/>
                <p:nvPr/>
              </p:nvSpPr>
              <p:spPr>
                <a:xfrm>
                  <a:off x="2916" y="224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65" name="Google Shape;265;p27"/>
              <p:cNvGrpSpPr/>
              <p:nvPr/>
            </p:nvGrpSpPr>
            <p:grpSpPr>
              <a:xfrm>
                <a:off x="0" y="2702"/>
                <a:ext cx="972" cy="460"/>
                <a:chOff x="0" y="2702"/>
                <a:chExt cx="972" cy="460"/>
              </a:xfrm>
            </p:grpSpPr>
            <p:sp>
              <p:nvSpPr>
                <p:cNvPr id="266" name="Google Shape;266;p27"/>
                <p:cNvSpPr/>
                <p:nvPr/>
              </p:nvSpPr>
              <p:spPr>
                <a:xfrm>
                  <a:off x="43" y="270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rgbClr val="D57604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…+ Coaching in Classroom</a:t>
                  </a:r>
                  <a:endParaRPr b="1" sz="1800">
                    <a:solidFill>
                      <a:srgbClr val="D57604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" name="Google Shape;267;p27"/>
                <p:cNvSpPr/>
                <p:nvPr/>
              </p:nvSpPr>
              <p:spPr>
                <a:xfrm>
                  <a:off x="0" y="270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68" name="Google Shape;268;p27"/>
              <p:cNvGrpSpPr/>
              <p:nvPr/>
            </p:nvGrpSpPr>
            <p:grpSpPr>
              <a:xfrm>
                <a:off x="972" y="2702"/>
                <a:ext cx="972" cy="460"/>
                <a:chOff x="972" y="2702"/>
                <a:chExt cx="972" cy="460"/>
              </a:xfrm>
            </p:grpSpPr>
            <p:sp>
              <p:nvSpPr>
                <p:cNvPr id="269" name="Google Shape;269;p27"/>
                <p:cNvSpPr/>
                <p:nvPr/>
              </p:nvSpPr>
              <p:spPr>
                <a:xfrm>
                  <a:off x="1015" y="270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rgbClr val="D57604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rgbClr val="D57604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95%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rgbClr val="D57604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70" name="Google Shape;270;p27"/>
                <p:cNvSpPr/>
                <p:nvPr/>
              </p:nvSpPr>
              <p:spPr>
                <a:xfrm>
                  <a:off x="972" y="270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71" name="Google Shape;271;p27"/>
              <p:cNvGrpSpPr/>
              <p:nvPr/>
            </p:nvGrpSpPr>
            <p:grpSpPr>
              <a:xfrm>
                <a:off x="1944" y="2702"/>
                <a:ext cx="972" cy="460"/>
                <a:chOff x="1944" y="2702"/>
                <a:chExt cx="972" cy="460"/>
              </a:xfrm>
            </p:grpSpPr>
            <p:sp>
              <p:nvSpPr>
                <p:cNvPr id="272" name="Google Shape;272;p27"/>
                <p:cNvSpPr/>
                <p:nvPr/>
              </p:nvSpPr>
              <p:spPr>
                <a:xfrm>
                  <a:off x="1987" y="270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rgbClr val="D57604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rgbClr val="D57604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95%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rgbClr val="D57604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73" name="Google Shape;273;p27"/>
                <p:cNvSpPr/>
                <p:nvPr/>
              </p:nvSpPr>
              <p:spPr>
                <a:xfrm>
                  <a:off x="1944" y="270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74" name="Google Shape;274;p27"/>
              <p:cNvGrpSpPr/>
              <p:nvPr/>
            </p:nvGrpSpPr>
            <p:grpSpPr>
              <a:xfrm>
                <a:off x="2916" y="2702"/>
                <a:ext cx="972" cy="460"/>
                <a:chOff x="2916" y="2702"/>
                <a:chExt cx="972" cy="460"/>
              </a:xfrm>
            </p:grpSpPr>
            <p:sp>
              <p:nvSpPr>
                <p:cNvPr id="275" name="Google Shape;275;p27"/>
                <p:cNvSpPr/>
                <p:nvPr/>
              </p:nvSpPr>
              <p:spPr>
                <a:xfrm>
                  <a:off x="2959" y="2702"/>
                  <a:ext cx="886" cy="4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rgbClr val="D57604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-US" sz="1800">
                      <a:solidFill>
                        <a:srgbClr val="D57604"/>
                      </a:solidFill>
                      <a:latin typeface="Comic Sans MS"/>
                      <a:ea typeface="Comic Sans MS"/>
                      <a:cs typeface="Comic Sans MS"/>
                      <a:sym typeface="Comic Sans MS"/>
                    </a:rPr>
                    <a:t>95%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>
                    <a:solidFill>
                      <a:srgbClr val="D57604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76" name="Google Shape;276;p27"/>
                <p:cNvSpPr/>
                <p:nvPr/>
              </p:nvSpPr>
              <p:spPr>
                <a:xfrm>
                  <a:off x="2916" y="2702"/>
                  <a:ext cx="972" cy="46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0A0A0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277" name="Google Shape;277;p27"/>
            <p:cNvSpPr/>
            <p:nvPr/>
          </p:nvSpPr>
          <p:spPr>
            <a:xfrm>
              <a:off x="-3" y="-3"/>
              <a:ext cx="3894" cy="3168"/>
            </a:xfrm>
            <a:prstGeom prst="rect">
              <a:avLst/>
            </a:prstGeom>
            <a:noFill/>
            <a:ln cap="flat" cmpd="sng" w="9525">
              <a:solidFill>
                <a:srgbClr val="A0A0A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8" name="Google Shape;278;p27"/>
          <p:cNvSpPr/>
          <p:nvPr/>
        </p:nvSpPr>
        <p:spPr>
          <a:xfrm>
            <a:off x="3175" y="5540375"/>
            <a:ext cx="9144000" cy="808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Google Shape;279;p27"/>
          <p:cNvSpPr txBox="1"/>
          <p:nvPr/>
        </p:nvSpPr>
        <p:spPr>
          <a:xfrm>
            <a:off x="6645275" y="6477000"/>
            <a:ext cx="2014538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Joyce and Showers, 2002</a:t>
            </a:r>
            <a:endParaRPr b="1" sz="12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80" name="Google Shape;280;p27"/>
          <p:cNvSpPr/>
          <p:nvPr/>
        </p:nvSpPr>
        <p:spPr>
          <a:xfrm>
            <a:off x="990600" y="-258763"/>
            <a:ext cx="7696200" cy="10207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Effects of Training</a:t>
            </a:r>
            <a:endParaRPr sz="4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Do We Increase Treatment Integrity?</a:t>
            </a:r>
            <a:endParaRPr/>
          </a:p>
        </p:txBody>
      </p:sp>
      <p:sp>
        <p:nvSpPr>
          <p:cNvPr id="287" name="Google Shape;287;p2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most common method for assuring high integrity is feedback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(Noell, Witt, et al., 2000; Mortenson &amp; Witt, 1998).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Daily feedback improves integrity.</a:t>
            </a:r>
            <a:endParaRPr/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Daily better than weekly feedback.</a:t>
            </a:r>
            <a:endParaRPr/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✓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Likely too resource intensive for large scale implementation.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Do We Increase Treatment Integrity?</a:t>
            </a:r>
            <a:endParaRPr/>
          </a:p>
        </p:txBody>
      </p:sp>
      <p:sp>
        <p:nvSpPr>
          <p:cNvPr id="294" name="Google Shape;294;p2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Video Modeling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Teach functional assessment skills (Moore &amp; Fischer, 2007).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Teach problem solving sequence (Collins, Higbee, &amp; Salzberg, 2008).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Video model was brief (3 minutes).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Video model + role play resulted in significant increases over role play alone.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Effects maintained at least 3 weeks.</a:t>
            </a:r>
            <a:endParaRPr/>
          </a:p>
          <a:p>
            <a:pPr indent="-2286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❖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Promising method for increasing treatment integrity.</a:t>
            </a:r>
            <a:endParaRPr/>
          </a:p>
          <a:p>
            <a:pPr indent="-127000" lvl="2" marL="1143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Do We Increase Treatment Integrity?</a:t>
            </a:r>
            <a:endParaRPr/>
          </a:p>
        </p:txBody>
      </p:sp>
      <p:sp>
        <p:nvSpPr>
          <p:cNvPr id="301" name="Google Shape;301;p3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Job aides (Detrich, 2000)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Support plan pamphlets were developed for multi-component support plan.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Plans were color coded for specific contextual conditions.</a:t>
            </a:r>
            <a:endParaRPr/>
          </a:p>
          <a:p>
            <a:pPr indent="-2286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Playground, dining room, classroom, etc.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Easily folded and carried by staff.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Plans were posted in the areas for which they were relevant. 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Resulted in increases of all elements of support plan.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Do We Increase Treatment Integrity?</a:t>
            </a:r>
            <a:endParaRPr/>
          </a:p>
        </p:txBody>
      </p:sp>
      <p:sp>
        <p:nvSpPr>
          <p:cNvPr id="308" name="Google Shape;308;p3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Quizzes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(Detrich et al., 2001)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Staff quizzed weekly on elements of multi-component individualized behavior support plans.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Given feedback on quiz but no feedback on actual implementation of support plan.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 versions of the quiz.  One question per element of the plan (student preferences, antecedent interventions, teaching replacement behavior, responding to misbehavior).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Goals for Today</a:t>
            </a:r>
            <a:endParaRPr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Describe the link between treatment integrity and PBS.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Describe what we know about treatment integrity.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Describe methods for increasing integrity.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2"/>
          <p:cNvSpPr/>
          <p:nvPr/>
        </p:nvSpPr>
        <p:spPr>
          <a:xfrm>
            <a:off x="1905000" y="0"/>
            <a:ext cx="5791200" cy="685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1" id="315" name="Google Shape;31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76200"/>
            <a:ext cx="5638800" cy="670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32"/>
          <p:cNvSpPr/>
          <p:nvPr/>
        </p:nvSpPr>
        <p:spPr>
          <a:xfrm>
            <a:off x="3200400" y="0"/>
            <a:ext cx="1066800" cy="18288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2"/>
          <p:cNvSpPr/>
          <p:nvPr/>
        </p:nvSpPr>
        <p:spPr>
          <a:xfrm>
            <a:off x="5029200" y="1524000"/>
            <a:ext cx="1219200" cy="18288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2"/>
          <p:cNvSpPr/>
          <p:nvPr/>
        </p:nvSpPr>
        <p:spPr>
          <a:xfrm>
            <a:off x="3962400" y="0"/>
            <a:ext cx="838200" cy="18288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2"/>
          <p:cNvSpPr/>
          <p:nvPr/>
        </p:nvSpPr>
        <p:spPr>
          <a:xfrm>
            <a:off x="4572000" y="0"/>
            <a:ext cx="838200" cy="6096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32"/>
          <p:cNvSpPr/>
          <p:nvPr/>
        </p:nvSpPr>
        <p:spPr>
          <a:xfrm>
            <a:off x="3505200" y="3276600"/>
            <a:ext cx="1295400" cy="25146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Have We Learned?</a:t>
            </a:r>
            <a:endParaRPr/>
          </a:p>
        </p:txBody>
      </p:sp>
      <p:sp>
        <p:nvSpPr>
          <p:cNvPr id="327" name="Google Shape;327;p3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reviewed methods are promising.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Have not been implemented at large scale.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Most of the research on treatment integrity is addresses multi-component behavior support plans.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Very little research on integrity with academic interventions.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Intervention Acceptability and Treatment Integrity</a:t>
            </a:r>
            <a:endParaRPr/>
          </a:p>
        </p:txBody>
      </p:sp>
      <p:sp>
        <p:nvSpPr>
          <p:cNvPr id="334" name="Google Shape;334;p3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has long been assumed that the more acceptable an intervention is the more likely it will be implemented with high integrity.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is very little data to support this assertion.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the absence of data, it is wise to select interventions that have high acceptability.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Increasing Acceptability</a:t>
            </a:r>
            <a:endParaRPr/>
          </a:p>
        </p:txBody>
      </p:sp>
      <p:sp>
        <p:nvSpPr>
          <p:cNvPr id="341" name="Google Shape;341;p3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Acceptability linked to contextual fit.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Select interventions that are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Consistent with the existing culture.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Require relatively little effort.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Require few additional resources.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Address problems that those responsible for implementing are concerned about.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 and PBS</a:t>
            </a:r>
            <a:endParaRPr/>
          </a:p>
        </p:txBody>
      </p:sp>
      <p:sp>
        <p:nvSpPr>
          <p:cNvPr id="348" name="Google Shape;348;p3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Regardless of the level of the intervention, it is necessary to know that it was implemented with integrity.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High integrity is necessary in a data based decision making approach.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Integrity should be assessed at the same level that the intervention is being evaluated.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 and PBS</a:t>
            </a:r>
            <a:endParaRPr/>
          </a:p>
        </p:txBody>
      </p:sp>
      <p:sp>
        <p:nvSpPr>
          <p:cNvPr id="355" name="Google Shape;355;p3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program or intervention is a set of protocols that guide behavior of the adult.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protocols are not followed then by definition the program has not sustained.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PBS is an excellent model for making decisions about when, where, and how to intervene.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Intervention without process for assuring integrity is likely to result in wasted effort.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 and PBS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PBS is a data based decision-making approach.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impact of PBS depends on the effectiveness of specific interventions.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effectiveness of interventions is a function of the integrity in which they are implemented.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Treatment Integrity and PBS</a:t>
            </a:r>
            <a:endParaRPr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quality of decisions regarding an intervention is directly linked with the integrity of implementation.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p17"/>
          <p:cNvGraphicFramePr/>
          <p:nvPr/>
        </p:nvGraphicFramePr>
        <p:xfrm>
          <a:off x="1676400" y="1889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{D8A0C591-0C15-46FA-84A4-886CFF70605D}</a:tableStyleId>
              </a:tblPr>
              <a:tblGrid>
                <a:gridCol w="3429000"/>
                <a:gridCol w="3429000"/>
              </a:tblGrid>
              <a:tr h="203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8" name="Google Shape;118;p17"/>
          <p:cNvSpPr txBox="1"/>
          <p:nvPr/>
        </p:nvSpPr>
        <p:spPr>
          <a:xfrm>
            <a:off x="2286000" y="1355725"/>
            <a:ext cx="167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</a:t>
            </a:r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6019800" y="1279525"/>
            <a:ext cx="1447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Negative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 rot="-5400000">
            <a:off x="838993" y="2574132"/>
            <a:ext cx="9128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High</a:t>
            </a:r>
            <a:endParaRPr/>
          </a:p>
        </p:txBody>
      </p:sp>
      <p:sp>
        <p:nvSpPr>
          <p:cNvPr id="121" name="Google Shape;121;p17"/>
          <p:cNvSpPr txBox="1"/>
          <p:nvPr/>
        </p:nvSpPr>
        <p:spPr>
          <a:xfrm rot="-5400000">
            <a:off x="953293" y="4593432"/>
            <a:ext cx="8366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  <a:endParaRPr/>
          </a:p>
        </p:txBody>
      </p:sp>
      <p:sp>
        <p:nvSpPr>
          <p:cNvPr id="122" name="Google Shape;122;p17"/>
          <p:cNvSpPr txBox="1"/>
          <p:nvPr/>
        </p:nvSpPr>
        <p:spPr>
          <a:xfrm>
            <a:off x="1981200" y="2390775"/>
            <a:ext cx="2590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Continue Intervention</a:t>
            </a:r>
            <a:endParaRPr/>
          </a:p>
        </p:txBody>
      </p:sp>
      <p:sp>
        <p:nvSpPr>
          <p:cNvPr id="123" name="Google Shape;123;p17"/>
          <p:cNvSpPr txBox="1"/>
          <p:nvPr/>
        </p:nvSpPr>
        <p:spPr>
          <a:xfrm>
            <a:off x="5486400" y="2390775"/>
            <a:ext cx="2590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Change Intervention</a:t>
            </a:r>
            <a:endParaRPr/>
          </a:p>
        </p:txBody>
      </p:sp>
      <p:sp>
        <p:nvSpPr>
          <p:cNvPr id="124" name="Google Shape;124;p17"/>
          <p:cNvSpPr txBox="1"/>
          <p:nvPr/>
        </p:nvSpPr>
        <p:spPr>
          <a:xfrm>
            <a:off x="2133600" y="4592638"/>
            <a:ext cx="259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Unknown reason</a:t>
            </a:r>
            <a:endParaRPr/>
          </a:p>
        </p:txBody>
      </p:sp>
      <p:sp>
        <p:nvSpPr>
          <p:cNvPr id="125" name="Google Shape;125;p17"/>
          <p:cNvSpPr txBox="1"/>
          <p:nvPr/>
        </p:nvSpPr>
        <p:spPr>
          <a:xfrm>
            <a:off x="5410200" y="4592638"/>
            <a:ext cx="259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Unknown reason</a:t>
            </a:r>
            <a:endParaRPr/>
          </a:p>
        </p:txBody>
      </p:sp>
      <p:sp>
        <p:nvSpPr>
          <p:cNvPr id="126" name="Google Shape;126;p17"/>
          <p:cNvSpPr txBox="1"/>
          <p:nvPr/>
        </p:nvSpPr>
        <p:spPr>
          <a:xfrm>
            <a:off x="5410200" y="4937125"/>
            <a:ext cx="2906713" cy="793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Intervention problem?</a:t>
            </a:r>
            <a:endParaRPr/>
          </a:p>
          <a:p>
            <a:pPr indent="635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Implementation problem?</a:t>
            </a:r>
            <a:endParaRPr/>
          </a:p>
        </p:txBody>
      </p:sp>
      <p:sp>
        <p:nvSpPr>
          <p:cNvPr id="127" name="Google Shape;127;p17"/>
          <p:cNvSpPr txBox="1"/>
          <p:nvPr/>
        </p:nvSpPr>
        <p:spPr>
          <a:xfrm>
            <a:off x="2133600" y="4937125"/>
            <a:ext cx="2438400" cy="1741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Other life changes?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Unknown intervention?</a:t>
            </a:r>
            <a:endParaRPr/>
          </a:p>
          <a:p>
            <a:pPr indent="0" lvl="0" marL="0" marR="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Intervention is effective?</a:t>
            </a:r>
            <a:endParaRPr/>
          </a:p>
        </p:txBody>
      </p:sp>
      <p:sp>
        <p:nvSpPr>
          <p:cNvPr id="128" name="Google Shape;128;p17"/>
          <p:cNvSpPr/>
          <p:nvPr/>
        </p:nvSpPr>
        <p:spPr>
          <a:xfrm>
            <a:off x="3733800" y="457200"/>
            <a:ext cx="2657475" cy="823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Outcome</a:t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/>
          <p:nvPr/>
        </p:nvSpPr>
        <p:spPr>
          <a:xfrm rot="-5400000">
            <a:off x="-572294" y="3239295"/>
            <a:ext cx="2352675" cy="823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Integrity</a:t>
            </a:r>
            <a:endParaRPr sz="4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 txBox="1"/>
          <p:nvPr/>
        </p:nvSpPr>
        <p:spPr>
          <a:xfrm>
            <a:off x="1981200" y="1143000"/>
            <a:ext cx="2514600" cy="823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</a:t>
            </a:r>
            <a:endParaRPr/>
          </a:p>
        </p:txBody>
      </p:sp>
      <p:sp>
        <p:nvSpPr>
          <p:cNvPr id="131" name="Google Shape;131;p17"/>
          <p:cNvSpPr txBox="1"/>
          <p:nvPr/>
        </p:nvSpPr>
        <p:spPr>
          <a:xfrm>
            <a:off x="5562600" y="1066800"/>
            <a:ext cx="2895600" cy="823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Negative</a:t>
            </a:r>
            <a:endParaRPr/>
          </a:p>
        </p:txBody>
      </p:sp>
      <p:sp>
        <p:nvSpPr>
          <p:cNvPr id="132" name="Google Shape;132;p17"/>
          <p:cNvSpPr txBox="1"/>
          <p:nvPr/>
        </p:nvSpPr>
        <p:spPr>
          <a:xfrm rot="-5400000">
            <a:off x="573882" y="2207418"/>
            <a:ext cx="1581150" cy="823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High</a:t>
            </a:r>
            <a:endParaRPr/>
          </a:p>
        </p:txBody>
      </p:sp>
      <p:sp>
        <p:nvSpPr>
          <p:cNvPr id="133" name="Google Shape;133;p17"/>
          <p:cNvSpPr txBox="1"/>
          <p:nvPr/>
        </p:nvSpPr>
        <p:spPr>
          <a:xfrm rot="-5400000">
            <a:off x="688975" y="4530725"/>
            <a:ext cx="1350963" cy="823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We Know About Treatment Integrity</a:t>
            </a:r>
            <a:endParaRPr/>
          </a:p>
        </p:txBody>
      </p:sp>
      <p:sp>
        <p:nvSpPr>
          <p:cNvPr id="140" name="Google Shape;140;p1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Most of what we know has been developed at the level of individual student support plans.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PBS, SET is a measure of treatment integrity at the school level.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Tells us what is happening at the school level but does not address what is happening at the level of the individual classrooms or individual students.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 precision of an intervention increases, the complexity of an intervention increases and integrity decreases.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Relationship between precision and complexity of support plan</a:t>
            </a:r>
            <a:b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 as precise as necessary but no more.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8" name="Google Shape;148;p19"/>
          <p:cNvCxnSpPr/>
          <p:nvPr/>
        </p:nvCxnSpPr>
        <p:spPr>
          <a:xfrm>
            <a:off x="1752600" y="3200400"/>
            <a:ext cx="0" cy="32004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round/>
            <a:headEnd len="med" w="med" type="triangle"/>
            <a:tailEnd len="sm" w="sm" type="none"/>
          </a:ln>
        </p:spPr>
      </p:cxnSp>
      <p:cxnSp>
        <p:nvCxnSpPr>
          <p:cNvPr id="149" name="Google Shape;149;p19"/>
          <p:cNvCxnSpPr/>
          <p:nvPr/>
        </p:nvCxnSpPr>
        <p:spPr>
          <a:xfrm>
            <a:off x="1752600" y="6400800"/>
            <a:ext cx="64770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50" name="Google Shape;150;p19"/>
          <p:cNvSpPr txBox="1"/>
          <p:nvPr/>
        </p:nvSpPr>
        <p:spPr>
          <a:xfrm rot="-5400000">
            <a:off x="559593" y="4463257"/>
            <a:ext cx="16240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complexity</a:t>
            </a:r>
            <a:endParaRPr/>
          </a:p>
        </p:txBody>
      </p:sp>
      <p:sp>
        <p:nvSpPr>
          <p:cNvPr id="151" name="Google Shape;151;p19"/>
          <p:cNvSpPr txBox="1"/>
          <p:nvPr/>
        </p:nvSpPr>
        <p:spPr>
          <a:xfrm>
            <a:off x="4114800" y="6400800"/>
            <a:ext cx="1403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precision</a:t>
            </a:r>
            <a:endParaRPr/>
          </a:p>
        </p:txBody>
      </p:sp>
      <p:sp>
        <p:nvSpPr>
          <p:cNvPr id="152" name="Google Shape;152;p19"/>
          <p:cNvSpPr/>
          <p:nvPr/>
        </p:nvSpPr>
        <p:spPr>
          <a:xfrm>
            <a:off x="1981200" y="5257800"/>
            <a:ext cx="137160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Catch’em being good</a:t>
            </a:r>
            <a:endParaRPr/>
          </a:p>
        </p:txBody>
      </p:sp>
      <p:sp>
        <p:nvSpPr>
          <p:cNvPr id="153" name="Google Shape;153;p19"/>
          <p:cNvSpPr/>
          <p:nvPr/>
        </p:nvSpPr>
        <p:spPr>
          <a:xfrm>
            <a:off x="3810000" y="4191000"/>
            <a:ext cx="121920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Good Behavior Game</a:t>
            </a:r>
            <a:endParaRPr/>
          </a:p>
        </p:txBody>
      </p:sp>
      <p:sp>
        <p:nvSpPr>
          <p:cNvPr id="154" name="Google Shape;154;p19"/>
          <p:cNvSpPr/>
          <p:nvPr/>
        </p:nvSpPr>
        <p:spPr>
          <a:xfrm>
            <a:off x="5334000" y="3429000"/>
            <a:ext cx="18288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Individualized support plan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Treatment Integrity and Student Behavior?</a:t>
            </a:r>
            <a:endParaRPr/>
          </a:p>
        </p:txBody>
      </p:sp>
      <p:sp>
        <p:nvSpPr>
          <p:cNvPr id="161" name="Google Shape;161;p2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Different levels of integrity result in different levels of student behavior.</a:t>
            </a:r>
            <a:endParaRPr/>
          </a:p>
          <a:p>
            <a:pPr indent="-342900" lvl="0" marL="342900" marR="0" rtl="0" algn="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(Wilder, Atwell, &amp; Wine, 2006)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High integrity followed by declines in integrity has limited impact on student behavior.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(Northup, Fisher, Kahng, Harrel, &amp; Kurtz, 1997)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Low levels of integrity followed by increases in integrity does not produce the same level of student response as when integrity high from the beginning.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r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(Groskreutz, Higbee, Groskreutz, 2008)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Treatment Integrity and Student Behavior?</a:t>
            </a:r>
            <a:endParaRPr/>
          </a:p>
        </p:txBody>
      </p:sp>
      <p:sp>
        <p:nvSpPr>
          <p:cNvPr id="168" name="Google Shape;168;p2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Implications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Make sure that integrity is high at the beginning of intervention.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is better to start with high levels of integrity and let it decline than to start with low integrity and try to increase it.</a:t>
            </a:r>
            <a:endParaRPr/>
          </a:p>
          <a:p>
            <a:pPr indent="-2286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❖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Maximizes impact of intervention.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