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Lst>
  <p:sldSz cy="5143500" cx="9144000"/>
  <p:notesSz cx="6858000" cy="9144000"/>
  <p:embeddedFontLst>
    <p:embeddedFont>
      <p:font typeface="Lato"/>
      <p:regular r:id="rId47"/>
      <p:bold r:id="rId48"/>
      <p:italic r:id="rId49"/>
      <p:boldItalic r:id="rId50"/>
    </p:embeddedFont>
    <p:embeddedFont>
      <p:font typeface="Lato Light"/>
      <p:regular r:id="rId51"/>
      <p:bold r:id="rId52"/>
      <p:italic r:id="rId53"/>
      <p:boldItalic r:id="rId54"/>
    </p:embeddedFont>
    <p:embeddedFont>
      <p:font typeface="Lato Black"/>
      <p:bold r:id="rId55"/>
      <p:boldItalic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7" roundtripDataSignature="AMtx7mjeIsfl5Zl/9R5SGXgvwi7xlC/rQ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92E3D5B-40C8-4F9D-8ACD-828DE423252B}">
  <a:tblStyle styleId="{E92E3D5B-40C8-4F9D-8ACD-828DE423252B}"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Lato-bold.fntdata"/><Relationship Id="rId47" Type="http://schemas.openxmlformats.org/officeDocument/2006/relationships/font" Target="fonts/Lato-regular.fntdata"/><Relationship Id="rId49" Type="http://schemas.openxmlformats.org/officeDocument/2006/relationships/font" Target="fonts/La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LatoLight-regular.fntdata"/><Relationship Id="rId50" Type="http://schemas.openxmlformats.org/officeDocument/2006/relationships/font" Target="fonts/Lato-boldItalic.fntdata"/><Relationship Id="rId53" Type="http://schemas.openxmlformats.org/officeDocument/2006/relationships/font" Target="fonts/LatoLight-italic.fntdata"/><Relationship Id="rId52" Type="http://schemas.openxmlformats.org/officeDocument/2006/relationships/font" Target="fonts/LatoLight-bold.fntdata"/><Relationship Id="rId11" Type="http://schemas.openxmlformats.org/officeDocument/2006/relationships/slide" Target="slides/slide6.xml"/><Relationship Id="rId55" Type="http://schemas.openxmlformats.org/officeDocument/2006/relationships/font" Target="fonts/LatoBlack-bold.fntdata"/><Relationship Id="rId10" Type="http://schemas.openxmlformats.org/officeDocument/2006/relationships/slide" Target="slides/slide5.xml"/><Relationship Id="rId54" Type="http://schemas.openxmlformats.org/officeDocument/2006/relationships/font" Target="fonts/LatoLight-boldItalic.fntdata"/><Relationship Id="rId13" Type="http://schemas.openxmlformats.org/officeDocument/2006/relationships/slide" Target="slides/slide8.xml"/><Relationship Id="rId57" Type="http://customschemas.google.com/relationships/presentationmetadata" Target="metadata"/><Relationship Id="rId12" Type="http://schemas.openxmlformats.org/officeDocument/2006/relationships/slide" Target="slides/slide7.xml"/><Relationship Id="rId56" Type="http://schemas.openxmlformats.org/officeDocument/2006/relationships/font" Target="fonts/LatoBlack-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gov.uk"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ov.scot/publications/scottish-budget-2025-2026-scottish-tax-ready-reckoners/pages/4/" TargetMode="External"/><Relationship Id="rId3" Type="http://schemas.openxmlformats.org/officeDocument/2006/relationships/hyperlink" Target="https://revenue.scot/taxes/land-buildings-transaction-tax/lbtt-legislation-guidance/lbtt3001-exemptions-reliefs/lbtt3010-tax-reliefs/lbtt3048-first-time-buyer-relief"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ov.uk/government/news/uk-house-price-index-for-september-2025" TargetMode="External"/><Relationship Id="rId3" Type="http://schemas.openxmlformats.org/officeDocument/2006/relationships/hyperlink" Target="https://www.ons.gov.uk/economy/inflationandpriceindices/bulletins/privaterentandhousepricesuk/october2025" TargetMode="External"/><Relationship Id="rId4" Type="http://schemas.openxmlformats.org/officeDocument/2006/relationships/hyperlink" Target="https://www.ons.gov.uk/economy/inflationandpriceindices/bulletins/privaterentandhousepricesuk/june2025" TargetMode="External"/><Relationship Id="rId5" Type="http://schemas.openxmlformats.org/officeDocument/2006/relationships/hyperlink" Target="https://www.ons.gov.uk/economy/inflationandpriceindices/bulletins/privaterentandhousepricesuk/july2025"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gov.uk"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gov.uk"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gov.uk"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 name="Google Shape;4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3b7436b60e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 name="Google Shape;135;g3b7436b60e0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Sources: </a:t>
            </a:r>
            <a:endParaRPr/>
          </a:p>
          <a:p>
            <a:pPr indent="0" lvl="0" marL="0" rtl="0" algn="l">
              <a:lnSpc>
                <a:spcPct val="100000"/>
              </a:lnSpc>
              <a:spcBef>
                <a:spcPts val="0"/>
              </a:spcBef>
              <a:spcAft>
                <a:spcPts val="0"/>
              </a:spcAft>
              <a:buSzPts val="1100"/>
              <a:buNone/>
            </a:pPr>
            <a:r>
              <a:rPr lang="en-GB" u="sng">
                <a:solidFill>
                  <a:schemeClr val="hlink"/>
                </a:solidFill>
                <a:hlinkClick r:id="rId2"/>
              </a:rPr>
              <a:t>gov.uk</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08eae8ff29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 name="Google Shape;152;g208eae8ff29_0_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latin typeface="Lato"/>
                <a:ea typeface="Lato"/>
                <a:cs typeface="Lato"/>
                <a:sym typeface="Lato"/>
              </a:rPr>
              <a:t>Delivery instruction</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The class can be split into 2 groups, with half the class looking at renting, and the other half identifying pros and cons of buying.</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b="1">
              <a:latin typeface="Lato"/>
              <a:ea typeface="Lato"/>
              <a:cs typeface="Lato"/>
              <a:sym typeface="Lato"/>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33f44710ba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1" name="Google Shape;161;g33f44710ba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latin typeface="Lato"/>
                <a:ea typeface="Lato"/>
                <a:cs typeface="Lato"/>
                <a:sym typeface="Lato"/>
              </a:rPr>
              <a:t>Delivery instruction</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The class can be split into 2 groups, with half the class looking at renting, and the other half identifying pros and cons of buying.</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b="1">
              <a:latin typeface="Lato"/>
              <a:ea typeface="Lato"/>
              <a:cs typeface="Lato"/>
              <a:sym typeface="Lato"/>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08eae8ff29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g208eae8ff29_0_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rPr>
              <a:t>Teacher explanation</a:t>
            </a:r>
            <a:endParaRPr b="1">
              <a:solidFill>
                <a:schemeClr val="dk1"/>
              </a:solidFill>
            </a:endParaRPr>
          </a:p>
          <a:p>
            <a:pPr indent="0" lvl="0" marL="0" rtl="0" algn="l">
              <a:lnSpc>
                <a:spcPct val="100000"/>
              </a:lnSpc>
              <a:spcBef>
                <a:spcPts val="0"/>
              </a:spcBef>
              <a:spcAft>
                <a:spcPts val="0"/>
              </a:spcAft>
              <a:buSzPts val="1100"/>
              <a:buNone/>
            </a:pPr>
            <a:r>
              <a:t/>
            </a:r>
            <a:endParaRPr b="1">
              <a:solidFill>
                <a:schemeClr val="dk1"/>
              </a:solidFill>
            </a:endParaRPr>
          </a:p>
          <a:p>
            <a:pPr indent="0" lvl="0" marL="0" rtl="0" algn="l">
              <a:lnSpc>
                <a:spcPct val="100000"/>
              </a:lnSpc>
              <a:spcBef>
                <a:spcPts val="0"/>
              </a:spcBef>
              <a:spcAft>
                <a:spcPts val="0"/>
              </a:spcAft>
              <a:buSzPts val="1100"/>
              <a:buNone/>
            </a:pPr>
            <a:r>
              <a:rPr b="1" lang="en-GB">
                <a:solidFill>
                  <a:schemeClr val="dk1"/>
                </a:solidFill>
              </a:rPr>
              <a:t>– </a:t>
            </a:r>
            <a:endParaRPr b="1"/>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08eae8ff29_0_2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 name="Google Shape;176;g208eae8ff29_0_2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rPr>
              <a:t>Teacher explanation</a:t>
            </a:r>
            <a:endParaRPr b="1">
              <a:solidFill>
                <a:schemeClr val="dk1"/>
              </a:solidFill>
            </a:endParaRPr>
          </a:p>
          <a:p>
            <a:pPr indent="0" lvl="0" marL="0" rtl="0" algn="l">
              <a:lnSpc>
                <a:spcPct val="100000"/>
              </a:lnSpc>
              <a:spcBef>
                <a:spcPts val="0"/>
              </a:spcBef>
              <a:spcAft>
                <a:spcPts val="0"/>
              </a:spcAft>
              <a:buSzPts val="1100"/>
              <a:buNone/>
            </a:pPr>
            <a:r>
              <a:t/>
            </a:r>
            <a:endParaRPr b="1">
              <a:solidFill>
                <a:schemeClr val="dk1"/>
              </a:solidFill>
            </a:endParaRPr>
          </a:p>
          <a:p>
            <a:pPr indent="0" lvl="0" marL="0" rtl="0" algn="l">
              <a:lnSpc>
                <a:spcPct val="100000"/>
              </a:lnSpc>
              <a:spcBef>
                <a:spcPts val="0"/>
              </a:spcBef>
              <a:spcAft>
                <a:spcPts val="0"/>
              </a:spcAft>
              <a:buSzPts val="1100"/>
              <a:buNone/>
            </a:pPr>
            <a:r>
              <a:rPr b="1" lang="en-GB">
                <a:solidFill>
                  <a:schemeClr val="dk1"/>
                </a:solidFill>
              </a:rPr>
              <a:t>– </a:t>
            </a:r>
            <a:endParaRPr b="1"/>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08eae8ff29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 name="Google Shape;184;g208eae8ff29_0_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rPr>
              <a:t>Teacher explanation</a:t>
            </a:r>
            <a:endParaRPr b="1">
              <a:solidFill>
                <a:schemeClr val="dk1"/>
              </a:solidFill>
            </a:endParaRPr>
          </a:p>
          <a:p>
            <a:pPr indent="0" lvl="0" marL="0" rtl="0" algn="l">
              <a:lnSpc>
                <a:spcPct val="100000"/>
              </a:lnSpc>
              <a:spcBef>
                <a:spcPts val="0"/>
              </a:spcBef>
              <a:spcAft>
                <a:spcPts val="0"/>
              </a:spcAft>
              <a:buSzPts val="1100"/>
              <a:buNone/>
            </a:pPr>
            <a:r>
              <a:t/>
            </a:r>
            <a:endParaRPr b="1">
              <a:solidFill>
                <a:schemeClr val="dk1"/>
              </a:solidFill>
            </a:endParaRPr>
          </a:p>
          <a:p>
            <a:pPr indent="0" lvl="0" marL="0" rtl="0" algn="l">
              <a:lnSpc>
                <a:spcPct val="100000"/>
              </a:lnSpc>
              <a:spcBef>
                <a:spcPts val="0"/>
              </a:spcBef>
              <a:spcAft>
                <a:spcPts val="0"/>
              </a:spcAft>
              <a:buSzPts val="1100"/>
              <a:buNone/>
            </a:pPr>
            <a:r>
              <a:rPr b="1" lang="en-GB">
                <a:solidFill>
                  <a:schemeClr val="dk1"/>
                </a:solidFill>
              </a:rPr>
              <a:t>– </a:t>
            </a:r>
            <a:endParaRPr b="1"/>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889b049664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 name="Google Shape;191;g2889b049664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33f69828fde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g33f69828fde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77c15637fc_0_1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5" name="Google Shape;205;g277c15637fc_0_1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08eae8ff29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3" name="Google Shape;213;g208eae8ff29_0_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latin typeface="Lato"/>
                <a:ea typeface="Lato"/>
                <a:cs typeface="Lato"/>
                <a:sym typeface="Lato"/>
              </a:rPr>
              <a:t>Teacher explanation</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Other aspects of the buying process that haven’t been included are:</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Char char="●"/>
            </a:pPr>
            <a:r>
              <a:rPr b="1" lang="en-GB">
                <a:solidFill>
                  <a:schemeClr val="dk1"/>
                </a:solidFill>
                <a:latin typeface="Lato"/>
                <a:ea typeface="Lato"/>
                <a:cs typeface="Lato"/>
                <a:sym typeface="Lato"/>
              </a:rPr>
              <a:t>Council tax </a:t>
            </a:r>
            <a:r>
              <a:rPr lang="en-GB">
                <a:solidFill>
                  <a:schemeClr val="dk1"/>
                </a:solidFill>
                <a:latin typeface="Lato"/>
                <a:ea typeface="Lato"/>
                <a:cs typeface="Lato"/>
                <a:sym typeface="Lato"/>
              </a:rPr>
              <a:t>- an amount paid to the local authority i.e. council. This applies to renters and homeowners. C</a:t>
            </a:r>
            <a:r>
              <a:rPr lang="en-GB">
                <a:solidFill>
                  <a:srgbClr val="202124"/>
                </a:solidFill>
                <a:latin typeface="Lato"/>
                <a:ea typeface="Lato"/>
                <a:cs typeface="Lato"/>
                <a:sym typeface="Lato"/>
              </a:rPr>
              <a:t>ouncil tax goes towards the range of services the Council provides, including schools, social work, libraries, refuse collection, environmental health, police and fire and rescue. </a:t>
            </a:r>
            <a:r>
              <a:rPr lang="en-GB">
                <a:solidFill>
                  <a:schemeClr val="dk1"/>
                </a:solidFill>
                <a:latin typeface="Lato"/>
                <a:ea typeface="Lato"/>
                <a:cs typeface="Lato"/>
                <a:sym typeface="Lato"/>
              </a:rPr>
              <a:t>Council tax bands in England go from A to H, with A being the cheapest band, and depend upon the value of your property at a specific point in time. Each council sets the rate payable for each band, so it’ll sometimes mean that looking for a similar property further down a road can save hundreds in council tax over a year.</a:t>
            </a:r>
            <a:endParaRPr>
              <a:solidFill>
                <a:srgbClr val="202124"/>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Char char="●"/>
            </a:pPr>
            <a:r>
              <a:rPr b="1" lang="en-GB">
                <a:solidFill>
                  <a:schemeClr val="dk1"/>
                </a:solidFill>
                <a:latin typeface="Lato"/>
                <a:ea typeface="Lato"/>
                <a:cs typeface="Lato"/>
                <a:sym typeface="Lato"/>
              </a:rPr>
              <a:t>Service charge</a:t>
            </a:r>
            <a:r>
              <a:rPr lang="en-GB">
                <a:solidFill>
                  <a:schemeClr val="dk1"/>
                </a:solidFill>
                <a:latin typeface="Lato"/>
                <a:ea typeface="Lato"/>
                <a:cs typeface="Lato"/>
                <a:sym typeface="Lato"/>
              </a:rPr>
              <a:t> - this applies to rentals, not homeownership. </a:t>
            </a:r>
            <a:r>
              <a:rPr lang="en-GB">
                <a:solidFill>
                  <a:srgbClr val="202124"/>
                </a:solidFill>
                <a:latin typeface="Lato"/>
                <a:ea typeface="Lato"/>
                <a:cs typeface="Lato"/>
                <a:sym typeface="Lato"/>
              </a:rPr>
              <a:t>They are payments by the leaseholder to the landlord for all the services they provide. These include cleaning, maintaining and repairing the exterior and communal parts of the building. </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Char char="●"/>
            </a:pPr>
            <a:r>
              <a:rPr b="1" lang="en-GB">
                <a:solidFill>
                  <a:schemeClr val="dk1"/>
                </a:solidFill>
                <a:latin typeface="Lato"/>
                <a:ea typeface="Lato"/>
                <a:cs typeface="Lato"/>
                <a:sym typeface="Lato"/>
              </a:rPr>
              <a:t>Furniture</a:t>
            </a:r>
            <a:r>
              <a:rPr lang="en-GB">
                <a:solidFill>
                  <a:schemeClr val="dk1"/>
                </a:solidFill>
                <a:latin typeface="Lato"/>
                <a:ea typeface="Lato"/>
                <a:cs typeface="Lato"/>
                <a:sym typeface="Lato"/>
              </a:rPr>
              <a:t> - it depends. For a rental property, there are options to rent an already furnished place including furniture, whereas others may be empty. The same can be true for buying a property, although many people wish to purchase their own furniture due to specific design tastes.</a:t>
            </a:r>
            <a:endParaRPr>
              <a:solidFill>
                <a:schemeClr val="dk1"/>
              </a:solidFill>
              <a:latin typeface="Lato"/>
              <a:ea typeface="Lato"/>
              <a:cs typeface="Lato"/>
              <a:sym typeface="Lato"/>
            </a:endParaRPr>
          </a:p>
          <a:p>
            <a:pPr indent="0" lvl="0" marL="457200" rtl="0" algn="l">
              <a:lnSpc>
                <a:spcPct val="100000"/>
              </a:lnSpc>
              <a:spcBef>
                <a:spcPts val="0"/>
              </a:spcBef>
              <a:spcAft>
                <a:spcPts val="0"/>
              </a:spcAft>
              <a:buSzPts val="1100"/>
              <a:buNone/>
            </a:pPr>
            <a:r>
              <a:t/>
            </a:r>
            <a:endParaRPr>
              <a:solidFill>
                <a:schemeClr val="dk1"/>
              </a:solidFill>
              <a:latin typeface="Lato"/>
              <a:ea typeface="Lato"/>
              <a:cs typeface="Lato"/>
              <a:sym typeface="Lato"/>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g277c15637fc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 name="Google Shape;48;g277c15637fc_0_1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08eae8ff29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 name="Google Shape;221;g208eae8ff29_0_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b="1">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08eae8ff29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4" name="Google Shape;234;g208eae8ff29_0_1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b="1">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08eae8ff29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7" name="Google Shape;247;g208eae8ff29_0_1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b="1">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1dcf78b392f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1" name="Google Shape;261;g1dcf78b392f_0_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latin typeface="Lato"/>
                <a:ea typeface="Lato"/>
                <a:cs typeface="Lato"/>
                <a:sym typeface="Lato"/>
              </a:rPr>
              <a:t>Teacher delivery </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If there is appetite for students to learn more about different types of deposits, please use this slide.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This can also be used in a follow up form time activity.</a:t>
            </a:r>
            <a:endParaRPr>
              <a:solidFill>
                <a:schemeClr val="dk1"/>
              </a:solidFill>
              <a:latin typeface="Lato"/>
              <a:ea typeface="Lato"/>
              <a:cs typeface="Lato"/>
              <a:sym typeface="Lato"/>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208eae8ff29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7" name="Google Shape;277;g208eae8ff29_0_1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solidFill>
                  <a:schemeClr val="dk1"/>
                </a:solidFill>
              </a:rPr>
              <a:t>You can calculate Land and Buildings Transaction Tax on different priced properties through this online calculator: https://www.moneyhelper.org.uk/en/homes/buying-a-home/land-and-buildings-transaction-tax-calculator-scotland </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rPr lang="en-GB">
                <a:solidFill>
                  <a:schemeClr val="dk1"/>
                </a:solidFill>
              </a:rPr>
              <a:t>Source: </a:t>
            </a:r>
            <a:r>
              <a:rPr lang="en-GB" u="sng">
                <a:solidFill>
                  <a:schemeClr val="hlink"/>
                </a:solidFill>
                <a:hlinkClick r:id="rId2"/>
              </a:rPr>
              <a:t>https://www.gov.scot/publications/scottish-budget-2025-2026-scottish-tax-ready-reckoners/pages/4/</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rPr lang="en-GB">
                <a:solidFill>
                  <a:schemeClr val="dk1"/>
                </a:solidFill>
              </a:rPr>
              <a:t>Check first-time buyer rates </a:t>
            </a:r>
            <a:r>
              <a:rPr lang="en-GB" u="sng">
                <a:solidFill>
                  <a:schemeClr val="hlink"/>
                </a:solidFill>
                <a:hlinkClick r:id="rId3"/>
              </a:rPr>
              <a:t>here</a:t>
            </a:r>
            <a:endParaRPr>
              <a:solidFill>
                <a:schemeClr val="dk1"/>
              </a:solidFill>
            </a:endParaRPr>
          </a:p>
          <a:p>
            <a:pPr indent="0" lvl="0" marL="0" rtl="0" algn="l">
              <a:lnSpc>
                <a:spcPct val="100000"/>
              </a:lnSpc>
              <a:spcBef>
                <a:spcPts val="0"/>
              </a:spcBef>
              <a:spcAft>
                <a:spcPts val="0"/>
              </a:spcAft>
              <a:buClr>
                <a:srgbClr val="000000"/>
              </a:buClr>
              <a:buSzPts val="1100"/>
              <a:buFont typeface="Arial"/>
              <a:buNone/>
            </a:pPr>
            <a:r>
              <a:t/>
            </a:r>
            <a:endParaRPr>
              <a:solidFill>
                <a:schemeClr val="dk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208eae8ff29_0_2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1" name="Google Shape;291;g208eae8ff29_0_2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b="1">
              <a:solidFill>
                <a:schemeClr val="dk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208eae8ff29_0_2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4" name="Google Shape;304;g208eae8ff29_0_2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b="1">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208eae8ff29_0_2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1" name="Google Shape;311;g208eae8ff29_0_2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b="1">
              <a:solidFill>
                <a:schemeClr val="dk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208eae8ff29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9" name="Google Shape;319;g208eae8ff29_0_1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b="1">
              <a:solidFill>
                <a:schemeClr val="dk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208eae8ff29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2" name="Google Shape;332;g208eae8ff29_0_1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b="1">
              <a:solidFill>
                <a:schemeClr val="dk1"/>
              </a:solidFill>
              <a:latin typeface="Lato"/>
              <a:ea typeface="Lato"/>
              <a:cs typeface="Lato"/>
              <a:sym typeface="Lato"/>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g1466ef7c98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 name="Google Shape;54;g1466ef7c98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77272"/>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should be invited to ask questions and they should be provided with an opportunity to ask questions anonymously. It is useful to have a question box or allocated space on the whiteboard for students to share questions.</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It is suggested that students are provided with post-its or slips to write their questions on and as the teacher circulates throughout the lesson these questions can be collected and answers throughout the session or using an allocated ‘question time’ at the end of the session.</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can be invited to respond to questions asked by their peers. If responses to questions are based on personal preference or opinion, the teacher should be clear to preface any answers with this.</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1b64c18c9d4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5" name="Google Shape;345;g1b64c18c9d4_0_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explanation</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Other aspects of the buying process include (there are others too):</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Char char="●"/>
            </a:pPr>
            <a:r>
              <a:rPr b="1" lang="en-GB">
                <a:solidFill>
                  <a:schemeClr val="dk1"/>
                </a:solidFill>
                <a:latin typeface="Lato"/>
                <a:ea typeface="Lato"/>
                <a:cs typeface="Lato"/>
                <a:sym typeface="Lato"/>
              </a:rPr>
              <a:t>Council tax </a:t>
            </a:r>
            <a:r>
              <a:rPr lang="en-GB">
                <a:solidFill>
                  <a:schemeClr val="dk1"/>
                </a:solidFill>
                <a:latin typeface="Lato"/>
                <a:ea typeface="Lato"/>
                <a:cs typeface="Lato"/>
                <a:sym typeface="Lato"/>
              </a:rPr>
              <a:t>- an amount paid to the local authority i.e. council. This applies to renters and homeowners. C</a:t>
            </a:r>
            <a:r>
              <a:rPr lang="en-GB">
                <a:solidFill>
                  <a:srgbClr val="202124"/>
                </a:solidFill>
                <a:latin typeface="Lato"/>
                <a:ea typeface="Lato"/>
                <a:cs typeface="Lato"/>
                <a:sym typeface="Lato"/>
              </a:rPr>
              <a:t>ouncil tax goes towards the range of services the Council provides, including schools, social work, libraries, refuse collection, environmental health, police and fire and rescue. </a:t>
            </a:r>
            <a:r>
              <a:rPr lang="en-GB">
                <a:solidFill>
                  <a:schemeClr val="dk1"/>
                </a:solidFill>
                <a:latin typeface="Lato"/>
                <a:ea typeface="Lato"/>
                <a:cs typeface="Lato"/>
                <a:sym typeface="Lato"/>
              </a:rPr>
              <a:t>Council tax bands in England go from A to H, with A being the cheapest band, and depend upon the value of your property at a specific point in time. Each council sets the rate payable for each band, so it’ll sometimes mean that looking for a similar property further down a road can save hundreds in council tax over a year.</a:t>
            </a:r>
            <a:endParaRPr>
              <a:solidFill>
                <a:srgbClr val="202124"/>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Char char="●"/>
            </a:pPr>
            <a:r>
              <a:rPr b="1" lang="en-GB">
                <a:solidFill>
                  <a:schemeClr val="dk1"/>
                </a:solidFill>
                <a:latin typeface="Lato"/>
                <a:ea typeface="Lato"/>
                <a:cs typeface="Lato"/>
                <a:sym typeface="Lato"/>
              </a:rPr>
              <a:t>Service charge</a:t>
            </a:r>
            <a:r>
              <a:rPr lang="en-GB">
                <a:solidFill>
                  <a:schemeClr val="dk1"/>
                </a:solidFill>
                <a:latin typeface="Lato"/>
                <a:ea typeface="Lato"/>
                <a:cs typeface="Lato"/>
                <a:sym typeface="Lato"/>
              </a:rPr>
              <a:t> - this applies to rentals, not homeownership. </a:t>
            </a:r>
            <a:r>
              <a:rPr lang="en-GB">
                <a:solidFill>
                  <a:srgbClr val="202124"/>
                </a:solidFill>
                <a:latin typeface="Lato"/>
                <a:ea typeface="Lato"/>
                <a:cs typeface="Lato"/>
                <a:sym typeface="Lato"/>
              </a:rPr>
              <a:t>They are payments by the leaseholder to the landlord for all the services they provide. These include cleaning, maintaining and repairing the exterior and communal parts of the building. </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Char char="●"/>
            </a:pPr>
            <a:r>
              <a:rPr b="1" lang="en-GB">
                <a:solidFill>
                  <a:schemeClr val="dk1"/>
                </a:solidFill>
                <a:latin typeface="Lato"/>
                <a:ea typeface="Lato"/>
                <a:cs typeface="Lato"/>
                <a:sym typeface="Lato"/>
              </a:rPr>
              <a:t>Furniture</a:t>
            </a:r>
            <a:r>
              <a:rPr lang="en-GB">
                <a:solidFill>
                  <a:schemeClr val="dk1"/>
                </a:solidFill>
                <a:latin typeface="Lato"/>
                <a:ea typeface="Lato"/>
                <a:cs typeface="Lato"/>
                <a:sym typeface="Lato"/>
              </a:rPr>
              <a:t> - it depends. For a rental property, there are options to rent an already furnished place including furniture, whereas others may be empty. The same can be true for buying a property, although many people wish to purchase their own furniture due to specific design tastes.</a:t>
            </a:r>
            <a:endParaRPr>
              <a:solidFill>
                <a:schemeClr val="dk1"/>
              </a:solidFill>
              <a:latin typeface="Lato"/>
              <a:ea typeface="Lato"/>
              <a:cs typeface="Lato"/>
              <a:sym typeface="Lato"/>
            </a:endParaRPr>
          </a:p>
          <a:p>
            <a:pPr indent="0" lvl="0" marL="457200" rtl="0" algn="l">
              <a:lnSpc>
                <a:spcPct val="100000"/>
              </a:lnSpc>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1d7541fd890_1_10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2" name="Google Shape;352;g1d7541fd890_1_1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1d7541fd890_1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0" name="Google Shape;360;g1d7541fd890_1_1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Delivery Instructions</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Allow 2-3 minutes for partners to discuss each case study, then gather responses from pairs around the class.</a:t>
            </a:r>
            <a:endParaRPr>
              <a:latin typeface="Lato"/>
              <a:ea typeface="Lato"/>
              <a:cs typeface="Lato"/>
              <a:sym typeface="Lato"/>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3d4fc00b6f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8" name="Google Shape;368;g3d4fc00b6f1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Delivery Instructions</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Allow 2-3 minutes for partners to discuss each case study, then gather responses from pairs around the class.</a:t>
            </a:r>
            <a:endParaRPr>
              <a:latin typeface="Lato"/>
              <a:ea typeface="Lato"/>
              <a:cs typeface="Lato"/>
              <a:sym typeface="Lato"/>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3d4fc00b6f1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5" name="Google Shape;375;g3d4fc00b6f1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Delivery Instructions</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Allow 2-3 minutes for partners to discuss each case study, then gather responses from pairs around the class.</a:t>
            </a:r>
            <a:endParaRPr>
              <a:latin typeface="Lato"/>
              <a:ea typeface="Lato"/>
              <a:cs typeface="Lato"/>
              <a:sym typeface="Lato"/>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3d4fc00b6f1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2" name="Google Shape;382;g3d4fc00b6f1_0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Delivery Instructions</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Allow 2-3 minutes for partners to discuss each case study, then gather responses from pairs around the class.</a:t>
            </a:r>
            <a:endParaRPr>
              <a:latin typeface="Lato"/>
              <a:ea typeface="Lato"/>
              <a:cs typeface="Lato"/>
              <a:sym typeface="Lato"/>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3d4fc00b6f1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0" name="Google Shape;390;g3d4fc00b6f1_0_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Delivery Instructions</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Allow 2-3 minutes for partners to discuss each case study, then gather responses from pairs around the class.</a:t>
            </a:r>
            <a:endParaRPr>
              <a:latin typeface="Lato"/>
              <a:ea typeface="Lato"/>
              <a:cs typeface="Lato"/>
              <a:sym typeface="Lato"/>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208eae8ff29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8" name="Google Shape;398;g208eae8ff29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latin typeface="Lato"/>
                <a:ea typeface="Lato"/>
                <a:cs typeface="Lato"/>
                <a:sym typeface="Lato"/>
              </a:rPr>
              <a:t>Teacher explanation</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u="sng">
                <a:solidFill>
                  <a:schemeClr val="dk1"/>
                </a:solidFill>
                <a:latin typeface="Lato"/>
                <a:ea typeface="Lato"/>
                <a:cs typeface="Lato"/>
                <a:sym typeface="Lato"/>
              </a:rPr>
              <a:t>Reasons to rent</a:t>
            </a:r>
            <a:endParaRPr u="sng">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If you travel around the world, better off renting.</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If want flexibility and to try different areas to live in and types of accommodation.</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Instead of paying off a mortgage, can use the money for something else, such as saving up for a car.</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If a couple wants to live together before committing, renting is a good option.</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Not everyone will have the money to pay for a deposit for a house or the stamp duty. Buying a home is a big financial commitment.</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u="sng">
                <a:solidFill>
                  <a:schemeClr val="dk1"/>
                </a:solidFill>
                <a:latin typeface="Lato"/>
                <a:ea typeface="Lato"/>
                <a:cs typeface="Lato"/>
                <a:sym typeface="Lato"/>
              </a:rPr>
              <a:t>Reasons to buy</a:t>
            </a:r>
            <a:endParaRPr u="sng">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Buy a home as an investment in an area that’s expected to go up in value.</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Monthly mortgage payments provide equity which can lead to financial stability, whereas monthly rental payments don’t lead to any ownership.</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Ready to settle down and live in a home for a long period of time.</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Someone is interested in design work and making a home their own.</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Doesn’t want to deal with a landlord anymore.</a:t>
            </a:r>
            <a:br>
              <a:rPr lang="en-GB">
                <a:solidFill>
                  <a:schemeClr val="dk1"/>
                </a:solidFill>
                <a:latin typeface="Lato"/>
                <a:ea typeface="Lato"/>
                <a:cs typeface="Lato"/>
                <a:sym typeface="Lato"/>
              </a:rPr>
            </a:br>
            <a:r>
              <a:rPr lang="en-GB">
                <a:solidFill>
                  <a:schemeClr val="dk1"/>
                </a:solidFill>
                <a:latin typeface="Lato"/>
                <a:ea typeface="Lato"/>
                <a:cs typeface="Lato"/>
                <a:sym typeface="Lato"/>
              </a:rPr>
              <a:t>Wants the psychological benefit of feeling secure and proud, not having to pay rent forever, and can pay back the monthly mortgage repayments.</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solidFill>
                <a:schemeClr val="dk1"/>
              </a:solidFill>
              <a:latin typeface="Lato"/>
              <a:ea typeface="Lato"/>
              <a:cs typeface="Lato"/>
              <a:sym typeface="Lato"/>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277c15637fc_0_1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7" name="Google Shape;407;g277c15637fc_0_1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14b5d431ea2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5" name="Google Shape;415;g14b5d431ea2_0_1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This can be done in exercise books or handed to teacher at the end of the lesson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132c63cc0bd_0_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 name="Google Shape;61;g132c63cc0bd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138dbd52ed1_0_3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4" name="Google Shape;424;g138dbd52ed1_0_3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277c15637f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0" name="Google Shape;430;g277c15637fc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2100" lvl="0" marL="457200" rtl="0" algn="l">
              <a:lnSpc>
                <a:spcPct val="100000"/>
              </a:lnSpc>
              <a:spcBef>
                <a:spcPts val="0"/>
              </a:spcBef>
              <a:spcAft>
                <a:spcPts val="0"/>
              </a:spcAft>
              <a:buClr>
                <a:schemeClr val="dk1"/>
              </a:buClr>
              <a:buSzPts val="1000"/>
              <a:buFont typeface="Lato"/>
              <a:buChar char="●"/>
            </a:pPr>
            <a:r>
              <a:t/>
            </a:r>
            <a:endParaRPr>
              <a:latin typeface="Lato"/>
              <a:ea typeface="Lato"/>
              <a:cs typeface="Lato"/>
              <a:sym typeface="La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1cd2f19d55b_0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 name="Google Shape;68;g1cd2f19d55b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08eae8ff29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g208eae8ff29_0_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latin typeface="Lato"/>
                <a:ea typeface="Lato"/>
                <a:cs typeface="Lato"/>
                <a:sym typeface="Lato"/>
              </a:rPr>
              <a:t>Teacher </a:t>
            </a:r>
            <a:r>
              <a:rPr b="1" lang="en-GB">
                <a:latin typeface="Lato"/>
                <a:ea typeface="Lato"/>
                <a:cs typeface="Lato"/>
                <a:sym typeface="Lato"/>
              </a:rPr>
              <a:t>delivery </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Allow 2 minutes for students to think about and discuss the costs with the person sitting next to them. Gather feedback from a few students, using the prompt questions to probe deeper into the issues. Use mini whiteboards where possible.</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rPr b="1" lang="en-GB">
                <a:latin typeface="Lato"/>
                <a:ea typeface="Lato"/>
                <a:cs typeface="Lato"/>
                <a:sym typeface="Lato"/>
              </a:rPr>
              <a:t>Prompt questions</a:t>
            </a:r>
            <a:endParaRPr b="1">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What is it about major cities that results in housing being more expensive?</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How representative do you think these averages are? (guide students to understand that these averages are just the median (middle value if each house was listed in order) so huge disparity exists within London, England, large cities and Scotland?</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How likely is for the average person to be able to pay these figures for housing? (Question focuses on house prices and is used to introduce the concept of mortgages. If student a student identifies the use of mortgages, encourage them to explain the concept</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b="1">
              <a:latin typeface="Lato"/>
              <a:ea typeface="Lato"/>
              <a:cs typeface="Lato"/>
              <a:sym typeface="Lato"/>
            </a:endParaRPr>
          </a:p>
          <a:p>
            <a:pPr indent="0" lvl="0" marL="0" rtl="0" algn="l">
              <a:lnSpc>
                <a:spcPct val="100000"/>
              </a:lnSpc>
              <a:spcBef>
                <a:spcPts val="0"/>
              </a:spcBef>
              <a:spcAft>
                <a:spcPts val="0"/>
              </a:spcAft>
              <a:buSzPts val="1100"/>
              <a:buNone/>
            </a:pPr>
            <a:r>
              <a:rPr b="1" lang="en-GB">
                <a:latin typeface="Lato"/>
                <a:ea typeface="Lato"/>
                <a:cs typeface="Lato"/>
                <a:sym typeface="Lato"/>
              </a:rPr>
              <a:t>Additional context</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Sources updated late 2025: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u="sng">
                <a:solidFill>
                  <a:schemeClr val="hlink"/>
                </a:solidFill>
                <a:latin typeface="Lato"/>
                <a:ea typeface="Lato"/>
                <a:cs typeface="Lato"/>
                <a:sym typeface="Lato"/>
                <a:hlinkClick r:id="rId2"/>
              </a:rPr>
              <a:t>https://www.gov.uk/government/news/uk-house-price-index-for-september-2025</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u="sng">
                <a:solidFill>
                  <a:schemeClr val="hlink"/>
                </a:solidFill>
                <a:latin typeface="Lato"/>
                <a:ea typeface="Lato"/>
                <a:cs typeface="Lato"/>
                <a:sym typeface="Lato"/>
                <a:hlinkClick r:id="rId3"/>
              </a:rPr>
              <a:t>https://www.ons.gov.uk/economy/inflationandpriceindices/bulletins/privaterentandhousepricesuk/october2025</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u="sng">
                <a:solidFill>
                  <a:schemeClr val="hlink"/>
                </a:solidFill>
                <a:latin typeface="Lato"/>
                <a:ea typeface="Lato"/>
                <a:cs typeface="Lato"/>
                <a:sym typeface="Lato"/>
                <a:hlinkClick r:id="rId4"/>
              </a:rPr>
              <a:t>https://www.ons.gov.uk/economy/inflationandpriceindices/bulletins/privaterentandhousepricesuk/june2025</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u="sng">
                <a:solidFill>
                  <a:schemeClr val="hlink"/>
                </a:solidFill>
                <a:latin typeface="Lato"/>
                <a:ea typeface="Lato"/>
                <a:cs typeface="Lato"/>
                <a:sym typeface="Lato"/>
                <a:hlinkClick r:id="rId5"/>
              </a:rPr>
              <a:t>https://www.ons.gov.uk/economy/inflationandpriceindices/bulletins/privaterentandhousepricesuk/july2025</a:t>
            </a:r>
            <a:endParaRPr>
              <a:latin typeface="Lato"/>
              <a:ea typeface="Lato"/>
              <a:cs typeface="Lato"/>
              <a:sym typeface="La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d978900197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 name="Google Shape;89;g2d978900197_0_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Sources: </a:t>
            </a:r>
            <a:endParaRPr/>
          </a:p>
          <a:p>
            <a:pPr indent="0" lvl="0" marL="0" rtl="0" algn="l">
              <a:lnSpc>
                <a:spcPct val="100000"/>
              </a:lnSpc>
              <a:spcBef>
                <a:spcPts val="0"/>
              </a:spcBef>
              <a:spcAft>
                <a:spcPts val="0"/>
              </a:spcAft>
              <a:buSzPts val="1100"/>
              <a:buNone/>
            </a:pPr>
            <a:r>
              <a:rPr lang="en-GB" u="sng">
                <a:solidFill>
                  <a:schemeClr val="hlink"/>
                </a:solidFill>
                <a:hlinkClick r:id="rId2"/>
              </a:rPr>
              <a:t>gov.uk</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3b7436b60e0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 name="Google Shape;104;g3b7436b60e0_0_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Sources: </a:t>
            </a:r>
            <a:endParaRPr/>
          </a:p>
          <a:p>
            <a:pPr indent="0" lvl="0" marL="0" rtl="0" algn="l">
              <a:lnSpc>
                <a:spcPct val="100000"/>
              </a:lnSpc>
              <a:spcBef>
                <a:spcPts val="0"/>
              </a:spcBef>
              <a:spcAft>
                <a:spcPts val="0"/>
              </a:spcAft>
              <a:buSzPts val="1100"/>
              <a:buNone/>
            </a:pPr>
            <a:r>
              <a:rPr lang="en-GB" u="sng">
                <a:solidFill>
                  <a:schemeClr val="hlink"/>
                </a:solidFill>
                <a:hlinkClick r:id="rId2"/>
              </a:rPr>
              <a:t>gov.uk</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b="1" lang="en-GB"/>
              <a:t>Average Welsh property prices (c.£236k, with new-builds around £317k) sit well below typical English levels, keeping both buying and renting relatively affordable overall. Wales’s lower incomes, rural character and weaker demand help restrain prices, with second-home ownership the main source of upward pressure.</a:t>
            </a:r>
            <a:endParaRPr b="1"/>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3b7436b60e0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g3b7436b60e0_0_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Sources: </a:t>
            </a:r>
            <a:endParaRPr/>
          </a:p>
          <a:p>
            <a:pPr indent="0" lvl="0" marL="0" rtl="0" algn="l">
              <a:lnSpc>
                <a:spcPct val="100000"/>
              </a:lnSpc>
              <a:spcBef>
                <a:spcPts val="0"/>
              </a:spcBef>
              <a:spcAft>
                <a:spcPts val="0"/>
              </a:spcAft>
              <a:buSzPts val="1100"/>
              <a:buNone/>
            </a:pPr>
            <a:r>
              <a:rPr lang="en-GB" u="sng">
                <a:solidFill>
                  <a:schemeClr val="hlink"/>
                </a:solidFill>
                <a:hlinkClick r:id="rId2"/>
              </a:rPr>
              <a:t>gov.uk</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chemeClr val="accent1"/>
        </a:solidFill>
      </p:bgPr>
    </p:bg>
    <p:spTree>
      <p:nvGrpSpPr>
        <p:cNvPr id="7" name="Shape 7"/>
        <p:cNvGrpSpPr/>
        <p:nvPr/>
      </p:nvGrpSpPr>
      <p:grpSpPr>
        <a:xfrm>
          <a:off x="0" y="0"/>
          <a:ext cx="0" cy="0"/>
          <a:chOff x="0" y="0"/>
          <a:chExt cx="0" cy="0"/>
        </a:xfrm>
      </p:grpSpPr>
      <p:pic>
        <p:nvPicPr>
          <p:cNvPr id="8" name="Google Shape;8;g32f17d53cb8_0_59"/>
          <p:cNvPicPr preferRelativeResize="0"/>
          <p:nvPr/>
        </p:nvPicPr>
        <p:blipFill rotWithShape="1">
          <a:blip r:embed="rId2">
            <a:alphaModFix/>
          </a:blip>
          <a:srcRect b="-5224" l="-1905" r="-1091" t="-5235"/>
          <a:stretch/>
        </p:blipFill>
        <p:spPr>
          <a:xfrm>
            <a:off x="426625" y="222564"/>
            <a:ext cx="2516427" cy="696225"/>
          </a:xfrm>
          <a:prstGeom prst="rect">
            <a:avLst/>
          </a:prstGeom>
          <a:noFill/>
          <a:ln>
            <a:noFill/>
          </a:ln>
        </p:spPr>
      </p:pic>
      <p:pic>
        <p:nvPicPr>
          <p:cNvPr id="9" name="Google Shape;9;g32f17d53cb8_0_59"/>
          <p:cNvPicPr preferRelativeResize="0"/>
          <p:nvPr/>
        </p:nvPicPr>
        <p:blipFill rotWithShape="1">
          <a:blip r:embed="rId3">
            <a:alphaModFix/>
          </a:blip>
          <a:srcRect b="-2272" l="-4222" r="-3757" t="-2439"/>
          <a:stretch/>
        </p:blipFill>
        <p:spPr>
          <a:xfrm rot="-5400000">
            <a:off x="7181808" y="322227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31" name="Shape 31"/>
        <p:cNvGrpSpPr/>
        <p:nvPr/>
      </p:nvGrpSpPr>
      <p:grpSpPr>
        <a:xfrm>
          <a:off x="0" y="0"/>
          <a:ext cx="0" cy="0"/>
          <a:chOff x="0" y="0"/>
          <a:chExt cx="0" cy="0"/>
        </a:xfrm>
      </p:grpSpPr>
      <p:sp>
        <p:nvSpPr>
          <p:cNvPr id="32" name="Google Shape;32;g32f17d53cb8_0_71"/>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3" name="Google Shape;33;g32f17d53cb8_0_71"/>
          <p:cNvPicPr preferRelativeResize="0"/>
          <p:nvPr/>
        </p:nvPicPr>
        <p:blipFill rotWithShape="1">
          <a:blip r:embed="rId2">
            <a:alphaModFix/>
          </a:blip>
          <a:srcRect b="0" l="0" r="0" t="0"/>
          <a:stretch/>
        </p:blipFill>
        <p:spPr>
          <a:xfrm>
            <a:off x="8050064" y="4271275"/>
            <a:ext cx="792833" cy="585405"/>
          </a:xfrm>
          <a:prstGeom prst="rect">
            <a:avLst/>
          </a:prstGeom>
          <a:noFill/>
          <a:ln>
            <a:noFill/>
          </a:ln>
        </p:spPr>
      </p:pic>
      <p:sp>
        <p:nvSpPr>
          <p:cNvPr id="34" name="Google Shape;34;g32f17d53cb8_0_71"/>
          <p:cNvSpPr txBox="1"/>
          <p:nvPr>
            <p:ph type="title"/>
          </p:nvPr>
        </p:nvSpPr>
        <p:spPr>
          <a:xfrm>
            <a:off x="296800" y="178950"/>
            <a:ext cx="8037000" cy="6576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accent2"/>
              </a:buClr>
              <a:buSzPts val="2900"/>
              <a:buFont typeface="Lato"/>
              <a:buNone/>
              <a:defRPr b="1" i="0" sz="2900" u="none" cap="none" strike="noStrike">
                <a:solidFill>
                  <a:schemeClr val="accent2"/>
                </a:solidFill>
                <a:latin typeface="Lato"/>
                <a:ea typeface="Lato"/>
                <a:cs typeface="Lato"/>
                <a:sym typeface="La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35" name="Shape 35"/>
        <p:cNvGrpSpPr/>
        <p:nvPr/>
      </p:nvGrpSpPr>
      <p:grpSpPr>
        <a:xfrm>
          <a:off x="0" y="0"/>
          <a:ext cx="0" cy="0"/>
          <a:chOff x="0" y="0"/>
          <a:chExt cx="0" cy="0"/>
        </a:xfrm>
      </p:grpSpPr>
      <p:pic>
        <p:nvPicPr>
          <p:cNvPr id="36" name="Google Shape;36;g32f17d53cb8_0_80"/>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1">
  <p:cSld name="TITLE_1">
    <p:bg>
      <p:bgPr>
        <a:solidFill>
          <a:srgbClr val="262A33"/>
        </a:solidFill>
      </p:bgPr>
    </p:bg>
    <p:spTree>
      <p:nvGrpSpPr>
        <p:cNvPr id="37" name="Shape 37"/>
        <p:cNvGrpSpPr/>
        <p:nvPr/>
      </p:nvGrpSpPr>
      <p:grpSpPr>
        <a:xfrm>
          <a:off x="0" y="0"/>
          <a:ext cx="0" cy="0"/>
          <a:chOff x="0" y="0"/>
          <a:chExt cx="0" cy="0"/>
        </a:xfrm>
      </p:grpSpPr>
      <p:pic>
        <p:nvPicPr>
          <p:cNvPr id="38" name="Google Shape;38;g32f17d53cb8_0_82"/>
          <p:cNvPicPr preferRelativeResize="0"/>
          <p:nvPr/>
        </p:nvPicPr>
        <p:blipFill rotWithShape="1">
          <a:blip r:embed="rId2">
            <a:alphaModFix/>
          </a:blip>
          <a:srcRect b="-5224" l="-1905" r="-1091" t="-5235"/>
          <a:stretch/>
        </p:blipFill>
        <p:spPr>
          <a:xfrm>
            <a:off x="426625" y="222564"/>
            <a:ext cx="2516427" cy="696225"/>
          </a:xfrm>
          <a:prstGeom prst="rect">
            <a:avLst/>
          </a:prstGeom>
          <a:noFill/>
          <a:ln>
            <a:noFill/>
          </a:ln>
        </p:spPr>
      </p:pic>
      <p:pic>
        <p:nvPicPr>
          <p:cNvPr id="39" name="Google Shape;39;g32f17d53cb8_0_82"/>
          <p:cNvPicPr preferRelativeResize="0"/>
          <p:nvPr/>
        </p:nvPicPr>
        <p:blipFill rotWithShape="1">
          <a:blip r:embed="rId3">
            <a:alphaModFix/>
          </a:blip>
          <a:srcRect b="-2272" l="-4222" r="-3757" t="-2439"/>
          <a:stretch/>
        </p:blipFill>
        <p:spPr>
          <a:xfrm rot="-5400000">
            <a:off x="7181808" y="322227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TITLE_AND_TWO_COLUMNS_1">
    <p:spTree>
      <p:nvGrpSpPr>
        <p:cNvPr id="10" name="Shape 10"/>
        <p:cNvGrpSpPr/>
        <p:nvPr/>
      </p:nvGrpSpPr>
      <p:grpSpPr>
        <a:xfrm>
          <a:off x="0" y="0"/>
          <a:ext cx="0" cy="0"/>
          <a:chOff x="0" y="0"/>
          <a:chExt cx="0" cy="0"/>
        </a:xfrm>
      </p:grpSpPr>
      <p:sp>
        <p:nvSpPr>
          <p:cNvPr id="11" name="Google Shape;11;g32f17d53cb8_0_75"/>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 name="Google Shape;12;g32f17d53cb8_0_75"/>
          <p:cNvPicPr preferRelativeResize="0"/>
          <p:nvPr/>
        </p:nvPicPr>
        <p:blipFill rotWithShape="1">
          <a:blip r:embed="rId2">
            <a:alphaModFix/>
          </a:blip>
          <a:srcRect b="0" l="0" r="0" t="0"/>
          <a:stretch/>
        </p:blipFill>
        <p:spPr>
          <a:xfrm>
            <a:off x="8050064" y="4271275"/>
            <a:ext cx="792833" cy="58540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13" name="Shape 13"/>
        <p:cNvGrpSpPr/>
        <p:nvPr/>
      </p:nvGrpSpPr>
      <p:grpSpPr>
        <a:xfrm>
          <a:off x="0" y="0"/>
          <a:ext cx="0" cy="0"/>
          <a:chOff x="0" y="0"/>
          <a:chExt cx="0" cy="0"/>
        </a:xfrm>
      </p:grpSpPr>
      <p:pic>
        <p:nvPicPr>
          <p:cNvPr id="14" name="Google Shape;14;g32f17d53cb8_0_85"/>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5 1">
  <p:cSld name="TITLE_AND_TWO_COLUMNS_6_1">
    <p:spTree>
      <p:nvGrpSpPr>
        <p:cNvPr id="15" name="Shape 15"/>
        <p:cNvGrpSpPr/>
        <p:nvPr/>
      </p:nvGrpSpPr>
      <p:grpSpPr>
        <a:xfrm>
          <a:off x="0" y="0"/>
          <a:ext cx="0" cy="0"/>
          <a:chOff x="0" y="0"/>
          <a:chExt cx="0" cy="0"/>
        </a:xfrm>
      </p:grpSpPr>
      <p:sp>
        <p:nvSpPr>
          <p:cNvPr id="16" name="Google Shape;16;g32f17d53cb8_0_67"/>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 name="Google Shape;17;g32f17d53cb8_0_67"/>
          <p:cNvPicPr preferRelativeResize="0"/>
          <p:nvPr/>
        </p:nvPicPr>
        <p:blipFill rotWithShape="1">
          <a:blip r:embed="rId2">
            <a:alphaModFix/>
          </a:blip>
          <a:srcRect b="0" l="0" r="0" t="0"/>
          <a:stretch/>
        </p:blipFill>
        <p:spPr>
          <a:xfrm>
            <a:off x="8050064" y="4271275"/>
            <a:ext cx="792833" cy="585405"/>
          </a:xfrm>
          <a:prstGeom prst="rect">
            <a:avLst/>
          </a:prstGeom>
          <a:noFill/>
          <a:ln>
            <a:noFill/>
          </a:ln>
        </p:spPr>
      </p:pic>
      <p:sp>
        <p:nvSpPr>
          <p:cNvPr id="18" name="Google Shape;18;g32f17d53cb8_0_67"/>
          <p:cNvSpPr txBox="1"/>
          <p:nvPr>
            <p:ph type="title"/>
          </p:nvPr>
        </p:nvSpPr>
        <p:spPr>
          <a:xfrm>
            <a:off x="296800" y="178950"/>
            <a:ext cx="8037000" cy="6576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2900"/>
              <a:buFont typeface="Lato"/>
              <a:buNone/>
              <a:defRPr b="1" i="0" sz="2900" u="none" cap="none" strike="noStrike">
                <a:solidFill>
                  <a:schemeClr val="lt1"/>
                </a:solidFill>
                <a:latin typeface="Lato"/>
                <a:ea typeface="Lato"/>
                <a:cs typeface="Lato"/>
                <a:sym typeface="Lato"/>
              </a:defRPr>
            </a:lvl1pPr>
            <a:lvl2pPr lvl="1" marR="0" rtl="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1">
  <p:cSld name="TITLE_AND_TWO_COLUMNS_1_1">
    <p:spTree>
      <p:nvGrpSpPr>
        <p:cNvPr id="19" name="Shape 19"/>
        <p:cNvGrpSpPr/>
        <p:nvPr/>
      </p:nvGrpSpPr>
      <p:grpSpPr>
        <a:xfrm>
          <a:off x="0" y="0"/>
          <a:ext cx="0" cy="0"/>
          <a:chOff x="0" y="0"/>
          <a:chExt cx="0" cy="0"/>
        </a:xfrm>
      </p:grpSpPr>
      <p:sp>
        <p:nvSpPr>
          <p:cNvPr id="20" name="Google Shape;20;g33f69828fde_0_3"/>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bg>
      <p:bgPr>
        <a:solidFill>
          <a:schemeClr val="accent1"/>
        </a:solidFill>
      </p:bgPr>
    </p:bg>
    <p:spTree>
      <p:nvGrpSpPr>
        <p:cNvPr id="21" name="Shape 21"/>
        <p:cNvGrpSpPr/>
        <p:nvPr/>
      </p:nvGrpSpPr>
      <p:grpSpPr>
        <a:xfrm>
          <a:off x="0" y="0"/>
          <a:ext cx="0" cy="0"/>
          <a:chOff x="0" y="0"/>
          <a:chExt cx="0" cy="0"/>
        </a:xfrm>
      </p:grpSpPr>
      <p:pic>
        <p:nvPicPr>
          <p:cNvPr id="22" name="Google Shape;22;g33d8cd63e27_0_3"/>
          <p:cNvPicPr preferRelativeResize="0"/>
          <p:nvPr/>
        </p:nvPicPr>
        <p:blipFill rotWithShape="1">
          <a:blip r:embed="rId2">
            <a:alphaModFix/>
          </a:blip>
          <a:srcRect b="-8417" l="-5677" r="-7637" t="-10644"/>
          <a:stretch/>
        </p:blipFill>
        <p:spPr>
          <a:xfrm>
            <a:off x="8069450" y="4311925"/>
            <a:ext cx="835000" cy="644400"/>
          </a:xfrm>
          <a:prstGeom prst="rect">
            <a:avLst/>
          </a:prstGeom>
          <a:noFill/>
          <a:ln>
            <a:noFill/>
          </a:ln>
        </p:spPr>
      </p:pic>
      <p:sp>
        <p:nvSpPr>
          <p:cNvPr id="23" name="Google Shape;23;g33d8cd63e27_0_3"/>
          <p:cNvSpPr txBox="1"/>
          <p:nvPr>
            <p:ph type="title"/>
          </p:nvPr>
        </p:nvSpPr>
        <p:spPr>
          <a:xfrm>
            <a:off x="296800" y="178950"/>
            <a:ext cx="8037000" cy="6576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2900"/>
              <a:buFont typeface="Lato"/>
              <a:buNone/>
              <a:defRPr b="1" i="0" sz="2900" u="none" cap="none" strike="noStrike">
                <a:solidFill>
                  <a:schemeClr val="lt1"/>
                </a:solidFill>
                <a:latin typeface="Lato"/>
                <a:ea typeface="Lato"/>
                <a:cs typeface="Lato"/>
                <a:sym typeface="Lato"/>
              </a:defRPr>
            </a:lvl1pPr>
            <a:lvl2pPr lvl="1" marR="0" rtl="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24" name="Shape 24"/>
        <p:cNvGrpSpPr/>
        <p:nvPr/>
      </p:nvGrpSpPr>
      <p:grpSpPr>
        <a:xfrm>
          <a:off x="0" y="0"/>
          <a:ext cx="0" cy="0"/>
          <a:chOff x="0" y="0"/>
          <a:chExt cx="0" cy="0"/>
        </a:xfrm>
      </p:grpSpPr>
      <p:pic>
        <p:nvPicPr>
          <p:cNvPr id="25" name="Google Shape;25;g32f17d53cb8_0_78"/>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26" name="Shape 26"/>
        <p:cNvGrpSpPr/>
        <p:nvPr/>
      </p:nvGrpSpPr>
      <p:grpSpPr>
        <a:xfrm>
          <a:off x="0" y="0"/>
          <a:ext cx="0" cy="0"/>
          <a:chOff x="0" y="0"/>
          <a:chExt cx="0" cy="0"/>
        </a:xfrm>
      </p:grpSpPr>
      <p:pic>
        <p:nvPicPr>
          <p:cNvPr id="27" name="Google Shape;27;g32f17d53cb8_0_62"/>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5">
  <p:cSld name="TITLE_AND_TWO_COLUMNS_6">
    <p:spTree>
      <p:nvGrpSpPr>
        <p:cNvPr id="28" name="Shape 28"/>
        <p:cNvGrpSpPr/>
        <p:nvPr/>
      </p:nvGrpSpPr>
      <p:grpSpPr>
        <a:xfrm>
          <a:off x="0" y="0"/>
          <a:ext cx="0" cy="0"/>
          <a:chOff x="0" y="0"/>
          <a:chExt cx="0" cy="0"/>
        </a:xfrm>
      </p:grpSpPr>
      <p:sp>
        <p:nvSpPr>
          <p:cNvPr id="29" name="Google Shape;29;g32f17d53cb8_0_64"/>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0" name="Google Shape;30;g32f17d53cb8_0_64"/>
          <p:cNvPicPr preferRelativeResize="0"/>
          <p:nvPr/>
        </p:nvPicPr>
        <p:blipFill rotWithShape="1">
          <a:blip r:embed="rId2">
            <a:alphaModFix/>
          </a:blip>
          <a:srcRect b="0" l="0" r="0" t="0"/>
          <a:stretch/>
        </p:blipFill>
        <p:spPr>
          <a:xfrm>
            <a:off x="8050064" y="4271275"/>
            <a:ext cx="792833" cy="58540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g32f17d53cb8_0_5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hyperlink" Target="https://landregistry.data.gov.uk/app/ukhpi" TargetMode="External"/><Relationship Id="rId4" Type="http://schemas.openxmlformats.org/officeDocument/2006/relationships/hyperlink" Target="https://www.ons.gov.uk/economy/inflationandpriceindices/articles/housingpricesinyourarea/2024-03-20"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5.png"/><Relationship Id="rId4" Type="http://schemas.openxmlformats.org/officeDocument/2006/relationships/hyperlink" Target="https://www.rightmove.co.uk/" TargetMode="External"/><Relationship Id="rId5" Type="http://schemas.openxmlformats.org/officeDocument/2006/relationships/hyperlink" Target="https://www.s1homes.com/" TargetMode="External"/><Relationship Id="rId6"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7.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6.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hyperlink" Target="https://www.lettingaproperty.com/landlord/blog/deposit-protection-schemes/" TargetMode="External"/><Relationship Id="rId4" Type="http://schemas.openxmlformats.org/officeDocument/2006/relationships/hyperlink" Target="https://www.mygov.scot/tenant-deposits/protection" TargetMode="External"/><Relationship Id="rId5"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3.png"/><Relationship Id="rId4" Type="http://schemas.openxmlformats.org/officeDocument/2006/relationships/image" Target="../media/image12.png"/><Relationship Id="rId5"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2.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hyperlink" Target="https://landregistry.data.gov.uk/app/ukhpi/"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5.pn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2.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32.png"/><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 Id="rId3" Type="http://schemas.openxmlformats.org/officeDocument/2006/relationships/image" Target="../media/image3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 Id="rId3" Type="http://schemas.openxmlformats.org/officeDocument/2006/relationships/image" Target="../media/image3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 Id="rId3" Type="http://schemas.openxmlformats.org/officeDocument/2006/relationships/image" Target="../media/image19.png"/><Relationship Id="rId4" Type="http://schemas.openxmlformats.org/officeDocument/2006/relationships/hyperlink" Target="https://www.experian.co.uk/consumer/credit-score-map-uk/"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 Id="rId3" Type="http://schemas.openxmlformats.org/officeDocument/2006/relationships/image" Target="../media/image19.png"/><Relationship Id="rId4" Type="http://schemas.openxmlformats.org/officeDocument/2006/relationships/hyperlink" Target="https://www.experian.co.uk/consumer/credit-score-map-uk/"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2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1.xml"/><Relationship Id="rId3" Type="http://schemas.openxmlformats.org/officeDocument/2006/relationships/hyperlink" Target="https://www.citizensadvice.org.uk/debt-and-money/" TargetMode="External"/><Relationship Id="rId4" Type="http://schemas.openxmlformats.org/officeDocument/2006/relationships/image" Target="../media/image25.png"/><Relationship Id="rId5" Type="http://schemas.openxmlformats.org/officeDocument/2006/relationships/image" Target="../media/image30.png"/><Relationship Id="rId6" Type="http://schemas.openxmlformats.org/officeDocument/2006/relationships/hyperlink" Target="https://www.nationaldebtline.org/" TargetMode="External"/><Relationship Id="rId7" Type="http://schemas.openxmlformats.org/officeDocument/2006/relationships/hyperlink" Target="http://www.moneyadvicetrust.org/Pages/default.aspx" TargetMode="External"/><Relationship Id="rId8" Type="http://schemas.openxmlformats.org/officeDocument/2006/relationships/image" Target="../media/image3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hyperlink" Target="https://landregistry.data.gov.uk/app/ukhpi" TargetMode="External"/><Relationship Id="rId4" Type="http://schemas.openxmlformats.org/officeDocument/2006/relationships/hyperlink" Target="https://www.ons.gov.uk/economy/inflationandpriceindices/articles/housingpricesinyourarea/2024-03-20"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hyperlink" Target="https://landregistry.data.gov.uk/app/ukhpi" TargetMode="External"/><Relationship Id="rId4" Type="http://schemas.openxmlformats.org/officeDocument/2006/relationships/hyperlink" Target="https://www.ons.gov.uk/economy/inflationandpriceindices/articles/housingpricesinyourarea/2024-03-20"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hyperlink" Target="https://landregistry.data.gov.uk/app/ukhpi" TargetMode="External"/><Relationship Id="rId4" Type="http://schemas.openxmlformats.org/officeDocument/2006/relationships/hyperlink" Target="https://www.ons.gov.uk/economy/inflationandpriceindices/articles/housingpricesinyourarea/2024-03-20"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hyperlink" Target="https://landregistry.data.gov.uk/app/ukhpi" TargetMode="External"/><Relationship Id="rId4" Type="http://schemas.openxmlformats.org/officeDocument/2006/relationships/hyperlink" Target="https://www.ons.gov.uk/economy/inflationandpriceindices/articles/housingpricesinyourarea/2024-03-20"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2A33"/>
        </a:solidFill>
      </p:bgPr>
    </p:bg>
    <p:spTree>
      <p:nvGrpSpPr>
        <p:cNvPr id="43" name="Shape 43"/>
        <p:cNvGrpSpPr/>
        <p:nvPr/>
      </p:nvGrpSpPr>
      <p:grpSpPr>
        <a:xfrm>
          <a:off x="0" y="0"/>
          <a:ext cx="0" cy="0"/>
          <a:chOff x="0" y="0"/>
          <a:chExt cx="0" cy="0"/>
        </a:xfrm>
      </p:grpSpPr>
      <p:sp>
        <p:nvSpPr>
          <p:cNvPr id="44" name="Google Shape;44;p1"/>
          <p:cNvSpPr txBox="1"/>
          <p:nvPr>
            <p:ph type="ctrTitle"/>
          </p:nvPr>
        </p:nvSpPr>
        <p:spPr>
          <a:xfrm>
            <a:off x="360375" y="1329300"/>
            <a:ext cx="5870700" cy="1884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4800"/>
              <a:buFont typeface="Arial"/>
              <a:buNone/>
            </a:pPr>
            <a:r>
              <a:rPr b="1" i="0" lang="en-GB" sz="4800" u="none" cap="none" strike="noStrike">
                <a:solidFill>
                  <a:schemeClr val="lt1"/>
                </a:solidFill>
                <a:latin typeface="Lato"/>
                <a:ea typeface="Lato"/>
                <a:cs typeface="Lato"/>
                <a:sym typeface="Lato"/>
              </a:rPr>
              <a:t>Preparing for my financial future</a:t>
            </a:r>
            <a:endParaRPr b="1" i="0" sz="48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3600"/>
              <a:buFont typeface="Arial"/>
              <a:buNone/>
            </a:pPr>
            <a:r>
              <a:t/>
            </a:r>
            <a:endParaRPr b="1" i="0" sz="4800" u="none" cap="none" strike="noStrike">
              <a:solidFill>
                <a:schemeClr val="lt1"/>
              </a:solidFill>
              <a:latin typeface="Lato Black"/>
              <a:ea typeface="Lato Black"/>
              <a:cs typeface="Lato Black"/>
              <a:sym typeface="Lato Black"/>
            </a:endParaRPr>
          </a:p>
        </p:txBody>
      </p:sp>
      <p:sp>
        <p:nvSpPr>
          <p:cNvPr id="45" name="Google Shape;45;p1"/>
          <p:cNvSpPr txBox="1"/>
          <p:nvPr/>
        </p:nvSpPr>
        <p:spPr>
          <a:xfrm>
            <a:off x="360375" y="4529800"/>
            <a:ext cx="66813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lang="en-GB" sz="1000">
                <a:solidFill>
                  <a:schemeClr val="accent2"/>
                </a:solidFill>
              </a:rPr>
              <a:t>This session is aimed at Senior Phase learners (recommended for S5 and S6)</a:t>
            </a:r>
            <a:endParaRPr b="1" i="0" sz="1000" u="none" cap="none" strike="noStrike">
              <a:solidFill>
                <a:schemeClr val="accent2"/>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g3b7436b60e0_0_16"/>
          <p:cNvSpPr/>
          <p:nvPr/>
        </p:nvSpPr>
        <p:spPr>
          <a:xfrm>
            <a:off x="1281638" y="3237300"/>
            <a:ext cx="2163600" cy="1745100"/>
          </a:xfrm>
          <a:prstGeom prst="rect">
            <a:avLst/>
          </a:prstGeom>
          <a:solidFill>
            <a:srgbClr val="F6B26B"/>
          </a:solidFill>
          <a:ln cap="flat" cmpd="sng" w="2857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lang="en-GB" sz="1800">
                <a:latin typeface="Lato Black"/>
                <a:ea typeface="Lato Black"/>
                <a:cs typeface="Lato Black"/>
                <a:sym typeface="Lato Black"/>
              </a:rPr>
              <a:t>Edinburgh</a:t>
            </a:r>
            <a:endParaRPr b="0" i="0" sz="1800" u="none" cap="none" strike="noStrike">
              <a:solidFill>
                <a:srgbClr val="000000"/>
              </a:solidFill>
              <a:latin typeface="Lato Black"/>
              <a:ea typeface="Lato Black"/>
              <a:cs typeface="Lato Black"/>
              <a:sym typeface="Lato Black"/>
            </a:endParaRPr>
          </a:p>
        </p:txBody>
      </p:sp>
      <p:sp>
        <p:nvSpPr>
          <p:cNvPr id="138" name="Google Shape;138;g3b7436b60e0_0_16"/>
          <p:cNvSpPr/>
          <p:nvPr/>
        </p:nvSpPr>
        <p:spPr>
          <a:xfrm>
            <a:off x="1281675" y="1454375"/>
            <a:ext cx="2163600" cy="1745100"/>
          </a:xfrm>
          <a:prstGeom prst="rect">
            <a:avLst/>
          </a:prstGeom>
          <a:solidFill>
            <a:schemeClr val="accent2"/>
          </a:solidFill>
          <a:ln cap="flat" cmpd="sng" w="2857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lang="en-GB" sz="1800">
                <a:latin typeface="Lato Black"/>
                <a:ea typeface="Lato Black"/>
                <a:cs typeface="Lato Black"/>
                <a:sym typeface="Lato Black"/>
              </a:rPr>
              <a:t>Scotland</a:t>
            </a:r>
            <a:endParaRPr b="0" i="0" sz="1800" u="none" cap="none" strike="noStrike">
              <a:solidFill>
                <a:srgbClr val="000000"/>
              </a:solidFill>
              <a:latin typeface="Lato Black"/>
              <a:ea typeface="Lato Black"/>
              <a:cs typeface="Lato Black"/>
              <a:sym typeface="Lato Black"/>
            </a:endParaRPr>
          </a:p>
        </p:txBody>
      </p:sp>
      <p:sp>
        <p:nvSpPr>
          <p:cNvPr id="139" name="Google Shape;139;g3b7436b60e0_0_16"/>
          <p:cNvSpPr/>
          <p:nvPr/>
        </p:nvSpPr>
        <p:spPr>
          <a:xfrm>
            <a:off x="5667175" y="1454375"/>
            <a:ext cx="2163600" cy="1745100"/>
          </a:xfrm>
          <a:prstGeom prst="rect">
            <a:avLst/>
          </a:prstGeom>
          <a:solidFill>
            <a:schemeClr val="accent1"/>
          </a:solidFill>
          <a:ln cap="flat" cmpd="sng" w="2857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lang="en-GB" sz="1800">
                <a:solidFill>
                  <a:schemeClr val="lt1"/>
                </a:solidFill>
                <a:latin typeface="Lato Black"/>
                <a:ea typeface="Lato Black"/>
                <a:cs typeface="Lato Black"/>
                <a:sym typeface="Lato Black"/>
              </a:rPr>
              <a:t>Scotland</a:t>
            </a:r>
            <a:endParaRPr b="0" i="0" sz="1800" u="none" cap="none" strike="noStrike">
              <a:solidFill>
                <a:schemeClr val="lt1"/>
              </a:solidFill>
              <a:latin typeface="Lato Black"/>
              <a:ea typeface="Lato Black"/>
              <a:cs typeface="Lato Black"/>
              <a:sym typeface="Lato Black"/>
            </a:endParaRPr>
          </a:p>
        </p:txBody>
      </p:sp>
      <p:sp>
        <p:nvSpPr>
          <p:cNvPr id="140" name="Google Shape;140;g3b7436b60e0_0_16"/>
          <p:cNvSpPr/>
          <p:nvPr/>
        </p:nvSpPr>
        <p:spPr>
          <a:xfrm>
            <a:off x="5667175" y="3237300"/>
            <a:ext cx="2163600" cy="1745100"/>
          </a:xfrm>
          <a:prstGeom prst="rect">
            <a:avLst/>
          </a:prstGeom>
          <a:solidFill>
            <a:srgbClr val="7EACF7"/>
          </a:solidFill>
          <a:ln cap="flat" cmpd="sng" w="2857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lang="en-GB" sz="1800">
                <a:latin typeface="Lato Black"/>
                <a:ea typeface="Lato Black"/>
                <a:cs typeface="Lato Black"/>
                <a:sym typeface="Lato Black"/>
              </a:rPr>
              <a:t>Edinburgh</a:t>
            </a:r>
            <a:endParaRPr b="0" i="0" sz="1800" u="none" cap="none" strike="noStrike">
              <a:solidFill>
                <a:srgbClr val="000000"/>
              </a:solidFill>
              <a:latin typeface="Lato Black"/>
              <a:ea typeface="Lato Black"/>
              <a:cs typeface="Lato Black"/>
              <a:sym typeface="Lato Black"/>
            </a:endParaRPr>
          </a:p>
        </p:txBody>
      </p:sp>
      <p:sp>
        <p:nvSpPr>
          <p:cNvPr id="141" name="Google Shape;141;g3b7436b60e0_0_16"/>
          <p:cNvSpPr txBox="1"/>
          <p:nvPr>
            <p:ph type="title"/>
          </p:nvPr>
        </p:nvSpPr>
        <p:spPr>
          <a:xfrm>
            <a:off x="296800" y="178950"/>
            <a:ext cx="8037000" cy="657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Starter - </a:t>
            </a:r>
            <a:r>
              <a:rPr b="1" lang="en-GB" sz="2900">
                <a:solidFill>
                  <a:schemeClr val="lt1"/>
                </a:solidFill>
                <a:latin typeface="Lato"/>
                <a:ea typeface="Lato"/>
                <a:cs typeface="Lato"/>
                <a:sym typeface="Lato"/>
              </a:rPr>
              <a:t>property payments</a:t>
            </a:r>
            <a:r>
              <a:rPr b="1" i="0" lang="en-GB" sz="2900" u="none" cap="none" strike="noStrike">
                <a:solidFill>
                  <a:schemeClr val="lt1"/>
                </a:solidFill>
                <a:latin typeface="Lato"/>
                <a:ea typeface="Lato"/>
                <a:cs typeface="Lato"/>
                <a:sym typeface="Lato"/>
              </a:rPr>
              <a:t> </a:t>
            </a:r>
            <a:endParaRPr b="1" i="0" sz="3200" u="none" cap="none" strike="noStrike">
              <a:solidFill>
                <a:schemeClr val="lt1"/>
              </a:solidFill>
              <a:latin typeface="Lato"/>
              <a:ea typeface="Lato"/>
              <a:cs typeface="Lato"/>
              <a:sym typeface="Lato"/>
            </a:endParaRPr>
          </a:p>
        </p:txBody>
      </p:sp>
      <p:sp>
        <p:nvSpPr>
          <p:cNvPr id="142" name="Google Shape;142;g3b7436b60e0_0_16"/>
          <p:cNvSpPr txBox="1"/>
          <p:nvPr/>
        </p:nvSpPr>
        <p:spPr>
          <a:xfrm>
            <a:off x="1103300" y="1107700"/>
            <a:ext cx="2519400" cy="32310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0"/>
              </a:spcAft>
              <a:buClr>
                <a:srgbClr val="000000"/>
              </a:buClr>
              <a:buSzPts val="3600"/>
              <a:buFont typeface="Arial"/>
              <a:buNone/>
            </a:pPr>
            <a:r>
              <a:rPr b="1" i="0" lang="en-GB" sz="1800" u="none" cap="none" strike="noStrike">
                <a:solidFill>
                  <a:schemeClr val="accent1"/>
                </a:solidFill>
                <a:latin typeface="Lato Black"/>
                <a:ea typeface="Lato Black"/>
                <a:cs typeface="Lato Black"/>
                <a:sym typeface="Lato Black"/>
              </a:rPr>
              <a:t>Average monthly rent</a:t>
            </a:r>
            <a:endParaRPr b="1" i="0" sz="1800" u="none" cap="none" strike="noStrike">
              <a:solidFill>
                <a:schemeClr val="accent1"/>
              </a:solidFill>
              <a:latin typeface="Lato Black"/>
              <a:ea typeface="Lato Black"/>
              <a:cs typeface="Lato Black"/>
              <a:sym typeface="Lato Black"/>
            </a:endParaRPr>
          </a:p>
        </p:txBody>
      </p:sp>
      <p:sp>
        <p:nvSpPr>
          <p:cNvPr id="143" name="Google Shape;143;g3b7436b60e0_0_16"/>
          <p:cNvSpPr txBox="1"/>
          <p:nvPr/>
        </p:nvSpPr>
        <p:spPr>
          <a:xfrm>
            <a:off x="5400775" y="1149175"/>
            <a:ext cx="2696400" cy="28170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0"/>
              </a:spcAft>
              <a:buClr>
                <a:srgbClr val="000000"/>
              </a:buClr>
              <a:buSzPts val="3600"/>
              <a:buFont typeface="Arial"/>
              <a:buNone/>
            </a:pPr>
            <a:r>
              <a:rPr b="1" i="0" lang="en-GB" sz="1800" u="none" cap="none" strike="noStrike">
                <a:solidFill>
                  <a:schemeClr val="accent1"/>
                </a:solidFill>
                <a:latin typeface="Lato Black"/>
                <a:ea typeface="Lato Black"/>
                <a:cs typeface="Lato Black"/>
                <a:sym typeface="Lato Black"/>
              </a:rPr>
              <a:t>Average house price</a:t>
            </a:r>
            <a:endParaRPr b="1" i="0" sz="1800" u="none" cap="none" strike="noStrike">
              <a:solidFill>
                <a:schemeClr val="accent1"/>
              </a:solidFill>
              <a:latin typeface="Lato Black"/>
              <a:ea typeface="Lato Black"/>
              <a:cs typeface="Lato Black"/>
              <a:sym typeface="Lato Black"/>
            </a:endParaRPr>
          </a:p>
        </p:txBody>
      </p:sp>
      <p:sp>
        <p:nvSpPr>
          <p:cNvPr id="144" name="Google Shape;144;g3b7436b60e0_0_16"/>
          <p:cNvSpPr txBox="1"/>
          <p:nvPr/>
        </p:nvSpPr>
        <p:spPr>
          <a:xfrm>
            <a:off x="1459998" y="2155138"/>
            <a:ext cx="1806900" cy="63330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0"/>
              </a:spcAft>
              <a:buClr>
                <a:srgbClr val="000000"/>
              </a:buClr>
              <a:buSzPts val="3600"/>
              <a:buFont typeface="Arial"/>
              <a:buNone/>
            </a:pPr>
            <a:r>
              <a:rPr b="1" i="0" lang="en-GB" sz="2900" u="none" cap="none" strike="noStrike">
                <a:solidFill>
                  <a:schemeClr val="dk1"/>
                </a:solidFill>
                <a:latin typeface="Lato Black"/>
                <a:ea typeface="Lato Black"/>
                <a:cs typeface="Lato Black"/>
                <a:sym typeface="Lato Black"/>
              </a:rPr>
              <a:t>£</a:t>
            </a:r>
            <a:r>
              <a:rPr b="1" lang="en-GB" sz="2900">
                <a:solidFill>
                  <a:schemeClr val="dk1"/>
                </a:solidFill>
                <a:latin typeface="Lato Black"/>
                <a:ea typeface="Lato Black"/>
                <a:cs typeface="Lato Black"/>
                <a:sym typeface="Lato Black"/>
              </a:rPr>
              <a:t>1,018</a:t>
            </a:r>
            <a:r>
              <a:rPr b="1" i="0" lang="en-GB" sz="2900" u="none" cap="none" strike="noStrike">
                <a:solidFill>
                  <a:schemeClr val="dk1"/>
                </a:solidFill>
                <a:latin typeface="Lato Black"/>
                <a:ea typeface="Lato Black"/>
                <a:cs typeface="Lato Black"/>
                <a:sym typeface="Lato Black"/>
              </a:rPr>
              <a:t> </a:t>
            </a:r>
            <a:endParaRPr b="1" i="0" sz="2900" u="none" cap="none" strike="noStrike">
              <a:solidFill>
                <a:schemeClr val="dk1"/>
              </a:solidFill>
              <a:latin typeface="Lato Black"/>
              <a:ea typeface="Lato Black"/>
              <a:cs typeface="Lato Black"/>
              <a:sym typeface="Lato Black"/>
            </a:endParaRPr>
          </a:p>
          <a:p>
            <a:pPr indent="0" lvl="0" marL="0" marR="0" rtl="0" algn="ctr">
              <a:lnSpc>
                <a:spcPct val="115000"/>
              </a:lnSpc>
              <a:spcBef>
                <a:spcPts val="0"/>
              </a:spcBef>
              <a:spcAft>
                <a:spcPts val="0"/>
              </a:spcAft>
              <a:buClr>
                <a:srgbClr val="000000"/>
              </a:buClr>
              <a:buSzPts val="3600"/>
              <a:buFont typeface="Arial"/>
              <a:buNone/>
            </a:pPr>
            <a:r>
              <a:rPr b="1" i="0" lang="en-GB" sz="2900" u="none" cap="none" strike="noStrike">
                <a:solidFill>
                  <a:schemeClr val="dk1"/>
                </a:solidFill>
                <a:latin typeface="Lato Black"/>
                <a:ea typeface="Lato Black"/>
                <a:cs typeface="Lato Black"/>
                <a:sym typeface="Lato Black"/>
              </a:rPr>
              <a:t>per month</a:t>
            </a:r>
            <a:endParaRPr b="1" i="0" sz="2900" u="none" cap="none" strike="noStrike">
              <a:solidFill>
                <a:schemeClr val="dk1"/>
              </a:solidFill>
              <a:latin typeface="Lato Black"/>
              <a:ea typeface="Lato Black"/>
              <a:cs typeface="Lato Black"/>
              <a:sym typeface="Lato Black"/>
            </a:endParaRPr>
          </a:p>
        </p:txBody>
      </p:sp>
      <p:sp>
        <p:nvSpPr>
          <p:cNvPr id="145" name="Google Shape;145;g3b7436b60e0_0_16"/>
          <p:cNvSpPr txBox="1"/>
          <p:nvPr/>
        </p:nvSpPr>
        <p:spPr>
          <a:xfrm>
            <a:off x="1459998" y="3793188"/>
            <a:ext cx="1806900" cy="63330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0"/>
              </a:spcAft>
              <a:buClr>
                <a:srgbClr val="000000"/>
              </a:buClr>
              <a:buSzPts val="3600"/>
              <a:buFont typeface="Arial"/>
              <a:buNone/>
            </a:pPr>
            <a:r>
              <a:rPr b="1" i="0" lang="en-GB" sz="2900" u="none" cap="none" strike="noStrike">
                <a:solidFill>
                  <a:schemeClr val="dk1"/>
                </a:solidFill>
                <a:latin typeface="Lato Black"/>
                <a:ea typeface="Lato Black"/>
                <a:cs typeface="Lato Black"/>
                <a:sym typeface="Lato Black"/>
              </a:rPr>
              <a:t>£</a:t>
            </a:r>
            <a:r>
              <a:rPr b="1" lang="en-GB" sz="2900">
                <a:solidFill>
                  <a:schemeClr val="dk1"/>
                </a:solidFill>
                <a:latin typeface="Lato Black"/>
                <a:ea typeface="Lato Black"/>
                <a:cs typeface="Lato Black"/>
                <a:sym typeface="Lato Black"/>
              </a:rPr>
              <a:t>1,416</a:t>
            </a:r>
            <a:endParaRPr b="1" i="0" sz="2900" u="none" cap="none" strike="noStrike">
              <a:solidFill>
                <a:schemeClr val="dk1"/>
              </a:solidFill>
              <a:latin typeface="Lato Black"/>
              <a:ea typeface="Lato Black"/>
              <a:cs typeface="Lato Black"/>
              <a:sym typeface="Lato Black"/>
            </a:endParaRPr>
          </a:p>
          <a:p>
            <a:pPr indent="0" lvl="0" marL="0" marR="0" rtl="0" algn="ctr">
              <a:lnSpc>
                <a:spcPct val="115000"/>
              </a:lnSpc>
              <a:spcBef>
                <a:spcPts val="0"/>
              </a:spcBef>
              <a:spcAft>
                <a:spcPts val="0"/>
              </a:spcAft>
              <a:buClr>
                <a:srgbClr val="000000"/>
              </a:buClr>
              <a:buSzPts val="3600"/>
              <a:buFont typeface="Arial"/>
              <a:buNone/>
            </a:pPr>
            <a:r>
              <a:rPr b="1" i="0" lang="en-GB" sz="2900" u="none" cap="none" strike="noStrike">
                <a:solidFill>
                  <a:schemeClr val="dk1"/>
                </a:solidFill>
                <a:latin typeface="Lato Black"/>
                <a:ea typeface="Lato Black"/>
                <a:cs typeface="Lato Black"/>
                <a:sym typeface="Lato Black"/>
              </a:rPr>
              <a:t>per month</a:t>
            </a:r>
            <a:endParaRPr b="1" i="0" sz="2900" u="none" cap="none" strike="noStrike">
              <a:solidFill>
                <a:schemeClr val="dk1"/>
              </a:solidFill>
              <a:latin typeface="Lato Black"/>
              <a:ea typeface="Lato Black"/>
              <a:cs typeface="Lato Black"/>
              <a:sym typeface="Lato Black"/>
            </a:endParaRPr>
          </a:p>
        </p:txBody>
      </p:sp>
      <p:sp>
        <p:nvSpPr>
          <p:cNvPr id="146" name="Google Shape;146;g3b7436b60e0_0_16"/>
          <p:cNvSpPr txBox="1"/>
          <p:nvPr/>
        </p:nvSpPr>
        <p:spPr>
          <a:xfrm>
            <a:off x="5845548" y="2178888"/>
            <a:ext cx="1806900" cy="63330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0"/>
              </a:spcAft>
              <a:buClr>
                <a:srgbClr val="000000"/>
              </a:buClr>
              <a:buSzPts val="3600"/>
              <a:buFont typeface="Arial"/>
              <a:buNone/>
            </a:pPr>
            <a:r>
              <a:rPr b="1" i="0" lang="en-GB" sz="2900" u="none" cap="none" strike="noStrike">
                <a:solidFill>
                  <a:schemeClr val="lt1"/>
                </a:solidFill>
                <a:latin typeface="Lato Black"/>
                <a:ea typeface="Lato Black"/>
                <a:cs typeface="Lato Black"/>
                <a:sym typeface="Lato Black"/>
              </a:rPr>
              <a:t>£</a:t>
            </a:r>
            <a:r>
              <a:rPr b="1" lang="en-GB" sz="2900">
                <a:solidFill>
                  <a:schemeClr val="lt1"/>
                </a:solidFill>
                <a:latin typeface="Lato Black"/>
                <a:ea typeface="Lato Black"/>
                <a:cs typeface="Lato Black"/>
                <a:sym typeface="Lato Black"/>
              </a:rPr>
              <a:t>193,114</a:t>
            </a:r>
            <a:endParaRPr b="1" i="0" sz="2900" u="none" cap="none" strike="noStrike">
              <a:solidFill>
                <a:schemeClr val="lt1"/>
              </a:solidFill>
              <a:latin typeface="Lato Black"/>
              <a:ea typeface="Lato Black"/>
              <a:cs typeface="Lato Black"/>
              <a:sym typeface="Lato Black"/>
            </a:endParaRPr>
          </a:p>
        </p:txBody>
      </p:sp>
      <p:sp>
        <p:nvSpPr>
          <p:cNvPr id="147" name="Google Shape;147;g3b7436b60e0_0_16"/>
          <p:cNvSpPr txBox="1"/>
          <p:nvPr/>
        </p:nvSpPr>
        <p:spPr>
          <a:xfrm>
            <a:off x="5845548" y="3931538"/>
            <a:ext cx="1806900" cy="63330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0"/>
              </a:spcAft>
              <a:buClr>
                <a:srgbClr val="000000"/>
              </a:buClr>
              <a:buSzPts val="3600"/>
              <a:buFont typeface="Arial"/>
              <a:buNone/>
            </a:pPr>
            <a:r>
              <a:rPr b="1" i="0" lang="en-GB" sz="2900" u="none" cap="none" strike="noStrike">
                <a:solidFill>
                  <a:schemeClr val="dk1"/>
                </a:solidFill>
                <a:latin typeface="Lato Black"/>
                <a:ea typeface="Lato Black"/>
                <a:cs typeface="Lato Black"/>
                <a:sym typeface="Lato Black"/>
              </a:rPr>
              <a:t>£</a:t>
            </a:r>
            <a:r>
              <a:rPr b="1" lang="en-GB" sz="2900">
                <a:solidFill>
                  <a:schemeClr val="dk1"/>
                </a:solidFill>
                <a:latin typeface="Lato Black"/>
                <a:ea typeface="Lato Black"/>
                <a:cs typeface="Lato Black"/>
                <a:sym typeface="Lato Black"/>
              </a:rPr>
              <a:t>296,878</a:t>
            </a:r>
            <a:endParaRPr b="1" i="0" sz="2900" u="none" cap="none" strike="noStrike">
              <a:solidFill>
                <a:schemeClr val="dk1"/>
              </a:solidFill>
              <a:latin typeface="Lato Black"/>
              <a:ea typeface="Lato Black"/>
              <a:cs typeface="Lato Black"/>
              <a:sym typeface="Lato Black"/>
            </a:endParaRPr>
          </a:p>
        </p:txBody>
      </p:sp>
      <p:sp>
        <p:nvSpPr>
          <p:cNvPr id="148" name="Google Shape;148;g3b7436b60e0_0_16"/>
          <p:cNvSpPr txBox="1"/>
          <p:nvPr/>
        </p:nvSpPr>
        <p:spPr>
          <a:xfrm>
            <a:off x="3622625" y="1359800"/>
            <a:ext cx="1867200" cy="3622500"/>
          </a:xfrm>
          <a:prstGeom prst="rect">
            <a:avLst/>
          </a:prstGeom>
          <a:noFill/>
          <a:ln cap="flat" cmpd="sng" w="19050">
            <a:solidFill>
              <a:schemeClr val="accent2"/>
            </a:solidFill>
            <a:prstDash val="solid"/>
            <a:round/>
            <a:headEnd len="sm" w="sm" type="none"/>
            <a:tailEnd len="sm" w="sm" type="none"/>
          </a:ln>
        </p:spPr>
        <p:txBody>
          <a:bodyPr anchorCtr="0" anchor="t" bIns="36000" lIns="36000" spcFirstLastPara="1" rIns="36000" wrap="square" tIns="36000">
            <a:noAutofit/>
          </a:bodyPr>
          <a:lstStyle/>
          <a:p>
            <a:pPr indent="0" lvl="0" marL="35999" marR="0" rtl="0" algn="l">
              <a:lnSpc>
                <a:spcPct val="100000"/>
              </a:lnSpc>
              <a:spcBef>
                <a:spcPts val="0"/>
              </a:spcBef>
              <a:spcAft>
                <a:spcPts val="0"/>
              </a:spcAft>
              <a:buClr>
                <a:srgbClr val="000000"/>
              </a:buClr>
              <a:buSzPts val="1600"/>
              <a:buFont typeface="Arial"/>
              <a:buNone/>
            </a:pPr>
            <a:r>
              <a:rPr b="1" i="0" lang="en-GB" sz="1600" u="none" cap="none" strike="noStrike">
                <a:solidFill>
                  <a:schemeClr val="accent1"/>
                </a:solidFill>
                <a:latin typeface="Lato"/>
                <a:ea typeface="Lato"/>
                <a:cs typeface="Lato"/>
                <a:sym typeface="Lato"/>
              </a:rPr>
              <a:t>What do you think are the average rental and purchase prices for property in </a:t>
            </a:r>
            <a:r>
              <a:rPr b="1" lang="en-GB" sz="1600">
                <a:solidFill>
                  <a:schemeClr val="accent1"/>
                </a:solidFill>
                <a:latin typeface="Lato"/>
                <a:ea typeface="Lato"/>
                <a:cs typeface="Lato"/>
                <a:sym typeface="Lato"/>
              </a:rPr>
              <a:t>Scotland</a:t>
            </a:r>
            <a:r>
              <a:rPr b="1" i="0" lang="en-GB" sz="1600" u="none" cap="none" strike="noStrike">
                <a:solidFill>
                  <a:schemeClr val="accent1"/>
                </a:solidFill>
                <a:latin typeface="Lato"/>
                <a:ea typeface="Lato"/>
                <a:cs typeface="Lato"/>
                <a:sym typeface="Lato"/>
              </a:rPr>
              <a:t> and </a:t>
            </a:r>
            <a:r>
              <a:rPr b="1" lang="en-GB" sz="1600">
                <a:solidFill>
                  <a:schemeClr val="accent1"/>
                </a:solidFill>
                <a:latin typeface="Lato"/>
                <a:ea typeface="Lato"/>
                <a:cs typeface="Lato"/>
                <a:sym typeface="Lato"/>
              </a:rPr>
              <a:t>Edinburgh</a:t>
            </a:r>
            <a:r>
              <a:rPr b="1" i="0" lang="en-GB" sz="1600" u="none" cap="none" strike="noStrike">
                <a:solidFill>
                  <a:schemeClr val="accent1"/>
                </a:solidFill>
                <a:latin typeface="Lato"/>
                <a:ea typeface="Lato"/>
                <a:cs typeface="Lato"/>
                <a:sym typeface="Lato"/>
              </a:rPr>
              <a:t>?</a:t>
            </a:r>
            <a:endParaRPr b="1" i="0" sz="1600" u="none" cap="none" strike="noStrike">
              <a:solidFill>
                <a:schemeClr val="accent1"/>
              </a:solidFill>
              <a:latin typeface="Lato"/>
              <a:ea typeface="Lato"/>
              <a:cs typeface="Lato"/>
              <a:sym typeface="Lato"/>
            </a:endParaRPr>
          </a:p>
          <a:p>
            <a:pPr indent="0" lvl="0" marL="35999"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accent1"/>
              </a:solidFill>
              <a:latin typeface="Lato"/>
              <a:ea typeface="Lato"/>
              <a:cs typeface="Lato"/>
              <a:sym typeface="Lato"/>
            </a:endParaRPr>
          </a:p>
          <a:p>
            <a:pPr indent="0" lvl="0" marL="35999" marR="0" rtl="0" algn="l">
              <a:lnSpc>
                <a:spcPct val="100000"/>
              </a:lnSpc>
              <a:spcBef>
                <a:spcPts val="0"/>
              </a:spcBef>
              <a:spcAft>
                <a:spcPts val="0"/>
              </a:spcAft>
              <a:buClr>
                <a:srgbClr val="000000"/>
              </a:buClr>
              <a:buSzPts val="1600"/>
              <a:buFont typeface="Arial"/>
              <a:buNone/>
            </a:pPr>
            <a:r>
              <a:rPr b="1" i="0" lang="en-GB" sz="1600" u="none" cap="none" strike="noStrike">
                <a:solidFill>
                  <a:schemeClr val="accent1"/>
                </a:solidFill>
                <a:latin typeface="Lato"/>
                <a:ea typeface="Lato"/>
                <a:cs typeface="Lato"/>
                <a:sym typeface="Lato"/>
              </a:rPr>
              <a:t>Discuss why you’ve come to these figures with your partner. </a:t>
            </a:r>
            <a:endParaRPr b="1" i="0" sz="1600" u="none" cap="none" strike="noStrike">
              <a:solidFill>
                <a:schemeClr val="accent1"/>
              </a:solidFill>
              <a:latin typeface="Lato"/>
              <a:ea typeface="Lato"/>
              <a:cs typeface="Lato"/>
              <a:sym typeface="Lato"/>
            </a:endParaRPr>
          </a:p>
          <a:p>
            <a:pPr indent="0" lvl="0" marL="35999"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accent1"/>
              </a:solidFill>
              <a:latin typeface="Lato"/>
              <a:ea typeface="Lato"/>
              <a:cs typeface="Lato"/>
              <a:sym typeface="Lato"/>
            </a:endParaRPr>
          </a:p>
          <a:p>
            <a:pPr indent="0" lvl="0" marL="35999" marR="0" rtl="0" algn="l">
              <a:lnSpc>
                <a:spcPct val="100000"/>
              </a:lnSpc>
              <a:spcBef>
                <a:spcPts val="0"/>
              </a:spcBef>
              <a:spcAft>
                <a:spcPts val="0"/>
              </a:spcAft>
              <a:buClr>
                <a:srgbClr val="000000"/>
              </a:buClr>
              <a:buSzPts val="900"/>
              <a:buFont typeface="Arial"/>
              <a:buNone/>
            </a:pPr>
            <a:r>
              <a:rPr b="1" i="0" lang="en-GB" sz="900" u="none" cap="none" strike="noStrike">
                <a:solidFill>
                  <a:schemeClr val="accent1"/>
                </a:solidFill>
                <a:latin typeface="Lato"/>
                <a:ea typeface="Lato"/>
                <a:cs typeface="Lato"/>
                <a:sym typeface="Lato"/>
              </a:rPr>
              <a:t>Prices correct as of December 2025</a:t>
            </a:r>
            <a:endParaRPr b="1" i="0" sz="900" u="none" cap="none" strike="noStrike">
              <a:solidFill>
                <a:schemeClr val="accent1"/>
              </a:solidFill>
              <a:latin typeface="Lato"/>
              <a:ea typeface="Lato"/>
              <a:cs typeface="Lato"/>
              <a:sym typeface="Lato"/>
            </a:endParaRPr>
          </a:p>
        </p:txBody>
      </p:sp>
      <p:sp>
        <p:nvSpPr>
          <p:cNvPr id="149" name="Google Shape;149;g3b7436b60e0_0_16"/>
          <p:cNvSpPr txBox="1"/>
          <p:nvPr/>
        </p:nvSpPr>
        <p:spPr>
          <a:xfrm>
            <a:off x="0" y="4889100"/>
            <a:ext cx="54354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chemeClr val="accent2"/>
                </a:solidFill>
                <a:latin typeface="Lato"/>
                <a:ea typeface="Lato"/>
                <a:cs typeface="Lato"/>
                <a:sym typeface="Lato"/>
              </a:rPr>
              <a:t>Source: </a:t>
            </a:r>
            <a:r>
              <a:rPr b="0" i="0" lang="en-GB" sz="900" u="sng" cap="none" strike="noStrike">
                <a:solidFill>
                  <a:schemeClr val="accent2"/>
                </a:solidFill>
                <a:latin typeface="Lato"/>
                <a:ea typeface="Lato"/>
                <a:cs typeface="Lato"/>
                <a:sym typeface="Lato"/>
                <a:hlinkClick r:id="rId3">
                  <a:extLst>
                    <a:ext uri="{A12FA001-AC4F-418D-AE19-62706E023703}">
                      <ahyp:hlinkClr val="tx"/>
                    </a:ext>
                  </a:extLst>
                </a:hlinkClick>
              </a:rPr>
              <a:t>Land Registry</a:t>
            </a:r>
            <a:r>
              <a:rPr b="0" i="0" lang="en-GB" sz="900" u="none" cap="none" strike="noStrike">
                <a:solidFill>
                  <a:schemeClr val="accent2"/>
                </a:solidFill>
                <a:latin typeface="Lato"/>
                <a:ea typeface="Lato"/>
                <a:cs typeface="Lato"/>
                <a:sym typeface="Lato"/>
              </a:rPr>
              <a:t> for house prices and </a:t>
            </a:r>
            <a:r>
              <a:rPr b="0" i="0" lang="en-GB" sz="900" u="sng" cap="none" strike="noStrike">
                <a:solidFill>
                  <a:schemeClr val="hlink"/>
                </a:solidFill>
                <a:latin typeface="Lato"/>
                <a:ea typeface="Lato"/>
                <a:cs typeface="Lato"/>
                <a:sym typeface="Lato"/>
                <a:hlinkClick r:id="rId4"/>
              </a:rPr>
              <a:t>ONS </a:t>
            </a:r>
            <a:r>
              <a:rPr b="0" i="0" lang="en-GB" sz="900" u="none" cap="none" strike="noStrike">
                <a:solidFill>
                  <a:schemeClr val="accent2"/>
                </a:solidFill>
                <a:latin typeface="Lato"/>
                <a:ea typeface="Lato"/>
                <a:cs typeface="Lato"/>
                <a:sym typeface="Lato"/>
              </a:rPr>
              <a:t>for rental prices</a:t>
            </a:r>
            <a:endParaRPr b="0" i="0" sz="900" u="none" cap="none" strike="noStrike">
              <a:solidFill>
                <a:schemeClr val="accent2"/>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g208eae8ff29_0_43"/>
          <p:cNvSpPr txBox="1"/>
          <p:nvPr>
            <p:ph type="title"/>
          </p:nvPr>
        </p:nvSpPr>
        <p:spPr>
          <a:xfrm>
            <a:off x="296800" y="178950"/>
            <a:ext cx="8037000" cy="657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To </a:t>
            </a:r>
            <a:r>
              <a:rPr b="1" lang="en-GB" sz="2900">
                <a:solidFill>
                  <a:schemeClr val="lt1"/>
                </a:solidFill>
                <a:latin typeface="Lato"/>
                <a:ea typeface="Lato"/>
                <a:cs typeface="Lato"/>
                <a:sym typeface="Lato"/>
              </a:rPr>
              <a:t>rent</a:t>
            </a:r>
            <a:r>
              <a:rPr b="1" i="0" lang="en-GB" sz="2900" u="none" cap="none" strike="noStrike">
                <a:solidFill>
                  <a:schemeClr val="lt1"/>
                </a:solidFill>
                <a:latin typeface="Lato"/>
                <a:ea typeface="Lato"/>
                <a:cs typeface="Lato"/>
                <a:sym typeface="Lato"/>
              </a:rPr>
              <a:t> or </a:t>
            </a:r>
            <a:r>
              <a:rPr b="1" lang="en-GB" sz="2900">
                <a:solidFill>
                  <a:schemeClr val="lt1"/>
                </a:solidFill>
                <a:latin typeface="Lato"/>
                <a:ea typeface="Lato"/>
                <a:cs typeface="Lato"/>
                <a:sym typeface="Lato"/>
              </a:rPr>
              <a:t>to buy</a:t>
            </a:r>
            <a:r>
              <a:rPr b="1" i="0" lang="en-GB" sz="2900" u="none" cap="none" strike="noStrike">
                <a:solidFill>
                  <a:schemeClr val="lt1"/>
                </a:solidFill>
                <a:latin typeface="Lato"/>
                <a:ea typeface="Lato"/>
                <a:cs typeface="Lato"/>
                <a:sym typeface="Lato"/>
              </a:rPr>
              <a:t>?</a:t>
            </a:r>
            <a:endParaRPr b="1" i="0" sz="2900" u="none" cap="none" strike="noStrike">
              <a:solidFill>
                <a:schemeClr val="lt1"/>
              </a:solidFill>
              <a:latin typeface="Lato"/>
              <a:ea typeface="Lato"/>
              <a:cs typeface="Lato"/>
              <a:sym typeface="Lato"/>
            </a:endParaRPr>
          </a:p>
        </p:txBody>
      </p:sp>
      <p:graphicFrame>
        <p:nvGraphicFramePr>
          <p:cNvPr id="155" name="Google Shape;155;g208eae8ff29_0_43"/>
          <p:cNvGraphicFramePr/>
          <p:nvPr/>
        </p:nvGraphicFramePr>
        <p:xfrm>
          <a:off x="131775" y="3093460"/>
          <a:ext cx="3000000" cy="3000000"/>
        </p:xfrm>
        <a:graphic>
          <a:graphicData uri="http://schemas.openxmlformats.org/drawingml/2006/table">
            <a:tbl>
              <a:tblPr>
                <a:noFill/>
                <a:tableStyleId>{E92E3D5B-40C8-4F9D-8ACD-828DE423252B}</a:tableStyleId>
              </a:tblPr>
              <a:tblGrid>
                <a:gridCol w="1781775"/>
                <a:gridCol w="2964750"/>
                <a:gridCol w="2939725"/>
              </a:tblGrid>
              <a:tr h="373675">
                <a:tc>
                  <a:txBody>
                    <a:bodyPr/>
                    <a:lstStyle/>
                    <a:p>
                      <a:pPr indent="0" lvl="0" marL="0" marR="0" rtl="0" algn="ctr">
                        <a:lnSpc>
                          <a:spcPct val="100000"/>
                        </a:lnSpc>
                        <a:spcBef>
                          <a:spcPts val="0"/>
                        </a:spcBef>
                        <a:spcAft>
                          <a:spcPts val="0"/>
                        </a:spcAft>
                        <a:buClr>
                          <a:srgbClr val="000000"/>
                        </a:buClr>
                        <a:buSzPts val="1200"/>
                        <a:buFont typeface="Arial"/>
                        <a:buNone/>
                      </a:pPr>
                      <a:r>
                        <a:t/>
                      </a:r>
                      <a:endParaRPr b="1" sz="1200" u="none" cap="none" strike="noStrike">
                        <a:solidFill>
                          <a:schemeClr val="lt1"/>
                        </a:solidFill>
                        <a:latin typeface="Lato"/>
                        <a:ea typeface="Lato"/>
                        <a:cs typeface="Lato"/>
                        <a:sym typeface="Lato"/>
                      </a:endParaRPr>
                    </a:p>
                  </a:txBody>
                  <a:tcPr marT="91425" marB="91425" marR="91425" marL="91425">
                    <a:solidFill>
                      <a:schemeClr val="accen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lt2"/>
                          </a:solidFill>
                          <a:latin typeface="Lato"/>
                          <a:ea typeface="Lato"/>
                          <a:cs typeface="Lato"/>
                          <a:sym typeface="Lato"/>
                        </a:rPr>
                        <a:t>Renting</a:t>
                      </a:r>
                      <a:endParaRPr b="1" sz="1400" u="none" cap="none" strike="noStrike">
                        <a:solidFill>
                          <a:schemeClr val="lt2"/>
                        </a:solidFill>
                        <a:latin typeface="Lato"/>
                        <a:ea typeface="Lato"/>
                        <a:cs typeface="Lato"/>
                        <a:sym typeface="Lato"/>
                      </a:endParaRPr>
                    </a:p>
                  </a:txBody>
                  <a:tcPr marT="91425" marB="91425" marR="91425" marL="91425">
                    <a:solidFill>
                      <a:schemeClr val="accen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lt2"/>
                          </a:solidFill>
                          <a:latin typeface="Lato"/>
                          <a:ea typeface="Lato"/>
                          <a:cs typeface="Lato"/>
                          <a:sym typeface="Lato"/>
                        </a:rPr>
                        <a:t>Buying</a:t>
                      </a:r>
                      <a:endParaRPr b="1" sz="1400" u="none" cap="none" strike="noStrike">
                        <a:solidFill>
                          <a:schemeClr val="lt2"/>
                        </a:solidFill>
                        <a:latin typeface="Lato"/>
                        <a:ea typeface="Lato"/>
                        <a:cs typeface="Lato"/>
                        <a:sym typeface="Lato"/>
                      </a:endParaRPr>
                    </a:p>
                  </a:txBody>
                  <a:tcPr marT="91425" marB="91425" marR="91425" marL="91425">
                    <a:solidFill>
                      <a:schemeClr val="accent2"/>
                    </a:solidFill>
                  </a:tcPr>
                </a:tc>
              </a:tr>
              <a:tr h="609575">
                <a:tc>
                  <a:txBody>
                    <a:bodyPr/>
                    <a:lstStyle/>
                    <a:p>
                      <a:pPr indent="0" lvl="0" marL="0" marR="0" rtl="0" algn="l">
                        <a:lnSpc>
                          <a:spcPct val="100000"/>
                        </a:lnSpc>
                        <a:spcBef>
                          <a:spcPts val="0"/>
                        </a:spcBef>
                        <a:spcAft>
                          <a:spcPts val="0"/>
                        </a:spcAft>
                        <a:buClr>
                          <a:srgbClr val="000000"/>
                        </a:buClr>
                        <a:buSzPts val="1600"/>
                        <a:buFont typeface="Arial"/>
                        <a:buNone/>
                      </a:pPr>
                      <a:r>
                        <a:rPr b="1" lang="en-GB" sz="1600" u="none" cap="none" strike="noStrike">
                          <a:latin typeface="Lato"/>
                          <a:ea typeface="Lato"/>
                          <a:cs typeface="Lato"/>
                          <a:sym typeface="Lato"/>
                        </a:rPr>
                        <a:t>Advantages</a:t>
                      </a:r>
                      <a:endParaRPr b="1" sz="1600" u="none" cap="none" strike="noStrike">
                        <a:latin typeface="Lato"/>
                        <a:ea typeface="Lato"/>
                        <a:cs typeface="Lato"/>
                        <a:sym typeface="Lato"/>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chemeClr val="lt1"/>
                    </a:solidFill>
                  </a:tcPr>
                </a:tc>
              </a:tr>
              <a:tr h="808650">
                <a:tc>
                  <a:txBody>
                    <a:bodyPr/>
                    <a:lstStyle/>
                    <a:p>
                      <a:pPr indent="0" lvl="0" marL="0" marR="0" rtl="0" algn="l">
                        <a:lnSpc>
                          <a:spcPct val="100000"/>
                        </a:lnSpc>
                        <a:spcBef>
                          <a:spcPts val="0"/>
                        </a:spcBef>
                        <a:spcAft>
                          <a:spcPts val="0"/>
                        </a:spcAft>
                        <a:buClr>
                          <a:srgbClr val="000000"/>
                        </a:buClr>
                        <a:buSzPts val="1600"/>
                        <a:buFont typeface="Arial"/>
                        <a:buNone/>
                      </a:pPr>
                      <a:r>
                        <a:rPr b="1" lang="en-GB" sz="1600" u="none" cap="none" strike="noStrike">
                          <a:latin typeface="Lato"/>
                          <a:ea typeface="Lato"/>
                          <a:cs typeface="Lato"/>
                          <a:sym typeface="Lato"/>
                        </a:rPr>
                        <a:t>Disadvantages</a:t>
                      </a:r>
                      <a:endParaRPr b="1" sz="1600" u="none" cap="none" strike="noStrike">
                        <a:latin typeface="Lato"/>
                        <a:ea typeface="Lato"/>
                        <a:cs typeface="Lato"/>
                        <a:sym typeface="Lato"/>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chemeClr val="lt1"/>
                    </a:solidFill>
                  </a:tcPr>
                </a:tc>
              </a:tr>
            </a:tbl>
          </a:graphicData>
        </a:graphic>
      </p:graphicFrame>
      <p:sp>
        <p:nvSpPr>
          <p:cNvPr id="156" name="Google Shape;156;g208eae8ff29_0_43"/>
          <p:cNvSpPr txBox="1"/>
          <p:nvPr/>
        </p:nvSpPr>
        <p:spPr>
          <a:xfrm>
            <a:off x="367479" y="981550"/>
            <a:ext cx="8343600" cy="1174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262A33"/>
                </a:solidFill>
                <a:latin typeface="Lato"/>
                <a:ea typeface="Lato"/>
                <a:cs typeface="Lato"/>
                <a:sym typeface="Lato"/>
              </a:rPr>
              <a:t>One of the biggest expenses in somebody’s future will be</a:t>
            </a:r>
            <a:r>
              <a:rPr b="1" i="0" lang="en-GB" sz="1400" u="none" cap="none" strike="noStrike">
                <a:solidFill>
                  <a:srgbClr val="262A33"/>
                </a:solidFill>
                <a:latin typeface="Lato"/>
                <a:ea typeface="Lato"/>
                <a:cs typeface="Lato"/>
                <a:sym typeface="Lato"/>
              </a:rPr>
              <a:t> housing</a:t>
            </a:r>
            <a:r>
              <a:rPr b="0" i="0" lang="en-GB" sz="1400" u="none" cap="none" strike="noStrike">
                <a:solidFill>
                  <a:srgbClr val="262A33"/>
                </a:solidFill>
                <a:latin typeface="Lato"/>
                <a:ea typeface="Lato"/>
                <a:cs typeface="Lato"/>
                <a:sym typeface="Lato"/>
              </a:rPr>
              <a:t>, whether paying rent or buying a home and repaying a mortgage.</a:t>
            </a:r>
            <a:endParaRPr b="0" i="0" sz="1400" u="none" cap="none" strike="noStrike">
              <a:solidFill>
                <a:srgbClr val="262A33"/>
              </a:solidFill>
              <a:latin typeface="Lato"/>
              <a:ea typeface="Lato"/>
              <a:cs typeface="Lato"/>
              <a:sym typeface="Lato"/>
            </a:endParaRPr>
          </a:p>
          <a:p>
            <a:pPr indent="0" lvl="0" marL="0" marR="0" rtl="0" algn="l">
              <a:lnSpc>
                <a:spcPct val="100000"/>
              </a:lnSpc>
              <a:spcBef>
                <a:spcPts val="1000"/>
              </a:spcBef>
              <a:spcAft>
                <a:spcPts val="0"/>
              </a:spcAft>
              <a:buClr>
                <a:srgbClr val="000000"/>
              </a:buClr>
              <a:buSzPts val="1400"/>
              <a:buFont typeface="Arial"/>
              <a:buNone/>
            </a:pPr>
            <a:r>
              <a:rPr b="0" i="0" lang="en-GB" sz="1400" u="none" cap="none" strike="noStrike">
                <a:solidFill>
                  <a:srgbClr val="262A33"/>
                </a:solidFill>
                <a:latin typeface="Lato"/>
                <a:ea typeface="Lato"/>
                <a:cs typeface="Lato"/>
                <a:sym typeface="Lato"/>
              </a:rPr>
              <a:t>Karim is looking to </a:t>
            </a:r>
            <a:r>
              <a:rPr b="0" i="0" lang="en-GB" sz="1400" u="none" cap="none" strike="noStrike">
                <a:solidFill>
                  <a:srgbClr val="262A33"/>
                </a:solidFill>
                <a:latin typeface="Lato Black"/>
                <a:ea typeface="Lato Black"/>
                <a:cs typeface="Lato Black"/>
                <a:sym typeface="Lato Black"/>
              </a:rPr>
              <a:t>rent</a:t>
            </a:r>
            <a:r>
              <a:rPr b="0" i="0" lang="en-GB" sz="1400" u="none" cap="none" strike="noStrike">
                <a:solidFill>
                  <a:srgbClr val="262A33"/>
                </a:solidFill>
                <a:latin typeface="Lato"/>
                <a:ea typeface="Lato"/>
                <a:cs typeface="Lato"/>
                <a:sym typeface="Lato"/>
              </a:rPr>
              <a:t> an apartment in </a:t>
            </a:r>
            <a:r>
              <a:rPr lang="en-GB">
                <a:solidFill>
                  <a:srgbClr val="262A33"/>
                </a:solidFill>
                <a:latin typeface="Lato"/>
                <a:ea typeface="Lato"/>
                <a:cs typeface="Lato"/>
                <a:sym typeface="Lato"/>
              </a:rPr>
              <a:t>Glasgow</a:t>
            </a:r>
            <a:r>
              <a:rPr b="0" i="0" lang="en-GB" sz="1400" u="none" cap="none" strike="noStrike">
                <a:solidFill>
                  <a:srgbClr val="262A33"/>
                </a:solidFill>
                <a:latin typeface="Lato"/>
                <a:ea typeface="Lato"/>
                <a:cs typeface="Lato"/>
                <a:sym typeface="Lato"/>
              </a:rPr>
              <a:t>.</a:t>
            </a:r>
            <a:endParaRPr b="0" i="0" sz="1400" u="none" cap="none" strike="noStrike">
              <a:solidFill>
                <a:srgbClr val="262A3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262A33"/>
                </a:solidFill>
                <a:latin typeface="Lato"/>
                <a:ea typeface="Lato"/>
                <a:cs typeface="Lato"/>
                <a:sym typeface="Lato"/>
              </a:rPr>
              <a:t>Lucy is looking to </a:t>
            </a:r>
            <a:r>
              <a:rPr b="0" i="0" lang="en-GB" sz="1400" u="none" cap="none" strike="noStrike">
                <a:solidFill>
                  <a:srgbClr val="262A33"/>
                </a:solidFill>
                <a:latin typeface="Lato Black"/>
                <a:ea typeface="Lato Black"/>
                <a:cs typeface="Lato Black"/>
                <a:sym typeface="Lato Black"/>
              </a:rPr>
              <a:t>buy</a:t>
            </a:r>
            <a:r>
              <a:rPr b="0" i="0" lang="en-GB" sz="1400" u="none" cap="none" strike="noStrike">
                <a:solidFill>
                  <a:srgbClr val="262A33"/>
                </a:solidFill>
                <a:latin typeface="Lato"/>
                <a:ea typeface="Lato"/>
                <a:cs typeface="Lato"/>
                <a:sym typeface="Lato"/>
              </a:rPr>
              <a:t> her first home in </a:t>
            </a:r>
            <a:r>
              <a:rPr lang="en-GB">
                <a:solidFill>
                  <a:srgbClr val="262A33"/>
                </a:solidFill>
                <a:latin typeface="Lato"/>
                <a:ea typeface="Lato"/>
                <a:cs typeface="Lato"/>
                <a:sym typeface="Lato"/>
              </a:rPr>
              <a:t>Edinburgh</a:t>
            </a:r>
            <a:r>
              <a:rPr b="0" i="0" lang="en-GB" sz="1400" u="none" cap="none" strike="noStrike">
                <a:solidFill>
                  <a:srgbClr val="262A33"/>
                </a:solidFill>
                <a:latin typeface="Lato"/>
                <a:ea typeface="Lato"/>
                <a:cs typeface="Lato"/>
                <a:sym typeface="Lato"/>
              </a:rPr>
              <a:t>.</a:t>
            </a:r>
            <a:endParaRPr b="0" i="0" sz="600" u="none" cap="none" strike="noStrike">
              <a:solidFill>
                <a:srgbClr val="000000"/>
              </a:solidFill>
              <a:latin typeface="Arial"/>
              <a:ea typeface="Arial"/>
              <a:cs typeface="Arial"/>
              <a:sym typeface="Arial"/>
            </a:endParaRPr>
          </a:p>
        </p:txBody>
      </p:sp>
      <p:sp>
        <p:nvSpPr>
          <p:cNvPr id="157" name="Google Shape;157;g208eae8ff29_0_43"/>
          <p:cNvSpPr txBox="1"/>
          <p:nvPr/>
        </p:nvSpPr>
        <p:spPr>
          <a:xfrm>
            <a:off x="-404325" y="2236675"/>
            <a:ext cx="8982300" cy="738900"/>
          </a:xfrm>
          <a:prstGeom prst="rect">
            <a:avLst/>
          </a:prstGeom>
          <a:noFill/>
          <a:ln>
            <a:noFill/>
          </a:ln>
        </p:spPr>
        <p:txBody>
          <a:bodyPr anchorCtr="0" anchor="t" bIns="91425" lIns="91425" spcFirstLastPara="1" rIns="91425" wrap="square" tIns="91425">
            <a:spAutoFit/>
          </a:bodyPr>
          <a:lstStyle/>
          <a:p>
            <a:pPr indent="-304800" lvl="0" marL="914400" marR="0" rtl="0" algn="l">
              <a:lnSpc>
                <a:spcPct val="100000"/>
              </a:lnSpc>
              <a:spcBef>
                <a:spcPts val="0"/>
              </a:spcBef>
              <a:spcAft>
                <a:spcPts val="0"/>
              </a:spcAft>
              <a:buClr>
                <a:srgbClr val="0543B3"/>
              </a:buClr>
              <a:buSzPts val="1200"/>
              <a:buFont typeface="Lato"/>
              <a:buAutoNum type="arabicPeriod"/>
            </a:pPr>
            <a:r>
              <a:rPr b="1" i="0" lang="en-GB" sz="1200" u="none" cap="none" strike="noStrike">
                <a:solidFill>
                  <a:srgbClr val="0543B3"/>
                </a:solidFill>
                <a:latin typeface="Lato"/>
                <a:ea typeface="Lato"/>
                <a:cs typeface="Lato"/>
                <a:sym typeface="Lato"/>
              </a:rPr>
              <a:t>Activity</a:t>
            </a:r>
            <a:r>
              <a:rPr b="0" i="0" lang="en-GB" sz="1200" u="none" cap="none" strike="noStrike">
                <a:solidFill>
                  <a:srgbClr val="0543B3"/>
                </a:solidFill>
                <a:latin typeface="Lato"/>
                <a:ea typeface="Lato"/>
                <a:cs typeface="Lato"/>
                <a:sym typeface="Lato"/>
              </a:rPr>
              <a:t>: </a:t>
            </a:r>
            <a:r>
              <a:rPr b="1" i="0" lang="en-GB" sz="1200" u="none" cap="none" strike="noStrike">
                <a:solidFill>
                  <a:srgbClr val="0543B3"/>
                </a:solidFill>
                <a:latin typeface="Lato"/>
                <a:ea typeface="Lato"/>
                <a:cs typeface="Lato"/>
                <a:sym typeface="Lato"/>
              </a:rPr>
              <a:t>With the class divided into 2 groups, identify advantages and disadvantages of Karim renting and Lucy buying. </a:t>
            </a:r>
            <a:endParaRPr b="1" i="0" sz="1200" u="none" cap="none" strike="noStrike">
              <a:solidFill>
                <a:srgbClr val="0543B3"/>
              </a:solidFill>
              <a:latin typeface="Lato"/>
              <a:ea typeface="Lato"/>
              <a:cs typeface="Lato"/>
              <a:sym typeface="Lato"/>
            </a:endParaRPr>
          </a:p>
          <a:p>
            <a:pPr indent="-304800" lvl="0" marL="914400" marR="0" rtl="0" algn="l">
              <a:lnSpc>
                <a:spcPct val="100000"/>
              </a:lnSpc>
              <a:spcBef>
                <a:spcPts val="0"/>
              </a:spcBef>
              <a:spcAft>
                <a:spcPts val="0"/>
              </a:spcAft>
              <a:buClr>
                <a:srgbClr val="0543B3"/>
              </a:buClr>
              <a:buSzPts val="1200"/>
              <a:buFont typeface="Lato"/>
              <a:buAutoNum type="arabicPeriod"/>
            </a:pPr>
            <a:r>
              <a:rPr b="1" i="0" lang="en-GB" sz="1200" u="none" cap="none" strike="noStrike">
                <a:solidFill>
                  <a:srgbClr val="0543B3"/>
                </a:solidFill>
                <a:latin typeface="Lato"/>
                <a:ea typeface="Lato"/>
                <a:cs typeface="Lato"/>
                <a:sym typeface="Lato"/>
              </a:rPr>
              <a:t>Use the key terms in the Glossary to help you (next slide)</a:t>
            </a:r>
            <a:endParaRPr b="1" i="0" sz="1300" u="none" cap="none" strike="noStrike">
              <a:solidFill>
                <a:srgbClr val="000000"/>
              </a:solidFill>
              <a:latin typeface="Arial"/>
              <a:ea typeface="Arial"/>
              <a:cs typeface="Arial"/>
              <a:sym typeface="Arial"/>
            </a:endParaRPr>
          </a:p>
        </p:txBody>
      </p:sp>
      <p:sp>
        <p:nvSpPr>
          <p:cNvPr id="158" name="Google Shape;158;g208eae8ff29_0_43"/>
          <p:cNvSpPr txBox="1"/>
          <p:nvPr/>
        </p:nvSpPr>
        <p:spPr>
          <a:xfrm>
            <a:off x="131775" y="4885375"/>
            <a:ext cx="30000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rgbClr val="FF8022"/>
                </a:solidFill>
                <a:latin typeface="Lato"/>
                <a:ea typeface="Lato"/>
                <a:cs typeface="Lato"/>
                <a:sym typeface="Lato"/>
              </a:rPr>
              <a:t>Glossary printout available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g33f44710ba3_0_0"/>
          <p:cNvSpPr txBox="1"/>
          <p:nvPr>
            <p:ph type="title"/>
          </p:nvPr>
        </p:nvSpPr>
        <p:spPr>
          <a:xfrm>
            <a:off x="296800" y="178950"/>
            <a:ext cx="8037000" cy="657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To rent or to buy? Glossary</a:t>
            </a:r>
            <a:endParaRPr b="1" i="0" sz="2900" u="none" cap="none" strike="noStrike">
              <a:solidFill>
                <a:schemeClr val="lt1"/>
              </a:solidFill>
              <a:latin typeface="Lato"/>
              <a:ea typeface="Lato"/>
              <a:cs typeface="Lato"/>
              <a:sym typeface="Lato"/>
            </a:endParaRPr>
          </a:p>
        </p:txBody>
      </p:sp>
      <p:sp>
        <p:nvSpPr>
          <p:cNvPr id="164" name="Google Shape;164;g33f44710ba3_0_0"/>
          <p:cNvSpPr txBox="1"/>
          <p:nvPr/>
        </p:nvSpPr>
        <p:spPr>
          <a:xfrm>
            <a:off x="131775" y="4885375"/>
            <a:ext cx="30000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rgbClr val="FF8022"/>
                </a:solidFill>
                <a:latin typeface="Lato"/>
                <a:ea typeface="Lato"/>
                <a:cs typeface="Lato"/>
                <a:sym typeface="Lato"/>
              </a:rPr>
              <a:t>Glossary printout available </a:t>
            </a:r>
            <a:endParaRPr b="0" i="0" sz="1400" u="none" cap="none" strike="noStrike">
              <a:solidFill>
                <a:srgbClr val="000000"/>
              </a:solidFill>
              <a:latin typeface="Arial"/>
              <a:ea typeface="Arial"/>
              <a:cs typeface="Arial"/>
              <a:sym typeface="Arial"/>
            </a:endParaRPr>
          </a:p>
        </p:txBody>
      </p:sp>
      <p:sp>
        <p:nvSpPr>
          <p:cNvPr id="165" name="Google Shape;165;g33f44710ba3_0_0"/>
          <p:cNvSpPr txBox="1"/>
          <p:nvPr/>
        </p:nvSpPr>
        <p:spPr>
          <a:xfrm>
            <a:off x="189900" y="1063150"/>
            <a:ext cx="8764200" cy="40173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en-GB" sz="1700" u="none" cap="none" strike="noStrike">
                <a:solidFill>
                  <a:schemeClr val="dk1"/>
                </a:solidFill>
                <a:latin typeface="Lato"/>
                <a:ea typeface="Lato"/>
                <a:cs typeface="Lato"/>
                <a:sym typeface="Lato"/>
              </a:rPr>
              <a:t>Glossary</a:t>
            </a:r>
            <a:endParaRPr b="1" i="0" sz="1700" u="none" cap="none" strike="noStrike">
              <a:solidFill>
                <a:schemeClr val="dk1"/>
              </a:solidFill>
              <a:latin typeface="Lato"/>
              <a:ea typeface="Lato"/>
              <a:cs typeface="Lato"/>
              <a:sym typeface="Lato"/>
            </a:endParaRPr>
          </a:p>
          <a:p>
            <a:pPr indent="-179999" lvl="0" marL="179999" marR="0" rtl="0" algn="l">
              <a:lnSpc>
                <a:spcPct val="100000"/>
              </a:lnSpc>
              <a:spcBef>
                <a:spcPts val="0"/>
              </a:spcBef>
              <a:spcAft>
                <a:spcPts val="0"/>
              </a:spcAft>
              <a:buClr>
                <a:schemeClr val="dk1"/>
              </a:buClr>
              <a:buSzPts val="1450"/>
              <a:buFont typeface="Lato"/>
              <a:buChar char="●"/>
            </a:pPr>
            <a:r>
              <a:rPr b="1" i="0" lang="en-GB" sz="1450" u="none" cap="none" strike="noStrike">
                <a:solidFill>
                  <a:schemeClr val="dk1"/>
                </a:solidFill>
                <a:latin typeface="Lato"/>
                <a:ea typeface="Lato"/>
                <a:cs typeface="Lato"/>
                <a:sym typeface="Lato"/>
              </a:rPr>
              <a:t>Council tax</a:t>
            </a:r>
            <a:r>
              <a:rPr b="0" i="0" lang="en-GB" sz="1450" u="none" cap="none" strike="noStrike">
                <a:solidFill>
                  <a:schemeClr val="dk1"/>
                </a:solidFill>
                <a:latin typeface="Lato"/>
                <a:ea typeface="Lato"/>
                <a:cs typeface="Lato"/>
                <a:sym typeface="Lato"/>
              </a:rPr>
              <a:t> - a tax on households to be paid to local authorities in Britain</a:t>
            </a:r>
            <a:endParaRPr b="0" i="0" sz="1450" u="none" cap="none" strike="noStrike">
              <a:solidFill>
                <a:schemeClr val="dk1"/>
              </a:solidFill>
              <a:latin typeface="Lato"/>
              <a:ea typeface="Lato"/>
              <a:cs typeface="Lato"/>
              <a:sym typeface="Lato"/>
            </a:endParaRPr>
          </a:p>
          <a:p>
            <a:pPr indent="-179999" lvl="0" marL="179999" marR="0" rtl="0" algn="l">
              <a:lnSpc>
                <a:spcPct val="100000"/>
              </a:lnSpc>
              <a:spcBef>
                <a:spcPts val="0"/>
              </a:spcBef>
              <a:spcAft>
                <a:spcPts val="0"/>
              </a:spcAft>
              <a:buClr>
                <a:schemeClr val="dk1"/>
              </a:buClr>
              <a:buSzPts val="1450"/>
              <a:buFont typeface="Lato"/>
              <a:buChar char="●"/>
            </a:pPr>
            <a:r>
              <a:rPr b="1" i="0" lang="en-GB" sz="1450" u="none" cap="none" strike="noStrike">
                <a:solidFill>
                  <a:schemeClr val="dk1"/>
                </a:solidFill>
                <a:latin typeface="Lato"/>
                <a:ea typeface="Lato"/>
                <a:cs typeface="Lato"/>
                <a:sym typeface="Lato"/>
              </a:rPr>
              <a:t>Credit score</a:t>
            </a:r>
            <a:r>
              <a:rPr b="0" i="0" lang="en-GB" sz="1450" u="none" cap="none" strike="noStrike">
                <a:solidFill>
                  <a:schemeClr val="dk1"/>
                </a:solidFill>
                <a:latin typeface="Lato"/>
                <a:ea typeface="Lato"/>
                <a:cs typeface="Lato"/>
                <a:sym typeface="Lato"/>
              </a:rPr>
              <a:t> - a number showing somebody’s ability to pay back a loan. A higher number shows a better chance of repaying</a:t>
            </a:r>
            <a:endParaRPr b="0" i="0" sz="1450" u="none" cap="none" strike="noStrike">
              <a:solidFill>
                <a:schemeClr val="dk1"/>
              </a:solidFill>
              <a:latin typeface="Lato"/>
              <a:ea typeface="Lato"/>
              <a:cs typeface="Lato"/>
              <a:sym typeface="Lato"/>
            </a:endParaRPr>
          </a:p>
          <a:p>
            <a:pPr indent="-179999" lvl="0" marL="179999" marR="0" rtl="0" algn="l">
              <a:lnSpc>
                <a:spcPct val="100000"/>
              </a:lnSpc>
              <a:spcBef>
                <a:spcPts val="0"/>
              </a:spcBef>
              <a:spcAft>
                <a:spcPts val="0"/>
              </a:spcAft>
              <a:buClr>
                <a:schemeClr val="dk1"/>
              </a:buClr>
              <a:buSzPts val="1450"/>
              <a:buFont typeface="Lato"/>
              <a:buChar char="●"/>
            </a:pPr>
            <a:r>
              <a:rPr b="1" i="0" lang="en-GB" sz="1450" u="none" cap="none" strike="noStrike">
                <a:solidFill>
                  <a:schemeClr val="dk1"/>
                </a:solidFill>
                <a:latin typeface="Lato"/>
                <a:ea typeface="Lato"/>
                <a:cs typeface="Lato"/>
                <a:sym typeface="Lato"/>
              </a:rPr>
              <a:t>Deposit </a:t>
            </a:r>
            <a:r>
              <a:rPr b="0" i="0" lang="en-GB" sz="1450" u="none" cap="none" strike="noStrike">
                <a:solidFill>
                  <a:schemeClr val="dk1"/>
                </a:solidFill>
                <a:latin typeface="Lato"/>
                <a:ea typeface="Lato"/>
                <a:cs typeface="Lato"/>
                <a:sym typeface="Lato"/>
              </a:rPr>
              <a:t>- sum of money paid upfront </a:t>
            </a:r>
            <a:endParaRPr b="0" i="0" sz="1450" u="none" cap="none" strike="noStrike">
              <a:solidFill>
                <a:schemeClr val="dk1"/>
              </a:solidFill>
              <a:latin typeface="Lato"/>
              <a:ea typeface="Lato"/>
              <a:cs typeface="Lato"/>
              <a:sym typeface="Lato"/>
            </a:endParaRPr>
          </a:p>
          <a:p>
            <a:pPr indent="-179999" lvl="0" marL="179999" marR="0" rtl="0" algn="l">
              <a:lnSpc>
                <a:spcPct val="100000"/>
              </a:lnSpc>
              <a:spcBef>
                <a:spcPts val="0"/>
              </a:spcBef>
              <a:spcAft>
                <a:spcPts val="0"/>
              </a:spcAft>
              <a:buClr>
                <a:schemeClr val="dk1"/>
              </a:buClr>
              <a:buSzPts val="1450"/>
              <a:buFont typeface="Lato"/>
              <a:buChar char="●"/>
            </a:pPr>
            <a:r>
              <a:rPr b="1" i="0" lang="en-GB" sz="1450" u="none" cap="none" strike="noStrike">
                <a:solidFill>
                  <a:schemeClr val="dk1"/>
                </a:solidFill>
                <a:latin typeface="Lato"/>
                <a:ea typeface="Lato"/>
                <a:cs typeface="Lato"/>
                <a:sym typeface="Lato"/>
              </a:rPr>
              <a:t>Flexibility</a:t>
            </a:r>
            <a:r>
              <a:rPr b="0" i="0" lang="en-GB" sz="1450" u="none" cap="none" strike="noStrike">
                <a:solidFill>
                  <a:schemeClr val="dk1"/>
                </a:solidFill>
                <a:latin typeface="Lato"/>
                <a:ea typeface="Lato"/>
                <a:cs typeface="Lato"/>
                <a:sym typeface="Lato"/>
              </a:rPr>
              <a:t> - not being stuck to one place</a:t>
            </a:r>
            <a:endParaRPr b="0" i="0" sz="1450" u="none" cap="none" strike="noStrike">
              <a:solidFill>
                <a:schemeClr val="dk1"/>
              </a:solidFill>
              <a:latin typeface="Lato"/>
              <a:ea typeface="Lato"/>
              <a:cs typeface="Lato"/>
              <a:sym typeface="Lato"/>
            </a:endParaRPr>
          </a:p>
          <a:p>
            <a:pPr indent="-179999" lvl="0" marL="179999" marR="0" rtl="0" algn="l">
              <a:lnSpc>
                <a:spcPct val="100000"/>
              </a:lnSpc>
              <a:spcBef>
                <a:spcPts val="0"/>
              </a:spcBef>
              <a:spcAft>
                <a:spcPts val="0"/>
              </a:spcAft>
              <a:buClr>
                <a:schemeClr val="dk1"/>
              </a:buClr>
              <a:buSzPts val="1450"/>
              <a:buFont typeface="Lato"/>
              <a:buChar char="●"/>
            </a:pPr>
            <a:r>
              <a:rPr b="1" i="0" lang="en-GB" sz="1450" u="none" cap="none" strike="noStrike">
                <a:solidFill>
                  <a:schemeClr val="dk1"/>
                </a:solidFill>
                <a:latin typeface="Lato"/>
                <a:ea typeface="Lato"/>
                <a:cs typeface="Lato"/>
                <a:sym typeface="Lato"/>
              </a:rPr>
              <a:t>Furniture and design </a:t>
            </a:r>
            <a:r>
              <a:rPr b="0" i="0" lang="en-GB" sz="1450" u="none" cap="none" strike="noStrike">
                <a:solidFill>
                  <a:schemeClr val="dk1"/>
                </a:solidFill>
                <a:latin typeface="Lato"/>
                <a:ea typeface="Lato"/>
                <a:cs typeface="Lato"/>
                <a:sym typeface="Lato"/>
              </a:rPr>
              <a:t>- there is more scope for designing lots of elements for homeowners</a:t>
            </a:r>
            <a:endParaRPr b="0" i="0" sz="1450" u="none" cap="none" strike="noStrike">
              <a:solidFill>
                <a:schemeClr val="dk1"/>
              </a:solidFill>
              <a:latin typeface="Lato"/>
              <a:ea typeface="Lato"/>
              <a:cs typeface="Lato"/>
              <a:sym typeface="Lato"/>
            </a:endParaRPr>
          </a:p>
          <a:p>
            <a:pPr indent="-179999" lvl="0" marL="179999" marR="0" rtl="0" algn="l">
              <a:lnSpc>
                <a:spcPct val="100000"/>
              </a:lnSpc>
              <a:spcBef>
                <a:spcPts val="0"/>
              </a:spcBef>
              <a:spcAft>
                <a:spcPts val="0"/>
              </a:spcAft>
              <a:buClr>
                <a:schemeClr val="dk1"/>
              </a:buClr>
              <a:buSzPts val="1450"/>
              <a:buFont typeface="Lato"/>
              <a:buChar char="●"/>
            </a:pPr>
            <a:r>
              <a:rPr b="1" i="0" lang="en-GB" sz="1450" u="none" cap="none" strike="noStrike">
                <a:solidFill>
                  <a:schemeClr val="dk1"/>
                </a:solidFill>
                <a:latin typeface="Lato"/>
                <a:ea typeface="Lato"/>
                <a:cs typeface="Lato"/>
                <a:sym typeface="Lato"/>
              </a:rPr>
              <a:t>Insurance -</a:t>
            </a:r>
            <a:r>
              <a:rPr b="0" i="0" lang="en-GB" sz="1450" u="none" cap="none" strike="noStrike">
                <a:solidFill>
                  <a:schemeClr val="dk1"/>
                </a:solidFill>
                <a:latin typeface="Lato"/>
                <a:ea typeface="Lato"/>
                <a:cs typeface="Lato"/>
                <a:sym typeface="Lato"/>
              </a:rPr>
              <a:t> involves paying an amount of money (known as a premium) to an insurance company in return for a promise that the insurance company will pay a larger sum of money if a  bad event happens</a:t>
            </a:r>
            <a:endParaRPr b="0" i="0" sz="1450" u="none" cap="none" strike="noStrike">
              <a:solidFill>
                <a:schemeClr val="dk1"/>
              </a:solidFill>
              <a:latin typeface="Lato"/>
              <a:ea typeface="Lato"/>
              <a:cs typeface="Lato"/>
              <a:sym typeface="Lato"/>
            </a:endParaRPr>
          </a:p>
          <a:p>
            <a:pPr indent="-179999" lvl="0" marL="179999" marR="0" rtl="0" algn="l">
              <a:lnSpc>
                <a:spcPct val="100000"/>
              </a:lnSpc>
              <a:spcBef>
                <a:spcPts val="0"/>
              </a:spcBef>
              <a:spcAft>
                <a:spcPts val="0"/>
              </a:spcAft>
              <a:buClr>
                <a:schemeClr val="dk1"/>
              </a:buClr>
              <a:buSzPts val="1450"/>
              <a:buFont typeface="Lato"/>
              <a:buChar char="●"/>
            </a:pPr>
            <a:r>
              <a:rPr b="1" i="0" lang="en-GB" sz="1450" u="none" cap="none" strike="noStrike">
                <a:solidFill>
                  <a:schemeClr val="dk1"/>
                </a:solidFill>
                <a:latin typeface="Lato"/>
                <a:ea typeface="Lato"/>
                <a:cs typeface="Lato"/>
                <a:sym typeface="Lato"/>
              </a:rPr>
              <a:t>Investment</a:t>
            </a:r>
            <a:r>
              <a:rPr b="0" i="0" lang="en-GB" sz="1450" u="none" cap="none" strike="noStrike">
                <a:solidFill>
                  <a:schemeClr val="dk1"/>
                </a:solidFill>
                <a:latin typeface="Lato"/>
                <a:ea typeface="Lato"/>
                <a:cs typeface="Lato"/>
                <a:sym typeface="Lato"/>
              </a:rPr>
              <a:t> - value of something growing over time</a:t>
            </a:r>
            <a:endParaRPr b="0" i="0" sz="1450" u="none" cap="none" strike="noStrike">
              <a:solidFill>
                <a:schemeClr val="dk1"/>
              </a:solidFill>
              <a:latin typeface="Lato"/>
              <a:ea typeface="Lato"/>
              <a:cs typeface="Lato"/>
              <a:sym typeface="Lato"/>
            </a:endParaRPr>
          </a:p>
          <a:p>
            <a:pPr indent="-179999" lvl="0" marL="179999" marR="0" rtl="0" algn="l">
              <a:lnSpc>
                <a:spcPct val="100000"/>
              </a:lnSpc>
              <a:spcBef>
                <a:spcPts val="0"/>
              </a:spcBef>
              <a:spcAft>
                <a:spcPts val="0"/>
              </a:spcAft>
              <a:buClr>
                <a:schemeClr val="dk1"/>
              </a:buClr>
              <a:buSzPts val="1450"/>
              <a:buFont typeface="Lato"/>
              <a:buChar char="●"/>
            </a:pPr>
            <a:r>
              <a:rPr b="1" i="0" lang="en-GB" sz="1450" u="none" cap="none" strike="noStrike">
                <a:solidFill>
                  <a:schemeClr val="dk1"/>
                </a:solidFill>
                <a:latin typeface="Lato"/>
                <a:ea typeface="Lato"/>
                <a:cs typeface="Lato"/>
                <a:sym typeface="Lato"/>
              </a:rPr>
              <a:t>Mortgage</a:t>
            </a:r>
            <a:r>
              <a:rPr b="0" i="0" lang="en-GB" sz="1450" u="none" cap="none" strike="noStrike">
                <a:solidFill>
                  <a:schemeClr val="dk1"/>
                </a:solidFill>
                <a:latin typeface="Lato"/>
                <a:ea typeface="Lato"/>
                <a:cs typeface="Lato"/>
                <a:sym typeface="Lato"/>
              </a:rPr>
              <a:t> - a loan from a bank for a property that needs to be paid back monthly with interest</a:t>
            </a:r>
            <a:endParaRPr b="0" i="0" sz="1450" u="none" cap="none" strike="noStrike">
              <a:solidFill>
                <a:schemeClr val="dk1"/>
              </a:solidFill>
              <a:latin typeface="Lato"/>
              <a:ea typeface="Lato"/>
              <a:cs typeface="Lato"/>
              <a:sym typeface="Lato"/>
            </a:endParaRPr>
          </a:p>
          <a:p>
            <a:pPr indent="-179999" lvl="0" marL="179999" marR="0" rtl="0" algn="l">
              <a:lnSpc>
                <a:spcPct val="100000"/>
              </a:lnSpc>
              <a:spcBef>
                <a:spcPts val="0"/>
              </a:spcBef>
              <a:spcAft>
                <a:spcPts val="0"/>
              </a:spcAft>
              <a:buClr>
                <a:schemeClr val="dk1"/>
              </a:buClr>
              <a:buSzPts val="1450"/>
              <a:buFont typeface="Lato"/>
              <a:buChar char="●"/>
            </a:pPr>
            <a:r>
              <a:rPr b="1" i="0" lang="en-GB" sz="1450" u="none" cap="none" strike="noStrike">
                <a:solidFill>
                  <a:schemeClr val="dk1"/>
                </a:solidFill>
                <a:latin typeface="Lato"/>
                <a:ea typeface="Lato"/>
                <a:cs typeface="Lato"/>
                <a:sym typeface="Lato"/>
              </a:rPr>
              <a:t>Landlord</a:t>
            </a:r>
            <a:r>
              <a:rPr b="0" i="0" lang="en-GB" sz="1450" u="none" cap="none" strike="noStrike">
                <a:solidFill>
                  <a:schemeClr val="dk1"/>
                </a:solidFill>
                <a:latin typeface="Lato"/>
                <a:ea typeface="Lato"/>
                <a:cs typeface="Lato"/>
                <a:sym typeface="Lato"/>
              </a:rPr>
              <a:t> - owner of the rental property</a:t>
            </a:r>
            <a:endParaRPr b="0" i="0" sz="1450" u="none" cap="none" strike="noStrike">
              <a:solidFill>
                <a:schemeClr val="dk1"/>
              </a:solidFill>
              <a:latin typeface="Lato"/>
              <a:ea typeface="Lato"/>
              <a:cs typeface="Lato"/>
              <a:sym typeface="Lato"/>
            </a:endParaRPr>
          </a:p>
          <a:p>
            <a:pPr indent="-179999" lvl="0" marL="179999" marR="0" rtl="0" algn="l">
              <a:lnSpc>
                <a:spcPct val="100000"/>
              </a:lnSpc>
              <a:spcBef>
                <a:spcPts val="0"/>
              </a:spcBef>
              <a:spcAft>
                <a:spcPts val="0"/>
              </a:spcAft>
              <a:buClr>
                <a:schemeClr val="dk1"/>
              </a:buClr>
              <a:buSzPts val="1450"/>
              <a:buFont typeface="Lato"/>
              <a:buChar char="●"/>
            </a:pPr>
            <a:r>
              <a:rPr b="1" i="0" lang="en-GB" sz="1450" u="none" cap="none" strike="noStrike">
                <a:solidFill>
                  <a:schemeClr val="dk1"/>
                </a:solidFill>
                <a:latin typeface="Lato"/>
                <a:ea typeface="Lato"/>
                <a:cs typeface="Lato"/>
                <a:sym typeface="Lato"/>
              </a:rPr>
              <a:t>Legal fees</a:t>
            </a:r>
            <a:r>
              <a:rPr b="0" i="0" lang="en-GB" sz="1450" u="none" cap="none" strike="noStrike">
                <a:solidFill>
                  <a:schemeClr val="dk1"/>
                </a:solidFill>
                <a:latin typeface="Lato"/>
                <a:ea typeface="Lato"/>
                <a:cs typeface="Lato"/>
                <a:sym typeface="Lato"/>
              </a:rPr>
              <a:t> - money paid to lawyers </a:t>
            </a:r>
            <a:endParaRPr b="0" i="0" sz="1450" u="none" cap="none" strike="noStrike">
              <a:solidFill>
                <a:schemeClr val="dk1"/>
              </a:solidFill>
              <a:latin typeface="Lato"/>
              <a:ea typeface="Lato"/>
              <a:cs typeface="Lato"/>
              <a:sym typeface="Lato"/>
            </a:endParaRPr>
          </a:p>
          <a:p>
            <a:pPr indent="-179999" lvl="0" marL="179999" marR="0" rtl="0" algn="l">
              <a:lnSpc>
                <a:spcPct val="100000"/>
              </a:lnSpc>
              <a:spcBef>
                <a:spcPts val="0"/>
              </a:spcBef>
              <a:spcAft>
                <a:spcPts val="0"/>
              </a:spcAft>
              <a:buClr>
                <a:schemeClr val="dk1"/>
              </a:buClr>
              <a:buSzPts val="1450"/>
              <a:buFont typeface="Lato"/>
              <a:buChar char="●"/>
            </a:pPr>
            <a:r>
              <a:rPr b="1" lang="en-GB" sz="1450">
                <a:solidFill>
                  <a:schemeClr val="dk1"/>
                </a:solidFill>
                <a:latin typeface="Lato"/>
                <a:ea typeface="Lato"/>
                <a:cs typeface="Lato"/>
                <a:sym typeface="Lato"/>
              </a:rPr>
              <a:t>Land and Buildings Transaction Tax</a:t>
            </a:r>
            <a:r>
              <a:rPr b="0" i="0" lang="en-GB" sz="1450" u="none" cap="none" strike="noStrike">
                <a:solidFill>
                  <a:schemeClr val="dk1"/>
                </a:solidFill>
                <a:latin typeface="Lato"/>
                <a:ea typeface="Lato"/>
                <a:cs typeface="Lato"/>
                <a:sym typeface="Lato"/>
              </a:rPr>
              <a:t> - a tax on buying a property costing over £1</a:t>
            </a:r>
            <a:r>
              <a:rPr lang="en-GB" sz="1450">
                <a:solidFill>
                  <a:schemeClr val="dk1"/>
                </a:solidFill>
                <a:latin typeface="Lato"/>
                <a:ea typeface="Lato"/>
                <a:cs typeface="Lato"/>
                <a:sym typeface="Lato"/>
              </a:rPr>
              <a:t>4</a:t>
            </a:r>
            <a:r>
              <a:rPr b="0" i="0" lang="en-GB" sz="1450" u="none" cap="none" strike="noStrike">
                <a:solidFill>
                  <a:schemeClr val="dk1"/>
                </a:solidFill>
                <a:latin typeface="Lato"/>
                <a:ea typeface="Lato"/>
                <a:cs typeface="Lato"/>
                <a:sym typeface="Lato"/>
              </a:rPr>
              <a:t>5,000 or over £</a:t>
            </a:r>
            <a:r>
              <a:rPr lang="en-GB" sz="1450">
                <a:solidFill>
                  <a:schemeClr val="dk1"/>
                </a:solidFill>
                <a:latin typeface="Lato"/>
                <a:ea typeface="Lato"/>
                <a:cs typeface="Lato"/>
                <a:sym typeface="Lato"/>
              </a:rPr>
              <a:t>175</a:t>
            </a:r>
            <a:r>
              <a:rPr b="0" i="0" lang="en-GB" sz="1450" u="none" cap="none" strike="noStrike">
                <a:solidFill>
                  <a:schemeClr val="dk1"/>
                </a:solidFill>
                <a:latin typeface="Lato"/>
                <a:ea typeface="Lato"/>
                <a:cs typeface="Lato"/>
                <a:sym typeface="Lato"/>
              </a:rPr>
              <a:t>,000 for first-time buyers.</a:t>
            </a:r>
            <a:endParaRPr b="0" i="0" sz="1450" u="none" cap="none" strike="noStrike">
              <a:solidFill>
                <a:schemeClr val="dk1"/>
              </a:solidFill>
              <a:latin typeface="Lato"/>
              <a:ea typeface="Lato"/>
              <a:cs typeface="Lato"/>
              <a:sym typeface="Lato"/>
            </a:endParaRPr>
          </a:p>
          <a:p>
            <a:pPr indent="-179999" lvl="0" marL="179999" marR="0" rtl="0" algn="l">
              <a:lnSpc>
                <a:spcPct val="100000"/>
              </a:lnSpc>
              <a:spcBef>
                <a:spcPts val="0"/>
              </a:spcBef>
              <a:spcAft>
                <a:spcPts val="0"/>
              </a:spcAft>
              <a:buClr>
                <a:schemeClr val="dk1"/>
              </a:buClr>
              <a:buSzPts val="1450"/>
              <a:buFont typeface="Lato"/>
              <a:buChar char="●"/>
            </a:pPr>
            <a:r>
              <a:rPr b="1" i="0" lang="en-GB" sz="1450" u="none" cap="none" strike="noStrike">
                <a:solidFill>
                  <a:schemeClr val="dk1"/>
                </a:solidFill>
                <a:latin typeface="Lato"/>
                <a:ea typeface="Lato"/>
                <a:cs typeface="Lato"/>
                <a:sym typeface="Lato"/>
              </a:rPr>
              <a:t>Tenant </a:t>
            </a:r>
            <a:r>
              <a:rPr b="0" i="0" lang="en-GB" sz="1450" u="none" cap="none" strike="noStrike">
                <a:solidFill>
                  <a:schemeClr val="dk1"/>
                </a:solidFill>
                <a:latin typeface="Lato"/>
                <a:ea typeface="Lato"/>
                <a:cs typeface="Lato"/>
                <a:sym typeface="Lato"/>
              </a:rPr>
              <a:t>- somebody who rents</a:t>
            </a:r>
            <a:endParaRPr b="0" i="0" sz="1450" u="none" cap="none" strike="noStrike">
              <a:solidFill>
                <a:schemeClr val="dk1"/>
              </a:solidFill>
              <a:latin typeface="Lato"/>
              <a:ea typeface="Lato"/>
              <a:cs typeface="Lato"/>
              <a:sym typeface="Lato"/>
            </a:endParaRPr>
          </a:p>
          <a:p>
            <a:pPr indent="-179999" lvl="0" marL="179999" marR="0" rtl="0" algn="l">
              <a:lnSpc>
                <a:spcPct val="100000"/>
              </a:lnSpc>
              <a:spcBef>
                <a:spcPts val="0"/>
              </a:spcBef>
              <a:spcAft>
                <a:spcPts val="0"/>
              </a:spcAft>
              <a:buClr>
                <a:schemeClr val="dk1"/>
              </a:buClr>
              <a:buSzPts val="1450"/>
              <a:buFont typeface="Lato"/>
              <a:buChar char="●"/>
            </a:pPr>
            <a:r>
              <a:rPr b="1" i="0" lang="en-GB" sz="1450" u="none" cap="none" strike="noStrike">
                <a:solidFill>
                  <a:schemeClr val="dk1"/>
                </a:solidFill>
                <a:latin typeface="Lato"/>
                <a:ea typeface="Lato"/>
                <a:cs typeface="Lato"/>
                <a:sym typeface="Lato"/>
              </a:rPr>
              <a:t>Utility bills - </a:t>
            </a:r>
            <a:r>
              <a:rPr b="0" i="0" lang="en-GB" sz="1450" u="none" cap="none" strike="noStrike">
                <a:solidFill>
                  <a:schemeClr val="dk1"/>
                </a:solidFill>
                <a:latin typeface="Lato"/>
                <a:ea typeface="Lato"/>
                <a:cs typeface="Lato"/>
                <a:sym typeface="Lato"/>
              </a:rPr>
              <a:t>bills for heating, water, electricity</a:t>
            </a:r>
            <a:endParaRPr b="0" i="0" sz="1450" u="none" cap="none" strike="noStrike">
              <a:solidFill>
                <a:schemeClr val="dk1"/>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g208eae8ff29_0_50"/>
          <p:cNvSpPr txBox="1"/>
          <p:nvPr/>
        </p:nvSpPr>
        <p:spPr>
          <a:xfrm>
            <a:off x="134425" y="2850100"/>
            <a:ext cx="1778700" cy="1293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GB" sz="1800" u="none" cap="none" strike="noStrike">
                <a:solidFill>
                  <a:schemeClr val="accent1"/>
                </a:solidFill>
                <a:latin typeface="Lato"/>
                <a:ea typeface="Lato"/>
                <a:cs typeface="Lato"/>
                <a:sym typeface="Lato"/>
              </a:rPr>
              <a:t>Identify advantages and disadvantages of </a:t>
            </a:r>
            <a:r>
              <a:rPr b="1" i="0" lang="en-GB" sz="1800" u="none" cap="none" strike="noStrike">
                <a:solidFill>
                  <a:schemeClr val="accent1"/>
                </a:solidFill>
                <a:latin typeface="Lato"/>
                <a:ea typeface="Lato"/>
                <a:cs typeface="Lato"/>
                <a:sym typeface="Lato"/>
              </a:rPr>
              <a:t>renting</a:t>
            </a:r>
            <a:endParaRPr b="1" i="0" sz="1800" u="none" cap="none" strike="noStrike">
              <a:solidFill>
                <a:schemeClr val="accent1"/>
              </a:solidFill>
              <a:latin typeface="Lato"/>
              <a:ea typeface="Lato"/>
              <a:cs typeface="Lato"/>
              <a:sym typeface="Lato"/>
            </a:endParaRPr>
          </a:p>
        </p:txBody>
      </p:sp>
      <p:graphicFrame>
        <p:nvGraphicFramePr>
          <p:cNvPr id="171" name="Google Shape;171;g208eae8ff29_0_50"/>
          <p:cNvGraphicFramePr/>
          <p:nvPr/>
        </p:nvGraphicFramePr>
        <p:xfrm>
          <a:off x="1967950" y="1168075"/>
          <a:ext cx="3000000" cy="3000000"/>
        </p:xfrm>
        <a:graphic>
          <a:graphicData uri="http://schemas.openxmlformats.org/drawingml/2006/table">
            <a:tbl>
              <a:tblPr>
                <a:noFill/>
                <a:tableStyleId>{E92E3D5B-40C8-4F9D-8ACD-828DE423252B}</a:tableStyleId>
              </a:tblPr>
              <a:tblGrid>
                <a:gridCol w="3537325"/>
                <a:gridCol w="3537325"/>
              </a:tblGrid>
              <a:tr h="378625">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2"/>
                          </a:solidFill>
                          <a:latin typeface="Lato"/>
                          <a:ea typeface="Lato"/>
                          <a:cs typeface="Lato"/>
                          <a:sym typeface="Lato"/>
                        </a:rPr>
                        <a:t>Advantages of renting</a:t>
                      </a:r>
                      <a:endParaRPr b="1" sz="1400" u="none" cap="none" strike="noStrike">
                        <a:solidFill>
                          <a:schemeClr val="dk2"/>
                        </a:solidFill>
                        <a:latin typeface="Lato"/>
                        <a:ea typeface="Lato"/>
                        <a:cs typeface="Lato"/>
                        <a:sym typeface="Lato"/>
                      </a:endParaRPr>
                    </a:p>
                  </a:txBody>
                  <a:tcPr marT="91425" marB="91425" marR="91425" marL="91425">
                    <a:solidFill>
                      <a:schemeClr val="accen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2"/>
                          </a:solidFill>
                          <a:latin typeface="Lato"/>
                          <a:ea typeface="Lato"/>
                          <a:cs typeface="Lato"/>
                          <a:sym typeface="Lato"/>
                        </a:rPr>
                        <a:t>Disadvantages of renting</a:t>
                      </a:r>
                      <a:endParaRPr b="1" sz="1400" u="none" cap="none" strike="noStrike">
                        <a:solidFill>
                          <a:schemeClr val="dk2"/>
                        </a:solidFill>
                        <a:latin typeface="Lato"/>
                        <a:ea typeface="Lato"/>
                        <a:cs typeface="Lato"/>
                        <a:sym typeface="Lato"/>
                      </a:endParaRPr>
                    </a:p>
                  </a:txBody>
                  <a:tcPr marT="91425" marB="91425" marR="91425" marL="91425">
                    <a:solidFill>
                      <a:schemeClr val="accent2"/>
                    </a:solidFill>
                  </a:tcPr>
                </a:tc>
              </a:tr>
              <a:tr h="3446600">
                <a:tc>
                  <a:txBody>
                    <a:bodyPr/>
                    <a:lstStyle/>
                    <a:p>
                      <a:pPr indent="-304800" lvl="0" marL="457200" marR="0" rtl="0" algn="l">
                        <a:lnSpc>
                          <a:spcPct val="100000"/>
                        </a:lnSpc>
                        <a:spcBef>
                          <a:spcPts val="0"/>
                        </a:spcBef>
                        <a:spcAft>
                          <a:spcPts val="0"/>
                        </a:spcAft>
                        <a:buClr>
                          <a:srgbClr val="000000"/>
                        </a:buClr>
                        <a:buSzPts val="1200"/>
                        <a:buFont typeface="Lato"/>
                        <a:buChar char="●"/>
                      </a:pPr>
                      <a:r>
                        <a:rPr lang="en-GB" sz="1200" u="none" cap="none" strike="noStrike">
                          <a:latin typeface="Lato"/>
                          <a:ea typeface="Lato"/>
                          <a:cs typeface="Lato"/>
                          <a:sym typeface="Lato"/>
                        </a:rPr>
                        <a:t>Offers more </a:t>
                      </a:r>
                      <a:r>
                        <a:rPr b="1" lang="en-GB" sz="1200" u="none" cap="none" strike="noStrike">
                          <a:latin typeface="Lato"/>
                          <a:ea typeface="Lato"/>
                          <a:cs typeface="Lato"/>
                          <a:sym typeface="Lato"/>
                        </a:rPr>
                        <a:t>flexibility</a:t>
                      </a:r>
                      <a:r>
                        <a:rPr lang="en-GB" sz="1200" u="none" cap="none" strike="noStrike">
                          <a:latin typeface="Lato"/>
                          <a:ea typeface="Lato"/>
                          <a:cs typeface="Lato"/>
                          <a:sym typeface="Lato"/>
                        </a:rPr>
                        <a:t> than buying, as the contract can be cancelled, within reason</a:t>
                      </a:r>
                      <a:endParaRPr sz="1200" u="none" cap="none" strike="noStrike">
                        <a:latin typeface="Lato"/>
                        <a:ea typeface="Lato"/>
                        <a:cs typeface="Lato"/>
                        <a:sym typeface="Lato"/>
                      </a:endParaRPr>
                    </a:p>
                    <a:p>
                      <a:pPr indent="-304800" lvl="0" marL="457200" marR="0" rtl="0" algn="l">
                        <a:lnSpc>
                          <a:spcPct val="100000"/>
                        </a:lnSpc>
                        <a:spcBef>
                          <a:spcPts val="1000"/>
                        </a:spcBef>
                        <a:spcAft>
                          <a:spcPts val="0"/>
                        </a:spcAft>
                        <a:buClr>
                          <a:srgbClr val="000000"/>
                        </a:buClr>
                        <a:buSzPts val="1200"/>
                        <a:buFont typeface="Lato"/>
                        <a:buChar char="●"/>
                      </a:pPr>
                      <a:r>
                        <a:rPr lang="en-GB" sz="1200" u="none" cap="none" strike="noStrike">
                          <a:latin typeface="Lato"/>
                          <a:ea typeface="Lato"/>
                          <a:cs typeface="Lato"/>
                          <a:sym typeface="Lato"/>
                        </a:rPr>
                        <a:t>Can be a good way for </a:t>
                      </a:r>
                      <a:r>
                        <a:rPr b="1" lang="en-GB" sz="1200" u="none" cap="none" strike="noStrike">
                          <a:latin typeface="Lato"/>
                          <a:ea typeface="Lato"/>
                          <a:cs typeface="Lato"/>
                          <a:sym typeface="Lato"/>
                        </a:rPr>
                        <a:t>couples or friends to live together without committing</a:t>
                      </a:r>
                      <a:r>
                        <a:rPr lang="en-GB" sz="1200" u="none" cap="none" strike="noStrike">
                          <a:latin typeface="Lato"/>
                          <a:ea typeface="Lato"/>
                          <a:cs typeface="Lato"/>
                          <a:sym typeface="Lato"/>
                        </a:rPr>
                        <a:t> to a property </a:t>
                      </a:r>
                      <a:endParaRPr sz="1200" u="none" cap="none" strike="noStrike">
                        <a:latin typeface="Lato"/>
                        <a:ea typeface="Lato"/>
                        <a:cs typeface="Lato"/>
                        <a:sym typeface="Lato"/>
                      </a:endParaRPr>
                    </a:p>
                    <a:p>
                      <a:pPr indent="-304800" lvl="0" marL="457200" marR="0" rtl="0" algn="l">
                        <a:lnSpc>
                          <a:spcPct val="100000"/>
                        </a:lnSpc>
                        <a:spcBef>
                          <a:spcPts val="1000"/>
                        </a:spcBef>
                        <a:spcAft>
                          <a:spcPts val="0"/>
                        </a:spcAft>
                        <a:buClr>
                          <a:srgbClr val="000000"/>
                        </a:buClr>
                        <a:buSzPts val="1200"/>
                        <a:buFont typeface="Lato"/>
                        <a:buChar char="●"/>
                      </a:pPr>
                      <a:r>
                        <a:rPr lang="en-GB" sz="1200" u="none" cap="none" strike="noStrike">
                          <a:latin typeface="Lato"/>
                          <a:ea typeface="Lato"/>
                          <a:cs typeface="Lato"/>
                          <a:sym typeface="Lato"/>
                        </a:rPr>
                        <a:t>If someone is on a lower budget, it </a:t>
                      </a:r>
                      <a:r>
                        <a:rPr b="1" lang="en-GB" sz="1200" u="none" cap="none" strike="noStrike">
                          <a:latin typeface="Lato"/>
                          <a:ea typeface="Lato"/>
                          <a:cs typeface="Lato"/>
                          <a:sym typeface="Lato"/>
                        </a:rPr>
                        <a:t>can be much cheaper </a:t>
                      </a:r>
                      <a:r>
                        <a:rPr lang="en-GB" sz="1200" u="none" cap="none" strike="noStrike">
                          <a:latin typeface="Lato"/>
                          <a:ea typeface="Lato"/>
                          <a:cs typeface="Lato"/>
                          <a:sym typeface="Lato"/>
                        </a:rPr>
                        <a:t>than buying in some areas; especially if sharing a flat</a:t>
                      </a:r>
                      <a:endParaRPr sz="1200" u="none" cap="none" strike="noStrike">
                        <a:latin typeface="Lato"/>
                        <a:ea typeface="Lato"/>
                        <a:cs typeface="Lato"/>
                        <a:sym typeface="Lato"/>
                      </a:endParaRPr>
                    </a:p>
                    <a:p>
                      <a:pPr indent="-304800" lvl="0" marL="457200" marR="0" rtl="0" algn="l">
                        <a:lnSpc>
                          <a:spcPct val="100000"/>
                        </a:lnSpc>
                        <a:spcBef>
                          <a:spcPts val="1000"/>
                        </a:spcBef>
                        <a:spcAft>
                          <a:spcPts val="0"/>
                        </a:spcAft>
                        <a:buClr>
                          <a:srgbClr val="000000"/>
                        </a:buClr>
                        <a:buSzPts val="1200"/>
                        <a:buFont typeface="Lato"/>
                        <a:buChar char="●"/>
                      </a:pPr>
                      <a:r>
                        <a:rPr lang="en-GB" sz="1200" u="none" cap="none" strike="noStrike">
                          <a:latin typeface="Lato"/>
                          <a:ea typeface="Lato"/>
                          <a:cs typeface="Lato"/>
                          <a:sym typeface="Lato"/>
                        </a:rPr>
                        <a:t>The </a:t>
                      </a:r>
                      <a:r>
                        <a:rPr b="1" lang="en-GB" sz="1200" u="none" cap="none" strike="noStrike">
                          <a:latin typeface="Lato"/>
                          <a:ea typeface="Lato"/>
                          <a:cs typeface="Lato"/>
                          <a:sym typeface="Lato"/>
                        </a:rPr>
                        <a:t>landlord has responsibility for fixing things </a:t>
                      </a:r>
                      <a:r>
                        <a:rPr lang="en-GB" sz="1200" u="none" cap="none" strike="noStrike">
                          <a:latin typeface="Lato"/>
                          <a:ea typeface="Lato"/>
                          <a:cs typeface="Lato"/>
                          <a:sym typeface="Lato"/>
                        </a:rPr>
                        <a:t>when they go wrong</a:t>
                      </a:r>
                      <a:endParaRPr sz="1200" u="none" cap="none" strike="noStrike">
                        <a:latin typeface="Lato"/>
                        <a:ea typeface="Lato"/>
                        <a:cs typeface="Lato"/>
                        <a:sym typeface="Lato"/>
                      </a:endParaRPr>
                    </a:p>
                    <a:p>
                      <a:pPr indent="-304800" lvl="0" marL="457200" marR="0" rtl="0" algn="l">
                        <a:lnSpc>
                          <a:spcPct val="100000"/>
                        </a:lnSpc>
                        <a:spcBef>
                          <a:spcPts val="1000"/>
                        </a:spcBef>
                        <a:spcAft>
                          <a:spcPts val="0"/>
                        </a:spcAft>
                        <a:buClr>
                          <a:srgbClr val="000000"/>
                        </a:buClr>
                        <a:buSzPts val="1200"/>
                        <a:buFont typeface="Lato"/>
                        <a:buChar char="●"/>
                      </a:pPr>
                      <a:r>
                        <a:rPr lang="en-GB" sz="1200" u="none" cap="none" strike="noStrike">
                          <a:latin typeface="Lato"/>
                          <a:ea typeface="Lato"/>
                          <a:cs typeface="Lato"/>
                          <a:sym typeface="Lato"/>
                        </a:rPr>
                        <a:t>Tenants have </a:t>
                      </a:r>
                      <a:r>
                        <a:rPr b="1" lang="en-GB" sz="1200" u="none" cap="none" strike="noStrike">
                          <a:latin typeface="Lato"/>
                          <a:ea typeface="Lato"/>
                          <a:cs typeface="Lato"/>
                          <a:sym typeface="Lato"/>
                        </a:rPr>
                        <a:t>legal rights</a:t>
                      </a:r>
                      <a:r>
                        <a:rPr lang="en-GB" sz="1200" u="none" cap="none" strike="noStrike">
                          <a:latin typeface="Lato"/>
                          <a:ea typeface="Lato"/>
                          <a:cs typeface="Lato"/>
                          <a:sym typeface="Lato"/>
                        </a:rPr>
                        <a:t> protecting them against unfair eviction or rent</a:t>
                      </a:r>
                      <a:endParaRPr sz="1200" u="none" cap="none" strike="noStrike">
                        <a:latin typeface="Lato"/>
                        <a:ea typeface="Lato"/>
                        <a:cs typeface="Lato"/>
                        <a:sym typeface="Lato"/>
                      </a:endParaRPr>
                    </a:p>
                  </a:txBody>
                  <a:tcPr marT="91425" marB="91425" marR="91425" marL="91425"/>
                </a:tc>
                <a:tc>
                  <a:txBody>
                    <a:bodyPr/>
                    <a:lstStyle/>
                    <a:p>
                      <a:pPr indent="-304800" lvl="0" marL="457200" marR="0" rtl="0" algn="l">
                        <a:lnSpc>
                          <a:spcPct val="100000"/>
                        </a:lnSpc>
                        <a:spcBef>
                          <a:spcPts val="0"/>
                        </a:spcBef>
                        <a:spcAft>
                          <a:spcPts val="0"/>
                        </a:spcAft>
                        <a:buClr>
                          <a:srgbClr val="000000"/>
                        </a:buClr>
                        <a:buSzPts val="1200"/>
                        <a:buFont typeface="Arial"/>
                        <a:buChar char="●"/>
                      </a:pPr>
                      <a:r>
                        <a:rPr lang="en-GB" sz="1200" u="none" cap="none" strike="noStrike">
                          <a:latin typeface="Lato"/>
                          <a:ea typeface="Lato"/>
                          <a:cs typeface="Lato"/>
                          <a:sym typeface="Lato"/>
                        </a:rPr>
                        <a:t>To an extent a renter is </a:t>
                      </a:r>
                      <a:r>
                        <a:rPr b="1" lang="en-GB" sz="1200" u="none" cap="none" strike="noStrike">
                          <a:latin typeface="Lato"/>
                          <a:ea typeface="Lato"/>
                          <a:cs typeface="Lato"/>
                          <a:sym typeface="Lato"/>
                        </a:rPr>
                        <a:t>not in control </a:t>
                      </a:r>
                      <a:r>
                        <a:rPr lang="en-GB" sz="1200" u="none" cap="none" strike="noStrike">
                          <a:latin typeface="Lato"/>
                          <a:ea typeface="Lato"/>
                          <a:cs typeface="Lato"/>
                          <a:sym typeface="Lato"/>
                        </a:rPr>
                        <a:t>of what the landlord does e.g. the landlord may decide to sell the property (with a period of notice) or increase the rent (within a certain parameter)</a:t>
                      </a:r>
                      <a:endParaRPr sz="1200" u="none" cap="none" strike="noStrike">
                        <a:latin typeface="Lato"/>
                        <a:ea typeface="Lato"/>
                        <a:cs typeface="Lato"/>
                        <a:sym typeface="Lato"/>
                      </a:endParaRPr>
                    </a:p>
                    <a:p>
                      <a:pPr indent="0" lvl="0" marL="45720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p>
                      <a:pPr indent="-304800" lvl="0" marL="457200" marR="0" rtl="0" algn="l">
                        <a:lnSpc>
                          <a:spcPct val="100000"/>
                        </a:lnSpc>
                        <a:spcBef>
                          <a:spcPts val="0"/>
                        </a:spcBef>
                        <a:spcAft>
                          <a:spcPts val="0"/>
                        </a:spcAft>
                        <a:buClr>
                          <a:srgbClr val="000000"/>
                        </a:buClr>
                        <a:buSzPts val="1200"/>
                        <a:buFont typeface="Lato"/>
                        <a:buChar char="●"/>
                      </a:pPr>
                      <a:r>
                        <a:rPr lang="en-GB" sz="1200" u="none" cap="none" strike="noStrike">
                          <a:latin typeface="Lato"/>
                          <a:ea typeface="Lato"/>
                          <a:cs typeface="Lato"/>
                          <a:sym typeface="Lato"/>
                        </a:rPr>
                        <a:t>All rent payments are going to someone else, rather than serving as an investment in self/own property</a:t>
                      </a:r>
                      <a:endParaRPr sz="1200" u="none" cap="none" strike="noStrike">
                        <a:latin typeface="Lato"/>
                        <a:ea typeface="Lato"/>
                        <a:cs typeface="Lato"/>
                        <a:sym typeface="Lato"/>
                      </a:endParaRPr>
                    </a:p>
                    <a:p>
                      <a:pPr indent="-304800" lvl="0" marL="457200" marR="0" rtl="0" algn="l">
                        <a:lnSpc>
                          <a:spcPct val="100000"/>
                        </a:lnSpc>
                        <a:spcBef>
                          <a:spcPts val="1000"/>
                        </a:spcBef>
                        <a:spcAft>
                          <a:spcPts val="0"/>
                        </a:spcAft>
                        <a:buClr>
                          <a:srgbClr val="000000"/>
                        </a:buClr>
                        <a:buSzPts val="1200"/>
                        <a:buFont typeface="Arial"/>
                        <a:buChar char="●"/>
                      </a:pPr>
                      <a:r>
                        <a:rPr lang="en-GB" sz="1200" u="none" cap="none" strike="noStrike">
                          <a:latin typeface="Lato"/>
                          <a:ea typeface="Lato"/>
                          <a:cs typeface="Lato"/>
                          <a:sym typeface="Lato"/>
                        </a:rPr>
                        <a:t>A renter is </a:t>
                      </a:r>
                      <a:r>
                        <a:rPr b="1" lang="en-GB" sz="1200" u="none" cap="none" strike="noStrike">
                          <a:latin typeface="Lato"/>
                          <a:ea typeface="Lato"/>
                          <a:cs typeface="Lato"/>
                          <a:sym typeface="Lato"/>
                        </a:rPr>
                        <a:t>restricted</a:t>
                      </a:r>
                      <a:r>
                        <a:rPr lang="en-GB" sz="1200" u="none" cap="none" strike="noStrike">
                          <a:latin typeface="Lato"/>
                          <a:ea typeface="Lato"/>
                          <a:cs typeface="Lato"/>
                          <a:sym typeface="Lato"/>
                        </a:rPr>
                        <a:t> in terms of making </a:t>
                      </a:r>
                      <a:r>
                        <a:rPr b="1" lang="en-GB" sz="1200" u="none" cap="none" strike="noStrike">
                          <a:latin typeface="Lato"/>
                          <a:ea typeface="Lato"/>
                          <a:cs typeface="Lato"/>
                          <a:sym typeface="Lato"/>
                        </a:rPr>
                        <a:t>interior alterations and decoration/ design</a:t>
                      </a:r>
                      <a:endParaRPr b="1" sz="1200" u="none" cap="none" strike="noStrike">
                        <a:latin typeface="Lato"/>
                        <a:ea typeface="Lato"/>
                        <a:cs typeface="Lato"/>
                        <a:sym typeface="Lato"/>
                      </a:endParaRPr>
                    </a:p>
                    <a:p>
                      <a:pPr indent="-304800" lvl="0" marL="457200" marR="0" rtl="0" algn="l">
                        <a:lnSpc>
                          <a:spcPct val="100000"/>
                        </a:lnSpc>
                        <a:spcBef>
                          <a:spcPts val="1000"/>
                        </a:spcBef>
                        <a:spcAft>
                          <a:spcPts val="0"/>
                        </a:spcAft>
                        <a:buClr>
                          <a:srgbClr val="000000"/>
                        </a:buClr>
                        <a:buSzPts val="1200"/>
                        <a:buFont typeface="Arial"/>
                        <a:buChar char="●"/>
                      </a:pPr>
                      <a:r>
                        <a:rPr i="1" lang="en-GB" sz="1200" u="none" cap="none" strike="noStrike">
                          <a:latin typeface="Lato"/>
                          <a:ea typeface="Lato"/>
                          <a:cs typeface="Lato"/>
                          <a:sym typeface="Lato"/>
                        </a:rPr>
                        <a:t>You may wish to </a:t>
                      </a:r>
                      <a:r>
                        <a:rPr b="1" i="1" lang="en-GB" sz="1200" u="none" cap="none" strike="noStrike">
                          <a:latin typeface="Lato"/>
                          <a:ea typeface="Lato"/>
                          <a:cs typeface="Lato"/>
                          <a:sym typeface="Lato"/>
                        </a:rPr>
                        <a:t>research the landlord </a:t>
                      </a:r>
                      <a:r>
                        <a:rPr i="1" lang="en-GB" sz="1200" u="none" cap="none" strike="noStrike">
                          <a:latin typeface="Lato"/>
                          <a:ea typeface="Lato"/>
                          <a:cs typeface="Lato"/>
                          <a:sym typeface="Lato"/>
                        </a:rPr>
                        <a:t>(e.g. on rating sites) and </a:t>
                      </a:r>
                      <a:r>
                        <a:rPr b="1" i="1" lang="en-GB" sz="1200" u="none" cap="none" strike="noStrike">
                          <a:latin typeface="Lato"/>
                          <a:ea typeface="Lato"/>
                          <a:cs typeface="Lato"/>
                          <a:sym typeface="Lato"/>
                        </a:rPr>
                        <a:t>examine the property </a:t>
                      </a:r>
                      <a:r>
                        <a:rPr i="1" lang="en-GB" sz="1200" u="none" cap="none" strike="noStrike">
                          <a:latin typeface="Lato"/>
                          <a:ea typeface="Lato"/>
                          <a:cs typeface="Lato"/>
                          <a:sym typeface="Lato"/>
                        </a:rPr>
                        <a:t>before committing to pay rent, as some landlords may be more helpful and better suited to your needs than others.</a:t>
                      </a:r>
                      <a:endParaRPr sz="1200" u="none" cap="none" strike="noStrike">
                        <a:latin typeface="Lato"/>
                        <a:ea typeface="Lato"/>
                        <a:cs typeface="Lato"/>
                        <a:sym typeface="Lato"/>
                      </a:endParaRPr>
                    </a:p>
                  </a:txBody>
                  <a:tcPr marT="91425" marB="91425" marR="91425" marL="91425">
                    <a:solidFill>
                      <a:schemeClr val="lt1"/>
                    </a:solidFill>
                  </a:tcPr>
                </a:tc>
              </a:tr>
            </a:tbl>
          </a:graphicData>
        </a:graphic>
      </p:graphicFrame>
      <p:sp>
        <p:nvSpPr>
          <p:cNvPr id="172" name="Google Shape;172;g208eae8ff29_0_50"/>
          <p:cNvSpPr txBox="1"/>
          <p:nvPr>
            <p:ph type="title"/>
          </p:nvPr>
        </p:nvSpPr>
        <p:spPr>
          <a:xfrm>
            <a:off x="296800" y="178950"/>
            <a:ext cx="8037000" cy="657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sz="3200">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lt1"/>
                </a:solidFill>
                <a:latin typeface="Lato"/>
                <a:ea typeface="Lato"/>
                <a:cs typeface="Lato"/>
                <a:sym typeface="Lato"/>
              </a:rPr>
              <a:t>Karim is looking to rent an apartment</a:t>
            </a:r>
            <a:endParaRPr b="1" i="0" sz="29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lt1"/>
              </a:solidFill>
              <a:latin typeface="Lato"/>
              <a:ea typeface="Lato"/>
              <a:cs typeface="Lato"/>
              <a:sym typeface="Lato"/>
            </a:endParaRPr>
          </a:p>
        </p:txBody>
      </p:sp>
      <p:pic>
        <p:nvPicPr>
          <p:cNvPr id="173" name="Google Shape;173;g208eae8ff29_0_50"/>
          <p:cNvPicPr preferRelativeResize="0"/>
          <p:nvPr/>
        </p:nvPicPr>
        <p:blipFill rotWithShape="1">
          <a:blip r:embed="rId3">
            <a:alphaModFix/>
          </a:blip>
          <a:srcRect b="0" l="0" r="0" t="0"/>
          <a:stretch/>
        </p:blipFill>
        <p:spPr>
          <a:xfrm>
            <a:off x="192200" y="1630900"/>
            <a:ext cx="1663150" cy="16631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pic>
        <p:nvPicPr>
          <p:cNvPr id="178" name="Google Shape;178;g208eae8ff29_0_281"/>
          <p:cNvPicPr preferRelativeResize="0"/>
          <p:nvPr/>
        </p:nvPicPr>
        <p:blipFill rotWithShape="1">
          <a:blip r:embed="rId3">
            <a:alphaModFix/>
          </a:blip>
          <a:srcRect b="0" l="0" r="0" t="0"/>
          <a:stretch/>
        </p:blipFill>
        <p:spPr>
          <a:xfrm>
            <a:off x="316975" y="1755662"/>
            <a:ext cx="1413625" cy="1413625"/>
          </a:xfrm>
          <a:prstGeom prst="rect">
            <a:avLst/>
          </a:prstGeom>
          <a:noFill/>
          <a:ln>
            <a:noFill/>
          </a:ln>
        </p:spPr>
      </p:pic>
      <p:sp>
        <p:nvSpPr>
          <p:cNvPr id="179" name="Google Shape;179;g208eae8ff29_0_281"/>
          <p:cNvSpPr txBox="1"/>
          <p:nvPr>
            <p:ph type="title"/>
          </p:nvPr>
        </p:nvSpPr>
        <p:spPr>
          <a:xfrm>
            <a:off x="296800" y="178950"/>
            <a:ext cx="8037000" cy="657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sz="3200">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lt1"/>
                </a:solidFill>
                <a:latin typeface="Lato"/>
                <a:ea typeface="Lato"/>
                <a:cs typeface="Lato"/>
                <a:sym typeface="Lato"/>
              </a:rPr>
              <a:t>Lucy is looking to buy a home</a:t>
            </a:r>
            <a:endParaRPr b="1" i="0" sz="29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lt1"/>
              </a:solidFill>
              <a:latin typeface="Lato"/>
              <a:ea typeface="Lato"/>
              <a:cs typeface="Lato"/>
              <a:sym typeface="Lato"/>
            </a:endParaRPr>
          </a:p>
        </p:txBody>
      </p:sp>
      <p:sp>
        <p:nvSpPr>
          <p:cNvPr id="180" name="Google Shape;180;g208eae8ff29_0_281"/>
          <p:cNvSpPr txBox="1"/>
          <p:nvPr/>
        </p:nvSpPr>
        <p:spPr>
          <a:xfrm>
            <a:off x="134425" y="2850100"/>
            <a:ext cx="1778700" cy="1293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GB" sz="1800" u="none" cap="none" strike="noStrike">
                <a:solidFill>
                  <a:schemeClr val="accent1"/>
                </a:solidFill>
                <a:latin typeface="Lato"/>
                <a:ea typeface="Lato"/>
                <a:cs typeface="Lato"/>
                <a:sym typeface="Lato"/>
              </a:rPr>
              <a:t>Identify advantages and disadvantages of </a:t>
            </a:r>
            <a:r>
              <a:rPr b="1" i="0" lang="en-GB" sz="1800" u="none" cap="none" strike="noStrike">
                <a:solidFill>
                  <a:schemeClr val="accent1"/>
                </a:solidFill>
                <a:latin typeface="Lato"/>
                <a:ea typeface="Lato"/>
                <a:cs typeface="Lato"/>
                <a:sym typeface="Lato"/>
              </a:rPr>
              <a:t>buying</a:t>
            </a:r>
            <a:endParaRPr b="1" i="0" sz="1800" u="none" cap="none" strike="noStrike">
              <a:solidFill>
                <a:schemeClr val="accent1"/>
              </a:solidFill>
              <a:latin typeface="Lato"/>
              <a:ea typeface="Lato"/>
              <a:cs typeface="Lato"/>
              <a:sym typeface="Lato"/>
            </a:endParaRPr>
          </a:p>
        </p:txBody>
      </p:sp>
      <p:graphicFrame>
        <p:nvGraphicFramePr>
          <p:cNvPr id="181" name="Google Shape;181;g208eae8ff29_0_281"/>
          <p:cNvGraphicFramePr/>
          <p:nvPr/>
        </p:nvGraphicFramePr>
        <p:xfrm>
          <a:off x="1967950" y="1168075"/>
          <a:ext cx="3000000" cy="3000000"/>
        </p:xfrm>
        <a:graphic>
          <a:graphicData uri="http://schemas.openxmlformats.org/drawingml/2006/table">
            <a:tbl>
              <a:tblPr>
                <a:noFill/>
                <a:tableStyleId>{E92E3D5B-40C8-4F9D-8ACD-828DE423252B}</a:tableStyleId>
              </a:tblPr>
              <a:tblGrid>
                <a:gridCol w="3230400"/>
                <a:gridCol w="3844250"/>
              </a:tblGrid>
              <a:tr h="378625">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lt1"/>
                          </a:solidFill>
                          <a:latin typeface="Lato"/>
                          <a:ea typeface="Lato"/>
                          <a:cs typeface="Lato"/>
                          <a:sym typeface="Lato"/>
                        </a:rPr>
                        <a:t>Advantages of buying</a:t>
                      </a:r>
                      <a:endParaRPr b="1" sz="1400" u="none" cap="none" strike="noStrike">
                        <a:solidFill>
                          <a:schemeClr val="lt1"/>
                        </a:solidFill>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lt1"/>
                          </a:solidFill>
                          <a:latin typeface="Lato"/>
                          <a:ea typeface="Lato"/>
                          <a:cs typeface="Lato"/>
                          <a:sym typeface="Lato"/>
                        </a:rPr>
                        <a:t>Disadvantages of  buying</a:t>
                      </a:r>
                      <a:endParaRPr b="1" sz="1400" u="none" cap="none" strike="noStrike">
                        <a:solidFill>
                          <a:schemeClr val="lt1"/>
                        </a:solidFill>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1"/>
                    </a:solidFill>
                  </a:tcPr>
                </a:tc>
              </a:tr>
              <a:tr h="3446600">
                <a:tc>
                  <a:txBody>
                    <a:bodyPr/>
                    <a:lstStyle/>
                    <a:p>
                      <a:pPr indent="-298450" lvl="0" marL="457200" marR="0" rtl="0" algn="l">
                        <a:lnSpc>
                          <a:spcPct val="100000"/>
                        </a:lnSpc>
                        <a:spcBef>
                          <a:spcPts val="0"/>
                        </a:spcBef>
                        <a:spcAft>
                          <a:spcPts val="0"/>
                        </a:spcAft>
                        <a:buClr>
                          <a:srgbClr val="000000"/>
                        </a:buClr>
                        <a:buSzPts val="1100"/>
                        <a:buFont typeface="Lato"/>
                        <a:buChar char="●"/>
                      </a:pPr>
                      <a:r>
                        <a:rPr lang="en-GB" sz="1100" u="none" cap="none" strike="noStrike">
                          <a:latin typeface="Lato"/>
                          <a:ea typeface="Lato"/>
                          <a:cs typeface="Lato"/>
                          <a:sym typeface="Lato"/>
                        </a:rPr>
                        <a:t>For those that can afford it, buying offers the opportunity to </a:t>
                      </a:r>
                      <a:r>
                        <a:rPr b="1" lang="en-GB" sz="1100" u="none" cap="none" strike="noStrike">
                          <a:latin typeface="Lato"/>
                          <a:ea typeface="Lato"/>
                          <a:cs typeface="Lato"/>
                          <a:sym typeface="Lato"/>
                        </a:rPr>
                        <a:t>grow capital (money)</a:t>
                      </a:r>
                      <a:endParaRPr b="1" sz="1100" u="none" cap="none" strike="noStrike">
                        <a:latin typeface="Lato"/>
                        <a:ea typeface="Lato"/>
                        <a:cs typeface="Lato"/>
                        <a:sym typeface="Lato"/>
                      </a:endParaRPr>
                    </a:p>
                    <a:p>
                      <a:pPr indent="-298450" lvl="0" marL="457200" marR="0" rtl="0" algn="l">
                        <a:lnSpc>
                          <a:spcPct val="100000"/>
                        </a:lnSpc>
                        <a:spcBef>
                          <a:spcPts val="1000"/>
                        </a:spcBef>
                        <a:spcAft>
                          <a:spcPts val="0"/>
                        </a:spcAft>
                        <a:buClr>
                          <a:srgbClr val="000000"/>
                        </a:buClr>
                        <a:buSzPts val="1100"/>
                        <a:buFont typeface="Lato"/>
                        <a:buChar char="●"/>
                      </a:pPr>
                      <a:r>
                        <a:rPr lang="en-GB" sz="1100" u="none" cap="none" strike="noStrike">
                          <a:latin typeface="Lato"/>
                          <a:ea typeface="Lato"/>
                          <a:cs typeface="Lato"/>
                          <a:sym typeface="Lato"/>
                        </a:rPr>
                        <a:t>This is because often the value of a property rises over time and buying a property can be seen as an</a:t>
                      </a:r>
                      <a:r>
                        <a:rPr b="1" lang="en-GB" sz="1100" u="none" cap="none" strike="noStrike">
                          <a:latin typeface="Lato"/>
                          <a:ea typeface="Lato"/>
                          <a:cs typeface="Lato"/>
                          <a:sym typeface="Lato"/>
                        </a:rPr>
                        <a:t> investment </a:t>
                      </a:r>
                      <a:endParaRPr b="1" sz="1100" u="none" cap="none" strike="noStrike">
                        <a:latin typeface="Lato"/>
                        <a:ea typeface="Lato"/>
                        <a:cs typeface="Lato"/>
                        <a:sym typeface="Lato"/>
                      </a:endParaRPr>
                    </a:p>
                    <a:p>
                      <a:pPr indent="-298450" lvl="0" marL="457200" marR="0" rtl="0" algn="l">
                        <a:lnSpc>
                          <a:spcPct val="100000"/>
                        </a:lnSpc>
                        <a:spcBef>
                          <a:spcPts val="1000"/>
                        </a:spcBef>
                        <a:spcAft>
                          <a:spcPts val="0"/>
                        </a:spcAft>
                        <a:buClr>
                          <a:srgbClr val="000000"/>
                        </a:buClr>
                        <a:buSzPts val="1100"/>
                        <a:buFont typeface="Lato"/>
                        <a:buChar char="●"/>
                      </a:pPr>
                      <a:r>
                        <a:rPr lang="en-GB" sz="1100" u="none" cap="none" strike="noStrike">
                          <a:latin typeface="Lato"/>
                          <a:ea typeface="Lato"/>
                          <a:cs typeface="Lato"/>
                          <a:sym typeface="Lato"/>
                        </a:rPr>
                        <a:t>A homeowner (within reason) is </a:t>
                      </a:r>
                      <a:r>
                        <a:rPr b="1" lang="en-GB" sz="1100" u="none" cap="none" strike="noStrike">
                          <a:latin typeface="Lato"/>
                          <a:ea typeface="Lato"/>
                          <a:cs typeface="Lato"/>
                          <a:sym typeface="Lato"/>
                        </a:rPr>
                        <a:t>not limited</a:t>
                      </a:r>
                      <a:r>
                        <a:rPr lang="en-GB" sz="1100" u="none" cap="none" strike="noStrike">
                          <a:latin typeface="Lato"/>
                          <a:ea typeface="Lato"/>
                          <a:cs typeface="Lato"/>
                          <a:sym typeface="Lato"/>
                        </a:rPr>
                        <a:t> to how they </a:t>
                      </a:r>
                      <a:r>
                        <a:rPr b="1" lang="en-GB" sz="1100" u="none" cap="none" strike="noStrike">
                          <a:latin typeface="Lato"/>
                          <a:ea typeface="Lato"/>
                          <a:cs typeface="Lato"/>
                          <a:sym typeface="Lato"/>
                        </a:rPr>
                        <a:t>decorate/ design their space</a:t>
                      </a:r>
                      <a:endParaRPr b="1" sz="1100" u="none" cap="none" strike="noStrike">
                        <a:latin typeface="Lato"/>
                        <a:ea typeface="Lato"/>
                        <a:cs typeface="Lato"/>
                        <a:sym typeface="Lato"/>
                      </a:endParaRPr>
                    </a:p>
                    <a:p>
                      <a:pPr indent="-298450" lvl="0" marL="457200" marR="0" rtl="0" algn="l">
                        <a:lnSpc>
                          <a:spcPct val="100000"/>
                        </a:lnSpc>
                        <a:spcBef>
                          <a:spcPts val="1000"/>
                        </a:spcBef>
                        <a:spcAft>
                          <a:spcPts val="0"/>
                        </a:spcAft>
                        <a:buClr>
                          <a:srgbClr val="000000"/>
                        </a:buClr>
                        <a:buSzPts val="1100"/>
                        <a:buFont typeface="Lato"/>
                        <a:buChar char="●"/>
                      </a:pPr>
                      <a:r>
                        <a:rPr b="1" lang="en-GB" sz="1100" u="none" cap="none" strike="noStrike">
                          <a:latin typeface="Lato"/>
                          <a:ea typeface="Lato"/>
                          <a:cs typeface="Lato"/>
                          <a:sym typeface="Lato"/>
                        </a:rPr>
                        <a:t>No need to deal with landlords </a:t>
                      </a:r>
                      <a:r>
                        <a:rPr lang="en-GB" sz="1100" u="none" cap="none" strike="noStrike">
                          <a:latin typeface="Lato"/>
                          <a:ea typeface="Lato"/>
                          <a:cs typeface="Lato"/>
                          <a:sym typeface="Lato"/>
                        </a:rPr>
                        <a:t>and unpredictability of rents increasing unexpectedly</a:t>
                      </a:r>
                      <a:endParaRPr sz="1100" u="none" cap="none" strike="noStrike">
                        <a:latin typeface="Lato"/>
                        <a:ea typeface="Lato"/>
                        <a:cs typeface="Lato"/>
                        <a:sym typeface="Lato"/>
                      </a:endParaRPr>
                    </a:p>
                    <a:p>
                      <a:pPr indent="-298450" lvl="0" marL="457200" marR="0" rtl="0" algn="l">
                        <a:lnSpc>
                          <a:spcPct val="100000"/>
                        </a:lnSpc>
                        <a:spcBef>
                          <a:spcPts val="1000"/>
                        </a:spcBef>
                        <a:spcAft>
                          <a:spcPts val="0"/>
                        </a:spcAft>
                        <a:buClr>
                          <a:srgbClr val="000000"/>
                        </a:buClr>
                        <a:buSzPts val="1100"/>
                        <a:buFont typeface="Lato"/>
                        <a:buChar char="●"/>
                      </a:pPr>
                      <a:r>
                        <a:rPr lang="en-GB" sz="1100" u="none" cap="none" strike="noStrike">
                          <a:latin typeface="Lato"/>
                          <a:ea typeface="Lato"/>
                          <a:cs typeface="Lato"/>
                          <a:sym typeface="Lato"/>
                        </a:rPr>
                        <a:t>Can be associated with a </a:t>
                      </a:r>
                      <a:r>
                        <a:rPr b="1" lang="en-GB" sz="1100" u="none" cap="none" strike="noStrike">
                          <a:latin typeface="Lato"/>
                          <a:ea typeface="Lato"/>
                          <a:cs typeface="Lato"/>
                          <a:sym typeface="Lato"/>
                        </a:rPr>
                        <a:t>positive sense of well-being</a:t>
                      </a:r>
                      <a:endParaRPr sz="1200" u="none" cap="none" strike="noStrike">
                        <a:latin typeface="Lato"/>
                        <a:ea typeface="Lato"/>
                        <a:cs typeface="Lato"/>
                        <a:sym typeface="Lato"/>
                      </a:endParaRPr>
                    </a:p>
                  </a:txBody>
                  <a:tcPr marT="91425" marB="91425" marR="91425" marL="91425">
                    <a:lnT cap="flat" cmpd="sng" w="9525">
                      <a:solidFill>
                        <a:srgbClr val="9E9E9E"/>
                      </a:solidFill>
                      <a:prstDash val="solid"/>
                      <a:round/>
                      <a:headEnd len="sm" w="sm" type="none"/>
                      <a:tailEnd len="sm" w="sm" type="none"/>
                    </a:lnT>
                  </a:tcPr>
                </a:tc>
                <a:tc>
                  <a:txBody>
                    <a:bodyPr/>
                    <a:lstStyle/>
                    <a:p>
                      <a:pPr indent="-298450" lvl="0" marL="457200" marR="0" rtl="0" algn="l">
                        <a:lnSpc>
                          <a:spcPct val="100000"/>
                        </a:lnSpc>
                        <a:spcBef>
                          <a:spcPts val="0"/>
                        </a:spcBef>
                        <a:spcAft>
                          <a:spcPts val="0"/>
                        </a:spcAft>
                        <a:buClr>
                          <a:srgbClr val="000000"/>
                        </a:buClr>
                        <a:buSzPts val="1100"/>
                        <a:buFont typeface="Lato"/>
                        <a:buChar char="●"/>
                      </a:pPr>
                      <a:r>
                        <a:rPr lang="en-GB" sz="1100" u="none" cap="none" strike="noStrike">
                          <a:latin typeface="Lato"/>
                          <a:ea typeface="Lato"/>
                          <a:cs typeface="Lato"/>
                          <a:sym typeface="Lato"/>
                        </a:rPr>
                        <a:t>Buying often requires a </a:t>
                      </a:r>
                      <a:r>
                        <a:rPr b="1" lang="en-GB" sz="1100" u="none" cap="none" strike="noStrike">
                          <a:latin typeface="Lato"/>
                          <a:ea typeface="Lato"/>
                          <a:cs typeface="Lato"/>
                          <a:sym typeface="Lato"/>
                        </a:rPr>
                        <a:t>mortgage. </a:t>
                      </a:r>
                      <a:r>
                        <a:rPr lang="en-GB" sz="1100" u="none" cap="none" strike="noStrike">
                          <a:latin typeface="Lato"/>
                          <a:ea typeface="Lato"/>
                          <a:cs typeface="Lato"/>
                          <a:sym typeface="Lato"/>
                        </a:rPr>
                        <a:t>A mortgage is a loan from the bank, usually lent across a 20- to 30-year period and paid back in monthly installments. When interest rates are high, mortgage repayments may be high </a:t>
                      </a:r>
                      <a:endParaRPr sz="1100" u="none" cap="none" strike="noStrike">
                        <a:latin typeface="Lato"/>
                        <a:ea typeface="Lato"/>
                        <a:cs typeface="Lato"/>
                        <a:sym typeface="Lato"/>
                      </a:endParaRPr>
                    </a:p>
                    <a:p>
                      <a:pPr indent="-298450" lvl="0" marL="457200" marR="0" rtl="0" algn="l">
                        <a:lnSpc>
                          <a:spcPct val="100000"/>
                        </a:lnSpc>
                        <a:spcBef>
                          <a:spcPts val="1000"/>
                        </a:spcBef>
                        <a:spcAft>
                          <a:spcPts val="0"/>
                        </a:spcAft>
                        <a:buClr>
                          <a:srgbClr val="000000"/>
                        </a:buClr>
                        <a:buSzPts val="1100"/>
                        <a:buFont typeface="Lato"/>
                        <a:buChar char="●"/>
                      </a:pPr>
                      <a:r>
                        <a:rPr lang="en-GB" sz="1100" u="none" cap="none" strike="noStrike">
                          <a:latin typeface="Lato"/>
                          <a:ea typeface="Lato"/>
                          <a:cs typeface="Lato"/>
                          <a:sym typeface="Lato"/>
                        </a:rPr>
                        <a:t>If mortgage payments can’t be paid, the property </a:t>
                      </a:r>
                      <a:r>
                        <a:rPr b="1" lang="en-GB" sz="1100" u="none" cap="none" strike="noStrike">
                          <a:latin typeface="Lato"/>
                          <a:ea typeface="Lato"/>
                          <a:cs typeface="Lato"/>
                          <a:sym typeface="Lato"/>
                        </a:rPr>
                        <a:t>can be repossessed </a:t>
                      </a:r>
                      <a:r>
                        <a:rPr lang="en-GB" sz="1100" u="none" cap="none" strike="noStrike">
                          <a:latin typeface="Lato"/>
                          <a:ea typeface="Lato"/>
                          <a:cs typeface="Lato"/>
                          <a:sym typeface="Lato"/>
                        </a:rPr>
                        <a:t>meaning the owner needs to leave the property. Not paying mortgage repayments in time leads to decreases in </a:t>
                      </a:r>
                      <a:r>
                        <a:rPr b="1" lang="en-GB" sz="1100" u="none" cap="none" strike="noStrike">
                          <a:latin typeface="Lato"/>
                          <a:ea typeface="Lato"/>
                          <a:cs typeface="Lato"/>
                          <a:sym typeface="Lato"/>
                        </a:rPr>
                        <a:t>credit scores</a:t>
                      </a:r>
                      <a:endParaRPr b="1" sz="1100" u="none" cap="none" strike="noStrike">
                        <a:latin typeface="Lato"/>
                        <a:ea typeface="Lato"/>
                        <a:cs typeface="Lato"/>
                        <a:sym typeface="Lato"/>
                      </a:endParaRPr>
                    </a:p>
                    <a:p>
                      <a:pPr indent="-298450" lvl="0" marL="457200" marR="0" rtl="0" algn="l">
                        <a:lnSpc>
                          <a:spcPct val="100000"/>
                        </a:lnSpc>
                        <a:spcBef>
                          <a:spcPts val="1000"/>
                        </a:spcBef>
                        <a:spcAft>
                          <a:spcPts val="0"/>
                        </a:spcAft>
                        <a:buClr>
                          <a:srgbClr val="000000"/>
                        </a:buClr>
                        <a:buSzPts val="1100"/>
                        <a:buFont typeface="Lato"/>
                        <a:buChar char="●"/>
                      </a:pPr>
                      <a:r>
                        <a:rPr lang="en-GB" sz="1100" u="none" cap="none" strike="noStrike">
                          <a:latin typeface="Lato"/>
                          <a:ea typeface="Lato"/>
                          <a:cs typeface="Lato"/>
                          <a:sym typeface="Lato"/>
                        </a:rPr>
                        <a:t>It’s </a:t>
                      </a:r>
                      <a:r>
                        <a:rPr b="1" lang="en-GB" sz="1100" u="none" cap="none" strike="noStrike">
                          <a:latin typeface="Lato"/>
                          <a:ea typeface="Lato"/>
                          <a:cs typeface="Lato"/>
                          <a:sym typeface="Lato"/>
                        </a:rPr>
                        <a:t>expensive</a:t>
                      </a:r>
                      <a:r>
                        <a:rPr lang="en-GB" sz="1100" u="none" cap="none" strike="noStrike">
                          <a:latin typeface="Lato"/>
                          <a:ea typeface="Lato"/>
                          <a:cs typeface="Lato"/>
                          <a:sym typeface="Lato"/>
                        </a:rPr>
                        <a:t> to buy and sell a property, so one usually needs to commit to living in a purchased property for a longer period of time </a:t>
                      </a:r>
                      <a:endParaRPr sz="1100" u="none" cap="none" strike="noStrike">
                        <a:latin typeface="Lato"/>
                        <a:ea typeface="Lato"/>
                        <a:cs typeface="Lato"/>
                        <a:sym typeface="Lato"/>
                      </a:endParaRPr>
                    </a:p>
                    <a:p>
                      <a:pPr indent="-298450" lvl="0" marL="457200" marR="0" rtl="0" algn="l">
                        <a:lnSpc>
                          <a:spcPct val="100000"/>
                        </a:lnSpc>
                        <a:spcBef>
                          <a:spcPts val="1000"/>
                        </a:spcBef>
                        <a:spcAft>
                          <a:spcPts val="0"/>
                        </a:spcAft>
                        <a:buClr>
                          <a:srgbClr val="000000"/>
                        </a:buClr>
                        <a:buSzPts val="1100"/>
                        <a:buFont typeface="Lato"/>
                        <a:buChar char="●"/>
                      </a:pPr>
                      <a:r>
                        <a:rPr lang="en-GB" sz="1100" u="none" cap="none" strike="noStrike">
                          <a:latin typeface="Lato"/>
                          <a:ea typeface="Lato"/>
                          <a:cs typeface="Lato"/>
                          <a:sym typeface="Lato"/>
                        </a:rPr>
                        <a:t>There’s </a:t>
                      </a:r>
                      <a:r>
                        <a:rPr b="1" lang="en-GB" sz="1100" u="none" cap="none" strike="noStrike">
                          <a:latin typeface="Lato"/>
                          <a:ea typeface="Lato"/>
                          <a:cs typeface="Lato"/>
                          <a:sym typeface="Lato"/>
                        </a:rPr>
                        <a:t>no guarantee</a:t>
                      </a:r>
                      <a:r>
                        <a:rPr lang="en-GB" sz="1100" u="none" cap="none" strike="noStrike">
                          <a:latin typeface="Lato"/>
                          <a:ea typeface="Lato"/>
                          <a:cs typeface="Lato"/>
                          <a:sym typeface="Lato"/>
                        </a:rPr>
                        <a:t> the value of the property will go up. If, for example, an area becomes prone to flooding, the </a:t>
                      </a:r>
                      <a:r>
                        <a:rPr b="1" lang="en-GB" sz="1100" u="none" cap="none" strike="noStrike">
                          <a:latin typeface="Lato"/>
                          <a:ea typeface="Lato"/>
                          <a:cs typeface="Lato"/>
                          <a:sym typeface="Lato"/>
                        </a:rPr>
                        <a:t>value may decrease</a:t>
                      </a:r>
                      <a:endParaRPr b="1" sz="1100" u="none" cap="none" strike="noStrike">
                        <a:latin typeface="Lato"/>
                        <a:ea typeface="Lato"/>
                        <a:cs typeface="Lato"/>
                        <a:sym typeface="Lato"/>
                      </a:endParaRPr>
                    </a:p>
                    <a:p>
                      <a:pPr indent="-298450" lvl="0" marL="457200" marR="0" rtl="0" algn="l">
                        <a:lnSpc>
                          <a:spcPct val="100000"/>
                        </a:lnSpc>
                        <a:spcBef>
                          <a:spcPts val="1000"/>
                        </a:spcBef>
                        <a:spcAft>
                          <a:spcPts val="0"/>
                        </a:spcAft>
                        <a:buClr>
                          <a:srgbClr val="000000"/>
                        </a:buClr>
                        <a:buSzPts val="1100"/>
                        <a:buFont typeface="Lato"/>
                        <a:buChar char="●"/>
                      </a:pPr>
                      <a:r>
                        <a:rPr b="1" lang="en-GB" sz="1100" u="none" cap="none" strike="noStrike">
                          <a:latin typeface="Lato"/>
                          <a:ea typeface="Lato"/>
                          <a:cs typeface="Lato"/>
                          <a:sym typeface="Lato"/>
                        </a:rPr>
                        <a:t>Costs of repairs and maintenance</a:t>
                      </a:r>
                      <a:r>
                        <a:rPr lang="en-GB" sz="1100" u="none" cap="none" strike="noStrike">
                          <a:latin typeface="Lato"/>
                          <a:ea typeface="Lato"/>
                          <a:cs typeface="Lato"/>
                          <a:sym typeface="Lato"/>
                        </a:rPr>
                        <a:t> need be paid by the owner</a:t>
                      </a:r>
                      <a:endParaRPr sz="1200" u="none" cap="none" strike="noStrike">
                        <a:latin typeface="Lato"/>
                        <a:ea typeface="Lato"/>
                        <a:cs typeface="Lato"/>
                        <a:sym typeface="Lato"/>
                      </a:endParaRPr>
                    </a:p>
                  </a:txBody>
                  <a:tcPr marT="91425" marB="91425" marR="91425" marL="91425">
                    <a:lnT cap="flat" cmpd="sng" w="9525">
                      <a:solidFill>
                        <a:srgbClr val="9E9E9E"/>
                      </a:solidFill>
                      <a:prstDash val="solid"/>
                      <a:round/>
                      <a:headEnd len="sm" w="sm" type="none"/>
                      <a:tailEnd len="sm" w="sm" type="none"/>
                    </a:lnT>
                    <a:solidFill>
                      <a:schemeClr val="lt1"/>
                    </a:solid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g208eae8ff29_0_60"/>
          <p:cNvSpPr txBox="1"/>
          <p:nvPr>
            <p:ph type="ctrTitle"/>
          </p:nvPr>
        </p:nvSpPr>
        <p:spPr>
          <a:xfrm>
            <a:off x="363025" y="253750"/>
            <a:ext cx="85749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Social housing </a:t>
            </a:r>
            <a:endParaRPr b="0" i="0" sz="29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lt1"/>
              </a:solidFill>
              <a:latin typeface="Lato"/>
              <a:ea typeface="Lato"/>
              <a:cs typeface="Lato"/>
              <a:sym typeface="Lato"/>
            </a:endParaRPr>
          </a:p>
        </p:txBody>
      </p:sp>
      <p:sp>
        <p:nvSpPr>
          <p:cNvPr id="187" name="Google Shape;187;g208eae8ff29_0_60"/>
          <p:cNvSpPr txBox="1"/>
          <p:nvPr/>
        </p:nvSpPr>
        <p:spPr>
          <a:xfrm>
            <a:off x="58375" y="1043600"/>
            <a:ext cx="5396700" cy="39711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00000"/>
              </a:lnSpc>
              <a:spcBef>
                <a:spcPts val="1000"/>
              </a:spcBef>
              <a:spcAft>
                <a:spcPts val="0"/>
              </a:spcAft>
              <a:buClr>
                <a:srgbClr val="000000"/>
              </a:buClr>
              <a:buSzPts val="1400"/>
              <a:buFont typeface="Arial"/>
              <a:buChar char="●"/>
            </a:pPr>
            <a:r>
              <a:rPr b="0" i="0" lang="en-GB" sz="1400" u="none" cap="none" strike="noStrike">
                <a:solidFill>
                  <a:srgbClr val="000000"/>
                </a:solidFill>
                <a:latin typeface="Lato"/>
                <a:ea typeface="Lato"/>
                <a:cs typeface="Lato"/>
                <a:sym typeface="Lato"/>
              </a:rPr>
              <a:t>Social housing is an </a:t>
            </a:r>
            <a:r>
              <a:rPr b="1" i="0" lang="en-GB" sz="1400" u="none" cap="none" strike="noStrike">
                <a:solidFill>
                  <a:schemeClr val="accent1"/>
                </a:solidFill>
                <a:latin typeface="Lato"/>
                <a:ea typeface="Lato"/>
                <a:cs typeface="Lato"/>
                <a:sym typeface="Lato"/>
              </a:rPr>
              <a:t>alternative</a:t>
            </a:r>
            <a:r>
              <a:rPr b="0" i="0" lang="en-GB" sz="1400" u="none" cap="none" strike="noStrike">
                <a:solidFill>
                  <a:srgbClr val="000000"/>
                </a:solidFill>
                <a:latin typeface="Lato"/>
                <a:ea typeface="Lato"/>
                <a:cs typeface="Lato"/>
                <a:sym typeface="Lato"/>
              </a:rPr>
              <a:t> to renting from a private landlord </a:t>
            </a:r>
            <a:endParaRPr b="0" i="0" sz="1400" u="none" cap="none" strike="noStrike">
              <a:solidFill>
                <a:srgbClr val="000000"/>
              </a:solidFill>
              <a:latin typeface="Lato"/>
              <a:ea typeface="Lato"/>
              <a:cs typeface="Lato"/>
              <a:sym typeface="Lato"/>
            </a:endParaRPr>
          </a:p>
          <a:p>
            <a:pPr indent="-317500" lvl="0" marL="457200" marR="0" rtl="0" algn="l">
              <a:lnSpc>
                <a:spcPct val="100000"/>
              </a:lnSpc>
              <a:spcBef>
                <a:spcPts val="1000"/>
              </a:spcBef>
              <a:spcAft>
                <a:spcPts val="0"/>
              </a:spcAft>
              <a:buClr>
                <a:srgbClr val="000000"/>
              </a:buClr>
              <a:buSzPts val="1400"/>
              <a:buFont typeface="Arial"/>
              <a:buChar char="●"/>
            </a:pPr>
            <a:r>
              <a:rPr b="0" i="0" lang="en-GB" sz="1400" u="none" cap="none" strike="noStrike">
                <a:solidFill>
                  <a:srgbClr val="000000"/>
                </a:solidFill>
                <a:latin typeface="Lato"/>
                <a:ea typeface="Lato"/>
                <a:cs typeface="Lato"/>
                <a:sym typeface="Lato"/>
              </a:rPr>
              <a:t>A social housing association rents properties to tenants at </a:t>
            </a:r>
            <a:r>
              <a:rPr b="1" i="0" lang="en-GB" sz="1400" u="none" cap="none" strike="noStrike">
                <a:solidFill>
                  <a:schemeClr val="accent1"/>
                </a:solidFill>
                <a:latin typeface="Lato"/>
                <a:ea typeface="Lato"/>
                <a:cs typeface="Lato"/>
                <a:sym typeface="Lato"/>
              </a:rPr>
              <a:t>affordable rates</a:t>
            </a:r>
            <a:r>
              <a:rPr b="0" i="0" lang="en-GB" sz="1400" u="none" cap="none" strike="noStrike">
                <a:solidFill>
                  <a:srgbClr val="000000"/>
                </a:solidFill>
                <a:latin typeface="Lato"/>
                <a:ea typeface="Lato"/>
                <a:cs typeface="Lato"/>
                <a:sym typeface="Lato"/>
              </a:rPr>
              <a:t> </a:t>
            </a:r>
            <a:endParaRPr b="0" i="0" sz="1400" u="none" cap="none" strike="noStrike">
              <a:solidFill>
                <a:srgbClr val="000000"/>
              </a:solidFill>
              <a:latin typeface="Lato"/>
              <a:ea typeface="Lato"/>
              <a:cs typeface="Lato"/>
              <a:sym typeface="Lato"/>
            </a:endParaRPr>
          </a:p>
          <a:p>
            <a:pPr indent="-317500" lvl="0" marL="457200" marR="0" rtl="0" algn="l">
              <a:lnSpc>
                <a:spcPct val="100000"/>
              </a:lnSpc>
              <a:spcBef>
                <a:spcPts val="1000"/>
              </a:spcBef>
              <a:spcAft>
                <a:spcPts val="0"/>
              </a:spcAft>
              <a:buClr>
                <a:srgbClr val="000000"/>
              </a:buClr>
              <a:buSzPts val="1400"/>
              <a:buFont typeface="Lato"/>
              <a:buChar char="●"/>
            </a:pPr>
            <a:r>
              <a:rPr b="0" i="0" lang="en-GB" sz="1400" u="none" cap="none" strike="noStrike">
                <a:solidFill>
                  <a:srgbClr val="000000"/>
                </a:solidFill>
                <a:latin typeface="Lato"/>
                <a:ea typeface="Lato"/>
                <a:cs typeface="Lato"/>
                <a:sym typeface="Lato"/>
              </a:rPr>
              <a:t>The landlord is usually the </a:t>
            </a:r>
            <a:r>
              <a:rPr b="1" i="0" lang="en-GB" sz="1400" u="none" cap="none" strike="noStrike">
                <a:solidFill>
                  <a:schemeClr val="accent1"/>
                </a:solidFill>
                <a:latin typeface="Lato"/>
                <a:ea typeface="Lato"/>
                <a:cs typeface="Lato"/>
                <a:sym typeface="Lato"/>
              </a:rPr>
              <a:t>local council or housing association</a:t>
            </a:r>
            <a:endParaRPr b="1" i="0" sz="1400" u="none" cap="none" strike="noStrike">
              <a:solidFill>
                <a:schemeClr val="accent1"/>
              </a:solidFill>
              <a:latin typeface="Lato"/>
              <a:ea typeface="Lato"/>
              <a:cs typeface="Lato"/>
              <a:sym typeface="Lato"/>
            </a:endParaRPr>
          </a:p>
          <a:p>
            <a:pPr indent="-317500" lvl="0" marL="457200" marR="0" rtl="0" algn="l">
              <a:lnSpc>
                <a:spcPct val="100000"/>
              </a:lnSpc>
              <a:spcBef>
                <a:spcPts val="1000"/>
              </a:spcBef>
              <a:spcAft>
                <a:spcPts val="0"/>
              </a:spcAft>
              <a:buClr>
                <a:srgbClr val="000000"/>
              </a:buClr>
              <a:buSzPts val="1400"/>
              <a:buFont typeface="Lato"/>
              <a:buChar char="●"/>
            </a:pPr>
            <a:r>
              <a:rPr b="0" i="0" lang="en-GB" sz="1400" u="none" cap="none" strike="noStrike">
                <a:solidFill>
                  <a:srgbClr val="000000"/>
                </a:solidFill>
                <a:latin typeface="Lato"/>
                <a:ea typeface="Lato"/>
                <a:cs typeface="Lato"/>
                <a:sym typeface="Lato"/>
              </a:rPr>
              <a:t>However, </a:t>
            </a:r>
            <a:r>
              <a:rPr b="1" i="0" lang="en-GB" sz="1400" u="none" cap="none" strike="noStrike">
                <a:solidFill>
                  <a:srgbClr val="0543B3"/>
                </a:solidFill>
                <a:latin typeface="Lato"/>
                <a:ea typeface="Lato"/>
                <a:cs typeface="Lato"/>
                <a:sym typeface="Lato"/>
              </a:rPr>
              <a:t>waiting lists</a:t>
            </a:r>
            <a:r>
              <a:rPr b="0" i="0" lang="en-GB" sz="1400" u="none" cap="none" strike="noStrike">
                <a:solidFill>
                  <a:srgbClr val="000000"/>
                </a:solidFill>
                <a:latin typeface="Lato"/>
                <a:ea typeface="Lato"/>
                <a:cs typeface="Lato"/>
                <a:sym typeface="Lato"/>
              </a:rPr>
              <a:t> can be long for social housing as there is a lot of demand</a:t>
            </a:r>
            <a:endParaRPr b="0" i="0" sz="1400" u="none" cap="none" strike="noStrike">
              <a:solidFill>
                <a:srgbClr val="000000"/>
              </a:solidFill>
              <a:latin typeface="Lato"/>
              <a:ea typeface="Lato"/>
              <a:cs typeface="Lato"/>
              <a:sym typeface="Lato"/>
            </a:endParaRPr>
          </a:p>
          <a:p>
            <a:pPr indent="-317500" lvl="0" marL="457200" marR="0" rtl="0" algn="l">
              <a:lnSpc>
                <a:spcPct val="100000"/>
              </a:lnSpc>
              <a:spcBef>
                <a:spcPts val="1000"/>
              </a:spcBef>
              <a:spcAft>
                <a:spcPts val="0"/>
              </a:spcAft>
              <a:buClr>
                <a:srgbClr val="000000"/>
              </a:buClr>
              <a:buSzPts val="1400"/>
              <a:buFont typeface="Lato"/>
              <a:buChar char="●"/>
            </a:pPr>
            <a:r>
              <a:rPr b="0" i="0" lang="en-GB" sz="1400" u="none" cap="none" strike="noStrike">
                <a:solidFill>
                  <a:srgbClr val="000000"/>
                </a:solidFill>
                <a:latin typeface="Lato"/>
                <a:ea typeface="Lato"/>
                <a:cs typeface="Lato"/>
                <a:sym typeface="Lato"/>
              </a:rPr>
              <a:t>There’s also </a:t>
            </a:r>
            <a:r>
              <a:rPr b="1" i="0" lang="en-GB" sz="1400" u="none" cap="none" strike="noStrike">
                <a:solidFill>
                  <a:schemeClr val="accent1"/>
                </a:solidFill>
                <a:latin typeface="Lato"/>
                <a:ea typeface="Lato"/>
                <a:cs typeface="Lato"/>
                <a:sym typeface="Lato"/>
              </a:rPr>
              <a:t>not much choice</a:t>
            </a:r>
            <a:r>
              <a:rPr b="0" i="0" lang="en-GB" sz="1400" u="none" cap="none" strike="noStrike">
                <a:solidFill>
                  <a:srgbClr val="000000"/>
                </a:solidFill>
                <a:latin typeface="Lato"/>
                <a:ea typeface="Lato"/>
                <a:cs typeface="Lato"/>
                <a:sym typeface="Lato"/>
              </a:rPr>
              <a:t> about the location and type of property, as it depends on availability and priority</a:t>
            </a:r>
            <a:endParaRPr b="0" i="0" sz="1400" u="none" cap="none" strike="noStrike">
              <a:solidFill>
                <a:srgbClr val="000000"/>
              </a:solidFill>
              <a:latin typeface="Lato"/>
              <a:ea typeface="Lato"/>
              <a:cs typeface="Lato"/>
              <a:sym typeface="Lato"/>
            </a:endParaRPr>
          </a:p>
          <a:p>
            <a:pPr indent="-317500" lvl="0" marL="457200" marR="0" rtl="0" algn="l">
              <a:lnSpc>
                <a:spcPct val="100000"/>
              </a:lnSpc>
              <a:spcBef>
                <a:spcPts val="1000"/>
              </a:spcBef>
              <a:spcAft>
                <a:spcPts val="0"/>
              </a:spcAft>
              <a:buClr>
                <a:srgbClr val="000000"/>
              </a:buClr>
              <a:buSzPts val="1400"/>
              <a:buFont typeface="Lato"/>
              <a:buChar char="●"/>
            </a:pPr>
            <a:r>
              <a:rPr b="0" i="0" lang="en-GB" sz="1400" u="none" cap="none" strike="noStrike">
                <a:solidFill>
                  <a:srgbClr val="000000"/>
                </a:solidFill>
                <a:latin typeface="Lato"/>
                <a:ea typeface="Lato"/>
                <a:cs typeface="Lato"/>
                <a:sym typeface="Lato"/>
              </a:rPr>
              <a:t>People may be prioritised if they are </a:t>
            </a:r>
            <a:r>
              <a:rPr b="1" i="0" lang="en-GB" sz="1400" u="none" cap="none" strike="noStrike">
                <a:solidFill>
                  <a:schemeClr val="accent1"/>
                </a:solidFill>
                <a:latin typeface="Lato"/>
                <a:ea typeface="Lato"/>
                <a:cs typeface="Lato"/>
                <a:sym typeface="Lato"/>
              </a:rPr>
              <a:t>homeless, fleeing violence</a:t>
            </a:r>
            <a:r>
              <a:rPr b="0" i="0" lang="en-GB" sz="1400" u="none" cap="none" strike="noStrike">
                <a:solidFill>
                  <a:srgbClr val="000000"/>
                </a:solidFill>
                <a:latin typeface="Lato"/>
                <a:ea typeface="Lato"/>
                <a:cs typeface="Lato"/>
                <a:sym typeface="Lato"/>
              </a:rPr>
              <a:t>, or </a:t>
            </a:r>
            <a:r>
              <a:rPr b="1" i="0" lang="en-GB" sz="1400" u="none" cap="none" strike="noStrike">
                <a:solidFill>
                  <a:schemeClr val="accent1"/>
                </a:solidFill>
                <a:latin typeface="Lato"/>
                <a:ea typeface="Lato"/>
                <a:cs typeface="Lato"/>
                <a:sym typeface="Lato"/>
              </a:rPr>
              <a:t>have a disability</a:t>
            </a:r>
            <a:r>
              <a:rPr b="0" i="0" lang="en-GB" sz="1400" u="none" cap="none" strike="noStrike">
                <a:solidFill>
                  <a:srgbClr val="000000"/>
                </a:solidFill>
                <a:latin typeface="Lato"/>
                <a:ea typeface="Lato"/>
                <a:cs typeface="Lato"/>
                <a:sym typeface="Lato"/>
              </a:rPr>
              <a:t> </a:t>
            </a:r>
            <a:endParaRPr b="0" i="0" sz="1400" u="none" cap="none" strike="noStrike">
              <a:solidFill>
                <a:srgbClr val="000000"/>
              </a:solidFill>
              <a:latin typeface="Lato"/>
              <a:ea typeface="Lato"/>
              <a:cs typeface="Lato"/>
              <a:sym typeface="Lato"/>
            </a:endParaRPr>
          </a:p>
          <a:p>
            <a:pPr indent="-317500" lvl="0" marL="457200" marR="0" rtl="0" algn="l">
              <a:lnSpc>
                <a:spcPct val="100000"/>
              </a:lnSpc>
              <a:spcBef>
                <a:spcPts val="1000"/>
              </a:spcBef>
              <a:spcAft>
                <a:spcPts val="0"/>
              </a:spcAft>
              <a:buClr>
                <a:srgbClr val="000000"/>
              </a:buClr>
              <a:buSzPts val="1400"/>
              <a:buFont typeface="Lato"/>
              <a:buChar char="●"/>
            </a:pPr>
            <a:r>
              <a:rPr b="0" i="0" lang="en-GB" sz="1400" u="none" cap="none" strike="noStrike">
                <a:solidFill>
                  <a:srgbClr val="000000"/>
                </a:solidFill>
                <a:latin typeface="Lato"/>
                <a:ea typeface="Lato"/>
                <a:cs typeface="Lato"/>
                <a:sym typeface="Lato"/>
              </a:rPr>
              <a:t>Social housing can offer a route onto the property ladder through </a:t>
            </a:r>
            <a:r>
              <a:rPr b="1" i="0" lang="en-GB" sz="1400" u="none" cap="none" strike="noStrike">
                <a:solidFill>
                  <a:schemeClr val="accent1"/>
                </a:solidFill>
                <a:latin typeface="Lato"/>
                <a:ea typeface="Lato"/>
                <a:cs typeface="Lato"/>
                <a:sym typeface="Lato"/>
              </a:rPr>
              <a:t>subsidised schemes</a:t>
            </a:r>
            <a:r>
              <a:rPr b="0" i="0" lang="en-GB" sz="1400" u="none" cap="none" strike="noStrike">
                <a:solidFill>
                  <a:srgbClr val="000000"/>
                </a:solidFill>
                <a:latin typeface="Lato"/>
                <a:ea typeface="Lato"/>
                <a:cs typeface="Lato"/>
                <a:sym typeface="Lato"/>
              </a:rPr>
              <a:t> such as </a:t>
            </a:r>
            <a:r>
              <a:rPr b="1" i="0" lang="en-GB" sz="1400" u="none" cap="none" strike="noStrike">
                <a:solidFill>
                  <a:schemeClr val="accent1"/>
                </a:solidFill>
                <a:latin typeface="Lato"/>
                <a:ea typeface="Lato"/>
                <a:cs typeface="Lato"/>
                <a:sym typeface="Lato"/>
              </a:rPr>
              <a:t>‘rent to buy’</a:t>
            </a:r>
            <a:endParaRPr b="1" i="0" sz="1400" u="none" cap="none" strike="noStrike">
              <a:solidFill>
                <a:schemeClr val="accent1"/>
              </a:solidFill>
              <a:latin typeface="Lato"/>
              <a:ea typeface="Lato"/>
              <a:cs typeface="Lato"/>
              <a:sym typeface="Lato"/>
            </a:endParaRPr>
          </a:p>
        </p:txBody>
      </p:sp>
      <p:pic>
        <p:nvPicPr>
          <p:cNvPr id="188" name="Google Shape;188;g208eae8ff29_0_60"/>
          <p:cNvPicPr preferRelativeResize="0"/>
          <p:nvPr/>
        </p:nvPicPr>
        <p:blipFill rotWithShape="1">
          <a:blip r:embed="rId3">
            <a:alphaModFix/>
          </a:blip>
          <a:srcRect b="0" l="0" r="0" t="0"/>
          <a:stretch/>
        </p:blipFill>
        <p:spPr>
          <a:xfrm>
            <a:off x="5116275" y="718500"/>
            <a:ext cx="4068950" cy="40689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g2889b049664_0_1"/>
          <p:cNvSpPr txBox="1"/>
          <p:nvPr/>
        </p:nvSpPr>
        <p:spPr>
          <a:xfrm>
            <a:off x="394325" y="836550"/>
            <a:ext cx="5808600" cy="2955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lt1"/>
                </a:solidFill>
                <a:latin typeface="Lato"/>
                <a:ea typeface="Lato"/>
                <a:cs typeface="Lato"/>
                <a:sym typeface="Lato"/>
              </a:rPr>
              <a:t>It’s not until a young person’s 18th birthday (or, in some circumstances, earlier in Scotland) that children become adults in the eyes of the law. </a:t>
            </a:r>
            <a:endParaRPr b="0" i="0" sz="18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lt1"/>
                </a:solidFill>
                <a:latin typeface="Lato"/>
                <a:ea typeface="Lato"/>
                <a:cs typeface="Lato"/>
                <a:sym typeface="Lato"/>
              </a:rPr>
              <a:t>It’s not until the age of 19 that more than 50% of people are in full-time employment. </a:t>
            </a:r>
            <a:endParaRPr b="0" i="0" sz="18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In 2017, the first age at which more than 50% of young people had left the parental home was 23.</a:t>
            </a:r>
            <a:r>
              <a:rPr b="0" i="0" lang="en-GB" sz="1800" u="none" cap="none" strike="noStrike">
                <a:solidFill>
                  <a:schemeClr val="lt1"/>
                </a:solidFill>
                <a:latin typeface="Lato"/>
                <a:ea typeface="Lato"/>
                <a:cs typeface="Lato"/>
                <a:sym typeface="Lato"/>
              </a:rPr>
              <a:t> Two decades earlier, more than 50% of 21-year-olds had already left home.</a:t>
            </a:r>
            <a:endParaRPr b="0" i="0" sz="1800" u="none" cap="none" strike="noStrike">
              <a:solidFill>
                <a:schemeClr val="lt1"/>
              </a:solidFill>
              <a:latin typeface="Lato"/>
              <a:ea typeface="Lato"/>
              <a:cs typeface="Lato"/>
              <a:sym typeface="Lato"/>
            </a:endParaRPr>
          </a:p>
        </p:txBody>
      </p:sp>
      <p:pic>
        <p:nvPicPr>
          <p:cNvPr id="194" name="Google Shape;194;g2889b049664_0_1"/>
          <p:cNvPicPr preferRelativeResize="0"/>
          <p:nvPr/>
        </p:nvPicPr>
        <p:blipFill rotWithShape="1">
          <a:blip r:embed="rId3">
            <a:alphaModFix/>
          </a:blip>
          <a:srcRect b="0" l="0" r="0" t="0"/>
          <a:stretch/>
        </p:blipFill>
        <p:spPr>
          <a:xfrm>
            <a:off x="6871900" y="1158875"/>
            <a:ext cx="2100750" cy="2914099"/>
          </a:xfrm>
          <a:prstGeom prst="rect">
            <a:avLst/>
          </a:prstGeom>
          <a:noFill/>
          <a:ln>
            <a:noFill/>
          </a:ln>
          <a:effectLst>
            <a:outerShdw blurRad="57150" rotWithShape="0" algn="bl" dir="5400000" dist="19050">
              <a:srgbClr val="000000">
                <a:alpha val="50196"/>
              </a:srgbClr>
            </a:outerShdw>
          </a:effectLst>
        </p:spPr>
      </p:pic>
      <p:sp>
        <p:nvSpPr>
          <p:cNvPr id="195" name="Google Shape;195;g2889b049664_0_1"/>
          <p:cNvSpPr txBox="1"/>
          <p:nvPr>
            <p:ph type="title"/>
          </p:nvPr>
        </p:nvSpPr>
        <p:spPr>
          <a:xfrm>
            <a:off x="296800" y="178950"/>
            <a:ext cx="8037000" cy="657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900"/>
              <a:buNone/>
            </a:pPr>
            <a:r>
              <a:rPr lang="en-GB"/>
              <a:t>Leaving home (1)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pic>
        <p:nvPicPr>
          <p:cNvPr id="200" name="Google Shape;200;g33f69828fde_0_14"/>
          <p:cNvPicPr preferRelativeResize="0"/>
          <p:nvPr/>
        </p:nvPicPr>
        <p:blipFill rotWithShape="1">
          <a:blip r:embed="rId3">
            <a:alphaModFix/>
          </a:blip>
          <a:srcRect b="0" l="0" r="0" t="0"/>
          <a:stretch/>
        </p:blipFill>
        <p:spPr>
          <a:xfrm>
            <a:off x="6871900" y="1158875"/>
            <a:ext cx="2100750" cy="2914099"/>
          </a:xfrm>
          <a:prstGeom prst="rect">
            <a:avLst/>
          </a:prstGeom>
          <a:noFill/>
          <a:ln>
            <a:noFill/>
          </a:ln>
          <a:effectLst>
            <a:outerShdw blurRad="57150" rotWithShape="0" algn="bl" dir="5400000" dist="19050">
              <a:srgbClr val="000000">
                <a:alpha val="50196"/>
              </a:srgbClr>
            </a:outerShdw>
          </a:effectLst>
        </p:spPr>
      </p:pic>
      <p:sp>
        <p:nvSpPr>
          <p:cNvPr id="201" name="Google Shape;201;g33f69828fde_0_14"/>
          <p:cNvSpPr txBox="1"/>
          <p:nvPr>
            <p:ph type="title"/>
          </p:nvPr>
        </p:nvSpPr>
        <p:spPr>
          <a:xfrm>
            <a:off x="296800" y="178950"/>
            <a:ext cx="8037000" cy="657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900"/>
              <a:buNone/>
            </a:pPr>
            <a:r>
              <a:rPr lang="en-GB"/>
              <a:t>Leaving home (2) </a:t>
            </a:r>
            <a:endParaRPr/>
          </a:p>
        </p:txBody>
      </p:sp>
      <p:sp>
        <p:nvSpPr>
          <p:cNvPr id="202" name="Google Shape;202;g33f69828fde_0_14"/>
          <p:cNvSpPr txBox="1"/>
          <p:nvPr/>
        </p:nvSpPr>
        <p:spPr>
          <a:xfrm>
            <a:off x="394325" y="836550"/>
            <a:ext cx="5808600" cy="3232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lt1"/>
                </a:solidFill>
                <a:latin typeface="Lato"/>
                <a:ea typeface="Lato"/>
                <a:cs typeface="Lato"/>
                <a:sym typeface="Lato"/>
              </a:rPr>
              <a:t>The age at which people own their own home is continuing to rise: it is not until the age of 34 that more than 50% of people live in a home they own. </a:t>
            </a:r>
            <a:endParaRPr b="0" i="0" sz="18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lt1"/>
                </a:solidFill>
                <a:latin typeface="Lato"/>
                <a:ea typeface="Lato"/>
                <a:cs typeface="Lato"/>
                <a:sym typeface="Lato"/>
              </a:rPr>
              <a:t>In 1997, the youngest age at which more than 50% of people were homeowners was 26.</a:t>
            </a:r>
            <a:endParaRPr b="0" i="0" sz="18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lt1"/>
                </a:solidFill>
                <a:latin typeface="Lato"/>
                <a:ea typeface="Lato"/>
                <a:cs typeface="Lato"/>
                <a:sym typeface="Lato"/>
              </a:rPr>
              <a:t>Over the last 20 years, renting (from both the private and social sector) has become more common across all but the oldest age groups. The most substantial change has been for those aged 25 to 34 – in 2018, among this age group 55% were renting, up from 35% in 1998.</a:t>
            </a:r>
            <a:endParaRPr b="0" i="0" sz="1800" u="none" cap="none" strike="noStrike">
              <a:solidFill>
                <a:schemeClr val="lt1"/>
              </a:solidFill>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g277c15637fc_0_166"/>
          <p:cNvSpPr txBox="1"/>
          <p:nvPr/>
        </p:nvSpPr>
        <p:spPr>
          <a:xfrm>
            <a:off x="488175" y="34292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208" name="Google Shape;208;g277c15637fc_0_166"/>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g277c15637fc_0_166"/>
          <p:cNvSpPr txBox="1"/>
          <p:nvPr/>
        </p:nvSpPr>
        <p:spPr>
          <a:xfrm>
            <a:off x="183374" y="710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210" name="Google Shape;210;g277c15637fc_0_166"/>
          <p:cNvSpPr txBox="1"/>
          <p:nvPr/>
        </p:nvSpPr>
        <p:spPr>
          <a:xfrm>
            <a:off x="162075" y="1387800"/>
            <a:ext cx="8868000" cy="23679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Describe the advantages and disadvantages of  renting and buying </a:t>
            </a:r>
            <a:endParaRPr b="1" i="0" sz="2200" u="none" cap="none" strike="noStrike">
              <a:solidFill>
                <a:srgbClr val="00FF00"/>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1200"/>
              <a:buFont typeface="Arial"/>
              <a:buNone/>
            </a:pPr>
            <a:r>
              <a:t/>
            </a:r>
            <a:endParaRPr b="1" i="0" sz="1200" u="none" cap="none" strike="noStrike">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Explain different elements of the renting and buying processes</a:t>
            </a:r>
            <a:endParaRPr b="0" i="0" sz="2200" u="none" cap="none" strike="noStrike">
              <a:solidFill>
                <a:schemeClr val="lt1"/>
              </a:solidFill>
              <a:latin typeface="Lato Light"/>
              <a:ea typeface="Lato Light"/>
              <a:cs typeface="Lato Light"/>
              <a:sym typeface="Lato Light"/>
            </a:endParaRPr>
          </a:p>
          <a:p>
            <a:pPr indent="0" lvl="0" marL="457200" marR="0" rtl="0" algn="l">
              <a:lnSpc>
                <a:spcPct val="107000"/>
              </a:lnSpc>
              <a:spcBef>
                <a:spcPts val="0"/>
              </a:spcBef>
              <a:spcAft>
                <a:spcPts val="0"/>
              </a:spcAft>
              <a:buClr>
                <a:srgbClr val="000000"/>
              </a:buClr>
              <a:buSzPts val="1200"/>
              <a:buFont typeface="Arial"/>
              <a:buNone/>
            </a:pPr>
            <a:r>
              <a:t/>
            </a:r>
            <a:endParaRPr b="0" i="0" sz="1200" u="none" cap="none" strike="noStrike">
              <a:solidFill>
                <a:schemeClr val="lt1"/>
              </a:solidFill>
              <a:latin typeface="Lato Light"/>
              <a:ea typeface="Lato Light"/>
              <a:cs typeface="Lato Light"/>
              <a:sym typeface="Lato Light"/>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Assess whether renting or buying might be better in some situations compared to others</a:t>
            </a:r>
            <a:endParaRPr b="1" i="0" sz="2200" u="none" cap="none" strike="noStrike">
              <a:solidFill>
                <a:schemeClr val="lt1"/>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1600"/>
              <a:buFont typeface="Arial"/>
              <a:buNone/>
            </a:pPr>
            <a:r>
              <a:rPr b="1" i="0" lang="en-GB" sz="2200" u="none" cap="none" strike="noStrike">
                <a:solidFill>
                  <a:schemeClr val="lt1"/>
                </a:solidFill>
                <a:latin typeface="Lato"/>
                <a:ea typeface="Lato"/>
                <a:cs typeface="Lato"/>
                <a:sym typeface="Lato"/>
              </a:rPr>
              <a:t> </a:t>
            </a:r>
            <a:endParaRPr b="1" i="0" sz="2200" u="none" cap="none" strike="noStrike">
              <a:solidFill>
                <a:schemeClr val="lt1"/>
              </a:solidFill>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g208eae8ff29_0_69"/>
          <p:cNvSpPr txBox="1"/>
          <p:nvPr>
            <p:ph type="title"/>
          </p:nvPr>
        </p:nvSpPr>
        <p:spPr>
          <a:xfrm>
            <a:off x="296800" y="178950"/>
            <a:ext cx="8037000" cy="657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lt1"/>
                </a:solidFill>
                <a:latin typeface="Lato"/>
                <a:ea typeface="Lato"/>
                <a:cs typeface="Lato"/>
                <a:sym typeface="Lato"/>
              </a:rPr>
              <a:t>The process of</a:t>
            </a:r>
            <a:r>
              <a:rPr b="1" i="0" lang="en-GB" sz="2900" u="none" cap="none" strike="noStrike">
                <a:solidFill>
                  <a:schemeClr val="lt1"/>
                </a:solidFill>
                <a:latin typeface="Lato"/>
                <a:ea typeface="Lato"/>
                <a:cs typeface="Lato"/>
                <a:sym typeface="Lato"/>
              </a:rPr>
              <a:t> renting and buying </a:t>
            </a:r>
            <a:endParaRPr b="1" i="0" sz="2900" u="none" cap="none" strike="noStrike">
              <a:solidFill>
                <a:schemeClr val="lt1"/>
              </a:solidFill>
              <a:latin typeface="Lato"/>
              <a:ea typeface="Lato"/>
              <a:cs typeface="Lato"/>
              <a:sym typeface="Lato"/>
            </a:endParaRPr>
          </a:p>
        </p:txBody>
      </p:sp>
      <p:sp>
        <p:nvSpPr>
          <p:cNvPr id="216" name="Google Shape;216;g208eae8ff29_0_69"/>
          <p:cNvSpPr txBox="1"/>
          <p:nvPr/>
        </p:nvSpPr>
        <p:spPr>
          <a:xfrm>
            <a:off x="193550" y="1246600"/>
            <a:ext cx="5040600" cy="3879000"/>
          </a:xfrm>
          <a:prstGeom prst="rect">
            <a:avLst/>
          </a:prstGeom>
          <a:solidFill>
            <a:schemeClr val="accent3"/>
          </a:solid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chemeClr val="dk1"/>
                </a:solidFill>
                <a:latin typeface="Lato"/>
                <a:ea typeface="Lato"/>
                <a:cs typeface="Lato"/>
                <a:sym typeface="Lato"/>
              </a:rPr>
              <a:t>Karim is looking to </a:t>
            </a:r>
            <a:r>
              <a:rPr b="0" i="0" lang="en-GB" sz="1600" u="none" cap="none" strike="noStrike">
                <a:solidFill>
                  <a:schemeClr val="dk1"/>
                </a:solidFill>
                <a:latin typeface="Lato Black"/>
                <a:ea typeface="Lato Black"/>
                <a:cs typeface="Lato Black"/>
                <a:sym typeface="Lato Black"/>
              </a:rPr>
              <a:t>rent</a:t>
            </a:r>
            <a:r>
              <a:rPr b="0" i="0" lang="en-GB" sz="1600" u="none" cap="none" strike="noStrike">
                <a:solidFill>
                  <a:schemeClr val="dk1"/>
                </a:solidFill>
                <a:latin typeface="Lato"/>
                <a:ea typeface="Lato"/>
                <a:cs typeface="Lato"/>
                <a:sym typeface="Lato"/>
              </a:rPr>
              <a:t> an apartment in </a:t>
            </a:r>
            <a:r>
              <a:rPr lang="en-GB" sz="1600">
                <a:solidFill>
                  <a:schemeClr val="dk1"/>
                </a:solidFill>
                <a:latin typeface="Lato"/>
                <a:ea typeface="Lato"/>
                <a:cs typeface="Lato"/>
                <a:sym typeface="Lato"/>
              </a:rPr>
              <a:t>Glasgow</a:t>
            </a:r>
            <a:r>
              <a:rPr b="0" i="0" lang="en-GB" sz="1600" u="none" cap="none" strike="noStrike">
                <a:solidFill>
                  <a:schemeClr val="dk1"/>
                </a:solidFill>
                <a:latin typeface="Lato"/>
                <a:ea typeface="Lato"/>
                <a:cs typeface="Lato"/>
                <a:sym typeface="Lato"/>
              </a:rPr>
              <a:t>.</a:t>
            </a:r>
            <a:endParaRPr b="0" i="0" sz="16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rPr b="0" i="0" lang="en-GB" sz="1600" u="none" cap="none" strike="noStrike">
                <a:solidFill>
                  <a:schemeClr val="dk1"/>
                </a:solidFill>
                <a:latin typeface="Lato"/>
                <a:ea typeface="Lato"/>
                <a:cs typeface="Lato"/>
                <a:sym typeface="Lato"/>
              </a:rPr>
              <a:t>Lucy is looking to </a:t>
            </a:r>
            <a:r>
              <a:rPr b="0" i="0" lang="en-GB" sz="1600" u="none" cap="none" strike="noStrike">
                <a:solidFill>
                  <a:schemeClr val="dk1"/>
                </a:solidFill>
                <a:latin typeface="Lato Black"/>
                <a:ea typeface="Lato Black"/>
                <a:cs typeface="Lato Black"/>
                <a:sym typeface="Lato Black"/>
              </a:rPr>
              <a:t>buy</a:t>
            </a:r>
            <a:r>
              <a:rPr b="0" i="0" lang="en-GB" sz="1600" u="none" cap="none" strike="noStrike">
                <a:solidFill>
                  <a:schemeClr val="dk1"/>
                </a:solidFill>
                <a:latin typeface="Lato"/>
                <a:ea typeface="Lato"/>
                <a:cs typeface="Lato"/>
                <a:sym typeface="Lato"/>
              </a:rPr>
              <a:t> her first home in </a:t>
            </a:r>
            <a:r>
              <a:rPr lang="en-GB" sz="1600">
                <a:solidFill>
                  <a:schemeClr val="dk1"/>
                </a:solidFill>
                <a:latin typeface="Lato"/>
                <a:ea typeface="Lato"/>
                <a:cs typeface="Lato"/>
                <a:sym typeface="Lato"/>
              </a:rPr>
              <a:t>Edinburgh</a:t>
            </a:r>
            <a:r>
              <a:rPr b="0" i="0" lang="en-GB" sz="1600" u="none" cap="none" strike="noStrike">
                <a:solidFill>
                  <a:schemeClr val="dk1"/>
                </a:solidFill>
                <a:latin typeface="Lato"/>
                <a:ea typeface="Lato"/>
                <a:cs typeface="Lato"/>
                <a:sym typeface="Lato"/>
              </a:rPr>
              <a:t>.</a:t>
            </a:r>
            <a:endParaRPr b="0" i="0" sz="16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0" i="0" sz="16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rPr b="0" i="0" lang="en-GB" sz="1600" u="none" cap="none" strike="noStrike">
                <a:solidFill>
                  <a:schemeClr val="dk1"/>
                </a:solidFill>
                <a:latin typeface="Lato"/>
                <a:ea typeface="Lato"/>
                <a:cs typeface="Lato"/>
                <a:sym typeface="Lato"/>
              </a:rPr>
              <a:t>They want to support each other and wonder how </a:t>
            </a:r>
            <a:r>
              <a:rPr b="1" i="1" lang="en-GB" sz="1600" u="none" cap="none" strike="noStrike">
                <a:solidFill>
                  <a:schemeClr val="dk1"/>
                </a:solidFill>
                <a:latin typeface="Lato"/>
                <a:ea typeface="Lato"/>
                <a:cs typeface="Lato"/>
                <a:sym typeface="Lato"/>
              </a:rPr>
              <a:t>similar or different </a:t>
            </a:r>
            <a:r>
              <a:rPr b="0" i="0" lang="en-GB" sz="1600" u="none" cap="none" strike="noStrike">
                <a:solidFill>
                  <a:schemeClr val="dk1"/>
                </a:solidFill>
                <a:latin typeface="Lato"/>
                <a:ea typeface="Lato"/>
                <a:cs typeface="Lato"/>
                <a:sym typeface="Lato"/>
              </a:rPr>
              <a:t>the processes will be.</a:t>
            </a:r>
            <a:endParaRPr b="1" i="0" sz="15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chemeClr val="accent1"/>
              </a:solidFill>
              <a:latin typeface="Lato"/>
              <a:ea typeface="Lato"/>
              <a:cs typeface="Lato"/>
              <a:sym typeface="Lato"/>
            </a:endParaRPr>
          </a:p>
          <a:p>
            <a:pPr indent="-323850" lvl="0" marL="457200" marR="0" rtl="0" algn="l">
              <a:lnSpc>
                <a:spcPct val="100000"/>
              </a:lnSpc>
              <a:spcBef>
                <a:spcPts val="1000"/>
              </a:spcBef>
              <a:spcAft>
                <a:spcPts val="0"/>
              </a:spcAft>
              <a:buClr>
                <a:schemeClr val="accent1"/>
              </a:buClr>
              <a:buSzPts val="1500"/>
              <a:buFont typeface="Lato"/>
              <a:buChar char="●"/>
            </a:pPr>
            <a:r>
              <a:rPr b="1" i="0" lang="en-GB" sz="1500" u="none" cap="none" strike="noStrike">
                <a:solidFill>
                  <a:schemeClr val="accent1"/>
                </a:solidFill>
                <a:latin typeface="Lato"/>
                <a:ea typeface="Lato"/>
                <a:cs typeface="Lato"/>
                <a:sym typeface="Lato"/>
              </a:rPr>
              <a:t>We are going to walk through 7 aspects of the renting/buying process. </a:t>
            </a:r>
            <a:endParaRPr b="1" i="0" sz="1500" u="none" cap="none" strike="noStrike">
              <a:solidFill>
                <a:schemeClr val="accent1"/>
              </a:solidFill>
              <a:latin typeface="Lato"/>
              <a:ea typeface="Lato"/>
              <a:cs typeface="Lato"/>
              <a:sym typeface="Lato"/>
            </a:endParaRPr>
          </a:p>
          <a:p>
            <a:pPr indent="-323850" lvl="0" marL="457200" marR="0" rtl="0" algn="l">
              <a:lnSpc>
                <a:spcPct val="100000"/>
              </a:lnSpc>
              <a:spcBef>
                <a:spcPts val="1000"/>
              </a:spcBef>
              <a:spcAft>
                <a:spcPts val="0"/>
              </a:spcAft>
              <a:buClr>
                <a:schemeClr val="accent1"/>
              </a:buClr>
              <a:buSzPts val="1500"/>
              <a:buFont typeface="Lato"/>
              <a:buChar char="●"/>
            </a:pPr>
            <a:r>
              <a:rPr b="1" i="0" lang="en-GB" sz="1500" u="none" cap="none" strike="noStrike">
                <a:solidFill>
                  <a:schemeClr val="accent1"/>
                </a:solidFill>
                <a:latin typeface="Lato"/>
                <a:ea typeface="Lato"/>
                <a:cs typeface="Lato"/>
                <a:sym typeface="Lato"/>
              </a:rPr>
              <a:t>Show thumbs up for parts of the process that are the ‘same’, and thumbs down for ‘different’.</a:t>
            </a:r>
            <a:endParaRPr b="1" i="0" sz="1500" u="none" cap="none" strike="noStrike">
              <a:solidFill>
                <a:schemeClr val="accent1"/>
              </a:solidFill>
              <a:latin typeface="Lato"/>
              <a:ea typeface="Lato"/>
              <a:cs typeface="Lato"/>
              <a:sym typeface="Lato"/>
            </a:endParaRPr>
          </a:p>
          <a:p>
            <a:pPr indent="-323850" lvl="0" marL="457200" marR="0" rtl="0" algn="l">
              <a:lnSpc>
                <a:spcPct val="100000"/>
              </a:lnSpc>
              <a:spcBef>
                <a:spcPts val="1000"/>
              </a:spcBef>
              <a:spcAft>
                <a:spcPts val="0"/>
              </a:spcAft>
              <a:buClr>
                <a:schemeClr val="accent1"/>
              </a:buClr>
              <a:buSzPts val="1500"/>
              <a:buFont typeface="Lato"/>
              <a:buChar char="●"/>
            </a:pPr>
            <a:r>
              <a:rPr b="1" i="0" lang="en-GB" sz="1500" u="none" cap="none" strike="noStrike">
                <a:solidFill>
                  <a:schemeClr val="accent1"/>
                </a:solidFill>
                <a:latin typeface="Lato"/>
                <a:ea typeface="Lato"/>
                <a:cs typeface="Lato"/>
                <a:sym typeface="Lato"/>
              </a:rPr>
              <a:t>Fill in your worksheet as we work through the different aspects of the process.</a:t>
            </a:r>
            <a:endParaRPr b="1" i="0" sz="15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accent1"/>
              </a:solidFill>
              <a:latin typeface="Lato"/>
              <a:ea typeface="Lato"/>
              <a:cs typeface="Lato"/>
              <a:sym typeface="Lato"/>
            </a:endParaRPr>
          </a:p>
        </p:txBody>
      </p:sp>
      <p:pic>
        <p:nvPicPr>
          <p:cNvPr id="217" name="Google Shape;217;g208eae8ff29_0_69"/>
          <p:cNvPicPr preferRelativeResize="0"/>
          <p:nvPr/>
        </p:nvPicPr>
        <p:blipFill rotWithShape="1">
          <a:blip r:embed="rId3">
            <a:alphaModFix/>
          </a:blip>
          <a:srcRect b="11710" l="10055" r="4729" t="14450"/>
          <a:stretch/>
        </p:blipFill>
        <p:spPr>
          <a:xfrm>
            <a:off x="5490350" y="1363725"/>
            <a:ext cx="3172801" cy="2749100"/>
          </a:xfrm>
          <a:prstGeom prst="rect">
            <a:avLst/>
          </a:prstGeom>
          <a:noFill/>
          <a:ln cap="flat" cmpd="sng" w="28575">
            <a:solidFill>
              <a:schemeClr val="accent2"/>
            </a:solidFill>
            <a:prstDash val="solid"/>
            <a:round/>
            <a:headEnd len="sm" w="sm" type="none"/>
            <a:tailEnd len="sm" w="sm" type="none"/>
          </a:ln>
        </p:spPr>
      </p:pic>
      <p:sp>
        <p:nvSpPr>
          <p:cNvPr id="218" name="Google Shape;218;g208eae8ff29_0_69"/>
          <p:cNvSpPr txBox="1"/>
          <p:nvPr/>
        </p:nvSpPr>
        <p:spPr>
          <a:xfrm>
            <a:off x="142250" y="4836525"/>
            <a:ext cx="54354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chemeClr val="accent2"/>
                </a:solidFill>
                <a:latin typeface="Lato"/>
                <a:ea typeface="Lato"/>
                <a:cs typeface="Lato"/>
                <a:sym typeface="Lato"/>
              </a:rPr>
              <a:t>Resource 2 - Buying vs renting property</a:t>
            </a:r>
            <a:endParaRPr b="0" i="0" sz="900" u="none" cap="none" strike="noStrike">
              <a:solidFill>
                <a:schemeClr val="accent2"/>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sp>
        <p:nvSpPr>
          <p:cNvPr id="50" name="Google Shape;50;g277c15637fc_0_114"/>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lt1"/>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Unit outline</a:t>
            </a:r>
            <a:endParaRPr b="1" i="0" sz="29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lt1"/>
              </a:solidFill>
              <a:latin typeface="Lato"/>
              <a:ea typeface="Lato"/>
              <a:cs typeface="Lato"/>
              <a:sym typeface="Lato"/>
            </a:endParaRPr>
          </a:p>
        </p:txBody>
      </p:sp>
      <p:graphicFrame>
        <p:nvGraphicFramePr>
          <p:cNvPr id="51" name="Google Shape;51;g277c15637fc_0_114"/>
          <p:cNvGraphicFramePr/>
          <p:nvPr/>
        </p:nvGraphicFramePr>
        <p:xfrm>
          <a:off x="516525" y="1732525"/>
          <a:ext cx="3000000" cy="3000000"/>
        </p:xfrm>
        <a:graphic>
          <a:graphicData uri="http://schemas.openxmlformats.org/drawingml/2006/table">
            <a:tbl>
              <a:tblPr>
                <a:noFill/>
                <a:tableStyleId>{E92E3D5B-40C8-4F9D-8ACD-828DE423252B}</a:tableStyleId>
              </a:tblPr>
              <a:tblGrid>
                <a:gridCol w="1351825"/>
                <a:gridCol w="1351825"/>
                <a:gridCol w="1296900"/>
                <a:gridCol w="1472650"/>
                <a:gridCol w="1285925"/>
                <a:gridCol w="1351825"/>
              </a:tblGrid>
              <a:tr h="363000">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1</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extLst>
                            <a:ext uri="http://customooxmlschemas.google.com/">
                              <go:slidesCustomData xmlns:go="http://customooxmlschemas.google.com/" textRoundtripDataId="0"/>
                            </a:ext>
                          </a:extLst>
                        </a:rPr>
                        <a:t>Session 2</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3</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4</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5</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6</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r>
              <a:tr h="14630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dk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lang="en-GB" sz="1400" u="none" cap="none" strike="noStrike">
                          <a:solidFill>
                            <a:schemeClr val="dk1"/>
                          </a:solidFill>
                          <a:latin typeface="Lato"/>
                          <a:ea typeface="Lato"/>
                          <a:cs typeface="Lato"/>
                          <a:sym typeface="Lato"/>
                        </a:rPr>
                        <a:t>Managing Student Finance</a:t>
                      </a:r>
                      <a:endParaRPr sz="14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solidFill>
                            <a:schemeClr val="dk1"/>
                          </a:solidFill>
                          <a:latin typeface="Lato"/>
                          <a:ea typeface="Lato"/>
                          <a:cs typeface="Lato"/>
                          <a:sym typeface="Lato"/>
                        </a:rPr>
                        <a:t>Borrowing and Debt</a:t>
                      </a:r>
                      <a:endParaRPr sz="1400" u="none" cap="none" strike="noStrike">
                        <a:solidFill>
                          <a:schemeClr val="dk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accent2"/>
                          </a:solidFill>
                          <a:latin typeface="Lato"/>
                          <a:ea typeface="Lato"/>
                          <a:cs typeface="Lato"/>
                          <a:sym typeface="Lato"/>
                        </a:rPr>
                        <a:t>Property - Renting and Buying</a:t>
                      </a:r>
                      <a:endParaRPr b="1" sz="1400" u="none" cap="none" strike="noStrike">
                        <a:solidFill>
                          <a:schemeClr val="accent2"/>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solidFill>
                            <a:schemeClr val="dk1"/>
                          </a:solidFill>
                          <a:latin typeface="Lato"/>
                          <a:ea typeface="Lato"/>
                          <a:cs typeface="Lato"/>
                          <a:sym typeface="Lato"/>
                        </a:rPr>
                        <a:t>Cryptocurrency Risk and Reward</a:t>
                      </a:r>
                      <a:endParaRPr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solidFill>
                            <a:schemeClr val="dk1"/>
                          </a:solidFill>
                          <a:latin typeface="Lato"/>
                          <a:ea typeface="Lato"/>
                          <a:cs typeface="Lato"/>
                          <a:sym typeface="Lato"/>
                        </a:rPr>
                        <a:t>Money and Wellbeing</a:t>
                      </a:r>
                      <a:endParaRPr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solidFill>
                            <a:schemeClr val="dk1"/>
                          </a:solidFill>
                          <a:latin typeface="Lato"/>
                          <a:ea typeface="Lato"/>
                          <a:cs typeface="Lato"/>
                          <a:sym typeface="Lato"/>
                        </a:rPr>
                        <a:t>Financial literacy in the curriculum</a:t>
                      </a:r>
                      <a:endParaRPr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g208eae8ff29_0_79"/>
          <p:cNvSpPr txBox="1"/>
          <p:nvPr>
            <p:ph type="ctrTitle"/>
          </p:nvPr>
        </p:nvSpPr>
        <p:spPr>
          <a:xfrm>
            <a:off x="1040425" y="257075"/>
            <a:ext cx="85749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The same or different?</a:t>
            </a:r>
            <a:endParaRPr b="1" i="0" sz="3200" u="none" cap="none" strike="noStrike">
              <a:solidFill>
                <a:schemeClr val="lt1"/>
              </a:solidFill>
              <a:latin typeface="Lato"/>
              <a:ea typeface="Lato"/>
              <a:cs typeface="Lato"/>
              <a:sym typeface="Lato"/>
            </a:endParaRPr>
          </a:p>
        </p:txBody>
      </p:sp>
      <p:sp>
        <p:nvSpPr>
          <p:cNvPr id="224" name="Google Shape;224;g208eae8ff29_0_79"/>
          <p:cNvSpPr txBox="1"/>
          <p:nvPr/>
        </p:nvSpPr>
        <p:spPr>
          <a:xfrm>
            <a:off x="4512200" y="2438950"/>
            <a:ext cx="3662100" cy="1200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0" i="0" lang="en-GB" sz="2200" u="none" cap="none" strike="noStrike">
                <a:solidFill>
                  <a:srgbClr val="000000"/>
                </a:solidFill>
                <a:latin typeface="Lato"/>
                <a:ea typeface="Lato"/>
                <a:cs typeface="Lato"/>
                <a:sym typeface="Lato"/>
              </a:rPr>
              <a:t>Will Lucy and Karim have to go through a process of searching for a property?</a:t>
            </a:r>
            <a:endParaRPr b="0" i="0" sz="2200" u="none" cap="none" strike="noStrike">
              <a:solidFill>
                <a:srgbClr val="000000"/>
              </a:solidFill>
              <a:latin typeface="Lato"/>
              <a:ea typeface="Lato"/>
              <a:cs typeface="Lato"/>
              <a:sym typeface="Lato"/>
            </a:endParaRPr>
          </a:p>
        </p:txBody>
      </p:sp>
      <p:sp>
        <p:nvSpPr>
          <p:cNvPr id="225" name="Google Shape;225;g208eae8ff29_0_79"/>
          <p:cNvSpPr/>
          <p:nvPr/>
        </p:nvSpPr>
        <p:spPr>
          <a:xfrm>
            <a:off x="292875" y="2207750"/>
            <a:ext cx="3021300" cy="1750800"/>
          </a:xfrm>
          <a:prstGeom prst="roundRect">
            <a:avLst>
              <a:gd fmla="val 16667" name="adj"/>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2200" u="none" cap="none" strike="noStrike">
                <a:solidFill>
                  <a:schemeClr val="lt1"/>
                </a:solidFill>
                <a:latin typeface="Lato Black"/>
                <a:ea typeface="Lato Black"/>
                <a:cs typeface="Lato Black"/>
                <a:sym typeface="Lato Black"/>
              </a:rPr>
              <a:t>1. Searching for a property</a:t>
            </a:r>
            <a:endParaRPr b="0" i="0" sz="2200" u="none" cap="none" strike="noStrike">
              <a:solidFill>
                <a:schemeClr val="lt1"/>
              </a:solidFill>
              <a:latin typeface="Lato Black"/>
              <a:ea typeface="Lato Black"/>
              <a:cs typeface="Lato Black"/>
              <a:sym typeface="Lato Black"/>
            </a:endParaRPr>
          </a:p>
        </p:txBody>
      </p:sp>
      <p:sp>
        <p:nvSpPr>
          <p:cNvPr id="226" name="Google Shape;226;g208eae8ff29_0_79"/>
          <p:cNvSpPr/>
          <p:nvPr/>
        </p:nvSpPr>
        <p:spPr>
          <a:xfrm>
            <a:off x="293025" y="4101650"/>
            <a:ext cx="3021300" cy="516000"/>
          </a:xfrm>
          <a:prstGeom prst="rect">
            <a:avLst/>
          </a:prstGeom>
          <a:solidFill>
            <a:schemeClr val="accen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dk2"/>
                </a:solidFill>
                <a:latin typeface="Lato"/>
                <a:ea typeface="Lato"/>
                <a:cs typeface="Lato"/>
                <a:sym typeface="Lato"/>
              </a:rPr>
              <a:t>SAME </a:t>
            </a:r>
            <a:endParaRPr b="1" i="0" sz="1600" u="none" cap="none" strike="noStrike">
              <a:solidFill>
                <a:schemeClr val="dk2"/>
              </a:solidFill>
              <a:latin typeface="Lato"/>
              <a:ea typeface="Lato"/>
              <a:cs typeface="Lato"/>
              <a:sym typeface="Lato"/>
            </a:endParaRPr>
          </a:p>
        </p:txBody>
      </p:sp>
      <p:pic>
        <p:nvPicPr>
          <p:cNvPr id="227" name="Google Shape;227;g208eae8ff29_0_79"/>
          <p:cNvPicPr preferRelativeResize="0"/>
          <p:nvPr/>
        </p:nvPicPr>
        <p:blipFill rotWithShape="1">
          <a:blip r:embed="rId3">
            <a:alphaModFix/>
          </a:blip>
          <a:srcRect b="0" l="0" r="0" t="0"/>
          <a:stretch/>
        </p:blipFill>
        <p:spPr>
          <a:xfrm>
            <a:off x="1356575" y="1221700"/>
            <a:ext cx="945550" cy="945550"/>
          </a:xfrm>
          <a:prstGeom prst="rect">
            <a:avLst/>
          </a:prstGeom>
          <a:noFill/>
          <a:ln>
            <a:noFill/>
          </a:ln>
        </p:spPr>
      </p:pic>
      <p:sp>
        <p:nvSpPr>
          <p:cNvPr id="228" name="Google Shape;228;g208eae8ff29_0_79"/>
          <p:cNvSpPr txBox="1"/>
          <p:nvPr/>
        </p:nvSpPr>
        <p:spPr>
          <a:xfrm>
            <a:off x="4017000" y="1505450"/>
            <a:ext cx="4710300" cy="32838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Explanation box</a:t>
            </a:r>
            <a:endParaRPr b="1" i="0" sz="1400" u="none" cap="none" strike="noStrike">
              <a:solidFill>
                <a:srgbClr val="000000"/>
              </a:solidFill>
              <a:latin typeface="Lato"/>
              <a:ea typeface="Lato"/>
              <a:cs typeface="Lato"/>
              <a:sym typeface="Lato"/>
            </a:endParaRPr>
          </a:p>
          <a:p>
            <a:pPr indent="-317500" lvl="0" marL="457200" marR="0" rtl="0" algn="l">
              <a:lnSpc>
                <a:spcPct val="100000"/>
              </a:lnSpc>
              <a:spcBef>
                <a:spcPts val="1000"/>
              </a:spcBef>
              <a:spcAft>
                <a:spcPts val="0"/>
              </a:spcAft>
              <a:buClr>
                <a:srgbClr val="000000"/>
              </a:buClr>
              <a:buSzPts val="1400"/>
              <a:buFont typeface="Lato"/>
              <a:buChar char="●"/>
            </a:pPr>
            <a:r>
              <a:rPr b="0" i="0" lang="en-GB" sz="1400" u="none" cap="none" strike="noStrike">
                <a:solidFill>
                  <a:srgbClr val="000000"/>
                </a:solidFill>
                <a:latin typeface="Lato"/>
                <a:ea typeface="Lato"/>
                <a:cs typeface="Lato"/>
                <a:sym typeface="Lato"/>
              </a:rPr>
              <a:t>Searching for a rental property works in a very similar way to searching for properties to buy.</a:t>
            </a:r>
            <a:endParaRPr b="0" i="0" sz="1400" u="none" cap="none" strike="noStrike">
              <a:solidFill>
                <a:srgbClr val="000000"/>
              </a:solidFill>
              <a:latin typeface="Lato"/>
              <a:ea typeface="Lato"/>
              <a:cs typeface="Lato"/>
              <a:sym typeface="Lato"/>
            </a:endParaRPr>
          </a:p>
          <a:p>
            <a:pPr indent="-317500" lvl="0" marL="457200" marR="0" rtl="0" algn="l">
              <a:lnSpc>
                <a:spcPct val="100000"/>
              </a:lnSpc>
              <a:spcBef>
                <a:spcPts val="1000"/>
              </a:spcBef>
              <a:spcAft>
                <a:spcPts val="0"/>
              </a:spcAft>
              <a:buClr>
                <a:srgbClr val="000000"/>
              </a:buClr>
              <a:buSzPts val="1400"/>
              <a:buFont typeface="Lato"/>
              <a:buChar char="●"/>
            </a:pPr>
            <a:r>
              <a:rPr b="0" i="0" lang="en-GB" sz="1400" u="sng" cap="none" strike="noStrike">
                <a:solidFill>
                  <a:schemeClr val="hlink"/>
                </a:solidFill>
                <a:latin typeface="Lato"/>
                <a:ea typeface="Lato"/>
                <a:cs typeface="Lato"/>
                <a:sym typeface="Lato"/>
                <a:hlinkClick r:id="rId4"/>
              </a:rPr>
              <a:t>Rightmove</a:t>
            </a:r>
            <a:r>
              <a:rPr b="0" i="0" lang="en-GB" sz="1400" u="none" cap="none" strike="noStrike">
                <a:solidFill>
                  <a:srgbClr val="000000"/>
                </a:solidFill>
                <a:latin typeface="Lato"/>
                <a:ea typeface="Lato"/>
                <a:cs typeface="Lato"/>
                <a:sym typeface="Lato"/>
              </a:rPr>
              <a:t> is the most popular site for searching for properties and lists most of the properties on the market in the UK. </a:t>
            </a:r>
            <a:endParaRPr b="0" i="0" sz="1400" u="none" cap="none" strike="noStrike">
              <a:solidFill>
                <a:srgbClr val="000000"/>
              </a:solidFill>
              <a:latin typeface="Lato"/>
              <a:ea typeface="Lato"/>
              <a:cs typeface="Lato"/>
              <a:sym typeface="Lato"/>
            </a:endParaRPr>
          </a:p>
          <a:p>
            <a:pPr indent="-317500" lvl="0" marL="457200" marR="0" rtl="0" algn="l">
              <a:lnSpc>
                <a:spcPct val="100000"/>
              </a:lnSpc>
              <a:spcBef>
                <a:spcPts val="1000"/>
              </a:spcBef>
              <a:spcAft>
                <a:spcPts val="0"/>
              </a:spcAft>
              <a:buSzPts val="1400"/>
              <a:buFont typeface="Lato"/>
              <a:buChar char="●"/>
            </a:pPr>
            <a:r>
              <a:rPr lang="en-GB">
                <a:latin typeface="Lato"/>
                <a:ea typeface="Lato"/>
                <a:cs typeface="Lato"/>
                <a:sym typeface="Lato"/>
              </a:rPr>
              <a:t>It’s wise to combine your property search with a Scotland-specific website too such as </a:t>
            </a:r>
            <a:r>
              <a:rPr lang="en-GB" u="sng">
                <a:solidFill>
                  <a:schemeClr val="hlink"/>
                </a:solidFill>
                <a:latin typeface="Lato"/>
                <a:ea typeface="Lato"/>
                <a:cs typeface="Lato"/>
                <a:sym typeface="Lato"/>
                <a:hlinkClick r:id="rId5"/>
              </a:rPr>
              <a:t>s1homes</a:t>
            </a:r>
            <a:endParaRPr>
              <a:latin typeface="Lato"/>
              <a:ea typeface="Lato"/>
              <a:cs typeface="Lato"/>
              <a:sym typeface="Lato"/>
            </a:endParaRPr>
          </a:p>
          <a:p>
            <a:pPr indent="-317500" lvl="0" marL="457200" marR="0" rtl="0" algn="l">
              <a:lnSpc>
                <a:spcPct val="100000"/>
              </a:lnSpc>
              <a:spcBef>
                <a:spcPts val="1000"/>
              </a:spcBef>
              <a:spcAft>
                <a:spcPts val="0"/>
              </a:spcAft>
              <a:buClr>
                <a:srgbClr val="000000"/>
              </a:buClr>
              <a:buSzPts val="1400"/>
              <a:buFont typeface="Lato"/>
              <a:buChar char="●"/>
            </a:pPr>
            <a:r>
              <a:rPr b="0" i="0" lang="en-GB" sz="1400" u="none" cap="none" strike="noStrike">
                <a:solidFill>
                  <a:srgbClr val="000000"/>
                </a:solidFill>
                <a:latin typeface="Lato"/>
                <a:ea typeface="Lato"/>
                <a:cs typeface="Lato"/>
                <a:sym typeface="Lato"/>
              </a:rPr>
              <a:t>In general, people tend to </a:t>
            </a:r>
            <a:r>
              <a:rPr b="1" i="0" lang="en-GB" sz="1400" u="none" cap="none" strike="noStrike">
                <a:solidFill>
                  <a:srgbClr val="000000"/>
                </a:solidFill>
                <a:latin typeface="Lato"/>
                <a:ea typeface="Lato"/>
                <a:cs typeface="Lato"/>
                <a:sym typeface="Lato"/>
              </a:rPr>
              <a:t>search online</a:t>
            </a:r>
            <a:r>
              <a:rPr b="0" i="0" lang="en-GB" sz="1400" u="none" cap="none" strike="noStrike">
                <a:solidFill>
                  <a:srgbClr val="000000"/>
                </a:solidFill>
                <a:latin typeface="Lato"/>
                <a:ea typeface="Lato"/>
                <a:cs typeface="Lato"/>
                <a:sym typeface="Lato"/>
              </a:rPr>
              <a:t> and create a </a:t>
            </a:r>
            <a:r>
              <a:rPr b="1" i="0" lang="en-GB" sz="1400" u="none" cap="none" strike="noStrike">
                <a:solidFill>
                  <a:srgbClr val="000000"/>
                </a:solidFill>
                <a:latin typeface="Lato"/>
                <a:ea typeface="Lato"/>
                <a:cs typeface="Lato"/>
                <a:sym typeface="Lato"/>
              </a:rPr>
              <a:t>shortlist of properties</a:t>
            </a:r>
            <a:r>
              <a:rPr b="0" i="0" lang="en-GB" sz="1400" u="none" cap="none" strike="noStrike">
                <a:solidFill>
                  <a:srgbClr val="000000"/>
                </a:solidFill>
                <a:latin typeface="Lato"/>
                <a:ea typeface="Lato"/>
                <a:cs typeface="Lato"/>
                <a:sym typeface="Lato"/>
              </a:rPr>
              <a:t> they are interested in, before calling an </a:t>
            </a:r>
            <a:r>
              <a:rPr b="1" i="0" lang="en-GB" sz="1400" u="none" cap="none" strike="noStrike">
                <a:solidFill>
                  <a:srgbClr val="000000"/>
                </a:solidFill>
                <a:latin typeface="Lato"/>
                <a:ea typeface="Lato"/>
                <a:cs typeface="Lato"/>
                <a:sym typeface="Lato"/>
              </a:rPr>
              <a:t>estate agent </a:t>
            </a:r>
            <a:r>
              <a:rPr b="0" i="0" lang="en-GB" sz="1400" u="none" cap="none" strike="noStrike">
                <a:solidFill>
                  <a:srgbClr val="000000"/>
                </a:solidFill>
                <a:latin typeface="Lato"/>
                <a:ea typeface="Lato"/>
                <a:cs typeface="Lato"/>
                <a:sym typeface="Lato"/>
              </a:rPr>
              <a:t>responsible for the property in order to </a:t>
            </a:r>
            <a:r>
              <a:rPr b="1" i="0" lang="en-GB" sz="1400" u="none" cap="none" strike="noStrike">
                <a:solidFill>
                  <a:srgbClr val="000000"/>
                </a:solidFill>
                <a:latin typeface="Lato"/>
                <a:ea typeface="Lato"/>
                <a:cs typeface="Lato"/>
                <a:sym typeface="Lato"/>
              </a:rPr>
              <a:t>book viewings</a:t>
            </a:r>
            <a:r>
              <a:rPr b="0" i="0" lang="en-GB" sz="1400" u="none" cap="none" strike="noStrike">
                <a:solidFill>
                  <a:srgbClr val="000000"/>
                </a:solidFill>
                <a:latin typeface="Lato"/>
                <a:ea typeface="Lato"/>
                <a:cs typeface="Lato"/>
                <a:sym typeface="Lato"/>
              </a:rPr>
              <a:t>.</a:t>
            </a:r>
            <a:endParaRPr b="1" i="0" sz="1400" u="none" cap="none" strike="noStrike">
              <a:solidFill>
                <a:srgbClr val="000000"/>
              </a:solidFill>
              <a:latin typeface="Lato"/>
              <a:ea typeface="Lato"/>
              <a:cs typeface="Lato"/>
              <a:sym typeface="Lato"/>
            </a:endParaRPr>
          </a:p>
        </p:txBody>
      </p:sp>
      <p:grpSp>
        <p:nvGrpSpPr>
          <p:cNvPr id="229" name="Google Shape;229;g208eae8ff29_0_79"/>
          <p:cNvGrpSpPr/>
          <p:nvPr/>
        </p:nvGrpSpPr>
        <p:grpSpPr>
          <a:xfrm>
            <a:off x="-308" y="-3"/>
            <a:ext cx="945571" cy="1030169"/>
            <a:chOff x="4281700" y="-142825"/>
            <a:chExt cx="1326000" cy="1326000"/>
          </a:xfrm>
        </p:grpSpPr>
        <p:pic>
          <p:nvPicPr>
            <p:cNvPr id="230" name="Google Shape;230;g208eae8ff29_0_79"/>
            <p:cNvPicPr preferRelativeResize="0"/>
            <p:nvPr/>
          </p:nvPicPr>
          <p:blipFill rotWithShape="1">
            <a:blip r:embed="rId6">
              <a:alphaModFix/>
            </a:blip>
            <a:srcRect b="0" l="0" r="0" t="0"/>
            <a:stretch/>
          </p:blipFill>
          <p:spPr>
            <a:xfrm>
              <a:off x="4281700" y="-142825"/>
              <a:ext cx="1326000" cy="1326000"/>
            </a:xfrm>
            <a:prstGeom prst="rect">
              <a:avLst/>
            </a:prstGeom>
            <a:noFill/>
            <a:ln>
              <a:noFill/>
            </a:ln>
          </p:spPr>
        </p:pic>
        <p:sp>
          <p:nvSpPr>
            <p:cNvPr id="231" name="Google Shape;231;g208eae8ff29_0_79"/>
            <p:cNvSpPr/>
            <p:nvPr/>
          </p:nvSpPr>
          <p:spPr>
            <a:xfrm>
              <a:off x="4427200" y="39050"/>
              <a:ext cx="1035000" cy="923400"/>
            </a:xfrm>
            <a:prstGeom prst="roundRect">
              <a:avLst>
                <a:gd fmla="val 16667" name="adj"/>
              </a:avLst>
            </a:prstGeom>
            <a:no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1000"/>
                                        <p:tgtEl>
                                          <p:spTgt spid="228"/>
                                        </p:tgtEl>
                                      </p:cBhvr>
                                    </p:animEffect>
                                  </p:childTnLst>
                                </p:cTn>
                              </p:par>
                              <p:par>
                                <p:cTn fill="hold" nodeType="with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1000"/>
                                        <p:tgtEl>
                                          <p:spTgt spid="2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pic>
        <p:nvPicPr>
          <p:cNvPr id="236" name="Google Shape;236;g208eae8ff29_0_101"/>
          <p:cNvPicPr preferRelativeResize="0"/>
          <p:nvPr/>
        </p:nvPicPr>
        <p:blipFill rotWithShape="1">
          <a:blip r:embed="rId3">
            <a:alphaModFix/>
          </a:blip>
          <a:srcRect b="0" l="0" r="0" t="0"/>
          <a:stretch/>
        </p:blipFill>
        <p:spPr>
          <a:xfrm>
            <a:off x="995850" y="893900"/>
            <a:ext cx="1579975" cy="1579975"/>
          </a:xfrm>
          <a:prstGeom prst="rect">
            <a:avLst/>
          </a:prstGeom>
          <a:noFill/>
          <a:ln>
            <a:noFill/>
          </a:ln>
        </p:spPr>
      </p:pic>
      <p:sp>
        <p:nvSpPr>
          <p:cNvPr id="237" name="Google Shape;237;g208eae8ff29_0_101"/>
          <p:cNvSpPr txBox="1"/>
          <p:nvPr/>
        </p:nvSpPr>
        <p:spPr>
          <a:xfrm>
            <a:off x="4219800" y="2550075"/>
            <a:ext cx="4375500" cy="861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0" i="0" lang="en-GB" sz="2200" u="none" cap="none" strike="noStrike">
                <a:solidFill>
                  <a:srgbClr val="000000"/>
                </a:solidFill>
                <a:latin typeface="Lato"/>
                <a:ea typeface="Lato"/>
                <a:cs typeface="Lato"/>
                <a:sym typeface="Lato"/>
              </a:rPr>
              <a:t>Will Lucy and Karim have to make an offer to acquire their property?</a:t>
            </a:r>
            <a:endParaRPr b="0" i="0" sz="2200" u="none" cap="none" strike="noStrike">
              <a:solidFill>
                <a:srgbClr val="000000"/>
              </a:solidFill>
              <a:latin typeface="Lato"/>
              <a:ea typeface="Lato"/>
              <a:cs typeface="Lato"/>
              <a:sym typeface="Lato"/>
            </a:endParaRPr>
          </a:p>
        </p:txBody>
      </p:sp>
      <p:sp>
        <p:nvSpPr>
          <p:cNvPr id="238" name="Google Shape;238;g208eae8ff29_0_101"/>
          <p:cNvSpPr txBox="1"/>
          <p:nvPr>
            <p:ph type="ctrTitle"/>
          </p:nvPr>
        </p:nvSpPr>
        <p:spPr>
          <a:xfrm>
            <a:off x="1040425" y="257075"/>
            <a:ext cx="85749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The same or different?</a:t>
            </a:r>
            <a:endParaRPr b="1" i="0" sz="3200" u="none" cap="none" strike="noStrike">
              <a:solidFill>
                <a:schemeClr val="lt1"/>
              </a:solidFill>
              <a:latin typeface="Lato"/>
              <a:ea typeface="Lato"/>
              <a:cs typeface="Lato"/>
              <a:sym typeface="Lato"/>
            </a:endParaRPr>
          </a:p>
        </p:txBody>
      </p:sp>
      <p:sp>
        <p:nvSpPr>
          <p:cNvPr id="239" name="Google Shape;239;g208eae8ff29_0_101"/>
          <p:cNvSpPr txBox="1"/>
          <p:nvPr/>
        </p:nvSpPr>
        <p:spPr>
          <a:xfrm>
            <a:off x="3738000" y="1059525"/>
            <a:ext cx="5339100" cy="38430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Explanation box</a:t>
            </a:r>
            <a:endParaRPr b="1" i="0" sz="1400" u="none" cap="none" strike="noStrike">
              <a:solidFill>
                <a:srgbClr val="000000"/>
              </a:solidFill>
              <a:latin typeface="Lato"/>
              <a:ea typeface="Lato"/>
              <a:cs typeface="Lato"/>
              <a:sym typeface="Lato"/>
            </a:endParaRPr>
          </a:p>
          <a:p>
            <a:pPr indent="-317500" lvl="0" marL="457200" marR="0" rtl="0" algn="l">
              <a:lnSpc>
                <a:spcPct val="100000"/>
              </a:lnSpc>
              <a:spcBef>
                <a:spcPts val="1000"/>
              </a:spcBef>
              <a:spcAft>
                <a:spcPts val="0"/>
              </a:spcAft>
              <a:buClr>
                <a:srgbClr val="000000"/>
              </a:buClr>
              <a:buSzPts val="1400"/>
              <a:buFont typeface="Lato"/>
              <a:buChar char="●"/>
            </a:pPr>
            <a:r>
              <a:rPr b="0" i="0" lang="en-GB" sz="1400" u="none" cap="none" strike="noStrike">
                <a:solidFill>
                  <a:srgbClr val="000000"/>
                </a:solidFill>
                <a:latin typeface="Lato"/>
                <a:ea typeface="Lato"/>
                <a:cs typeface="Lato"/>
                <a:sym typeface="Lato"/>
              </a:rPr>
              <a:t>Making an offer also happens in a similar way for renting and buying. </a:t>
            </a:r>
            <a:endParaRPr b="0" i="0" sz="1400" u="none" cap="none" strike="noStrike">
              <a:solidFill>
                <a:srgbClr val="000000"/>
              </a:solidFill>
              <a:latin typeface="Lato"/>
              <a:ea typeface="Lato"/>
              <a:cs typeface="Lato"/>
              <a:sym typeface="Lato"/>
            </a:endParaRPr>
          </a:p>
          <a:p>
            <a:pPr indent="-317500" lvl="0" marL="457200" marR="0" rtl="0" algn="l">
              <a:lnSpc>
                <a:spcPct val="100000"/>
              </a:lnSpc>
              <a:spcBef>
                <a:spcPts val="1000"/>
              </a:spcBef>
              <a:spcAft>
                <a:spcPts val="0"/>
              </a:spcAft>
              <a:buClr>
                <a:srgbClr val="000000"/>
              </a:buClr>
              <a:buSzPts val="1400"/>
              <a:buFont typeface="Lato"/>
              <a:buChar char="●"/>
            </a:pPr>
            <a:r>
              <a:rPr b="0" i="0" lang="en-GB" sz="1400" u="none" cap="none" strike="noStrike">
                <a:solidFill>
                  <a:srgbClr val="000000"/>
                </a:solidFill>
                <a:latin typeface="Lato"/>
                <a:ea typeface="Lato"/>
                <a:cs typeface="Lato"/>
                <a:sym typeface="Lato"/>
              </a:rPr>
              <a:t>For each, you’ll be asked to make a </a:t>
            </a:r>
            <a:r>
              <a:rPr b="1" i="0" lang="en-GB" sz="1400" u="none" cap="none" strike="noStrike">
                <a:solidFill>
                  <a:srgbClr val="000000"/>
                </a:solidFill>
                <a:latin typeface="Lato"/>
                <a:ea typeface="Lato"/>
                <a:cs typeface="Lato"/>
                <a:sym typeface="Lato"/>
              </a:rPr>
              <a:t>formal offer</a:t>
            </a:r>
            <a:r>
              <a:rPr b="0" i="0" lang="en-GB" sz="1400" u="none" cap="none" strike="noStrike">
                <a:solidFill>
                  <a:srgbClr val="000000"/>
                </a:solidFill>
                <a:latin typeface="Lato"/>
                <a:ea typeface="Lato"/>
                <a:cs typeface="Lato"/>
                <a:sym typeface="Lato"/>
              </a:rPr>
              <a:t> in writing that details the </a:t>
            </a:r>
            <a:r>
              <a:rPr b="1" i="0" lang="en-GB" sz="1400" u="none" cap="none" strike="noStrike">
                <a:solidFill>
                  <a:srgbClr val="000000"/>
                </a:solidFill>
                <a:latin typeface="Lato"/>
                <a:ea typeface="Lato"/>
                <a:cs typeface="Lato"/>
                <a:sym typeface="Lato"/>
              </a:rPr>
              <a:t>amount you are willing to pay. </a:t>
            </a:r>
            <a:endParaRPr b="1" i="0" sz="1400" u="none" cap="none" strike="noStrike">
              <a:solidFill>
                <a:srgbClr val="000000"/>
              </a:solidFill>
              <a:latin typeface="Lato"/>
              <a:ea typeface="Lato"/>
              <a:cs typeface="Lato"/>
              <a:sym typeface="Lato"/>
            </a:endParaRPr>
          </a:p>
          <a:p>
            <a:pPr indent="-317500" lvl="0" marL="457200" marR="0" rtl="0" algn="l">
              <a:lnSpc>
                <a:spcPct val="100000"/>
              </a:lnSpc>
              <a:spcBef>
                <a:spcPts val="1000"/>
              </a:spcBef>
              <a:spcAft>
                <a:spcPts val="0"/>
              </a:spcAft>
              <a:buClr>
                <a:srgbClr val="000000"/>
              </a:buClr>
              <a:buSzPts val="1400"/>
              <a:buFont typeface="Lato"/>
              <a:buChar char="●"/>
            </a:pPr>
            <a:r>
              <a:rPr b="0" i="0" lang="en-GB" sz="1400" u="none" cap="none" strike="noStrike">
                <a:solidFill>
                  <a:srgbClr val="000000"/>
                </a:solidFill>
                <a:latin typeface="Lato"/>
                <a:ea typeface="Lato"/>
                <a:cs typeface="Lato"/>
                <a:sym typeface="Lato"/>
              </a:rPr>
              <a:t>Some </a:t>
            </a:r>
            <a:r>
              <a:rPr b="1" i="0" lang="en-GB" sz="1400" u="none" cap="none" strike="noStrike">
                <a:solidFill>
                  <a:srgbClr val="000000"/>
                </a:solidFill>
                <a:latin typeface="Lato"/>
                <a:ea typeface="Lato"/>
                <a:cs typeface="Lato"/>
                <a:sym typeface="Lato"/>
              </a:rPr>
              <a:t>estate agents</a:t>
            </a:r>
            <a:r>
              <a:rPr b="0" i="0" lang="en-GB" sz="1400" u="none" cap="none" strike="noStrike">
                <a:solidFill>
                  <a:srgbClr val="000000"/>
                </a:solidFill>
                <a:latin typeface="Lato"/>
                <a:ea typeface="Lato"/>
                <a:cs typeface="Lato"/>
                <a:sym typeface="Lato"/>
              </a:rPr>
              <a:t> require you to fill in an </a:t>
            </a:r>
            <a:r>
              <a:rPr b="1" i="0" lang="en-GB" sz="1400" u="none" cap="none" strike="noStrike">
                <a:solidFill>
                  <a:srgbClr val="000000"/>
                </a:solidFill>
                <a:latin typeface="Lato"/>
                <a:ea typeface="Lato"/>
                <a:cs typeface="Lato"/>
                <a:sym typeface="Lato"/>
              </a:rPr>
              <a:t>application form. </a:t>
            </a:r>
            <a:endParaRPr b="1" i="0" sz="1400" u="none" cap="none" strike="noStrike">
              <a:solidFill>
                <a:srgbClr val="000000"/>
              </a:solidFill>
              <a:latin typeface="Lato"/>
              <a:ea typeface="Lato"/>
              <a:cs typeface="Lato"/>
              <a:sym typeface="Lato"/>
            </a:endParaRPr>
          </a:p>
          <a:p>
            <a:pPr indent="-317500" lvl="0" marL="457200" marR="0" rtl="0" algn="l">
              <a:lnSpc>
                <a:spcPct val="100000"/>
              </a:lnSpc>
              <a:spcBef>
                <a:spcPts val="1000"/>
              </a:spcBef>
              <a:spcAft>
                <a:spcPts val="0"/>
              </a:spcAft>
              <a:buClr>
                <a:srgbClr val="000000"/>
              </a:buClr>
              <a:buSzPts val="1400"/>
              <a:buFont typeface="Lato"/>
              <a:buChar char="●"/>
            </a:pPr>
            <a:r>
              <a:rPr b="0" i="0" lang="en-GB" sz="1400" u="none" cap="none" strike="noStrike">
                <a:solidFill>
                  <a:schemeClr val="dk1"/>
                </a:solidFill>
                <a:latin typeface="Lato"/>
                <a:ea typeface="Lato"/>
                <a:cs typeface="Lato"/>
                <a:sym typeface="Lato"/>
              </a:rPr>
              <a:t>An offer can be </a:t>
            </a:r>
            <a:r>
              <a:rPr b="1" i="0" lang="en-GB" sz="1400" u="none" cap="none" strike="noStrike">
                <a:solidFill>
                  <a:schemeClr val="dk1"/>
                </a:solidFill>
                <a:latin typeface="Lato"/>
                <a:ea typeface="Lato"/>
                <a:cs typeface="Lato"/>
                <a:sym typeface="Lato"/>
              </a:rPr>
              <a:t>accepted</a:t>
            </a:r>
            <a:r>
              <a:rPr b="0" i="0" lang="en-GB" sz="1400" u="none" cap="none" strike="noStrike">
                <a:solidFill>
                  <a:schemeClr val="dk1"/>
                </a:solidFill>
                <a:latin typeface="Lato"/>
                <a:ea typeface="Lato"/>
                <a:cs typeface="Lato"/>
                <a:sym typeface="Lato"/>
              </a:rPr>
              <a:t> or </a:t>
            </a:r>
            <a:r>
              <a:rPr b="1" i="0" lang="en-GB" sz="1400" u="none" cap="none" strike="noStrike">
                <a:solidFill>
                  <a:schemeClr val="dk1"/>
                </a:solidFill>
                <a:latin typeface="Lato"/>
                <a:ea typeface="Lato"/>
                <a:cs typeface="Lato"/>
                <a:sym typeface="Lato"/>
              </a:rPr>
              <a:t>rejected</a:t>
            </a:r>
            <a:endParaRPr b="1" i="0" sz="1400" u="none" cap="none" strike="noStrike">
              <a:solidFill>
                <a:schemeClr val="dk1"/>
              </a:solidFill>
              <a:latin typeface="Lato"/>
              <a:ea typeface="Lato"/>
              <a:cs typeface="Lato"/>
              <a:sym typeface="Lato"/>
            </a:endParaRPr>
          </a:p>
          <a:p>
            <a:pPr indent="-317500" lvl="0" marL="457200" marR="0" rtl="0" algn="l">
              <a:lnSpc>
                <a:spcPct val="100000"/>
              </a:lnSpc>
              <a:spcBef>
                <a:spcPts val="1000"/>
              </a:spcBef>
              <a:spcAft>
                <a:spcPts val="0"/>
              </a:spcAft>
              <a:buClr>
                <a:schemeClr val="dk1"/>
              </a:buClr>
              <a:buSzPts val="1400"/>
              <a:buFont typeface="Lato"/>
              <a:buChar char="●"/>
            </a:pPr>
            <a:r>
              <a:rPr lang="en-GB">
                <a:solidFill>
                  <a:schemeClr val="dk1"/>
                </a:solidFill>
                <a:latin typeface="Lato"/>
                <a:ea typeface="Lato"/>
                <a:cs typeface="Lato"/>
                <a:sym typeface="Lato"/>
              </a:rPr>
              <a:t>Some homes in Scotland are sold at a fixed price, but most are sold through a 'blind bidding' system. This means the seller will ask for offers either over or around a minimum price. How much you'll have to pay, then, depends on how many other people make an offer. Your offer must be sent as a letter from your solicitor. </a:t>
            </a:r>
            <a:endParaRPr b="1">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Lato"/>
              <a:ea typeface="Lato"/>
              <a:cs typeface="Lato"/>
              <a:sym typeface="Lato"/>
            </a:endParaRPr>
          </a:p>
        </p:txBody>
      </p:sp>
      <p:grpSp>
        <p:nvGrpSpPr>
          <p:cNvPr id="240" name="Google Shape;240;g208eae8ff29_0_101"/>
          <p:cNvGrpSpPr/>
          <p:nvPr/>
        </p:nvGrpSpPr>
        <p:grpSpPr>
          <a:xfrm>
            <a:off x="-308" y="-3"/>
            <a:ext cx="945571" cy="1030169"/>
            <a:chOff x="4281700" y="-142825"/>
            <a:chExt cx="1326000" cy="1326000"/>
          </a:xfrm>
        </p:grpSpPr>
        <p:pic>
          <p:nvPicPr>
            <p:cNvPr id="241" name="Google Shape;241;g208eae8ff29_0_101"/>
            <p:cNvPicPr preferRelativeResize="0"/>
            <p:nvPr/>
          </p:nvPicPr>
          <p:blipFill rotWithShape="1">
            <a:blip r:embed="rId4">
              <a:alphaModFix/>
            </a:blip>
            <a:srcRect b="0" l="0" r="0" t="0"/>
            <a:stretch/>
          </p:blipFill>
          <p:spPr>
            <a:xfrm>
              <a:off x="4281700" y="-142825"/>
              <a:ext cx="1326000" cy="1326000"/>
            </a:xfrm>
            <a:prstGeom prst="rect">
              <a:avLst/>
            </a:prstGeom>
            <a:noFill/>
            <a:ln>
              <a:noFill/>
            </a:ln>
          </p:spPr>
        </p:pic>
        <p:sp>
          <p:nvSpPr>
            <p:cNvPr id="242" name="Google Shape;242;g208eae8ff29_0_101"/>
            <p:cNvSpPr/>
            <p:nvPr/>
          </p:nvSpPr>
          <p:spPr>
            <a:xfrm>
              <a:off x="4427200" y="39050"/>
              <a:ext cx="1035000" cy="923400"/>
            </a:xfrm>
            <a:prstGeom prst="roundRect">
              <a:avLst>
                <a:gd fmla="val 16667" name="adj"/>
              </a:avLst>
            </a:prstGeom>
            <a:no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43" name="Google Shape;243;g208eae8ff29_0_101"/>
          <p:cNvSpPr/>
          <p:nvPr/>
        </p:nvSpPr>
        <p:spPr>
          <a:xfrm>
            <a:off x="292875" y="2207750"/>
            <a:ext cx="3021300" cy="1750800"/>
          </a:xfrm>
          <a:prstGeom prst="roundRect">
            <a:avLst>
              <a:gd fmla="val 16667" name="adj"/>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0" i="0" lang="en-GB" sz="2200" u="none" cap="none" strike="noStrike">
                <a:solidFill>
                  <a:schemeClr val="lt1"/>
                </a:solidFill>
                <a:latin typeface="Lato Black"/>
                <a:ea typeface="Lato Black"/>
                <a:cs typeface="Lato Black"/>
                <a:sym typeface="Lato Black"/>
              </a:rPr>
              <a:t>2. Making an offer</a:t>
            </a:r>
            <a:endParaRPr b="0" i="0" sz="2200" u="none" cap="none" strike="noStrike">
              <a:solidFill>
                <a:schemeClr val="lt1"/>
              </a:solidFill>
              <a:latin typeface="Lato Black"/>
              <a:ea typeface="Lato Black"/>
              <a:cs typeface="Lato Black"/>
              <a:sym typeface="Lato Black"/>
            </a:endParaRPr>
          </a:p>
        </p:txBody>
      </p:sp>
      <p:sp>
        <p:nvSpPr>
          <p:cNvPr id="244" name="Google Shape;244;g208eae8ff29_0_101"/>
          <p:cNvSpPr/>
          <p:nvPr/>
        </p:nvSpPr>
        <p:spPr>
          <a:xfrm>
            <a:off x="293025" y="4101650"/>
            <a:ext cx="3021300" cy="516000"/>
          </a:xfrm>
          <a:prstGeom prst="rect">
            <a:avLst/>
          </a:prstGeom>
          <a:solidFill>
            <a:schemeClr val="accen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dk2"/>
                </a:solidFill>
                <a:latin typeface="Lato"/>
                <a:ea typeface="Lato"/>
                <a:cs typeface="Lato"/>
                <a:sym typeface="Lato"/>
              </a:rPr>
              <a:t>SAME </a:t>
            </a:r>
            <a:endParaRPr b="1" i="0" sz="1600" u="none" cap="none" strike="noStrike">
              <a:solidFill>
                <a:schemeClr val="dk2"/>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1000"/>
                                        <p:tgtEl>
                                          <p:spTgt spid="2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237"/>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1000"/>
                                        <p:tgtEl>
                                          <p:spTgt spid="2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pic>
        <p:nvPicPr>
          <p:cNvPr id="249" name="Google Shape;249;g208eae8ff29_0_112"/>
          <p:cNvPicPr preferRelativeResize="0"/>
          <p:nvPr/>
        </p:nvPicPr>
        <p:blipFill rotWithShape="1">
          <a:blip r:embed="rId3">
            <a:alphaModFix/>
          </a:blip>
          <a:srcRect b="0" l="0" r="0" t="0"/>
          <a:stretch/>
        </p:blipFill>
        <p:spPr>
          <a:xfrm>
            <a:off x="1102275" y="1020750"/>
            <a:ext cx="1187000" cy="1187000"/>
          </a:xfrm>
          <a:prstGeom prst="rect">
            <a:avLst/>
          </a:prstGeom>
          <a:noFill/>
          <a:ln>
            <a:noFill/>
          </a:ln>
        </p:spPr>
      </p:pic>
      <p:sp>
        <p:nvSpPr>
          <p:cNvPr id="250" name="Google Shape;250;g208eae8ff29_0_112"/>
          <p:cNvSpPr txBox="1"/>
          <p:nvPr/>
        </p:nvSpPr>
        <p:spPr>
          <a:xfrm>
            <a:off x="3790950" y="2449375"/>
            <a:ext cx="4482300" cy="861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0" i="0" lang="en-GB" sz="2200" u="none" cap="none" strike="noStrike">
                <a:solidFill>
                  <a:srgbClr val="000000"/>
                </a:solidFill>
                <a:latin typeface="Lato"/>
                <a:ea typeface="Lato"/>
                <a:cs typeface="Lato"/>
                <a:sym typeface="Lato"/>
              </a:rPr>
              <a:t>Will Lucy and Karim need to put a deposit down?</a:t>
            </a:r>
            <a:endParaRPr b="0" i="0" sz="2200" u="none" cap="none" strike="noStrike">
              <a:solidFill>
                <a:srgbClr val="000000"/>
              </a:solidFill>
              <a:latin typeface="Lato"/>
              <a:ea typeface="Lato"/>
              <a:cs typeface="Lato"/>
              <a:sym typeface="Lato"/>
            </a:endParaRPr>
          </a:p>
        </p:txBody>
      </p:sp>
      <p:sp>
        <p:nvSpPr>
          <p:cNvPr id="251" name="Google Shape;251;g208eae8ff29_0_112"/>
          <p:cNvSpPr txBox="1"/>
          <p:nvPr/>
        </p:nvSpPr>
        <p:spPr>
          <a:xfrm>
            <a:off x="3445600" y="1148050"/>
            <a:ext cx="5516700" cy="3971100"/>
          </a:xfrm>
          <a:prstGeom prst="rect">
            <a:avLst/>
          </a:prstGeom>
          <a:solidFill>
            <a:schemeClr val="accent6"/>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Explanation box</a:t>
            </a:r>
            <a:endParaRPr b="1" i="0" sz="1400" u="none" cap="none" strike="noStrike">
              <a:solidFill>
                <a:srgbClr val="000000"/>
              </a:solidFill>
              <a:latin typeface="Lato"/>
              <a:ea typeface="Lato"/>
              <a:cs typeface="Lato"/>
              <a:sym typeface="Lato"/>
            </a:endParaRPr>
          </a:p>
          <a:p>
            <a:pPr indent="-317500" lvl="0" marL="457200" marR="0" rtl="0" algn="l">
              <a:lnSpc>
                <a:spcPct val="100000"/>
              </a:lnSpc>
              <a:spcBef>
                <a:spcPts val="1000"/>
              </a:spcBef>
              <a:spcAft>
                <a:spcPts val="0"/>
              </a:spcAft>
              <a:buClr>
                <a:srgbClr val="000000"/>
              </a:buClr>
              <a:buSzPts val="1400"/>
              <a:buFont typeface="Lato"/>
              <a:buChar char="●"/>
            </a:pPr>
            <a:r>
              <a:rPr b="0" i="0" lang="en-GB" sz="1400" u="none" cap="none" strike="noStrike">
                <a:solidFill>
                  <a:schemeClr val="dk1"/>
                </a:solidFill>
                <a:latin typeface="Lato"/>
                <a:ea typeface="Lato"/>
                <a:cs typeface="Lato"/>
                <a:sym typeface="Lato"/>
              </a:rPr>
              <a:t>A deposit (initial sum of money put into a bank account) will need to be made whether renting or buying.</a:t>
            </a:r>
            <a:endParaRPr b="0" i="0" sz="1400" u="none" cap="none" strike="noStrike">
              <a:solidFill>
                <a:schemeClr val="dk1"/>
              </a:solidFill>
              <a:latin typeface="Lato"/>
              <a:ea typeface="Lato"/>
              <a:cs typeface="Lato"/>
              <a:sym typeface="Lato"/>
            </a:endParaRPr>
          </a:p>
          <a:p>
            <a:pPr indent="-317500" lvl="0" marL="457200" marR="0" rtl="0" algn="l">
              <a:lnSpc>
                <a:spcPct val="100000"/>
              </a:lnSpc>
              <a:spcBef>
                <a:spcPts val="1000"/>
              </a:spcBef>
              <a:spcAft>
                <a:spcPts val="0"/>
              </a:spcAft>
              <a:buClr>
                <a:srgbClr val="000000"/>
              </a:buClr>
              <a:buSzPts val="1400"/>
              <a:buFont typeface="Lato"/>
              <a:buChar char="●"/>
            </a:pPr>
            <a:r>
              <a:rPr b="0" i="0" lang="en-GB" sz="1400" u="none" cap="none" strike="noStrike">
                <a:solidFill>
                  <a:schemeClr val="dk1"/>
                </a:solidFill>
                <a:latin typeface="Lato"/>
                <a:ea typeface="Lato"/>
                <a:cs typeface="Lato"/>
                <a:sym typeface="Lato"/>
              </a:rPr>
              <a:t>Deposits are generally </a:t>
            </a:r>
            <a:r>
              <a:rPr b="1" i="0" lang="en-GB" sz="1400" u="none" cap="none" strike="noStrike">
                <a:solidFill>
                  <a:schemeClr val="dk1"/>
                </a:solidFill>
                <a:latin typeface="Lato"/>
                <a:ea typeface="Lato"/>
                <a:cs typeface="Lato"/>
                <a:sym typeface="Lato"/>
              </a:rPr>
              <a:t>higher when buying a property </a:t>
            </a:r>
            <a:r>
              <a:rPr b="0" i="0" lang="en-GB" sz="1400" u="none" cap="none" strike="noStrike">
                <a:solidFill>
                  <a:schemeClr val="dk1"/>
                </a:solidFill>
                <a:latin typeface="Lato"/>
                <a:ea typeface="Lato"/>
                <a:cs typeface="Lato"/>
                <a:sym typeface="Lato"/>
              </a:rPr>
              <a:t>but it will </a:t>
            </a:r>
            <a:r>
              <a:rPr b="1" i="0" lang="en-GB" sz="1400" u="none" cap="none" strike="noStrike">
                <a:solidFill>
                  <a:schemeClr val="dk1"/>
                </a:solidFill>
                <a:latin typeface="Lato"/>
                <a:ea typeface="Lato"/>
                <a:cs typeface="Lato"/>
                <a:sym typeface="Lato"/>
              </a:rPr>
              <a:t>depend on the value of the property.</a:t>
            </a:r>
            <a:endParaRPr b="1" i="0" sz="1400" u="none" cap="none" strike="noStrike">
              <a:solidFill>
                <a:schemeClr val="dk1"/>
              </a:solidFill>
              <a:latin typeface="Lato"/>
              <a:ea typeface="Lato"/>
              <a:cs typeface="Lato"/>
              <a:sym typeface="Lato"/>
            </a:endParaRPr>
          </a:p>
          <a:p>
            <a:pPr indent="-317500" lvl="0" marL="457200" marR="0" rtl="0" algn="l">
              <a:lnSpc>
                <a:spcPct val="100000"/>
              </a:lnSpc>
              <a:spcBef>
                <a:spcPts val="1000"/>
              </a:spcBef>
              <a:spcAft>
                <a:spcPts val="0"/>
              </a:spcAft>
              <a:buClr>
                <a:schemeClr val="dk1"/>
              </a:buClr>
              <a:buSzPts val="1400"/>
              <a:buFont typeface="Lato"/>
              <a:buChar char="●"/>
            </a:pPr>
            <a:r>
              <a:rPr b="0" i="0" lang="en-GB" sz="1400" u="none" cap="none" strike="noStrike">
                <a:solidFill>
                  <a:schemeClr val="dk1"/>
                </a:solidFill>
                <a:latin typeface="Arial"/>
                <a:ea typeface="Arial"/>
                <a:cs typeface="Arial"/>
                <a:sym typeface="Arial"/>
              </a:rPr>
              <a:t>For </a:t>
            </a:r>
            <a:r>
              <a:rPr b="1" i="0" lang="en-GB" sz="1400" u="none" cap="none" strike="noStrike">
                <a:solidFill>
                  <a:schemeClr val="dk1"/>
                </a:solidFill>
                <a:latin typeface="Arial"/>
                <a:ea typeface="Arial"/>
                <a:cs typeface="Arial"/>
                <a:sym typeface="Arial"/>
              </a:rPr>
              <a:t>rentals,</a:t>
            </a:r>
            <a:r>
              <a:rPr b="0" i="0" lang="en-GB" sz="1400" u="none" cap="none" strike="noStrike">
                <a:solidFill>
                  <a:schemeClr val="dk1"/>
                </a:solidFill>
                <a:latin typeface="Arial"/>
                <a:ea typeface="Arial"/>
                <a:cs typeface="Arial"/>
                <a:sym typeface="Arial"/>
              </a:rPr>
              <a:t> a deposit </a:t>
            </a:r>
            <a:r>
              <a:rPr b="1" i="0" lang="en-GB" sz="1400" u="none" cap="none" strike="noStrike">
                <a:solidFill>
                  <a:schemeClr val="dk1"/>
                </a:solidFill>
                <a:latin typeface="Arial"/>
                <a:ea typeface="Arial"/>
                <a:cs typeface="Arial"/>
                <a:sym typeface="Arial"/>
              </a:rPr>
              <a:t>gives the landlord (property owner) security</a:t>
            </a:r>
            <a:r>
              <a:rPr b="0" i="0" lang="en-GB" sz="1400" u="none" cap="none" strike="noStrike">
                <a:solidFill>
                  <a:schemeClr val="dk1"/>
                </a:solidFill>
                <a:latin typeface="Arial"/>
                <a:ea typeface="Arial"/>
                <a:cs typeface="Arial"/>
                <a:sym typeface="Arial"/>
              </a:rPr>
              <a:t> in case there’s damage to the property or rent isn’t paid*. </a:t>
            </a:r>
            <a:endParaRPr b="0" i="0" sz="1400" u="none" cap="none" strike="noStrike">
              <a:solidFill>
                <a:schemeClr val="dk1"/>
              </a:solidFill>
              <a:latin typeface="Lato"/>
              <a:ea typeface="Lato"/>
              <a:cs typeface="Lato"/>
              <a:sym typeface="Lato"/>
            </a:endParaRPr>
          </a:p>
          <a:p>
            <a:pPr indent="-317500" lvl="0" marL="457200" marR="0" rtl="0" algn="l">
              <a:lnSpc>
                <a:spcPct val="100000"/>
              </a:lnSpc>
              <a:spcBef>
                <a:spcPts val="1000"/>
              </a:spcBef>
              <a:spcAft>
                <a:spcPts val="0"/>
              </a:spcAft>
              <a:buClr>
                <a:schemeClr val="dk1"/>
              </a:buClr>
              <a:buSzPts val="1400"/>
              <a:buFont typeface="Lato"/>
              <a:buChar char="●"/>
            </a:pPr>
            <a:r>
              <a:rPr b="0" i="0" lang="en-GB" sz="1400" u="none" cap="none" strike="noStrike">
                <a:solidFill>
                  <a:schemeClr val="dk1"/>
                </a:solidFill>
                <a:latin typeface="Lato"/>
                <a:ea typeface="Lato"/>
                <a:cs typeface="Lato"/>
                <a:sym typeface="Lato"/>
              </a:rPr>
              <a:t>When </a:t>
            </a:r>
            <a:r>
              <a:rPr b="1" i="0" lang="en-GB" sz="1400" u="none" cap="none" strike="noStrike">
                <a:solidFill>
                  <a:schemeClr val="dk1"/>
                </a:solidFill>
                <a:latin typeface="Lato"/>
                <a:ea typeface="Lato"/>
                <a:cs typeface="Lato"/>
                <a:sym typeface="Lato"/>
              </a:rPr>
              <a:t>purchasing</a:t>
            </a:r>
            <a:r>
              <a:rPr b="0" i="0" lang="en-GB" sz="1400" u="none" cap="none" strike="noStrike">
                <a:solidFill>
                  <a:schemeClr val="dk1"/>
                </a:solidFill>
                <a:latin typeface="Lato"/>
                <a:ea typeface="Lato"/>
                <a:cs typeface="Lato"/>
                <a:sym typeface="Lato"/>
              </a:rPr>
              <a:t> a property, a deposit is the amount of money </a:t>
            </a:r>
            <a:r>
              <a:rPr b="1" i="0" lang="en-GB" sz="1400" u="none" cap="none" strike="noStrike">
                <a:solidFill>
                  <a:schemeClr val="dk1"/>
                </a:solidFill>
                <a:latin typeface="Lato"/>
                <a:ea typeface="Lato"/>
                <a:cs typeface="Lato"/>
                <a:sym typeface="Lato"/>
              </a:rPr>
              <a:t>paid upfront that goes towards the full cost of the property.</a:t>
            </a:r>
            <a:endParaRPr b="1" i="0" sz="1400" u="none" cap="none" strike="noStrike">
              <a:solidFill>
                <a:srgbClr val="000000"/>
              </a:solidFill>
              <a:latin typeface="Lato"/>
              <a:ea typeface="Lato"/>
              <a:cs typeface="Lato"/>
              <a:sym typeface="Lato"/>
            </a:endParaRPr>
          </a:p>
          <a:p>
            <a:pPr indent="-317500" lvl="0" marL="457200" marR="0" rtl="0" algn="l">
              <a:lnSpc>
                <a:spcPct val="100000"/>
              </a:lnSpc>
              <a:spcBef>
                <a:spcPts val="1000"/>
              </a:spcBef>
              <a:spcAft>
                <a:spcPts val="0"/>
              </a:spcAft>
              <a:buClr>
                <a:schemeClr val="dk1"/>
              </a:buClr>
              <a:buSzPts val="1400"/>
              <a:buFont typeface="Lato"/>
              <a:buChar char="●"/>
            </a:pPr>
            <a:r>
              <a:rPr b="0" i="0" lang="en-GB" sz="1400" u="none" cap="none" strike="noStrike">
                <a:solidFill>
                  <a:srgbClr val="000000"/>
                </a:solidFill>
                <a:latin typeface="Lato"/>
                <a:ea typeface="Lato"/>
                <a:cs typeface="Lato"/>
                <a:sym typeface="Lato"/>
              </a:rPr>
              <a:t>There are </a:t>
            </a:r>
            <a:r>
              <a:rPr b="1" i="0" lang="en-GB" sz="1400" u="none" cap="none" strike="noStrike">
                <a:solidFill>
                  <a:srgbClr val="000000"/>
                </a:solidFill>
                <a:latin typeface="Lato"/>
                <a:ea typeface="Lato"/>
                <a:cs typeface="Lato"/>
                <a:sym typeface="Lato"/>
              </a:rPr>
              <a:t>different types of deposits</a:t>
            </a:r>
            <a:r>
              <a:rPr b="0" i="0" lang="en-GB" sz="1400" u="none" cap="none" strike="noStrike">
                <a:solidFill>
                  <a:srgbClr val="000000"/>
                </a:solidFill>
                <a:latin typeface="Lato"/>
                <a:ea typeface="Lato"/>
                <a:cs typeface="Lato"/>
                <a:sym typeface="Lato"/>
              </a:rPr>
              <a:t> needed for renting vs buying. </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100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Lato"/>
              <a:ea typeface="Lato"/>
              <a:cs typeface="Lato"/>
              <a:sym typeface="Lato"/>
            </a:endParaRPr>
          </a:p>
        </p:txBody>
      </p:sp>
      <p:sp>
        <p:nvSpPr>
          <p:cNvPr id="252" name="Google Shape;252;g208eae8ff29_0_112"/>
          <p:cNvSpPr txBox="1"/>
          <p:nvPr/>
        </p:nvSpPr>
        <p:spPr>
          <a:xfrm>
            <a:off x="14700" y="4802775"/>
            <a:ext cx="4482300" cy="338700"/>
          </a:xfrm>
          <a:prstGeom prst="rect">
            <a:avLst/>
          </a:prstGeom>
          <a:solidFill>
            <a:schemeClr val="accent6"/>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Lato"/>
                <a:ea typeface="Lato"/>
                <a:cs typeface="Lato"/>
                <a:sym typeface="Lato"/>
              </a:rPr>
              <a:t>*There are some individual cases where deposits are not paid on rentals</a:t>
            </a:r>
            <a:endParaRPr b="0" i="0" sz="1000" u="none" cap="none" strike="noStrike">
              <a:solidFill>
                <a:srgbClr val="000000"/>
              </a:solidFill>
              <a:latin typeface="Lato"/>
              <a:ea typeface="Lato"/>
              <a:cs typeface="Lato"/>
              <a:sym typeface="Lato"/>
            </a:endParaRPr>
          </a:p>
        </p:txBody>
      </p:sp>
      <p:grpSp>
        <p:nvGrpSpPr>
          <p:cNvPr id="253" name="Google Shape;253;g208eae8ff29_0_112"/>
          <p:cNvGrpSpPr/>
          <p:nvPr/>
        </p:nvGrpSpPr>
        <p:grpSpPr>
          <a:xfrm>
            <a:off x="-308" y="-3"/>
            <a:ext cx="945571" cy="1030169"/>
            <a:chOff x="4281700" y="-142825"/>
            <a:chExt cx="1326000" cy="1326000"/>
          </a:xfrm>
        </p:grpSpPr>
        <p:pic>
          <p:nvPicPr>
            <p:cNvPr id="254" name="Google Shape;254;g208eae8ff29_0_112"/>
            <p:cNvPicPr preferRelativeResize="0"/>
            <p:nvPr/>
          </p:nvPicPr>
          <p:blipFill rotWithShape="1">
            <a:blip r:embed="rId4">
              <a:alphaModFix/>
            </a:blip>
            <a:srcRect b="0" l="0" r="0" t="0"/>
            <a:stretch/>
          </p:blipFill>
          <p:spPr>
            <a:xfrm>
              <a:off x="4281700" y="-142825"/>
              <a:ext cx="1326000" cy="1326000"/>
            </a:xfrm>
            <a:prstGeom prst="rect">
              <a:avLst/>
            </a:prstGeom>
            <a:noFill/>
            <a:ln>
              <a:noFill/>
            </a:ln>
          </p:spPr>
        </p:pic>
        <p:sp>
          <p:nvSpPr>
            <p:cNvPr id="255" name="Google Shape;255;g208eae8ff29_0_112"/>
            <p:cNvSpPr/>
            <p:nvPr/>
          </p:nvSpPr>
          <p:spPr>
            <a:xfrm>
              <a:off x="4427200" y="39050"/>
              <a:ext cx="1035000" cy="923400"/>
            </a:xfrm>
            <a:prstGeom prst="roundRect">
              <a:avLst>
                <a:gd fmla="val 16667" name="adj"/>
              </a:avLst>
            </a:prstGeom>
            <a:no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56" name="Google Shape;256;g208eae8ff29_0_112"/>
          <p:cNvSpPr txBox="1"/>
          <p:nvPr>
            <p:ph type="ctrTitle"/>
          </p:nvPr>
        </p:nvSpPr>
        <p:spPr>
          <a:xfrm>
            <a:off x="1040425" y="257075"/>
            <a:ext cx="85749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The same or different?</a:t>
            </a:r>
            <a:endParaRPr b="1" i="0" sz="3200" u="none" cap="none" strike="noStrike">
              <a:solidFill>
                <a:schemeClr val="lt1"/>
              </a:solidFill>
              <a:latin typeface="Lato"/>
              <a:ea typeface="Lato"/>
              <a:cs typeface="Lato"/>
              <a:sym typeface="Lato"/>
            </a:endParaRPr>
          </a:p>
        </p:txBody>
      </p:sp>
      <p:sp>
        <p:nvSpPr>
          <p:cNvPr id="257" name="Google Shape;257;g208eae8ff29_0_112"/>
          <p:cNvSpPr/>
          <p:nvPr/>
        </p:nvSpPr>
        <p:spPr>
          <a:xfrm>
            <a:off x="292875" y="2207750"/>
            <a:ext cx="3021300" cy="1750800"/>
          </a:xfrm>
          <a:prstGeom prst="roundRect">
            <a:avLst>
              <a:gd fmla="val 16667" name="adj"/>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0" i="0" lang="en-GB" sz="2200" u="none" cap="none" strike="noStrike">
                <a:solidFill>
                  <a:schemeClr val="lt1"/>
                </a:solidFill>
                <a:latin typeface="Lato Black"/>
                <a:ea typeface="Lato Black"/>
                <a:cs typeface="Lato Black"/>
                <a:sym typeface="Lato Black"/>
              </a:rPr>
              <a:t>3. Putting down a deposit</a:t>
            </a:r>
            <a:endParaRPr b="0" i="0" sz="2200" u="none" cap="none" strike="noStrike">
              <a:solidFill>
                <a:schemeClr val="lt1"/>
              </a:solidFill>
              <a:latin typeface="Lato Black"/>
              <a:ea typeface="Lato Black"/>
              <a:cs typeface="Lato Black"/>
              <a:sym typeface="Lato Black"/>
            </a:endParaRPr>
          </a:p>
        </p:txBody>
      </p:sp>
      <p:sp>
        <p:nvSpPr>
          <p:cNvPr id="258" name="Google Shape;258;g208eae8ff29_0_112"/>
          <p:cNvSpPr/>
          <p:nvPr/>
        </p:nvSpPr>
        <p:spPr>
          <a:xfrm>
            <a:off x="293025" y="4101650"/>
            <a:ext cx="3021300" cy="516000"/>
          </a:xfrm>
          <a:prstGeom prst="rect">
            <a:avLst/>
          </a:prstGeom>
          <a:solidFill>
            <a:schemeClr val="accen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dk2"/>
                </a:solidFill>
                <a:latin typeface="Lato"/>
                <a:ea typeface="Lato"/>
                <a:cs typeface="Lato"/>
                <a:sym typeface="Lato"/>
              </a:rPr>
              <a:t>SAME </a:t>
            </a:r>
            <a:endParaRPr b="1" i="0" sz="1600" u="none" cap="none" strike="noStrike">
              <a:solidFill>
                <a:schemeClr val="dk2"/>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1000"/>
                                        <p:tgtEl>
                                          <p:spTgt spid="251"/>
                                        </p:tgtEl>
                                      </p:cBhvr>
                                    </p:animEffect>
                                  </p:childTnLst>
                                </p:cTn>
                              </p:par>
                              <p:par>
                                <p:cTn fill="hold" nodeType="with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1000"/>
                                        <p:tgtEl>
                                          <p:spTgt spid="2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g1dcf78b392f_0_90"/>
          <p:cNvSpPr/>
          <p:nvPr/>
        </p:nvSpPr>
        <p:spPr>
          <a:xfrm>
            <a:off x="7952550" y="4161800"/>
            <a:ext cx="1146300" cy="940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g1dcf78b392f_0_90"/>
          <p:cNvSpPr txBox="1"/>
          <p:nvPr>
            <p:ph type="title"/>
          </p:nvPr>
        </p:nvSpPr>
        <p:spPr>
          <a:xfrm>
            <a:off x="296800" y="178950"/>
            <a:ext cx="8037000" cy="657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Renting or buying deposit?</a:t>
            </a:r>
            <a:endParaRPr b="1" i="0" sz="29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lt1"/>
              </a:solidFill>
              <a:latin typeface="Lato"/>
              <a:ea typeface="Lato"/>
              <a:cs typeface="Lato"/>
              <a:sym typeface="Lato"/>
            </a:endParaRPr>
          </a:p>
        </p:txBody>
      </p:sp>
      <p:sp>
        <p:nvSpPr>
          <p:cNvPr id="265" name="Google Shape;265;g1dcf78b392f_0_90"/>
          <p:cNvSpPr/>
          <p:nvPr/>
        </p:nvSpPr>
        <p:spPr>
          <a:xfrm>
            <a:off x="1174400" y="1389050"/>
            <a:ext cx="2511900" cy="1711500"/>
          </a:xfrm>
          <a:prstGeom prst="roundRect">
            <a:avLst>
              <a:gd fmla="val 16667" name="adj"/>
            </a:avLst>
          </a:prstGeom>
          <a:solidFill>
            <a:schemeClr val="accent6"/>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chemeClr val="dk1"/>
                </a:solidFill>
                <a:latin typeface="Lato"/>
                <a:ea typeface="Lato"/>
                <a:cs typeface="Lato"/>
                <a:sym typeface="Lato"/>
              </a:rPr>
              <a:t>(A) Holding Deposit</a:t>
            </a:r>
            <a:endParaRPr b="1" i="0" sz="1100" u="none" cap="none" strike="noStrike">
              <a:solidFill>
                <a:schemeClr val="dk1"/>
              </a:solidFill>
              <a:latin typeface="Lato"/>
              <a:ea typeface="Lato"/>
              <a:cs typeface="Lato"/>
              <a:sym typeface="Lato"/>
            </a:endParaRPr>
          </a:p>
          <a:p>
            <a:pPr indent="-249850" lvl="0" marL="269999" marR="0" rtl="0" algn="l">
              <a:lnSpc>
                <a:spcPct val="100000"/>
              </a:lnSpc>
              <a:spcBef>
                <a:spcPts val="0"/>
              </a:spcBef>
              <a:spcAft>
                <a:spcPts val="0"/>
              </a:spcAft>
              <a:buClr>
                <a:schemeClr val="dk1"/>
              </a:buClr>
              <a:buSzPts val="1100"/>
              <a:buFont typeface="Lato"/>
              <a:buChar char="●"/>
            </a:pPr>
            <a:r>
              <a:rPr lang="en-GB" sz="1100">
                <a:solidFill>
                  <a:schemeClr val="dk1"/>
                </a:solidFill>
                <a:latin typeface="Lato"/>
                <a:ea typeface="Lato"/>
                <a:cs typeface="Lato"/>
                <a:sym typeface="Lato"/>
              </a:rPr>
              <a:t>A holding deposit of one week’s rent is legally permitted in England and Wales, but not in Scotland.</a:t>
            </a:r>
            <a:endParaRPr sz="1100">
              <a:solidFill>
                <a:schemeClr val="dk1"/>
              </a:solidFill>
              <a:latin typeface="Lato"/>
              <a:ea typeface="Lato"/>
              <a:cs typeface="Lato"/>
              <a:sym typeface="Lato"/>
            </a:endParaRPr>
          </a:p>
          <a:p>
            <a:pPr indent="-249849" lvl="0" marL="269999" marR="0" rtl="0" algn="l">
              <a:lnSpc>
                <a:spcPct val="100000"/>
              </a:lnSpc>
              <a:spcBef>
                <a:spcPts val="0"/>
              </a:spcBef>
              <a:spcAft>
                <a:spcPts val="0"/>
              </a:spcAft>
              <a:buClr>
                <a:schemeClr val="dk1"/>
              </a:buClr>
              <a:buSzPts val="1100"/>
              <a:buFont typeface="Lato"/>
              <a:buChar char="●"/>
            </a:pPr>
            <a:r>
              <a:rPr lang="en-GB" sz="1100">
                <a:solidFill>
                  <a:schemeClr val="dk1"/>
                </a:solidFill>
                <a:latin typeface="Lato"/>
                <a:ea typeface="Lato"/>
                <a:cs typeface="Lato"/>
                <a:sym typeface="Lato"/>
              </a:rPr>
              <a:t>Tenants of Scottish properties can only be asked to pay a </a:t>
            </a:r>
            <a:r>
              <a:rPr lang="en-GB" sz="1100" u="sng">
                <a:solidFill>
                  <a:schemeClr val="hlink"/>
                </a:solidFill>
                <a:latin typeface="Lato"/>
                <a:ea typeface="Lato"/>
                <a:cs typeface="Lato"/>
                <a:sym typeface="Lato"/>
                <a:hlinkClick r:id="rId3"/>
              </a:rPr>
              <a:t>tenancy deposit</a:t>
            </a:r>
            <a:endParaRPr sz="1100">
              <a:solidFill>
                <a:schemeClr val="dk1"/>
              </a:solidFill>
              <a:latin typeface="Lato"/>
              <a:ea typeface="Lato"/>
              <a:cs typeface="Lato"/>
              <a:sym typeface="Lato"/>
            </a:endParaRPr>
          </a:p>
        </p:txBody>
      </p:sp>
      <p:sp>
        <p:nvSpPr>
          <p:cNvPr id="266" name="Google Shape;266;g1dcf78b392f_0_90"/>
          <p:cNvSpPr/>
          <p:nvPr/>
        </p:nvSpPr>
        <p:spPr>
          <a:xfrm>
            <a:off x="1174400" y="3293768"/>
            <a:ext cx="2511900" cy="1711500"/>
          </a:xfrm>
          <a:prstGeom prst="roundRect">
            <a:avLst>
              <a:gd fmla="val 16667" name="adj"/>
            </a:avLst>
          </a:prstGeom>
          <a:solidFill>
            <a:schemeClr val="accent6"/>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dk1"/>
                </a:solidFill>
                <a:latin typeface="Lato"/>
                <a:ea typeface="Lato"/>
                <a:cs typeface="Lato"/>
                <a:sym typeface="Lato"/>
              </a:rPr>
              <a:t>(C) Exchange Deposit</a:t>
            </a:r>
            <a:endParaRPr b="0" i="0" sz="1000" u="none" cap="none" strike="noStrike">
              <a:solidFill>
                <a:schemeClr val="dk1"/>
              </a:solidFill>
              <a:latin typeface="Lato"/>
              <a:ea typeface="Lato"/>
              <a:cs typeface="Lato"/>
              <a:sym typeface="Lato"/>
            </a:endParaRPr>
          </a:p>
          <a:p>
            <a:pPr indent="-243499" lvl="0" marL="269999" marR="0" rtl="0" algn="l">
              <a:lnSpc>
                <a:spcPct val="100000"/>
              </a:lnSpc>
              <a:spcBef>
                <a:spcPts val="0"/>
              </a:spcBef>
              <a:spcAft>
                <a:spcPts val="0"/>
              </a:spcAft>
              <a:buClr>
                <a:schemeClr val="dk1"/>
              </a:buClr>
              <a:buSzPts val="1000"/>
              <a:buFont typeface="Lato"/>
              <a:buChar char="●"/>
            </a:pPr>
            <a:r>
              <a:rPr b="0" i="0" lang="en-GB" sz="1000" u="none" cap="none" strike="noStrike">
                <a:solidFill>
                  <a:schemeClr val="dk1"/>
                </a:solidFill>
                <a:latin typeface="Lato"/>
                <a:ea typeface="Lato"/>
                <a:cs typeface="Lato"/>
                <a:sym typeface="Lato"/>
              </a:rPr>
              <a:t>Transfers to the seller when you exchange contracts before the deal is completed</a:t>
            </a:r>
            <a:endParaRPr b="0" i="0" sz="1000" u="none" cap="none" strike="noStrike">
              <a:solidFill>
                <a:schemeClr val="dk1"/>
              </a:solidFill>
              <a:latin typeface="Lato"/>
              <a:ea typeface="Lato"/>
              <a:cs typeface="Lato"/>
              <a:sym typeface="Lato"/>
            </a:endParaRPr>
          </a:p>
          <a:p>
            <a:pPr indent="-243499" lvl="0" marL="269999" marR="0" rtl="0" algn="l">
              <a:lnSpc>
                <a:spcPct val="100000"/>
              </a:lnSpc>
              <a:spcBef>
                <a:spcPts val="0"/>
              </a:spcBef>
              <a:spcAft>
                <a:spcPts val="0"/>
              </a:spcAft>
              <a:buClr>
                <a:schemeClr val="dk1"/>
              </a:buClr>
              <a:buSzPts val="1000"/>
              <a:buFont typeface="Lato"/>
              <a:buChar char="●"/>
            </a:pPr>
            <a:r>
              <a:rPr b="0" i="0" lang="en-GB" sz="1000" u="none" cap="none" strike="noStrike">
                <a:solidFill>
                  <a:schemeClr val="dk1"/>
                </a:solidFill>
                <a:latin typeface="Lato"/>
                <a:ea typeface="Lato"/>
                <a:cs typeface="Lato"/>
                <a:sym typeface="Lato"/>
              </a:rPr>
              <a:t>Secures the property as yours</a:t>
            </a:r>
            <a:endParaRPr b="0" i="0" sz="1000" u="none" cap="none" strike="noStrike">
              <a:solidFill>
                <a:schemeClr val="dk1"/>
              </a:solidFill>
              <a:latin typeface="Lato"/>
              <a:ea typeface="Lato"/>
              <a:cs typeface="Lato"/>
              <a:sym typeface="Lato"/>
            </a:endParaRPr>
          </a:p>
          <a:p>
            <a:pPr indent="-243499" lvl="0" marL="269999" marR="0" rtl="0" algn="l">
              <a:lnSpc>
                <a:spcPct val="100000"/>
              </a:lnSpc>
              <a:spcBef>
                <a:spcPts val="0"/>
              </a:spcBef>
              <a:spcAft>
                <a:spcPts val="0"/>
              </a:spcAft>
              <a:buClr>
                <a:schemeClr val="dk1"/>
              </a:buClr>
              <a:buSzPts val="1000"/>
              <a:buFont typeface="Lato"/>
              <a:buChar char="●"/>
            </a:pPr>
            <a:r>
              <a:rPr b="0" i="0" lang="en-GB" sz="1000" u="none" cap="none" strike="noStrike">
                <a:solidFill>
                  <a:schemeClr val="dk1"/>
                </a:solidFill>
                <a:latin typeface="Lato"/>
                <a:ea typeface="Lato"/>
                <a:cs typeface="Lato"/>
                <a:sym typeface="Lato"/>
              </a:rPr>
              <a:t>It’s usually 10% of the property value</a:t>
            </a:r>
            <a:endParaRPr b="0" i="0" sz="1000" u="none" cap="none" strike="noStrike">
              <a:solidFill>
                <a:schemeClr val="dk1"/>
              </a:solidFill>
              <a:latin typeface="Lato"/>
              <a:ea typeface="Lato"/>
              <a:cs typeface="Lato"/>
              <a:sym typeface="Lato"/>
            </a:endParaRPr>
          </a:p>
          <a:p>
            <a:pPr indent="-243499" lvl="0" marL="269999" marR="0" rtl="0" algn="l">
              <a:lnSpc>
                <a:spcPct val="100000"/>
              </a:lnSpc>
              <a:spcBef>
                <a:spcPts val="0"/>
              </a:spcBef>
              <a:spcAft>
                <a:spcPts val="0"/>
              </a:spcAft>
              <a:buClr>
                <a:schemeClr val="dk1"/>
              </a:buClr>
              <a:buSzPts val="1000"/>
              <a:buFont typeface="Lato"/>
              <a:buChar char="●"/>
            </a:pPr>
            <a:r>
              <a:rPr b="0" i="0" lang="en-GB" sz="1000" u="none" cap="none" strike="noStrike">
                <a:solidFill>
                  <a:schemeClr val="dk1"/>
                </a:solidFill>
                <a:latin typeface="Lato"/>
                <a:ea typeface="Lato"/>
                <a:cs typeface="Lato"/>
                <a:sym typeface="Lato"/>
              </a:rPr>
              <a:t>In practice, you’ll use part (or all) of your mortgage deposit as your exchange deposit</a:t>
            </a:r>
            <a:endParaRPr b="0" i="0" sz="1000" u="none" cap="none" strike="noStrike">
              <a:solidFill>
                <a:schemeClr val="dk1"/>
              </a:solidFill>
              <a:latin typeface="Lato"/>
              <a:ea typeface="Lato"/>
              <a:cs typeface="Lato"/>
              <a:sym typeface="Lato"/>
            </a:endParaRPr>
          </a:p>
        </p:txBody>
      </p:sp>
      <p:sp>
        <p:nvSpPr>
          <p:cNvPr id="267" name="Google Shape;267;g1dcf78b392f_0_90"/>
          <p:cNvSpPr/>
          <p:nvPr/>
        </p:nvSpPr>
        <p:spPr>
          <a:xfrm>
            <a:off x="5516850" y="1389050"/>
            <a:ext cx="2511900" cy="1711500"/>
          </a:xfrm>
          <a:prstGeom prst="roundRect">
            <a:avLst>
              <a:gd fmla="val 16667" name="adj"/>
            </a:avLst>
          </a:prstGeom>
          <a:solidFill>
            <a:schemeClr val="accent6"/>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dk1"/>
                </a:solidFill>
                <a:latin typeface="Lato"/>
                <a:ea typeface="Lato"/>
                <a:cs typeface="Lato"/>
                <a:sym typeface="Lato"/>
              </a:rPr>
              <a:t>(B) Mortgage Deposit</a:t>
            </a:r>
            <a:endParaRPr b="0" i="0" sz="1000" u="none" cap="none" strike="noStrike">
              <a:solidFill>
                <a:schemeClr val="dk1"/>
              </a:solidFill>
              <a:latin typeface="Lato"/>
              <a:ea typeface="Lato"/>
              <a:cs typeface="Lato"/>
              <a:sym typeface="Lato"/>
            </a:endParaRPr>
          </a:p>
          <a:p>
            <a:pPr indent="-243499" lvl="0" marL="269999" marR="0" rtl="0" algn="l">
              <a:lnSpc>
                <a:spcPct val="100000"/>
              </a:lnSpc>
              <a:spcBef>
                <a:spcPts val="0"/>
              </a:spcBef>
              <a:spcAft>
                <a:spcPts val="0"/>
              </a:spcAft>
              <a:buClr>
                <a:schemeClr val="dk1"/>
              </a:buClr>
              <a:buSzPts val="1000"/>
              <a:buFont typeface="Lato"/>
              <a:buChar char="●"/>
            </a:pPr>
            <a:r>
              <a:rPr b="0" i="0" lang="en-GB" sz="1000" u="none" cap="none" strike="noStrike">
                <a:solidFill>
                  <a:schemeClr val="dk1"/>
                </a:solidFill>
                <a:latin typeface="Lato"/>
                <a:ea typeface="Lato"/>
                <a:cs typeface="Lato"/>
                <a:sym typeface="Lato"/>
              </a:rPr>
              <a:t>This is the amount that you save up to put towards getting a home</a:t>
            </a:r>
            <a:endParaRPr b="0" i="0" sz="1000" u="none" cap="none" strike="noStrike">
              <a:solidFill>
                <a:schemeClr val="dk1"/>
              </a:solidFill>
              <a:latin typeface="Lato"/>
              <a:ea typeface="Lato"/>
              <a:cs typeface="Lato"/>
              <a:sym typeface="Lato"/>
            </a:endParaRPr>
          </a:p>
          <a:p>
            <a:pPr indent="-243499" lvl="0" marL="269999" marR="0" rtl="0" algn="l">
              <a:lnSpc>
                <a:spcPct val="100000"/>
              </a:lnSpc>
              <a:spcBef>
                <a:spcPts val="0"/>
              </a:spcBef>
              <a:spcAft>
                <a:spcPts val="0"/>
              </a:spcAft>
              <a:buClr>
                <a:schemeClr val="dk1"/>
              </a:buClr>
              <a:buSzPts val="1000"/>
              <a:buFont typeface="Lato"/>
              <a:buChar char="●"/>
            </a:pPr>
            <a:r>
              <a:rPr b="0" i="0" lang="en-GB" sz="1000" u="none" cap="none" strike="noStrike">
                <a:solidFill>
                  <a:schemeClr val="dk1"/>
                </a:solidFill>
                <a:latin typeface="Lato"/>
                <a:ea typeface="Lato"/>
                <a:cs typeface="Lato"/>
                <a:sym typeface="Lato"/>
              </a:rPr>
              <a:t>Your mortgage deposit plus the amount you borrow in your mortgage, will equal the value of your home</a:t>
            </a:r>
            <a:endParaRPr b="0" i="0" sz="1000" u="none" cap="none" strike="noStrike">
              <a:solidFill>
                <a:schemeClr val="dk1"/>
              </a:solidFill>
              <a:latin typeface="Lato"/>
              <a:ea typeface="Lato"/>
              <a:cs typeface="Lato"/>
              <a:sym typeface="Lato"/>
            </a:endParaRPr>
          </a:p>
          <a:p>
            <a:pPr indent="-243499" lvl="0" marL="269999" marR="0" rtl="0" algn="l">
              <a:lnSpc>
                <a:spcPct val="100000"/>
              </a:lnSpc>
              <a:spcBef>
                <a:spcPts val="0"/>
              </a:spcBef>
              <a:spcAft>
                <a:spcPts val="0"/>
              </a:spcAft>
              <a:buClr>
                <a:schemeClr val="dk1"/>
              </a:buClr>
              <a:buSzPts val="1000"/>
              <a:buFont typeface="Lato"/>
              <a:buChar char="●"/>
            </a:pPr>
            <a:r>
              <a:rPr b="0" i="0" lang="en-GB" sz="1000" u="none" cap="none" strike="noStrike">
                <a:solidFill>
                  <a:schemeClr val="dk1"/>
                </a:solidFill>
                <a:latin typeface="Lato"/>
                <a:ea typeface="Lato"/>
                <a:cs typeface="Lato"/>
                <a:sym typeface="Lato"/>
              </a:rPr>
              <a:t>Isn’t a ‘true’ deposit, just money that goes towards a purchase</a:t>
            </a:r>
            <a:endParaRPr b="0" i="0" sz="900" u="none" cap="none" strike="noStrike">
              <a:solidFill>
                <a:schemeClr val="dk1"/>
              </a:solidFill>
              <a:latin typeface="Lato"/>
              <a:ea typeface="Lato"/>
              <a:cs typeface="Lato"/>
              <a:sym typeface="Lato"/>
            </a:endParaRPr>
          </a:p>
        </p:txBody>
      </p:sp>
      <p:sp>
        <p:nvSpPr>
          <p:cNvPr id="268" name="Google Shape;268;g1dcf78b392f_0_90"/>
          <p:cNvSpPr/>
          <p:nvPr/>
        </p:nvSpPr>
        <p:spPr>
          <a:xfrm>
            <a:off x="5516850" y="3293768"/>
            <a:ext cx="2511900" cy="1711500"/>
          </a:xfrm>
          <a:prstGeom prst="roundRect">
            <a:avLst>
              <a:gd fmla="val 16667" name="adj"/>
            </a:avLst>
          </a:prstGeom>
          <a:solidFill>
            <a:schemeClr val="accent6"/>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dk1"/>
                </a:solidFill>
                <a:latin typeface="Lato"/>
                <a:ea typeface="Lato"/>
                <a:cs typeface="Lato"/>
                <a:sym typeface="Lato"/>
              </a:rPr>
              <a:t>(D) Security Deposit</a:t>
            </a:r>
            <a:endParaRPr b="1" i="0" sz="1000" u="none" cap="none" strike="noStrike">
              <a:solidFill>
                <a:schemeClr val="dk1"/>
              </a:solidFill>
              <a:latin typeface="Lato"/>
              <a:ea typeface="Lato"/>
              <a:cs typeface="Lato"/>
              <a:sym typeface="Lato"/>
            </a:endParaRPr>
          </a:p>
          <a:p>
            <a:pPr indent="-243500" lvl="0" marL="269999" marR="0" rtl="0" algn="l">
              <a:lnSpc>
                <a:spcPct val="100000"/>
              </a:lnSpc>
              <a:spcBef>
                <a:spcPts val="0"/>
              </a:spcBef>
              <a:spcAft>
                <a:spcPts val="0"/>
              </a:spcAft>
              <a:buClr>
                <a:schemeClr val="dk1"/>
              </a:buClr>
              <a:buSzPts val="1000"/>
              <a:buFont typeface="Lato"/>
              <a:buChar char="●"/>
            </a:pPr>
            <a:r>
              <a:rPr lang="en-GB" sz="1000">
                <a:solidFill>
                  <a:schemeClr val="dk1"/>
                </a:solidFill>
                <a:latin typeface="Lato"/>
                <a:ea typeface="Lato"/>
                <a:cs typeface="Lato"/>
                <a:sym typeface="Lato"/>
              </a:rPr>
              <a:t>Landlords and letting agents can charge you a tenancy deposit of up to 2 months' rent.</a:t>
            </a:r>
            <a:endParaRPr sz="1000">
              <a:solidFill>
                <a:schemeClr val="dk1"/>
              </a:solidFill>
              <a:latin typeface="Lato"/>
              <a:ea typeface="Lato"/>
              <a:cs typeface="Lato"/>
              <a:sym typeface="Lato"/>
            </a:endParaRPr>
          </a:p>
          <a:p>
            <a:pPr indent="-243500" lvl="0" marL="269999" marR="0" rtl="0" algn="l">
              <a:lnSpc>
                <a:spcPct val="100000"/>
              </a:lnSpc>
              <a:spcBef>
                <a:spcPts val="0"/>
              </a:spcBef>
              <a:spcAft>
                <a:spcPts val="0"/>
              </a:spcAft>
              <a:buClr>
                <a:schemeClr val="dk1"/>
              </a:buClr>
              <a:buSzPts val="1000"/>
              <a:buFont typeface="Lato"/>
              <a:buChar char="●"/>
            </a:pPr>
            <a:r>
              <a:rPr lang="en-GB" sz="1000">
                <a:solidFill>
                  <a:schemeClr val="dk1"/>
                </a:solidFill>
                <a:latin typeface="Lato"/>
                <a:ea typeface="Lato"/>
                <a:cs typeface="Lato"/>
                <a:sym typeface="Lato"/>
              </a:rPr>
              <a:t>In most cases, they must protect your deposit in </a:t>
            </a:r>
            <a:r>
              <a:rPr lang="en-GB" sz="1000" u="sng">
                <a:solidFill>
                  <a:schemeClr val="hlink"/>
                </a:solidFill>
                <a:latin typeface="Lato"/>
                <a:ea typeface="Lato"/>
                <a:cs typeface="Lato"/>
                <a:sym typeface="Lato"/>
                <a:hlinkClick r:id="rId4"/>
              </a:rPr>
              <a:t>one of 3 tenancy deposit schemes.</a:t>
            </a:r>
            <a:endParaRPr sz="1000">
              <a:solidFill>
                <a:schemeClr val="dk1"/>
              </a:solidFill>
              <a:latin typeface="Lato"/>
              <a:ea typeface="Lato"/>
              <a:cs typeface="Lato"/>
              <a:sym typeface="Lato"/>
            </a:endParaRPr>
          </a:p>
        </p:txBody>
      </p:sp>
      <p:pic>
        <p:nvPicPr>
          <p:cNvPr id="269" name="Google Shape;269;g1dcf78b392f_0_90"/>
          <p:cNvPicPr preferRelativeResize="0"/>
          <p:nvPr/>
        </p:nvPicPr>
        <p:blipFill rotWithShape="1">
          <a:blip r:embed="rId5">
            <a:alphaModFix/>
          </a:blip>
          <a:srcRect b="0" l="0" r="0" t="0"/>
          <a:stretch/>
        </p:blipFill>
        <p:spPr>
          <a:xfrm>
            <a:off x="3845525" y="2338147"/>
            <a:ext cx="1566650" cy="1525693"/>
          </a:xfrm>
          <a:prstGeom prst="rect">
            <a:avLst/>
          </a:prstGeom>
          <a:noFill/>
          <a:ln>
            <a:noFill/>
          </a:ln>
        </p:spPr>
      </p:pic>
      <p:sp>
        <p:nvSpPr>
          <p:cNvPr id="270" name="Google Shape;270;g1dcf78b392f_0_90"/>
          <p:cNvSpPr/>
          <p:nvPr/>
        </p:nvSpPr>
        <p:spPr>
          <a:xfrm>
            <a:off x="160850" y="1872862"/>
            <a:ext cx="901500" cy="743700"/>
          </a:xfrm>
          <a:prstGeom prst="roundRect">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Lato Black"/>
                <a:ea typeface="Lato Black"/>
                <a:cs typeface="Lato Black"/>
                <a:sym typeface="Lato Black"/>
              </a:rPr>
              <a:t>Renting</a:t>
            </a:r>
            <a:endParaRPr b="0" i="0" sz="1400" u="none" cap="none" strike="noStrike">
              <a:solidFill>
                <a:schemeClr val="lt1"/>
              </a:solidFill>
              <a:latin typeface="Lato Black"/>
              <a:ea typeface="Lato Black"/>
              <a:cs typeface="Lato Black"/>
              <a:sym typeface="Lato Black"/>
            </a:endParaRPr>
          </a:p>
        </p:txBody>
      </p:sp>
      <p:sp>
        <p:nvSpPr>
          <p:cNvPr id="271" name="Google Shape;271;g1dcf78b392f_0_90"/>
          <p:cNvSpPr/>
          <p:nvPr/>
        </p:nvSpPr>
        <p:spPr>
          <a:xfrm>
            <a:off x="8104125" y="3744250"/>
            <a:ext cx="901500" cy="743700"/>
          </a:xfrm>
          <a:prstGeom prst="roundRect">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Lato Black"/>
                <a:ea typeface="Lato Black"/>
                <a:cs typeface="Lato Black"/>
                <a:sym typeface="Lato Black"/>
              </a:rPr>
              <a:t>Renting</a:t>
            </a:r>
            <a:endParaRPr b="0" i="0" sz="1400" u="none" cap="none" strike="noStrike">
              <a:solidFill>
                <a:schemeClr val="lt1"/>
              </a:solidFill>
              <a:latin typeface="Lato Black"/>
              <a:ea typeface="Lato Black"/>
              <a:cs typeface="Lato Black"/>
              <a:sym typeface="Lato Black"/>
            </a:endParaRPr>
          </a:p>
        </p:txBody>
      </p:sp>
      <p:sp>
        <p:nvSpPr>
          <p:cNvPr id="272" name="Google Shape;272;g1dcf78b392f_0_90"/>
          <p:cNvSpPr/>
          <p:nvPr/>
        </p:nvSpPr>
        <p:spPr>
          <a:xfrm>
            <a:off x="8133425" y="1872862"/>
            <a:ext cx="901500" cy="743700"/>
          </a:xfrm>
          <a:prstGeom prst="roundRect">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dk2"/>
                </a:solidFill>
                <a:latin typeface="Lato Black"/>
                <a:ea typeface="Lato Black"/>
                <a:cs typeface="Lato Black"/>
                <a:sym typeface="Lato Black"/>
              </a:rPr>
              <a:t>Buying</a:t>
            </a:r>
            <a:endParaRPr b="0" i="0" sz="1400" u="none" cap="none" strike="noStrike">
              <a:solidFill>
                <a:schemeClr val="dk2"/>
              </a:solidFill>
              <a:latin typeface="Lato Black"/>
              <a:ea typeface="Lato Black"/>
              <a:cs typeface="Lato Black"/>
              <a:sym typeface="Lato Black"/>
            </a:endParaRPr>
          </a:p>
        </p:txBody>
      </p:sp>
      <p:sp>
        <p:nvSpPr>
          <p:cNvPr id="273" name="Google Shape;273;g1dcf78b392f_0_90"/>
          <p:cNvSpPr/>
          <p:nvPr/>
        </p:nvSpPr>
        <p:spPr>
          <a:xfrm>
            <a:off x="160850" y="3777581"/>
            <a:ext cx="901500" cy="743700"/>
          </a:xfrm>
          <a:prstGeom prst="roundRect">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dk2"/>
                </a:solidFill>
                <a:latin typeface="Lato Black"/>
                <a:ea typeface="Lato Black"/>
                <a:cs typeface="Lato Black"/>
                <a:sym typeface="Lato Black"/>
              </a:rPr>
              <a:t>Buying</a:t>
            </a:r>
            <a:endParaRPr b="0" i="0" sz="1400" u="none" cap="none" strike="noStrike">
              <a:solidFill>
                <a:schemeClr val="dk2"/>
              </a:solidFill>
              <a:latin typeface="Lato Black"/>
              <a:ea typeface="Lato Black"/>
              <a:cs typeface="Lato Black"/>
              <a:sym typeface="Lato Black"/>
            </a:endParaRPr>
          </a:p>
        </p:txBody>
      </p:sp>
      <p:sp>
        <p:nvSpPr>
          <p:cNvPr id="274" name="Google Shape;274;g1dcf78b392f_0_90"/>
          <p:cNvSpPr txBox="1"/>
          <p:nvPr/>
        </p:nvSpPr>
        <p:spPr>
          <a:xfrm>
            <a:off x="59900" y="949500"/>
            <a:ext cx="8834400" cy="369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rgbClr val="000000"/>
                </a:solidFill>
                <a:latin typeface="Lato"/>
                <a:ea typeface="Lato"/>
                <a:cs typeface="Lato"/>
                <a:sym typeface="Lato"/>
              </a:rPr>
              <a:t>For each deposit type, use mini-whiteboards or hands up to show whether the deposit is for renting or buying.</a:t>
            </a:r>
            <a:endParaRPr b="1" i="0" sz="1200" u="none" cap="none" strike="noStrike">
              <a:solidFill>
                <a:srgbClr val="000000"/>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1000"/>
                                        <p:tgtEl>
                                          <p:spTgt spid="2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1000"/>
                                        <p:tgtEl>
                                          <p:spTgt spid="2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1000"/>
                                        <p:tgtEl>
                                          <p:spTgt spid="2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1000"/>
                                        <p:tgtEl>
                                          <p:spTgt spid="2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1000"/>
                                        <p:tgtEl>
                                          <p:spTgt spid="2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1000"/>
                                        <p:tgtEl>
                                          <p:spTgt spid="2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1000"/>
                                        <p:tgtEl>
                                          <p:spTgt spid="2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g208eae8ff29_0_123"/>
          <p:cNvSpPr txBox="1"/>
          <p:nvPr/>
        </p:nvSpPr>
        <p:spPr>
          <a:xfrm>
            <a:off x="4280725" y="2483825"/>
            <a:ext cx="3562800" cy="861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0" i="0" lang="en-GB" sz="2200" u="none" cap="none" strike="noStrike">
                <a:solidFill>
                  <a:srgbClr val="000000"/>
                </a:solidFill>
                <a:latin typeface="Lato"/>
                <a:ea typeface="Lato"/>
                <a:cs typeface="Lato"/>
                <a:sym typeface="Lato"/>
              </a:rPr>
              <a:t>Will Lucy and Karim have to pay stamp duty?</a:t>
            </a:r>
            <a:endParaRPr b="0" i="0" sz="2200" u="none" cap="none" strike="noStrike">
              <a:solidFill>
                <a:srgbClr val="000000"/>
              </a:solidFill>
              <a:latin typeface="Lato"/>
              <a:ea typeface="Lato"/>
              <a:cs typeface="Lato"/>
              <a:sym typeface="Lato"/>
            </a:endParaRPr>
          </a:p>
        </p:txBody>
      </p:sp>
      <p:sp>
        <p:nvSpPr>
          <p:cNvPr id="280" name="Google Shape;280;g208eae8ff29_0_123"/>
          <p:cNvSpPr/>
          <p:nvPr/>
        </p:nvSpPr>
        <p:spPr>
          <a:xfrm>
            <a:off x="369225" y="4177850"/>
            <a:ext cx="3021300" cy="516000"/>
          </a:xfrm>
          <a:prstGeom prst="rect">
            <a:avLst/>
          </a:prstGeom>
          <a:solidFill>
            <a:schemeClr val="accen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DIFFERENT</a:t>
            </a:r>
            <a:endParaRPr b="1" i="0" sz="1600" u="none" cap="none" strike="noStrike">
              <a:solidFill>
                <a:schemeClr val="lt1"/>
              </a:solidFill>
              <a:latin typeface="Lato"/>
              <a:ea typeface="Lato"/>
              <a:cs typeface="Lato"/>
              <a:sym typeface="Lato"/>
            </a:endParaRPr>
          </a:p>
        </p:txBody>
      </p:sp>
      <p:sp>
        <p:nvSpPr>
          <p:cNvPr id="281" name="Google Shape;281;g208eae8ff29_0_123"/>
          <p:cNvSpPr txBox="1"/>
          <p:nvPr/>
        </p:nvSpPr>
        <p:spPr>
          <a:xfrm>
            <a:off x="3657900" y="1030175"/>
            <a:ext cx="5332200" cy="38481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Explanation box</a:t>
            </a:r>
            <a:endParaRPr b="1" i="0" sz="1400" u="none" cap="none" strike="noStrike">
              <a:solidFill>
                <a:srgbClr val="000000"/>
              </a:solidFill>
              <a:latin typeface="Lato"/>
              <a:ea typeface="Lato"/>
              <a:cs typeface="Lato"/>
              <a:sym typeface="Lato"/>
            </a:endParaRPr>
          </a:p>
          <a:p>
            <a:pPr indent="-317500" lvl="0" marL="457200" marR="0" rtl="0" algn="l">
              <a:lnSpc>
                <a:spcPct val="100000"/>
              </a:lnSpc>
              <a:spcBef>
                <a:spcPts val="0"/>
              </a:spcBef>
              <a:spcAft>
                <a:spcPts val="0"/>
              </a:spcAft>
              <a:buClr>
                <a:srgbClr val="000000"/>
              </a:buClr>
              <a:buSzPts val="1400"/>
              <a:buFont typeface="Lato"/>
              <a:buChar char="●"/>
            </a:pPr>
            <a:r>
              <a:rPr lang="en-GB">
                <a:latin typeface="Lato"/>
                <a:ea typeface="Lato"/>
                <a:cs typeface="Lato"/>
                <a:sym typeface="Lato"/>
              </a:rPr>
              <a:t>The amount you pay in Land and Buildings Transaction Tax varies according to several rate bands and the part of the property purchase price falling inside each band. </a:t>
            </a:r>
            <a:endParaRPr>
              <a:latin typeface="Lato"/>
              <a:ea typeface="Lato"/>
              <a:cs typeface="Lato"/>
              <a:sym typeface="Lato"/>
            </a:endParaRPr>
          </a:p>
          <a:p>
            <a:pPr indent="-317500" lvl="0" marL="457200" marR="0" rtl="0" algn="l">
              <a:lnSpc>
                <a:spcPct val="100000"/>
              </a:lnSpc>
              <a:spcBef>
                <a:spcPts val="0"/>
              </a:spcBef>
              <a:spcAft>
                <a:spcPts val="0"/>
              </a:spcAft>
              <a:buClr>
                <a:srgbClr val="000000"/>
              </a:buClr>
              <a:buSzPts val="1400"/>
              <a:buFont typeface="Lato"/>
              <a:buChar char="●"/>
            </a:pPr>
            <a:r>
              <a:rPr lang="en-GB">
                <a:latin typeface="Lato"/>
                <a:ea typeface="Lato"/>
                <a:cs typeface="Lato"/>
                <a:sym typeface="Lato"/>
              </a:rPr>
              <a:t>It varies depending on whether this is your first home, your next home or involves the purchase of an additional residential property. It will also depend on the purchase price of your property.</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a:p>
            <a:pPr indent="-317500" lvl="0" marL="457200" marR="0" rtl="0" algn="l">
              <a:lnSpc>
                <a:spcPct val="100000"/>
              </a:lnSpc>
              <a:spcBef>
                <a:spcPts val="0"/>
              </a:spcBef>
              <a:spcAft>
                <a:spcPts val="0"/>
              </a:spcAft>
              <a:buClr>
                <a:srgbClr val="000000"/>
              </a:buClr>
              <a:buSzPts val="1400"/>
              <a:buFont typeface="Lato"/>
              <a:buChar char="●"/>
            </a:pPr>
            <a:r>
              <a:rPr lang="en-GB">
                <a:latin typeface="Lato"/>
                <a:ea typeface="Lato"/>
                <a:cs typeface="Lato"/>
                <a:sym typeface="Lato"/>
              </a:rPr>
              <a:t>For first-time buyers the nil rate band ceiling is £175,000 due to the availability of a relief (2026)</a:t>
            </a:r>
            <a:endParaRPr i="0" sz="1400" u="none" cap="none" strike="noStrike">
              <a:solidFill>
                <a:srgbClr val="000000"/>
              </a:solidFill>
              <a:latin typeface="Lato"/>
              <a:ea typeface="Lato"/>
              <a:cs typeface="Lato"/>
              <a:sym typeface="Lato"/>
            </a:endParaRPr>
          </a:p>
        </p:txBody>
      </p:sp>
      <p:pic>
        <p:nvPicPr>
          <p:cNvPr id="282" name="Google Shape;282;g208eae8ff29_0_123"/>
          <p:cNvPicPr preferRelativeResize="0"/>
          <p:nvPr/>
        </p:nvPicPr>
        <p:blipFill rotWithShape="1">
          <a:blip r:embed="rId3">
            <a:alphaModFix/>
          </a:blip>
          <a:srcRect b="0" l="0" r="0" t="0"/>
          <a:stretch/>
        </p:blipFill>
        <p:spPr>
          <a:xfrm>
            <a:off x="1251075" y="1102850"/>
            <a:ext cx="1104900" cy="1104900"/>
          </a:xfrm>
          <a:prstGeom prst="rect">
            <a:avLst/>
          </a:prstGeom>
          <a:noFill/>
          <a:ln>
            <a:noFill/>
          </a:ln>
        </p:spPr>
      </p:pic>
      <p:sp>
        <p:nvSpPr>
          <p:cNvPr id="283" name="Google Shape;283;g208eae8ff29_0_123"/>
          <p:cNvSpPr txBox="1"/>
          <p:nvPr>
            <p:ph type="ctrTitle"/>
          </p:nvPr>
        </p:nvSpPr>
        <p:spPr>
          <a:xfrm>
            <a:off x="1040425" y="257075"/>
            <a:ext cx="79497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The same or different?</a:t>
            </a:r>
            <a:endParaRPr b="1" i="0" sz="3200" u="none" cap="none" strike="noStrike">
              <a:solidFill>
                <a:schemeClr val="lt1"/>
              </a:solidFill>
              <a:latin typeface="Lato"/>
              <a:ea typeface="Lato"/>
              <a:cs typeface="Lato"/>
              <a:sym typeface="Lato"/>
            </a:endParaRPr>
          </a:p>
        </p:txBody>
      </p:sp>
      <p:grpSp>
        <p:nvGrpSpPr>
          <p:cNvPr id="284" name="Google Shape;284;g208eae8ff29_0_123"/>
          <p:cNvGrpSpPr/>
          <p:nvPr/>
        </p:nvGrpSpPr>
        <p:grpSpPr>
          <a:xfrm>
            <a:off x="-308" y="-3"/>
            <a:ext cx="945571" cy="1030169"/>
            <a:chOff x="4281700" y="-142825"/>
            <a:chExt cx="1326000" cy="1326000"/>
          </a:xfrm>
        </p:grpSpPr>
        <p:pic>
          <p:nvPicPr>
            <p:cNvPr id="285" name="Google Shape;285;g208eae8ff29_0_123"/>
            <p:cNvPicPr preferRelativeResize="0"/>
            <p:nvPr/>
          </p:nvPicPr>
          <p:blipFill rotWithShape="1">
            <a:blip r:embed="rId4">
              <a:alphaModFix/>
            </a:blip>
            <a:srcRect b="0" l="0" r="0" t="0"/>
            <a:stretch/>
          </p:blipFill>
          <p:spPr>
            <a:xfrm>
              <a:off x="4281700" y="-142825"/>
              <a:ext cx="1326000" cy="1326000"/>
            </a:xfrm>
            <a:prstGeom prst="rect">
              <a:avLst/>
            </a:prstGeom>
            <a:noFill/>
            <a:ln>
              <a:noFill/>
            </a:ln>
          </p:spPr>
        </p:pic>
        <p:sp>
          <p:nvSpPr>
            <p:cNvPr id="286" name="Google Shape;286;g208eae8ff29_0_123"/>
            <p:cNvSpPr/>
            <p:nvPr/>
          </p:nvSpPr>
          <p:spPr>
            <a:xfrm>
              <a:off x="4427200" y="39050"/>
              <a:ext cx="1035000" cy="923400"/>
            </a:xfrm>
            <a:prstGeom prst="roundRect">
              <a:avLst>
                <a:gd fmla="val 16667" name="adj"/>
              </a:avLst>
            </a:prstGeom>
            <a:no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287" name="Google Shape;287;g208eae8ff29_0_123" title="Screenshot 2026-02-16 090854.png"/>
          <p:cNvPicPr preferRelativeResize="0"/>
          <p:nvPr/>
        </p:nvPicPr>
        <p:blipFill rotWithShape="1">
          <a:blip r:embed="rId5">
            <a:alphaModFix/>
          </a:blip>
          <a:srcRect b="4421" l="0" r="0" t="4421"/>
          <a:stretch/>
        </p:blipFill>
        <p:spPr>
          <a:xfrm>
            <a:off x="4588975" y="2878000"/>
            <a:ext cx="3470051" cy="1267850"/>
          </a:xfrm>
          <a:prstGeom prst="rect">
            <a:avLst/>
          </a:prstGeom>
          <a:noFill/>
          <a:ln>
            <a:noFill/>
          </a:ln>
        </p:spPr>
      </p:pic>
      <p:sp>
        <p:nvSpPr>
          <p:cNvPr id="288" name="Google Shape;288;g208eae8ff29_0_123"/>
          <p:cNvSpPr/>
          <p:nvPr/>
        </p:nvSpPr>
        <p:spPr>
          <a:xfrm>
            <a:off x="292875" y="2207750"/>
            <a:ext cx="3021300" cy="1750800"/>
          </a:xfrm>
          <a:prstGeom prst="roundRect">
            <a:avLst>
              <a:gd fmla="val 16667" name="adj"/>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2200" u="none" cap="none" strike="noStrike">
                <a:solidFill>
                  <a:schemeClr val="lt1"/>
                </a:solidFill>
                <a:latin typeface="Lato Black"/>
                <a:ea typeface="Lato Black"/>
                <a:cs typeface="Lato Black"/>
                <a:sym typeface="Lato Black"/>
              </a:rPr>
              <a:t>4. Paying </a:t>
            </a:r>
            <a:r>
              <a:rPr lang="en-GB" sz="2200">
                <a:solidFill>
                  <a:schemeClr val="lt1"/>
                </a:solidFill>
                <a:latin typeface="Lato Black"/>
                <a:ea typeface="Lato Black"/>
                <a:cs typeface="Lato Black"/>
                <a:sym typeface="Lato Black"/>
              </a:rPr>
              <a:t>LBTT</a:t>
            </a:r>
            <a:r>
              <a:rPr b="0" i="0" lang="en-GB" sz="2200" u="none" cap="none" strike="noStrike">
                <a:solidFill>
                  <a:schemeClr val="lt1"/>
                </a:solidFill>
                <a:latin typeface="Lato Black"/>
                <a:ea typeface="Lato Black"/>
                <a:cs typeface="Lato Black"/>
                <a:sym typeface="Lato Black"/>
              </a:rPr>
              <a:t>  </a:t>
            </a:r>
            <a:endParaRPr b="0" i="0" sz="2200" u="none" cap="none" strike="noStrike">
              <a:solidFill>
                <a:schemeClr val="lt1"/>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Lato"/>
                <a:ea typeface="Lato"/>
                <a:cs typeface="Lato"/>
                <a:sym typeface="Lato"/>
              </a:rPr>
              <a:t> A land tax that is paid when purchasing a property in England or Northern Ireland.</a:t>
            </a:r>
            <a:endParaRPr b="0" i="0" sz="2200" u="none" cap="none" strike="noStrike">
              <a:solidFill>
                <a:schemeClr val="lt1"/>
              </a:solidFill>
              <a:latin typeface="Lato Black"/>
              <a:ea typeface="Lato Black"/>
              <a:cs typeface="Lato Black"/>
              <a:sym typeface="Lato Black"/>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1000"/>
                                        <p:tgtEl>
                                          <p:spTgt spid="281"/>
                                        </p:tgtEl>
                                      </p:cBhvr>
                                    </p:animEffect>
                                  </p:childTnLst>
                                </p:cTn>
                              </p:par>
                              <p:par>
                                <p:cTn fill="hold" nodeType="with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1000"/>
                                        <p:tgtEl>
                                          <p:spTgt spid="280"/>
                                        </p:tgtEl>
                                      </p:cBhvr>
                                    </p:animEffect>
                                  </p:childTnLst>
                                </p:cTn>
                              </p:par>
                              <p:par>
                                <p:cTn fill="hold" nodeType="withEffect" presetClass="entr" presetID="1" presetSubtype="0">
                                  <p:stCondLst>
                                    <p:cond delay="0"/>
                                  </p:stCondLst>
                                  <p:childTnLst>
                                    <p:set>
                                      <p:cBhvr>
                                        <p:cTn dur="1" fill="hold">
                                          <p:stCondLst>
                                            <p:cond delay="0"/>
                                          </p:stCondLst>
                                        </p:cTn>
                                        <p:tgtEl>
                                          <p:spTgt spid="28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g208eae8ff29_0_235"/>
          <p:cNvSpPr txBox="1"/>
          <p:nvPr/>
        </p:nvSpPr>
        <p:spPr>
          <a:xfrm>
            <a:off x="4952375" y="2387050"/>
            <a:ext cx="2889900" cy="1200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0" i="0" lang="en-GB" sz="2200" u="none" cap="none" strike="noStrike">
                <a:solidFill>
                  <a:srgbClr val="000000"/>
                </a:solidFill>
                <a:latin typeface="Lato"/>
                <a:ea typeface="Lato"/>
                <a:cs typeface="Lato"/>
                <a:sym typeface="Lato"/>
              </a:rPr>
              <a:t>Might Lucy and Karim need to get a mortgage?</a:t>
            </a:r>
            <a:endParaRPr b="0" i="0" sz="2200" u="none" cap="none" strike="noStrike">
              <a:solidFill>
                <a:srgbClr val="000000"/>
              </a:solidFill>
              <a:latin typeface="Lato"/>
              <a:ea typeface="Lato"/>
              <a:cs typeface="Lato"/>
              <a:sym typeface="Lato"/>
            </a:endParaRPr>
          </a:p>
        </p:txBody>
      </p:sp>
      <p:sp>
        <p:nvSpPr>
          <p:cNvPr id="294" name="Google Shape;294;g208eae8ff29_0_235"/>
          <p:cNvSpPr txBox="1"/>
          <p:nvPr/>
        </p:nvSpPr>
        <p:spPr>
          <a:xfrm>
            <a:off x="4323125" y="1515900"/>
            <a:ext cx="4500900" cy="2724300"/>
          </a:xfrm>
          <a:prstGeom prst="rect">
            <a:avLst/>
          </a:prstGeom>
          <a:solidFill>
            <a:schemeClr val="accent6"/>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Explanation box</a:t>
            </a:r>
            <a:endParaRPr b="1" i="0" sz="1400" u="none" cap="none" strike="noStrike">
              <a:solidFill>
                <a:srgbClr val="000000"/>
              </a:solidFill>
              <a:latin typeface="Lato"/>
              <a:ea typeface="Lato"/>
              <a:cs typeface="Lato"/>
              <a:sym typeface="Lato"/>
            </a:endParaRPr>
          </a:p>
          <a:p>
            <a:pPr indent="-317500" lvl="0" marL="457200" marR="0" rtl="0" algn="l">
              <a:lnSpc>
                <a:spcPct val="100000"/>
              </a:lnSpc>
              <a:spcBef>
                <a:spcPts val="0"/>
              </a:spcBef>
              <a:spcAft>
                <a:spcPts val="0"/>
              </a:spcAft>
              <a:buClr>
                <a:schemeClr val="dk1"/>
              </a:buClr>
              <a:buSzPts val="1400"/>
              <a:buFont typeface="Lato"/>
              <a:buChar char="●"/>
            </a:pPr>
            <a:r>
              <a:rPr b="0" i="0" lang="en-GB" sz="1400" u="none" cap="none" strike="noStrike">
                <a:solidFill>
                  <a:schemeClr val="dk1"/>
                </a:solidFill>
                <a:latin typeface="Lato"/>
                <a:ea typeface="Lato"/>
                <a:cs typeface="Lato"/>
                <a:sym typeface="Lato"/>
              </a:rPr>
              <a:t>Lucy will likely get a mortgage. A mortgage is a loan taken out to buy a home. It involves making monthly repayments with interest.</a:t>
            </a:r>
            <a:endParaRPr b="0" i="0" sz="1400" u="none" cap="none" strike="noStrike">
              <a:solidFill>
                <a:schemeClr val="dk1"/>
              </a:solidFill>
              <a:latin typeface="Lato"/>
              <a:ea typeface="Lato"/>
              <a:cs typeface="Lato"/>
              <a:sym typeface="Lato"/>
            </a:endParaRPr>
          </a:p>
          <a:p>
            <a:pPr indent="-317500" lvl="0" marL="457200" marR="0" rtl="0" algn="l">
              <a:lnSpc>
                <a:spcPct val="100000"/>
              </a:lnSpc>
              <a:spcBef>
                <a:spcPts val="1000"/>
              </a:spcBef>
              <a:spcAft>
                <a:spcPts val="0"/>
              </a:spcAft>
              <a:buClr>
                <a:schemeClr val="dk1"/>
              </a:buClr>
              <a:buSzPts val="1400"/>
              <a:buFont typeface="Lato"/>
              <a:buChar char="●"/>
            </a:pPr>
            <a:r>
              <a:rPr b="0" i="0" lang="en-GB" sz="1400" u="none" cap="none" strike="noStrike">
                <a:solidFill>
                  <a:schemeClr val="dk1"/>
                </a:solidFill>
                <a:latin typeface="Lato"/>
                <a:ea typeface="Lato"/>
                <a:cs typeface="Lato"/>
                <a:sym typeface="Lato"/>
              </a:rPr>
              <a:t>It generally takes about 25 years to pay off a mortgage.</a:t>
            </a:r>
            <a:endParaRPr b="0" i="0" sz="1400" u="none" cap="none" strike="noStrike">
              <a:solidFill>
                <a:schemeClr val="dk1"/>
              </a:solidFill>
              <a:latin typeface="Lato"/>
              <a:ea typeface="Lato"/>
              <a:cs typeface="Lato"/>
              <a:sym typeface="Lato"/>
            </a:endParaRPr>
          </a:p>
          <a:p>
            <a:pPr indent="-317500" lvl="0" marL="457200" marR="0" rtl="0" algn="l">
              <a:lnSpc>
                <a:spcPct val="100000"/>
              </a:lnSpc>
              <a:spcBef>
                <a:spcPts val="1000"/>
              </a:spcBef>
              <a:spcAft>
                <a:spcPts val="0"/>
              </a:spcAft>
              <a:buClr>
                <a:schemeClr val="dk1"/>
              </a:buClr>
              <a:buSzPts val="1400"/>
              <a:buFont typeface="Lato"/>
              <a:buChar char="●"/>
            </a:pPr>
            <a:r>
              <a:rPr b="0" i="0" lang="en-GB" sz="1400" u="none" cap="none" strike="noStrike">
                <a:solidFill>
                  <a:schemeClr val="dk1"/>
                </a:solidFill>
                <a:latin typeface="Lato"/>
                <a:ea typeface="Lato"/>
                <a:cs typeface="Lato"/>
                <a:sym typeface="Lato"/>
              </a:rPr>
              <a:t>Once the mortgage has been paid off, the homeowner owns 100% of the property.</a:t>
            </a:r>
            <a:endParaRPr b="0" i="0" sz="1400" u="none" cap="none" strike="noStrike">
              <a:solidFill>
                <a:schemeClr val="dk1"/>
              </a:solidFill>
              <a:latin typeface="Lato"/>
              <a:ea typeface="Lato"/>
              <a:cs typeface="Lato"/>
              <a:sym typeface="Lato"/>
            </a:endParaRPr>
          </a:p>
          <a:p>
            <a:pPr indent="-317500" lvl="0" marL="457200" marR="0" rtl="0" algn="l">
              <a:lnSpc>
                <a:spcPct val="100000"/>
              </a:lnSpc>
              <a:spcBef>
                <a:spcPts val="1000"/>
              </a:spcBef>
              <a:spcAft>
                <a:spcPts val="1000"/>
              </a:spcAft>
              <a:buClr>
                <a:schemeClr val="dk1"/>
              </a:buClr>
              <a:buSzPts val="1400"/>
              <a:buFont typeface="Lato"/>
              <a:buChar char="●"/>
            </a:pPr>
            <a:r>
              <a:rPr b="0" i="0" lang="en-GB" sz="1400" u="none" cap="none" strike="noStrike">
                <a:solidFill>
                  <a:schemeClr val="dk1"/>
                </a:solidFill>
                <a:latin typeface="Lato"/>
                <a:ea typeface="Lato"/>
                <a:cs typeface="Lato"/>
                <a:sym typeface="Lato"/>
              </a:rPr>
              <a:t>Karim, as a renter, will not need to take out a mortgage.</a:t>
            </a:r>
            <a:endParaRPr b="1" i="0" sz="1400" u="none" cap="none" strike="noStrike">
              <a:solidFill>
                <a:srgbClr val="000000"/>
              </a:solidFill>
              <a:latin typeface="Lato"/>
              <a:ea typeface="Lato"/>
              <a:cs typeface="Lato"/>
              <a:sym typeface="Lato"/>
            </a:endParaRPr>
          </a:p>
        </p:txBody>
      </p:sp>
      <p:sp>
        <p:nvSpPr>
          <p:cNvPr id="295" name="Google Shape;295;g208eae8ff29_0_235"/>
          <p:cNvSpPr txBox="1"/>
          <p:nvPr>
            <p:ph type="ctrTitle"/>
          </p:nvPr>
        </p:nvSpPr>
        <p:spPr>
          <a:xfrm>
            <a:off x="1040425" y="257075"/>
            <a:ext cx="85749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The same or different?</a:t>
            </a:r>
            <a:endParaRPr b="1" i="0" sz="3200" u="none" cap="none" strike="noStrike">
              <a:solidFill>
                <a:schemeClr val="lt1"/>
              </a:solidFill>
              <a:latin typeface="Lato"/>
              <a:ea typeface="Lato"/>
              <a:cs typeface="Lato"/>
              <a:sym typeface="Lato"/>
            </a:endParaRPr>
          </a:p>
        </p:txBody>
      </p:sp>
      <p:grpSp>
        <p:nvGrpSpPr>
          <p:cNvPr id="296" name="Google Shape;296;g208eae8ff29_0_235"/>
          <p:cNvGrpSpPr/>
          <p:nvPr/>
        </p:nvGrpSpPr>
        <p:grpSpPr>
          <a:xfrm>
            <a:off x="-308" y="-3"/>
            <a:ext cx="945571" cy="1030169"/>
            <a:chOff x="4281700" y="-142825"/>
            <a:chExt cx="1326000" cy="1326000"/>
          </a:xfrm>
        </p:grpSpPr>
        <p:pic>
          <p:nvPicPr>
            <p:cNvPr id="297" name="Google Shape;297;g208eae8ff29_0_235"/>
            <p:cNvPicPr preferRelativeResize="0"/>
            <p:nvPr/>
          </p:nvPicPr>
          <p:blipFill rotWithShape="1">
            <a:blip r:embed="rId3">
              <a:alphaModFix/>
            </a:blip>
            <a:srcRect b="0" l="0" r="0" t="0"/>
            <a:stretch/>
          </p:blipFill>
          <p:spPr>
            <a:xfrm>
              <a:off x="4281700" y="-142825"/>
              <a:ext cx="1326000" cy="1326000"/>
            </a:xfrm>
            <a:prstGeom prst="rect">
              <a:avLst/>
            </a:prstGeom>
            <a:noFill/>
            <a:ln>
              <a:noFill/>
            </a:ln>
          </p:spPr>
        </p:pic>
        <p:sp>
          <p:nvSpPr>
            <p:cNvPr id="298" name="Google Shape;298;g208eae8ff29_0_235"/>
            <p:cNvSpPr/>
            <p:nvPr/>
          </p:nvSpPr>
          <p:spPr>
            <a:xfrm>
              <a:off x="4427200" y="39050"/>
              <a:ext cx="1035000" cy="923400"/>
            </a:xfrm>
            <a:prstGeom prst="roundRect">
              <a:avLst>
                <a:gd fmla="val 16667" name="adj"/>
              </a:avLst>
            </a:prstGeom>
            <a:no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99" name="Google Shape;299;g208eae8ff29_0_235"/>
          <p:cNvSpPr/>
          <p:nvPr/>
        </p:nvSpPr>
        <p:spPr>
          <a:xfrm>
            <a:off x="292875" y="2207750"/>
            <a:ext cx="3021300" cy="1750800"/>
          </a:xfrm>
          <a:prstGeom prst="roundRect">
            <a:avLst>
              <a:gd fmla="val 16667" name="adj"/>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0" i="0" lang="en-GB" sz="2200" u="none" cap="none" strike="noStrike">
                <a:solidFill>
                  <a:schemeClr val="lt1"/>
                </a:solidFill>
                <a:latin typeface="Lato Black"/>
                <a:ea typeface="Lato Black"/>
                <a:cs typeface="Lato Black"/>
                <a:sym typeface="Lato Black"/>
              </a:rPr>
              <a:t>5. Getting a mortgage</a:t>
            </a:r>
            <a:endParaRPr b="0" i="0" sz="2200" u="none" cap="none" strike="noStrike">
              <a:solidFill>
                <a:schemeClr val="lt1"/>
              </a:solidFill>
              <a:latin typeface="Lato Black"/>
              <a:ea typeface="Lato Black"/>
              <a:cs typeface="Lato Black"/>
              <a:sym typeface="Lato Black"/>
            </a:endParaRPr>
          </a:p>
        </p:txBody>
      </p:sp>
      <p:sp>
        <p:nvSpPr>
          <p:cNvPr id="300" name="Google Shape;300;g208eae8ff29_0_235"/>
          <p:cNvSpPr/>
          <p:nvPr/>
        </p:nvSpPr>
        <p:spPr>
          <a:xfrm>
            <a:off x="369225" y="4177850"/>
            <a:ext cx="3021300" cy="516000"/>
          </a:xfrm>
          <a:prstGeom prst="rect">
            <a:avLst/>
          </a:prstGeom>
          <a:solidFill>
            <a:schemeClr val="accen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DIFFERENT</a:t>
            </a:r>
            <a:endParaRPr b="1" i="0" sz="1600" u="none" cap="none" strike="noStrike">
              <a:solidFill>
                <a:schemeClr val="lt1"/>
              </a:solidFill>
              <a:latin typeface="Lato"/>
              <a:ea typeface="Lato"/>
              <a:cs typeface="Lato"/>
              <a:sym typeface="Lato"/>
            </a:endParaRPr>
          </a:p>
        </p:txBody>
      </p:sp>
      <p:pic>
        <p:nvPicPr>
          <p:cNvPr id="301" name="Google Shape;301;g208eae8ff29_0_235"/>
          <p:cNvPicPr preferRelativeResize="0"/>
          <p:nvPr/>
        </p:nvPicPr>
        <p:blipFill rotWithShape="1">
          <a:blip r:embed="rId4">
            <a:alphaModFix/>
          </a:blip>
          <a:srcRect b="0" l="0" r="0" t="0"/>
          <a:stretch/>
        </p:blipFill>
        <p:spPr>
          <a:xfrm>
            <a:off x="1251075" y="1102850"/>
            <a:ext cx="1104900" cy="11049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1000"/>
                                        <p:tgtEl>
                                          <p:spTgt spid="294"/>
                                        </p:tgtEl>
                                      </p:cBhvr>
                                    </p:animEffect>
                                  </p:childTnLst>
                                </p:cTn>
                              </p:par>
                              <p:par>
                                <p:cTn fill="hold" nodeType="with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1000"/>
                                        <p:tgtEl>
                                          <p:spTgt spid="3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graphicFrame>
        <p:nvGraphicFramePr>
          <p:cNvPr id="306" name="Google Shape;306;g208eae8ff29_0_245"/>
          <p:cNvGraphicFramePr/>
          <p:nvPr/>
        </p:nvGraphicFramePr>
        <p:xfrm>
          <a:off x="876300" y="1962150"/>
          <a:ext cx="3000000" cy="3000000"/>
        </p:xfrm>
        <a:graphic>
          <a:graphicData uri="http://schemas.openxmlformats.org/drawingml/2006/table">
            <a:tbl>
              <a:tblPr>
                <a:noFill/>
                <a:tableStyleId>{E92E3D5B-40C8-4F9D-8ACD-828DE423252B}</a:tableStyleId>
              </a:tblPr>
              <a:tblGrid>
                <a:gridCol w="1809750"/>
                <a:gridCol w="1809750"/>
                <a:gridCol w="1809750"/>
                <a:gridCol w="1809750"/>
              </a:tblGrid>
              <a:tr h="3810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dk1"/>
                          </a:solidFill>
                          <a:latin typeface="Lato"/>
                          <a:ea typeface="Lato"/>
                          <a:cs typeface="Lato"/>
                          <a:sym typeface="Lato"/>
                        </a:rPr>
                        <a:t>A</a:t>
                      </a:r>
                      <a:endParaRPr b="1" sz="2200" u="none" cap="none" strike="noStrike">
                        <a:solidFill>
                          <a:schemeClr val="dk1"/>
                        </a:solidFill>
                        <a:latin typeface="Lato"/>
                        <a:ea typeface="Lato"/>
                        <a:cs typeface="Lato"/>
                        <a:sym typeface="Lato"/>
                      </a:endParaRPr>
                    </a:p>
                  </a:txBody>
                  <a:tcPr marT="91425" marB="91425" marR="91425" marL="91425">
                    <a:lnL cap="flat" cmpd="sng" w="28575">
                      <a:solidFill>
                        <a:srgbClr val="FF8022"/>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8022"/>
                      </a:solidFill>
                      <a:prstDash val="solid"/>
                      <a:round/>
                      <a:headEnd len="sm" w="sm" type="none"/>
                      <a:tailEnd len="sm" w="sm" type="none"/>
                    </a:lnT>
                    <a:lnB cap="flat" cmpd="sng" w="28575">
                      <a:solidFill>
                        <a:srgbClr val="FF8022"/>
                      </a:solidFill>
                      <a:prstDash val="solid"/>
                      <a:round/>
                      <a:headEnd len="sm" w="sm" type="none"/>
                      <a:tailEnd len="sm" w="sm" type="none"/>
                    </a:lnB>
                    <a:solidFill>
                      <a:srgbClr val="FF802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dk1"/>
                          </a:solidFill>
                          <a:latin typeface="Lato"/>
                          <a:ea typeface="Lato"/>
                          <a:cs typeface="Lato"/>
                          <a:sym typeface="Lato"/>
                        </a:rPr>
                        <a:t>B</a:t>
                      </a:r>
                      <a:endParaRPr b="1" sz="2200" u="none" cap="none" strike="noStrike">
                        <a:solidFill>
                          <a:schemeClr val="dk1"/>
                        </a:solidFill>
                        <a:latin typeface="Lato"/>
                        <a:ea typeface="Lato"/>
                        <a:cs typeface="Lato"/>
                        <a:sym typeface="Lato"/>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8022"/>
                      </a:solidFill>
                      <a:prstDash val="solid"/>
                      <a:round/>
                      <a:headEnd len="sm" w="sm" type="none"/>
                      <a:tailEnd len="sm" w="sm" type="none"/>
                    </a:lnT>
                    <a:lnB cap="flat" cmpd="sng" w="28575">
                      <a:solidFill>
                        <a:srgbClr val="FF8022"/>
                      </a:solidFill>
                      <a:prstDash val="solid"/>
                      <a:round/>
                      <a:headEnd len="sm" w="sm" type="none"/>
                      <a:tailEnd len="sm" w="sm" type="none"/>
                    </a:lnB>
                    <a:solidFill>
                      <a:srgbClr val="FF802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dk1"/>
                          </a:solidFill>
                          <a:latin typeface="Lato"/>
                          <a:ea typeface="Lato"/>
                          <a:cs typeface="Lato"/>
                          <a:sym typeface="Lato"/>
                        </a:rPr>
                        <a:t>C</a:t>
                      </a:r>
                      <a:endParaRPr b="1" sz="2200" u="none" cap="none" strike="noStrike">
                        <a:solidFill>
                          <a:schemeClr val="dk1"/>
                        </a:solidFill>
                        <a:latin typeface="Lato"/>
                        <a:ea typeface="Lato"/>
                        <a:cs typeface="Lato"/>
                        <a:sym typeface="Lato"/>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8022"/>
                      </a:solidFill>
                      <a:prstDash val="solid"/>
                      <a:round/>
                      <a:headEnd len="sm" w="sm" type="none"/>
                      <a:tailEnd len="sm" w="sm" type="none"/>
                    </a:lnT>
                    <a:lnB cap="flat" cmpd="sng" w="28575">
                      <a:solidFill>
                        <a:srgbClr val="FF8022"/>
                      </a:solidFill>
                      <a:prstDash val="solid"/>
                      <a:round/>
                      <a:headEnd len="sm" w="sm" type="none"/>
                      <a:tailEnd len="sm" w="sm" type="none"/>
                    </a:lnB>
                    <a:solidFill>
                      <a:srgbClr val="FF802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dk1"/>
                          </a:solidFill>
                          <a:latin typeface="Lato"/>
                          <a:ea typeface="Lato"/>
                          <a:cs typeface="Lato"/>
                          <a:sym typeface="Lato"/>
                        </a:rPr>
                        <a:t>D</a:t>
                      </a:r>
                      <a:endParaRPr b="1" sz="2200" u="none" cap="none" strike="noStrike">
                        <a:solidFill>
                          <a:schemeClr val="dk1"/>
                        </a:solidFill>
                        <a:latin typeface="Lato"/>
                        <a:ea typeface="Lato"/>
                        <a:cs typeface="Lato"/>
                        <a:sym typeface="Lato"/>
                      </a:endParaRPr>
                    </a:p>
                  </a:txBody>
                  <a:tcPr marT="91425" marB="91425" marR="91425" marL="91425">
                    <a:lnL cap="flat" cmpd="sng" w="28575">
                      <a:solidFill>
                        <a:srgbClr val="FFFFFF"/>
                      </a:solidFill>
                      <a:prstDash val="solid"/>
                      <a:round/>
                      <a:headEnd len="sm" w="sm" type="none"/>
                      <a:tailEnd len="sm" w="sm" type="none"/>
                    </a:lnL>
                    <a:lnR cap="flat" cmpd="sng" w="28575">
                      <a:solidFill>
                        <a:srgbClr val="FF8022"/>
                      </a:solidFill>
                      <a:prstDash val="solid"/>
                      <a:round/>
                      <a:headEnd len="sm" w="sm" type="none"/>
                      <a:tailEnd len="sm" w="sm" type="none"/>
                    </a:lnR>
                    <a:lnT cap="flat" cmpd="sng" w="28575">
                      <a:solidFill>
                        <a:srgbClr val="FF8022"/>
                      </a:solidFill>
                      <a:prstDash val="solid"/>
                      <a:round/>
                      <a:headEnd len="sm" w="sm" type="none"/>
                      <a:tailEnd len="sm" w="sm" type="none"/>
                    </a:lnT>
                    <a:lnB cap="flat" cmpd="sng" w="28575">
                      <a:solidFill>
                        <a:srgbClr val="FF8022"/>
                      </a:solidFill>
                      <a:prstDash val="solid"/>
                      <a:round/>
                      <a:headEnd len="sm" w="sm" type="none"/>
                      <a:tailEnd len="sm" w="sm" type="none"/>
                    </a:lnB>
                    <a:solidFill>
                      <a:srgbClr val="FF8022"/>
                    </a:solidFill>
                  </a:tcPr>
                </a:tc>
              </a:tr>
              <a:tr h="1197275">
                <a:tc>
                  <a:txBody>
                    <a:bodyPr/>
                    <a:lstStyle/>
                    <a:p>
                      <a:pPr indent="0" lvl="0" marL="0" marR="0" rtl="0" algn="l">
                        <a:lnSpc>
                          <a:spcPct val="115000"/>
                        </a:lnSpc>
                        <a:spcBef>
                          <a:spcPts val="0"/>
                        </a:spcBef>
                        <a:spcAft>
                          <a:spcPts val="0"/>
                        </a:spcAft>
                        <a:buClr>
                          <a:srgbClr val="000000"/>
                        </a:buClr>
                        <a:buSzPts val="1400"/>
                        <a:buFont typeface="Arial"/>
                        <a:buNone/>
                      </a:pPr>
                      <a:r>
                        <a:t/>
                      </a:r>
                      <a:endParaRPr b="1" sz="2200" u="none" cap="none" strike="noStrike">
                        <a:solidFill>
                          <a:srgbClr val="231F2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400"/>
                        <a:buFont typeface="Arial"/>
                        <a:buNone/>
                      </a:pPr>
                      <a:r>
                        <a:rPr b="1" lang="en-GB" sz="2200" u="none" cap="none" strike="noStrike">
                          <a:solidFill>
                            <a:srgbClr val="231F20"/>
                          </a:solidFill>
                          <a:latin typeface="Lato"/>
                          <a:ea typeface="Lato"/>
                          <a:cs typeface="Lato"/>
                          <a:sym typeface="Lato"/>
                        </a:rPr>
                        <a:t>£3,500</a:t>
                      </a:r>
                      <a:endParaRPr b="1" sz="2200" u="none" cap="none" strike="noStrike">
                        <a:latin typeface="Lato"/>
                        <a:ea typeface="Lato"/>
                        <a:cs typeface="Lato"/>
                        <a:sym typeface="Lato"/>
                      </a:endParaRPr>
                    </a:p>
                  </a:txBody>
                  <a:tcPr marT="91425" marB="91425" marR="91425" marL="91425">
                    <a:lnL cap="flat" cmpd="sng" w="28575">
                      <a:solidFill>
                        <a:srgbClr val="FF8022"/>
                      </a:solidFill>
                      <a:prstDash val="solid"/>
                      <a:round/>
                      <a:headEnd len="sm" w="sm" type="none"/>
                      <a:tailEnd len="sm" w="sm" type="none"/>
                    </a:lnL>
                    <a:lnR cap="flat" cmpd="sng" w="28575">
                      <a:solidFill>
                        <a:srgbClr val="FF8022"/>
                      </a:solidFill>
                      <a:prstDash val="solid"/>
                      <a:round/>
                      <a:headEnd len="sm" w="sm" type="none"/>
                      <a:tailEnd len="sm" w="sm" type="none"/>
                    </a:lnR>
                    <a:lnT cap="flat" cmpd="sng" w="28575">
                      <a:solidFill>
                        <a:srgbClr val="FF8022"/>
                      </a:solidFill>
                      <a:prstDash val="solid"/>
                      <a:round/>
                      <a:headEnd len="sm" w="sm" type="none"/>
                      <a:tailEnd len="sm" w="sm" type="none"/>
                    </a:lnT>
                    <a:lnB cap="flat" cmpd="sng" w="28575">
                      <a:solidFill>
                        <a:srgbClr val="FF8022"/>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t/>
                      </a:r>
                      <a:endParaRPr b="1" sz="2200" u="none" cap="none" strike="noStrike">
                        <a:solidFill>
                          <a:srgbClr val="231F2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400"/>
                        <a:buFont typeface="Arial"/>
                        <a:buNone/>
                      </a:pPr>
                      <a:r>
                        <a:rPr b="1" lang="en-GB" sz="2200" u="none" cap="none" strike="noStrike">
                          <a:solidFill>
                            <a:srgbClr val="231F20"/>
                          </a:solidFill>
                          <a:latin typeface="Lato"/>
                          <a:ea typeface="Lato"/>
                          <a:cs typeface="Lato"/>
                          <a:sym typeface="Lato"/>
                        </a:rPr>
                        <a:t>£112,000</a:t>
                      </a:r>
                      <a:endParaRPr b="1" sz="2200" u="none" cap="none" strike="noStrike">
                        <a:latin typeface="Lato"/>
                        <a:ea typeface="Lato"/>
                        <a:cs typeface="Lato"/>
                        <a:sym typeface="Lato"/>
                      </a:endParaRPr>
                    </a:p>
                  </a:txBody>
                  <a:tcPr marT="91425" marB="91425" marR="91425" marL="91425">
                    <a:lnL cap="flat" cmpd="sng" w="28575">
                      <a:solidFill>
                        <a:srgbClr val="FF8022"/>
                      </a:solidFill>
                      <a:prstDash val="solid"/>
                      <a:round/>
                      <a:headEnd len="sm" w="sm" type="none"/>
                      <a:tailEnd len="sm" w="sm" type="none"/>
                    </a:lnL>
                    <a:lnR cap="flat" cmpd="sng" w="28575">
                      <a:solidFill>
                        <a:srgbClr val="FF8022"/>
                      </a:solidFill>
                      <a:prstDash val="solid"/>
                      <a:round/>
                      <a:headEnd len="sm" w="sm" type="none"/>
                      <a:tailEnd len="sm" w="sm" type="none"/>
                    </a:lnR>
                    <a:lnT cap="flat" cmpd="sng" w="28575">
                      <a:solidFill>
                        <a:srgbClr val="FF8022"/>
                      </a:solidFill>
                      <a:prstDash val="solid"/>
                      <a:round/>
                      <a:headEnd len="sm" w="sm" type="none"/>
                      <a:tailEnd len="sm" w="sm" type="none"/>
                    </a:lnT>
                    <a:lnB cap="flat" cmpd="sng" w="28575">
                      <a:solidFill>
                        <a:srgbClr val="FF8022"/>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t/>
                      </a:r>
                      <a:endParaRPr b="1" sz="2200" u="none" cap="none" strike="noStrike">
                        <a:solidFill>
                          <a:srgbClr val="231F2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400"/>
                        <a:buFont typeface="Arial"/>
                        <a:buNone/>
                      </a:pPr>
                      <a:r>
                        <a:rPr b="1" lang="en-GB" sz="2200" u="none" cap="none" strike="noStrike">
                          <a:solidFill>
                            <a:srgbClr val="231F20"/>
                          </a:solidFill>
                          <a:latin typeface="Lato"/>
                          <a:ea typeface="Lato"/>
                          <a:cs typeface="Lato"/>
                          <a:sym typeface="Lato"/>
                        </a:rPr>
                        <a:t>£185,000</a:t>
                      </a:r>
                      <a:endParaRPr b="1"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sz="2200" u="none" cap="none" strike="noStrike">
                        <a:latin typeface="Lato"/>
                        <a:ea typeface="Lato"/>
                        <a:cs typeface="Lato"/>
                        <a:sym typeface="Lato"/>
                      </a:endParaRPr>
                    </a:p>
                  </a:txBody>
                  <a:tcPr marT="91425" marB="91425" marR="91425" marL="91425">
                    <a:lnL cap="flat" cmpd="sng" w="28575">
                      <a:solidFill>
                        <a:srgbClr val="FF8022"/>
                      </a:solidFill>
                      <a:prstDash val="solid"/>
                      <a:round/>
                      <a:headEnd len="sm" w="sm" type="none"/>
                      <a:tailEnd len="sm" w="sm" type="none"/>
                    </a:lnL>
                    <a:lnR cap="flat" cmpd="sng" w="28575">
                      <a:solidFill>
                        <a:srgbClr val="FF8022"/>
                      </a:solidFill>
                      <a:prstDash val="solid"/>
                      <a:round/>
                      <a:headEnd len="sm" w="sm" type="none"/>
                      <a:tailEnd len="sm" w="sm" type="none"/>
                    </a:lnR>
                    <a:lnT cap="flat" cmpd="sng" w="28575">
                      <a:solidFill>
                        <a:srgbClr val="FF8022"/>
                      </a:solidFill>
                      <a:prstDash val="solid"/>
                      <a:round/>
                      <a:headEnd len="sm" w="sm" type="none"/>
                      <a:tailEnd len="sm" w="sm" type="none"/>
                    </a:lnT>
                    <a:lnB cap="flat" cmpd="sng" w="28575">
                      <a:solidFill>
                        <a:srgbClr val="FF8022"/>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2200"/>
                        <a:buFont typeface="Arial"/>
                        <a:buNone/>
                      </a:pPr>
                      <a:r>
                        <a:t/>
                      </a:r>
                      <a:endParaRPr b="1" sz="2200" u="none" cap="none" strike="noStrike">
                        <a:solidFill>
                          <a:srgbClr val="231F2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2200"/>
                        <a:buFont typeface="Arial"/>
                        <a:buNone/>
                      </a:pPr>
                      <a:r>
                        <a:rPr b="1" lang="en-GB" sz="2200" u="none" cap="none" strike="noStrike">
                          <a:solidFill>
                            <a:srgbClr val="231F20"/>
                          </a:solidFill>
                          <a:latin typeface="Lato"/>
                          <a:ea typeface="Lato"/>
                          <a:cs typeface="Lato"/>
                          <a:sym typeface="Lato"/>
                        </a:rPr>
                        <a:t>£367,000</a:t>
                      </a:r>
                      <a:endParaRPr b="1" sz="2200" u="none" cap="none" strike="noStrike">
                        <a:solidFill>
                          <a:srgbClr val="231F20"/>
                        </a:solidFill>
                        <a:latin typeface="Lato"/>
                        <a:ea typeface="Lato"/>
                        <a:cs typeface="Lato"/>
                        <a:sym typeface="Lato"/>
                      </a:endParaRPr>
                    </a:p>
                  </a:txBody>
                  <a:tcPr marT="91425" marB="91425" marR="91425" marL="91425">
                    <a:lnL cap="flat" cmpd="sng" w="28575">
                      <a:solidFill>
                        <a:srgbClr val="FF8022"/>
                      </a:solidFill>
                      <a:prstDash val="solid"/>
                      <a:round/>
                      <a:headEnd len="sm" w="sm" type="none"/>
                      <a:tailEnd len="sm" w="sm" type="none"/>
                    </a:lnL>
                    <a:lnR cap="flat" cmpd="sng" w="28575">
                      <a:solidFill>
                        <a:srgbClr val="FF8022"/>
                      </a:solidFill>
                      <a:prstDash val="solid"/>
                      <a:round/>
                      <a:headEnd len="sm" w="sm" type="none"/>
                      <a:tailEnd len="sm" w="sm" type="none"/>
                    </a:lnR>
                    <a:lnT cap="flat" cmpd="sng" w="28575">
                      <a:solidFill>
                        <a:srgbClr val="FF8022"/>
                      </a:solidFill>
                      <a:prstDash val="solid"/>
                      <a:round/>
                      <a:headEnd len="sm" w="sm" type="none"/>
                      <a:tailEnd len="sm" w="sm" type="none"/>
                    </a:lnT>
                    <a:lnB cap="flat" cmpd="sng" w="28575">
                      <a:solidFill>
                        <a:srgbClr val="FF8022"/>
                      </a:solidFill>
                      <a:prstDash val="solid"/>
                      <a:round/>
                      <a:headEnd len="sm" w="sm" type="none"/>
                      <a:tailEnd len="sm" w="sm" type="none"/>
                    </a:lnB>
                  </a:tcPr>
                </a:tc>
              </a:tr>
            </a:tbl>
          </a:graphicData>
        </a:graphic>
      </p:graphicFrame>
      <p:sp>
        <p:nvSpPr>
          <p:cNvPr id="307" name="Google Shape;307;g208eae8ff29_0_245"/>
          <p:cNvSpPr txBox="1"/>
          <p:nvPr>
            <p:ph type="title"/>
          </p:nvPr>
        </p:nvSpPr>
        <p:spPr>
          <a:xfrm>
            <a:off x="296800" y="178950"/>
            <a:ext cx="8037000" cy="657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900"/>
              <a:buNone/>
            </a:pPr>
            <a:r>
              <a:rPr lang="en-GB"/>
              <a:t>Time for some stats</a:t>
            </a:r>
            <a:endParaRPr/>
          </a:p>
          <a:p>
            <a:pPr indent="0" lvl="0" marL="0" rtl="0" algn="l">
              <a:lnSpc>
                <a:spcPct val="100000"/>
              </a:lnSpc>
              <a:spcBef>
                <a:spcPts val="0"/>
              </a:spcBef>
              <a:spcAft>
                <a:spcPts val="0"/>
              </a:spcAft>
              <a:buSzPts val="2900"/>
              <a:buNone/>
            </a:pPr>
            <a:r>
              <a:t/>
            </a:r>
            <a:endParaRPr/>
          </a:p>
          <a:p>
            <a:pPr indent="0" lvl="0" marL="0" rtl="0" algn="l">
              <a:lnSpc>
                <a:spcPct val="100000"/>
              </a:lnSpc>
              <a:spcBef>
                <a:spcPts val="0"/>
              </a:spcBef>
              <a:spcAft>
                <a:spcPts val="0"/>
              </a:spcAft>
              <a:buSzPts val="2900"/>
              <a:buNone/>
            </a:pPr>
            <a:r>
              <a:t/>
            </a:r>
            <a:endParaRPr/>
          </a:p>
        </p:txBody>
      </p:sp>
      <p:sp>
        <p:nvSpPr>
          <p:cNvPr id="308" name="Google Shape;308;g208eae8ff29_0_245"/>
          <p:cNvSpPr txBox="1"/>
          <p:nvPr/>
        </p:nvSpPr>
        <p:spPr>
          <a:xfrm>
            <a:off x="893775" y="1126900"/>
            <a:ext cx="7842000" cy="153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GB" sz="2200" u="none" cap="none" strike="noStrike">
                <a:solidFill>
                  <a:srgbClr val="231F20"/>
                </a:solidFill>
                <a:latin typeface="Lato"/>
                <a:ea typeface="Lato"/>
                <a:cs typeface="Lato"/>
                <a:sym typeface="Lato"/>
              </a:rPr>
              <a:t>What do you think the </a:t>
            </a:r>
            <a:r>
              <a:rPr b="1" i="0" lang="en-GB" sz="2200" u="none" cap="none" strike="noStrike">
                <a:solidFill>
                  <a:srgbClr val="231F20"/>
                </a:solidFill>
                <a:latin typeface="Lato"/>
                <a:ea typeface="Lato"/>
                <a:cs typeface="Lato"/>
                <a:sym typeface="Lato"/>
              </a:rPr>
              <a:t>average mortgage</a:t>
            </a:r>
            <a:r>
              <a:rPr b="0" i="0" lang="en-GB" sz="2200" u="none" cap="none" strike="noStrike">
                <a:solidFill>
                  <a:srgbClr val="231F20"/>
                </a:solidFill>
                <a:latin typeface="Lato"/>
                <a:ea typeface="Lato"/>
                <a:cs typeface="Lato"/>
                <a:sym typeface="Lato"/>
              </a:rPr>
              <a:t> size is in the </a:t>
            </a:r>
            <a:r>
              <a:rPr b="1" i="0" lang="en-GB" sz="2200" u="none" cap="none" strike="noStrike">
                <a:solidFill>
                  <a:srgbClr val="231F20"/>
                </a:solidFill>
                <a:latin typeface="Lato"/>
                <a:ea typeface="Lato"/>
                <a:cs typeface="Lato"/>
                <a:sym typeface="Lato"/>
              </a:rPr>
              <a:t>UK</a:t>
            </a:r>
            <a:r>
              <a:rPr b="0" i="0" lang="en-GB" sz="2200" u="none" cap="none" strike="noStrike">
                <a:solidFill>
                  <a:srgbClr val="231F20"/>
                </a:solidFill>
                <a:latin typeface="Lato"/>
                <a:ea typeface="Lato"/>
                <a:cs typeface="Lato"/>
                <a:sym typeface="Lato"/>
              </a:rPr>
              <a:t>?</a:t>
            </a:r>
            <a:endParaRPr b="0" i="0" sz="22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1" i="0" sz="2200" u="none" cap="none" strike="noStrike">
              <a:solidFill>
                <a:srgbClr val="231F20"/>
              </a:solidFill>
              <a:latin typeface="Lato"/>
              <a:ea typeface="Lato"/>
              <a:cs typeface="Lato"/>
              <a:sym typeface="Lat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g208eae8ff29_0_254"/>
          <p:cNvSpPr txBox="1"/>
          <p:nvPr/>
        </p:nvSpPr>
        <p:spPr>
          <a:xfrm>
            <a:off x="893775" y="1126900"/>
            <a:ext cx="78420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GB" sz="2200" u="none" cap="none" strike="noStrike">
                <a:solidFill>
                  <a:srgbClr val="231F20"/>
                </a:solidFill>
                <a:latin typeface="Lato"/>
                <a:ea typeface="Lato"/>
                <a:cs typeface="Lato"/>
                <a:sym typeface="Lato"/>
              </a:rPr>
              <a:t>What do you think the </a:t>
            </a:r>
            <a:r>
              <a:rPr b="1" i="0" lang="en-GB" sz="2200" u="none" cap="none" strike="noStrike">
                <a:solidFill>
                  <a:srgbClr val="231F20"/>
                </a:solidFill>
                <a:latin typeface="Lato"/>
                <a:ea typeface="Lato"/>
                <a:cs typeface="Lato"/>
                <a:sym typeface="Lato"/>
              </a:rPr>
              <a:t>average mortgage</a:t>
            </a:r>
            <a:r>
              <a:rPr b="0" i="0" lang="en-GB" sz="2200" u="none" cap="none" strike="noStrike">
                <a:solidFill>
                  <a:srgbClr val="231F20"/>
                </a:solidFill>
                <a:latin typeface="Lato"/>
                <a:ea typeface="Lato"/>
                <a:cs typeface="Lato"/>
                <a:sym typeface="Lato"/>
              </a:rPr>
              <a:t> size is in the </a:t>
            </a:r>
            <a:r>
              <a:rPr b="1" i="0" lang="en-GB" sz="2200" u="none" cap="none" strike="noStrike">
                <a:solidFill>
                  <a:srgbClr val="231F20"/>
                </a:solidFill>
                <a:latin typeface="Lato"/>
                <a:ea typeface="Lato"/>
                <a:cs typeface="Lato"/>
                <a:sym typeface="Lato"/>
              </a:rPr>
              <a:t>UK</a:t>
            </a:r>
            <a:r>
              <a:rPr b="0" i="0" lang="en-GB" sz="2200" u="none" cap="none" strike="noStrike">
                <a:solidFill>
                  <a:srgbClr val="231F20"/>
                </a:solidFill>
                <a:latin typeface="Lato"/>
                <a:ea typeface="Lato"/>
                <a:cs typeface="Lato"/>
                <a:sym typeface="Lato"/>
              </a:rPr>
              <a:t>?</a:t>
            </a:r>
            <a:endParaRPr b="1" i="0" sz="2200" u="none" cap="none" strike="noStrike">
              <a:solidFill>
                <a:srgbClr val="231F20"/>
              </a:solidFill>
              <a:latin typeface="Lato"/>
              <a:ea typeface="Lato"/>
              <a:cs typeface="Lato"/>
              <a:sym typeface="Lato"/>
            </a:endParaRPr>
          </a:p>
        </p:txBody>
      </p:sp>
      <p:sp>
        <p:nvSpPr>
          <p:cNvPr id="314" name="Google Shape;314;g208eae8ff29_0_254"/>
          <p:cNvSpPr txBox="1"/>
          <p:nvPr>
            <p:ph type="title"/>
          </p:nvPr>
        </p:nvSpPr>
        <p:spPr>
          <a:xfrm>
            <a:off x="296800" y="178950"/>
            <a:ext cx="8037000" cy="657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900"/>
              <a:buNone/>
            </a:pPr>
            <a:r>
              <a:rPr lang="en-GB"/>
              <a:t>Time for some stats</a:t>
            </a:r>
            <a:endParaRPr/>
          </a:p>
        </p:txBody>
      </p:sp>
      <p:sp>
        <p:nvSpPr>
          <p:cNvPr id="315" name="Google Shape;315;g208eae8ff29_0_254"/>
          <p:cNvSpPr/>
          <p:nvPr/>
        </p:nvSpPr>
        <p:spPr>
          <a:xfrm>
            <a:off x="947475" y="3847825"/>
            <a:ext cx="7270500" cy="4647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The average house price in the UK, as of September 2024, is </a:t>
            </a:r>
            <a:r>
              <a:rPr b="0" i="0" lang="en-GB" sz="2100" u="none" cap="none" strike="noStrike">
                <a:solidFill>
                  <a:schemeClr val="lt1"/>
                </a:solidFill>
                <a:latin typeface="Lato Black"/>
                <a:ea typeface="Lato Black"/>
                <a:cs typeface="Lato Black"/>
                <a:sym typeface="Lato Black"/>
              </a:rPr>
              <a:t>£291,828</a:t>
            </a:r>
            <a:r>
              <a:rPr b="1" i="0" lang="en-GB" sz="1400" u="none" cap="none" strike="noStrike">
                <a:solidFill>
                  <a:schemeClr val="lt1"/>
                </a:solidFill>
                <a:latin typeface="Lato"/>
                <a:ea typeface="Lato"/>
                <a:cs typeface="Lato"/>
                <a:sym typeface="Lato"/>
              </a:rPr>
              <a:t> (</a:t>
            </a:r>
            <a:r>
              <a:rPr b="1" i="0" lang="en-GB" sz="1400" u="sng" cap="none" strike="noStrike">
                <a:solidFill>
                  <a:schemeClr val="lt1"/>
                </a:solidFill>
                <a:latin typeface="Lato"/>
                <a:ea typeface="Lato"/>
                <a:cs typeface="Lato"/>
                <a:sym typeface="Lato"/>
                <a:hlinkClick r:id="rId3">
                  <a:extLst>
                    <a:ext uri="{A12FA001-AC4F-418D-AE19-62706E023703}">
                      <ahyp:hlinkClr val="tx"/>
                    </a:ext>
                  </a:extLst>
                </a:hlinkClick>
              </a:rPr>
              <a:t>Land Registry</a:t>
            </a:r>
            <a:r>
              <a:rPr b="1" i="0" lang="en-GB" sz="1400" u="none" cap="none" strike="noStrike">
                <a:solidFill>
                  <a:schemeClr val="lt1"/>
                </a:solidFill>
                <a:latin typeface="Lato"/>
                <a:ea typeface="Lato"/>
                <a:cs typeface="Lato"/>
                <a:sym typeface="Lato"/>
              </a:rPr>
              <a:t>)</a:t>
            </a:r>
            <a:endParaRPr b="1" i="0" sz="1400" u="none" cap="none" strike="noStrike">
              <a:solidFill>
                <a:schemeClr val="lt1"/>
              </a:solidFill>
              <a:latin typeface="Lato"/>
              <a:ea typeface="Lato"/>
              <a:cs typeface="Lato"/>
              <a:sym typeface="Lato"/>
            </a:endParaRPr>
          </a:p>
        </p:txBody>
      </p:sp>
      <p:graphicFrame>
        <p:nvGraphicFramePr>
          <p:cNvPr id="316" name="Google Shape;316;g208eae8ff29_0_254"/>
          <p:cNvGraphicFramePr/>
          <p:nvPr/>
        </p:nvGraphicFramePr>
        <p:xfrm>
          <a:off x="876300" y="1962150"/>
          <a:ext cx="3000000" cy="3000000"/>
        </p:xfrm>
        <a:graphic>
          <a:graphicData uri="http://schemas.openxmlformats.org/drawingml/2006/table">
            <a:tbl>
              <a:tblPr>
                <a:noFill/>
                <a:tableStyleId>{E92E3D5B-40C8-4F9D-8ACD-828DE423252B}</a:tableStyleId>
              </a:tblPr>
              <a:tblGrid>
                <a:gridCol w="1809750"/>
                <a:gridCol w="1809750"/>
                <a:gridCol w="1809750"/>
                <a:gridCol w="1809750"/>
              </a:tblGrid>
              <a:tr h="3810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dk1"/>
                          </a:solidFill>
                          <a:latin typeface="Lato"/>
                          <a:ea typeface="Lato"/>
                          <a:cs typeface="Lato"/>
                          <a:sym typeface="Lato"/>
                        </a:rPr>
                        <a:t>A</a:t>
                      </a:r>
                      <a:endParaRPr b="1" sz="2200" u="none" cap="none" strike="noStrike">
                        <a:solidFill>
                          <a:schemeClr val="dk1"/>
                        </a:solidFill>
                        <a:latin typeface="Lato"/>
                        <a:ea typeface="Lato"/>
                        <a:cs typeface="Lato"/>
                        <a:sym typeface="Lato"/>
                      </a:endParaRPr>
                    </a:p>
                  </a:txBody>
                  <a:tcPr marT="91425" marB="91425" marR="91425" marL="91425">
                    <a:lnL cap="flat" cmpd="sng" w="28575">
                      <a:solidFill>
                        <a:srgbClr val="FF8022"/>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8022"/>
                      </a:solidFill>
                      <a:prstDash val="solid"/>
                      <a:round/>
                      <a:headEnd len="sm" w="sm" type="none"/>
                      <a:tailEnd len="sm" w="sm" type="none"/>
                    </a:lnT>
                    <a:lnB cap="flat" cmpd="sng" w="28575">
                      <a:solidFill>
                        <a:srgbClr val="FF8022"/>
                      </a:solidFill>
                      <a:prstDash val="solid"/>
                      <a:round/>
                      <a:headEnd len="sm" w="sm" type="none"/>
                      <a:tailEnd len="sm" w="sm" type="none"/>
                    </a:lnB>
                    <a:solidFill>
                      <a:srgbClr val="FF802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dk1"/>
                          </a:solidFill>
                          <a:latin typeface="Lato"/>
                          <a:ea typeface="Lato"/>
                          <a:cs typeface="Lato"/>
                          <a:sym typeface="Lato"/>
                        </a:rPr>
                        <a:t>B</a:t>
                      </a:r>
                      <a:endParaRPr b="1" sz="2200" u="none" cap="none" strike="noStrike">
                        <a:solidFill>
                          <a:schemeClr val="dk1"/>
                        </a:solidFill>
                        <a:latin typeface="Lato"/>
                        <a:ea typeface="Lato"/>
                        <a:cs typeface="Lato"/>
                        <a:sym typeface="Lato"/>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8022"/>
                      </a:solidFill>
                      <a:prstDash val="solid"/>
                      <a:round/>
                      <a:headEnd len="sm" w="sm" type="none"/>
                      <a:tailEnd len="sm" w="sm" type="none"/>
                    </a:lnT>
                    <a:lnB cap="flat" cmpd="sng" w="28575">
                      <a:solidFill>
                        <a:srgbClr val="FF8022"/>
                      </a:solidFill>
                      <a:prstDash val="solid"/>
                      <a:round/>
                      <a:headEnd len="sm" w="sm" type="none"/>
                      <a:tailEnd len="sm" w="sm" type="none"/>
                    </a:lnB>
                    <a:solidFill>
                      <a:srgbClr val="FF802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dk1"/>
                          </a:solidFill>
                          <a:latin typeface="Lato"/>
                          <a:ea typeface="Lato"/>
                          <a:cs typeface="Lato"/>
                          <a:sym typeface="Lato"/>
                        </a:rPr>
                        <a:t>C</a:t>
                      </a:r>
                      <a:endParaRPr b="1" sz="2200" u="none" cap="none" strike="noStrike">
                        <a:solidFill>
                          <a:schemeClr val="dk1"/>
                        </a:solidFill>
                        <a:latin typeface="Lato"/>
                        <a:ea typeface="Lato"/>
                        <a:cs typeface="Lato"/>
                        <a:sym typeface="Lato"/>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8022"/>
                      </a:solidFill>
                      <a:prstDash val="solid"/>
                      <a:round/>
                      <a:headEnd len="sm" w="sm" type="none"/>
                      <a:tailEnd len="sm" w="sm" type="none"/>
                    </a:lnT>
                    <a:lnB cap="flat" cmpd="sng" w="28575">
                      <a:solidFill>
                        <a:srgbClr val="FF8022"/>
                      </a:solidFill>
                      <a:prstDash val="solid"/>
                      <a:round/>
                      <a:headEnd len="sm" w="sm" type="none"/>
                      <a:tailEnd len="sm" w="sm" type="none"/>
                    </a:lnB>
                    <a:solidFill>
                      <a:srgbClr val="00FF00"/>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dk1"/>
                          </a:solidFill>
                          <a:latin typeface="Lato"/>
                          <a:ea typeface="Lato"/>
                          <a:cs typeface="Lato"/>
                          <a:sym typeface="Lato"/>
                        </a:rPr>
                        <a:t>D</a:t>
                      </a:r>
                      <a:endParaRPr b="1" sz="2200" u="none" cap="none" strike="noStrike">
                        <a:solidFill>
                          <a:schemeClr val="dk1"/>
                        </a:solidFill>
                        <a:latin typeface="Lato"/>
                        <a:ea typeface="Lato"/>
                        <a:cs typeface="Lato"/>
                        <a:sym typeface="Lato"/>
                      </a:endParaRPr>
                    </a:p>
                  </a:txBody>
                  <a:tcPr marT="91425" marB="91425" marR="91425" marL="91425">
                    <a:lnL cap="flat" cmpd="sng" w="28575">
                      <a:solidFill>
                        <a:srgbClr val="FFFFFF"/>
                      </a:solidFill>
                      <a:prstDash val="solid"/>
                      <a:round/>
                      <a:headEnd len="sm" w="sm" type="none"/>
                      <a:tailEnd len="sm" w="sm" type="none"/>
                    </a:lnL>
                    <a:lnR cap="flat" cmpd="sng" w="28575">
                      <a:solidFill>
                        <a:srgbClr val="FF8022"/>
                      </a:solidFill>
                      <a:prstDash val="solid"/>
                      <a:round/>
                      <a:headEnd len="sm" w="sm" type="none"/>
                      <a:tailEnd len="sm" w="sm" type="none"/>
                    </a:lnR>
                    <a:lnT cap="flat" cmpd="sng" w="28575">
                      <a:solidFill>
                        <a:srgbClr val="FF8022"/>
                      </a:solidFill>
                      <a:prstDash val="solid"/>
                      <a:round/>
                      <a:headEnd len="sm" w="sm" type="none"/>
                      <a:tailEnd len="sm" w="sm" type="none"/>
                    </a:lnT>
                    <a:lnB cap="flat" cmpd="sng" w="28575">
                      <a:solidFill>
                        <a:srgbClr val="FF8022"/>
                      </a:solidFill>
                      <a:prstDash val="solid"/>
                      <a:round/>
                      <a:headEnd len="sm" w="sm" type="none"/>
                      <a:tailEnd len="sm" w="sm" type="none"/>
                    </a:lnB>
                    <a:solidFill>
                      <a:srgbClr val="FF8022"/>
                    </a:solidFill>
                  </a:tcPr>
                </a:tc>
              </a:tr>
              <a:tr h="1197275">
                <a:tc>
                  <a:txBody>
                    <a:bodyPr/>
                    <a:lstStyle/>
                    <a:p>
                      <a:pPr indent="0" lvl="0" marL="0" marR="0" rtl="0" algn="l">
                        <a:lnSpc>
                          <a:spcPct val="115000"/>
                        </a:lnSpc>
                        <a:spcBef>
                          <a:spcPts val="0"/>
                        </a:spcBef>
                        <a:spcAft>
                          <a:spcPts val="0"/>
                        </a:spcAft>
                        <a:buClr>
                          <a:srgbClr val="000000"/>
                        </a:buClr>
                        <a:buSzPts val="1400"/>
                        <a:buFont typeface="Arial"/>
                        <a:buNone/>
                      </a:pPr>
                      <a:r>
                        <a:t/>
                      </a:r>
                      <a:endParaRPr b="1" sz="2200" u="none" cap="none" strike="noStrike">
                        <a:solidFill>
                          <a:srgbClr val="231F2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400"/>
                        <a:buFont typeface="Arial"/>
                        <a:buNone/>
                      </a:pPr>
                      <a:r>
                        <a:rPr b="1" lang="en-GB" sz="2200" u="none" cap="none" strike="noStrike">
                          <a:solidFill>
                            <a:srgbClr val="231F20"/>
                          </a:solidFill>
                          <a:latin typeface="Lato"/>
                          <a:ea typeface="Lato"/>
                          <a:cs typeface="Lato"/>
                          <a:sym typeface="Lato"/>
                        </a:rPr>
                        <a:t>£3,500</a:t>
                      </a:r>
                      <a:endParaRPr b="1" sz="2200" u="none" cap="none" strike="noStrike">
                        <a:latin typeface="Lato"/>
                        <a:ea typeface="Lato"/>
                        <a:cs typeface="Lato"/>
                        <a:sym typeface="Lato"/>
                      </a:endParaRPr>
                    </a:p>
                  </a:txBody>
                  <a:tcPr marT="91425" marB="91425" marR="91425" marL="91425">
                    <a:lnL cap="flat" cmpd="sng" w="28575">
                      <a:solidFill>
                        <a:srgbClr val="FF8022"/>
                      </a:solidFill>
                      <a:prstDash val="solid"/>
                      <a:round/>
                      <a:headEnd len="sm" w="sm" type="none"/>
                      <a:tailEnd len="sm" w="sm" type="none"/>
                    </a:lnL>
                    <a:lnR cap="flat" cmpd="sng" w="28575">
                      <a:solidFill>
                        <a:srgbClr val="FF8022"/>
                      </a:solidFill>
                      <a:prstDash val="solid"/>
                      <a:round/>
                      <a:headEnd len="sm" w="sm" type="none"/>
                      <a:tailEnd len="sm" w="sm" type="none"/>
                    </a:lnR>
                    <a:lnT cap="flat" cmpd="sng" w="28575">
                      <a:solidFill>
                        <a:srgbClr val="FF8022"/>
                      </a:solidFill>
                      <a:prstDash val="solid"/>
                      <a:round/>
                      <a:headEnd len="sm" w="sm" type="none"/>
                      <a:tailEnd len="sm" w="sm" type="none"/>
                    </a:lnT>
                    <a:lnB cap="flat" cmpd="sng" w="28575">
                      <a:solidFill>
                        <a:srgbClr val="FF8022"/>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t/>
                      </a:r>
                      <a:endParaRPr b="1" sz="2200" u="none" cap="none" strike="noStrike">
                        <a:solidFill>
                          <a:srgbClr val="231F2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400"/>
                        <a:buFont typeface="Arial"/>
                        <a:buNone/>
                      </a:pPr>
                      <a:r>
                        <a:rPr b="1" lang="en-GB" sz="2200" u="none" cap="none" strike="noStrike">
                          <a:solidFill>
                            <a:srgbClr val="231F20"/>
                          </a:solidFill>
                          <a:latin typeface="Lato"/>
                          <a:ea typeface="Lato"/>
                          <a:cs typeface="Lato"/>
                          <a:sym typeface="Lato"/>
                        </a:rPr>
                        <a:t>£112,000</a:t>
                      </a:r>
                      <a:endParaRPr b="1" sz="2200" u="none" cap="none" strike="noStrike">
                        <a:latin typeface="Lato"/>
                        <a:ea typeface="Lato"/>
                        <a:cs typeface="Lato"/>
                        <a:sym typeface="Lato"/>
                      </a:endParaRPr>
                    </a:p>
                  </a:txBody>
                  <a:tcPr marT="91425" marB="91425" marR="91425" marL="91425">
                    <a:lnL cap="flat" cmpd="sng" w="28575">
                      <a:solidFill>
                        <a:srgbClr val="FF8022"/>
                      </a:solidFill>
                      <a:prstDash val="solid"/>
                      <a:round/>
                      <a:headEnd len="sm" w="sm" type="none"/>
                      <a:tailEnd len="sm" w="sm" type="none"/>
                    </a:lnL>
                    <a:lnR cap="flat" cmpd="sng" w="28575">
                      <a:solidFill>
                        <a:srgbClr val="FF8022"/>
                      </a:solidFill>
                      <a:prstDash val="solid"/>
                      <a:round/>
                      <a:headEnd len="sm" w="sm" type="none"/>
                      <a:tailEnd len="sm" w="sm" type="none"/>
                    </a:lnR>
                    <a:lnT cap="flat" cmpd="sng" w="28575">
                      <a:solidFill>
                        <a:srgbClr val="FF8022"/>
                      </a:solidFill>
                      <a:prstDash val="solid"/>
                      <a:round/>
                      <a:headEnd len="sm" w="sm" type="none"/>
                      <a:tailEnd len="sm" w="sm" type="none"/>
                    </a:lnT>
                    <a:lnB cap="flat" cmpd="sng" w="28575">
                      <a:solidFill>
                        <a:srgbClr val="FF8022"/>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t/>
                      </a:r>
                      <a:endParaRPr b="1" sz="2200" u="none" cap="none" strike="noStrike">
                        <a:solidFill>
                          <a:srgbClr val="231F2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400"/>
                        <a:buFont typeface="Arial"/>
                        <a:buNone/>
                      </a:pPr>
                      <a:r>
                        <a:rPr b="1" lang="en-GB" sz="2200" u="none" cap="none" strike="noStrike">
                          <a:solidFill>
                            <a:srgbClr val="231F20"/>
                          </a:solidFill>
                          <a:latin typeface="Lato"/>
                          <a:ea typeface="Lato"/>
                          <a:cs typeface="Lato"/>
                          <a:sym typeface="Lato"/>
                        </a:rPr>
                        <a:t>£185,000</a:t>
                      </a:r>
                      <a:endParaRPr b="1"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sz="2200" u="none" cap="none" strike="noStrike">
                        <a:latin typeface="Lato"/>
                        <a:ea typeface="Lato"/>
                        <a:cs typeface="Lato"/>
                        <a:sym typeface="Lato"/>
                      </a:endParaRPr>
                    </a:p>
                  </a:txBody>
                  <a:tcPr marT="91425" marB="91425" marR="91425" marL="91425">
                    <a:lnL cap="flat" cmpd="sng" w="28575">
                      <a:solidFill>
                        <a:srgbClr val="FF8022"/>
                      </a:solidFill>
                      <a:prstDash val="solid"/>
                      <a:round/>
                      <a:headEnd len="sm" w="sm" type="none"/>
                      <a:tailEnd len="sm" w="sm" type="none"/>
                    </a:lnL>
                    <a:lnR cap="flat" cmpd="sng" w="28575">
                      <a:solidFill>
                        <a:srgbClr val="FF8022"/>
                      </a:solidFill>
                      <a:prstDash val="solid"/>
                      <a:round/>
                      <a:headEnd len="sm" w="sm" type="none"/>
                      <a:tailEnd len="sm" w="sm" type="none"/>
                    </a:lnR>
                    <a:lnT cap="flat" cmpd="sng" w="28575">
                      <a:solidFill>
                        <a:srgbClr val="FF8022"/>
                      </a:solidFill>
                      <a:prstDash val="solid"/>
                      <a:round/>
                      <a:headEnd len="sm" w="sm" type="none"/>
                      <a:tailEnd len="sm" w="sm" type="none"/>
                    </a:lnT>
                    <a:lnB cap="flat" cmpd="sng" w="28575">
                      <a:solidFill>
                        <a:srgbClr val="FF8022"/>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2200"/>
                        <a:buFont typeface="Arial"/>
                        <a:buNone/>
                      </a:pPr>
                      <a:r>
                        <a:t/>
                      </a:r>
                      <a:endParaRPr b="1" sz="2200" u="none" cap="none" strike="noStrike">
                        <a:solidFill>
                          <a:srgbClr val="231F2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2200"/>
                        <a:buFont typeface="Arial"/>
                        <a:buNone/>
                      </a:pPr>
                      <a:r>
                        <a:rPr b="1" lang="en-GB" sz="2200" u="none" cap="none" strike="noStrike">
                          <a:solidFill>
                            <a:srgbClr val="231F20"/>
                          </a:solidFill>
                          <a:latin typeface="Lato"/>
                          <a:ea typeface="Lato"/>
                          <a:cs typeface="Lato"/>
                          <a:sym typeface="Lato"/>
                        </a:rPr>
                        <a:t>£367,000</a:t>
                      </a:r>
                      <a:endParaRPr b="1" sz="2200" u="none" cap="none" strike="noStrike">
                        <a:solidFill>
                          <a:srgbClr val="231F20"/>
                        </a:solidFill>
                        <a:latin typeface="Lato"/>
                        <a:ea typeface="Lato"/>
                        <a:cs typeface="Lato"/>
                        <a:sym typeface="Lato"/>
                      </a:endParaRPr>
                    </a:p>
                  </a:txBody>
                  <a:tcPr marT="91425" marB="91425" marR="91425" marL="91425">
                    <a:lnL cap="flat" cmpd="sng" w="28575">
                      <a:solidFill>
                        <a:srgbClr val="FF8022"/>
                      </a:solidFill>
                      <a:prstDash val="solid"/>
                      <a:round/>
                      <a:headEnd len="sm" w="sm" type="none"/>
                      <a:tailEnd len="sm" w="sm" type="none"/>
                    </a:lnL>
                    <a:lnR cap="flat" cmpd="sng" w="28575">
                      <a:solidFill>
                        <a:srgbClr val="FF8022"/>
                      </a:solidFill>
                      <a:prstDash val="solid"/>
                      <a:round/>
                      <a:headEnd len="sm" w="sm" type="none"/>
                      <a:tailEnd len="sm" w="sm" type="none"/>
                    </a:lnR>
                    <a:lnT cap="flat" cmpd="sng" w="28575">
                      <a:solidFill>
                        <a:srgbClr val="FF8022"/>
                      </a:solidFill>
                      <a:prstDash val="solid"/>
                      <a:round/>
                      <a:headEnd len="sm" w="sm" type="none"/>
                      <a:tailEnd len="sm" w="sm" type="none"/>
                    </a:lnT>
                    <a:lnB cap="flat" cmpd="sng" w="28575">
                      <a:solidFill>
                        <a:srgbClr val="FF8022"/>
                      </a:solidFill>
                      <a:prstDash val="solid"/>
                      <a:round/>
                      <a:headEnd len="sm" w="sm" type="none"/>
                      <a:tailEnd len="sm" w="sm" type="none"/>
                    </a:lnB>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g208eae8ff29_0_133"/>
          <p:cNvSpPr/>
          <p:nvPr/>
        </p:nvSpPr>
        <p:spPr>
          <a:xfrm>
            <a:off x="292875" y="2207750"/>
            <a:ext cx="3021300" cy="1750800"/>
          </a:xfrm>
          <a:prstGeom prst="roundRect">
            <a:avLst>
              <a:gd fmla="val 16667" name="adj"/>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0" i="0" lang="en-GB" sz="2200" u="none" cap="none" strike="noStrike">
                <a:solidFill>
                  <a:schemeClr val="lt1"/>
                </a:solidFill>
                <a:latin typeface="Lato Black"/>
                <a:ea typeface="Lato Black"/>
                <a:cs typeface="Lato Black"/>
                <a:sym typeface="Lato Black"/>
              </a:rPr>
              <a:t>6. Getting insurance</a:t>
            </a:r>
            <a:endParaRPr b="0" i="0" sz="2200" u="none" cap="none" strike="noStrike">
              <a:solidFill>
                <a:schemeClr val="lt1"/>
              </a:solidFill>
              <a:latin typeface="Lato Black"/>
              <a:ea typeface="Lato Black"/>
              <a:cs typeface="Lato Black"/>
              <a:sym typeface="Lato Black"/>
            </a:endParaRPr>
          </a:p>
        </p:txBody>
      </p:sp>
      <p:sp>
        <p:nvSpPr>
          <p:cNvPr id="322" name="Google Shape;322;g208eae8ff29_0_133"/>
          <p:cNvSpPr/>
          <p:nvPr/>
        </p:nvSpPr>
        <p:spPr>
          <a:xfrm>
            <a:off x="216825" y="4254050"/>
            <a:ext cx="3021300" cy="516000"/>
          </a:xfrm>
          <a:prstGeom prst="rect">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DIFFERENT</a:t>
            </a:r>
            <a:endParaRPr b="1" i="0" sz="1600" u="none" cap="none" strike="noStrike">
              <a:solidFill>
                <a:schemeClr val="lt1"/>
              </a:solidFill>
              <a:latin typeface="Lato"/>
              <a:ea typeface="Lato"/>
              <a:cs typeface="Lato"/>
              <a:sym typeface="Lato"/>
            </a:endParaRPr>
          </a:p>
        </p:txBody>
      </p:sp>
      <p:pic>
        <p:nvPicPr>
          <p:cNvPr id="323" name="Google Shape;323;g208eae8ff29_0_133"/>
          <p:cNvPicPr preferRelativeResize="0"/>
          <p:nvPr/>
        </p:nvPicPr>
        <p:blipFill rotWithShape="1">
          <a:blip r:embed="rId3">
            <a:alphaModFix/>
          </a:blip>
          <a:srcRect b="0" l="0" r="0" t="0"/>
          <a:stretch/>
        </p:blipFill>
        <p:spPr>
          <a:xfrm>
            <a:off x="945250" y="881400"/>
            <a:ext cx="1521375" cy="1521375"/>
          </a:xfrm>
          <a:prstGeom prst="rect">
            <a:avLst/>
          </a:prstGeom>
          <a:noFill/>
          <a:ln>
            <a:noFill/>
          </a:ln>
        </p:spPr>
      </p:pic>
      <p:sp>
        <p:nvSpPr>
          <p:cNvPr id="324" name="Google Shape;324;g208eae8ff29_0_133"/>
          <p:cNvSpPr txBox="1"/>
          <p:nvPr/>
        </p:nvSpPr>
        <p:spPr>
          <a:xfrm>
            <a:off x="3832725" y="2571750"/>
            <a:ext cx="3318300" cy="861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0" i="0" lang="en-GB" sz="2200" u="none" cap="none" strike="noStrike">
                <a:solidFill>
                  <a:srgbClr val="000000"/>
                </a:solidFill>
                <a:latin typeface="Lato"/>
                <a:ea typeface="Lato"/>
                <a:cs typeface="Lato"/>
                <a:sym typeface="Lato"/>
              </a:rPr>
              <a:t>Will Lucy and Karim need to get insurance?</a:t>
            </a:r>
            <a:endParaRPr b="0" i="0" sz="2200" u="none" cap="none" strike="noStrike">
              <a:solidFill>
                <a:srgbClr val="000000"/>
              </a:solidFill>
              <a:latin typeface="Lato"/>
              <a:ea typeface="Lato"/>
              <a:cs typeface="Lato"/>
              <a:sym typeface="Lato"/>
            </a:endParaRPr>
          </a:p>
        </p:txBody>
      </p:sp>
      <p:sp>
        <p:nvSpPr>
          <p:cNvPr id="325" name="Google Shape;325;g208eae8ff29_0_133"/>
          <p:cNvSpPr txBox="1"/>
          <p:nvPr>
            <p:ph type="ctrTitle"/>
          </p:nvPr>
        </p:nvSpPr>
        <p:spPr>
          <a:xfrm>
            <a:off x="1040425" y="257075"/>
            <a:ext cx="85749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The same or different?</a:t>
            </a:r>
            <a:endParaRPr b="1" i="0" sz="3200" u="none" cap="none" strike="noStrike">
              <a:solidFill>
                <a:schemeClr val="lt1"/>
              </a:solidFill>
              <a:latin typeface="Lato"/>
              <a:ea typeface="Lato"/>
              <a:cs typeface="Lato"/>
              <a:sym typeface="Lato"/>
            </a:endParaRPr>
          </a:p>
        </p:txBody>
      </p:sp>
      <p:sp>
        <p:nvSpPr>
          <p:cNvPr id="326" name="Google Shape;326;g208eae8ff29_0_133"/>
          <p:cNvSpPr txBox="1"/>
          <p:nvPr/>
        </p:nvSpPr>
        <p:spPr>
          <a:xfrm>
            <a:off x="3514725" y="1140275"/>
            <a:ext cx="5323200" cy="3417000"/>
          </a:xfrm>
          <a:prstGeom prst="rect">
            <a:avLst/>
          </a:prstGeom>
          <a:solidFill>
            <a:schemeClr val="accent6"/>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Explanation:</a:t>
            </a:r>
            <a:endParaRPr b="1"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Lato"/>
              <a:ea typeface="Lato"/>
              <a:cs typeface="Lato"/>
              <a:sym typeface="Lato"/>
            </a:endParaRPr>
          </a:p>
          <a:p>
            <a:pPr indent="-317500" lvl="0" marL="457200" marR="0" rtl="0" algn="l">
              <a:lnSpc>
                <a:spcPct val="100000"/>
              </a:lnSpc>
              <a:spcBef>
                <a:spcPts val="0"/>
              </a:spcBef>
              <a:spcAft>
                <a:spcPts val="0"/>
              </a:spcAft>
              <a:buClr>
                <a:schemeClr val="dk1"/>
              </a:buClr>
              <a:buSzPts val="1400"/>
              <a:buFont typeface="Lato"/>
              <a:buChar char="●"/>
            </a:pPr>
            <a:r>
              <a:rPr b="0" i="0" lang="en-GB" sz="1400" u="none" cap="none" strike="noStrike">
                <a:solidFill>
                  <a:schemeClr val="dk1"/>
                </a:solidFill>
                <a:latin typeface="Lato"/>
                <a:ea typeface="Lato"/>
                <a:cs typeface="Lato"/>
                <a:sym typeface="Lato"/>
              </a:rPr>
              <a:t>For renters, </a:t>
            </a:r>
            <a:r>
              <a:rPr b="1" i="0" lang="en-GB" sz="1400" u="none" cap="none" strike="noStrike">
                <a:solidFill>
                  <a:schemeClr val="dk1"/>
                </a:solidFill>
                <a:latin typeface="Lato"/>
                <a:ea typeface="Lato"/>
                <a:cs typeface="Lato"/>
                <a:sym typeface="Lato"/>
              </a:rPr>
              <a:t>landlords are responsible</a:t>
            </a:r>
            <a:r>
              <a:rPr b="0" i="0" lang="en-GB" sz="1400" u="none" cap="none" strike="noStrike">
                <a:solidFill>
                  <a:schemeClr val="dk1"/>
                </a:solidFill>
                <a:latin typeface="Lato"/>
                <a:ea typeface="Lato"/>
                <a:cs typeface="Lato"/>
                <a:sym typeface="Lato"/>
              </a:rPr>
              <a:t> for maintaining the structure/exterior of the property, so tenants do not need to organise buildings insurance.</a:t>
            </a:r>
            <a:endParaRPr b="0" i="0" sz="14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Lato"/>
              <a:ea typeface="Lato"/>
              <a:cs typeface="Lato"/>
              <a:sym typeface="Lato"/>
            </a:endParaRPr>
          </a:p>
          <a:p>
            <a:pPr indent="-317500" lvl="0" marL="457200" marR="0" rtl="0" algn="l">
              <a:lnSpc>
                <a:spcPct val="100000"/>
              </a:lnSpc>
              <a:spcBef>
                <a:spcPts val="0"/>
              </a:spcBef>
              <a:spcAft>
                <a:spcPts val="0"/>
              </a:spcAft>
              <a:buClr>
                <a:schemeClr val="dk1"/>
              </a:buClr>
              <a:buSzPts val="1400"/>
              <a:buFont typeface="Lato"/>
              <a:buChar char="●"/>
            </a:pPr>
            <a:r>
              <a:rPr b="0" i="0" lang="en-GB" sz="1400" u="none" cap="none" strike="noStrike">
                <a:solidFill>
                  <a:schemeClr val="dk1"/>
                </a:solidFill>
                <a:latin typeface="Lato"/>
                <a:ea typeface="Lato"/>
                <a:cs typeface="Lato"/>
                <a:sym typeface="Lato"/>
              </a:rPr>
              <a:t>While it is recommended, buildings insurance is </a:t>
            </a:r>
            <a:r>
              <a:rPr b="1" i="0" lang="en-GB" sz="1400" u="none" cap="none" strike="noStrike">
                <a:solidFill>
                  <a:schemeClr val="dk1"/>
                </a:solidFill>
                <a:latin typeface="Lato"/>
                <a:ea typeface="Lato"/>
                <a:cs typeface="Lato"/>
                <a:sym typeface="Lato"/>
              </a:rPr>
              <a:t>not a legal</a:t>
            </a:r>
            <a:r>
              <a:rPr b="0" i="0" lang="en-GB" sz="1400" u="none" cap="none" strike="noStrike">
                <a:solidFill>
                  <a:schemeClr val="dk1"/>
                </a:solidFill>
                <a:latin typeface="Lato"/>
                <a:ea typeface="Lato"/>
                <a:cs typeface="Lato"/>
                <a:sym typeface="Lato"/>
              </a:rPr>
              <a:t> requirement, so landlords do not have to provide it.</a:t>
            </a:r>
            <a:endParaRPr b="0" i="0" sz="14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Lato"/>
              <a:ea typeface="Lato"/>
              <a:cs typeface="Lato"/>
              <a:sym typeface="Lato"/>
            </a:endParaRPr>
          </a:p>
          <a:p>
            <a:pPr indent="-317500" lvl="0" marL="457200" marR="0" rtl="0" algn="l">
              <a:lnSpc>
                <a:spcPct val="100000"/>
              </a:lnSpc>
              <a:spcBef>
                <a:spcPts val="0"/>
              </a:spcBef>
              <a:spcAft>
                <a:spcPts val="0"/>
              </a:spcAft>
              <a:buClr>
                <a:schemeClr val="dk1"/>
              </a:buClr>
              <a:buSzPts val="1400"/>
              <a:buFont typeface="Lato"/>
              <a:buChar char="●"/>
            </a:pPr>
            <a:r>
              <a:rPr b="0" i="0" lang="en-GB" sz="1400" u="none" cap="none" strike="noStrike">
                <a:solidFill>
                  <a:schemeClr val="dk1"/>
                </a:solidFill>
                <a:latin typeface="Lato"/>
                <a:ea typeface="Lato"/>
                <a:cs typeface="Lato"/>
                <a:sym typeface="Lato"/>
              </a:rPr>
              <a:t>Tenants may wish to organise </a:t>
            </a:r>
            <a:r>
              <a:rPr b="1" i="0" lang="en-GB" sz="1400" u="none" cap="none" strike="noStrike">
                <a:solidFill>
                  <a:schemeClr val="dk1"/>
                </a:solidFill>
                <a:latin typeface="Lato"/>
                <a:ea typeface="Lato"/>
                <a:cs typeface="Lato"/>
                <a:sym typeface="Lato"/>
              </a:rPr>
              <a:t>contents insurance</a:t>
            </a:r>
            <a:r>
              <a:rPr b="0" i="0" lang="en-GB" sz="1400" u="none" cap="none" strike="noStrike">
                <a:solidFill>
                  <a:schemeClr val="dk1"/>
                </a:solidFill>
                <a:latin typeface="Lato"/>
                <a:ea typeface="Lato"/>
                <a:cs typeface="Lato"/>
                <a:sym typeface="Lato"/>
              </a:rPr>
              <a:t>, as the content of the home is not the landlord’s responsibility.</a:t>
            </a:r>
            <a:endParaRPr b="0" i="0" sz="1400" u="none" cap="none" strike="noStrike">
              <a:solidFill>
                <a:schemeClr val="dk1"/>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Lato"/>
              <a:ea typeface="Lato"/>
              <a:cs typeface="Lato"/>
              <a:sym typeface="Lato"/>
            </a:endParaRPr>
          </a:p>
          <a:p>
            <a:pPr indent="-317500" lvl="0" marL="457200" marR="0" rtl="0" algn="l">
              <a:lnSpc>
                <a:spcPct val="100000"/>
              </a:lnSpc>
              <a:spcBef>
                <a:spcPts val="0"/>
              </a:spcBef>
              <a:spcAft>
                <a:spcPts val="0"/>
              </a:spcAft>
              <a:buClr>
                <a:schemeClr val="dk1"/>
              </a:buClr>
              <a:buSzPts val="1400"/>
              <a:buFont typeface="Lato"/>
              <a:buChar char="●"/>
            </a:pPr>
            <a:r>
              <a:rPr b="0" i="0" lang="en-GB" sz="1400" u="none" cap="none" strike="noStrike">
                <a:solidFill>
                  <a:schemeClr val="dk1"/>
                </a:solidFill>
                <a:latin typeface="Lato"/>
                <a:ea typeface="Lato"/>
                <a:cs typeface="Lato"/>
                <a:sym typeface="Lato"/>
              </a:rPr>
              <a:t>Homeowners are not legally obliged to take out any form of home insurance, however </a:t>
            </a:r>
            <a:r>
              <a:rPr b="1" i="0" lang="en-GB" sz="1400" u="none" cap="none" strike="noStrike">
                <a:solidFill>
                  <a:schemeClr val="dk1"/>
                </a:solidFill>
                <a:latin typeface="Lato"/>
                <a:ea typeface="Lato"/>
                <a:cs typeface="Lato"/>
                <a:sym typeface="Lato"/>
              </a:rPr>
              <a:t>mortgage lenders often require buildings insurance</a:t>
            </a:r>
            <a:r>
              <a:rPr b="0" i="0" lang="en-GB" sz="1400" u="none" cap="none" strike="noStrike">
                <a:solidFill>
                  <a:schemeClr val="dk1"/>
                </a:solidFill>
                <a:latin typeface="Lato"/>
                <a:ea typeface="Lato"/>
                <a:cs typeface="Lato"/>
                <a:sym typeface="Lato"/>
              </a:rPr>
              <a:t>  as a condition of the loan.</a:t>
            </a:r>
            <a:endParaRPr b="1" i="0" sz="1400" u="none" cap="none" strike="noStrike">
              <a:solidFill>
                <a:srgbClr val="000000"/>
              </a:solidFill>
              <a:latin typeface="Lato"/>
              <a:ea typeface="Lato"/>
              <a:cs typeface="Lato"/>
              <a:sym typeface="Lato"/>
            </a:endParaRPr>
          </a:p>
        </p:txBody>
      </p:sp>
      <p:grpSp>
        <p:nvGrpSpPr>
          <p:cNvPr id="327" name="Google Shape;327;g208eae8ff29_0_133"/>
          <p:cNvGrpSpPr/>
          <p:nvPr/>
        </p:nvGrpSpPr>
        <p:grpSpPr>
          <a:xfrm>
            <a:off x="-308" y="-3"/>
            <a:ext cx="945571" cy="1030169"/>
            <a:chOff x="4281700" y="-142825"/>
            <a:chExt cx="1326000" cy="1326000"/>
          </a:xfrm>
        </p:grpSpPr>
        <p:pic>
          <p:nvPicPr>
            <p:cNvPr id="328" name="Google Shape;328;g208eae8ff29_0_133"/>
            <p:cNvPicPr preferRelativeResize="0"/>
            <p:nvPr/>
          </p:nvPicPr>
          <p:blipFill rotWithShape="1">
            <a:blip r:embed="rId4">
              <a:alphaModFix/>
            </a:blip>
            <a:srcRect b="0" l="0" r="0" t="0"/>
            <a:stretch/>
          </p:blipFill>
          <p:spPr>
            <a:xfrm>
              <a:off x="4281700" y="-142825"/>
              <a:ext cx="1326000" cy="1326000"/>
            </a:xfrm>
            <a:prstGeom prst="rect">
              <a:avLst/>
            </a:prstGeom>
            <a:noFill/>
            <a:ln>
              <a:noFill/>
            </a:ln>
          </p:spPr>
        </p:pic>
        <p:sp>
          <p:nvSpPr>
            <p:cNvPr id="329" name="Google Shape;329;g208eae8ff29_0_133"/>
            <p:cNvSpPr/>
            <p:nvPr/>
          </p:nvSpPr>
          <p:spPr>
            <a:xfrm>
              <a:off x="4427200" y="39050"/>
              <a:ext cx="1035000" cy="923400"/>
            </a:xfrm>
            <a:prstGeom prst="roundRect">
              <a:avLst>
                <a:gd fmla="val 16667" name="adj"/>
              </a:avLst>
            </a:prstGeom>
            <a:no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1000"/>
                                        <p:tgtEl>
                                          <p:spTgt spid="326"/>
                                        </p:tgtEl>
                                      </p:cBhvr>
                                    </p:animEffect>
                                  </p:childTnLst>
                                </p:cTn>
                              </p:par>
                              <p:par>
                                <p:cTn fill="hold" nodeType="withEffect" presetClass="entr" presetID="10" presetSubtype="0">
                                  <p:stCondLst>
                                    <p:cond delay="0"/>
                                  </p:stCondLst>
                                  <p:childTnLst>
                                    <p:set>
                                      <p:cBhvr>
                                        <p:cTn dur="1" fill="hold">
                                          <p:stCondLst>
                                            <p:cond delay="0"/>
                                          </p:stCondLst>
                                        </p:cTn>
                                        <p:tgtEl>
                                          <p:spTgt spid="322"/>
                                        </p:tgtEl>
                                        <p:attrNameLst>
                                          <p:attrName>style.visibility</p:attrName>
                                        </p:attrNameLst>
                                      </p:cBhvr>
                                      <p:to>
                                        <p:strVal val="visible"/>
                                      </p:to>
                                    </p:set>
                                    <p:animEffect filter="fade" transition="in">
                                      <p:cBhvr>
                                        <p:cTn dur="1000"/>
                                        <p:tgtEl>
                                          <p:spTgt spid="3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g208eae8ff29_0_144"/>
          <p:cNvSpPr txBox="1"/>
          <p:nvPr/>
        </p:nvSpPr>
        <p:spPr>
          <a:xfrm>
            <a:off x="4088150" y="2724150"/>
            <a:ext cx="3588300" cy="861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0" i="0" lang="en-GB" sz="2200" u="none" cap="none" strike="noStrike">
                <a:solidFill>
                  <a:srgbClr val="000000"/>
                </a:solidFill>
                <a:latin typeface="Lato"/>
                <a:ea typeface="Lato"/>
                <a:cs typeface="Lato"/>
                <a:sym typeface="Lato"/>
              </a:rPr>
              <a:t>Will Lucy and Karim need to pay utility bills?</a:t>
            </a:r>
            <a:endParaRPr b="0" i="0" sz="2200" u="none" cap="none" strike="noStrike">
              <a:solidFill>
                <a:srgbClr val="000000"/>
              </a:solidFill>
              <a:latin typeface="Lato"/>
              <a:ea typeface="Lato"/>
              <a:cs typeface="Lato"/>
              <a:sym typeface="Lato"/>
            </a:endParaRPr>
          </a:p>
        </p:txBody>
      </p:sp>
      <p:sp>
        <p:nvSpPr>
          <p:cNvPr id="335" name="Google Shape;335;g208eae8ff29_0_144"/>
          <p:cNvSpPr/>
          <p:nvPr/>
        </p:nvSpPr>
        <p:spPr>
          <a:xfrm>
            <a:off x="216825" y="4406450"/>
            <a:ext cx="3021300" cy="516000"/>
          </a:xfrm>
          <a:prstGeom prst="rect">
            <a:avLst/>
          </a:prstGeom>
          <a:solidFill>
            <a:schemeClr val="accen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dk1"/>
                </a:solidFill>
                <a:latin typeface="Lato"/>
                <a:ea typeface="Lato"/>
                <a:cs typeface="Lato"/>
                <a:sym typeface="Lato"/>
              </a:rPr>
              <a:t>SAME</a:t>
            </a:r>
            <a:endParaRPr b="1" i="0" sz="1600" u="none" cap="none" strike="noStrike">
              <a:solidFill>
                <a:schemeClr val="dk1"/>
              </a:solidFill>
              <a:latin typeface="Lato"/>
              <a:ea typeface="Lato"/>
              <a:cs typeface="Lato"/>
              <a:sym typeface="Lato"/>
            </a:endParaRPr>
          </a:p>
        </p:txBody>
      </p:sp>
      <p:sp>
        <p:nvSpPr>
          <p:cNvPr id="336" name="Google Shape;336;g208eae8ff29_0_144"/>
          <p:cNvSpPr txBox="1"/>
          <p:nvPr/>
        </p:nvSpPr>
        <p:spPr>
          <a:xfrm>
            <a:off x="3667025" y="1126575"/>
            <a:ext cx="5316600" cy="40008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Explanation:</a:t>
            </a:r>
            <a:endParaRPr b="1" i="0" sz="1400" u="none" cap="none" strike="noStrike">
              <a:solidFill>
                <a:srgbClr val="000000"/>
              </a:solidFill>
              <a:latin typeface="Lato"/>
              <a:ea typeface="Lato"/>
              <a:cs typeface="Lato"/>
              <a:sym typeface="Lato"/>
            </a:endParaRPr>
          </a:p>
          <a:p>
            <a:pPr indent="-323850" lvl="0" marL="457200" marR="0" rtl="0" algn="l">
              <a:lnSpc>
                <a:spcPct val="115000"/>
              </a:lnSpc>
              <a:spcBef>
                <a:spcPts val="1000"/>
              </a:spcBef>
              <a:spcAft>
                <a:spcPts val="0"/>
              </a:spcAft>
              <a:buClr>
                <a:schemeClr val="dk1"/>
              </a:buClr>
              <a:buSzPts val="1500"/>
              <a:buFont typeface="Lato"/>
              <a:buChar char="●"/>
            </a:pPr>
            <a:r>
              <a:rPr b="0" i="0" lang="en-GB" sz="1400" u="none" cap="none" strike="noStrike">
                <a:solidFill>
                  <a:srgbClr val="000000"/>
                </a:solidFill>
                <a:latin typeface="Lato"/>
                <a:ea typeface="Lato"/>
                <a:cs typeface="Lato"/>
                <a:sym typeface="Lato"/>
              </a:rPr>
              <a:t>Utility bills work in a similar way when renting or buying, so Lucy and Karim will need to pay them.</a:t>
            </a:r>
            <a:endParaRPr b="0" i="0" sz="1400" u="none" cap="none" strike="noStrike">
              <a:solidFill>
                <a:srgbClr val="000000"/>
              </a:solidFill>
              <a:latin typeface="Lato"/>
              <a:ea typeface="Lato"/>
              <a:cs typeface="Lato"/>
              <a:sym typeface="Lato"/>
            </a:endParaRPr>
          </a:p>
          <a:p>
            <a:pPr indent="-323850" lvl="0" marL="457200" marR="0" rtl="0" algn="l">
              <a:lnSpc>
                <a:spcPct val="115000"/>
              </a:lnSpc>
              <a:spcBef>
                <a:spcPts val="1000"/>
              </a:spcBef>
              <a:spcAft>
                <a:spcPts val="0"/>
              </a:spcAft>
              <a:buClr>
                <a:schemeClr val="dk1"/>
              </a:buClr>
              <a:buSzPts val="1500"/>
              <a:buFont typeface="Lato"/>
              <a:buChar char="●"/>
            </a:pPr>
            <a:r>
              <a:rPr b="0" i="0" lang="en-GB" sz="1400" u="none" cap="none" strike="noStrike">
                <a:solidFill>
                  <a:srgbClr val="000000"/>
                </a:solidFill>
                <a:latin typeface="Lato"/>
                <a:ea typeface="Lato"/>
                <a:cs typeface="Lato"/>
                <a:sym typeface="Lato"/>
              </a:rPr>
              <a:t>Unless otherwise stated, the </a:t>
            </a:r>
            <a:r>
              <a:rPr b="1" i="0" lang="en-GB" sz="1400" u="none" cap="none" strike="noStrike">
                <a:solidFill>
                  <a:srgbClr val="000000"/>
                </a:solidFill>
                <a:latin typeface="Lato"/>
                <a:ea typeface="Lato"/>
                <a:cs typeface="Lato"/>
                <a:sym typeface="Lato"/>
              </a:rPr>
              <a:t>resident of the property </a:t>
            </a:r>
            <a:r>
              <a:rPr b="0" i="0" lang="en-GB" sz="1400" u="none" cap="none" strike="noStrike">
                <a:solidFill>
                  <a:srgbClr val="000000"/>
                </a:solidFill>
                <a:latin typeface="Lato"/>
                <a:ea typeface="Lato"/>
                <a:cs typeface="Lato"/>
                <a:sym typeface="Lato"/>
              </a:rPr>
              <a:t>is usually responsible for dealing with utility bills including gas, electricity, water and an internet connection. </a:t>
            </a:r>
            <a:endParaRPr b="0" i="0" sz="1400" u="none" cap="none" strike="noStrike">
              <a:solidFill>
                <a:srgbClr val="000000"/>
              </a:solidFill>
              <a:latin typeface="Lato"/>
              <a:ea typeface="Lato"/>
              <a:cs typeface="Lato"/>
              <a:sym typeface="Lato"/>
            </a:endParaRPr>
          </a:p>
          <a:p>
            <a:pPr indent="-317500" lvl="1" marL="914400" marR="0" rtl="0" algn="l">
              <a:lnSpc>
                <a:spcPct val="115000"/>
              </a:lnSpc>
              <a:spcBef>
                <a:spcPts val="1000"/>
              </a:spcBef>
              <a:spcAft>
                <a:spcPts val="0"/>
              </a:spcAft>
              <a:buClr>
                <a:schemeClr val="dk1"/>
              </a:buClr>
              <a:buSzPts val="1400"/>
              <a:buFont typeface="Lato"/>
              <a:buChar char="○"/>
            </a:pPr>
            <a:r>
              <a:rPr b="0" i="0" lang="en-GB" sz="1300" u="none" cap="none" strike="noStrike">
                <a:solidFill>
                  <a:srgbClr val="000000"/>
                </a:solidFill>
                <a:latin typeface="Lato"/>
                <a:ea typeface="Lato"/>
                <a:cs typeface="Lato"/>
                <a:sym typeface="Lato"/>
              </a:rPr>
              <a:t>Gas and electricity bills depend upon usage, as do water bills if the property has a water meter.</a:t>
            </a:r>
            <a:endParaRPr b="0" i="0" sz="1300" u="none" cap="none" strike="noStrike">
              <a:solidFill>
                <a:srgbClr val="000000"/>
              </a:solidFill>
              <a:latin typeface="Lato"/>
              <a:ea typeface="Lato"/>
              <a:cs typeface="Lato"/>
              <a:sym typeface="Lato"/>
            </a:endParaRPr>
          </a:p>
          <a:p>
            <a:pPr indent="-317500" lvl="1" marL="914400" marR="0" rtl="0" algn="l">
              <a:lnSpc>
                <a:spcPct val="115000"/>
              </a:lnSpc>
              <a:spcBef>
                <a:spcPts val="1000"/>
              </a:spcBef>
              <a:spcAft>
                <a:spcPts val="0"/>
              </a:spcAft>
              <a:buClr>
                <a:schemeClr val="dk1"/>
              </a:buClr>
              <a:buSzPts val="1400"/>
              <a:buFont typeface="Lato"/>
              <a:buChar char="○"/>
            </a:pPr>
            <a:r>
              <a:rPr b="0" i="0" lang="en-GB" sz="1300" u="none" cap="none" strike="noStrike">
                <a:solidFill>
                  <a:srgbClr val="000000"/>
                </a:solidFill>
                <a:latin typeface="Lato"/>
                <a:ea typeface="Lato"/>
                <a:cs typeface="Lato"/>
                <a:sym typeface="Lato"/>
              </a:rPr>
              <a:t>Internet is usually charged at a flat fee per month and depends on the speed of connection.</a:t>
            </a:r>
            <a:endParaRPr b="0" i="0" sz="1300" u="none" cap="none" strike="noStrike">
              <a:solidFill>
                <a:srgbClr val="000000"/>
              </a:solidFill>
              <a:latin typeface="Lato"/>
              <a:ea typeface="Lato"/>
              <a:cs typeface="Lato"/>
              <a:sym typeface="Lato"/>
            </a:endParaRPr>
          </a:p>
          <a:p>
            <a:pPr indent="-323850" lvl="0" marL="457200" marR="0" rtl="0" algn="l">
              <a:lnSpc>
                <a:spcPct val="115000"/>
              </a:lnSpc>
              <a:spcBef>
                <a:spcPts val="1000"/>
              </a:spcBef>
              <a:spcAft>
                <a:spcPts val="0"/>
              </a:spcAft>
              <a:buClr>
                <a:schemeClr val="dk1"/>
              </a:buClr>
              <a:buSzPts val="1500"/>
              <a:buFont typeface="Lato"/>
              <a:buChar char="●"/>
            </a:pPr>
            <a:r>
              <a:rPr b="0" i="0" lang="en-GB" sz="1400" u="none" cap="none" strike="noStrike">
                <a:solidFill>
                  <a:srgbClr val="000000"/>
                </a:solidFill>
                <a:latin typeface="Lato"/>
                <a:ea typeface="Lato"/>
                <a:cs typeface="Lato"/>
                <a:sym typeface="Lato"/>
              </a:rPr>
              <a:t>Some landlords may offer</a:t>
            </a:r>
            <a:r>
              <a:rPr b="1" i="0" lang="en-GB" sz="1400" u="none" cap="none" strike="noStrike">
                <a:solidFill>
                  <a:srgbClr val="000000"/>
                </a:solidFill>
                <a:latin typeface="Lato"/>
                <a:ea typeface="Lato"/>
                <a:cs typeface="Lato"/>
                <a:sym typeface="Lato"/>
              </a:rPr>
              <a:t> bills included in the rent</a:t>
            </a:r>
            <a:r>
              <a:rPr b="0" i="0" lang="en-GB" sz="1400" u="none" cap="none" strike="noStrike">
                <a:solidFill>
                  <a:srgbClr val="000000"/>
                </a:solidFill>
                <a:latin typeface="Lato"/>
                <a:ea typeface="Lato"/>
                <a:cs typeface="Lato"/>
                <a:sym typeface="Lato"/>
              </a:rPr>
              <a:t>, but Karim and Lucy need to identify which bills are included. It’s usually the case that this is reflected in slightly higher rent.</a:t>
            </a:r>
            <a:endParaRPr b="1" i="0" sz="1400" u="none" cap="none" strike="noStrike">
              <a:solidFill>
                <a:srgbClr val="000000"/>
              </a:solidFill>
              <a:latin typeface="Lato"/>
              <a:ea typeface="Lato"/>
              <a:cs typeface="Lato"/>
              <a:sym typeface="Lato"/>
            </a:endParaRPr>
          </a:p>
        </p:txBody>
      </p:sp>
      <p:grpSp>
        <p:nvGrpSpPr>
          <p:cNvPr id="337" name="Google Shape;337;g208eae8ff29_0_144"/>
          <p:cNvGrpSpPr/>
          <p:nvPr/>
        </p:nvGrpSpPr>
        <p:grpSpPr>
          <a:xfrm>
            <a:off x="-308" y="-3"/>
            <a:ext cx="945571" cy="1030169"/>
            <a:chOff x="4281700" y="-142825"/>
            <a:chExt cx="1326000" cy="1326000"/>
          </a:xfrm>
        </p:grpSpPr>
        <p:pic>
          <p:nvPicPr>
            <p:cNvPr id="338" name="Google Shape;338;g208eae8ff29_0_144"/>
            <p:cNvPicPr preferRelativeResize="0"/>
            <p:nvPr/>
          </p:nvPicPr>
          <p:blipFill rotWithShape="1">
            <a:blip r:embed="rId3">
              <a:alphaModFix/>
            </a:blip>
            <a:srcRect b="0" l="0" r="0" t="0"/>
            <a:stretch/>
          </p:blipFill>
          <p:spPr>
            <a:xfrm>
              <a:off x="4281700" y="-142825"/>
              <a:ext cx="1326000" cy="1326000"/>
            </a:xfrm>
            <a:prstGeom prst="rect">
              <a:avLst/>
            </a:prstGeom>
            <a:noFill/>
            <a:ln>
              <a:noFill/>
            </a:ln>
          </p:spPr>
        </p:pic>
        <p:sp>
          <p:nvSpPr>
            <p:cNvPr id="339" name="Google Shape;339;g208eae8ff29_0_144"/>
            <p:cNvSpPr/>
            <p:nvPr/>
          </p:nvSpPr>
          <p:spPr>
            <a:xfrm>
              <a:off x="4427200" y="39050"/>
              <a:ext cx="1035000" cy="923400"/>
            </a:xfrm>
            <a:prstGeom prst="roundRect">
              <a:avLst>
                <a:gd fmla="val 16667" name="adj"/>
              </a:avLst>
            </a:prstGeom>
            <a:no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40" name="Google Shape;340;g208eae8ff29_0_144"/>
          <p:cNvSpPr txBox="1"/>
          <p:nvPr>
            <p:ph type="ctrTitle"/>
          </p:nvPr>
        </p:nvSpPr>
        <p:spPr>
          <a:xfrm>
            <a:off x="1040425" y="257075"/>
            <a:ext cx="85749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The same or different?</a:t>
            </a:r>
            <a:endParaRPr b="1" i="0" sz="3200" u="none" cap="none" strike="noStrike">
              <a:solidFill>
                <a:schemeClr val="lt1"/>
              </a:solidFill>
              <a:latin typeface="Lato"/>
              <a:ea typeface="Lato"/>
              <a:cs typeface="Lato"/>
              <a:sym typeface="Lato"/>
            </a:endParaRPr>
          </a:p>
        </p:txBody>
      </p:sp>
      <p:sp>
        <p:nvSpPr>
          <p:cNvPr id="341" name="Google Shape;341;g208eae8ff29_0_144"/>
          <p:cNvSpPr/>
          <p:nvPr/>
        </p:nvSpPr>
        <p:spPr>
          <a:xfrm>
            <a:off x="292875" y="2207750"/>
            <a:ext cx="3021300" cy="1750800"/>
          </a:xfrm>
          <a:prstGeom prst="roundRect">
            <a:avLst>
              <a:gd fmla="val 16667" name="adj"/>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0" i="0" lang="en-GB" sz="2200" u="none" cap="none" strike="noStrike">
                <a:solidFill>
                  <a:schemeClr val="lt1"/>
                </a:solidFill>
                <a:latin typeface="Lato Black"/>
                <a:ea typeface="Lato Black"/>
                <a:cs typeface="Lato Black"/>
                <a:sym typeface="Lato Black"/>
              </a:rPr>
              <a:t>7. Paying utility bills</a:t>
            </a:r>
            <a:endParaRPr b="0" i="0" sz="2200" u="none" cap="none" strike="noStrike">
              <a:solidFill>
                <a:schemeClr val="lt1"/>
              </a:solidFill>
              <a:latin typeface="Lato Black"/>
              <a:ea typeface="Lato Black"/>
              <a:cs typeface="Lato Black"/>
              <a:sym typeface="Lato Black"/>
            </a:endParaRPr>
          </a:p>
        </p:txBody>
      </p:sp>
      <p:pic>
        <p:nvPicPr>
          <p:cNvPr id="342" name="Google Shape;342;g208eae8ff29_0_144"/>
          <p:cNvPicPr preferRelativeResize="0"/>
          <p:nvPr/>
        </p:nvPicPr>
        <p:blipFill rotWithShape="1">
          <a:blip r:embed="rId4">
            <a:alphaModFix/>
          </a:blip>
          <a:srcRect b="0" l="0" r="0" t="0"/>
          <a:stretch/>
        </p:blipFill>
        <p:spPr>
          <a:xfrm>
            <a:off x="945250" y="881400"/>
            <a:ext cx="1521375" cy="15213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1000"/>
                                        <p:tgtEl>
                                          <p:spTgt spid="336"/>
                                        </p:tgtEl>
                                      </p:cBhvr>
                                    </p:animEffect>
                                  </p:childTnLst>
                                </p:cTn>
                              </p:par>
                              <p:par>
                                <p:cTn fill="hold" nodeType="with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1000"/>
                                        <p:tgtEl>
                                          <p:spTgt spid="3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g1466ef7c987_0_0"/>
          <p:cNvSpPr txBox="1"/>
          <p:nvPr/>
        </p:nvSpPr>
        <p:spPr>
          <a:xfrm>
            <a:off x="360375" y="270375"/>
            <a:ext cx="80310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rgbClr val="FF8022"/>
                </a:solidFill>
                <a:latin typeface="Lato"/>
                <a:ea typeface="Lato"/>
                <a:cs typeface="Lato"/>
                <a:sym typeface="Lato"/>
              </a:rPr>
              <a:t>Having a respectful learning environment</a:t>
            </a:r>
            <a:endParaRPr b="1" i="0" sz="2900" u="none" cap="none" strike="noStrike">
              <a:solidFill>
                <a:srgbClr val="FF8022"/>
              </a:solidFill>
              <a:latin typeface="Lato"/>
              <a:ea typeface="Lato"/>
              <a:cs typeface="Lato"/>
              <a:sym typeface="Lato"/>
            </a:endParaRPr>
          </a:p>
        </p:txBody>
      </p:sp>
      <p:sp>
        <p:nvSpPr>
          <p:cNvPr id="57" name="Google Shape;57;g1466ef7c987_0_0"/>
          <p:cNvSpPr txBox="1"/>
          <p:nvPr/>
        </p:nvSpPr>
        <p:spPr>
          <a:xfrm>
            <a:off x="324100" y="1254075"/>
            <a:ext cx="7638000" cy="19086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listen to each other respectfully</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avoid making judgements or assumptions about others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comment on what has been said, not the person who has said it</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won’t put anyone on the spot and we have the right to pass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not share personal stories or ask personal questions</a:t>
            </a:r>
            <a:endParaRPr b="1" i="0" sz="1600" u="none" cap="none" strike="noStrike">
              <a:solidFill>
                <a:schemeClr val="accent2"/>
              </a:solidFill>
              <a:latin typeface="Lato"/>
              <a:ea typeface="Lato"/>
              <a:cs typeface="Lato"/>
              <a:sym typeface="Lato"/>
            </a:endParaRPr>
          </a:p>
        </p:txBody>
      </p:sp>
      <p:sp>
        <p:nvSpPr>
          <p:cNvPr id="58" name="Google Shape;58;g1466ef7c987_0_0"/>
          <p:cNvSpPr txBox="1"/>
          <p:nvPr/>
        </p:nvSpPr>
        <p:spPr>
          <a:xfrm>
            <a:off x="418625" y="3452475"/>
            <a:ext cx="8242200" cy="677100"/>
          </a:xfrm>
          <a:prstGeom prst="rect">
            <a:avLst/>
          </a:prstGeom>
          <a:noFill/>
          <a:ln cap="flat" cmpd="sng" w="28575">
            <a:solidFill>
              <a:srgbClr val="FF802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FFFFFF"/>
                </a:solidFill>
                <a:latin typeface="Lato"/>
                <a:ea typeface="Lato"/>
                <a:cs typeface="Lato"/>
                <a:sym typeface="Lato"/>
              </a:rPr>
              <a:t>If there is a question that you do not wish to ask aloud, you can write it on a Post-it Note which will be collected throughout the session and answered at the end</a:t>
            </a:r>
            <a:endParaRPr b="1" i="0" sz="1600" u="none" cap="none" strike="noStrike">
              <a:solidFill>
                <a:srgbClr val="FFFFFF"/>
              </a:solidFill>
              <a:latin typeface="Lato"/>
              <a:ea typeface="Lato"/>
              <a:cs typeface="Lato"/>
              <a:sym typeface="La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g1b64c18c9d4_0_54"/>
          <p:cNvSpPr txBox="1"/>
          <p:nvPr>
            <p:ph idx="1" type="body"/>
          </p:nvPr>
        </p:nvSpPr>
        <p:spPr>
          <a:xfrm>
            <a:off x="2616300" y="1406125"/>
            <a:ext cx="6081000" cy="3308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Lato"/>
                <a:ea typeface="Lato"/>
                <a:cs typeface="Lato"/>
                <a:sym typeface="Lato"/>
              </a:rPr>
              <a:t>Karim is looking to </a:t>
            </a:r>
            <a:r>
              <a:rPr b="0" i="0" lang="en-GB" sz="1800" u="none" cap="none" strike="noStrike">
                <a:solidFill>
                  <a:schemeClr val="dk1"/>
                </a:solidFill>
                <a:latin typeface="Lato Black"/>
                <a:ea typeface="Lato Black"/>
                <a:cs typeface="Lato Black"/>
                <a:sym typeface="Lato Black"/>
              </a:rPr>
              <a:t>rent</a:t>
            </a:r>
            <a:r>
              <a:rPr b="0" i="0" lang="en-GB" sz="1800" u="none" cap="none" strike="noStrike">
                <a:solidFill>
                  <a:schemeClr val="dk1"/>
                </a:solidFill>
                <a:latin typeface="Lato"/>
                <a:ea typeface="Lato"/>
                <a:cs typeface="Lato"/>
                <a:sym typeface="Lato"/>
              </a:rPr>
              <a:t> an apartment in </a:t>
            </a:r>
            <a:r>
              <a:rPr lang="en-GB" sz="1800">
                <a:solidFill>
                  <a:schemeClr val="dk1"/>
                </a:solidFill>
                <a:latin typeface="Lato"/>
                <a:ea typeface="Lato"/>
                <a:cs typeface="Lato"/>
                <a:sym typeface="Lato"/>
              </a:rPr>
              <a:t>Glasgow</a:t>
            </a:r>
            <a:r>
              <a:rPr b="0" i="0" lang="en-GB" sz="1800" u="none" cap="none" strike="noStrike">
                <a:solidFill>
                  <a:schemeClr val="dk1"/>
                </a:solidFill>
                <a:latin typeface="Lato"/>
                <a:ea typeface="Lato"/>
                <a:cs typeface="Lato"/>
                <a:sym typeface="Lato"/>
              </a:rPr>
              <a:t>.</a:t>
            </a:r>
            <a:endParaRPr b="0" i="0" sz="18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rPr b="0" i="0" lang="en-GB" sz="1800" u="none" cap="none" strike="noStrike">
                <a:solidFill>
                  <a:schemeClr val="dk1"/>
                </a:solidFill>
                <a:latin typeface="Lato"/>
                <a:ea typeface="Lato"/>
                <a:cs typeface="Lato"/>
                <a:sym typeface="Lato"/>
              </a:rPr>
              <a:t>Lucy is looking to </a:t>
            </a:r>
            <a:r>
              <a:rPr b="0" i="0" lang="en-GB" sz="1800" u="none" cap="none" strike="noStrike">
                <a:solidFill>
                  <a:schemeClr val="dk1"/>
                </a:solidFill>
                <a:latin typeface="Lato Black"/>
                <a:ea typeface="Lato Black"/>
                <a:cs typeface="Lato Black"/>
                <a:sym typeface="Lato Black"/>
              </a:rPr>
              <a:t>buy</a:t>
            </a:r>
            <a:r>
              <a:rPr b="0" i="0" lang="en-GB" sz="1800" u="none" cap="none" strike="noStrike">
                <a:solidFill>
                  <a:schemeClr val="dk1"/>
                </a:solidFill>
                <a:latin typeface="Lato"/>
                <a:ea typeface="Lato"/>
                <a:cs typeface="Lato"/>
                <a:sym typeface="Lato"/>
              </a:rPr>
              <a:t> her first home in </a:t>
            </a:r>
            <a:r>
              <a:rPr lang="en-GB" sz="1800">
                <a:solidFill>
                  <a:schemeClr val="dk1"/>
                </a:solidFill>
                <a:latin typeface="Lato"/>
                <a:ea typeface="Lato"/>
                <a:cs typeface="Lato"/>
                <a:sym typeface="Lato"/>
              </a:rPr>
              <a:t>Edinburgh</a:t>
            </a:r>
            <a:r>
              <a:rPr b="0" i="0" lang="en-GB" sz="1800" u="none" cap="none" strike="noStrike">
                <a:solidFill>
                  <a:schemeClr val="dk1"/>
                </a:solidFill>
                <a:latin typeface="Lato"/>
                <a:ea typeface="Lato"/>
                <a:cs typeface="Lato"/>
                <a:sym typeface="Lato"/>
              </a:rPr>
              <a:t>.</a:t>
            </a:r>
            <a:endParaRPr b="0" i="0" sz="20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chemeClr val="dk1"/>
              </a:buClr>
              <a:buSzPts val="3200"/>
              <a:buFont typeface="Arial"/>
              <a:buNone/>
            </a:pPr>
            <a:r>
              <a:t/>
            </a:r>
            <a:endParaRPr b="0" i="0" sz="18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3200"/>
              <a:buFont typeface="Arial"/>
              <a:buNone/>
            </a:pPr>
            <a:r>
              <a:rPr b="0" i="0" lang="en-GB" sz="1600" u="none" cap="none" strike="noStrike">
                <a:solidFill>
                  <a:schemeClr val="accent1"/>
                </a:solidFill>
                <a:latin typeface="Lato"/>
                <a:ea typeface="Lato"/>
                <a:cs typeface="Lato"/>
                <a:sym typeface="Lato"/>
              </a:rPr>
              <a:t>In pairs, one of you will be Karim and one of you will be Lucy. </a:t>
            </a:r>
            <a:endParaRPr b="0" i="0" sz="16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chemeClr val="dk1"/>
              </a:buClr>
              <a:buSzPts val="3200"/>
              <a:buFont typeface="Arial"/>
              <a:buNone/>
            </a:pPr>
            <a:r>
              <a:t/>
            </a:r>
            <a:endParaRPr b="0" i="0" sz="16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chemeClr val="dk1"/>
              </a:buClr>
              <a:buSzPts val="3200"/>
              <a:buFont typeface="Arial"/>
              <a:buNone/>
            </a:pPr>
            <a:r>
              <a:rPr b="0" i="0" lang="en-GB" sz="1600" u="none" cap="none" strike="noStrike">
                <a:solidFill>
                  <a:schemeClr val="accent1"/>
                </a:solidFill>
                <a:latin typeface="Lato"/>
                <a:ea typeface="Lato"/>
                <a:cs typeface="Lato"/>
                <a:sym typeface="Lato"/>
              </a:rPr>
              <a:t>Discuss which aspects of the process will be the same and which will be different. Emphasise the aspects of the renting/buying process you think it’s important for the other person to be aware of and do more research on. </a:t>
            </a:r>
            <a:endParaRPr b="0" i="0" sz="16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chemeClr val="dk1"/>
              </a:buClr>
              <a:buSzPts val="3200"/>
              <a:buFont typeface="Arial"/>
              <a:buNone/>
            </a:pPr>
            <a:r>
              <a:t/>
            </a:r>
            <a:endParaRPr b="0" i="0" sz="16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chemeClr val="dk1"/>
              </a:buClr>
              <a:buSzPts val="3200"/>
              <a:buFont typeface="Arial"/>
              <a:buNone/>
            </a:pPr>
            <a:r>
              <a:rPr b="0" i="0" lang="en-GB" sz="1600" u="none" cap="none" strike="noStrike">
                <a:solidFill>
                  <a:schemeClr val="accent1"/>
                </a:solidFill>
                <a:latin typeface="Lato"/>
                <a:ea typeface="Lato"/>
                <a:cs typeface="Lato"/>
                <a:sym typeface="Lato"/>
              </a:rPr>
              <a:t>Stretch - Are there any other steps to the renting and/or buying process that you can think of?</a:t>
            </a:r>
            <a:endParaRPr b="0" i="0" sz="16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chemeClr val="dk1"/>
              </a:buClr>
              <a:buSzPts val="3200"/>
              <a:buFont typeface="Arial"/>
              <a:buNone/>
            </a:pPr>
            <a:r>
              <a:t/>
            </a:r>
            <a:endParaRPr b="1" i="0" sz="1800" u="none" cap="none" strike="noStrike">
              <a:solidFill>
                <a:schemeClr val="accent2"/>
              </a:solidFill>
              <a:latin typeface="Lato"/>
              <a:ea typeface="Lato"/>
              <a:cs typeface="Lato"/>
              <a:sym typeface="Lato"/>
            </a:endParaRPr>
          </a:p>
          <a:p>
            <a:pPr indent="0" lvl="0" marL="0" marR="0" rtl="0" algn="l">
              <a:lnSpc>
                <a:spcPct val="100000"/>
              </a:lnSpc>
              <a:spcBef>
                <a:spcPts val="640"/>
              </a:spcBef>
              <a:spcAft>
                <a:spcPts val="0"/>
              </a:spcAft>
              <a:buClr>
                <a:schemeClr val="dk1"/>
              </a:buClr>
              <a:buSzPts val="3200"/>
              <a:buFont typeface="Arial"/>
              <a:buNone/>
            </a:pPr>
            <a:r>
              <a:t/>
            </a:r>
            <a:endParaRPr b="0" i="0" sz="1800" u="none" cap="none" strike="noStrike">
              <a:solidFill>
                <a:srgbClr val="000000"/>
              </a:solidFill>
              <a:latin typeface="Lato"/>
              <a:ea typeface="Lato"/>
              <a:cs typeface="Lato"/>
              <a:sym typeface="Lato"/>
            </a:endParaRPr>
          </a:p>
          <a:p>
            <a:pPr indent="0" lvl="0" marL="0" marR="0" rtl="0" algn="l">
              <a:lnSpc>
                <a:spcPct val="100000"/>
              </a:lnSpc>
              <a:spcBef>
                <a:spcPts val="500"/>
              </a:spcBef>
              <a:spcAft>
                <a:spcPts val="0"/>
              </a:spcAft>
              <a:buClr>
                <a:schemeClr val="dk1"/>
              </a:buClr>
              <a:buSzPts val="2500"/>
              <a:buFont typeface="Arial"/>
              <a:buNone/>
            </a:pPr>
            <a:r>
              <a:t/>
            </a:r>
            <a:endParaRPr b="0" i="0" sz="1800" u="none" cap="none" strike="noStrike">
              <a:solidFill>
                <a:srgbClr val="000000"/>
              </a:solidFill>
              <a:latin typeface="Lato"/>
              <a:ea typeface="Lato"/>
              <a:cs typeface="Lato"/>
              <a:sym typeface="Lato"/>
            </a:endParaRPr>
          </a:p>
          <a:p>
            <a:pPr indent="0" lvl="0" marL="0" marR="0" rtl="0" algn="l">
              <a:lnSpc>
                <a:spcPct val="100000"/>
              </a:lnSpc>
              <a:spcBef>
                <a:spcPts val="640"/>
              </a:spcBef>
              <a:spcAft>
                <a:spcPts val="0"/>
              </a:spcAft>
              <a:buClr>
                <a:schemeClr val="dk1"/>
              </a:buClr>
              <a:buSzPts val="3200"/>
              <a:buFont typeface="Arial"/>
              <a:buNone/>
            </a:pPr>
            <a:r>
              <a:t/>
            </a:r>
            <a:endParaRPr b="0" i="0" sz="1800" u="none" cap="none" strike="noStrike">
              <a:solidFill>
                <a:srgbClr val="000000"/>
              </a:solidFill>
              <a:latin typeface="Lato"/>
              <a:ea typeface="Lato"/>
              <a:cs typeface="Lato"/>
              <a:sym typeface="Lato"/>
            </a:endParaRPr>
          </a:p>
        </p:txBody>
      </p:sp>
      <p:sp>
        <p:nvSpPr>
          <p:cNvPr id="348" name="Google Shape;348;g1b64c18c9d4_0_54"/>
          <p:cNvSpPr txBox="1"/>
          <p:nvPr/>
        </p:nvSpPr>
        <p:spPr>
          <a:xfrm>
            <a:off x="360375" y="200150"/>
            <a:ext cx="82068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lt1"/>
                </a:solidFill>
                <a:latin typeface="Lato"/>
                <a:ea typeface="Lato"/>
                <a:cs typeface="Lato"/>
                <a:sym typeface="Lato"/>
              </a:rPr>
              <a:t>Time for a chat</a:t>
            </a:r>
            <a:endParaRPr b="1" i="0" sz="1800" u="none" cap="none" strike="noStrike">
              <a:solidFill>
                <a:schemeClr val="lt1"/>
              </a:solidFill>
              <a:latin typeface="Lato"/>
              <a:ea typeface="Lato"/>
              <a:cs typeface="Lato"/>
              <a:sym typeface="Lato"/>
            </a:endParaRPr>
          </a:p>
        </p:txBody>
      </p:sp>
      <p:pic>
        <p:nvPicPr>
          <p:cNvPr id="349" name="Google Shape;349;g1b64c18c9d4_0_54"/>
          <p:cNvPicPr preferRelativeResize="0"/>
          <p:nvPr/>
        </p:nvPicPr>
        <p:blipFill rotWithShape="1">
          <a:blip r:embed="rId3">
            <a:alphaModFix/>
          </a:blip>
          <a:srcRect b="0" l="0" r="0" t="0"/>
          <a:stretch/>
        </p:blipFill>
        <p:spPr>
          <a:xfrm>
            <a:off x="360375" y="1871175"/>
            <a:ext cx="1905000" cy="19050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g1d7541fd890_1_102"/>
          <p:cNvSpPr txBox="1"/>
          <p:nvPr/>
        </p:nvSpPr>
        <p:spPr>
          <a:xfrm>
            <a:off x="488175" y="34292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355" name="Google Shape;355;g1d7541fd890_1_102"/>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 name="Google Shape;356;g1d7541fd890_1_102"/>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357" name="Google Shape;357;g1d7541fd890_1_102"/>
          <p:cNvSpPr txBox="1"/>
          <p:nvPr/>
        </p:nvSpPr>
        <p:spPr>
          <a:xfrm>
            <a:off x="439450" y="1378950"/>
            <a:ext cx="7517400" cy="34221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Describe the advantages and disadvantages of  renting and buying </a:t>
            </a:r>
            <a:endParaRPr b="1" i="0" sz="2200" u="none" cap="none" strike="noStrike">
              <a:solidFill>
                <a:srgbClr val="00FF00"/>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2200"/>
              <a:buFont typeface="Arial"/>
              <a:buNone/>
            </a:pPr>
            <a:r>
              <a:t/>
            </a:r>
            <a:endParaRPr b="1" i="0" sz="2200" u="none" cap="none" strike="noStrike">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Explain different elements of the renting and buying processes</a:t>
            </a:r>
            <a:endParaRPr b="1" i="0" sz="2200" u="none" cap="none" strike="noStrike">
              <a:solidFill>
                <a:srgbClr val="00FF00"/>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2200"/>
              <a:buFont typeface="Arial"/>
              <a:buNone/>
            </a:pPr>
            <a:r>
              <a:t/>
            </a:r>
            <a:endParaRPr b="1" i="0" sz="2200" u="none" cap="none" strike="noStrike">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Assess whether renting or buying might be better in some situations compared to others</a:t>
            </a:r>
            <a:endParaRPr b="1" i="0" sz="2200" u="none" cap="none" strike="noStrike">
              <a:solidFill>
                <a:srgbClr val="00FF00"/>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1600"/>
              <a:buFont typeface="Arial"/>
              <a:buNone/>
            </a:pPr>
            <a:r>
              <a:rPr b="1" i="0" lang="en-GB" sz="2200" u="none" cap="none" strike="noStrike">
                <a:solidFill>
                  <a:schemeClr val="lt1"/>
                </a:solidFill>
                <a:latin typeface="Lato"/>
                <a:ea typeface="Lato"/>
                <a:cs typeface="Lato"/>
                <a:sym typeface="Lato"/>
              </a:rPr>
              <a:t> </a:t>
            </a:r>
            <a:endParaRPr b="1" i="0" sz="2200" u="none" cap="none" strike="noStrike">
              <a:solidFill>
                <a:schemeClr val="lt1"/>
              </a:solidFill>
              <a:latin typeface="Lato"/>
              <a:ea typeface="Lato"/>
              <a:cs typeface="Lato"/>
              <a:sym typeface="Lato"/>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361" name="Shape 361"/>
        <p:cNvGrpSpPr/>
        <p:nvPr/>
      </p:nvGrpSpPr>
      <p:grpSpPr>
        <a:xfrm>
          <a:off x="0" y="0"/>
          <a:ext cx="0" cy="0"/>
          <a:chOff x="0" y="0"/>
          <a:chExt cx="0" cy="0"/>
        </a:xfrm>
      </p:grpSpPr>
      <p:sp>
        <p:nvSpPr>
          <p:cNvPr id="362" name="Google Shape;362;g1d7541fd890_1_135"/>
          <p:cNvSpPr txBox="1"/>
          <p:nvPr/>
        </p:nvSpPr>
        <p:spPr>
          <a:xfrm>
            <a:off x="456676" y="1075550"/>
            <a:ext cx="5072700" cy="3232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GB" sz="2200" u="none" cap="none" strike="noStrike">
                <a:solidFill>
                  <a:schemeClr val="lt1"/>
                </a:solidFill>
                <a:latin typeface="Lato"/>
                <a:ea typeface="Lato"/>
                <a:cs typeface="Lato"/>
                <a:sym typeface="Lato"/>
              </a:rPr>
              <a:t>You’ll be presented with case studies highlighting the circumstances of two people</a:t>
            </a:r>
            <a:endParaRPr b="0" i="0" sz="22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0" i="0" sz="22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0" i="0" lang="en-GB" sz="2200" u="none" cap="none" strike="noStrike">
                <a:solidFill>
                  <a:schemeClr val="lt1"/>
                </a:solidFill>
                <a:latin typeface="Lato"/>
                <a:ea typeface="Lato"/>
                <a:cs typeface="Lato"/>
                <a:sym typeface="Lato"/>
              </a:rPr>
              <a:t>With your partner, draw out points from each case study that suggest why renting or buying may be more appropriate for that person. </a:t>
            </a:r>
            <a:endParaRPr b="0" i="0" sz="22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0" i="0" lang="en-GB" sz="2200" u="none" cap="none" strike="noStrike">
                <a:solidFill>
                  <a:schemeClr val="lt1"/>
                </a:solidFill>
                <a:latin typeface="Lato"/>
                <a:ea typeface="Lato"/>
                <a:cs typeface="Lato"/>
                <a:sym typeface="Lato"/>
              </a:rPr>
              <a:t>Explain why you’ve chosen those points.</a:t>
            </a:r>
            <a:endParaRPr b="0" i="0" sz="2200" u="none" cap="none" strike="noStrike">
              <a:solidFill>
                <a:schemeClr val="lt1"/>
              </a:solidFill>
              <a:latin typeface="Lato"/>
              <a:ea typeface="Lato"/>
              <a:cs typeface="Lato"/>
              <a:sym typeface="Lato"/>
            </a:endParaRPr>
          </a:p>
        </p:txBody>
      </p:sp>
      <p:sp>
        <p:nvSpPr>
          <p:cNvPr id="363" name="Google Shape;363;g1d7541fd890_1_135"/>
          <p:cNvSpPr txBox="1"/>
          <p:nvPr/>
        </p:nvSpPr>
        <p:spPr>
          <a:xfrm>
            <a:off x="456675" y="268700"/>
            <a:ext cx="56241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1" i="0" lang="en-GB" sz="2900" u="none" cap="none" strike="noStrike">
                <a:solidFill>
                  <a:schemeClr val="lt1"/>
                </a:solidFill>
                <a:latin typeface="Lato"/>
                <a:ea typeface="Lato"/>
                <a:cs typeface="Lato"/>
                <a:sym typeface="Lato"/>
              </a:rPr>
              <a:t>Case studies</a:t>
            </a:r>
            <a:endParaRPr b="1" i="0" sz="2900" u="none" cap="none" strike="noStrike">
              <a:solidFill>
                <a:schemeClr val="lt1"/>
              </a:solidFill>
              <a:latin typeface="Lato"/>
              <a:ea typeface="Lato"/>
              <a:cs typeface="Lato"/>
              <a:sym typeface="Lato"/>
            </a:endParaRPr>
          </a:p>
        </p:txBody>
      </p:sp>
      <p:pic>
        <p:nvPicPr>
          <p:cNvPr id="364" name="Google Shape;364;g1d7541fd890_1_135"/>
          <p:cNvPicPr preferRelativeResize="0"/>
          <p:nvPr/>
        </p:nvPicPr>
        <p:blipFill rotWithShape="1">
          <a:blip r:embed="rId3">
            <a:alphaModFix/>
          </a:blip>
          <a:srcRect b="16350" l="6072" r="791" t="8647"/>
          <a:stretch/>
        </p:blipFill>
        <p:spPr>
          <a:xfrm>
            <a:off x="7172600" y="1318550"/>
            <a:ext cx="1177325" cy="1422174"/>
          </a:xfrm>
          <a:prstGeom prst="rect">
            <a:avLst/>
          </a:prstGeom>
          <a:noFill/>
          <a:ln>
            <a:noFill/>
          </a:ln>
        </p:spPr>
      </p:pic>
      <p:pic>
        <p:nvPicPr>
          <p:cNvPr id="365" name="Google Shape;365;g1d7541fd890_1_135"/>
          <p:cNvPicPr preferRelativeResize="0"/>
          <p:nvPr/>
        </p:nvPicPr>
        <p:blipFill rotWithShape="1">
          <a:blip r:embed="rId4">
            <a:alphaModFix/>
          </a:blip>
          <a:srcRect b="35970" l="14516" r="16294" t="17536"/>
          <a:stretch/>
        </p:blipFill>
        <p:spPr>
          <a:xfrm>
            <a:off x="6268550" y="2494725"/>
            <a:ext cx="1177325" cy="142217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g3d4fc00b6f1_0_0"/>
          <p:cNvSpPr/>
          <p:nvPr/>
        </p:nvSpPr>
        <p:spPr>
          <a:xfrm>
            <a:off x="2683950" y="1116700"/>
            <a:ext cx="6337500" cy="3927900"/>
          </a:xfrm>
          <a:prstGeom prst="wedgeRoundRectCallout">
            <a:avLst>
              <a:gd fmla="val -50000" name="adj1"/>
              <a:gd fmla="val -11153" name="adj2"/>
              <a:gd fmla="val 0" name="adj3"/>
            </a:avLst>
          </a:prstGeom>
          <a:solidFill>
            <a:schemeClr val="lt1"/>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400"/>
              <a:buFont typeface="Arial"/>
              <a:buNone/>
            </a:pPr>
            <a:r>
              <a:rPr i="0" lang="en-GB" sz="1500" u="none" cap="none" strike="noStrike">
                <a:solidFill>
                  <a:schemeClr val="accent1"/>
                </a:solidFill>
                <a:latin typeface="Lato"/>
                <a:ea typeface="Lato"/>
                <a:cs typeface="Lato"/>
                <a:sym typeface="Lato"/>
              </a:rPr>
              <a:t>My partner and I moved to </a:t>
            </a:r>
            <a:r>
              <a:rPr lang="en-GB" sz="1500">
                <a:solidFill>
                  <a:schemeClr val="accent1"/>
                </a:solidFill>
                <a:latin typeface="Lato"/>
                <a:ea typeface="Lato"/>
                <a:cs typeface="Lato"/>
                <a:sym typeface="Lato"/>
              </a:rPr>
              <a:t>Edinburgh</a:t>
            </a:r>
            <a:r>
              <a:rPr i="0" lang="en-GB" sz="1500" u="none" cap="none" strike="noStrike">
                <a:solidFill>
                  <a:schemeClr val="accent1"/>
                </a:solidFill>
                <a:latin typeface="Lato"/>
                <a:ea typeface="Lato"/>
                <a:cs typeface="Lato"/>
                <a:sym typeface="Lato"/>
              </a:rPr>
              <a:t> recently for work purposes, having finished university 2 years ago. We’re still getting used to the area. </a:t>
            </a:r>
            <a:endParaRPr i="0" sz="1500" u="none" cap="none" strike="noStrike">
              <a:solidFill>
                <a:schemeClr val="accen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rPr i="0" lang="en-GB" sz="1500" u="none" cap="none" strike="noStrike">
                <a:solidFill>
                  <a:schemeClr val="accent1"/>
                </a:solidFill>
                <a:latin typeface="Lato"/>
                <a:ea typeface="Lato"/>
                <a:cs typeface="Lato"/>
                <a:sym typeface="Lato"/>
              </a:rPr>
              <a:t>We’re considering buying a flat, but we’re not sure if our £40,000 in savings between us will be enough to get what we’d like.</a:t>
            </a:r>
            <a:endParaRPr i="0" sz="1500" u="none" cap="none" strike="noStrike">
              <a:solidFill>
                <a:schemeClr val="accen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rPr i="0" lang="en-GB" sz="1500" u="none" cap="none" strike="noStrike">
                <a:solidFill>
                  <a:schemeClr val="accent1"/>
                </a:solidFill>
                <a:latin typeface="Lato"/>
                <a:ea typeface="Lato"/>
                <a:cs typeface="Lato"/>
                <a:sym typeface="Lato"/>
              </a:rPr>
              <a:t>I’m not particularly good or interested in DIY, and I don’t have the time to be spending my weekends fixing things around the house.</a:t>
            </a:r>
            <a:endParaRPr i="0" sz="1500" u="none" cap="none" strike="noStrike">
              <a:solidFill>
                <a:schemeClr val="accen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t/>
            </a:r>
            <a:endParaRPr sz="1500">
              <a:solidFill>
                <a:schemeClr val="accen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rPr i="0" lang="en-GB" sz="1500" u="none" cap="none" strike="noStrike">
                <a:solidFill>
                  <a:schemeClr val="accent1"/>
                </a:solidFill>
                <a:latin typeface="Lato"/>
                <a:ea typeface="Lato"/>
                <a:cs typeface="Lato"/>
                <a:sym typeface="Lato"/>
              </a:rPr>
              <a:t>Coming from </a:t>
            </a:r>
            <a:r>
              <a:rPr lang="en-GB" sz="1500">
                <a:solidFill>
                  <a:schemeClr val="accent1"/>
                </a:solidFill>
                <a:latin typeface="Lato"/>
                <a:ea typeface="Lato"/>
                <a:cs typeface="Lato"/>
                <a:sym typeface="Lato"/>
              </a:rPr>
              <a:t>Inverness</a:t>
            </a:r>
            <a:r>
              <a:rPr i="0" lang="en-GB" sz="1500" u="none" cap="none" strike="noStrike">
                <a:solidFill>
                  <a:schemeClr val="accent1"/>
                </a:solidFill>
                <a:latin typeface="Lato"/>
                <a:ea typeface="Lato"/>
                <a:cs typeface="Lato"/>
                <a:sym typeface="Lato"/>
              </a:rPr>
              <a:t>, we haven’t brought much furniture down. I also hear that interest rates will likely be coming down  further in the next couple of years, which I’m hoping will lower mortgage payments.</a:t>
            </a:r>
            <a:endParaRPr i="0" sz="1500" u="none" cap="none" strike="noStrike">
              <a:solidFill>
                <a:schemeClr val="accen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t/>
            </a:r>
            <a:endParaRPr sz="1500">
              <a:solidFill>
                <a:schemeClr val="accen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rPr i="0" lang="en-GB" sz="1500" u="none" cap="none" strike="noStrike">
                <a:solidFill>
                  <a:srgbClr val="0443B3"/>
                </a:solidFill>
                <a:latin typeface="Lato"/>
                <a:ea typeface="Lato"/>
                <a:cs typeface="Lato"/>
                <a:sym typeface="Lato"/>
              </a:rPr>
              <a:t>We’re hoping to start a family in the next 2-3 years.</a:t>
            </a:r>
            <a:endParaRPr i="0" sz="1500" u="none" cap="none" strike="noStrike">
              <a:solidFill>
                <a:srgbClr val="0443B3"/>
              </a:solidFill>
              <a:latin typeface="Lato"/>
              <a:ea typeface="Lato"/>
              <a:cs typeface="Lato"/>
              <a:sym typeface="Lato"/>
            </a:endParaRPr>
          </a:p>
        </p:txBody>
      </p:sp>
      <p:pic>
        <p:nvPicPr>
          <p:cNvPr id="371" name="Google Shape;371;g3d4fc00b6f1_0_0"/>
          <p:cNvPicPr preferRelativeResize="0"/>
          <p:nvPr/>
        </p:nvPicPr>
        <p:blipFill rotWithShape="1">
          <a:blip r:embed="rId3">
            <a:alphaModFix/>
          </a:blip>
          <a:srcRect b="24551" l="6076" r="5616" t="8645"/>
          <a:stretch/>
        </p:blipFill>
        <p:spPr>
          <a:xfrm>
            <a:off x="271000" y="1509500"/>
            <a:ext cx="2300750" cy="2610750"/>
          </a:xfrm>
          <a:prstGeom prst="rect">
            <a:avLst/>
          </a:prstGeom>
          <a:noFill/>
          <a:ln cap="flat" cmpd="sng" w="19050">
            <a:solidFill>
              <a:schemeClr val="accent2"/>
            </a:solidFill>
            <a:prstDash val="solid"/>
            <a:round/>
            <a:headEnd len="sm" w="sm" type="none"/>
            <a:tailEnd len="sm" w="sm" type="none"/>
          </a:ln>
        </p:spPr>
      </p:pic>
      <p:sp>
        <p:nvSpPr>
          <p:cNvPr id="372" name="Google Shape;372;g3d4fc00b6f1_0_0"/>
          <p:cNvSpPr txBox="1"/>
          <p:nvPr>
            <p:ph type="title"/>
          </p:nvPr>
        </p:nvSpPr>
        <p:spPr>
          <a:xfrm>
            <a:off x="296800" y="178950"/>
            <a:ext cx="8037000" cy="657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Should they consider renting or </a:t>
            </a:r>
            <a:r>
              <a:rPr b="1" i="0" lang="en-GB" sz="2900" u="none" cap="none" strike="noStrike">
                <a:solidFill>
                  <a:schemeClr val="lt1"/>
                </a:solidFill>
                <a:latin typeface="Lato"/>
                <a:ea typeface="Lato"/>
                <a:cs typeface="Lato"/>
                <a:sym typeface="Lato"/>
                <a:extLst>
                  <a:ext uri="http://customooxmlschemas.google.com/">
                    <go:slidesCustomData xmlns:go="http://customooxmlschemas.google.com/" textRoundtripDataId="1"/>
                  </a:ext>
                </a:extLst>
              </a:rPr>
              <a:t>buying</a:t>
            </a:r>
            <a:r>
              <a:rPr b="1" i="0" lang="en-GB" sz="2900" u="none" cap="none" strike="noStrike">
                <a:solidFill>
                  <a:schemeClr val="lt1"/>
                </a:solidFill>
                <a:latin typeface="Lato"/>
                <a:ea typeface="Lato"/>
                <a:cs typeface="Lato"/>
                <a:sym typeface="Lato"/>
              </a:rPr>
              <a:t>?</a:t>
            </a:r>
            <a:endParaRPr b="0" i="0" sz="2900" u="none" cap="none" strike="noStrike">
              <a:solidFill>
                <a:schemeClr val="lt1"/>
              </a:solidFill>
              <a:latin typeface="Lato Black"/>
              <a:ea typeface="Lato Black"/>
              <a:cs typeface="Lato Black"/>
              <a:sym typeface="Lato Black"/>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g3d4fc00b6f1_0_6"/>
          <p:cNvSpPr/>
          <p:nvPr/>
        </p:nvSpPr>
        <p:spPr>
          <a:xfrm>
            <a:off x="2683950" y="1116700"/>
            <a:ext cx="6337500" cy="3927900"/>
          </a:xfrm>
          <a:prstGeom prst="wedgeRoundRectCallout">
            <a:avLst>
              <a:gd fmla="val -50000" name="adj1"/>
              <a:gd fmla="val -11153" name="adj2"/>
              <a:gd fmla="val 0" name="adj3"/>
            </a:avLst>
          </a:prstGeom>
          <a:solidFill>
            <a:schemeClr val="lt1"/>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400"/>
              <a:buFont typeface="Arial"/>
              <a:buNone/>
            </a:pPr>
            <a:r>
              <a:rPr b="0" i="0" lang="en-GB" sz="1500" u="none" cap="none" strike="noStrike">
                <a:solidFill>
                  <a:schemeClr val="accent1"/>
                </a:solidFill>
                <a:latin typeface="Lato"/>
                <a:ea typeface="Lato"/>
                <a:cs typeface="Lato"/>
                <a:sym typeface="Lato"/>
              </a:rPr>
              <a:t>My partner and I </a:t>
            </a:r>
            <a:r>
              <a:rPr b="1" i="0" lang="en-GB" sz="1500" u="none" cap="none" strike="noStrike">
                <a:solidFill>
                  <a:schemeClr val="accent1"/>
                </a:solidFill>
                <a:latin typeface="Lato"/>
                <a:ea typeface="Lato"/>
                <a:cs typeface="Lato"/>
                <a:sym typeface="Lato"/>
              </a:rPr>
              <a:t>moved to </a:t>
            </a:r>
            <a:r>
              <a:rPr b="1" lang="en-GB" sz="1500">
                <a:solidFill>
                  <a:schemeClr val="accent1"/>
                </a:solidFill>
                <a:latin typeface="Lato"/>
                <a:ea typeface="Lato"/>
                <a:cs typeface="Lato"/>
                <a:sym typeface="Lato"/>
              </a:rPr>
              <a:t>Edinburgh</a:t>
            </a:r>
            <a:r>
              <a:rPr b="1" i="0" lang="en-GB" sz="1500" u="none" cap="none" strike="noStrike">
                <a:solidFill>
                  <a:schemeClr val="accent1"/>
                </a:solidFill>
                <a:latin typeface="Lato"/>
                <a:ea typeface="Lato"/>
                <a:cs typeface="Lato"/>
                <a:sym typeface="Lato"/>
              </a:rPr>
              <a:t> recently</a:t>
            </a:r>
            <a:r>
              <a:rPr b="0" i="0" lang="en-GB" sz="1500" u="none" cap="none" strike="noStrike">
                <a:solidFill>
                  <a:schemeClr val="accent1"/>
                </a:solidFill>
                <a:latin typeface="Lato"/>
                <a:ea typeface="Lato"/>
                <a:cs typeface="Lato"/>
                <a:sym typeface="Lato"/>
              </a:rPr>
              <a:t> for work purposes, having finished university 2 years ago. We’re still </a:t>
            </a:r>
            <a:r>
              <a:rPr b="1" i="0" lang="en-GB" sz="1500" u="none" cap="none" strike="noStrike">
                <a:solidFill>
                  <a:schemeClr val="accent1"/>
                </a:solidFill>
                <a:latin typeface="Lato"/>
                <a:ea typeface="Lato"/>
                <a:cs typeface="Lato"/>
                <a:sym typeface="Lato"/>
              </a:rPr>
              <a:t>getting used to the area</a:t>
            </a:r>
            <a:r>
              <a:rPr b="0" i="0" lang="en-GB" sz="1500" u="none" cap="none" strike="noStrike">
                <a:solidFill>
                  <a:schemeClr val="accent1"/>
                </a:solidFill>
                <a:latin typeface="Lato"/>
                <a:ea typeface="Lato"/>
                <a:cs typeface="Lato"/>
                <a:sym typeface="Lato"/>
              </a:rPr>
              <a:t>. </a:t>
            </a:r>
            <a:endParaRPr b="0" i="0" sz="1500" u="none" cap="none" strike="noStrike">
              <a:solidFill>
                <a:schemeClr val="accen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rPr b="0" i="0" lang="en-GB" sz="1500" u="none" cap="none" strike="noStrike">
                <a:solidFill>
                  <a:schemeClr val="accent1"/>
                </a:solidFill>
                <a:latin typeface="Lato"/>
                <a:ea typeface="Lato"/>
                <a:cs typeface="Lato"/>
                <a:sym typeface="Lato"/>
              </a:rPr>
              <a:t>We’re considering buying a flat, but we’re not sure if our </a:t>
            </a:r>
            <a:r>
              <a:rPr b="1" i="0" lang="en-GB" sz="1500" u="none" cap="none" strike="noStrike">
                <a:solidFill>
                  <a:schemeClr val="accent1"/>
                </a:solidFill>
                <a:latin typeface="Lato"/>
                <a:ea typeface="Lato"/>
                <a:cs typeface="Lato"/>
                <a:sym typeface="Lato"/>
              </a:rPr>
              <a:t>£40,000 in savings</a:t>
            </a:r>
            <a:r>
              <a:rPr b="0" i="0" lang="en-GB" sz="1500" u="none" cap="none" strike="noStrike">
                <a:solidFill>
                  <a:schemeClr val="accent1"/>
                </a:solidFill>
                <a:latin typeface="Lato"/>
                <a:ea typeface="Lato"/>
                <a:cs typeface="Lato"/>
                <a:sym typeface="Lato"/>
              </a:rPr>
              <a:t> between us will be </a:t>
            </a:r>
            <a:r>
              <a:rPr b="1" i="0" lang="en-GB" sz="1500" u="none" cap="none" strike="noStrike">
                <a:solidFill>
                  <a:schemeClr val="accent1"/>
                </a:solidFill>
                <a:latin typeface="Lato"/>
                <a:ea typeface="Lato"/>
                <a:cs typeface="Lato"/>
                <a:sym typeface="Lato"/>
              </a:rPr>
              <a:t>enough to get what we’d like</a:t>
            </a:r>
            <a:r>
              <a:rPr b="0" i="0" lang="en-GB" sz="1500" u="none" cap="none" strike="noStrike">
                <a:solidFill>
                  <a:schemeClr val="accent1"/>
                </a:solidFill>
                <a:latin typeface="Lato"/>
                <a:ea typeface="Lato"/>
                <a:cs typeface="Lato"/>
                <a:sym typeface="Lato"/>
              </a:rPr>
              <a:t>.</a:t>
            </a:r>
            <a:endParaRPr b="0" i="0" sz="1500" u="none" cap="none" strike="noStrike">
              <a:solidFill>
                <a:schemeClr val="accen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rPr b="0" i="0" lang="en-GB" sz="1500" u="none" cap="none" strike="noStrike">
                <a:solidFill>
                  <a:schemeClr val="accent1"/>
                </a:solidFill>
                <a:latin typeface="Lato"/>
                <a:ea typeface="Lato"/>
                <a:cs typeface="Lato"/>
                <a:sym typeface="Lato"/>
              </a:rPr>
              <a:t>I’m </a:t>
            </a:r>
            <a:r>
              <a:rPr b="1" i="0" lang="en-GB" sz="1500" u="none" cap="none" strike="noStrike">
                <a:solidFill>
                  <a:schemeClr val="accent1"/>
                </a:solidFill>
                <a:latin typeface="Lato"/>
                <a:ea typeface="Lato"/>
                <a:cs typeface="Lato"/>
                <a:sym typeface="Lato"/>
              </a:rPr>
              <a:t>not particularly good or interested in DIY</a:t>
            </a:r>
            <a:r>
              <a:rPr b="0" i="0" lang="en-GB" sz="1500" u="none" cap="none" strike="noStrike">
                <a:solidFill>
                  <a:schemeClr val="accent1"/>
                </a:solidFill>
                <a:latin typeface="Lato"/>
                <a:ea typeface="Lato"/>
                <a:cs typeface="Lato"/>
                <a:sym typeface="Lato"/>
              </a:rPr>
              <a:t>, and I don’t have the time to be spending my weekends </a:t>
            </a:r>
            <a:r>
              <a:rPr b="1" i="0" lang="en-GB" sz="1500" u="none" cap="none" strike="noStrike">
                <a:solidFill>
                  <a:schemeClr val="accent1"/>
                </a:solidFill>
                <a:latin typeface="Lato"/>
                <a:ea typeface="Lato"/>
                <a:cs typeface="Lato"/>
                <a:sym typeface="Lato"/>
              </a:rPr>
              <a:t>fixing things </a:t>
            </a:r>
            <a:r>
              <a:rPr b="0" i="0" lang="en-GB" sz="1500" u="none" cap="none" strike="noStrike">
                <a:solidFill>
                  <a:schemeClr val="accent1"/>
                </a:solidFill>
                <a:latin typeface="Lato"/>
                <a:ea typeface="Lato"/>
                <a:cs typeface="Lato"/>
                <a:sym typeface="Lato"/>
              </a:rPr>
              <a:t>around the house.</a:t>
            </a:r>
            <a:endParaRPr b="0" i="0" sz="1500" u="none" cap="none" strike="noStrike">
              <a:solidFill>
                <a:schemeClr val="accen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t/>
            </a:r>
            <a:endParaRPr sz="1500">
              <a:solidFill>
                <a:schemeClr val="accen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rPr b="0" i="0" lang="en-GB" sz="1500" u="none" cap="none" strike="noStrike">
                <a:solidFill>
                  <a:schemeClr val="accent1"/>
                </a:solidFill>
                <a:latin typeface="Lato"/>
                <a:ea typeface="Lato"/>
                <a:cs typeface="Lato"/>
                <a:sym typeface="Lato"/>
              </a:rPr>
              <a:t>Coming from </a:t>
            </a:r>
            <a:r>
              <a:rPr lang="en-GB" sz="1500">
                <a:solidFill>
                  <a:schemeClr val="accent1"/>
                </a:solidFill>
                <a:latin typeface="Lato"/>
                <a:ea typeface="Lato"/>
                <a:cs typeface="Lato"/>
                <a:sym typeface="Lato"/>
              </a:rPr>
              <a:t>Inverness</a:t>
            </a:r>
            <a:r>
              <a:rPr b="0" i="0" lang="en-GB" sz="1500" u="none" cap="none" strike="noStrike">
                <a:solidFill>
                  <a:schemeClr val="accent1"/>
                </a:solidFill>
                <a:latin typeface="Lato"/>
                <a:ea typeface="Lato"/>
                <a:cs typeface="Lato"/>
                <a:sym typeface="Lato"/>
              </a:rPr>
              <a:t>, we </a:t>
            </a:r>
            <a:r>
              <a:rPr b="1" i="0" lang="en-GB" sz="1500" u="none" cap="none" strike="noStrike">
                <a:solidFill>
                  <a:schemeClr val="accent1"/>
                </a:solidFill>
                <a:latin typeface="Lato"/>
                <a:ea typeface="Lato"/>
                <a:cs typeface="Lato"/>
                <a:sym typeface="Lato"/>
              </a:rPr>
              <a:t>haven’t brought much furniture</a:t>
            </a:r>
            <a:r>
              <a:rPr b="0" i="0" lang="en-GB" sz="1500" u="none" cap="none" strike="noStrike">
                <a:solidFill>
                  <a:schemeClr val="accent1"/>
                </a:solidFill>
                <a:latin typeface="Lato"/>
                <a:ea typeface="Lato"/>
                <a:cs typeface="Lato"/>
                <a:sym typeface="Lato"/>
              </a:rPr>
              <a:t> down. I also hear that interest rates will likely be coming down  further in the next couple of years, which I’m hoping will lower mortgage payments.</a:t>
            </a:r>
            <a:endParaRPr b="0" i="0" sz="1500" u="none" cap="none" strike="noStrike">
              <a:solidFill>
                <a:schemeClr val="accen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t/>
            </a:r>
            <a:endParaRPr sz="1500">
              <a:solidFill>
                <a:schemeClr val="accen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rPr b="0" i="0" lang="en-GB" sz="1500" u="none" cap="none" strike="noStrike">
                <a:solidFill>
                  <a:srgbClr val="0443B3"/>
                </a:solidFill>
                <a:latin typeface="Lato"/>
                <a:ea typeface="Lato"/>
                <a:cs typeface="Lato"/>
                <a:sym typeface="Lato"/>
              </a:rPr>
              <a:t>We’re hoping to </a:t>
            </a:r>
            <a:r>
              <a:rPr b="1" i="0" lang="en-GB" sz="1500" u="none" cap="none" strike="noStrike">
                <a:solidFill>
                  <a:srgbClr val="0443B3"/>
                </a:solidFill>
                <a:latin typeface="Lato"/>
                <a:ea typeface="Lato"/>
                <a:cs typeface="Lato"/>
                <a:sym typeface="Lato"/>
              </a:rPr>
              <a:t>start a family in the next 2-3 years</a:t>
            </a:r>
            <a:r>
              <a:rPr b="0" i="0" lang="en-GB" sz="1500" u="none" cap="none" strike="noStrike">
                <a:solidFill>
                  <a:srgbClr val="0443B3"/>
                </a:solidFill>
                <a:latin typeface="Lato"/>
                <a:ea typeface="Lato"/>
                <a:cs typeface="Lato"/>
                <a:sym typeface="Lato"/>
              </a:rPr>
              <a:t>.</a:t>
            </a:r>
            <a:endParaRPr b="0" i="0" sz="1500" u="none" cap="none" strike="noStrike">
              <a:solidFill>
                <a:srgbClr val="0443B3"/>
              </a:solidFill>
              <a:latin typeface="Lato"/>
              <a:ea typeface="Lato"/>
              <a:cs typeface="Lato"/>
              <a:sym typeface="Lato"/>
            </a:endParaRPr>
          </a:p>
        </p:txBody>
      </p:sp>
      <p:pic>
        <p:nvPicPr>
          <p:cNvPr id="378" name="Google Shape;378;g3d4fc00b6f1_0_6"/>
          <p:cNvPicPr preferRelativeResize="0"/>
          <p:nvPr/>
        </p:nvPicPr>
        <p:blipFill rotWithShape="1">
          <a:blip r:embed="rId3">
            <a:alphaModFix/>
          </a:blip>
          <a:srcRect b="24551" l="6076" r="5616" t="8645"/>
          <a:stretch/>
        </p:blipFill>
        <p:spPr>
          <a:xfrm>
            <a:off x="271000" y="1509500"/>
            <a:ext cx="2300750" cy="2610750"/>
          </a:xfrm>
          <a:prstGeom prst="rect">
            <a:avLst/>
          </a:prstGeom>
          <a:noFill/>
          <a:ln cap="flat" cmpd="sng" w="19050">
            <a:solidFill>
              <a:schemeClr val="accent2"/>
            </a:solidFill>
            <a:prstDash val="solid"/>
            <a:round/>
            <a:headEnd len="sm" w="sm" type="none"/>
            <a:tailEnd len="sm" w="sm" type="none"/>
          </a:ln>
        </p:spPr>
      </p:pic>
      <p:sp>
        <p:nvSpPr>
          <p:cNvPr id="379" name="Google Shape;379;g3d4fc00b6f1_0_6"/>
          <p:cNvSpPr txBox="1"/>
          <p:nvPr>
            <p:ph type="title"/>
          </p:nvPr>
        </p:nvSpPr>
        <p:spPr>
          <a:xfrm>
            <a:off x="296800" y="178950"/>
            <a:ext cx="8037000" cy="657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Should they consider renting or </a:t>
            </a:r>
            <a:r>
              <a:rPr b="1" i="0" lang="en-GB" sz="2900" u="none" cap="none" strike="noStrike">
                <a:solidFill>
                  <a:schemeClr val="lt1"/>
                </a:solidFill>
                <a:latin typeface="Lato"/>
                <a:ea typeface="Lato"/>
                <a:cs typeface="Lato"/>
                <a:sym typeface="Lato"/>
                <a:extLst>
                  <a:ext uri="http://customooxmlschemas.google.com/">
                    <go:slidesCustomData xmlns:go="http://customooxmlschemas.google.com/" textRoundtripDataId="2"/>
                  </a:ext>
                </a:extLst>
              </a:rPr>
              <a:t>buying</a:t>
            </a:r>
            <a:r>
              <a:rPr b="1" i="0" lang="en-GB" sz="2900" u="none" cap="none" strike="noStrike">
                <a:solidFill>
                  <a:schemeClr val="lt1"/>
                </a:solidFill>
                <a:latin typeface="Lato"/>
                <a:ea typeface="Lato"/>
                <a:cs typeface="Lato"/>
                <a:sym typeface="Lato"/>
              </a:rPr>
              <a:t>?</a:t>
            </a:r>
            <a:endParaRPr b="0" i="0" sz="2900" u="none" cap="none" strike="noStrike">
              <a:solidFill>
                <a:schemeClr val="lt1"/>
              </a:solidFill>
              <a:latin typeface="Lato Black"/>
              <a:ea typeface="Lato Black"/>
              <a:cs typeface="Lato Black"/>
              <a:sym typeface="Lato Black"/>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g3d4fc00b6f1_0_12"/>
          <p:cNvSpPr txBox="1"/>
          <p:nvPr/>
        </p:nvSpPr>
        <p:spPr>
          <a:xfrm>
            <a:off x="296800" y="178950"/>
            <a:ext cx="8037000" cy="657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rgbClr val="FFFFFF"/>
                </a:solidFill>
                <a:latin typeface="Lato"/>
                <a:ea typeface="Lato"/>
                <a:cs typeface="Lato"/>
                <a:sym typeface="Lato"/>
              </a:rPr>
              <a:t>Should Alia consider renting or ownership?</a:t>
            </a:r>
            <a:endParaRPr b="0" i="0" sz="2900" u="none" cap="none" strike="noStrike">
              <a:solidFill>
                <a:srgbClr val="FFFFFF"/>
              </a:solidFill>
              <a:latin typeface="Lato Black"/>
              <a:ea typeface="Lato Black"/>
              <a:cs typeface="Lato Black"/>
              <a:sym typeface="Lato Black"/>
            </a:endParaRPr>
          </a:p>
        </p:txBody>
      </p:sp>
      <p:sp>
        <p:nvSpPr>
          <p:cNvPr id="385" name="Google Shape;385;g3d4fc00b6f1_0_12"/>
          <p:cNvSpPr/>
          <p:nvPr/>
        </p:nvSpPr>
        <p:spPr>
          <a:xfrm>
            <a:off x="320600" y="1061800"/>
            <a:ext cx="6717000" cy="3848400"/>
          </a:xfrm>
          <a:prstGeom prst="wedgeRoundRectCallout">
            <a:avLst>
              <a:gd fmla="val 49899" name="adj1"/>
              <a:gd fmla="val -19114" name="adj2"/>
              <a:gd fmla="val 0" name="adj3"/>
            </a:avLst>
          </a:prstGeom>
          <a:solidFill>
            <a:schemeClr val="lt1"/>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400"/>
              <a:buFont typeface="Arial"/>
              <a:buNone/>
            </a:pPr>
            <a:r>
              <a:rPr b="0" i="0" lang="en-GB" sz="1400" u="none" cap="none" strike="noStrike">
                <a:solidFill>
                  <a:schemeClr val="dk1"/>
                </a:solidFill>
                <a:latin typeface="Lato"/>
                <a:ea typeface="Lato"/>
                <a:cs typeface="Lato"/>
                <a:sym typeface="Lato"/>
              </a:rPr>
              <a:t>I grew up in </a:t>
            </a:r>
            <a:r>
              <a:rPr lang="en-GB">
                <a:solidFill>
                  <a:schemeClr val="dk1"/>
                </a:solidFill>
                <a:latin typeface="Lato"/>
                <a:ea typeface="Lato"/>
                <a:cs typeface="Lato"/>
                <a:sym typeface="Lato"/>
              </a:rPr>
              <a:t>Dundee</a:t>
            </a:r>
            <a:r>
              <a:rPr b="0" i="0" lang="en-GB" sz="1400" u="none" cap="none" strike="noStrike">
                <a:solidFill>
                  <a:schemeClr val="dk1"/>
                </a:solidFill>
                <a:latin typeface="Lato"/>
                <a:ea typeface="Lato"/>
                <a:cs typeface="Lato"/>
                <a:sym typeface="Lato"/>
              </a:rPr>
              <a:t> but have spent the last 10 years of my life working in </a:t>
            </a:r>
            <a:r>
              <a:rPr lang="en-GB">
                <a:solidFill>
                  <a:schemeClr val="dk1"/>
                </a:solidFill>
                <a:latin typeface="Lato"/>
                <a:ea typeface="Lato"/>
                <a:cs typeface="Lato"/>
                <a:sym typeface="Lato"/>
              </a:rPr>
              <a:t>Edinburgh</a:t>
            </a:r>
            <a:r>
              <a:rPr b="0" i="0" lang="en-GB" sz="1400" u="none" cap="none" strike="noStrike">
                <a:solidFill>
                  <a:schemeClr val="dk1"/>
                </a:solidFill>
                <a:latin typeface="Lato"/>
                <a:ea typeface="Lato"/>
                <a:cs typeface="Lato"/>
                <a:sym typeface="Lato"/>
              </a:rPr>
              <a:t>. I’ve rented a few different places in </a:t>
            </a:r>
            <a:r>
              <a:rPr lang="en-GB">
                <a:solidFill>
                  <a:schemeClr val="dk1"/>
                </a:solidFill>
                <a:latin typeface="Lato"/>
                <a:ea typeface="Lato"/>
                <a:cs typeface="Lato"/>
                <a:sym typeface="Lato"/>
              </a:rPr>
              <a:t>Edinburgh</a:t>
            </a:r>
            <a:r>
              <a:rPr b="0" i="0" lang="en-GB" sz="1400" u="none" cap="none" strike="noStrike">
                <a:solidFill>
                  <a:schemeClr val="dk1"/>
                </a:solidFill>
                <a:latin typeface="Lato"/>
                <a:ea typeface="Lato"/>
                <a:cs typeface="Lato"/>
                <a:sym typeface="Lato"/>
              </a:rPr>
              <a:t> but none have felt like home. I’m now ready, with my partner, to find a home that I can renovate and design myself and I’d like a small garden. I’m happy to move out of </a:t>
            </a:r>
            <a:r>
              <a:rPr lang="en-GB">
                <a:solidFill>
                  <a:schemeClr val="dk1"/>
                </a:solidFill>
                <a:latin typeface="Lato"/>
                <a:ea typeface="Lato"/>
                <a:cs typeface="Lato"/>
                <a:sym typeface="Lato"/>
              </a:rPr>
              <a:t>Edinburgh</a:t>
            </a:r>
            <a:r>
              <a:rPr b="0" i="0" lang="en-GB" sz="1400" u="none" cap="none" strike="noStrike">
                <a:solidFill>
                  <a:schemeClr val="dk1"/>
                </a:solidFill>
                <a:latin typeface="Lato"/>
                <a:ea typeface="Lato"/>
                <a:cs typeface="Lato"/>
                <a:sym typeface="Lato"/>
              </a:rPr>
              <a:t> to somewhere more quiet and with more green space.</a:t>
            </a:r>
            <a:endParaRPr b="0" i="0" sz="140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rPr b="0" i="0" lang="en-GB" sz="1400" u="none" cap="none" strike="noStrike">
                <a:solidFill>
                  <a:schemeClr val="dk1"/>
                </a:solidFill>
                <a:latin typeface="Lato"/>
                <a:ea typeface="Lato"/>
                <a:cs typeface="Lato"/>
                <a:sym typeface="Lato"/>
              </a:rPr>
              <a:t>Through my twenties and early thirties I worked very hard and was able to save about 20% of my monthly take home pay*. </a:t>
            </a:r>
            <a:endParaRPr b="0" i="0" sz="140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rPr b="0" i="0" lang="en-GB" sz="1400" u="none" cap="none" strike="noStrike">
                <a:solidFill>
                  <a:schemeClr val="dk1"/>
                </a:solidFill>
                <a:latin typeface="Lato"/>
                <a:ea typeface="Lato"/>
                <a:cs typeface="Lato"/>
                <a:sym typeface="Lato"/>
              </a:rPr>
              <a:t>I’ve been reading that house prices have started to fall in recent months at the same time as interest rates have fallen - meaning my mortgage repayments would be feasible on a £200,000 house. I’ve also consistently paid back any loans and paid rent on time, contributing to my good credit score**.</a:t>
            </a:r>
            <a:endParaRPr b="0" i="0" sz="1400" u="none" cap="none" strike="noStrike">
              <a:solidFill>
                <a:schemeClr val="dk1"/>
              </a:solidFill>
              <a:latin typeface="Lato"/>
              <a:ea typeface="Lato"/>
              <a:cs typeface="Lato"/>
              <a:sym typeface="Lato"/>
            </a:endParaRPr>
          </a:p>
        </p:txBody>
      </p:sp>
      <p:pic>
        <p:nvPicPr>
          <p:cNvPr id="386" name="Google Shape;386;g3d4fc00b6f1_0_12"/>
          <p:cNvPicPr preferRelativeResize="0"/>
          <p:nvPr/>
        </p:nvPicPr>
        <p:blipFill rotWithShape="1">
          <a:blip r:embed="rId3">
            <a:alphaModFix/>
          </a:blip>
          <a:srcRect b="35968" l="14516" r="16294" t="17538"/>
          <a:stretch/>
        </p:blipFill>
        <p:spPr>
          <a:xfrm>
            <a:off x="7468400" y="1209500"/>
            <a:ext cx="1498675" cy="1744674"/>
          </a:xfrm>
          <a:prstGeom prst="rect">
            <a:avLst/>
          </a:prstGeom>
          <a:noFill/>
          <a:ln cap="flat" cmpd="sng" w="28575">
            <a:solidFill>
              <a:schemeClr val="accent2"/>
            </a:solidFill>
            <a:prstDash val="solid"/>
            <a:round/>
            <a:headEnd len="sm" w="sm" type="none"/>
            <a:tailEnd len="sm" w="sm" type="none"/>
          </a:ln>
        </p:spPr>
      </p:pic>
      <p:sp>
        <p:nvSpPr>
          <p:cNvPr id="387" name="Google Shape;387;g3d4fc00b6f1_0_12"/>
          <p:cNvSpPr txBox="1"/>
          <p:nvPr/>
        </p:nvSpPr>
        <p:spPr>
          <a:xfrm>
            <a:off x="7378188" y="3201700"/>
            <a:ext cx="1679100" cy="1708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Lato"/>
                <a:ea typeface="Lato"/>
                <a:cs typeface="Lato"/>
                <a:sym typeface="Lato"/>
              </a:rPr>
              <a:t>*Take home pay is income after deductions such as tax, student loan repayments and pension contributions.</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900"/>
              <a:buFont typeface="Arial"/>
              <a:buNone/>
            </a:pPr>
            <a:r>
              <a:t/>
            </a:r>
            <a:endParaRPr sz="900">
              <a:latin typeface="Lato"/>
              <a:ea typeface="Lato"/>
              <a:cs typeface="Lato"/>
              <a:sym typeface="Lato"/>
            </a:endParaRPr>
          </a:p>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Lato"/>
                <a:ea typeface="Lato"/>
                <a:cs typeface="Lato"/>
                <a:sym typeface="Lato"/>
              </a:rPr>
              <a:t>**  Credit score is a numerical rating showing the likelihood of someone meeting their financial obligations e.g. paying back a loan. Learn more </a:t>
            </a:r>
            <a:r>
              <a:rPr b="0" i="0" lang="en-GB" sz="900" u="sng" cap="none" strike="noStrike">
                <a:solidFill>
                  <a:schemeClr val="hlink"/>
                </a:solidFill>
                <a:latin typeface="Lato"/>
                <a:ea typeface="Lato"/>
                <a:cs typeface="Lato"/>
                <a:sym typeface="Lato"/>
                <a:hlinkClick r:id="rId4"/>
              </a:rPr>
              <a:t>here.</a:t>
            </a:r>
            <a:endParaRPr b="0" i="0" sz="900" u="none" cap="none" strike="noStrike">
              <a:solidFill>
                <a:srgbClr val="000000"/>
              </a:solidFill>
              <a:latin typeface="Lato"/>
              <a:ea typeface="Lato"/>
              <a:cs typeface="Lato"/>
              <a:sym typeface="Lato"/>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g3d4fc00b6f1_0_19"/>
          <p:cNvSpPr txBox="1"/>
          <p:nvPr/>
        </p:nvSpPr>
        <p:spPr>
          <a:xfrm>
            <a:off x="296800" y="178950"/>
            <a:ext cx="8037000" cy="657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rgbClr val="FFFFFF"/>
                </a:solidFill>
                <a:latin typeface="Lato"/>
                <a:ea typeface="Lato"/>
                <a:cs typeface="Lato"/>
                <a:sym typeface="Lato"/>
              </a:rPr>
              <a:t>Should Alia consider renting or ownership?</a:t>
            </a:r>
            <a:endParaRPr b="0" i="0" sz="2900" u="none" cap="none" strike="noStrike">
              <a:solidFill>
                <a:srgbClr val="FFFFFF"/>
              </a:solidFill>
              <a:latin typeface="Lato Black"/>
              <a:ea typeface="Lato Black"/>
              <a:cs typeface="Lato Black"/>
              <a:sym typeface="Lato Black"/>
            </a:endParaRPr>
          </a:p>
        </p:txBody>
      </p:sp>
      <p:pic>
        <p:nvPicPr>
          <p:cNvPr id="393" name="Google Shape;393;g3d4fc00b6f1_0_19"/>
          <p:cNvPicPr preferRelativeResize="0"/>
          <p:nvPr/>
        </p:nvPicPr>
        <p:blipFill rotWithShape="1">
          <a:blip r:embed="rId3">
            <a:alphaModFix/>
          </a:blip>
          <a:srcRect b="35968" l="14516" r="16294" t="17538"/>
          <a:stretch/>
        </p:blipFill>
        <p:spPr>
          <a:xfrm>
            <a:off x="7468400" y="1209500"/>
            <a:ext cx="1498675" cy="1744674"/>
          </a:xfrm>
          <a:prstGeom prst="rect">
            <a:avLst/>
          </a:prstGeom>
          <a:noFill/>
          <a:ln cap="flat" cmpd="sng" w="28575">
            <a:solidFill>
              <a:schemeClr val="accent2"/>
            </a:solidFill>
            <a:prstDash val="solid"/>
            <a:round/>
            <a:headEnd len="sm" w="sm" type="none"/>
            <a:tailEnd len="sm" w="sm" type="none"/>
          </a:ln>
        </p:spPr>
      </p:pic>
      <p:sp>
        <p:nvSpPr>
          <p:cNvPr id="394" name="Google Shape;394;g3d4fc00b6f1_0_19"/>
          <p:cNvSpPr/>
          <p:nvPr/>
        </p:nvSpPr>
        <p:spPr>
          <a:xfrm>
            <a:off x="320600" y="1061800"/>
            <a:ext cx="6717000" cy="3848400"/>
          </a:xfrm>
          <a:prstGeom prst="wedgeRoundRectCallout">
            <a:avLst>
              <a:gd fmla="val 49899" name="adj1"/>
              <a:gd fmla="val -19114" name="adj2"/>
              <a:gd fmla="val 0" name="adj3"/>
            </a:avLst>
          </a:prstGeom>
          <a:solidFill>
            <a:schemeClr val="lt1"/>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400"/>
              <a:buFont typeface="Arial"/>
              <a:buNone/>
            </a:pPr>
            <a:r>
              <a:rPr b="0" i="0" lang="en-GB" sz="1400" u="none" cap="none" strike="noStrike">
                <a:solidFill>
                  <a:schemeClr val="dk1"/>
                </a:solidFill>
                <a:latin typeface="Lato"/>
                <a:ea typeface="Lato"/>
                <a:cs typeface="Lato"/>
                <a:sym typeface="Lato"/>
              </a:rPr>
              <a:t>I </a:t>
            </a:r>
            <a:r>
              <a:rPr b="1" i="0" lang="en-GB" sz="1400" u="none" cap="none" strike="noStrike">
                <a:solidFill>
                  <a:schemeClr val="dk1"/>
                </a:solidFill>
                <a:latin typeface="Lato"/>
                <a:ea typeface="Lato"/>
                <a:cs typeface="Lato"/>
                <a:sym typeface="Lato"/>
              </a:rPr>
              <a:t>grew up in </a:t>
            </a:r>
            <a:r>
              <a:rPr b="1" lang="en-GB">
                <a:solidFill>
                  <a:schemeClr val="dk1"/>
                </a:solidFill>
                <a:latin typeface="Lato"/>
                <a:ea typeface="Lato"/>
                <a:cs typeface="Lato"/>
                <a:sym typeface="Lato"/>
              </a:rPr>
              <a:t>Dundee</a:t>
            </a:r>
            <a:r>
              <a:rPr b="0" i="0" lang="en-GB" sz="1400" u="none" cap="none" strike="noStrike">
                <a:solidFill>
                  <a:schemeClr val="dk1"/>
                </a:solidFill>
                <a:latin typeface="Lato"/>
                <a:ea typeface="Lato"/>
                <a:cs typeface="Lato"/>
                <a:sym typeface="Lato"/>
              </a:rPr>
              <a:t> but have spent the last 10 years of my life working in </a:t>
            </a:r>
            <a:r>
              <a:rPr lang="en-GB">
                <a:solidFill>
                  <a:schemeClr val="dk1"/>
                </a:solidFill>
                <a:latin typeface="Lato"/>
                <a:ea typeface="Lato"/>
                <a:cs typeface="Lato"/>
                <a:sym typeface="Lato"/>
              </a:rPr>
              <a:t>Edinburgh</a:t>
            </a:r>
            <a:r>
              <a:rPr b="0" i="0" lang="en-GB" sz="1400" u="none" cap="none" strike="noStrike">
                <a:solidFill>
                  <a:schemeClr val="dk1"/>
                </a:solidFill>
                <a:latin typeface="Lato"/>
                <a:ea typeface="Lato"/>
                <a:cs typeface="Lato"/>
                <a:sym typeface="Lato"/>
              </a:rPr>
              <a:t>. I’ve </a:t>
            </a:r>
            <a:r>
              <a:rPr b="1" i="0" lang="en-GB" sz="1400" u="none" cap="none" strike="noStrike">
                <a:solidFill>
                  <a:schemeClr val="dk1"/>
                </a:solidFill>
                <a:latin typeface="Lato"/>
                <a:ea typeface="Lato"/>
                <a:cs typeface="Lato"/>
                <a:sym typeface="Lato"/>
              </a:rPr>
              <a:t>rented a few different places</a:t>
            </a:r>
            <a:r>
              <a:rPr b="0" i="0" lang="en-GB" sz="1400" u="none" cap="none" strike="noStrike">
                <a:solidFill>
                  <a:schemeClr val="dk1"/>
                </a:solidFill>
                <a:latin typeface="Lato"/>
                <a:ea typeface="Lato"/>
                <a:cs typeface="Lato"/>
                <a:sym typeface="Lato"/>
              </a:rPr>
              <a:t> in </a:t>
            </a:r>
            <a:r>
              <a:rPr lang="en-GB">
                <a:solidFill>
                  <a:schemeClr val="dk1"/>
                </a:solidFill>
                <a:latin typeface="Lato"/>
                <a:ea typeface="Lato"/>
                <a:cs typeface="Lato"/>
                <a:sym typeface="Lato"/>
              </a:rPr>
              <a:t>Edinburgh</a:t>
            </a:r>
            <a:r>
              <a:rPr b="0" i="0" lang="en-GB" sz="1400" u="none" cap="none" strike="noStrike">
                <a:solidFill>
                  <a:schemeClr val="dk1"/>
                </a:solidFill>
                <a:latin typeface="Lato"/>
                <a:ea typeface="Lato"/>
                <a:cs typeface="Lato"/>
                <a:sym typeface="Lato"/>
              </a:rPr>
              <a:t> but </a:t>
            </a:r>
            <a:r>
              <a:rPr b="1" i="0" lang="en-GB" sz="1400" u="none" cap="none" strike="noStrike">
                <a:solidFill>
                  <a:schemeClr val="dk1"/>
                </a:solidFill>
                <a:latin typeface="Lato"/>
                <a:ea typeface="Lato"/>
                <a:cs typeface="Lato"/>
                <a:sym typeface="Lato"/>
              </a:rPr>
              <a:t>none have felt like home</a:t>
            </a:r>
            <a:r>
              <a:rPr b="0" i="0" lang="en-GB" sz="1400" u="none" cap="none" strike="noStrike">
                <a:solidFill>
                  <a:schemeClr val="dk1"/>
                </a:solidFill>
                <a:latin typeface="Lato"/>
                <a:ea typeface="Lato"/>
                <a:cs typeface="Lato"/>
                <a:sym typeface="Lato"/>
              </a:rPr>
              <a:t>. I’m now ready, with my partner, to find a </a:t>
            </a:r>
            <a:r>
              <a:rPr b="1" i="0" lang="en-GB" sz="1400" u="none" cap="none" strike="noStrike">
                <a:solidFill>
                  <a:schemeClr val="dk1"/>
                </a:solidFill>
                <a:latin typeface="Lato"/>
                <a:ea typeface="Lato"/>
                <a:cs typeface="Lato"/>
                <a:sym typeface="Lato"/>
              </a:rPr>
              <a:t>home</a:t>
            </a:r>
            <a:r>
              <a:rPr b="0" i="0" lang="en-GB" sz="1400" u="none" cap="none" strike="noStrike">
                <a:solidFill>
                  <a:schemeClr val="dk1"/>
                </a:solidFill>
                <a:latin typeface="Lato"/>
                <a:ea typeface="Lato"/>
                <a:cs typeface="Lato"/>
                <a:sym typeface="Lato"/>
              </a:rPr>
              <a:t> that I can </a:t>
            </a:r>
            <a:r>
              <a:rPr b="1" i="0" lang="en-GB" sz="1400" u="none" cap="none" strike="noStrike">
                <a:solidFill>
                  <a:schemeClr val="dk1"/>
                </a:solidFill>
                <a:latin typeface="Lato"/>
                <a:ea typeface="Lato"/>
                <a:cs typeface="Lato"/>
                <a:sym typeface="Lato"/>
              </a:rPr>
              <a:t>renovate and design myself</a:t>
            </a:r>
            <a:r>
              <a:rPr b="0" i="0" lang="en-GB" sz="1400" u="none" cap="none" strike="noStrike">
                <a:solidFill>
                  <a:schemeClr val="dk1"/>
                </a:solidFill>
                <a:latin typeface="Lato"/>
                <a:ea typeface="Lato"/>
                <a:cs typeface="Lato"/>
                <a:sym typeface="Lato"/>
              </a:rPr>
              <a:t> and I’d like a small garden. I’m </a:t>
            </a:r>
            <a:r>
              <a:rPr b="1" i="0" lang="en-GB" sz="1400" u="none" cap="none" strike="noStrike">
                <a:solidFill>
                  <a:schemeClr val="dk1"/>
                </a:solidFill>
                <a:latin typeface="Lato"/>
                <a:ea typeface="Lato"/>
                <a:cs typeface="Lato"/>
                <a:sym typeface="Lato"/>
              </a:rPr>
              <a:t>happy to move out</a:t>
            </a:r>
            <a:r>
              <a:rPr b="0" i="0" lang="en-GB" sz="1400" u="none" cap="none" strike="noStrike">
                <a:solidFill>
                  <a:schemeClr val="dk1"/>
                </a:solidFill>
                <a:latin typeface="Lato"/>
                <a:ea typeface="Lato"/>
                <a:cs typeface="Lato"/>
                <a:sym typeface="Lato"/>
              </a:rPr>
              <a:t> of</a:t>
            </a:r>
            <a:r>
              <a:rPr b="0" i="0" lang="en-GB" sz="1400" u="none" cap="none" strike="noStrike">
                <a:solidFill>
                  <a:schemeClr val="dk1"/>
                </a:solidFill>
                <a:latin typeface="Lato"/>
                <a:ea typeface="Lato"/>
                <a:cs typeface="Lato"/>
                <a:sym typeface="Lato"/>
              </a:rPr>
              <a:t> </a:t>
            </a:r>
            <a:r>
              <a:rPr lang="en-GB">
                <a:solidFill>
                  <a:schemeClr val="dk1"/>
                </a:solidFill>
                <a:latin typeface="Lato"/>
                <a:ea typeface="Lato"/>
                <a:cs typeface="Lato"/>
                <a:sym typeface="Lato"/>
              </a:rPr>
              <a:t>Edinburgh</a:t>
            </a:r>
            <a:r>
              <a:rPr b="0" i="0" lang="en-GB" sz="1400" u="none" cap="none" strike="noStrike">
                <a:solidFill>
                  <a:schemeClr val="dk1"/>
                </a:solidFill>
                <a:latin typeface="Lato"/>
                <a:ea typeface="Lato"/>
                <a:cs typeface="Lato"/>
                <a:sym typeface="Lato"/>
              </a:rPr>
              <a:t> to somewhere more quiet and with more green space.</a:t>
            </a:r>
            <a:endParaRPr b="0" i="0" sz="140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rPr b="0" i="0" lang="en-GB" sz="1400" u="none" cap="none" strike="noStrike">
                <a:solidFill>
                  <a:schemeClr val="dk1"/>
                </a:solidFill>
                <a:latin typeface="Lato"/>
                <a:ea typeface="Lato"/>
                <a:cs typeface="Lato"/>
                <a:sym typeface="Lato"/>
              </a:rPr>
              <a:t>Through my twenties and early thirties I worked very hard and was able to </a:t>
            </a:r>
            <a:r>
              <a:rPr b="1" i="0" lang="en-GB" sz="1400" u="none" cap="none" strike="noStrike">
                <a:solidFill>
                  <a:schemeClr val="dk1"/>
                </a:solidFill>
                <a:latin typeface="Lato"/>
                <a:ea typeface="Lato"/>
                <a:cs typeface="Lato"/>
                <a:sym typeface="Lato"/>
              </a:rPr>
              <a:t>save about 20% of my monthly take home pay</a:t>
            </a:r>
            <a:r>
              <a:rPr b="0" i="0" lang="en-GB" sz="1400" u="none" cap="none" strike="noStrike">
                <a:solidFill>
                  <a:schemeClr val="dk1"/>
                </a:solidFill>
                <a:latin typeface="Lato"/>
                <a:ea typeface="Lato"/>
                <a:cs typeface="Lato"/>
                <a:sym typeface="Lato"/>
              </a:rPr>
              <a:t>*. </a:t>
            </a:r>
            <a:endParaRPr b="0" i="0" sz="140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rPr b="0" i="0" lang="en-GB" sz="1400" u="none" cap="none" strike="noStrike">
                <a:solidFill>
                  <a:schemeClr val="dk1"/>
                </a:solidFill>
                <a:latin typeface="Lato"/>
                <a:ea typeface="Lato"/>
                <a:cs typeface="Lato"/>
                <a:sym typeface="Lato"/>
              </a:rPr>
              <a:t>I’ve been reading that house prices have </a:t>
            </a:r>
            <a:r>
              <a:rPr b="1" i="0" lang="en-GB" sz="1400" u="none" cap="none" strike="noStrike">
                <a:solidFill>
                  <a:schemeClr val="dk1"/>
                </a:solidFill>
                <a:latin typeface="Lato"/>
                <a:ea typeface="Lato"/>
                <a:cs typeface="Lato"/>
                <a:sym typeface="Lato"/>
              </a:rPr>
              <a:t>started to fall</a:t>
            </a:r>
            <a:r>
              <a:rPr b="0" i="0" lang="en-GB" sz="1400" u="none" cap="none" strike="noStrike">
                <a:solidFill>
                  <a:schemeClr val="dk1"/>
                </a:solidFill>
                <a:latin typeface="Lato"/>
                <a:ea typeface="Lato"/>
                <a:cs typeface="Lato"/>
                <a:sym typeface="Lato"/>
              </a:rPr>
              <a:t> in recent months at the same time as </a:t>
            </a:r>
            <a:r>
              <a:rPr b="1" i="0" lang="en-GB" sz="1400" u="none" cap="none" strike="noStrike">
                <a:solidFill>
                  <a:schemeClr val="dk1"/>
                </a:solidFill>
                <a:latin typeface="Lato"/>
                <a:ea typeface="Lato"/>
                <a:cs typeface="Lato"/>
                <a:sym typeface="Lato"/>
              </a:rPr>
              <a:t>interest rates have fallen</a:t>
            </a:r>
            <a:r>
              <a:rPr b="0" i="0" lang="en-GB" sz="1400" u="none" cap="none" strike="noStrike">
                <a:solidFill>
                  <a:schemeClr val="dk1"/>
                </a:solidFill>
                <a:latin typeface="Lato"/>
                <a:ea typeface="Lato"/>
                <a:cs typeface="Lato"/>
                <a:sym typeface="Lato"/>
              </a:rPr>
              <a:t> - meaning my </a:t>
            </a:r>
            <a:r>
              <a:rPr b="1" i="0" lang="en-GB" sz="1400" u="none" cap="none" strike="noStrike">
                <a:solidFill>
                  <a:schemeClr val="dk1"/>
                </a:solidFill>
                <a:latin typeface="Lato"/>
                <a:ea typeface="Lato"/>
                <a:cs typeface="Lato"/>
                <a:sym typeface="Lato"/>
              </a:rPr>
              <a:t>mortgage repayments would be feasible</a:t>
            </a:r>
            <a:r>
              <a:rPr b="0" i="0" lang="en-GB" sz="1400" u="none" cap="none" strike="noStrike">
                <a:solidFill>
                  <a:schemeClr val="dk1"/>
                </a:solidFill>
                <a:latin typeface="Lato"/>
                <a:ea typeface="Lato"/>
                <a:cs typeface="Lato"/>
                <a:sym typeface="Lato"/>
              </a:rPr>
              <a:t> on a £200,000 house. I’ve also consistently </a:t>
            </a:r>
            <a:r>
              <a:rPr b="1" i="0" lang="en-GB" sz="1400" u="none" cap="none" strike="noStrike">
                <a:solidFill>
                  <a:schemeClr val="dk1"/>
                </a:solidFill>
                <a:latin typeface="Lato"/>
                <a:ea typeface="Lato"/>
                <a:cs typeface="Lato"/>
                <a:sym typeface="Lato"/>
              </a:rPr>
              <a:t>paid back any loans</a:t>
            </a:r>
            <a:r>
              <a:rPr b="0" i="0" lang="en-GB" sz="1400" u="none" cap="none" strike="noStrike">
                <a:solidFill>
                  <a:schemeClr val="dk1"/>
                </a:solidFill>
                <a:latin typeface="Lato"/>
                <a:ea typeface="Lato"/>
                <a:cs typeface="Lato"/>
                <a:sym typeface="Lato"/>
              </a:rPr>
              <a:t> and </a:t>
            </a:r>
            <a:r>
              <a:rPr b="1" i="0" lang="en-GB" sz="1400" u="none" cap="none" strike="noStrike">
                <a:solidFill>
                  <a:schemeClr val="dk1"/>
                </a:solidFill>
                <a:latin typeface="Lato"/>
                <a:ea typeface="Lato"/>
                <a:cs typeface="Lato"/>
                <a:sym typeface="Lato"/>
              </a:rPr>
              <a:t>paid rent on time</a:t>
            </a:r>
            <a:r>
              <a:rPr b="0" i="0" lang="en-GB" sz="1400" u="none" cap="none" strike="noStrike">
                <a:solidFill>
                  <a:schemeClr val="dk1"/>
                </a:solidFill>
                <a:latin typeface="Lato"/>
                <a:ea typeface="Lato"/>
                <a:cs typeface="Lato"/>
                <a:sym typeface="Lato"/>
              </a:rPr>
              <a:t>, contributing to my good </a:t>
            </a:r>
            <a:r>
              <a:rPr b="1" i="0" lang="en-GB" sz="1400" u="none" cap="none" strike="noStrike">
                <a:solidFill>
                  <a:schemeClr val="dk1"/>
                </a:solidFill>
                <a:latin typeface="Lato"/>
                <a:ea typeface="Lato"/>
                <a:cs typeface="Lato"/>
                <a:sym typeface="Lato"/>
              </a:rPr>
              <a:t>credit score</a:t>
            </a:r>
            <a:r>
              <a:rPr b="0" i="0" lang="en-GB" sz="1400" u="none" cap="none" strike="noStrike">
                <a:solidFill>
                  <a:schemeClr val="dk1"/>
                </a:solidFill>
                <a:latin typeface="Lato"/>
                <a:ea typeface="Lato"/>
                <a:cs typeface="Lato"/>
                <a:sym typeface="Lato"/>
              </a:rPr>
              <a:t>**.</a:t>
            </a:r>
            <a:endParaRPr b="0" i="0" sz="1400" u="none" cap="none" strike="noStrike">
              <a:solidFill>
                <a:schemeClr val="dk1"/>
              </a:solidFill>
              <a:latin typeface="Lato"/>
              <a:ea typeface="Lato"/>
              <a:cs typeface="Lato"/>
              <a:sym typeface="Lato"/>
            </a:endParaRPr>
          </a:p>
        </p:txBody>
      </p:sp>
      <p:sp>
        <p:nvSpPr>
          <p:cNvPr id="395" name="Google Shape;395;g3d4fc00b6f1_0_19"/>
          <p:cNvSpPr txBox="1"/>
          <p:nvPr/>
        </p:nvSpPr>
        <p:spPr>
          <a:xfrm>
            <a:off x="7378188" y="3201700"/>
            <a:ext cx="1679100" cy="1708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Lato"/>
                <a:ea typeface="Lato"/>
                <a:cs typeface="Lato"/>
                <a:sym typeface="Lato"/>
              </a:rPr>
              <a:t>*Take home pay is income after deductions such as tax, student loan repayments and pension contributions.</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900"/>
              <a:buFont typeface="Arial"/>
              <a:buNone/>
            </a:pPr>
            <a:r>
              <a:t/>
            </a:r>
            <a:endParaRPr sz="900">
              <a:latin typeface="Lato"/>
              <a:ea typeface="Lato"/>
              <a:cs typeface="Lato"/>
              <a:sym typeface="Lato"/>
            </a:endParaRPr>
          </a:p>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Lato"/>
                <a:ea typeface="Lato"/>
                <a:cs typeface="Lato"/>
                <a:sym typeface="Lato"/>
              </a:rPr>
              <a:t>**  Credit score is a numerical rating showing the likelihood of someone meeting their financial obligations e.g. paying back a loan. Learn more </a:t>
            </a:r>
            <a:r>
              <a:rPr b="0" i="0" lang="en-GB" sz="900" u="sng" cap="none" strike="noStrike">
                <a:solidFill>
                  <a:schemeClr val="hlink"/>
                </a:solidFill>
                <a:latin typeface="Lato"/>
                <a:ea typeface="Lato"/>
                <a:cs typeface="Lato"/>
                <a:sym typeface="Lato"/>
                <a:hlinkClick r:id="rId4"/>
              </a:rPr>
              <a:t>here.</a:t>
            </a:r>
            <a:endParaRPr b="0" i="0" sz="900" u="none" cap="none" strike="noStrike">
              <a:solidFill>
                <a:srgbClr val="000000"/>
              </a:solidFill>
              <a:latin typeface="Lato"/>
              <a:ea typeface="Lato"/>
              <a:cs typeface="Lato"/>
              <a:sym typeface="Lato"/>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g208eae8ff29_0_7"/>
          <p:cNvSpPr/>
          <p:nvPr/>
        </p:nvSpPr>
        <p:spPr>
          <a:xfrm>
            <a:off x="7751625" y="4281275"/>
            <a:ext cx="1323000" cy="6402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 name="Google Shape;401;g208eae8ff29_0_7"/>
          <p:cNvSpPr txBox="1"/>
          <p:nvPr>
            <p:ph type="title"/>
          </p:nvPr>
        </p:nvSpPr>
        <p:spPr>
          <a:xfrm>
            <a:off x="296800" y="178950"/>
            <a:ext cx="8037000" cy="657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latin typeface="Lato"/>
                <a:ea typeface="Lato"/>
                <a:cs typeface="Lato"/>
                <a:sym typeface="Lato"/>
              </a:rPr>
              <a:t>Debate</a:t>
            </a:r>
            <a:endParaRPr b="1" i="0" sz="3200" u="none" cap="none" strike="noStrike">
              <a:latin typeface="Lato"/>
              <a:ea typeface="Lato"/>
              <a:cs typeface="Lato"/>
              <a:sym typeface="Lato"/>
            </a:endParaRPr>
          </a:p>
        </p:txBody>
      </p:sp>
      <p:sp>
        <p:nvSpPr>
          <p:cNvPr id="402" name="Google Shape;402;g208eae8ff29_0_7"/>
          <p:cNvSpPr txBox="1"/>
          <p:nvPr/>
        </p:nvSpPr>
        <p:spPr>
          <a:xfrm>
            <a:off x="58225" y="1185825"/>
            <a:ext cx="9009600" cy="523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1" i="0" lang="en-GB" sz="2200" u="none" cap="none" strike="noStrike">
                <a:solidFill>
                  <a:schemeClr val="dk1"/>
                </a:solidFill>
                <a:latin typeface="Lato"/>
                <a:ea typeface="Lato"/>
                <a:cs typeface="Lato"/>
                <a:sym typeface="Lato"/>
              </a:rPr>
              <a:t>Lucy says: “Buying property is always better than renting”</a:t>
            </a:r>
            <a:endParaRPr b="1" i="0" sz="2200" u="none" cap="none" strike="noStrike">
              <a:solidFill>
                <a:schemeClr val="dk1"/>
              </a:solidFill>
              <a:latin typeface="Lato"/>
              <a:ea typeface="Lato"/>
              <a:cs typeface="Lato"/>
              <a:sym typeface="Lato"/>
            </a:endParaRPr>
          </a:p>
        </p:txBody>
      </p:sp>
      <p:pic>
        <p:nvPicPr>
          <p:cNvPr id="403" name="Google Shape;403;g208eae8ff29_0_7"/>
          <p:cNvPicPr preferRelativeResize="0"/>
          <p:nvPr/>
        </p:nvPicPr>
        <p:blipFill rotWithShape="1">
          <a:blip r:embed="rId3">
            <a:alphaModFix/>
          </a:blip>
          <a:srcRect b="0" l="0" r="0" t="0"/>
          <a:stretch/>
        </p:blipFill>
        <p:spPr>
          <a:xfrm>
            <a:off x="540748" y="2125088"/>
            <a:ext cx="1603125" cy="1603125"/>
          </a:xfrm>
          <a:prstGeom prst="rect">
            <a:avLst/>
          </a:prstGeom>
          <a:noFill/>
          <a:ln cap="flat" cmpd="sng" w="28575">
            <a:solidFill>
              <a:schemeClr val="lt1"/>
            </a:solidFill>
            <a:prstDash val="solid"/>
            <a:round/>
            <a:headEnd len="sm" w="sm" type="none"/>
            <a:tailEnd len="sm" w="sm" type="none"/>
          </a:ln>
        </p:spPr>
      </p:pic>
      <p:sp>
        <p:nvSpPr>
          <p:cNvPr id="404" name="Google Shape;404;g208eae8ff29_0_7"/>
          <p:cNvSpPr txBox="1"/>
          <p:nvPr/>
        </p:nvSpPr>
        <p:spPr>
          <a:xfrm>
            <a:off x="2592050" y="2048900"/>
            <a:ext cx="6117300" cy="1308300"/>
          </a:xfrm>
          <a:prstGeom prst="rect">
            <a:avLst/>
          </a:prstGeom>
          <a:noFill/>
          <a:ln cap="flat" cmpd="sng" w="2857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i="0" lang="en-GB" sz="1900" u="none" cap="none" strike="noStrike">
                <a:solidFill>
                  <a:schemeClr val="accent1"/>
                </a:solidFill>
                <a:latin typeface="Lato"/>
                <a:ea typeface="Lato"/>
                <a:cs typeface="Lato"/>
                <a:sym typeface="Lato"/>
              </a:rPr>
              <a:t>Activity</a:t>
            </a:r>
            <a:endParaRPr b="0" i="0" sz="1800" u="none" cap="none" strike="noStrike">
              <a:solidFill>
                <a:schemeClr val="accent1"/>
              </a:solidFill>
              <a:latin typeface="Lato"/>
              <a:ea typeface="Lato"/>
              <a:cs typeface="Lato"/>
              <a:sym typeface="Lato"/>
            </a:endParaRPr>
          </a:p>
          <a:p>
            <a:pPr indent="-342900" lvl="0" marL="457200" marR="0" rtl="0" algn="l">
              <a:lnSpc>
                <a:spcPct val="100000"/>
              </a:lnSpc>
              <a:spcBef>
                <a:spcPts val="0"/>
              </a:spcBef>
              <a:spcAft>
                <a:spcPts val="0"/>
              </a:spcAft>
              <a:buClr>
                <a:schemeClr val="accent1"/>
              </a:buClr>
              <a:buSzPts val="1800"/>
              <a:buFont typeface="Lato"/>
              <a:buChar char="●"/>
            </a:pPr>
            <a:r>
              <a:rPr b="0" i="0" lang="en-GB" sz="1800" u="none" cap="none" strike="noStrike">
                <a:solidFill>
                  <a:schemeClr val="accent1"/>
                </a:solidFill>
                <a:latin typeface="Lato"/>
                <a:ea typeface="Lato"/>
                <a:cs typeface="Lato"/>
                <a:sym typeface="Lato"/>
              </a:rPr>
              <a:t>You will be divided into 2 groups to debate the motion. </a:t>
            </a:r>
            <a:endParaRPr b="0" i="0" sz="1800" u="none" cap="none" strike="noStrike">
              <a:solidFill>
                <a:schemeClr val="accent1"/>
              </a:solidFill>
              <a:latin typeface="Lato"/>
              <a:ea typeface="Lato"/>
              <a:cs typeface="Lato"/>
              <a:sym typeface="Lato"/>
            </a:endParaRPr>
          </a:p>
          <a:p>
            <a:pPr indent="-342900" lvl="0" marL="457200" marR="0" rtl="0" algn="l">
              <a:lnSpc>
                <a:spcPct val="100000"/>
              </a:lnSpc>
              <a:spcBef>
                <a:spcPts val="0"/>
              </a:spcBef>
              <a:spcAft>
                <a:spcPts val="0"/>
              </a:spcAft>
              <a:buClr>
                <a:schemeClr val="accent1"/>
              </a:buClr>
              <a:buSzPts val="1800"/>
              <a:buFont typeface="Lato"/>
              <a:buChar char="●"/>
            </a:pPr>
            <a:r>
              <a:rPr b="0" i="0" lang="en-GB" sz="1800" u="none" cap="none" strike="noStrike">
                <a:solidFill>
                  <a:schemeClr val="accent1"/>
                </a:solidFill>
                <a:latin typeface="Lato"/>
                <a:ea typeface="Lato"/>
                <a:cs typeface="Lato"/>
                <a:sym typeface="Lato"/>
              </a:rPr>
              <a:t>In pairs you have 5 minutes to prepare your piece before engaging in a class debate. </a:t>
            </a:r>
            <a:endParaRPr b="0" i="0" sz="1800" u="none" cap="none" strike="noStrike">
              <a:solidFill>
                <a:schemeClr val="accent1"/>
              </a:solidFill>
              <a:latin typeface="Lato"/>
              <a:ea typeface="Lato"/>
              <a:cs typeface="Lato"/>
              <a:sym typeface="Lato"/>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g277c15637fc_0_182"/>
          <p:cNvSpPr txBox="1"/>
          <p:nvPr/>
        </p:nvSpPr>
        <p:spPr>
          <a:xfrm>
            <a:off x="488175" y="34292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410" name="Google Shape;410;g277c15637fc_0_182"/>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 name="Google Shape;411;g277c15637fc_0_182"/>
          <p:cNvSpPr txBox="1"/>
          <p:nvPr/>
        </p:nvSpPr>
        <p:spPr>
          <a:xfrm>
            <a:off x="183374" y="710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412" name="Google Shape;412;g277c15637fc_0_182"/>
          <p:cNvSpPr txBox="1"/>
          <p:nvPr/>
        </p:nvSpPr>
        <p:spPr>
          <a:xfrm>
            <a:off x="162075" y="1387800"/>
            <a:ext cx="8868000" cy="23679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Describe the advantages and disadvantages of  renting and buying </a:t>
            </a:r>
            <a:endParaRPr b="1" i="0" sz="2200" u="none" cap="none" strike="noStrike">
              <a:solidFill>
                <a:srgbClr val="00FF00"/>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1200"/>
              <a:buFont typeface="Arial"/>
              <a:buNone/>
            </a:pPr>
            <a:r>
              <a:t/>
            </a:r>
            <a:endParaRPr b="1" i="0" sz="1200" u="none" cap="none" strike="noStrike">
              <a:solidFill>
                <a:srgbClr val="00FF00"/>
              </a:solidFill>
              <a:latin typeface="Lato"/>
              <a:ea typeface="Lato"/>
              <a:cs typeface="Lato"/>
              <a:sym typeface="Lato"/>
            </a:endParaRPr>
          </a:p>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Explain different elements of the renting and buying processes</a:t>
            </a:r>
            <a:endParaRPr b="0" i="0" sz="2200" u="none" cap="none" strike="noStrike">
              <a:solidFill>
                <a:srgbClr val="00FF00"/>
              </a:solidFill>
              <a:latin typeface="Lato Light"/>
              <a:ea typeface="Lato Light"/>
              <a:cs typeface="Lato Light"/>
              <a:sym typeface="Lato Light"/>
            </a:endParaRPr>
          </a:p>
          <a:p>
            <a:pPr indent="0" lvl="0" marL="457200" marR="0" rtl="0" algn="l">
              <a:lnSpc>
                <a:spcPct val="107000"/>
              </a:lnSpc>
              <a:spcBef>
                <a:spcPts val="0"/>
              </a:spcBef>
              <a:spcAft>
                <a:spcPts val="0"/>
              </a:spcAft>
              <a:buClr>
                <a:srgbClr val="000000"/>
              </a:buClr>
              <a:buSzPts val="1200"/>
              <a:buFont typeface="Arial"/>
              <a:buNone/>
            </a:pPr>
            <a:r>
              <a:t/>
            </a:r>
            <a:endParaRPr b="0" i="0" sz="1200" u="none" cap="none" strike="noStrike">
              <a:solidFill>
                <a:srgbClr val="00FF00"/>
              </a:solidFill>
              <a:latin typeface="Lato Light"/>
              <a:ea typeface="Lato Light"/>
              <a:cs typeface="Lato Light"/>
              <a:sym typeface="Lato Light"/>
            </a:endParaRPr>
          </a:p>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Assess whether renting or buying might be better in some situations compared to others</a:t>
            </a:r>
            <a:endParaRPr b="1" i="0" sz="2200" u="none" cap="none" strike="noStrike">
              <a:solidFill>
                <a:srgbClr val="00FF00"/>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1600"/>
              <a:buFont typeface="Arial"/>
              <a:buNone/>
            </a:pPr>
            <a:r>
              <a:rPr b="1" i="0" lang="en-GB" sz="2200" u="none" cap="none" strike="noStrike">
                <a:solidFill>
                  <a:schemeClr val="lt1"/>
                </a:solidFill>
                <a:latin typeface="Lato"/>
                <a:ea typeface="Lato"/>
                <a:cs typeface="Lato"/>
                <a:sym typeface="Lato"/>
              </a:rPr>
              <a:t> </a:t>
            </a:r>
            <a:endParaRPr b="1" i="0" sz="2200" u="none" cap="none" strike="noStrike">
              <a:solidFill>
                <a:schemeClr val="lt1"/>
              </a:solidFill>
              <a:latin typeface="Lato"/>
              <a:ea typeface="Lato"/>
              <a:cs typeface="Lato"/>
              <a:sym typeface="Lato"/>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g14b5d431ea2_0_155"/>
          <p:cNvSpPr/>
          <p:nvPr/>
        </p:nvSpPr>
        <p:spPr>
          <a:xfrm>
            <a:off x="3356888" y="1369475"/>
            <a:ext cx="2163600" cy="2190300"/>
          </a:xfrm>
          <a:prstGeom prst="rect">
            <a:avLst/>
          </a:prstGeom>
          <a:solidFill>
            <a:srgbClr val="7EACF7"/>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179999" marR="179999" rtl="0" algn="l">
              <a:lnSpc>
                <a:spcPct val="100000"/>
              </a:lnSpc>
              <a:spcBef>
                <a:spcPts val="0"/>
              </a:spcBef>
              <a:spcAft>
                <a:spcPts val="0"/>
              </a:spcAft>
              <a:buClr>
                <a:srgbClr val="000000"/>
              </a:buClr>
              <a:buSzPts val="2400"/>
              <a:buFont typeface="Arial"/>
              <a:buNone/>
            </a:pPr>
            <a:r>
              <a:rPr b="0" i="0" lang="en-GB" sz="1800" u="none" cap="none" strike="noStrike">
                <a:solidFill>
                  <a:srgbClr val="000000"/>
                </a:solidFill>
                <a:latin typeface="Lato Black"/>
                <a:ea typeface="Lato Black"/>
                <a:cs typeface="Lato Black"/>
                <a:sym typeface="Lato Black"/>
              </a:rPr>
              <a:t>What’s the difference between insurance needed for renting and buying?</a:t>
            </a:r>
            <a:endParaRPr b="0" i="0" sz="1800" u="none" cap="none" strike="noStrike">
              <a:solidFill>
                <a:srgbClr val="000000"/>
              </a:solidFill>
              <a:latin typeface="Lato Black"/>
              <a:ea typeface="Lato Black"/>
              <a:cs typeface="Lato Black"/>
              <a:sym typeface="Lato Black"/>
            </a:endParaRPr>
          </a:p>
        </p:txBody>
      </p:sp>
      <p:sp>
        <p:nvSpPr>
          <p:cNvPr id="418" name="Google Shape;418;g14b5d431ea2_0_155"/>
          <p:cNvSpPr/>
          <p:nvPr/>
        </p:nvSpPr>
        <p:spPr>
          <a:xfrm>
            <a:off x="856575" y="1369475"/>
            <a:ext cx="2163600" cy="2190300"/>
          </a:xfrm>
          <a:prstGeom prst="rect">
            <a:avLst/>
          </a:prstGeom>
          <a:solidFill>
            <a:srgbClr val="F6B26B"/>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179999" marR="179999" rtl="0" algn="l">
              <a:lnSpc>
                <a:spcPct val="100000"/>
              </a:lnSpc>
              <a:spcBef>
                <a:spcPts val="0"/>
              </a:spcBef>
              <a:spcAft>
                <a:spcPts val="0"/>
              </a:spcAft>
              <a:buClr>
                <a:srgbClr val="000000"/>
              </a:buClr>
              <a:buSzPts val="2400"/>
              <a:buFont typeface="Arial"/>
              <a:buNone/>
            </a:pPr>
            <a:r>
              <a:rPr b="0" i="0" lang="en-GB" sz="1800" u="none" cap="none" strike="noStrike">
                <a:solidFill>
                  <a:srgbClr val="000000"/>
                </a:solidFill>
                <a:latin typeface="Lato Black"/>
                <a:ea typeface="Lato Black"/>
                <a:cs typeface="Lato Black"/>
                <a:sym typeface="Lato Black"/>
              </a:rPr>
              <a:t>What is meant by the term ‘deposit’?</a:t>
            </a:r>
            <a:endParaRPr b="0" i="0" sz="1800" u="none" cap="none" strike="noStrike">
              <a:solidFill>
                <a:srgbClr val="000000"/>
              </a:solidFill>
              <a:latin typeface="Lato Black"/>
              <a:ea typeface="Lato Black"/>
              <a:cs typeface="Lato Black"/>
              <a:sym typeface="Lato Black"/>
            </a:endParaRPr>
          </a:p>
        </p:txBody>
      </p:sp>
      <p:sp>
        <p:nvSpPr>
          <p:cNvPr id="419" name="Google Shape;419;g14b5d431ea2_0_155"/>
          <p:cNvSpPr/>
          <p:nvPr/>
        </p:nvSpPr>
        <p:spPr>
          <a:xfrm>
            <a:off x="5857200" y="1369475"/>
            <a:ext cx="2163600" cy="2190300"/>
          </a:xfrm>
          <a:prstGeom prst="rect">
            <a:avLst/>
          </a:prstGeom>
          <a:solidFill>
            <a:srgbClr val="EA93BE"/>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179999" marR="179999" rtl="0" algn="l">
              <a:lnSpc>
                <a:spcPct val="100000"/>
              </a:lnSpc>
              <a:spcBef>
                <a:spcPts val="0"/>
              </a:spcBef>
              <a:spcAft>
                <a:spcPts val="0"/>
              </a:spcAft>
              <a:buClr>
                <a:srgbClr val="000000"/>
              </a:buClr>
              <a:buSzPts val="2400"/>
              <a:buFont typeface="Arial"/>
              <a:buNone/>
            </a:pPr>
            <a:r>
              <a:rPr b="0" i="0" lang="en-GB" sz="1800" u="none" cap="none" strike="noStrike">
                <a:solidFill>
                  <a:srgbClr val="000000"/>
                </a:solidFill>
                <a:latin typeface="Lato Black"/>
                <a:ea typeface="Lato Black"/>
                <a:cs typeface="Lato Black"/>
                <a:sym typeface="Lato Black"/>
              </a:rPr>
              <a:t>What 3 pieces of advice would you give someone before they choose to buy a house?</a:t>
            </a:r>
            <a:endParaRPr b="0" i="0" sz="1800" u="none" cap="none" strike="noStrike">
              <a:solidFill>
                <a:srgbClr val="000000"/>
              </a:solidFill>
              <a:latin typeface="Lato Black"/>
              <a:ea typeface="Lato Black"/>
              <a:cs typeface="Lato Black"/>
              <a:sym typeface="Lato Black"/>
            </a:endParaRPr>
          </a:p>
        </p:txBody>
      </p:sp>
      <p:sp>
        <p:nvSpPr>
          <p:cNvPr id="420" name="Google Shape;420;g14b5d431ea2_0_155"/>
          <p:cNvSpPr txBox="1"/>
          <p:nvPr/>
        </p:nvSpPr>
        <p:spPr>
          <a:xfrm>
            <a:off x="410000" y="257750"/>
            <a:ext cx="58362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rgbClr val="FF8022"/>
                </a:solidFill>
                <a:latin typeface="Lato"/>
                <a:ea typeface="Lato"/>
                <a:cs typeface="Lato"/>
                <a:sym typeface="Lato"/>
              </a:rPr>
              <a:t>Learning Review </a:t>
            </a:r>
            <a:endParaRPr b="1" i="0" sz="1700" u="none" cap="none" strike="noStrike">
              <a:solidFill>
                <a:srgbClr val="000000"/>
              </a:solidFill>
              <a:latin typeface="Lato"/>
              <a:ea typeface="Lato"/>
              <a:cs typeface="Lato"/>
              <a:sym typeface="Lato"/>
            </a:endParaRPr>
          </a:p>
        </p:txBody>
      </p:sp>
      <p:sp>
        <p:nvSpPr>
          <p:cNvPr id="421" name="Google Shape;421;g14b5d431ea2_0_155"/>
          <p:cNvSpPr txBox="1"/>
          <p:nvPr/>
        </p:nvSpPr>
        <p:spPr>
          <a:xfrm>
            <a:off x="822075" y="3889750"/>
            <a:ext cx="7202400" cy="523200"/>
          </a:xfrm>
          <a:prstGeom prst="rect">
            <a:avLst/>
          </a:prstGeom>
          <a:solidFill>
            <a:schemeClr val="dk2"/>
          </a:solidFill>
          <a:ln cap="flat" cmpd="sng" w="19050">
            <a:solidFill>
              <a:schemeClr val="l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1" i="1" lang="en-GB" sz="2200" u="none" cap="none" strike="noStrike">
                <a:solidFill>
                  <a:schemeClr val="lt1"/>
                </a:solidFill>
                <a:latin typeface="Lato"/>
                <a:ea typeface="Lato"/>
                <a:cs typeface="Lato"/>
                <a:sym typeface="Lato"/>
              </a:rPr>
              <a:t>How will you use what you have learnt in your daily life?</a:t>
            </a:r>
            <a:endParaRPr b="1" i="1" sz="2200" u="none" cap="none" strike="noStrike">
              <a:solidFill>
                <a:schemeClr val="lt1"/>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g132c63cc0bd_0_20"/>
          <p:cNvSpPr txBox="1"/>
          <p:nvPr/>
        </p:nvSpPr>
        <p:spPr>
          <a:xfrm>
            <a:off x="311700" y="34425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64" name="Google Shape;64;g132c63cc0bd_0_20"/>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g132c63cc0bd_0_20"/>
          <p:cNvSpPr txBox="1"/>
          <p:nvPr/>
        </p:nvSpPr>
        <p:spPr>
          <a:xfrm>
            <a:off x="45200" y="1220475"/>
            <a:ext cx="9048900" cy="32616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8000"/>
              <a:buFont typeface="Arial"/>
              <a:buNone/>
            </a:pPr>
            <a:r>
              <a:rPr b="0" i="0" lang="en-GB" sz="2400" u="none" cap="none" strike="noStrike">
                <a:solidFill>
                  <a:schemeClr val="lt1"/>
                </a:solidFill>
                <a:latin typeface="Lato Black"/>
                <a:ea typeface="Lato Black"/>
                <a:cs typeface="Lato Black"/>
                <a:sym typeface="Lato Black"/>
              </a:rPr>
              <a:t>Session 3:</a:t>
            </a:r>
            <a:endParaRPr b="0" i="0" sz="2400" u="none" cap="none" strike="noStrike">
              <a:solidFill>
                <a:schemeClr val="lt1"/>
              </a:solidFill>
              <a:latin typeface="Lato Black"/>
              <a:ea typeface="Lato Black"/>
              <a:cs typeface="Lato Black"/>
              <a:sym typeface="Lato Black"/>
            </a:endParaRPr>
          </a:p>
          <a:p>
            <a:pPr indent="0" lvl="0" marL="0" marR="0" rtl="0" algn="ctr">
              <a:lnSpc>
                <a:spcPct val="115000"/>
              </a:lnSpc>
              <a:spcBef>
                <a:spcPts val="0"/>
              </a:spcBef>
              <a:spcAft>
                <a:spcPts val="0"/>
              </a:spcAft>
              <a:buClr>
                <a:srgbClr val="000000"/>
              </a:buClr>
              <a:buSzPts val="8000"/>
              <a:buFont typeface="Arial"/>
              <a:buNone/>
            </a:pPr>
            <a:r>
              <a:rPr b="0" i="0" lang="en-GB" sz="4100" u="none" cap="none" strike="noStrike">
                <a:solidFill>
                  <a:schemeClr val="lt1"/>
                </a:solidFill>
                <a:latin typeface="Lato Black"/>
                <a:ea typeface="Lato Black"/>
                <a:cs typeface="Lato Black"/>
                <a:sym typeface="Lato Black"/>
              </a:rPr>
              <a:t>Renting and </a:t>
            </a:r>
            <a:endParaRPr b="0" i="0" sz="4100" u="none" cap="none" strike="noStrike">
              <a:solidFill>
                <a:schemeClr val="lt1"/>
              </a:solidFill>
              <a:latin typeface="Lato Black"/>
              <a:ea typeface="Lato Black"/>
              <a:cs typeface="Lato Black"/>
              <a:sym typeface="Lato Black"/>
            </a:endParaRPr>
          </a:p>
          <a:p>
            <a:pPr indent="0" lvl="0" marL="0" marR="0" rtl="0" algn="ctr">
              <a:lnSpc>
                <a:spcPct val="115000"/>
              </a:lnSpc>
              <a:spcBef>
                <a:spcPts val="0"/>
              </a:spcBef>
              <a:spcAft>
                <a:spcPts val="0"/>
              </a:spcAft>
              <a:buClr>
                <a:srgbClr val="000000"/>
              </a:buClr>
              <a:buSzPts val="8000"/>
              <a:buFont typeface="Arial"/>
              <a:buNone/>
            </a:pPr>
            <a:r>
              <a:rPr b="0" i="0" lang="en-GB" sz="4100" u="none" cap="none" strike="noStrike">
                <a:solidFill>
                  <a:schemeClr val="lt1"/>
                </a:solidFill>
                <a:latin typeface="Lato Black"/>
                <a:ea typeface="Lato Black"/>
                <a:cs typeface="Lato Black"/>
                <a:sym typeface="Lato Black"/>
              </a:rPr>
              <a:t>buying property</a:t>
            </a:r>
            <a:endParaRPr b="0" i="0" sz="4100" u="none" cap="none" strike="noStrike">
              <a:solidFill>
                <a:schemeClr val="lt1"/>
              </a:solidFill>
              <a:latin typeface="Lato Black"/>
              <a:ea typeface="Lato Black"/>
              <a:cs typeface="Lato Black"/>
              <a:sym typeface="Lato Black"/>
            </a:endParaRPr>
          </a:p>
          <a:p>
            <a:pPr indent="0" lvl="0" marL="0" marR="0" rtl="0" algn="ctr">
              <a:lnSpc>
                <a:spcPct val="115000"/>
              </a:lnSpc>
              <a:spcBef>
                <a:spcPts val="0"/>
              </a:spcBef>
              <a:spcAft>
                <a:spcPts val="0"/>
              </a:spcAft>
              <a:buClr>
                <a:srgbClr val="000000"/>
              </a:buClr>
              <a:buSzPts val="8000"/>
              <a:buFont typeface="Arial"/>
              <a:buNone/>
            </a:pPr>
            <a:r>
              <a:t/>
            </a:r>
            <a:endParaRPr b="0" i="0" sz="2400" u="none" cap="none" strike="noStrike">
              <a:solidFill>
                <a:schemeClr val="lt1"/>
              </a:solidFill>
              <a:latin typeface="Lato Black"/>
              <a:ea typeface="Lato Black"/>
              <a:cs typeface="Lato Black"/>
              <a:sym typeface="Lato Black"/>
            </a:endParaRPr>
          </a:p>
          <a:p>
            <a:pPr indent="0" lvl="0" marL="0" marR="0" rtl="0" algn="ctr">
              <a:lnSpc>
                <a:spcPct val="90000"/>
              </a:lnSpc>
              <a:spcBef>
                <a:spcPts val="0"/>
              </a:spcBef>
              <a:spcAft>
                <a:spcPts val="0"/>
              </a:spcAft>
              <a:buClr>
                <a:srgbClr val="000000"/>
              </a:buClr>
              <a:buSzPts val="8000"/>
              <a:buFont typeface="Arial"/>
              <a:buNone/>
            </a:pPr>
            <a:r>
              <a:t/>
            </a:r>
            <a:endParaRPr b="0" i="0" sz="5600" u="none" cap="none" strike="noStrike">
              <a:solidFill>
                <a:schemeClr val="accent2"/>
              </a:solidFill>
              <a:latin typeface="Lato Black"/>
              <a:ea typeface="Lato Black"/>
              <a:cs typeface="Lato Black"/>
              <a:sym typeface="Lato Black"/>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g138dbd52ed1_0_332"/>
          <p:cNvSpPr txBox="1"/>
          <p:nvPr/>
        </p:nvSpPr>
        <p:spPr>
          <a:xfrm>
            <a:off x="0" y="985063"/>
            <a:ext cx="9144000" cy="9606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8000"/>
              <a:buFont typeface="Arial"/>
              <a:buNone/>
            </a:pPr>
            <a:r>
              <a:rPr b="1" i="0" lang="en-GB" sz="5600" u="none" cap="none" strike="noStrike">
                <a:solidFill>
                  <a:schemeClr val="lt1"/>
                </a:solidFill>
                <a:latin typeface="Lato Black"/>
                <a:ea typeface="Lato Black"/>
                <a:cs typeface="Lato Black"/>
                <a:sym typeface="Lato Black"/>
              </a:rPr>
              <a:t>Any questions?</a:t>
            </a:r>
            <a:endParaRPr b="1" i="0" sz="5600" u="none" cap="none" strike="noStrike">
              <a:solidFill>
                <a:schemeClr val="accent2"/>
              </a:solidFill>
              <a:latin typeface="Lato Black"/>
              <a:ea typeface="Lato Black"/>
              <a:cs typeface="Lato Black"/>
              <a:sym typeface="Lato Black"/>
            </a:endParaRPr>
          </a:p>
        </p:txBody>
      </p:sp>
      <p:sp>
        <p:nvSpPr>
          <p:cNvPr id="427" name="Google Shape;427;g138dbd52ed1_0_332"/>
          <p:cNvSpPr/>
          <p:nvPr/>
        </p:nvSpPr>
        <p:spPr>
          <a:xfrm>
            <a:off x="3806600" y="2159450"/>
            <a:ext cx="1734900" cy="1483800"/>
          </a:xfrm>
          <a:prstGeom prst="rect">
            <a:avLst/>
          </a:prstGeom>
          <a:solidFill>
            <a:srgbClr val="FF802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en-GB" sz="9600" u="none" cap="none" strike="noStrike">
                <a:solidFill>
                  <a:srgbClr val="000000"/>
                </a:solidFill>
                <a:latin typeface="Lato Black"/>
                <a:ea typeface="Lato Black"/>
                <a:cs typeface="Lato Black"/>
                <a:sym typeface="Lato Black"/>
              </a:rPr>
              <a:t>?</a:t>
            </a:r>
            <a:endParaRPr b="0" i="0" sz="9600" u="none" cap="none" strike="noStrike">
              <a:solidFill>
                <a:srgbClr val="000000"/>
              </a:solidFill>
              <a:latin typeface="Lato Black"/>
              <a:ea typeface="Lato Black"/>
              <a:cs typeface="Lato Black"/>
              <a:sym typeface="Lato Black"/>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g277c15637fc_0_0"/>
          <p:cNvSpPr/>
          <p:nvPr/>
        </p:nvSpPr>
        <p:spPr>
          <a:xfrm>
            <a:off x="6177819" y="1184061"/>
            <a:ext cx="2846400" cy="19956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 name="Google Shape;433;g277c15637fc_0_0"/>
          <p:cNvSpPr txBox="1"/>
          <p:nvPr/>
        </p:nvSpPr>
        <p:spPr>
          <a:xfrm>
            <a:off x="110800" y="391125"/>
            <a:ext cx="84897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800"/>
              <a:buFont typeface="Arial"/>
              <a:buNone/>
            </a:pPr>
            <a:r>
              <a:rPr b="1" i="0" lang="en-GB" sz="1800" u="none" cap="none" strike="noStrike">
                <a:solidFill>
                  <a:schemeClr val="lt1"/>
                </a:solidFill>
                <a:latin typeface="Lato"/>
                <a:ea typeface="Lato"/>
                <a:cs typeface="Lato"/>
                <a:sym typeface="Lato"/>
                <a:extLst>
                  <a:ext uri="http://customooxmlschemas.google.com/">
                    <go:slidesCustomData xmlns:go="http://customooxmlschemas.google.com/" textRoundtripDataId="3"/>
                  </a:ext>
                </a:extLst>
              </a:rPr>
              <a:t>Services available for people who have concerns about their personal </a:t>
            </a:r>
            <a:r>
              <a:rPr b="1" i="0" lang="en-GB" sz="1800" u="none" cap="none" strike="noStrike">
                <a:solidFill>
                  <a:schemeClr val="lt1"/>
                </a:solidFill>
                <a:latin typeface="Lato"/>
                <a:ea typeface="Lato"/>
                <a:cs typeface="Lato"/>
                <a:sym typeface="Lato"/>
                <a:extLst>
                  <a:ext uri="http://customooxmlschemas.google.com/">
                    <go:slidesCustomData xmlns:go="http://customooxmlschemas.google.com/" textRoundtripDataId="4"/>
                  </a:ext>
                </a:extLst>
              </a:rPr>
              <a:t>finances</a:t>
            </a:r>
            <a:endParaRPr b="0" i="0" sz="1400" u="none" cap="none" strike="noStrike">
              <a:solidFill>
                <a:schemeClr val="lt1"/>
              </a:solidFill>
              <a:latin typeface="Arial"/>
              <a:ea typeface="Arial"/>
              <a:cs typeface="Arial"/>
              <a:sym typeface="Arial"/>
            </a:endParaRPr>
          </a:p>
        </p:txBody>
      </p:sp>
      <p:grpSp>
        <p:nvGrpSpPr>
          <p:cNvPr id="434" name="Google Shape;434;g277c15637fc_0_0"/>
          <p:cNvGrpSpPr/>
          <p:nvPr/>
        </p:nvGrpSpPr>
        <p:grpSpPr>
          <a:xfrm>
            <a:off x="151999" y="1183981"/>
            <a:ext cx="2846301" cy="2013581"/>
            <a:chOff x="463400" y="1321175"/>
            <a:chExt cx="2914500" cy="2113109"/>
          </a:xfrm>
        </p:grpSpPr>
        <p:sp>
          <p:nvSpPr>
            <p:cNvPr id="435" name="Google Shape;435;g277c15637fc_0_0"/>
            <p:cNvSpPr/>
            <p:nvPr/>
          </p:nvSpPr>
          <p:spPr>
            <a:xfrm>
              <a:off x="463400" y="1321175"/>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 name="Google Shape;436;g277c15637fc_0_0"/>
            <p:cNvSpPr txBox="1"/>
            <p:nvPr/>
          </p:nvSpPr>
          <p:spPr>
            <a:xfrm>
              <a:off x="1345676" y="1339984"/>
              <a:ext cx="2032200" cy="2094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b="0" i="0" lang="en-GB" sz="1300" u="sng" cap="none" strike="noStrike">
                  <a:solidFill>
                    <a:schemeClr val="lt1"/>
                  </a:solidFill>
                  <a:latin typeface="Lato"/>
                  <a:ea typeface="Lato"/>
                  <a:cs typeface="Lato"/>
                  <a:sym typeface="Lato"/>
                  <a:hlinkClick r:id="rId3">
                    <a:extLst>
                      <a:ext uri="{A12FA001-AC4F-418D-AE19-62706E023703}">
                        <ahyp:hlinkClr val="tx"/>
                      </a:ext>
                    </a:extLst>
                  </a:hlinkClick>
                </a:rPr>
                <a:t>Citizens Advice – Debt and Money</a:t>
              </a:r>
              <a:r>
                <a:rPr b="0" i="0" lang="en-GB" sz="1300" u="none" cap="none" strike="noStrike">
                  <a:solidFill>
                    <a:schemeClr val="lt1"/>
                  </a:solidFill>
                  <a:latin typeface="Lato"/>
                  <a:ea typeface="Lato"/>
                  <a:cs typeface="Lato"/>
                  <a:sym typeface="Lato"/>
                </a:rPr>
                <a:t> – This resource contains links to advice on a number of topics, including financial difficulties, cost of living and communicating with creditors.</a:t>
              </a:r>
              <a:endParaRPr b="0" i="0" sz="1400" u="none" cap="none" strike="noStrike">
                <a:solidFill>
                  <a:srgbClr val="000000"/>
                </a:solidFill>
                <a:latin typeface="Arial"/>
                <a:ea typeface="Arial"/>
                <a:cs typeface="Arial"/>
                <a:sym typeface="Arial"/>
              </a:endParaRPr>
            </a:p>
          </p:txBody>
        </p:sp>
        <p:pic>
          <p:nvPicPr>
            <p:cNvPr id="437" name="Google Shape;437;g277c15637fc_0_0"/>
            <p:cNvPicPr preferRelativeResize="0"/>
            <p:nvPr/>
          </p:nvPicPr>
          <p:blipFill rotWithShape="1">
            <a:blip r:embed="rId4">
              <a:alphaModFix/>
            </a:blip>
            <a:srcRect b="0" l="0" r="0" t="0"/>
            <a:stretch/>
          </p:blipFill>
          <p:spPr>
            <a:xfrm>
              <a:off x="532125" y="1419947"/>
              <a:ext cx="813554" cy="928675"/>
            </a:xfrm>
            <a:prstGeom prst="rect">
              <a:avLst/>
            </a:prstGeom>
            <a:noFill/>
            <a:ln>
              <a:noFill/>
            </a:ln>
          </p:spPr>
        </p:pic>
      </p:grpSp>
      <p:sp>
        <p:nvSpPr>
          <p:cNvPr id="438" name="Google Shape;438;g277c15637fc_0_0"/>
          <p:cNvSpPr txBox="1"/>
          <p:nvPr/>
        </p:nvSpPr>
        <p:spPr>
          <a:xfrm>
            <a:off x="152000" y="3312950"/>
            <a:ext cx="8872200" cy="7389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At school, you can speak with an adult you trust. </a:t>
            </a:r>
            <a:endParaRPr b="1" i="0" sz="18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This could be your form tutor, head of year or the school’s safeguarding officer.</a:t>
            </a:r>
            <a:endParaRPr b="1" i="0" sz="1800" u="none" cap="none" strike="noStrike">
              <a:solidFill>
                <a:schemeClr val="lt1"/>
              </a:solidFill>
              <a:latin typeface="Lato"/>
              <a:ea typeface="Lato"/>
              <a:cs typeface="Lato"/>
              <a:sym typeface="Lato"/>
            </a:endParaRPr>
          </a:p>
        </p:txBody>
      </p:sp>
      <p:sp>
        <p:nvSpPr>
          <p:cNvPr id="439" name="Google Shape;439;g277c15637fc_0_0"/>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40" name="Google Shape;440;g277c15637fc_0_0"/>
          <p:cNvGrpSpPr/>
          <p:nvPr/>
        </p:nvGrpSpPr>
        <p:grpSpPr>
          <a:xfrm>
            <a:off x="3164819" y="1184021"/>
            <a:ext cx="2846301" cy="1995658"/>
            <a:chOff x="3237025" y="1184050"/>
            <a:chExt cx="2914500" cy="2094300"/>
          </a:xfrm>
        </p:grpSpPr>
        <p:sp>
          <p:nvSpPr>
            <p:cNvPr id="441" name="Google Shape;441;g277c15637fc_0_0"/>
            <p:cNvSpPr/>
            <p:nvPr/>
          </p:nvSpPr>
          <p:spPr>
            <a:xfrm>
              <a:off x="3237025" y="1184050"/>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42" name="Google Shape;442;g277c15637fc_0_0"/>
            <p:cNvPicPr preferRelativeResize="0"/>
            <p:nvPr/>
          </p:nvPicPr>
          <p:blipFill rotWithShape="1">
            <a:blip r:embed="rId5">
              <a:alphaModFix/>
            </a:blip>
            <a:srcRect b="0" l="0" r="0" t="0"/>
            <a:stretch/>
          </p:blipFill>
          <p:spPr>
            <a:xfrm>
              <a:off x="3344950" y="1434825"/>
              <a:ext cx="666111" cy="400200"/>
            </a:xfrm>
            <a:prstGeom prst="rect">
              <a:avLst/>
            </a:prstGeom>
            <a:noFill/>
            <a:ln>
              <a:noFill/>
            </a:ln>
          </p:spPr>
        </p:pic>
        <p:sp>
          <p:nvSpPr>
            <p:cNvPr id="443" name="Google Shape;443;g277c15637fc_0_0"/>
            <p:cNvSpPr txBox="1"/>
            <p:nvPr/>
          </p:nvSpPr>
          <p:spPr>
            <a:xfrm>
              <a:off x="4068426" y="1358613"/>
              <a:ext cx="2032200" cy="1852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b="0" i="0" lang="en-GB" sz="1300" u="sng" cap="none" strike="noStrike">
                  <a:solidFill>
                    <a:schemeClr val="lt1"/>
                  </a:solidFill>
                  <a:latin typeface="Lato"/>
                  <a:ea typeface="Lato"/>
                  <a:cs typeface="Lato"/>
                  <a:sym typeface="Lato"/>
                  <a:hlinkClick r:id="rId6">
                    <a:extLst>
                      <a:ext uri="{A12FA001-AC4F-418D-AE19-62706E023703}">
                        <ahyp:hlinkClr val="tx"/>
                      </a:ext>
                    </a:extLst>
                  </a:hlinkClick>
                </a:rPr>
                <a:t>National Debtline  – Debt and Money</a:t>
              </a:r>
              <a:r>
                <a:rPr b="0" i="0" lang="en-GB" sz="1300" u="none" cap="none" strike="noStrike">
                  <a:solidFill>
                    <a:schemeClr val="lt1"/>
                  </a:solidFill>
                  <a:latin typeface="Lato"/>
                  <a:ea typeface="Lato"/>
                  <a:cs typeface="Lato"/>
                  <a:sym typeface="Lato"/>
                </a:rPr>
                <a:t> – a debt advice charity run by the </a:t>
              </a:r>
              <a:r>
                <a:rPr b="0" i="0" lang="en-GB" sz="1300" u="sng" cap="none" strike="noStrike">
                  <a:solidFill>
                    <a:schemeClr val="lt1"/>
                  </a:solidFill>
                  <a:latin typeface="Lato"/>
                  <a:ea typeface="Lato"/>
                  <a:cs typeface="Lato"/>
                  <a:sym typeface="Lato"/>
                  <a:hlinkClick r:id="rId7">
                    <a:extLst>
                      <a:ext uri="{A12FA001-AC4F-418D-AE19-62706E023703}">
                        <ahyp:hlinkClr val="tx"/>
                      </a:ext>
                    </a:extLst>
                  </a:hlinkClick>
                </a:rPr>
                <a:t>Money Advice Trust</a:t>
              </a:r>
              <a:r>
                <a:rPr b="0" i="0" lang="en-GB" sz="1300" u="none" cap="none" strike="noStrike">
                  <a:solidFill>
                    <a:schemeClr val="lt1"/>
                  </a:solidFill>
                  <a:latin typeface="Lato"/>
                  <a:ea typeface="Lato"/>
                  <a:cs typeface="Lato"/>
                  <a:sym typeface="Lato"/>
                </a:rPr>
                <a:t>, offering a  free and confidential debt advice service.</a:t>
              </a:r>
              <a:endParaRPr b="0" i="0" sz="1300" u="none" cap="none" strike="noStrike">
                <a:solidFill>
                  <a:schemeClr val="lt1"/>
                </a:solidFill>
                <a:latin typeface="Lato"/>
                <a:ea typeface="Lato"/>
                <a:cs typeface="Lato"/>
                <a:sym typeface="Lato"/>
              </a:endParaRPr>
            </a:p>
          </p:txBody>
        </p:sp>
      </p:grpSp>
      <p:pic>
        <p:nvPicPr>
          <p:cNvPr id="444" name="Google Shape;444;g277c15637fc_0_0"/>
          <p:cNvPicPr preferRelativeResize="0"/>
          <p:nvPr/>
        </p:nvPicPr>
        <p:blipFill rotWithShape="1">
          <a:blip r:embed="rId8">
            <a:alphaModFix/>
          </a:blip>
          <a:srcRect b="0" l="0" r="0" t="0"/>
          <a:stretch/>
        </p:blipFill>
        <p:spPr>
          <a:xfrm>
            <a:off x="6341200" y="1426525"/>
            <a:ext cx="876125" cy="680625"/>
          </a:xfrm>
          <a:prstGeom prst="rect">
            <a:avLst/>
          </a:prstGeom>
          <a:noFill/>
          <a:ln>
            <a:noFill/>
          </a:ln>
        </p:spPr>
      </p:pic>
      <p:sp>
        <p:nvSpPr>
          <p:cNvPr id="445" name="Google Shape;445;g277c15637fc_0_0"/>
          <p:cNvSpPr txBox="1"/>
          <p:nvPr/>
        </p:nvSpPr>
        <p:spPr>
          <a:xfrm>
            <a:off x="7264128" y="1459325"/>
            <a:ext cx="1760100" cy="61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900"/>
              </a:spcAft>
              <a:buClr>
                <a:srgbClr val="000000"/>
              </a:buClr>
              <a:buSzPts val="1300"/>
              <a:buFont typeface="Arial"/>
              <a:buNone/>
            </a:pPr>
            <a:r>
              <a:rPr b="1" i="0" lang="en-GB" sz="1300" u="none" cap="none" strike="noStrike">
                <a:solidFill>
                  <a:schemeClr val="lt1"/>
                </a:solidFill>
                <a:latin typeface="Lato"/>
                <a:ea typeface="Lato"/>
                <a:cs typeface="Lato"/>
                <a:sym typeface="Lato"/>
              </a:rPr>
              <a:t>Childline </a:t>
            </a:r>
            <a:r>
              <a:rPr b="1" i="0" lang="en-GB" sz="1300" u="none" cap="none" strike="noStrike">
                <a:solidFill>
                  <a:schemeClr val="lt1"/>
                </a:solidFill>
                <a:latin typeface="Lato"/>
                <a:ea typeface="Lato"/>
                <a:cs typeface="Lato"/>
                <a:sym typeface="Lato"/>
                <a:extLst>
                  <a:ext uri="http://customooxmlschemas.google.com/">
                    <go:slidesCustomData xmlns:go="http://customooxmlschemas.google.com/" textRoundtripDataId="5"/>
                  </a:ext>
                </a:extLst>
              </a:rPr>
              <a:t>Helpline</a:t>
            </a:r>
            <a:br>
              <a:rPr b="0" i="0" lang="en-GB" sz="1300" u="none" cap="none" strike="noStrike">
                <a:solidFill>
                  <a:schemeClr val="lt1"/>
                </a:solidFill>
                <a:latin typeface="Lato"/>
                <a:ea typeface="Lato"/>
                <a:cs typeface="Lato"/>
                <a:sym typeface="Lato"/>
                <a:extLst>
                  <a:ext uri="http://customooxmlschemas.google.com/">
                    <go:slidesCustomData xmlns:go="http://customooxmlschemas.google.com/" textRoundtripDataId="6"/>
                  </a:ext>
                </a:extLst>
              </a:rPr>
            </a:br>
            <a:r>
              <a:rPr b="0" i="0" lang="en-GB" sz="1300" u="none" cap="none" strike="noStrike">
                <a:solidFill>
                  <a:schemeClr val="lt1"/>
                </a:solidFill>
                <a:latin typeface="Lato"/>
                <a:ea typeface="Lato"/>
                <a:cs typeface="Lato"/>
                <a:sym typeface="Lato"/>
                <a:extLst>
                  <a:ext uri="http://customooxmlschemas.google.com/">
                    <go:slidesCustomData xmlns:go="http://customooxmlschemas.google.com/" textRoundtripDataId="6"/>
                  </a:ext>
                </a:extLst>
              </a:rPr>
              <a:t>080</a:t>
            </a:r>
            <a:r>
              <a:rPr b="0" i="0" lang="en-GB" sz="1300" u="none" cap="none" strike="noStrike">
                <a:solidFill>
                  <a:schemeClr val="lt1"/>
                </a:solidFill>
                <a:latin typeface="Lato"/>
                <a:ea typeface="Lato"/>
                <a:cs typeface="Lato"/>
                <a:sym typeface="Lato"/>
              </a:rPr>
              <a:t>0 1111</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g1cd2f19d55b_0_9"/>
          <p:cNvSpPr txBox="1"/>
          <p:nvPr/>
        </p:nvSpPr>
        <p:spPr>
          <a:xfrm>
            <a:off x="488175" y="34292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71" name="Google Shape;71;g1cd2f19d55b_0_9"/>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g1cd2f19d55b_0_9"/>
          <p:cNvSpPr txBox="1"/>
          <p:nvPr/>
        </p:nvSpPr>
        <p:spPr>
          <a:xfrm>
            <a:off x="183374" y="710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73" name="Google Shape;73;g1cd2f19d55b_0_9"/>
          <p:cNvSpPr txBox="1"/>
          <p:nvPr/>
        </p:nvSpPr>
        <p:spPr>
          <a:xfrm>
            <a:off x="162075" y="1387800"/>
            <a:ext cx="8868000" cy="23679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Describe the advantages and disadvantages of renting and buying </a:t>
            </a:r>
            <a:endParaRPr b="1" i="0" sz="2200" u="none" cap="none" strike="noStrike">
              <a:solidFill>
                <a:schemeClr val="lt1"/>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1200"/>
              <a:buFont typeface="Arial"/>
              <a:buNone/>
            </a:pPr>
            <a:r>
              <a:t/>
            </a:r>
            <a:endParaRPr b="1" i="0" sz="1200" u="none" cap="none" strike="noStrike">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Explain different elements of the renting and buying processes</a:t>
            </a:r>
            <a:endParaRPr b="0" i="0" sz="2200" u="none" cap="none" strike="noStrike">
              <a:solidFill>
                <a:schemeClr val="lt1"/>
              </a:solidFill>
              <a:latin typeface="Lato Light"/>
              <a:ea typeface="Lato Light"/>
              <a:cs typeface="Lato Light"/>
              <a:sym typeface="Lato Light"/>
            </a:endParaRPr>
          </a:p>
          <a:p>
            <a:pPr indent="0" lvl="0" marL="457200" marR="0" rtl="0" algn="l">
              <a:lnSpc>
                <a:spcPct val="107000"/>
              </a:lnSpc>
              <a:spcBef>
                <a:spcPts val="0"/>
              </a:spcBef>
              <a:spcAft>
                <a:spcPts val="0"/>
              </a:spcAft>
              <a:buClr>
                <a:srgbClr val="000000"/>
              </a:buClr>
              <a:buSzPts val="1200"/>
              <a:buFont typeface="Arial"/>
              <a:buNone/>
            </a:pPr>
            <a:r>
              <a:t/>
            </a:r>
            <a:endParaRPr b="0" i="0" sz="1200" u="none" cap="none" strike="noStrike">
              <a:solidFill>
                <a:schemeClr val="lt1"/>
              </a:solidFill>
              <a:latin typeface="Lato Light"/>
              <a:ea typeface="Lato Light"/>
              <a:cs typeface="Lato Light"/>
              <a:sym typeface="Lato Light"/>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Assess whether renting or buying might be better in some situations compared to others</a:t>
            </a:r>
            <a:endParaRPr b="1" i="0" sz="2200" u="none" cap="none" strike="noStrike">
              <a:solidFill>
                <a:schemeClr val="lt1"/>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1600"/>
              <a:buFont typeface="Arial"/>
              <a:buNone/>
            </a:pPr>
            <a:r>
              <a:rPr b="1" i="0" lang="en-GB" sz="2200" u="none" cap="none" strike="noStrike">
                <a:solidFill>
                  <a:schemeClr val="lt1"/>
                </a:solidFill>
                <a:latin typeface="Lato"/>
                <a:ea typeface="Lato"/>
                <a:cs typeface="Lato"/>
                <a:sym typeface="Lato"/>
              </a:rPr>
              <a:t> </a:t>
            </a:r>
            <a:endParaRPr b="1" i="0" sz="2200" u="none" cap="none" strike="noStrike">
              <a:solidFill>
                <a:schemeClr val="lt1"/>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g208eae8ff29_0_26"/>
          <p:cNvSpPr txBox="1"/>
          <p:nvPr>
            <p:ph type="title"/>
          </p:nvPr>
        </p:nvSpPr>
        <p:spPr>
          <a:xfrm>
            <a:off x="296800" y="178950"/>
            <a:ext cx="8037000" cy="657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Starter - </a:t>
            </a:r>
            <a:r>
              <a:rPr b="1" lang="en-GB" sz="2900">
                <a:solidFill>
                  <a:schemeClr val="lt1"/>
                </a:solidFill>
                <a:latin typeface="Lato"/>
                <a:ea typeface="Lato"/>
                <a:cs typeface="Lato"/>
                <a:sym typeface="Lato"/>
              </a:rPr>
              <a:t>property payments</a:t>
            </a:r>
            <a:r>
              <a:rPr b="1" i="0" lang="en-GB" sz="2900" u="none" cap="none" strike="noStrike">
                <a:solidFill>
                  <a:schemeClr val="lt1"/>
                </a:solidFill>
                <a:latin typeface="Lato"/>
                <a:ea typeface="Lato"/>
                <a:cs typeface="Lato"/>
                <a:sym typeface="Lato"/>
              </a:rPr>
              <a:t> </a:t>
            </a:r>
            <a:endParaRPr b="1" i="0" sz="3200" u="none" cap="none" strike="noStrike">
              <a:solidFill>
                <a:schemeClr val="lt1"/>
              </a:solidFill>
              <a:latin typeface="Lato"/>
              <a:ea typeface="Lato"/>
              <a:cs typeface="Lato"/>
              <a:sym typeface="Lato"/>
            </a:endParaRPr>
          </a:p>
        </p:txBody>
      </p:sp>
      <p:sp>
        <p:nvSpPr>
          <p:cNvPr id="79" name="Google Shape;79;g208eae8ff29_0_26"/>
          <p:cNvSpPr txBox="1"/>
          <p:nvPr/>
        </p:nvSpPr>
        <p:spPr>
          <a:xfrm>
            <a:off x="1103300" y="1107700"/>
            <a:ext cx="2519400" cy="63330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0"/>
              </a:spcAft>
              <a:buClr>
                <a:srgbClr val="000000"/>
              </a:buClr>
              <a:buSzPts val="3600"/>
              <a:buFont typeface="Arial"/>
              <a:buNone/>
            </a:pPr>
            <a:r>
              <a:rPr b="1" i="0" lang="en-GB" sz="1800" u="none" cap="none" strike="noStrike">
                <a:solidFill>
                  <a:schemeClr val="accent1"/>
                </a:solidFill>
                <a:latin typeface="Lato Black"/>
                <a:ea typeface="Lato Black"/>
                <a:cs typeface="Lato Black"/>
                <a:sym typeface="Lato Black"/>
              </a:rPr>
              <a:t>Average monthly rent</a:t>
            </a:r>
            <a:endParaRPr b="1" i="0" sz="1800" u="none" cap="none" strike="noStrike">
              <a:solidFill>
                <a:schemeClr val="accent1"/>
              </a:solidFill>
              <a:latin typeface="Lato Black"/>
              <a:ea typeface="Lato Black"/>
              <a:cs typeface="Lato Black"/>
              <a:sym typeface="Lato Black"/>
            </a:endParaRPr>
          </a:p>
        </p:txBody>
      </p:sp>
      <p:sp>
        <p:nvSpPr>
          <p:cNvPr id="80" name="Google Shape;80;g208eae8ff29_0_26"/>
          <p:cNvSpPr/>
          <p:nvPr/>
        </p:nvSpPr>
        <p:spPr>
          <a:xfrm>
            <a:off x="1281638" y="3237300"/>
            <a:ext cx="2163600" cy="1745100"/>
          </a:xfrm>
          <a:prstGeom prst="rect">
            <a:avLst/>
          </a:prstGeom>
          <a:solidFill>
            <a:srgbClr val="F6B26B"/>
          </a:solidFill>
          <a:ln cap="flat" cmpd="sng" w="2857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lang="en-GB" sz="1800">
                <a:latin typeface="Lato Black"/>
                <a:ea typeface="Lato Black"/>
                <a:cs typeface="Lato Black"/>
                <a:sym typeface="Lato Black"/>
              </a:rPr>
              <a:t>Edinburgh</a:t>
            </a:r>
            <a:endParaRPr b="0" i="0" sz="1800" u="none" cap="none" strike="noStrike">
              <a:solidFill>
                <a:srgbClr val="000000"/>
              </a:solidFill>
              <a:latin typeface="Lato Black"/>
              <a:ea typeface="Lato Black"/>
              <a:cs typeface="Lato Black"/>
              <a:sym typeface="Lato Black"/>
            </a:endParaRPr>
          </a:p>
        </p:txBody>
      </p:sp>
      <p:sp>
        <p:nvSpPr>
          <p:cNvPr id="81" name="Google Shape;81;g208eae8ff29_0_26"/>
          <p:cNvSpPr/>
          <p:nvPr/>
        </p:nvSpPr>
        <p:spPr>
          <a:xfrm>
            <a:off x="1281675" y="1454375"/>
            <a:ext cx="2163600" cy="1745100"/>
          </a:xfrm>
          <a:prstGeom prst="rect">
            <a:avLst/>
          </a:prstGeom>
          <a:solidFill>
            <a:schemeClr val="accent2"/>
          </a:solidFill>
          <a:ln cap="flat" cmpd="sng" w="2857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lang="en-GB" sz="1800">
                <a:latin typeface="Lato Black"/>
                <a:ea typeface="Lato Black"/>
                <a:cs typeface="Lato Black"/>
                <a:sym typeface="Lato Black"/>
              </a:rPr>
              <a:t>Scotland</a:t>
            </a:r>
            <a:endParaRPr b="0" i="0" sz="1800" u="none" cap="none" strike="noStrike">
              <a:solidFill>
                <a:srgbClr val="000000"/>
              </a:solidFill>
              <a:latin typeface="Lato Black"/>
              <a:ea typeface="Lato Black"/>
              <a:cs typeface="Lato Black"/>
              <a:sym typeface="Lato Black"/>
            </a:endParaRPr>
          </a:p>
        </p:txBody>
      </p:sp>
      <p:sp>
        <p:nvSpPr>
          <p:cNvPr id="82" name="Google Shape;82;g208eae8ff29_0_26"/>
          <p:cNvSpPr/>
          <p:nvPr/>
        </p:nvSpPr>
        <p:spPr>
          <a:xfrm>
            <a:off x="5667175" y="1454375"/>
            <a:ext cx="2163600" cy="1745100"/>
          </a:xfrm>
          <a:prstGeom prst="rect">
            <a:avLst/>
          </a:prstGeom>
          <a:solidFill>
            <a:schemeClr val="accent1"/>
          </a:solidFill>
          <a:ln cap="flat" cmpd="sng" w="2857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lang="en-GB" sz="1800">
                <a:solidFill>
                  <a:schemeClr val="lt1"/>
                </a:solidFill>
                <a:latin typeface="Lato Black"/>
                <a:ea typeface="Lato Black"/>
                <a:cs typeface="Lato Black"/>
                <a:sym typeface="Lato Black"/>
              </a:rPr>
              <a:t>Scotland</a:t>
            </a:r>
            <a:endParaRPr b="0" i="0" sz="1800" u="none" cap="none" strike="noStrike">
              <a:solidFill>
                <a:schemeClr val="lt1"/>
              </a:solidFill>
              <a:latin typeface="Lato Black"/>
              <a:ea typeface="Lato Black"/>
              <a:cs typeface="Lato Black"/>
              <a:sym typeface="Lato Black"/>
            </a:endParaRPr>
          </a:p>
        </p:txBody>
      </p:sp>
      <p:sp>
        <p:nvSpPr>
          <p:cNvPr id="83" name="Google Shape;83;g208eae8ff29_0_26"/>
          <p:cNvSpPr txBox="1"/>
          <p:nvPr/>
        </p:nvSpPr>
        <p:spPr>
          <a:xfrm>
            <a:off x="5400775" y="1149175"/>
            <a:ext cx="2696400" cy="32310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0"/>
              </a:spcAft>
              <a:buClr>
                <a:srgbClr val="000000"/>
              </a:buClr>
              <a:buSzPts val="3600"/>
              <a:buFont typeface="Arial"/>
              <a:buNone/>
            </a:pPr>
            <a:r>
              <a:rPr b="1" i="0" lang="en-GB" sz="1800" u="none" cap="none" strike="noStrike">
                <a:solidFill>
                  <a:schemeClr val="accent1"/>
                </a:solidFill>
                <a:latin typeface="Lato Black"/>
                <a:ea typeface="Lato Black"/>
                <a:cs typeface="Lato Black"/>
                <a:sym typeface="Lato Black"/>
              </a:rPr>
              <a:t>Average house price</a:t>
            </a:r>
            <a:endParaRPr b="1" i="0" sz="1800" u="none" cap="none" strike="noStrike">
              <a:solidFill>
                <a:schemeClr val="accent1"/>
              </a:solidFill>
              <a:latin typeface="Lato Black"/>
              <a:ea typeface="Lato Black"/>
              <a:cs typeface="Lato Black"/>
              <a:sym typeface="Lato Black"/>
            </a:endParaRPr>
          </a:p>
        </p:txBody>
      </p:sp>
      <p:sp>
        <p:nvSpPr>
          <p:cNvPr id="84" name="Google Shape;84;g208eae8ff29_0_26"/>
          <p:cNvSpPr/>
          <p:nvPr/>
        </p:nvSpPr>
        <p:spPr>
          <a:xfrm>
            <a:off x="5667175" y="3237300"/>
            <a:ext cx="2163600" cy="1745100"/>
          </a:xfrm>
          <a:prstGeom prst="rect">
            <a:avLst/>
          </a:prstGeom>
          <a:solidFill>
            <a:srgbClr val="7EACF7"/>
          </a:solidFill>
          <a:ln cap="flat" cmpd="sng" w="2857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lang="en-GB" sz="1800">
                <a:latin typeface="Lato Black"/>
                <a:ea typeface="Lato Black"/>
                <a:cs typeface="Lato Black"/>
                <a:sym typeface="Lato Black"/>
              </a:rPr>
              <a:t>Edinburgh</a:t>
            </a:r>
            <a:endParaRPr b="0" i="0" sz="1800" u="none" cap="none" strike="noStrike">
              <a:solidFill>
                <a:srgbClr val="000000"/>
              </a:solidFill>
              <a:latin typeface="Lato Black"/>
              <a:ea typeface="Lato Black"/>
              <a:cs typeface="Lato Black"/>
              <a:sym typeface="Lato Black"/>
            </a:endParaRPr>
          </a:p>
        </p:txBody>
      </p:sp>
      <p:sp>
        <p:nvSpPr>
          <p:cNvPr id="85" name="Google Shape;85;g208eae8ff29_0_26"/>
          <p:cNvSpPr txBox="1"/>
          <p:nvPr/>
        </p:nvSpPr>
        <p:spPr>
          <a:xfrm>
            <a:off x="0" y="4889100"/>
            <a:ext cx="54354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chemeClr val="accent2"/>
                </a:solidFill>
                <a:latin typeface="Lato"/>
                <a:ea typeface="Lato"/>
                <a:cs typeface="Lato"/>
                <a:sym typeface="Lato"/>
              </a:rPr>
              <a:t>Source: </a:t>
            </a:r>
            <a:r>
              <a:rPr b="0" i="0" lang="en-GB" sz="900" u="sng" cap="none" strike="noStrike">
                <a:solidFill>
                  <a:schemeClr val="accent2"/>
                </a:solidFill>
                <a:latin typeface="Lato"/>
                <a:ea typeface="Lato"/>
                <a:cs typeface="Lato"/>
                <a:sym typeface="Lato"/>
                <a:hlinkClick r:id="rId3">
                  <a:extLst>
                    <a:ext uri="{A12FA001-AC4F-418D-AE19-62706E023703}">
                      <ahyp:hlinkClr val="tx"/>
                    </a:ext>
                  </a:extLst>
                </a:hlinkClick>
              </a:rPr>
              <a:t>Land Registry</a:t>
            </a:r>
            <a:r>
              <a:rPr b="0" i="0" lang="en-GB" sz="900" u="none" cap="none" strike="noStrike">
                <a:solidFill>
                  <a:schemeClr val="accent2"/>
                </a:solidFill>
                <a:latin typeface="Lato"/>
                <a:ea typeface="Lato"/>
                <a:cs typeface="Lato"/>
                <a:sym typeface="Lato"/>
              </a:rPr>
              <a:t> for house prices and </a:t>
            </a:r>
            <a:r>
              <a:rPr b="0" i="0" lang="en-GB" sz="900" u="sng" cap="none" strike="noStrike">
                <a:solidFill>
                  <a:schemeClr val="hlink"/>
                </a:solidFill>
                <a:latin typeface="Lato"/>
                <a:ea typeface="Lato"/>
                <a:cs typeface="Lato"/>
                <a:sym typeface="Lato"/>
                <a:hlinkClick r:id="rId4"/>
              </a:rPr>
              <a:t>ONS </a:t>
            </a:r>
            <a:r>
              <a:rPr b="0" i="0" lang="en-GB" sz="900" u="none" cap="none" strike="noStrike">
                <a:solidFill>
                  <a:schemeClr val="accent2"/>
                </a:solidFill>
                <a:latin typeface="Lato"/>
                <a:ea typeface="Lato"/>
                <a:cs typeface="Lato"/>
                <a:sym typeface="Lato"/>
              </a:rPr>
              <a:t>for rental prices</a:t>
            </a:r>
            <a:endParaRPr b="0" i="0" sz="900" u="none" cap="none" strike="noStrike">
              <a:solidFill>
                <a:schemeClr val="accent2"/>
              </a:solidFill>
              <a:latin typeface="Lato"/>
              <a:ea typeface="Lato"/>
              <a:cs typeface="Lato"/>
              <a:sym typeface="Lato"/>
            </a:endParaRPr>
          </a:p>
        </p:txBody>
      </p:sp>
      <p:sp>
        <p:nvSpPr>
          <p:cNvPr id="86" name="Google Shape;86;g208eae8ff29_0_26"/>
          <p:cNvSpPr txBox="1"/>
          <p:nvPr/>
        </p:nvSpPr>
        <p:spPr>
          <a:xfrm>
            <a:off x="3622625" y="1359800"/>
            <a:ext cx="1867200" cy="3622500"/>
          </a:xfrm>
          <a:prstGeom prst="rect">
            <a:avLst/>
          </a:prstGeom>
          <a:noFill/>
          <a:ln cap="flat" cmpd="sng" w="19050">
            <a:solidFill>
              <a:schemeClr val="accent2"/>
            </a:solidFill>
            <a:prstDash val="solid"/>
            <a:round/>
            <a:headEnd len="sm" w="sm" type="none"/>
            <a:tailEnd len="sm" w="sm" type="none"/>
          </a:ln>
        </p:spPr>
        <p:txBody>
          <a:bodyPr anchorCtr="0" anchor="t" bIns="36000" lIns="36000" spcFirstLastPara="1" rIns="36000" wrap="square" tIns="36000">
            <a:noAutofit/>
          </a:bodyPr>
          <a:lstStyle/>
          <a:p>
            <a:pPr indent="0" lvl="0" marL="35999" marR="0" rtl="0" algn="l">
              <a:lnSpc>
                <a:spcPct val="100000"/>
              </a:lnSpc>
              <a:spcBef>
                <a:spcPts val="0"/>
              </a:spcBef>
              <a:spcAft>
                <a:spcPts val="0"/>
              </a:spcAft>
              <a:buClr>
                <a:srgbClr val="000000"/>
              </a:buClr>
              <a:buSzPts val="1600"/>
              <a:buFont typeface="Arial"/>
              <a:buNone/>
            </a:pPr>
            <a:r>
              <a:rPr b="1" i="0" lang="en-GB" sz="1600" u="none" cap="none" strike="noStrike">
                <a:solidFill>
                  <a:schemeClr val="accent1"/>
                </a:solidFill>
                <a:latin typeface="Lato"/>
                <a:ea typeface="Lato"/>
                <a:cs typeface="Lato"/>
                <a:sym typeface="Lato"/>
              </a:rPr>
              <a:t>What do you think are the average rental and purchase prices for property in </a:t>
            </a:r>
            <a:r>
              <a:rPr b="1" lang="en-GB" sz="1600">
                <a:solidFill>
                  <a:schemeClr val="accent1"/>
                </a:solidFill>
                <a:latin typeface="Lato"/>
                <a:ea typeface="Lato"/>
                <a:cs typeface="Lato"/>
                <a:sym typeface="Lato"/>
              </a:rPr>
              <a:t>Scotland</a:t>
            </a:r>
            <a:r>
              <a:rPr b="1" i="0" lang="en-GB" sz="1600" u="none" cap="none" strike="noStrike">
                <a:solidFill>
                  <a:schemeClr val="accent1"/>
                </a:solidFill>
                <a:latin typeface="Lato"/>
                <a:ea typeface="Lato"/>
                <a:cs typeface="Lato"/>
                <a:sym typeface="Lato"/>
              </a:rPr>
              <a:t> and </a:t>
            </a:r>
            <a:r>
              <a:rPr b="1" lang="en-GB" sz="1600">
                <a:solidFill>
                  <a:schemeClr val="accent1"/>
                </a:solidFill>
                <a:latin typeface="Lato"/>
                <a:ea typeface="Lato"/>
                <a:cs typeface="Lato"/>
                <a:sym typeface="Lato"/>
              </a:rPr>
              <a:t>Edinburgh</a:t>
            </a:r>
            <a:r>
              <a:rPr b="1" i="0" lang="en-GB" sz="1600" u="none" cap="none" strike="noStrike">
                <a:solidFill>
                  <a:schemeClr val="accent1"/>
                </a:solidFill>
                <a:latin typeface="Lato"/>
                <a:ea typeface="Lato"/>
                <a:cs typeface="Lato"/>
                <a:sym typeface="Lato"/>
              </a:rPr>
              <a:t>?</a:t>
            </a:r>
            <a:endParaRPr b="1" i="0" sz="1600" u="none" cap="none" strike="noStrike">
              <a:solidFill>
                <a:schemeClr val="accent1"/>
              </a:solidFill>
              <a:latin typeface="Lato"/>
              <a:ea typeface="Lato"/>
              <a:cs typeface="Lato"/>
              <a:sym typeface="Lato"/>
            </a:endParaRPr>
          </a:p>
          <a:p>
            <a:pPr indent="0" lvl="0" marL="35999"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accent1"/>
              </a:solidFill>
              <a:latin typeface="Lato"/>
              <a:ea typeface="Lato"/>
              <a:cs typeface="Lato"/>
              <a:sym typeface="Lato"/>
            </a:endParaRPr>
          </a:p>
          <a:p>
            <a:pPr indent="0" lvl="0" marL="35999" marR="0" rtl="0" algn="l">
              <a:lnSpc>
                <a:spcPct val="100000"/>
              </a:lnSpc>
              <a:spcBef>
                <a:spcPts val="0"/>
              </a:spcBef>
              <a:spcAft>
                <a:spcPts val="0"/>
              </a:spcAft>
              <a:buClr>
                <a:srgbClr val="000000"/>
              </a:buClr>
              <a:buSzPts val="1600"/>
              <a:buFont typeface="Arial"/>
              <a:buNone/>
            </a:pPr>
            <a:r>
              <a:rPr b="1" i="0" lang="en-GB" sz="1600" u="none" cap="none" strike="noStrike">
                <a:solidFill>
                  <a:schemeClr val="accent1"/>
                </a:solidFill>
                <a:latin typeface="Lato"/>
                <a:ea typeface="Lato"/>
                <a:cs typeface="Lato"/>
                <a:sym typeface="Lato"/>
              </a:rPr>
              <a:t>Discuss why you’ve come to these figures with your partner. </a:t>
            </a:r>
            <a:endParaRPr b="1" i="0" sz="1600" u="none" cap="none" strike="noStrike">
              <a:solidFill>
                <a:schemeClr val="accent1"/>
              </a:solidFill>
              <a:latin typeface="Lato"/>
              <a:ea typeface="Lato"/>
              <a:cs typeface="Lato"/>
              <a:sym typeface="Lato"/>
            </a:endParaRPr>
          </a:p>
          <a:p>
            <a:pPr indent="0" lvl="0" marL="35999"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accent1"/>
              </a:solidFill>
              <a:latin typeface="Lato"/>
              <a:ea typeface="Lato"/>
              <a:cs typeface="Lato"/>
              <a:sym typeface="Lato"/>
            </a:endParaRPr>
          </a:p>
          <a:p>
            <a:pPr indent="0" lvl="0" marL="35999" marR="0" rtl="0" algn="l">
              <a:lnSpc>
                <a:spcPct val="100000"/>
              </a:lnSpc>
              <a:spcBef>
                <a:spcPts val="0"/>
              </a:spcBef>
              <a:spcAft>
                <a:spcPts val="0"/>
              </a:spcAft>
              <a:buClr>
                <a:srgbClr val="000000"/>
              </a:buClr>
              <a:buSzPts val="900"/>
              <a:buFont typeface="Arial"/>
              <a:buNone/>
            </a:pPr>
            <a:r>
              <a:rPr b="1" i="0" lang="en-GB" sz="900" u="none" cap="none" strike="noStrike">
                <a:solidFill>
                  <a:schemeClr val="accent1"/>
                </a:solidFill>
                <a:latin typeface="Lato"/>
                <a:ea typeface="Lato"/>
                <a:cs typeface="Lato"/>
                <a:sym typeface="Lato"/>
              </a:rPr>
              <a:t>Prices correct as of December 2025</a:t>
            </a:r>
            <a:endParaRPr b="1" i="0" sz="900" u="none" cap="none" strike="noStrike">
              <a:solidFill>
                <a:schemeClr val="accent1"/>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g2d978900197_0_48"/>
          <p:cNvSpPr/>
          <p:nvPr/>
        </p:nvSpPr>
        <p:spPr>
          <a:xfrm>
            <a:off x="1281638" y="3237300"/>
            <a:ext cx="2163600" cy="1745100"/>
          </a:xfrm>
          <a:prstGeom prst="rect">
            <a:avLst/>
          </a:prstGeom>
          <a:solidFill>
            <a:srgbClr val="F6B26B"/>
          </a:solidFill>
          <a:ln cap="flat" cmpd="sng" w="2857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lang="en-GB" sz="1800">
                <a:latin typeface="Lato Black"/>
                <a:ea typeface="Lato Black"/>
                <a:cs typeface="Lato Black"/>
                <a:sym typeface="Lato Black"/>
              </a:rPr>
              <a:t>Edinburgh</a:t>
            </a:r>
            <a:endParaRPr b="0" i="0" sz="1800" u="none" cap="none" strike="noStrike">
              <a:solidFill>
                <a:srgbClr val="000000"/>
              </a:solidFill>
              <a:latin typeface="Lato Black"/>
              <a:ea typeface="Lato Black"/>
              <a:cs typeface="Lato Black"/>
              <a:sym typeface="Lato Black"/>
            </a:endParaRPr>
          </a:p>
        </p:txBody>
      </p:sp>
      <p:sp>
        <p:nvSpPr>
          <p:cNvPr id="92" name="Google Shape;92;g2d978900197_0_48"/>
          <p:cNvSpPr/>
          <p:nvPr/>
        </p:nvSpPr>
        <p:spPr>
          <a:xfrm>
            <a:off x="5667175" y="1454375"/>
            <a:ext cx="2163600" cy="1745100"/>
          </a:xfrm>
          <a:prstGeom prst="rect">
            <a:avLst/>
          </a:prstGeom>
          <a:solidFill>
            <a:schemeClr val="accent1"/>
          </a:solidFill>
          <a:ln cap="flat" cmpd="sng" w="2857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lang="en-GB" sz="1800">
                <a:solidFill>
                  <a:schemeClr val="lt1"/>
                </a:solidFill>
                <a:latin typeface="Lato Black"/>
                <a:ea typeface="Lato Black"/>
                <a:cs typeface="Lato Black"/>
                <a:sym typeface="Lato Black"/>
              </a:rPr>
              <a:t>Scotland</a:t>
            </a:r>
            <a:endParaRPr b="0" i="0" sz="1800" u="none" cap="none" strike="noStrike">
              <a:solidFill>
                <a:schemeClr val="lt1"/>
              </a:solidFill>
              <a:latin typeface="Lato Black"/>
              <a:ea typeface="Lato Black"/>
              <a:cs typeface="Lato Black"/>
              <a:sym typeface="Lato Black"/>
            </a:endParaRPr>
          </a:p>
        </p:txBody>
      </p:sp>
      <p:sp>
        <p:nvSpPr>
          <p:cNvPr id="93" name="Google Shape;93;g2d978900197_0_48"/>
          <p:cNvSpPr/>
          <p:nvPr/>
        </p:nvSpPr>
        <p:spPr>
          <a:xfrm>
            <a:off x="5667175" y="3237300"/>
            <a:ext cx="2163600" cy="1745100"/>
          </a:xfrm>
          <a:prstGeom prst="rect">
            <a:avLst/>
          </a:prstGeom>
          <a:solidFill>
            <a:srgbClr val="7EACF7"/>
          </a:solidFill>
          <a:ln cap="flat" cmpd="sng" w="2857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lang="en-GB" sz="1800">
                <a:latin typeface="Lato Black"/>
                <a:ea typeface="Lato Black"/>
                <a:cs typeface="Lato Black"/>
                <a:sym typeface="Lato Black"/>
              </a:rPr>
              <a:t>Edinburgh</a:t>
            </a:r>
            <a:endParaRPr b="0" i="0" sz="1800" u="none" cap="none" strike="noStrike">
              <a:solidFill>
                <a:srgbClr val="000000"/>
              </a:solidFill>
              <a:latin typeface="Lato Black"/>
              <a:ea typeface="Lato Black"/>
              <a:cs typeface="Lato Black"/>
              <a:sym typeface="Lato Black"/>
            </a:endParaRPr>
          </a:p>
        </p:txBody>
      </p:sp>
      <p:sp>
        <p:nvSpPr>
          <p:cNvPr id="94" name="Google Shape;94;g2d978900197_0_48"/>
          <p:cNvSpPr txBox="1"/>
          <p:nvPr>
            <p:ph type="title"/>
          </p:nvPr>
        </p:nvSpPr>
        <p:spPr>
          <a:xfrm>
            <a:off x="296800" y="178950"/>
            <a:ext cx="8037000" cy="657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Starter - </a:t>
            </a:r>
            <a:r>
              <a:rPr b="1" lang="en-GB" sz="2900">
                <a:solidFill>
                  <a:schemeClr val="lt1"/>
                </a:solidFill>
                <a:latin typeface="Lato"/>
                <a:ea typeface="Lato"/>
                <a:cs typeface="Lato"/>
                <a:sym typeface="Lato"/>
              </a:rPr>
              <a:t>property payments</a:t>
            </a:r>
            <a:r>
              <a:rPr b="1" i="0" lang="en-GB" sz="2900" u="none" cap="none" strike="noStrike">
                <a:solidFill>
                  <a:schemeClr val="lt1"/>
                </a:solidFill>
                <a:latin typeface="Lato"/>
                <a:ea typeface="Lato"/>
                <a:cs typeface="Lato"/>
                <a:sym typeface="Lato"/>
              </a:rPr>
              <a:t> </a:t>
            </a:r>
            <a:endParaRPr b="1" i="0" sz="3200" u="none" cap="none" strike="noStrike">
              <a:solidFill>
                <a:schemeClr val="lt1"/>
              </a:solidFill>
              <a:latin typeface="Lato"/>
              <a:ea typeface="Lato"/>
              <a:cs typeface="Lato"/>
              <a:sym typeface="Lato"/>
            </a:endParaRPr>
          </a:p>
        </p:txBody>
      </p:sp>
      <p:sp>
        <p:nvSpPr>
          <p:cNvPr id="95" name="Google Shape;95;g2d978900197_0_48"/>
          <p:cNvSpPr txBox="1"/>
          <p:nvPr/>
        </p:nvSpPr>
        <p:spPr>
          <a:xfrm>
            <a:off x="1103300" y="1107700"/>
            <a:ext cx="2519400" cy="34680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0"/>
              </a:spcAft>
              <a:buClr>
                <a:srgbClr val="000000"/>
              </a:buClr>
              <a:buSzPts val="3600"/>
              <a:buFont typeface="Arial"/>
              <a:buNone/>
            </a:pPr>
            <a:r>
              <a:rPr b="1" i="0" lang="en-GB" sz="1800" u="none" cap="none" strike="noStrike">
                <a:solidFill>
                  <a:schemeClr val="accent1"/>
                </a:solidFill>
                <a:latin typeface="Lato Black"/>
                <a:ea typeface="Lato Black"/>
                <a:cs typeface="Lato Black"/>
                <a:sym typeface="Lato Black"/>
              </a:rPr>
              <a:t>Average monthly rent</a:t>
            </a:r>
            <a:endParaRPr b="1" i="0" sz="1800" u="none" cap="none" strike="noStrike">
              <a:solidFill>
                <a:schemeClr val="accent1"/>
              </a:solidFill>
              <a:latin typeface="Lato Black"/>
              <a:ea typeface="Lato Black"/>
              <a:cs typeface="Lato Black"/>
              <a:sym typeface="Lato Black"/>
            </a:endParaRPr>
          </a:p>
        </p:txBody>
      </p:sp>
      <p:sp>
        <p:nvSpPr>
          <p:cNvPr id="96" name="Google Shape;96;g2d978900197_0_48"/>
          <p:cNvSpPr txBox="1"/>
          <p:nvPr/>
        </p:nvSpPr>
        <p:spPr>
          <a:xfrm>
            <a:off x="5400775" y="1149175"/>
            <a:ext cx="2696400" cy="30510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0"/>
              </a:spcAft>
              <a:buClr>
                <a:srgbClr val="000000"/>
              </a:buClr>
              <a:buSzPts val="3600"/>
              <a:buFont typeface="Arial"/>
              <a:buNone/>
            </a:pPr>
            <a:r>
              <a:rPr b="1" i="0" lang="en-GB" sz="1800" u="none" cap="none" strike="noStrike">
                <a:solidFill>
                  <a:schemeClr val="accent1"/>
                </a:solidFill>
                <a:latin typeface="Lato Black"/>
                <a:ea typeface="Lato Black"/>
                <a:cs typeface="Lato Black"/>
                <a:sym typeface="Lato Black"/>
              </a:rPr>
              <a:t>Average house price</a:t>
            </a:r>
            <a:endParaRPr b="1" i="0" sz="1800" u="none" cap="none" strike="noStrike">
              <a:solidFill>
                <a:schemeClr val="accent1"/>
              </a:solidFill>
              <a:latin typeface="Lato Black"/>
              <a:ea typeface="Lato Black"/>
              <a:cs typeface="Lato Black"/>
              <a:sym typeface="Lato Black"/>
            </a:endParaRPr>
          </a:p>
        </p:txBody>
      </p:sp>
      <p:grpSp>
        <p:nvGrpSpPr>
          <p:cNvPr id="97" name="Google Shape;97;g2d978900197_0_48"/>
          <p:cNvGrpSpPr/>
          <p:nvPr/>
        </p:nvGrpSpPr>
        <p:grpSpPr>
          <a:xfrm>
            <a:off x="1281675" y="1454375"/>
            <a:ext cx="2163600" cy="1745100"/>
            <a:chOff x="1281675" y="1454375"/>
            <a:chExt cx="2163600" cy="1745100"/>
          </a:xfrm>
        </p:grpSpPr>
        <p:sp>
          <p:nvSpPr>
            <p:cNvPr id="98" name="Google Shape;98;g2d978900197_0_48"/>
            <p:cNvSpPr/>
            <p:nvPr/>
          </p:nvSpPr>
          <p:spPr>
            <a:xfrm>
              <a:off x="1281675" y="1454375"/>
              <a:ext cx="2163600" cy="1745100"/>
            </a:xfrm>
            <a:prstGeom prst="rect">
              <a:avLst/>
            </a:prstGeom>
            <a:solidFill>
              <a:schemeClr val="accent2"/>
            </a:solidFill>
            <a:ln cap="flat" cmpd="sng" w="2857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lang="en-GB" sz="1800">
                  <a:latin typeface="Lato Black"/>
                  <a:ea typeface="Lato Black"/>
                  <a:cs typeface="Lato Black"/>
                  <a:sym typeface="Lato Black"/>
                </a:rPr>
                <a:t>Scotland</a:t>
              </a:r>
              <a:endParaRPr b="0" i="0" sz="1800" u="none" cap="none" strike="noStrike">
                <a:solidFill>
                  <a:srgbClr val="000000"/>
                </a:solidFill>
                <a:latin typeface="Lato Black"/>
                <a:ea typeface="Lato Black"/>
                <a:cs typeface="Lato Black"/>
                <a:sym typeface="Lato Black"/>
              </a:endParaRPr>
            </a:p>
          </p:txBody>
        </p:sp>
        <p:sp>
          <p:nvSpPr>
            <p:cNvPr id="99" name="Google Shape;99;g2d978900197_0_48"/>
            <p:cNvSpPr txBox="1"/>
            <p:nvPr/>
          </p:nvSpPr>
          <p:spPr>
            <a:xfrm>
              <a:off x="1459998" y="2155138"/>
              <a:ext cx="1806900" cy="63330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0"/>
                </a:spcAft>
                <a:buClr>
                  <a:srgbClr val="000000"/>
                </a:buClr>
                <a:buSzPts val="3600"/>
                <a:buFont typeface="Arial"/>
                <a:buNone/>
              </a:pPr>
              <a:r>
                <a:rPr b="1" i="0" lang="en-GB" sz="2900" u="none" cap="none" strike="noStrike">
                  <a:solidFill>
                    <a:schemeClr val="dk1"/>
                  </a:solidFill>
                  <a:latin typeface="Lato Black"/>
                  <a:ea typeface="Lato Black"/>
                  <a:cs typeface="Lato Black"/>
                  <a:sym typeface="Lato Black"/>
                </a:rPr>
                <a:t>£1,</a:t>
              </a:r>
              <a:r>
                <a:rPr b="1" lang="en-GB" sz="2900">
                  <a:solidFill>
                    <a:schemeClr val="dk1"/>
                  </a:solidFill>
                  <a:latin typeface="Lato Black"/>
                  <a:ea typeface="Lato Black"/>
                  <a:cs typeface="Lato Black"/>
                  <a:sym typeface="Lato Black"/>
                </a:rPr>
                <a:t>018</a:t>
              </a:r>
              <a:r>
                <a:rPr b="1" i="0" lang="en-GB" sz="2900" u="none" cap="none" strike="noStrike">
                  <a:solidFill>
                    <a:schemeClr val="dk1"/>
                  </a:solidFill>
                  <a:latin typeface="Lato Black"/>
                  <a:ea typeface="Lato Black"/>
                  <a:cs typeface="Lato Black"/>
                  <a:sym typeface="Lato Black"/>
                </a:rPr>
                <a:t> </a:t>
              </a:r>
              <a:endParaRPr b="1" i="0" sz="2900" u="none" cap="none" strike="noStrike">
                <a:solidFill>
                  <a:schemeClr val="dk1"/>
                </a:solidFill>
                <a:latin typeface="Lato Black"/>
                <a:ea typeface="Lato Black"/>
                <a:cs typeface="Lato Black"/>
                <a:sym typeface="Lato Black"/>
              </a:endParaRPr>
            </a:p>
            <a:p>
              <a:pPr indent="0" lvl="0" marL="0" marR="0" rtl="0" algn="ctr">
                <a:lnSpc>
                  <a:spcPct val="115000"/>
                </a:lnSpc>
                <a:spcBef>
                  <a:spcPts val="0"/>
                </a:spcBef>
                <a:spcAft>
                  <a:spcPts val="0"/>
                </a:spcAft>
                <a:buClr>
                  <a:srgbClr val="000000"/>
                </a:buClr>
                <a:buSzPts val="3600"/>
                <a:buFont typeface="Arial"/>
                <a:buNone/>
              </a:pPr>
              <a:r>
                <a:rPr b="1" i="0" lang="en-GB" sz="2900" u="none" cap="none" strike="noStrike">
                  <a:solidFill>
                    <a:schemeClr val="dk1"/>
                  </a:solidFill>
                  <a:latin typeface="Lato Black"/>
                  <a:ea typeface="Lato Black"/>
                  <a:cs typeface="Lato Black"/>
                  <a:sym typeface="Lato Black"/>
                </a:rPr>
                <a:t>per month</a:t>
              </a:r>
              <a:endParaRPr b="1" i="0" sz="2900" u="none" cap="none" strike="noStrike">
                <a:solidFill>
                  <a:schemeClr val="dk1"/>
                </a:solidFill>
                <a:latin typeface="Lato Black"/>
                <a:ea typeface="Lato Black"/>
                <a:cs typeface="Lato Black"/>
                <a:sym typeface="Lato Black"/>
              </a:endParaRPr>
            </a:p>
          </p:txBody>
        </p:sp>
      </p:grpSp>
      <p:sp>
        <p:nvSpPr>
          <p:cNvPr id="100" name="Google Shape;100;g2d978900197_0_48"/>
          <p:cNvSpPr txBox="1"/>
          <p:nvPr/>
        </p:nvSpPr>
        <p:spPr>
          <a:xfrm>
            <a:off x="3622625" y="1359800"/>
            <a:ext cx="1867200" cy="3622500"/>
          </a:xfrm>
          <a:prstGeom prst="rect">
            <a:avLst/>
          </a:prstGeom>
          <a:noFill/>
          <a:ln cap="flat" cmpd="sng" w="19050">
            <a:solidFill>
              <a:schemeClr val="accent2"/>
            </a:solidFill>
            <a:prstDash val="solid"/>
            <a:round/>
            <a:headEnd len="sm" w="sm" type="none"/>
            <a:tailEnd len="sm" w="sm" type="none"/>
          </a:ln>
        </p:spPr>
        <p:txBody>
          <a:bodyPr anchorCtr="0" anchor="t" bIns="36000" lIns="36000" spcFirstLastPara="1" rIns="36000" wrap="square" tIns="36000">
            <a:noAutofit/>
          </a:bodyPr>
          <a:lstStyle/>
          <a:p>
            <a:pPr indent="0" lvl="0" marL="35999" marR="0" rtl="0" algn="l">
              <a:lnSpc>
                <a:spcPct val="100000"/>
              </a:lnSpc>
              <a:spcBef>
                <a:spcPts val="0"/>
              </a:spcBef>
              <a:spcAft>
                <a:spcPts val="0"/>
              </a:spcAft>
              <a:buClr>
                <a:srgbClr val="000000"/>
              </a:buClr>
              <a:buSzPts val="1600"/>
              <a:buFont typeface="Arial"/>
              <a:buNone/>
            </a:pPr>
            <a:r>
              <a:rPr b="1" i="0" lang="en-GB" sz="1600" u="none" cap="none" strike="noStrike">
                <a:solidFill>
                  <a:schemeClr val="accent1"/>
                </a:solidFill>
                <a:latin typeface="Lato"/>
                <a:ea typeface="Lato"/>
                <a:cs typeface="Lato"/>
                <a:sym typeface="Lato"/>
              </a:rPr>
              <a:t>What do you think are the average rental and purchase prices for property in </a:t>
            </a:r>
            <a:r>
              <a:rPr b="1" lang="en-GB" sz="1600">
                <a:solidFill>
                  <a:schemeClr val="accent1"/>
                </a:solidFill>
                <a:latin typeface="Lato"/>
                <a:ea typeface="Lato"/>
                <a:cs typeface="Lato"/>
                <a:sym typeface="Lato"/>
              </a:rPr>
              <a:t>Scotland</a:t>
            </a:r>
            <a:r>
              <a:rPr b="1" i="0" lang="en-GB" sz="1600" u="none" cap="none" strike="noStrike">
                <a:solidFill>
                  <a:schemeClr val="accent1"/>
                </a:solidFill>
                <a:latin typeface="Lato"/>
                <a:ea typeface="Lato"/>
                <a:cs typeface="Lato"/>
                <a:sym typeface="Lato"/>
              </a:rPr>
              <a:t> and </a:t>
            </a:r>
            <a:r>
              <a:rPr b="1" lang="en-GB" sz="1600">
                <a:solidFill>
                  <a:schemeClr val="accent1"/>
                </a:solidFill>
                <a:latin typeface="Lato"/>
                <a:ea typeface="Lato"/>
                <a:cs typeface="Lato"/>
                <a:sym typeface="Lato"/>
              </a:rPr>
              <a:t>Edinburgh</a:t>
            </a:r>
            <a:r>
              <a:rPr b="1" i="0" lang="en-GB" sz="1600" u="none" cap="none" strike="noStrike">
                <a:solidFill>
                  <a:schemeClr val="accent1"/>
                </a:solidFill>
                <a:latin typeface="Lato"/>
                <a:ea typeface="Lato"/>
                <a:cs typeface="Lato"/>
                <a:sym typeface="Lato"/>
              </a:rPr>
              <a:t>?</a:t>
            </a:r>
            <a:endParaRPr b="1" i="0" sz="1600" u="none" cap="none" strike="noStrike">
              <a:solidFill>
                <a:schemeClr val="accent1"/>
              </a:solidFill>
              <a:latin typeface="Lato"/>
              <a:ea typeface="Lato"/>
              <a:cs typeface="Lato"/>
              <a:sym typeface="Lato"/>
            </a:endParaRPr>
          </a:p>
          <a:p>
            <a:pPr indent="0" lvl="0" marL="35999"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accent1"/>
              </a:solidFill>
              <a:latin typeface="Lato"/>
              <a:ea typeface="Lato"/>
              <a:cs typeface="Lato"/>
              <a:sym typeface="Lato"/>
            </a:endParaRPr>
          </a:p>
          <a:p>
            <a:pPr indent="0" lvl="0" marL="35999" marR="0" rtl="0" algn="l">
              <a:lnSpc>
                <a:spcPct val="100000"/>
              </a:lnSpc>
              <a:spcBef>
                <a:spcPts val="0"/>
              </a:spcBef>
              <a:spcAft>
                <a:spcPts val="0"/>
              </a:spcAft>
              <a:buClr>
                <a:srgbClr val="000000"/>
              </a:buClr>
              <a:buSzPts val="1600"/>
              <a:buFont typeface="Arial"/>
              <a:buNone/>
            </a:pPr>
            <a:r>
              <a:rPr b="1" i="0" lang="en-GB" sz="1600" u="none" cap="none" strike="noStrike">
                <a:solidFill>
                  <a:schemeClr val="accent1"/>
                </a:solidFill>
                <a:latin typeface="Lato"/>
                <a:ea typeface="Lato"/>
                <a:cs typeface="Lato"/>
                <a:sym typeface="Lato"/>
              </a:rPr>
              <a:t>Discuss why you’ve come to these figures with your partner. </a:t>
            </a:r>
            <a:endParaRPr b="1" i="0" sz="1600" u="none" cap="none" strike="noStrike">
              <a:solidFill>
                <a:schemeClr val="accent1"/>
              </a:solidFill>
              <a:latin typeface="Lato"/>
              <a:ea typeface="Lato"/>
              <a:cs typeface="Lato"/>
              <a:sym typeface="Lato"/>
            </a:endParaRPr>
          </a:p>
          <a:p>
            <a:pPr indent="0" lvl="0" marL="35999"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accent1"/>
              </a:solidFill>
              <a:latin typeface="Lato"/>
              <a:ea typeface="Lato"/>
              <a:cs typeface="Lato"/>
              <a:sym typeface="Lato"/>
            </a:endParaRPr>
          </a:p>
          <a:p>
            <a:pPr indent="0" lvl="0" marL="35999" marR="0" rtl="0" algn="l">
              <a:lnSpc>
                <a:spcPct val="100000"/>
              </a:lnSpc>
              <a:spcBef>
                <a:spcPts val="0"/>
              </a:spcBef>
              <a:spcAft>
                <a:spcPts val="0"/>
              </a:spcAft>
              <a:buClr>
                <a:srgbClr val="000000"/>
              </a:buClr>
              <a:buSzPts val="900"/>
              <a:buFont typeface="Arial"/>
              <a:buNone/>
            </a:pPr>
            <a:r>
              <a:rPr b="1" i="0" lang="en-GB" sz="900" u="none" cap="none" strike="noStrike">
                <a:solidFill>
                  <a:schemeClr val="accent1"/>
                </a:solidFill>
                <a:latin typeface="Lato"/>
                <a:ea typeface="Lato"/>
                <a:cs typeface="Lato"/>
                <a:sym typeface="Lato"/>
              </a:rPr>
              <a:t>Prices correct as of December 2025</a:t>
            </a:r>
            <a:endParaRPr b="1" i="0" sz="900" u="none" cap="none" strike="noStrike">
              <a:solidFill>
                <a:schemeClr val="accent1"/>
              </a:solidFill>
              <a:latin typeface="Lato"/>
              <a:ea typeface="Lato"/>
              <a:cs typeface="Lato"/>
              <a:sym typeface="Lato"/>
            </a:endParaRPr>
          </a:p>
        </p:txBody>
      </p:sp>
      <p:sp>
        <p:nvSpPr>
          <p:cNvPr id="101" name="Google Shape;101;g2d978900197_0_48"/>
          <p:cNvSpPr txBox="1"/>
          <p:nvPr/>
        </p:nvSpPr>
        <p:spPr>
          <a:xfrm>
            <a:off x="0" y="4889100"/>
            <a:ext cx="54354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chemeClr val="accent2"/>
                </a:solidFill>
                <a:latin typeface="Lato"/>
                <a:ea typeface="Lato"/>
                <a:cs typeface="Lato"/>
                <a:sym typeface="Lato"/>
              </a:rPr>
              <a:t>Source: </a:t>
            </a:r>
            <a:r>
              <a:rPr b="0" i="0" lang="en-GB" sz="900" u="sng" cap="none" strike="noStrike">
                <a:solidFill>
                  <a:schemeClr val="accent2"/>
                </a:solidFill>
                <a:latin typeface="Lato"/>
                <a:ea typeface="Lato"/>
                <a:cs typeface="Lato"/>
                <a:sym typeface="Lato"/>
                <a:hlinkClick r:id="rId3">
                  <a:extLst>
                    <a:ext uri="{A12FA001-AC4F-418D-AE19-62706E023703}">
                      <ahyp:hlinkClr val="tx"/>
                    </a:ext>
                  </a:extLst>
                </a:hlinkClick>
              </a:rPr>
              <a:t>Land Registry</a:t>
            </a:r>
            <a:r>
              <a:rPr b="0" i="0" lang="en-GB" sz="900" u="none" cap="none" strike="noStrike">
                <a:solidFill>
                  <a:schemeClr val="accent2"/>
                </a:solidFill>
                <a:latin typeface="Lato"/>
                <a:ea typeface="Lato"/>
                <a:cs typeface="Lato"/>
                <a:sym typeface="Lato"/>
              </a:rPr>
              <a:t> for house prices and </a:t>
            </a:r>
            <a:r>
              <a:rPr b="0" i="0" lang="en-GB" sz="900" u="sng" cap="none" strike="noStrike">
                <a:solidFill>
                  <a:schemeClr val="hlink"/>
                </a:solidFill>
                <a:latin typeface="Lato"/>
                <a:ea typeface="Lato"/>
                <a:cs typeface="Lato"/>
                <a:sym typeface="Lato"/>
                <a:hlinkClick r:id="rId4"/>
              </a:rPr>
              <a:t>ONS </a:t>
            </a:r>
            <a:r>
              <a:rPr b="0" i="0" lang="en-GB" sz="900" u="none" cap="none" strike="noStrike">
                <a:solidFill>
                  <a:schemeClr val="accent2"/>
                </a:solidFill>
                <a:latin typeface="Lato"/>
                <a:ea typeface="Lato"/>
                <a:cs typeface="Lato"/>
                <a:sym typeface="Lato"/>
              </a:rPr>
              <a:t>for rental prices</a:t>
            </a:r>
            <a:endParaRPr b="0" i="0" sz="900" u="none" cap="none" strike="noStrike">
              <a:solidFill>
                <a:schemeClr val="accent2"/>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g3b7436b60e0_0_47"/>
          <p:cNvSpPr/>
          <p:nvPr/>
        </p:nvSpPr>
        <p:spPr>
          <a:xfrm>
            <a:off x="1281675" y="1454375"/>
            <a:ext cx="2163600" cy="1745100"/>
          </a:xfrm>
          <a:prstGeom prst="rect">
            <a:avLst/>
          </a:prstGeom>
          <a:solidFill>
            <a:schemeClr val="accent2"/>
          </a:solidFill>
          <a:ln cap="flat" cmpd="sng" w="2857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lang="en-GB" sz="1800">
                <a:latin typeface="Lato Black"/>
                <a:ea typeface="Lato Black"/>
                <a:cs typeface="Lato Black"/>
                <a:sym typeface="Lato Black"/>
              </a:rPr>
              <a:t>Scotland</a:t>
            </a:r>
            <a:endParaRPr b="0" i="0" sz="1800" u="none" cap="none" strike="noStrike">
              <a:solidFill>
                <a:srgbClr val="000000"/>
              </a:solidFill>
              <a:latin typeface="Lato Black"/>
              <a:ea typeface="Lato Black"/>
              <a:cs typeface="Lato Black"/>
              <a:sym typeface="Lato Black"/>
            </a:endParaRPr>
          </a:p>
        </p:txBody>
      </p:sp>
      <p:sp>
        <p:nvSpPr>
          <p:cNvPr id="107" name="Google Shape;107;g3b7436b60e0_0_47"/>
          <p:cNvSpPr/>
          <p:nvPr/>
        </p:nvSpPr>
        <p:spPr>
          <a:xfrm>
            <a:off x="1281638" y="3237300"/>
            <a:ext cx="2163600" cy="1745100"/>
          </a:xfrm>
          <a:prstGeom prst="rect">
            <a:avLst/>
          </a:prstGeom>
          <a:solidFill>
            <a:srgbClr val="F6B26B"/>
          </a:solidFill>
          <a:ln cap="flat" cmpd="sng" w="2857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lang="en-GB" sz="1800">
                <a:latin typeface="Lato Black"/>
                <a:ea typeface="Lato Black"/>
                <a:cs typeface="Lato Black"/>
                <a:sym typeface="Lato Black"/>
              </a:rPr>
              <a:t>Edinburgh</a:t>
            </a:r>
            <a:endParaRPr b="0" i="0" sz="1800" u="none" cap="none" strike="noStrike">
              <a:solidFill>
                <a:srgbClr val="000000"/>
              </a:solidFill>
              <a:latin typeface="Lato Black"/>
              <a:ea typeface="Lato Black"/>
              <a:cs typeface="Lato Black"/>
              <a:sym typeface="Lato Black"/>
            </a:endParaRPr>
          </a:p>
        </p:txBody>
      </p:sp>
      <p:sp>
        <p:nvSpPr>
          <p:cNvPr id="108" name="Google Shape;108;g3b7436b60e0_0_47"/>
          <p:cNvSpPr/>
          <p:nvPr/>
        </p:nvSpPr>
        <p:spPr>
          <a:xfrm>
            <a:off x="5667175" y="1454375"/>
            <a:ext cx="2163600" cy="1745100"/>
          </a:xfrm>
          <a:prstGeom prst="rect">
            <a:avLst/>
          </a:prstGeom>
          <a:solidFill>
            <a:schemeClr val="accent1"/>
          </a:solidFill>
          <a:ln cap="flat" cmpd="sng" w="2857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lang="en-GB" sz="1800">
                <a:solidFill>
                  <a:schemeClr val="lt1"/>
                </a:solidFill>
                <a:latin typeface="Lato Black"/>
                <a:ea typeface="Lato Black"/>
                <a:cs typeface="Lato Black"/>
                <a:sym typeface="Lato Black"/>
              </a:rPr>
              <a:t>Scotland</a:t>
            </a:r>
            <a:endParaRPr b="0" i="0" sz="1800" u="none" cap="none" strike="noStrike">
              <a:solidFill>
                <a:schemeClr val="lt1"/>
              </a:solidFill>
              <a:latin typeface="Lato Black"/>
              <a:ea typeface="Lato Black"/>
              <a:cs typeface="Lato Black"/>
              <a:sym typeface="Lato Black"/>
            </a:endParaRPr>
          </a:p>
        </p:txBody>
      </p:sp>
      <p:sp>
        <p:nvSpPr>
          <p:cNvPr id="109" name="Google Shape;109;g3b7436b60e0_0_47"/>
          <p:cNvSpPr/>
          <p:nvPr/>
        </p:nvSpPr>
        <p:spPr>
          <a:xfrm>
            <a:off x="5667175" y="3237300"/>
            <a:ext cx="2163600" cy="1745100"/>
          </a:xfrm>
          <a:prstGeom prst="rect">
            <a:avLst/>
          </a:prstGeom>
          <a:solidFill>
            <a:srgbClr val="7EACF7"/>
          </a:solidFill>
          <a:ln cap="flat" cmpd="sng" w="2857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lang="en-GB" sz="1800">
                <a:latin typeface="Lato Black"/>
                <a:ea typeface="Lato Black"/>
                <a:cs typeface="Lato Black"/>
                <a:sym typeface="Lato Black"/>
              </a:rPr>
              <a:t>Edinburgh</a:t>
            </a:r>
            <a:endParaRPr b="0" i="0" sz="1800" u="none" cap="none" strike="noStrike">
              <a:solidFill>
                <a:srgbClr val="000000"/>
              </a:solidFill>
              <a:latin typeface="Lato Black"/>
              <a:ea typeface="Lato Black"/>
              <a:cs typeface="Lato Black"/>
              <a:sym typeface="Lato Black"/>
            </a:endParaRPr>
          </a:p>
        </p:txBody>
      </p:sp>
      <p:sp>
        <p:nvSpPr>
          <p:cNvPr id="110" name="Google Shape;110;g3b7436b60e0_0_47"/>
          <p:cNvSpPr txBox="1"/>
          <p:nvPr>
            <p:ph type="title"/>
          </p:nvPr>
        </p:nvSpPr>
        <p:spPr>
          <a:xfrm>
            <a:off x="296800" y="178950"/>
            <a:ext cx="8037000" cy="657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Starter - </a:t>
            </a:r>
            <a:r>
              <a:rPr b="1" lang="en-GB" sz="2900">
                <a:solidFill>
                  <a:schemeClr val="lt1"/>
                </a:solidFill>
                <a:latin typeface="Lato"/>
                <a:ea typeface="Lato"/>
                <a:cs typeface="Lato"/>
                <a:sym typeface="Lato"/>
              </a:rPr>
              <a:t>property payments</a:t>
            </a:r>
            <a:r>
              <a:rPr b="1" i="0" lang="en-GB" sz="2900" u="none" cap="none" strike="noStrike">
                <a:solidFill>
                  <a:schemeClr val="lt1"/>
                </a:solidFill>
                <a:latin typeface="Lato"/>
                <a:ea typeface="Lato"/>
                <a:cs typeface="Lato"/>
                <a:sym typeface="Lato"/>
              </a:rPr>
              <a:t> </a:t>
            </a:r>
            <a:endParaRPr b="1" i="0" sz="3200" u="none" cap="none" strike="noStrike">
              <a:solidFill>
                <a:schemeClr val="lt1"/>
              </a:solidFill>
              <a:latin typeface="Lato"/>
              <a:ea typeface="Lato"/>
              <a:cs typeface="Lato"/>
              <a:sym typeface="Lato"/>
            </a:endParaRPr>
          </a:p>
        </p:txBody>
      </p:sp>
      <p:sp>
        <p:nvSpPr>
          <p:cNvPr id="111" name="Google Shape;111;g3b7436b60e0_0_47"/>
          <p:cNvSpPr txBox="1"/>
          <p:nvPr/>
        </p:nvSpPr>
        <p:spPr>
          <a:xfrm>
            <a:off x="1103300" y="1107700"/>
            <a:ext cx="2519400" cy="63330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0"/>
              </a:spcAft>
              <a:buClr>
                <a:srgbClr val="000000"/>
              </a:buClr>
              <a:buSzPts val="3600"/>
              <a:buFont typeface="Arial"/>
              <a:buNone/>
            </a:pPr>
            <a:r>
              <a:rPr b="1" i="0" lang="en-GB" sz="1800" u="none" cap="none" strike="noStrike">
                <a:solidFill>
                  <a:schemeClr val="accent1"/>
                </a:solidFill>
                <a:latin typeface="Lato Black"/>
                <a:ea typeface="Lato Black"/>
                <a:cs typeface="Lato Black"/>
                <a:sym typeface="Lato Black"/>
              </a:rPr>
              <a:t>Average monthly rent</a:t>
            </a:r>
            <a:endParaRPr b="1" i="0" sz="1800" u="none" cap="none" strike="noStrike">
              <a:solidFill>
                <a:schemeClr val="accent1"/>
              </a:solidFill>
              <a:latin typeface="Lato Black"/>
              <a:ea typeface="Lato Black"/>
              <a:cs typeface="Lato Black"/>
              <a:sym typeface="Lato Black"/>
            </a:endParaRPr>
          </a:p>
        </p:txBody>
      </p:sp>
      <p:sp>
        <p:nvSpPr>
          <p:cNvPr id="112" name="Google Shape;112;g3b7436b60e0_0_47"/>
          <p:cNvSpPr txBox="1"/>
          <p:nvPr/>
        </p:nvSpPr>
        <p:spPr>
          <a:xfrm>
            <a:off x="5400775" y="1149175"/>
            <a:ext cx="2696400" cy="32310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0"/>
              </a:spcAft>
              <a:buClr>
                <a:srgbClr val="000000"/>
              </a:buClr>
              <a:buSzPts val="3600"/>
              <a:buFont typeface="Arial"/>
              <a:buNone/>
            </a:pPr>
            <a:r>
              <a:rPr b="1" i="0" lang="en-GB" sz="1800" u="none" cap="none" strike="noStrike">
                <a:solidFill>
                  <a:schemeClr val="accent1"/>
                </a:solidFill>
                <a:latin typeface="Lato Black"/>
                <a:ea typeface="Lato Black"/>
                <a:cs typeface="Lato Black"/>
                <a:sym typeface="Lato Black"/>
              </a:rPr>
              <a:t>Average house price</a:t>
            </a:r>
            <a:endParaRPr b="1" i="0" sz="1800" u="none" cap="none" strike="noStrike">
              <a:solidFill>
                <a:schemeClr val="accent1"/>
              </a:solidFill>
              <a:latin typeface="Lato Black"/>
              <a:ea typeface="Lato Black"/>
              <a:cs typeface="Lato Black"/>
              <a:sym typeface="Lato Black"/>
            </a:endParaRPr>
          </a:p>
        </p:txBody>
      </p:sp>
      <p:sp>
        <p:nvSpPr>
          <p:cNvPr id="113" name="Google Shape;113;g3b7436b60e0_0_47"/>
          <p:cNvSpPr txBox="1"/>
          <p:nvPr/>
        </p:nvSpPr>
        <p:spPr>
          <a:xfrm>
            <a:off x="1459998" y="2155138"/>
            <a:ext cx="1806900" cy="63330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0"/>
              </a:spcAft>
              <a:buClr>
                <a:srgbClr val="000000"/>
              </a:buClr>
              <a:buSzPts val="3600"/>
              <a:buFont typeface="Arial"/>
              <a:buNone/>
            </a:pPr>
            <a:r>
              <a:rPr b="1" i="0" lang="en-GB" sz="2900" u="none" cap="none" strike="noStrike">
                <a:solidFill>
                  <a:schemeClr val="dk1"/>
                </a:solidFill>
                <a:latin typeface="Lato Black"/>
                <a:ea typeface="Lato Black"/>
                <a:cs typeface="Lato Black"/>
                <a:sym typeface="Lato Black"/>
              </a:rPr>
              <a:t>£1,</a:t>
            </a:r>
            <a:r>
              <a:rPr b="1" lang="en-GB" sz="2900">
                <a:solidFill>
                  <a:schemeClr val="dk1"/>
                </a:solidFill>
                <a:latin typeface="Lato Black"/>
                <a:ea typeface="Lato Black"/>
                <a:cs typeface="Lato Black"/>
                <a:sym typeface="Lato Black"/>
              </a:rPr>
              <a:t>018</a:t>
            </a:r>
            <a:r>
              <a:rPr b="1" i="0" lang="en-GB" sz="2900" u="none" cap="none" strike="noStrike">
                <a:solidFill>
                  <a:schemeClr val="dk1"/>
                </a:solidFill>
                <a:latin typeface="Lato Black"/>
                <a:ea typeface="Lato Black"/>
                <a:cs typeface="Lato Black"/>
                <a:sym typeface="Lato Black"/>
              </a:rPr>
              <a:t> </a:t>
            </a:r>
            <a:endParaRPr b="1" i="0" sz="2900" u="none" cap="none" strike="noStrike">
              <a:solidFill>
                <a:schemeClr val="dk1"/>
              </a:solidFill>
              <a:latin typeface="Lato Black"/>
              <a:ea typeface="Lato Black"/>
              <a:cs typeface="Lato Black"/>
              <a:sym typeface="Lato Black"/>
            </a:endParaRPr>
          </a:p>
          <a:p>
            <a:pPr indent="0" lvl="0" marL="0" marR="0" rtl="0" algn="ctr">
              <a:lnSpc>
                <a:spcPct val="115000"/>
              </a:lnSpc>
              <a:spcBef>
                <a:spcPts val="0"/>
              </a:spcBef>
              <a:spcAft>
                <a:spcPts val="0"/>
              </a:spcAft>
              <a:buClr>
                <a:srgbClr val="000000"/>
              </a:buClr>
              <a:buSzPts val="3600"/>
              <a:buFont typeface="Arial"/>
              <a:buNone/>
            </a:pPr>
            <a:r>
              <a:rPr b="1" i="0" lang="en-GB" sz="2900" u="none" cap="none" strike="noStrike">
                <a:solidFill>
                  <a:schemeClr val="dk1"/>
                </a:solidFill>
                <a:latin typeface="Lato Black"/>
                <a:ea typeface="Lato Black"/>
                <a:cs typeface="Lato Black"/>
                <a:sym typeface="Lato Black"/>
              </a:rPr>
              <a:t>per month</a:t>
            </a:r>
            <a:endParaRPr b="1" i="0" sz="2900" u="none" cap="none" strike="noStrike">
              <a:solidFill>
                <a:schemeClr val="dk1"/>
              </a:solidFill>
              <a:latin typeface="Lato Black"/>
              <a:ea typeface="Lato Black"/>
              <a:cs typeface="Lato Black"/>
              <a:sym typeface="Lato Black"/>
            </a:endParaRPr>
          </a:p>
        </p:txBody>
      </p:sp>
      <p:sp>
        <p:nvSpPr>
          <p:cNvPr id="114" name="Google Shape;114;g3b7436b60e0_0_47"/>
          <p:cNvSpPr txBox="1"/>
          <p:nvPr/>
        </p:nvSpPr>
        <p:spPr>
          <a:xfrm>
            <a:off x="1459998" y="3793188"/>
            <a:ext cx="1806900" cy="63330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0"/>
              </a:spcAft>
              <a:buClr>
                <a:srgbClr val="000000"/>
              </a:buClr>
              <a:buSzPts val="3600"/>
              <a:buFont typeface="Arial"/>
              <a:buNone/>
            </a:pPr>
            <a:r>
              <a:rPr b="1" i="0" lang="en-GB" sz="2900" u="none" cap="none" strike="noStrike">
                <a:solidFill>
                  <a:schemeClr val="dk1"/>
                </a:solidFill>
                <a:latin typeface="Lato Black"/>
                <a:ea typeface="Lato Black"/>
                <a:cs typeface="Lato Black"/>
                <a:sym typeface="Lato Black"/>
              </a:rPr>
              <a:t>£</a:t>
            </a:r>
            <a:r>
              <a:rPr b="1" lang="en-GB" sz="2900">
                <a:solidFill>
                  <a:schemeClr val="dk1"/>
                </a:solidFill>
                <a:latin typeface="Lato Black"/>
                <a:ea typeface="Lato Black"/>
                <a:cs typeface="Lato Black"/>
                <a:sym typeface="Lato Black"/>
              </a:rPr>
              <a:t>1,416</a:t>
            </a:r>
            <a:endParaRPr b="1" i="0" sz="2900" u="none" cap="none" strike="noStrike">
              <a:solidFill>
                <a:schemeClr val="dk1"/>
              </a:solidFill>
              <a:latin typeface="Lato Black"/>
              <a:ea typeface="Lato Black"/>
              <a:cs typeface="Lato Black"/>
              <a:sym typeface="Lato Black"/>
            </a:endParaRPr>
          </a:p>
          <a:p>
            <a:pPr indent="0" lvl="0" marL="0" marR="0" rtl="0" algn="ctr">
              <a:lnSpc>
                <a:spcPct val="115000"/>
              </a:lnSpc>
              <a:spcBef>
                <a:spcPts val="0"/>
              </a:spcBef>
              <a:spcAft>
                <a:spcPts val="0"/>
              </a:spcAft>
              <a:buClr>
                <a:srgbClr val="000000"/>
              </a:buClr>
              <a:buSzPts val="3600"/>
              <a:buFont typeface="Arial"/>
              <a:buNone/>
            </a:pPr>
            <a:r>
              <a:rPr b="1" i="0" lang="en-GB" sz="2900" u="none" cap="none" strike="noStrike">
                <a:solidFill>
                  <a:schemeClr val="dk1"/>
                </a:solidFill>
                <a:latin typeface="Lato Black"/>
                <a:ea typeface="Lato Black"/>
                <a:cs typeface="Lato Black"/>
                <a:sym typeface="Lato Black"/>
              </a:rPr>
              <a:t>per month</a:t>
            </a:r>
            <a:endParaRPr b="1" i="0" sz="2900" u="none" cap="none" strike="noStrike">
              <a:solidFill>
                <a:schemeClr val="dk1"/>
              </a:solidFill>
              <a:latin typeface="Lato Black"/>
              <a:ea typeface="Lato Black"/>
              <a:cs typeface="Lato Black"/>
              <a:sym typeface="Lato Black"/>
            </a:endParaRPr>
          </a:p>
        </p:txBody>
      </p:sp>
      <p:sp>
        <p:nvSpPr>
          <p:cNvPr id="115" name="Google Shape;115;g3b7436b60e0_0_47"/>
          <p:cNvSpPr txBox="1"/>
          <p:nvPr/>
        </p:nvSpPr>
        <p:spPr>
          <a:xfrm>
            <a:off x="3622625" y="1359800"/>
            <a:ext cx="1867200" cy="3622500"/>
          </a:xfrm>
          <a:prstGeom prst="rect">
            <a:avLst/>
          </a:prstGeom>
          <a:noFill/>
          <a:ln cap="flat" cmpd="sng" w="19050">
            <a:solidFill>
              <a:schemeClr val="accent2"/>
            </a:solidFill>
            <a:prstDash val="solid"/>
            <a:round/>
            <a:headEnd len="sm" w="sm" type="none"/>
            <a:tailEnd len="sm" w="sm" type="none"/>
          </a:ln>
        </p:spPr>
        <p:txBody>
          <a:bodyPr anchorCtr="0" anchor="t" bIns="36000" lIns="36000" spcFirstLastPara="1" rIns="36000" wrap="square" tIns="36000">
            <a:noAutofit/>
          </a:bodyPr>
          <a:lstStyle/>
          <a:p>
            <a:pPr indent="0" lvl="0" marL="35999" marR="0" rtl="0" algn="l">
              <a:lnSpc>
                <a:spcPct val="100000"/>
              </a:lnSpc>
              <a:spcBef>
                <a:spcPts val="0"/>
              </a:spcBef>
              <a:spcAft>
                <a:spcPts val="0"/>
              </a:spcAft>
              <a:buClr>
                <a:srgbClr val="000000"/>
              </a:buClr>
              <a:buSzPts val="1600"/>
              <a:buFont typeface="Arial"/>
              <a:buNone/>
            </a:pPr>
            <a:r>
              <a:rPr b="1" i="0" lang="en-GB" sz="1600" u="none" cap="none" strike="noStrike">
                <a:solidFill>
                  <a:schemeClr val="accent1"/>
                </a:solidFill>
                <a:latin typeface="Lato"/>
                <a:ea typeface="Lato"/>
                <a:cs typeface="Lato"/>
                <a:sym typeface="Lato"/>
              </a:rPr>
              <a:t>What do you think are the average rental and purchase prices for property in </a:t>
            </a:r>
            <a:r>
              <a:rPr b="1" lang="en-GB" sz="1600">
                <a:solidFill>
                  <a:schemeClr val="accent1"/>
                </a:solidFill>
                <a:latin typeface="Lato"/>
                <a:ea typeface="Lato"/>
                <a:cs typeface="Lato"/>
                <a:sym typeface="Lato"/>
              </a:rPr>
              <a:t>Scotland</a:t>
            </a:r>
            <a:r>
              <a:rPr b="1" i="0" lang="en-GB" sz="1600" u="none" cap="none" strike="noStrike">
                <a:solidFill>
                  <a:schemeClr val="accent1"/>
                </a:solidFill>
                <a:latin typeface="Lato"/>
                <a:ea typeface="Lato"/>
                <a:cs typeface="Lato"/>
                <a:sym typeface="Lato"/>
              </a:rPr>
              <a:t> and </a:t>
            </a:r>
            <a:r>
              <a:rPr b="1" lang="en-GB" sz="1600">
                <a:solidFill>
                  <a:schemeClr val="accent1"/>
                </a:solidFill>
                <a:latin typeface="Lato"/>
                <a:ea typeface="Lato"/>
                <a:cs typeface="Lato"/>
                <a:sym typeface="Lato"/>
              </a:rPr>
              <a:t>Edinburgh</a:t>
            </a:r>
            <a:r>
              <a:rPr b="1" i="0" lang="en-GB" sz="1600" u="none" cap="none" strike="noStrike">
                <a:solidFill>
                  <a:schemeClr val="accent1"/>
                </a:solidFill>
                <a:latin typeface="Lato"/>
                <a:ea typeface="Lato"/>
                <a:cs typeface="Lato"/>
                <a:sym typeface="Lato"/>
              </a:rPr>
              <a:t>?</a:t>
            </a:r>
            <a:endParaRPr b="1" i="0" sz="1600" u="none" cap="none" strike="noStrike">
              <a:solidFill>
                <a:schemeClr val="accent1"/>
              </a:solidFill>
              <a:latin typeface="Lato"/>
              <a:ea typeface="Lato"/>
              <a:cs typeface="Lato"/>
              <a:sym typeface="Lato"/>
            </a:endParaRPr>
          </a:p>
          <a:p>
            <a:pPr indent="0" lvl="0" marL="35999"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accent1"/>
              </a:solidFill>
              <a:latin typeface="Lato"/>
              <a:ea typeface="Lato"/>
              <a:cs typeface="Lato"/>
              <a:sym typeface="Lato"/>
            </a:endParaRPr>
          </a:p>
          <a:p>
            <a:pPr indent="0" lvl="0" marL="35999" marR="0" rtl="0" algn="l">
              <a:lnSpc>
                <a:spcPct val="100000"/>
              </a:lnSpc>
              <a:spcBef>
                <a:spcPts val="0"/>
              </a:spcBef>
              <a:spcAft>
                <a:spcPts val="0"/>
              </a:spcAft>
              <a:buClr>
                <a:srgbClr val="000000"/>
              </a:buClr>
              <a:buSzPts val="1600"/>
              <a:buFont typeface="Arial"/>
              <a:buNone/>
            </a:pPr>
            <a:r>
              <a:rPr b="1" i="0" lang="en-GB" sz="1600" u="none" cap="none" strike="noStrike">
                <a:solidFill>
                  <a:schemeClr val="accent1"/>
                </a:solidFill>
                <a:latin typeface="Lato"/>
                <a:ea typeface="Lato"/>
                <a:cs typeface="Lato"/>
                <a:sym typeface="Lato"/>
              </a:rPr>
              <a:t>Discuss why you’ve come to these figures with your partner. </a:t>
            </a:r>
            <a:endParaRPr b="1" i="0" sz="1600" u="none" cap="none" strike="noStrike">
              <a:solidFill>
                <a:schemeClr val="accent1"/>
              </a:solidFill>
              <a:latin typeface="Lato"/>
              <a:ea typeface="Lato"/>
              <a:cs typeface="Lato"/>
              <a:sym typeface="Lato"/>
            </a:endParaRPr>
          </a:p>
          <a:p>
            <a:pPr indent="0" lvl="0" marL="35999"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accent1"/>
              </a:solidFill>
              <a:latin typeface="Lato"/>
              <a:ea typeface="Lato"/>
              <a:cs typeface="Lato"/>
              <a:sym typeface="Lato"/>
            </a:endParaRPr>
          </a:p>
          <a:p>
            <a:pPr indent="0" lvl="0" marL="35999" marR="0" rtl="0" algn="l">
              <a:lnSpc>
                <a:spcPct val="100000"/>
              </a:lnSpc>
              <a:spcBef>
                <a:spcPts val="0"/>
              </a:spcBef>
              <a:spcAft>
                <a:spcPts val="0"/>
              </a:spcAft>
              <a:buClr>
                <a:srgbClr val="000000"/>
              </a:buClr>
              <a:buSzPts val="900"/>
              <a:buFont typeface="Arial"/>
              <a:buNone/>
            </a:pPr>
            <a:r>
              <a:rPr b="1" i="0" lang="en-GB" sz="900" u="none" cap="none" strike="noStrike">
                <a:solidFill>
                  <a:schemeClr val="accent1"/>
                </a:solidFill>
                <a:latin typeface="Lato"/>
                <a:ea typeface="Lato"/>
                <a:cs typeface="Lato"/>
                <a:sym typeface="Lato"/>
              </a:rPr>
              <a:t>Prices correct as of December 2025</a:t>
            </a:r>
            <a:endParaRPr b="1" i="0" sz="900" u="none" cap="none" strike="noStrike">
              <a:solidFill>
                <a:schemeClr val="accent1"/>
              </a:solidFill>
              <a:latin typeface="Lato"/>
              <a:ea typeface="Lato"/>
              <a:cs typeface="Lato"/>
              <a:sym typeface="Lato"/>
            </a:endParaRPr>
          </a:p>
        </p:txBody>
      </p:sp>
      <p:sp>
        <p:nvSpPr>
          <p:cNvPr id="116" name="Google Shape;116;g3b7436b60e0_0_47"/>
          <p:cNvSpPr txBox="1"/>
          <p:nvPr/>
        </p:nvSpPr>
        <p:spPr>
          <a:xfrm>
            <a:off x="0" y="4889100"/>
            <a:ext cx="54354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chemeClr val="accent2"/>
                </a:solidFill>
                <a:latin typeface="Lato"/>
                <a:ea typeface="Lato"/>
                <a:cs typeface="Lato"/>
                <a:sym typeface="Lato"/>
              </a:rPr>
              <a:t>Source: </a:t>
            </a:r>
            <a:r>
              <a:rPr b="0" i="0" lang="en-GB" sz="900" u="sng" cap="none" strike="noStrike">
                <a:solidFill>
                  <a:schemeClr val="accent2"/>
                </a:solidFill>
                <a:latin typeface="Lato"/>
                <a:ea typeface="Lato"/>
                <a:cs typeface="Lato"/>
                <a:sym typeface="Lato"/>
                <a:hlinkClick r:id="rId3">
                  <a:extLst>
                    <a:ext uri="{A12FA001-AC4F-418D-AE19-62706E023703}">
                      <ahyp:hlinkClr val="tx"/>
                    </a:ext>
                  </a:extLst>
                </a:hlinkClick>
              </a:rPr>
              <a:t>Land Registry</a:t>
            </a:r>
            <a:r>
              <a:rPr b="0" i="0" lang="en-GB" sz="900" u="none" cap="none" strike="noStrike">
                <a:solidFill>
                  <a:schemeClr val="accent2"/>
                </a:solidFill>
                <a:latin typeface="Lato"/>
                <a:ea typeface="Lato"/>
                <a:cs typeface="Lato"/>
                <a:sym typeface="Lato"/>
              </a:rPr>
              <a:t> for house prices and </a:t>
            </a:r>
            <a:r>
              <a:rPr b="0" i="0" lang="en-GB" sz="900" u="sng" cap="none" strike="noStrike">
                <a:solidFill>
                  <a:schemeClr val="hlink"/>
                </a:solidFill>
                <a:latin typeface="Lato"/>
                <a:ea typeface="Lato"/>
                <a:cs typeface="Lato"/>
                <a:sym typeface="Lato"/>
                <a:hlinkClick r:id="rId4"/>
              </a:rPr>
              <a:t>ONS </a:t>
            </a:r>
            <a:r>
              <a:rPr b="0" i="0" lang="en-GB" sz="900" u="none" cap="none" strike="noStrike">
                <a:solidFill>
                  <a:schemeClr val="accent2"/>
                </a:solidFill>
                <a:latin typeface="Lato"/>
                <a:ea typeface="Lato"/>
                <a:cs typeface="Lato"/>
                <a:sym typeface="Lato"/>
              </a:rPr>
              <a:t>for rental prices</a:t>
            </a:r>
            <a:endParaRPr b="0" i="0" sz="900" u="none" cap="none" strike="noStrike">
              <a:solidFill>
                <a:schemeClr val="accent2"/>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g3b7436b60e0_0_32"/>
          <p:cNvSpPr/>
          <p:nvPr/>
        </p:nvSpPr>
        <p:spPr>
          <a:xfrm>
            <a:off x="1281638" y="3237300"/>
            <a:ext cx="2163600" cy="1745100"/>
          </a:xfrm>
          <a:prstGeom prst="rect">
            <a:avLst/>
          </a:prstGeom>
          <a:solidFill>
            <a:srgbClr val="F6B26B"/>
          </a:solidFill>
          <a:ln cap="flat" cmpd="sng" w="2857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lang="en-GB" sz="1800">
                <a:latin typeface="Lato Black"/>
                <a:ea typeface="Lato Black"/>
                <a:cs typeface="Lato Black"/>
                <a:sym typeface="Lato Black"/>
              </a:rPr>
              <a:t>Edinburgh</a:t>
            </a:r>
            <a:endParaRPr b="0" i="0" sz="1800" u="none" cap="none" strike="noStrike">
              <a:solidFill>
                <a:srgbClr val="000000"/>
              </a:solidFill>
              <a:latin typeface="Lato Black"/>
              <a:ea typeface="Lato Black"/>
              <a:cs typeface="Lato Black"/>
              <a:sym typeface="Lato Black"/>
            </a:endParaRPr>
          </a:p>
        </p:txBody>
      </p:sp>
      <p:sp>
        <p:nvSpPr>
          <p:cNvPr id="122" name="Google Shape;122;g3b7436b60e0_0_32"/>
          <p:cNvSpPr/>
          <p:nvPr/>
        </p:nvSpPr>
        <p:spPr>
          <a:xfrm>
            <a:off x="1281675" y="1454375"/>
            <a:ext cx="2163600" cy="1745100"/>
          </a:xfrm>
          <a:prstGeom prst="rect">
            <a:avLst/>
          </a:prstGeom>
          <a:solidFill>
            <a:schemeClr val="accent2"/>
          </a:solidFill>
          <a:ln cap="flat" cmpd="sng" w="2857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lang="en-GB" sz="1800">
                <a:latin typeface="Lato Black"/>
                <a:ea typeface="Lato Black"/>
                <a:cs typeface="Lato Black"/>
                <a:sym typeface="Lato Black"/>
              </a:rPr>
              <a:t>Scotland</a:t>
            </a:r>
            <a:endParaRPr b="0" i="0" sz="1800" u="none" cap="none" strike="noStrike">
              <a:solidFill>
                <a:srgbClr val="000000"/>
              </a:solidFill>
              <a:latin typeface="Lato Black"/>
              <a:ea typeface="Lato Black"/>
              <a:cs typeface="Lato Black"/>
              <a:sym typeface="Lato Black"/>
            </a:endParaRPr>
          </a:p>
        </p:txBody>
      </p:sp>
      <p:sp>
        <p:nvSpPr>
          <p:cNvPr id="123" name="Google Shape;123;g3b7436b60e0_0_32"/>
          <p:cNvSpPr/>
          <p:nvPr/>
        </p:nvSpPr>
        <p:spPr>
          <a:xfrm>
            <a:off x="5667175" y="1454375"/>
            <a:ext cx="2163600" cy="1745100"/>
          </a:xfrm>
          <a:prstGeom prst="rect">
            <a:avLst/>
          </a:prstGeom>
          <a:solidFill>
            <a:schemeClr val="accent1"/>
          </a:solidFill>
          <a:ln cap="flat" cmpd="sng" w="2857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lang="en-GB" sz="1800">
                <a:solidFill>
                  <a:schemeClr val="lt1"/>
                </a:solidFill>
                <a:latin typeface="Lato Black"/>
                <a:ea typeface="Lato Black"/>
                <a:cs typeface="Lato Black"/>
                <a:sym typeface="Lato Black"/>
              </a:rPr>
              <a:t>Scotland</a:t>
            </a:r>
            <a:endParaRPr b="0" i="0" sz="1800" u="none" cap="none" strike="noStrike">
              <a:solidFill>
                <a:schemeClr val="lt1"/>
              </a:solidFill>
              <a:latin typeface="Lato Black"/>
              <a:ea typeface="Lato Black"/>
              <a:cs typeface="Lato Black"/>
              <a:sym typeface="Lato Black"/>
            </a:endParaRPr>
          </a:p>
        </p:txBody>
      </p:sp>
      <p:sp>
        <p:nvSpPr>
          <p:cNvPr id="124" name="Google Shape;124;g3b7436b60e0_0_32"/>
          <p:cNvSpPr/>
          <p:nvPr/>
        </p:nvSpPr>
        <p:spPr>
          <a:xfrm>
            <a:off x="5667175" y="3237300"/>
            <a:ext cx="2163600" cy="1745100"/>
          </a:xfrm>
          <a:prstGeom prst="rect">
            <a:avLst/>
          </a:prstGeom>
          <a:solidFill>
            <a:srgbClr val="7EACF7"/>
          </a:solidFill>
          <a:ln cap="flat" cmpd="sng" w="2857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lang="en-GB" sz="1800">
                <a:latin typeface="Lato Black"/>
                <a:ea typeface="Lato Black"/>
                <a:cs typeface="Lato Black"/>
                <a:sym typeface="Lato Black"/>
              </a:rPr>
              <a:t>Edinburgh</a:t>
            </a:r>
            <a:endParaRPr b="0" i="0" sz="1800" u="none" cap="none" strike="noStrike">
              <a:solidFill>
                <a:srgbClr val="000000"/>
              </a:solidFill>
              <a:latin typeface="Lato Black"/>
              <a:ea typeface="Lato Black"/>
              <a:cs typeface="Lato Black"/>
              <a:sym typeface="Lato Black"/>
            </a:endParaRPr>
          </a:p>
        </p:txBody>
      </p:sp>
      <p:sp>
        <p:nvSpPr>
          <p:cNvPr id="125" name="Google Shape;125;g3b7436b60e0_0_32"/>
          <p:cNvSpPr txBox="1"/>
          <p:nvPr>
            <p:ph type="title"/>
          </p:nvPr>
        </p:nvSpPr>
        <p:spPr>
          <a:xfrm>
            <a:off x="296800" y="178950"/>
            <a:ext cx="8037000" cy="657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Starter - </a:t>
            </a:r>
            <a:r>
              <a:rPr b="1" lang="en-GB" sz="2900">
                <a:solidFill>
                  <a:schemeClr val="lt1"/>
                </a:solidFill>
                <a:latin typeface="Lato"/>
                <a:ea typeface="Lato"/>
                <a:cs typeface="Lato"/>
                <a:sym typeface="Lato"/>
              </a:rPr>
              <a:t>property payments</a:t>
            </a:r>
            <a:r>
              <a:rPr b="1" i="0" lang="en-GB" sz="2900" u="none" cap="none" strike="noStrike">
                <a:solidFill>
                  <a:schemeClr val="lt1"/>
                </a:solidFill>
                <a:latin typeface="Lato"/>
                <a:ea typeface="Lato"/>
                <a:cs typeface="Lato"/>
                <a:sym typeface="Lato"/>
              </a:rPr>
              <a:t> </a:t>
            </a:r>
            <a:endParaRPr b="1" i="0" sz="3200" u="none" cap="none" strike="noStrike">
              <a:solidFill>
                <a:schemeClr val="lt1"/>
              </a:solidFill>
              <a:latin typeface="Lato"/>
              <a:ea typeface="Lato"/>
              <a:cs typeface="Lato"/>
              <a:sym typeface="Lato"/>
            </a:endParaRPr>
          </a:p>
        </p:txBody>
      </p:sp>
      <p:sp>
        <p:nvSpPr>
          <p:cNvPr id="126" name="Google Shape;126;g3b7436b60e0_0_32"/>
          <p:cNvSpPr txBox="1"/>
          <p:nvPr/>
        </p:nvSpPr>
        <p:spPr>
          <a:xfrm>
            <a:off x="1103300" y="1107700"/>
            <a:ext cx="2519400" cy="25200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0"/>
              </a:spcAft>
              <a:buClr>
                <a:srgbClr val="000000"/>
              </a:buClr>
              <a:buSzPts val="3600"/>
              <a:buFont typeface="Arial"/>
              <a:buNone/>
            </a:pPr>
            <a:r>
              <a:rPr b="1" i="0" lang="en-GB" sz="1800" u="none" cap="none" strike="noStrike">
                <a:solidFill>
                  <a:schemeClr val="accent1"/>
                </a:solidFill>
                <a:latin typeface="Lato Black"/>
                <a:ea typeface="Lato Black"/>
                <a:cs typeface="Lato Black"/>
                <a:sym typeface="Lato Black"/>
              </a:rPr>
              <a:t>Average monthly rent</a:t>
            </a:r>
            <a:endParaRPr b="1" i="0" sz="1800" u="none" cap="none" strike="noStrike">
              <a:solidFill>
                <a:schemeClr val="accent1"/>
              </a:solidFill>
              <a:latin typeface="Lato Black"/>
              <a:ea typeface="Lato Black"/>
              <a:cs typeface="Lato Black"/>
              <a:sym typeface="Lato Black"/>
            </a:endParaRPr>
          </a:p>
        </p:txBody>
      </p:sp>
      <p:sp>
        <p:nvSpPr>
          <p:cNvPr id="127" name="Google Shape;127;g3b7436b60e0_0_32"/>
          <p:cNvSpPr txBox="1"/>
          <p:nvPr/>
        </p:nvSpPr>
        <p:spPr>
          <a:xfrm>
            <a:off x="5400775" y="1149175"/>
            <a:ext cx="2696400" cy="25200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0"/>
              </a:spcAft>
              <a:buClr>
                <a:srgbClr val="000000"/>
              </a:buClr>
              <a:buSzPts val="3600"/>
              <a:buFont typeface="Arial"/>
              <a:buNone/>
            </a:pPr>
            <a:r>
              <a:rPr b="1" i="0" lang="en-GB" sz="1800" u="none" cap="none" strike="noStrike">
                <a:solidFill>
                  <a:schemeClr val="accent1"/>
                </a:solidFill>
                <a:latin typeface="Lato Black"/>
                <a:ea typeface="Lato Black"/>
                <a:cs typeface="Lato Black"/>
                <a:sym typeface="Lato Black"/>
              </a:rPr>
              <a:t>Average house price</a:t>
            </a:r>
            <a:endParaRPr b="1" i="0" sz="1800" u="none" cap="none" strike="noStrike">
              <a:solidFill>
                <a:schemeClr val="accent1"/>
              </a:solidFill>
              <a:latin typeface="Lato Black"/>
              <a:ea typeface="Lato Black"/>
              <a:cs typeface="Lato Black"/>
              <a:sym typeface="Lato Black"/>
            </a:endParaRPr>
          </a:p>
        </p:txBody>
      </p:sp>
      <p:sp>
        <p:nvSpPr>
          <p:cNvPr id="128" name="Google Shape;128;g3b7436b60e0_0_32"/>
          <p:cNvSpPr txBox="1"/>
          <p:nvPr/>
        </p:nvSpPr>
        <p:spPr>
          <a:xfrm>
            <a:off x="1459998" y="2155138"/>
            <a:ext cx="1806900" cy="63330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0"/>
              </a:spcAft>
              <a:buClr>
                <a:srgbClr val="000000"/>
              </a:buClr>
              <a:buSzPts val="3600"/>
              <a:buFont typeface="Arial"/>
              <a:buNone/>
            </a:pPr>
            <a:r>
              <a:rPr b="1" i="0" lang="en-GB" sz="2900" u="none" cap="none" strike="noStrike">
                <a:solidFill>
                  <a:schemeClr val="dk1"/>
                </a:solidFill>
                <a:latin typeface="Lato Black"/>
                <a:ea typeface="Lato Black"/>
                <a:cs typeface="Lato Black"/>
                <a:sym typeface="Lato Black"/>
              </a:rPr>
              <a:t>£1,</a:t>
            </a:r>
            <a:r>
              <a:rPr b="1" lang="en-GB" sz="2900">
                <a:solidFill>
                  <a:schemeClr val="dk1"/>
                </a:solidFill>
                <a:latin typeface="Lato Black"/>
                <a:ea typeface="Lato Black"/>
                <a:cs typeface="Lato Black"/>
                <a:sym typeface="Lato Black"/>
              </a:rPr>
              <a:t>018</a:t>
            </a:r>
            <a:r>
              <a:rPr b="1" i="0" lang="en-GB" sz="2900" u="none" cap="none" strike="noStrike">
                <a:solidFill>
                  <a:schemeClr val="dk1"/>
                </a:solidFill>
                <a:latin typeface="Lato Black"/>
                <a:ea typeface="Lato Black"/>
                <a:cs typeface="Lato Black"/>
                <a:sym typeface="Lato Black"/>
              </a:rPr>
              <a:t> </a:t>
            </a:r>
            <a:endParaRPr b="1" i="0" sz="2900" u="none" cap="none" strike="noStrike">
              <a:solidFill>
                <a:schemeClr val="dk1"/>
              </a:solidFill>
              <a:latin typeface="Lato Black"/>
              <a:ea typeface="Lato Black"/>
              <a:cs typeface="Lato Black"/>
              <a:sym typeface="Lato Black"/>
            </a:endParaRPr>
          </a:p>
          <a:p>
            <a:pPr indent="0" lvl="0" marL="0" marR="0" rtl="0" algn="ctr">
              <a:lnSpc>
                <a:spcPct val="115000"/>
              </a:lnSpc>
              <a:spcBef>
                <a:spcPts val="0"/>
              </a:spcBef>
              <a:spcAft>
                <a:spcPts val="0"/>
              </a:spcAft>
              <a:buClr>
                <a:srgbClr val="000000"/>
              </a:buClr>
              <a:buSzPts val="3600"/>
              <a:buFont typeface="Arial"/>
              <a:buNone/>
            </a:pPr>
            <a:r>
              <a:rPr b="1" i="0" lang="en-GB" sz="2900" u="none" cap="none" strike="noStrike">
                <a:solidFill>
                  <a:schemeClr val="dk1"/>
                </a:solidFill>
                <a:latin typeface="Lato Black"/>
                <a:ea typeface="Lato Black"/>
                <a:cs typeface="Lato Black"/>
                <a:sym typeface="Lato Black"/>
              </a:rPr>
              <a:t>per month</a:t>
            </a:r>
            <a:endParaRPr b="1" i="0" sz="2900" u="none" cap="none" strike="noStrike">
              <a:solidFill>
                <a:schemeClr val="dk1"/>
              </a:solidFill>
              <a:latin typeface="Lato Black"/>
              <a:ea typeface="Lato Black"/>
              <a:cs typeface="Lato Black"/>
              <a:sym typeface="Lato Black"/>
            </a:endParaRPr>
          </a:p>
        </p:txBody>
      </p:sp>
      <p:sp>
        <p:nvSpPr>
          <p:cNvPr id="129" name="Google Shape;129;g3b7436b60e0_0_32"/>
          <p:cNvSpPr txBox="1"/>
          <p:nvPr/>
        </p:nvSpPr>
        <p:spPr>
          <a:xfrm>
            <a:off x="1459998" y="3793188"/>
            <a:ext cx="1806900" cy="63330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0"/>
              </a:spcAft>
              <a:buClr>
                <a:srgbClr val="000000"/>
              </a:buClr>
              <a:buSzPts val="3600"/>
              <a:buFont typeface="Arial"/>
              <a:buNone/>
            </a:pPr>
            <a:r>
              <a:rPr b="1" i="0" lang="en-GB" sz="2900" u="none" cap="none" strike="noStrike">
                <a:solidFill>
                  <a:schemeClr val="dk1"/>
                </a:solidFill>
                <a:latin typeface="Lato Black"/>
                <a:ea typeface="Lato Black"/>
                <a:cs typeface="Lato Black"/>
                <a:sym typeface="Lato Black"/>
              </a:rPr>
              <a:t>£</a:t>
            </a:r>
            <a:r>
              <a:rPr b="1" lang="en-GB" sz="2900">
                <a:solidFill>
                  <a:schemeClr val="dk1"/>
                </a:solidFill>
                <a:latin typeface="Lato Black"/>
                <a:ea typeface="Lato Black"/>
                <a:cs typeface="Lato Black"/>
                <a:sym typeface="Lato Black"/>
              </a:rPr>
              <a:t>1,416</a:t>
            </a:r>
            <a:endParaRPr b="1" i="0" sz="2900" u="none" cap="none" strike="noStrike">
              <a:solidFill>
                <a:schemeClr val="dk1"/>
              </a:solidFill>
              <a:latin typeface="Lato Black"/>
              <a:ea typeface="Lato Black"/>
              <a:cs typeface="Lato Black"/>
              <a:sym typeface="Lato Black"/>
            </a:endParaRPr>
          </a:p>
          <a:p>
            <a:pPr indent="0" lvl="0" marL="0" marR="0" rtl="0" algn="ctr">
              <a:lnSpc>
                <a:spcPct val="115000"/>
              </a:lnSpc>
              <a:spcBef>
                <a:spcPts val="0"/>
              </a:spcBef>
              <a:spcAft>
                <a:spcPts val="0"/>
              </a:spcAft>
              <a:buClr>
                <a:srgbClr val="000000"/>
              </a:buClr>
              <a:buSzPts val="3600"/>
              <a:buFont typeface="Arial"/>
              <a:buNone/>
            </a:pPr>
            <a:r>
              <a:rPr b="1" i="0" lang="en-GB" sz="2900" u="none" cap="none" strike="noStrike">
                <a:solidFill>
                  <a:schemeClr val="dk1"/>
                </a:solidFill>
                <a:latin typeface="Lato Black"/>
                <a:ea typeface="Lato Black"/>
                <a:cs typeface="Lato Black"/>
                <a:sym typeface="Lato Black"/>
              </a:rPr>
              <a:t>per month</a:t>
            </a:r>
            <a:endParaRPr b="1" i="0" sz="2900" u="none" cap="none" strike="noStrike">
              <a:solidFill>
                <a:schemeClr val="dk1"/>
              </a:solidFill>
              <a:latin typeface="Lato Black"/>
              <a:ea typeface="Lato Black"/>
              <a:cs typeface="Lato Black"/>
              <a:sym typeface="Lato Black"/>
            </a:endParaRPr>
          </a:p>
        </p:txBody>
      </p:sp>
      <p:sp>
        <p:nvSpPr>
          <p:cNvPr id="130" name="Google Shape;130;g3b7436b60e0_0_32"/>
          <p:cNvSpPr txBox="1"/>
          <p:nvPr/>
        </p:nvSpPr>
        <p:spPr>
          <a:xfrm>
            <a:off x="5845548" y="2178888"/>
            <a:ext cx="1806900" cy="63330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0"/>
              </a:spcAft>
              <a:buClr>
                <a:srgbClr val="000000"/>
              </a:buClr>
              <a:buSzPts val="3600"/>
              <a:buFont typeface="Arial"/>
              <a:buNone/>
            </a:pPr>
            <a:r>
              <a:rPr b="1" i="0" lang="en-GB" sz="2900" u="none" cap="none" strike="noStrike">
                <a:solidFill>
                  <a:schemeClr val="lt1"/>
                </a:solidFill>
                <a:latin typeface="Lato Black"/>
                <a:ea typeface="Lato Black"/>
                <a:cs typeface="Lato Black"/>
                <a:sym typeface="Lato Black"/>
              </a:rPr>
              <a:t>£</a:t>
            </a:r>
            <a:r>
              <a:rPr b="1" lang="en-GB" sz="2900">
                <a:solidFill>
                  <a:schemeClr val="lt1"/>
                </a:solidFill>
                <a:latin typeface="Lato Black"/>
                <a:ea typeface="Lato Black"/>
                <a:cs typeface="Lato Black"/>
                <a:sym typeface="Lato Black"/>
              </a:rPr>
              <a:t>193,114</a:t>
            </a:r>
            <a:endParaRPr b="1" i="0" sz="2900" u="none" cap="none" strike="noStrike">
              <a:solidFill>
                <a:schemeClr val="lt1"/>
              </a:solidFill>
              <a:latin typeface="Lato Black"/>
              <a:ea typeface="Lato Black"/>
              <a:cs typeface="Lato Black"/>
              <a:sym typeface="Lato Black"/>
            </a:endParaRPr>
          </a:p>
        </p:txBody>
      </p:sp>
      <p:sp>
        <p:nvSpPr>
          <p:cNvPr id="131" name="Google Shape;131;g3b7436b60e0_0_32"/>
          <p:cNvSpPr txBox="1"/>
          <p:nvPr/>
        </p:nvSpPr>
        <p:spPr>
          <a:xfrm>
            <a:off x="3622625" y="1359800"/>
            <a:ext cx="1867200" cy="3622500"/>
          </a:xfrm>
          <a:prstGeom prst="rect">
            <a:avLst/>
          </a:prstGeom>
          <a:noFill/>
          <a:ln cap="flat" cmpd="sng" w="19050">
            <a:solidFill>
              <a:schemeClr val="accent2"/>
            </a:solidFill>
            <a:prstDash val="solid"/>
            <a:round/>
            <a:headEnd len="sm" w="sm" type="none"/>
            <a:tailEnd len="sm" w="sm" type="none"/>
          </a:ln>
        </p:spPr>
        <p:txBody>
          <a:bodyPr anchorCtr="0" anchor="t" bIns="36000" lIns="36000" spcFirstLastPara="1" rIns="36000" wrap="square" tIns="36000">
            <a:noAutofit/>
          </a:bodyPr>
          <a:lstStyle/>
          <a:p>
            <a:pPr indent="0" lvl="0" marL="35999" marR="0" rtl="0" algn="l">
              <a:lnSpc>
                <a:spcPct val="100000"/>
              </a:lnSpc>
              <a:spcBef>
                <a:spcPts val="0"/>
              </a:spcBef>
              <a:spcAft>
                <a:spcPts val="0"/>
              </a:spcAft>
              <a:buClr>
                <a:srgbClr val="000000"/>
              </a:buClr>
              <a:buSzPts val="1600"/>
              <a:buFont typeface="Arial"/>
              <a:buNone/>
            </a:pPr>
            <a:r>
              <a:rPr b="1" i="0" lang="en-GB" sz="1600" u="none" cap="none" strike="noStrike">
                <a:solidFill>
                  <a:schemeClr val="accent1"/>
                </a:solidFill>
                <a:latin typeface="Lato"/>
                <a:ea typeface="Lato"/>
                <a:cs typeface="Lato"/>
                <a:sym typeface="Lato"/>
              </a:rPr>
              <a:t>What do you think are the average rental and purchase prices for property in </a:t>
            </a:r>
            <a:r>
              <a:rPr b="1" lang="en-GB" sz="1600">
                <a:solidFill>
                  <a:schemeClr val="accent1"/>
                </a:solidFill>
                <a:latin typeface="Lato"/>
                <a:ea typeface="Lato"/>
                <a:cs typeface="Lato"/>
                <a:sym typeface="Lato"/>
              </a:rPr>
              <a:t>Scotland</a:t>
            </a:r>
            <a:r>
              <a:rPr b="1" i="0" lang="en-GB" sz="1600" u="none" cap="none" strike="noStrike">
                <a:solidFill>
                  <a:schemeClr val="accent1"/>
                </a:solidFill>
                <a:latin typeface="Lato"/>
                <a:ea typeface="Lato"/>
                <a:cs typeface="Lato"/>
                <a:sym typeface="Lato"/>
              </a:rPr>
              <a:t> and </a:t>
            </a:r>
            <a:r>
              <a:rPr b="1" lang="en-GB" sz="1600">
                <a:solidFill>
                  <a:schemeClr val="accent1"/>
                </a:solidFill>
                <a:latin typeface="Lato"/>
                <a:ea typeface="Lato"/>
                <a:cs typeface="Lato"/>
                <a:sym typeface="Lato"/>
              </a:rPr>
              <a:t>Edinburgh</a:t>
            </a:r>
            <a:r>
              <a:rPr b="1" i="0" lang="en-GB" sz="1600" u="none" cap="none" strike="noStrike">
                <a:solidFill>
                  <a:schemeClr val="accent1"/>
                </a:solidFill>
                <a:latin typeface="Lato"/>
                <a:ea typeface="Lato"/>
                <a:cs typeface="Lato"/>
                <a:sym typeface="Lato"/>
              </a:rPr>
              <a:t>?</a:t>
            </a:r>
            <a:endParaRPr b="1" i="0" sz="1600" u="none" cap="none" strike="noStrike">
              <a:solidFill>
                <a:schemeClr val="accent1"/>
              </a:solidFill>
              <a:latin typeface="Lato"/>
              <a:ea typeface="Lato"/>
              <a:cs typeface="Lato"/>
              <a:sym typeface="Lato"/>
            </a:endParaRPr>
          </a:p>
          <a:p>
            <a:pPr indent="0" lvl="0" marL="35999"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accent1"/>
              </a:solidFill>
              <a:latin typeface="Lato"/>
              <a:ea typeface="Lato"/>
              <a:cs typeface="Lato"/>
              <a:sym typeface="Lato"/>
            </a:endParaRPr>
          </a:p>
          <a:p>
            <a:pPr indent="0" lvl="0" marL="35999" marR="0" rtl="0" algn="l">
              <a:lnSpc>
                <a:spcPct val="100000"/>
              </a:lnSpc>
              <a:spcBef>
                <a:spcPts val="0"/>
              </a:spcBef>
              <a:spcAft>
                <a:spcPts val="0"/>
              </a:spcAft>
              <a:buClr>
                <a:srgbClr val="000000"/>
              </a:buClr>
              <a:buSzPts val="1600"/>
              <a:buFont typeface="Arial"/>
              <a:buNone/>
            </a:pPr>
            <a:r>
              <a:rPr b="1" i="0" lang="en-GB" sz="1600" u="none" cap="none" strike="noStrike">
                <a:solidFill>
                  <a:schemeClr val="accent1"/>
                </a:solidFill>
                <a:latin typeface="Lato"/>
                <a:ea typeface="Lato"/>
                <a:cs typeface="Lato"/>
                <a:sym typeface="Lato"/>
              </a:rPr>
              <a:t>Discuss why you’ve come to these figures with your partner. </a:t>
            </a:r>
            <a:endParaRPr b="1" i="0" sz="1600" u="none" cap="none" strike="noStrike">
              <a:solidFill>
                <a:schemeClr val="accent1"/>
              </a:solidFill>
              <a:latin typeface="Lato"/>
              <a:ea typeface="Lato"/>
              <a:cs typeface="Lato"/>
              <a:sym typeface="Lato"/>
            </a:endParaRPr>
          </a:p>
          <a:p>
            <a:pPr indent="0" lvl="0" marL="35999"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accent1"/>
              </a:solidFill>
              <a:latin typeface="Lato"/>
              <a:ea typeface="Lato"/>
              <a:cs typeface="Lato"/>
              <a:sym typeface="Lato"/>
            </a:endParaRPr>
          </a:p>
          <a:p>
            <a:pPr indent="0" lvl="0" marL="35999" marR="0" rtl="0" algn="l">
              <a:lnSpc>
                <a:spcPct val="100000"/>
              </a:lnSpc>
              <a:spcBef>
                <a:spcPts val="0"/>
              </a:spcBef>
              <a:spcAft>
                <a:spcPts val="0"/>
              </a:spcAft>
              <a:buClr>
                <a:srgbClr val="000000"/>
              </a:buClr>
              <a:buSzPts val="900"/>
              <a:buFont typeface="Arial"/>
              <a:buNone/>
            </a:pPr>
            <a:r>
              <a:rPr b="1" i="0" lang="en-GB" sz="900" u="none" cap="none" strike="noStrike">
                <a:solidFill>
                  <a:schemeClr val="accent1"/>
                </a:solidFill>
                <a:latin typeface="Lato"/>
                <a:ea typeface="Lato"/>
                <a:cs typeface="Lato"/>
                <a:sym typeface="Lato"/>
              </a:rPr>
              <a:t>Prices correct as of December 2025</a:t>
            </a:r>
            <a:endParaRPr b="1" i="0" sz="900" u="none" cap="none" strike="noStrike">
              <a:solidFill>
                <a:schemeClr val="accent1"/>
              </a:solidFill>
              <a:latin typeface="Lato"/>
              <a:ea typeface="Lato"/>
              <a:cs typeface="Lato"/>
              <a:sym typeface="Lato"/>
            </a:endParaRPr>
          </a:p>
        </p:txBody>
      </p:sp>
      <p:sp>
        <p:nvSpPr>
          <p:cNvPr id="132" name="Google Shape;132;g3b7436b60e0_0_32"/>
          <p:cNvSpPr txBox="1"/>
          <p:nvPr/>
        </p:nvSpPr>
        <p:spPr>
          <a:xfrm>
            <a:off x="0" y="4889100"/>
            <a:ext cx="54354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chemeClr val="accent2"/>
                </a:solidFill>
                <a:latin typeface="Lato"/>
                <a:ea typeface="Lato"/>
                <a:cs typeface="Lato"/>
                <a:sym typeface="Lato"/>
              </a:rPr>
              <a:t>Source: </a:t>
            </a:r>
            <a:r>
              <a:rPr b="0" i="0" lang="en-GB" sz="900" u="sng" cap="none" strike="noStrike">
                <a:solidFill>
                  <a:schemeClr val="accent2"/>
                </a:solidFill>
                <a:latin typeface="Lato"/>
                <a:ea typeface="Lato"/>
                <a:cs typeface="Lato"/>
                <a:sym typeface="Lato"/>
                <a:hlinkClick r:id="rId3">
                  <a:extLst>
                    <a:ext uri="{A12FA001-AC4F-418D-AE19-62706E023703}">
                      <ahyp:hlinkClr val="tx"/>
                    </a:ext>
                  </a:extLst>
                </a:hlinkClick>
              </a:rPr>
              <a:t>Land Registry</a:t>
            </a:r>
            <a:r>
              <a:rPr b="0" i="0" lang="en-GB" sz="900" u="none" cap="none" strike="noStrike">
                <a:solidFill>
                  <a:schemeClr val="accent2"/>
                </a:solidFill>
                <a:latin typeface="Lato"/>
                <a:ea typeface="Lato"/>
                <a:cs typeface="Lato"/>
                <a:sym typeface="Lato"/>
              </a:rPr>
              <a:t> for house prices and </a:t>
            </a:r>
            <a:r>
              <a:rPr b="0" i="0" lang="en-GB" sz="900" u="sng" cap="none" strike="noStrike">
                <a:solidFill>
                  <a:schemeClr val="hlink"/>
                </a:solidFill>
                <a:latin typeface="Lato"/>
                <a:ea typeface="Lato"/>
                <a:cs typeface="Lato"/>
                <a:sym typeface="Lato"/>
                <a:hlinkClick r:id="rId4"/>
              </a:rPr>
              <a:t>ONS </a:t>
            </a:r>
            <a:r>
              <a:rPr b="0" i="0" lang="en-GB" sz="900" u="none" cap="none" strike="noStrike">
                <a:solidFill>
                  <a:schemeClr val="accent2"/>
                </a:solidFill>
                <a:latin typeface="Lato"/>
                <a:ea typeface="Lato"/>
                <a:cs typeface="Lato"/>
                <a:sym typeface="Lato"/>
              </a:rPr>
              <a:t>for rental prices</a:t>
            </a:r>
            <a:endParaRPr b="0" i="0" sz="900" u="none" cap="none" strike="noStrike">
              <a:solidFill>
                <a:schemeClr val="accent2"/>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name="FLIC_Presentation">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Charlotte Jessop</dc:creator>
</cp:coreProperties>
</file>