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8"/>
  </p:notesMasterIdLst>
  <p:sldIdLst>
    <p:sldId id="256" r:id="rId2"/>
    <p:sldId id="28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79" r:id="rId24"/>
    <p:sldId id="280" r:id="rId25"/>
    <p:sldId id="281" r:id="rId26"/>
    <p:sldId id="270" r:id="rId27"/>
  </p:sldIdLst>
  <p:sldSz cx="12185650" cy="6858000"/>
  <p:notesSz cx="6858000" cy="9144000"/>
  <p:embeddedFontLst>
    <p:embeddedFont>
      <p:font typeface="Grandstander" pitchFamily="2" charset="0"/>
      <p:regular r:id="rId29"/>
      <p:bold r:id="rId30"/>
      <p:italic r:id="rId31"/>
      <p:boldItalic r:id="rId32"/>
    </p:embeddedFont>
    <p:embeddedFont>
      <p:font typeface="Grandstander Medium" pitchFamily="2" charset="0"/>
      <p:regular r:id="rId33"/>
      <p:bold r:id="rId34"/>
      <p:italic r:id="rId35"/>
      <p:boldItalic r:id="rId36"/>
    </p:embeddedFont>
    <p:embeddedFont>
      <p:font typeface="Grandstander SemiBold" pitchFamily="2" charset="0"/>
      <p:regular r:id="rId37"/>
      <p:bold r:id="rId38"/>
      <p:italic r:id="rId39"/>
      <p:boldItalic r:id="rId40"/>
    </p:embeddedFont>
    <p:embeddedFont>
      <p:font typeface="Helvetica" panose="020B0604020202020204" pitchFamily="34" charset="0"/>
      <p:regular r:id="rId41"/>
      <p:bold r:id="rId42"/>
      <p:italic r:id="rId43"/>
      <p:boldItalic r:id="rId44"/>
    </p:embeddedFont>
    <p:embeddedFont>
      <p:font typeface="Lato" panose="020F0502020204030203" pitchFamily="34" charset="0"/>
      <p:regular r:id="rId45"/>
      <p:bold r:id="rId46"/>
      <p:italic r:id="rId47"/>
      <p:boldItalic r:id="rId48"/>
    </p:embeddedFont>
    <p:embeddedFont>
      <p:font typeface="Verdana" panose="020B0604030504040204" pitchFamily="34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8" userDrawn="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3" roundtripDataSignature="AMtx7mg726+gt4DAYXaA56ewjZtuxvwdI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A37A08-69FF-1E87-5134-F146AC084A84}" name="Luã Santos Dias" initials="LS" userId="S::lua_dias@vanzolini-ead.org.br::5ba061cc-bd70-40d5-a037-2a2a36284974" providerId="AD"/>
  <p188:author id="{96A33466-62DE-B1BC-432F-2FA409342115}" name="Eduardo de Sousa Soares" initials="Ed" userId="S::eduardo_soares@vanzolini-ead.org.br::af78e49c-4628-409b-acd1-8ad5b0767517" providerId="AD"/>
  <p188:author id="{5609E583-6F6E-D26E-3483-A990B1ED9307}" name="Alice Girodo Elias" initials="AE" userId="S::alice_elias@vanzolini-ead.org.br::83a86b8d-5fdd-48ae-8c3d-d7029cde838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D62291-6491-1A40-A5EB-D126EEE28393}" v="945" dt="2025-10-17T22:36:43.6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9" autoAdjust="0"/>
    <p:restoredTop sz="96723" autoAdjust="0"/>
  </p:normalViewPr>
  <p:slideViewPr>
    <p:cSldViewPr snapToGrid="0">
      <p:cViewPr varScale="1">
        <p:scale>
          <a:sx n="65" d="100"/>
          <a:sy n="65" d="100"/>
        </p:scale>
        <p:origin x="798" y="78"/>
      </p:cViewPr>
      <p:guideLst>
        <p:guide orient="horz" pos="2160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customschemas.google.com/relationships/presentationmetadata" Target="metadata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59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Od6yC0P8Dc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hcHdljLstM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indian-roller-shouting-imagem-royalty-free/478783688?phrase=sons+da+natureza&amp;adppopup=tru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gettyimages.com.br/detail/foto/indian-roller-shouting-imagem-royalty-free/478783688?phrase=sons+da+natureza&amp;adppopup=true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Zx1vIKljKU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https://www.youtube.com/watch?v=ROd6yC0P8Dc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3" name="Google Shape;17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https://www.gettyimages.com.br/detail/ilustra%C3%A7%C3%A3o/girl-teacher-vector-illustration-ilustra%C3%A7%C3%A3o-royalty-free/1500016457</a:t>
            </a:r>
          </a:p>
          <a:p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https://www.gettyimages.com.br/detail/ilustra%C3%A7%C3%A3o/music-note-icon-isolated-on-white-ilustra%C3%A7%C3%A3o-royalty-free/1459345802</a:t>
            </a:r>
          </a:p>
        </p:txBody>
      </p:sp>
      <p:sp>
        <p:nvSpPr>
          <p:cNvPr id="184" name="Google Shape;18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9" name="Google Shape;1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114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https://www.gettyimages.com.br/detail/foto/thoughtful-african-american-boy-at-school-drawing-imagem-royalty-free/687830482?phrase=crian%C3%A7a+pensando&amp;adppopup=true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https://www.youtube.com/watch?v=_hcHdljLstM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	</a:t>
            </a:r>
            <a:endParaRPr dirty="0"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https://www.gettyimages.com.br/detail/foto/thoughtful-african-american-boy-at-school-drawing-imagem-royalty-free/687830482?phrase=crian%C3%A7a+pensando&amp;adppopup=true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9" name="Google Shape;1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https://www.gettyimages.com.br/detail/ilustra%C3%A7%C3%A3o/music-books-grunge-icon-ilustra%C3%A7%C3%A3o-royalty-free/521202739?adppopup=true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1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pt-BR" sz="1100" b="0" i="0" u="sng" strike="noStrike" cap="none" dirty="0">
                <a:solidFill>
                  <a:srgbClr val="5097C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pt-BR" sz="1100" b="0" i="0" u="sng" strike="noStrike" cap="none" dirty="0">
                <a:solidFill>
                  <a:srgbClr val="5097C0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www.gettyimages.com.br/detail/foto/indian-roller-shouting-imagem-royalty-free/478783688?phrase=sons+da+natureza&amp;adppopup=true</a:t>
            </a:r>
            <a:endParaRPr sz="1100" b="0" i="0" u="sng" strike="noStrike" cap="none" dirty="0">
              <a:solidFill>
                <a:srgbClr val="5097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https://www.gettyimages.com.br/detail/ilustra%C3%A7%C3%A3o/grand-piano-musical-instrument-ilustra%C3%A7%C3%A3o-royalty-free/1187151765</a:t>
            </a:r>
          </a:p>
          <a:p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https://www.gettyimages.com.br/detail/ilustra%C3%A7%C3%A3o/truck-icon-red-lorry-colored-silhouette-side-ilustra%C3%A7%C3%A3o-royalty-free/1351730873</a:t>
            </a:r>
          </a:p>
          <a:p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https://www.gettyimages.com.br/detail/ilustra%C3%A7%C3%A3o/realistic-high-quality-smartphone-mockup-with-ilustra%C3%A7%C3%A3o-royalty-free/1519409071</a:t>
            </a:r>
          </a:p>
        </p:txBody>
      </p:sp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https://www.youtube.com/watch?v=FZx1vIKljKU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2" name="Google Shape;16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998" y="340600"/>
            <a:ext cx="1452910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8876" y="536802"/>
            <a:ext cx="1452910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5757" y="809984"/>
            <a:ext cx="138201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11490005" y="1477435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4304" y="5943072"/>
            <a:ext cx="3339954" cy="833546"/>
          </a:xfrm>
          <a:prstGeom prst="rect">
            <a:avLst/>
          </a:prstGeom>
        </p:spPr>
      </p:pic>
      <p:pic>
        <p:nvPicPr>
          <p:cNvPr id="2" name="Google Shape;10;p8">
            <a:extLst>
              <a:ext uri="{FF2B5EF4-FFF2-40B4-BE49-F238E27FC236}">
                <a16:creationId xmlns:a16="http://schemas.microsoft.com/office/drawing/2014/main" id="{23DE8B3E-80A2-0ADA-AAEF-4AF42FC725A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6829" y="340602"/>
            <a:ext cx="138201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;p8">
            <a:extLst>
              <a:ext uri="{FF2B5EF4-FFF2-40B4-BE49-F238E27FC236}">
                <a16:creationId xmlns:a16="http://schemas.microsoft.com/office/drawing/2014/main" id="{511C1F8E-6237-74F2-5DE2-17712EE3D7F8}"/>
              </a:ext>
            </a:extLst>
          </p:cNvPr>
          <p:cNvSpPr/>
          <p:nvPr/>
        </p:nvSpPr>
        <p:spPr>
          <a:xfrm rot="-48255" flipH="1">
            <a:off x="10670289" y="1045338"/>
            <a:ext cx="1082343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48594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 preserve="1">
  <p:cSld name="1_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4" name="Google Shape;44;p13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283" y="1652833"/>
            <a:ext cx="11095018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60" lvl="1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840" lvl="2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120" lvl="3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400" lvl="4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680" lvl="5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959" lvl="6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240" lvl="7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520" lvl="8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283" y="898168"/>
            <a:ext cx="11100096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232" y="207027"/>
            <a:ext cx="310645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</a:p>
        </p:txBody>
      </p:sp>
    </p:spTree>
    <p:extLst>
      <p:ext uri="{BB962C8B-B14F-4D97-AF65-F5344CB8AC3E}">
        <p14:creationId xmlns:p14="http://schemas.microsoft.com/office/powerpoint/2010/main" val="278873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/>
        </p:nvSpPr>
        <p:spPr>
          <a:xfrm rot="21480000">
            <a:off x="181637" y="185167"/>
            <a:ext cx="177213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371" y="170411"/>
            <a:ext cx="1784955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675473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613" y="183725"/>
            <a:ext cx="185471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/>
        </p:nvSpPr>
        <p:spPr>
          <a:xfrm>
            <a:off x="9768830" y="492692"/>
            <a:ext cx="1909085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63" tIns="0" rIns="107944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7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45343" y="828942"/>
            <a:ext cx="5910994" cy="3325616"/>
          </a:xfrm>
          <a:solidFill>
            <a:schemeClr val="tx2"/>
          </a:solidFill>
        </p:spPr>
        <p:txBody>
          <a:bodyPr/>
          <a:lstStyle/>
          <a:p>
            <a:r>
              <a:rPr lang="pt-BR"/>
              <a:t>Clique no ícone para adicionar uma imagem</a:t>
            </a: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345" y="168921"/>
            <a:ext cx="1870325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266084744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302" y="1063567"/>
            <a:ext cx="11233386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19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60" lvl="1" indent="-44003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840" lvl="2" indent="-4231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120" lvl="3" indent="-4231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400" lvl="4" indent="-4231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680" lvl="5" indent="-4231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959" lvl="6" indent="-4231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240" lvl="7" indent="-4231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520" lvl="8" indent="-4231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398" y="171347"/>
            <a:ext cx="256362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759267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366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608283" y="1652833"/>
            <a:ext cx="11005865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265" lvl="0" indent="-30463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29" lvl="1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794" lvl="2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059" lvl="3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324" lvl="4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588" lvl="5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853" lvl="6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118" lvl="7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382" lvl="8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title"/>
          </p:nvPr>
        </p:nvSpPr>
        <p:spPr>
          <a:xfrm>
            <a:off x="608283" y="898167"/>
            <a:ext cx="11162183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3424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1"/>
          </p:nvPr>
        </p:nvSpPr>
        <p:spPr>
          <a:xfrm>
            <a:off x="608283" y="1652833"/>
            <a:ext cx="11005865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265" lvl="0" indent="-30463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29" lvl="1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794" lvl="2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059" lvl="3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324" lvl="4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588" lvl="5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853" lvl="6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118" lvl="7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382" lvl="8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608283" y="898167"/>
            <a:ext cx="11162183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9395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2" name="Google Shape;52;p16"/>
          <p:cNvSpPr txBox="1">
            <a:spLocks noGrp="1"/>
          </p:cNvSpPr>
          <p:nvPr>
            <p:ph type="body" idx="1"/>
          </p:nvPr>
        </p:nvSpPr>
        <p:spPr>
          <a:xfrm>
            <a:off x="608283" y="1652833"/>
            <a:ext cx="11005865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265" lvl="0" indent="-30463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29" lvl="1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794" lvl="2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059" lvl="3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324" lvl="4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588" lvl="5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853" lvl="6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118" lvl="7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382" lvl="8" indent="-4738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title"/>
          </p:nvPr>
        </p:nvSpPr>
        <p:spPr>
          <a:xfrm>
            <a:off x="608283" y="898167"/>
            <a:ext cx="11162183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2602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4473" y="300433"/>
            <a:ext cx="5878537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1820" y="987085"/>
            <a:ext cx="51817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183" lvl="0" indent="-36018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60" lvl="1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840" lvl="2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120" lvl="3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400" lvl="4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680" lvl="5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959" lvl="6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240" lvl="7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520" lvl="8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578865" y="987085"/>
            <a:ext cx="51817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183" lvl="0" indent="-36018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tabLst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60" lvl="1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840" lvl="2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120" lvl="3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400" lvl="4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680" lvl="5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959" lvl="6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240" lvl="7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520" lvl="8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B10FC1C-865A-01E8-24DD-A1E5C6048F6E}"/>
              </a:ext>
            </a:extLst>
          </p:cNvPr>
          <p:cNvSpPr/>
          <p:nvPr/>
        </p:nvSpPr>
        <p:spPr>
          <a:xfrm rot="21480000">
            <a:off x="181569" y="211659"/>
            <a:ext cx="200047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1820FF-F3F6-FB54-F855-00F92C10CF4C}"/>
              </a:ext>
            </a:extLst>
          </p:cNvPr>
          <p:cNvSpPr/>
          <p:nvPr/>
        </p:nvSpPr>
        <p:spPr>
          <a:xfrm rot="21540000">
            <a:off x="6028962" y="194344"/>
            <a:ext cx="50757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</a:p>
        </p:txBody>
      </p:sp>
    </p:spTree>
    <p:extLst>
      <p:ext uri="{BB962C8B-B14F-4D97-AF65-F5344CB8AC3E}">
        <p14:creationId xmlns:p14="http://schemas.microsoft.com/office/powerpoint/2010/main" val="1615975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7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617" y="673068"/>
            <a:ext cx="3999283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693071" y="987100"/>
            <a:ext cx="69103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183" lvl="0" indent="-36018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60" lvl="1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840" lvl="2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120" lvl="3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400" lvl="4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680" lvl="5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959" lvl="6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240" lvl="7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520" lvl="8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Google Shape;33;p17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5648439-68FA-DAC8-4010-B02E882481DF}"/>
              </a:ext>
            </a:extLst>
          </p:cNvPr>
          <p:cNvSpPr/>
          <p:nvPr/>
        </p:nvSpPr>
        <p:spPr>
          <a:xfrm rot="21480000">
            <a:off x="174750" y="163765"/>
            <a:ext cx="475824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</a:p>
        </p:txBody>
      </p:sp>
    </p:spTree>
    <p:extLst>
      <p:ext uri="{BB962C8B-B14F-4D97-AF65-F5344CB8AC3E}">
        <p14:creationId xmlns:p14="http://schemas.microsoft.com/office/powerpoint/2010/main" val="2180947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11"/>
          <p:cNvGrpSpPr/>
          <p:nvPr/>
        </p:nvGrpSpPr>
        <p:grpSpPr>
          <a:xfrm>
            <a:off x="4281803" y="1616689"/>
            <a:ext cx="4028234" cy="3987200"/>
            <a:chOff x="3060625" y="1076550"/>
            <a:chExt cx="3022750" cy="2990400"/>
          </a:xfrm>
        </p:grpSpPr>
        <p:pic>
          <p:nvPicPr>
            <p:cNvPr id="36" name="Google Shape;3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11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4692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 preserve="1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856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610" y="662248"/>
            <a:ext cx="4046651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2663" y="1099786"/>
            <a:ext cx="7877935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4304" y="5943072"/>
            <a:ext cx="3339954" cy="833546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/>
        </p:nvSpPr>
        <p:spPr>
          <a:xfrm rot="21551745" flipH="1">
            <a:off x="799630" y="1071806"/>
            <a:ext cx="4154879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1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1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023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272991" y="300433"/>
            <a:ext cx="1166991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894214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4" name="Google Shape;44;p13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283" y="1652833"/>
            <a:ext cx="11095018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60" lvl="1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840" lvl="2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120" lvl="3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400" lvl="4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680" lvl="5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959" lvl="6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240" lvl="7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520" lvl="8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283" y="898168"/>
            <a:ext cx="11100096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312" y="166426"/>
            <a:ext cx="284553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</a:p>
        </p:txBody>
      </p:sp>
    </p:spTree>
    <p:extLst>
      <p:ext uri="{BB962C8B-B14F-4D97-AF65-F5344CB8AC3E}">
        <p14:creationId xmlns:p14="http://schemas.microsoft.com/office/powerpoint/2010/main" val="58928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 preserve="1">
  <p:cSld name="1_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4" name="Google Shape;44;p13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283" y="1652833"/>
            <a:ext cx="11095018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60" lvl="1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840" lvl="2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120" lvl="3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400" lvl="4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680" lvl="5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959" lvl="6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240" lvl="7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520" lvl="8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283" y="898168"/>
            <a:ext cx="11100096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516" y="178140"/>
            <a:ext cx="217457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</a:p>
        </p:txBody>
      </p:sp>
    </p:spTree>
    <p:extLst>
      <p:ext uri="{BB962C8B-B14F-4D97-AF65-F5344CB8AC3E}">
        <p14:creationId xmlns:p14="http://schemas.microsoft.com/office/powerpoint/2010/main" val="44844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 preserve="1">
  <p:cSld name="1_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4" name="Google Shape;44;p13"/>
          <p:cNvSpPr/>
          <p:nvPr/>
        </p:nvSpPr>
        <p:spPr>
          <a:xfrm>
            <a:off x="272991" y="300433"/>
            <a:ext cx="1166991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283" y="1652833"/>
            <a:ext cx="11095018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560" lvl="1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7840" lvl="2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120" lvl="3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6400" lvl="4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5680" lvl="5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4959" lvl="6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4240" lvl="7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3520" lvl="8" indent="-47388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283" y="898168"/>
            <a:ext cx="11100096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0005" y="482969"/>
            <a:ext cx="1178800" cy="389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381" y="215570"/>
            <a:ext cx="26170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</a:p>
        </p:txBody>
      </p:sp>
    </p:spTree>
    <p:extLst>
      <p:ext uri="{BB962C8B-B14F-4D97-AF65-F5344CB8AC3E}">
        <p14:creationId xmlns:p14="http://schemas.microsoft.com/office/powerpoint/2010/main" val="28466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384" y="593368"/>
            <a:ext cx="11354883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0727" y="6248544"/>
            <a:ext cx="73121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384" y="1536633"/>
            <a:ext cx="1135488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88682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0.sv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ROd6yC0P8Dc?feature=oembed" TargetMode="External"/><Relationship Id="rId6" Type="http://schemas.openxmlformats.org/officeDocument/2006/relationships/image" Target="../media/image19.png"/><Relationship Id="rId5" Type="http://schemas.openxmlformats.org/officeDocument/2006/relationships/hyperlink" Target="https://www.youtube.com/watch?v=ROd6yC0P8Dc" TargetMode="Externa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hcHdljLst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youtube.com/watch?v=ROd6yC0P8Dc" TargetMode="External"/><Relationship Id="rId4" Type="http://schemas.openxmlformats.org/officeDocument/2006/relationships/hyperlink" Target="https://www.youtube.com/watch?v=FZx1vIKljKU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svg"/><Relationship Id="rId7" Type="http://schemas.openxmlformats.org/officeDocument/2006/relationships/image" Target="../media/image40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19.png"/><Relationship Id="rId7" Type="http://schemas.openxmlformats.org/officeDocument/2006/relationships/image" Target="../media/image34.png"/><Relationship Id="rId2" Type="http://schemas.openxmlformats.org/officeDocument/2006/relationships/hyperlink" Target="https://www.youtube.com/watch?v=_hcHdljLstM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20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19.png"/><Relationship Id="rId7" Type="http://schemas.openxmlformats.org/officeDocument/2006/relationships/image" Target="../media/image34.png"/><Relationship Id="rId2" Type="http://schemas.openxmlformats.org/officeDocument/2006/relationships/hyperlink" Target="https://www.youtube.com/watch?v=FZx1vIKljKU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20.svg"/><Relationship Id="rId9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19.png"/><Relationship Id="rId7" Type="http://schemas.openxmlformats.org/officeDocument/2006/relationships/image" Target="../media/image34.png"/><Relationship Id="rId2" Type="http://schemas.openxmlformats.org/officeDocument/2006/relationships/hyperlink" Target="https://www.youtube.com/watch?v=ROd6yC0P8Dc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20.svg"/><Relationship Id="rId9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3.svg"/><Relationship Id="rId7" Type="http://schemas.openxmlformats.org/officeDocument/2006/relationships/image" Target="../media/image35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_hcHdljLstM?feature=oembed" TargetMode="External"/><Relationship Id="rId6" Type="http://schemas.openxmlformats.org/officeDocument/2006/relationships/image" Target="../media/image19.png"/><Relationship Id="rId5" Type="http://schemas.openxmlformats.org/officeDocument/2006/relationships/hyperlink" Target="https://www.youtube.com/watch?v=_hcHdljLstM" TargetMode="Externa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sv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FZx1vIKljKU?feature=oembed" TargetMode="External"/><Relationship Id="rId6" Type="http://schemas.openxmlformats.org/officeDocument/2006/relationships/image" Target="../media/image19.png"/><Relationship Id="rId5" Type="http://schemas.openxmlformats.org/officeDocument/2006/relationships/hyperlink" Target="https://www.youtube.com/watch?v=FZx1vIKljKU" TargetMode="Externa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/>
          <p:nvPr/>
        </p:nvSpPr>
        <p:spPr>
          <a:xfrm>
            <a:off x="614880" y="2666297"/>
            <a:ext cx="10955891" cy="1973372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19938" tIns="23988" rIns="121837" bIns="23988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7" b="1" dirty="0">
                <a:latin typeface="Grandstander"/>
                <a:ea typeface="Grandstander"/>
                <a:cs typeface="Grandstander"/>
                <a:sym typeface="Grandstander"/>
              </a:rPr>
              <a:t>OS SONS DAS HISTÓRIAS</a:t>
            </a:r>
            <a:endParaRPr sz="4797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0" name="Google Shape;100;p1"/>
          <p:cNvSpPr/>
          <p:nvPr/>
        </p:nvSpPr>
        <p:spPr>
          <a:xfrm rot="-48481" flipH="1">
            <a:off x="10625368" y="398449"/>
            <a:ext cx="1190698" cy="914450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37" tIns="121837" rIns="121837" bIns="121837" anchor="ctr" anchorCtr="0">
            <a:noAutofit/>
          </a:bodyPr>
          <a:lstStyle/>
          <a:p>
            <a:pPr algn="ctr">
              <a:buSzPts val="1200"/>
            </a:pPr>
            <a:r>
              <a:rPr lang="pt-BR" sz="5597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7" u="sng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2" u="sng" baseline="30000">
              <a:solidFill>
                <a:schemeClr val="lt1"/>
              </a:solidFill>
            </a:endParaRPr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6DA3829B-E6EA-1190-67DE-47F904D0F89E}"/>
              </a:ext>
            </a:extLst>
          </p:cNvPr>
          <p:cNvSpPr/>
          <p:nvPr/>
        </p:nvSpPr>
        <p:spPr>
          <a:xfrm flipH="1">
            <a:off x="315421" y="5453843"/>
            <a:ext cx="179017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00" strike="sngStrike" dirty="0">
                <a:latin typeface="Grandstander Medium"/>
                <a:ea typeface="Grandstander Medium"/>
                <a:cs typeface="Grandstander Medium"/>
                <a:sym typeface="Grandstander Medium"/>
              </a:rPr>
              <a:t>º</a:t>
            </a:r>
            <a:r>
              <a:rPr lang="pt-BR" sz="21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00" dirty="0"/>
          </a:p>
        </p:txBody>
      </p:sp>
      <p:sp>
        <p:nvSpPr>
          <p:cNvPr id="7" name="Google Shape;101;p1">
            <a:extLst>
              <a:ext uri="{FF2B5EF4-FFF2-40B4-BE49-F238E27FC236}">
                <a16:creationId xmlns:a16="http://schemas.microsoft.com/office/drawing/2014/main" id="{FFFC65DF-351D-47D9-5632-B6F3730CCC1C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FD89308A-B14E-1CBF-6C38-C528BF575E21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05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B6913C6-22AB-5D49-8796-02C399989551}"/>
              </a:ext>
            </a:extLst>
          </p:cNvPr>
          <p:cNvSpPr/>
          <p:nvPr/>
        </p:nvSpPr>
        <p:spPr>
          <a:xfrm rot="21540000">
            <a:off x="4287717" y="4815800"/>
            <a:ext cx="3633824" cy="651287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r>
              <a:rPr lang="pt-BR" dirty="0">
                <a:solidFill>
                  <a:schemeClr val="dk1"/>
                </a:solidFill>
              </a:rPr>
              <a:t>DESAFIO 2:</a:t>
            </a:r>
            <a:endParaRPr sz="3198" dirty="0"/>
          </a:p>
        </p:txBody>
      </p:sp>
      <p:sp>
        <p:nvSpPr>
          <p:cNvPr id="181" name="Google Shape;181;p37"/>
          <p:cNvSpPr txBox="1"/>
          <p:nvPr/>
        </p:nvSpPr>
        <p:spPr>
          <a:xfrm>
            <a:off x="647233" y="2095283"/>
            <a:ext cx="5099343" cy="3231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</a:rPr>
              <a:t>VAMOS CONTINUAR O DESAFIO. AGORA, OUVIREMOS </a:t>
            </a:r>
            <a:r>
              <a:rPr lang="pt-BR" sz="2600" b="1" dirty="0">
                <a:solidFill>
                  <a:schemeClr val="dk1"/>
                </a:solidFill>
              </a:rPr>
              <a:t>SONS ARTIFICIAIS </a:t>
            </a:r>
            <a:r>
              <a:rPr lang="pt-BR" sz="2600" dirty="0">
                <a:solidFill>
                  <a:schemeClr val="dk1"/>
                </a:solidFill>
              </a:rPr>
              <a:t>QUE ESCUTAMOS EM NOSSAS CASAS.</a:t>
            </a:r>
            <a:endParaRPr sz="2600" dirty="0">
              <a:solidFill>
                <a:schemeClr val="dk1"/>
              </a:solidFill>
            </a:endParaRPr>
          </a:p>
          <a:p>
            <a:pPr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</a:rPr>
              <a:t>VAMOS LÁ!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3" name="Mídia Online 2" descr="Que som é esse? SONS DA CASA">
            <a:hlinkClick r:id="" action="ppaction://media"/>
            <a:extLst>
              <a:ext uri="{FF2B5EF4-FFF2-40B4-BE49-F238E27FC236}">
                <a16:creationId xmlns:a16="http://schemas.microsoft.com/office/drawing/2014/main" id="{06ED43D6-5C92-54E8-EAC0-2AC9DDFFE30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745675" y="1792550"/>
            <a:ext cx="5792743" cy="3272900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8837E70F-5DEC-5882-7B3D-BB2EE8ED111A}"/>
              </a:ext>
            </a:extLst>
          </p:cNvPr>
          <p:cNvGrpSpPr/>
          <p:nvPr/>
        </p:nvGrpSpPr>
        <p:grpSpPr>
          <a:xfrm>
            <a:off x="6405800" y="5382602"/>
            <a:ext cx="4801778" cy="459364"/>
            <a:chOff x="4187825" y="3626245"/>
            <a:chExt cx="4801778" cy="459364"/>
          </a:xfrm>
        </p:grpSpPr>
        <p:sp>
          <p:nvSpPr>
            <p:cNvPr id="5" name="CaixaDeTexto 7">
              <a:extLst>
                <a:ext uri="{FF2B5EF4-FFF2-40B4-BE49-F238E27FC236}">
                  <a16:creationId xmlns:a16="http://schemas.microsoft.com/office/drawing/2014/main" id="{B618A770-9712-1BF5-ADCE-6462256D122B}"/>
                </a:ext>
              </a:extLst>
            </p:cNvPr>
            <p:cNvSpPr txBox="1"/>
            <p:nvPr/>
          </p:nvSpPr>
          <p:spPr>
            <a:xfrm>
              <a:off x="4289890" y="3708331"/>
              <a:ext cx="4699713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>
                <a:buSzPts val="1400"/>
              </a:pPr>
              <a:r>
                <a:rPr lang="pt-BR" u="sng" dirty="0">
                  <a:hlinkClick r:id="rId5"/>
                </a:rPr>
                <a:t>https://www.youtube.com/watch?v=ROd6yC0P8Dc</a:t>
              </a:r>
              <a:r>
                <a:rPr lang="pt-BR" u="sng" dirty="0"/>
                <a:t> </a:t>
              </a:r>
              <a:endParaRPr lang="pt-BR" dirty="0"/>
            </a:p>
          </p:txBody>
        </p:sp>
        <p:pic>
          <p:nvPicPr>
            <p:cNvPr id="6" name="Gráfico 10">
              <a:extLst>
                <a:ext uri="{FF2B5EF4-FFF2-40B4-BE49-F238E27FC236}">
                  <a16:creationId xmlns:a16="http://schemas.microsoft.com/office/drawing/2014/main" id="{55C96E94-8243-1D9C-8BAB-05CF9BB6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/>
          <p:nvPr/>
        </p:nvSpPr>
        <p:spPr>
          <a:xfrm>
            <a:off x="606682" y="1698994"/>
            <a:ext cx="6485554" cy="418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</a:rPr>
              <a:t>VOCÊ JÁ CONHECIA HISTÓRIAS SONORIZADAS?</a:t>
            </a:r>
            <a:endParaRPr sz="2600" dirty="0"/>
          </a:p>
          <a:p>
            <a:pPr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</a:rPr>
              <a:t>PARA VOCÊ, OS SONS PRODUZIDOS DURANTE A CONTAÇÃO DE UMA HISTÓRIA DEIXAM A EXPERIÊNCIA MAIS EMOCIONANTE? </a:t>
            </a:r>
            <a:endParaRPr sz="2600" dirty="0"/>
          </a:p>
          <a:p>
            <a:pPr>
              <a:spcAft>
                <a:spcPts val="1200"/>
              </a:spcAft>
              <a:buSzPts val="2400"/>
            </a:pPr>
            <a:r>
              <a:rPr lang="pt-BR" sz="2600" dirty="0"/>
              <a:t>QUAL SOM FEITO POR HUMANOS OU POR MÁQUINAS VOCÊ ACHA MAIS DIVERTIDO? POR QUÊ?</a:t>
            </a:r>
          </a:p>
        </p:txBody>
      </p:sp>
      <p:sp>
        <p:nvSpPr>
          <p:cNvPr id="187" name="Google Shape;187;p29"/>
          <p:cNvSpPr txBox="1"/>
          <p:nvPr/>
        </p:nvSpPr>
        <p:spPr>
          <a:xfrm>
            <a:off x="606682" y="973362"/>
            <a:ext cx="6139601" cy="60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buSzPts val="2400"/>
            </a:pPr>
            <a:r>
              <a:rPr lang="pt-BR" sz="3100" b="1" dirty="0">
                <a:solidFill>
                  <a:schemeClr val="dk1"/>
                </a:solidFill>
              </a:rPr>
              <a:t>VAMOS CONVERSAR?</a:t>
            </a:r>
            <a:endParaRPr sz="3100" dirty="0">
              <a:solidFill>
                <a:schemeClr val="dk1"/>
              </a:solidFill>
            </a:endParaRPr>
          </a:p>
        </p:txBody>
      </p:sp>
      <p:pic>
        <p:nvPicPr>
          <p:cNvPr id="190" name="Google Shape;19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8166" y="2048014"/>
            <a:ext cx="3094521" cy="4282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9"/>
          <p:cNvPicPr preferRelativeResize="0"/>
          <p:nvPr/>
        </p:nvPicPr>
        <p:blipFill rotWithShape="1">
          <a:blip r:embed="rId4">
            <a:alphaModFix/>
          </a:blip>
          <a:srcRect l="14860" t="10559" r="14858" b="10712"/>
          <a:stretch/>
        </p:blipFill>
        <p:spPr>
          <a:xfrm>
            <a:off x="10075356" y="1485661"/>
            <a:ext cx="1503612" cy="17229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D0D8F117-6087-0A97-1621-C8320F0855F4}"/>
              </a:ext>
            </a:extLst>
          </p:cNvPr>
          <p:cNvGrpSpPr/>
          <p:nvPr/>
        </p:nvGrpSpPr>
        <p:grpSpPr>
          <a:xfrm>
            <a:off x="9211805" y="527823"/>
            <a:ext cx="2367163" cy="415517"/>
            <a:chOff x="289560" y="3851596"/>
            <a:chExt cx="2367163" cy="415517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6A04AD6C-095B-EB7E-DD7F-437CBC12DBF4}"/>
                </a:ext>
              </a:extLst>
            </p:cNvPr>
            <p:cNvSpPr txBox="1"/>
            <p:nvPr/>
          </p:nvSpPr>
          <p:spPr>
            <a:xfrm>
              <a:off x="289561" y="3911865"/>
              <a:ext cx="2367162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7" name="Gráfico 3">
              <a:extLst>
                <a:ext uri="{FF2B5EF4-FFF2-40B4-BE49-F238E27FC236}">
                  <a16:creationId xmlns:a16="http://schemas.microsoft.com/office/drawing/2014/main" id="{036EA17B-4C8B-1466-CDD7-27D6D7E3D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bff5210c6_0_222"/>
          <p:cNvSpPr txBox="1">
            <a:spLocks noGrp="1"/>
          </p:cNvSpPr>
          <p:nvPr>
            <p:ph type="body" idx="1"/>
          </p:nvPr>
        </p:nvSpPr>
        <p:spPr>
          <a:xfrm>
            <a:off x="4528110" y="1631696"/>
            <a:ext cx="6910399" cy="2315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noAutofit/>
          </a:bodyPr>
          <a:lstStyle/>
          <a:p>
            <a:pPr marL="623056" indent="-45720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dirty="0"/>
              <a:t>APRECIAMOS </a:t>
            </a:r>
            <a:r>
              <a:rPr lang="pt-BR" dirty="0">
                <a:solidFill>
                  <a:schemeClr val="dk1"/>
                </a:solidFill>
              </a:rPr>
              <a:t>A SONORIZAÇÃO DE UMA HISTÓRIA;</a:t>
            </a:r>
          </a:p>
          <a:p>
            <a:pPr marL="623056" indent="-457200"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dirty="0"/>
              <a:t>APRENDEMOS SOBRE OS SONS NATURAIS E ARTIFICIAIS.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pt-BR" sz="2000" dirty="0">
                <a:latin typeface="+mj-lt"/>
                <a:ea typeface="Calibri"/>
                <a:cs typeface="Times New Roman"/>
              </a:rPr>
              <a:t>LEMOV, D. </a:t>
            </a:r>
            <a:r>
              <a:rPr lang="pt-BR" sz="2000" b="1" dirty="0">
                <a:latin typeface="+mj-lt"/>
                <a:ea typeface="Calibri"/>
                <a:cs typeface="Times New Roman"/>
              </a:rPr>
              <a:t>Aula nota 10 3.0: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 63 técnicas para melhorar a gestão da sala de aula / Doug </a:t>
            </a:r>
            <a:r>
              <a:rPr lang="pt-BR" sz="2000" dirty="0" err="1">
                <a:latin typeface="+mj-lt"/>
                <a:ea typeface="Calibri"/>
                <a:cs typeface="Times New Roman"/>
              </a:rPr>
              <a:t>Lemov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; </a:t>
            </a:r>
            <a:r>
              <a:rPr lang="pt-BR" sz="2000" dirty="0">
                <a:latin typeface="+mj-lt"/>
                <a:ea typeface="Calibri"/>
              </a:rPr>
              <a:t>tradução: Daniel Vieira, Sandra Maria Mallmann da Rosa; revisão técnica: Fausta Camargo, </a:t>
            </a:r>
            <a:r>
              <a:rPr lang="pt-BR" sz="2000" dirty="0" err="1">
                <a:latin typeface="+mj-lt"/>
                <a:ea typeface="Calibri"/>
              </a:rPr>
              <a:t>Thuinie</a:t>
            </a:r>
            <a:r>
              <a:rPr lang="pt-BR" sz="2000" dirty="0">
                <a:latin typeface="+mj-lt"/>
                <a:ea typeface="Calibri"/>
              </a:rPr>
              <a:t> Daros. 3. ed. 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Porto Alegre: Penso, 2023.</a:t>
            </a:r>
          </a:p>
          <a:p>
            <a:pPr>
              <a:spcAft>
                <a:spcPts val="1200"/>
              </a:spcAft>
            </a:pPr>
            <a:r>
              <a:rPr lang="pt-BR" sz="2000" dirty="0">
                <a:latin typeface="+mj-lt"/>
                <a:ea typeface="Calibri"/>
                <a:cs typeface="Times New Roman"/>
              </a:rPr>
              <a:t>SÃO PAULO (Estado). Secretaria da Educação. </a:t>
            </a:r>
            <a:r>
              <a:rPr lang="pt-BR" sz="2000" b="1" dirty="0">
                <a:latin typeface="+mj-lt"/>
                <a:ea typeface="Calibri"/>
                <a:cs typeface="Times New Roman"/>
              </a:rPr>
              <a:t>Currículo em Ação</a:t>
            </a:r>
            <a:r>
              <a:rPr lang="pt-BR" sz="2000" i="1" dirty="0">
                <a:latin typeface="+mj-lt"/>
                <a:ea typeface="Calibri"/>
                <a:cs typeface="Times New Roman"/>
              </a:rPr>
              <a:t>, 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2023. Caderno do Professor, Arte, 1</a:t>
            </a:r>
            <a:r>
              <a:rPr lang="pt-BR" sz="2000" u="sng" baseline="30000" dirty="0">
                <a:latin typeface="+mj-lt"/>
                <a:ea typeface="Calibri"/>
                <a:cs typeface="Times New Roman"/>
              </a:rPr>
              <a:t>o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 ao 5</a:t>
            </a:r>
            <a:r>
              <a:rPr lang="pt-BR" sz="2000" u="sng" baseline="30000" dirty="0">
                <a:latin typeface="+mj-lt"/>
                <a:ea typeface="Calibri"/>
                <a:cs typeface="Times New Roman"/>
              </a:rPr>
              <a:t>o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 ano – Ensino Fundamental Anos Iniciais, v. 2. Disponível em: </a:t>
            </a:r>
            <a:r>
              <a:rPr lang="pt-BR" sz="2000" u="sng" dirty="0">
                <a:solidFill>
                  <a:srgbClr val="0563C1"/>
                </a:solidFill>
                <a:latin typeface="+mj-lt"/>
                <a:ea typeface="Calibri"/>
                <a:cs typeface="Times New Roman"/>
                <a:hlinkClick r:id="rId3"/>
              </a:rPr>
              <a:t>https://efape.educacao.sp.gov.br/curriculopaulista/wp-content/uploads/2022/06/PROF_miolo_EF_AI_ARTE_V2_01a05.pdf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. Acesso em: 03 out. 2025.</a:t>
            </a:r>
          </a:p>
          <a:p>
            <a:pPr marL="0" indent="0">
              <a:spcAft>
                <a:spcPts val="1200"/>
              </a:spcAft>
            </a:pPr>
            <a:r>
              <a:rPr lang="pt-BR" sz="2000" dirty="0">
                <a:latin typeface="+mj-lt"/>
                <a:ea typeface="Calibri"/>
                <a:cs typeface="Times New Roman"/>
              </a:rPr>
              <a:t>SÃO PAULO (Estado). Secretaria da Educação. Currículo Paulista, 2019. Disponível em: </a:t>
            </a:r>
            <a:r>
              <a:rPr lang="pt-BR" sz="2000" dirty="0">
                <a:latin typeface="+mj-lt"/>
                <a:ea typeface="Calibri"/>
                <a:cs typeface="Times New Roman"/>
                <a:hlinkClick r:id="rId4"/>
              </a:rPr>
              <a:t>https://efape.educacao.sp.gov.br/</a:t>
            </a:r>
            <a:r>
              <a:rPr lang="pt-BR" sz="2000" dirty="0" err="1">
                <a:latin typeface="+mj-lt"/>
                <a:ea typeface="Calibri"/>
                <a:cs typeface="Times New Roman"/>
                <a:hlinkClick r:id="rId4"/>
              </a:rPr>
              <a:t>curriculopaulista</a:t>
            </a:r>
            <a:r>
              <a:rPr lang="pt-BR" sz="2000" dirty="0">
                <a:latin typeface="+mj-lt"/>
                <a:ea typeface="Calibri"/>
                <a:cs typeface="Times New Roman"/>
                <a:hlinkClick r:id="rId4"/>
              </a:rPr>
              <a:t>/</a:t>
            </a:r>
            <a:r>
              <a:rPr lang="pt-BR" sz="2000" dirty="0" err="1">
                <a:latin typeface="+mj-lt"/>
                <a:ea typeface="Calibri"/>
                <a:cs typeface="Times New Roman"/>
                <a:hlinkClick r:id="rId4"/>
              </a:rPr>
              <a:t>wp-content</a:t>
            </a:r>
            <a:r>
              <a:rPr lang="pt-BR" sz="2000" dirty="0">
                <a:latin typeface="+mj-lt"/>
                <a:ea typeface="Calibri"/>
                <a:cs typeface="Times New Roman"/>
                <a:hlinkClick r:id="rId4"/>
              </a:rPr>
              <a:t>/uploads/2023/02/Curriculo_Paulista-etapas-Educa%C3%A7%C3%A3o-Infantil-e-Ensino-Fundamental-ISBN.pdf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. Acesso em: 03 out. 2025.</a:t>
            </a:r>
            <a:endParaRPr sz="2000" dirty="0">
              <a:latin typeface="+mj-lt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noAutofit/>
          </a:bodyPr>
          <a:lstStyle/>
          <a:p>
            <a:pPr marL="0" indent="0">
              <a:spcAft>
                <a:spcPts val="1200"/>
              </a:spcAft>
              <a:buClr>
                <a:srgbClr val="000000"/>
              </a:buClr>
              <a:buSzPts val="2400"/>
            </a:pPr>
            <a:r>
              <a:rPr lang="pt-BR" sz="2000" b="1" dirty="0">
                <a:solidFill>
                  <a:srgbClr val="000000"/>
                </a:solidFill>
                <a:latin typeface="+mj-lt"/>
              </a:rPr>
              <a:t>Lista de imagens e vídeos</a:t>
            </a:r>
            <a:endParaRPr sz="2000" dirty="0">
              <a:latin typeface="+mj-lt"/>
            </a:endParaRPr>
          </a:p>
          <a:p>
            <a:pPr marL="0" indent="0">
              <a:spcAft>
                <a:spcPts val="1200"/>
              </a:spcAft>
              <a:buClr>
                <a:srgbClr val="000000"/>
              </a:buClr>
              <a:buSzPts val="2400"/>
            </a:pPr>
            <a:r>
              <a:rPr lang="pt-BR" sz="2000" b="1" dirty="0">
                <a:solidFill>
                  <a:srgbClr val="000000"/>
                </a:solidFill>
                <a:latin typeface="+mj-lt"/>
              </a:rPr>
              <a:t>Slide 1 – </a:t>
            </a:r>
            <a:r>
              <a:rPr lang="pt-BR" sz="2000" dirty="0">
                <a:solidFill>
                  <a:srgbClr val="000000"/>
                </a:solidFill>
                <a:latin typeface="+mj-lt"/>
              </a:rPr>
              <a:t>Imagem de capa: SEDUC-SP</a:t>
            </a:r>
          </a:p>
          <a:p>
            <a:pPr>
              <a:spcAft>
                <a:spcPts val="1200"/>
              </a:spcAft>
              <a:buClr>
                <a:srgbClr val="000000"/>
              </a:buClr>
              <a:buSzPts val="2400"/>
            </a:pPr>
            <a:r>
              <a:rPr lang="pt-BR" sz="2000" b="1" dirty="0">
                <a:latin typeface="+mj-lt"/>
              </a:rPr>
              <a:t>Slides 3, 5, 6, 7, 8, 11</a:t>
            </a:r>
            <a:r>
              <a:rPr lang="pt-BR" sz="2000" dirty="0">
                <a:latin typeface="+mj-lt"/>
              </a:rPr>
              <a:t> </a:t>
            </a:r>
            <a:r>
              <a:rPr lang="pt-BR" sz="2000" b="1" dirty="0">
                <a:latin typeface="+mj-lt"/>
              </a:rPr>
              <a:t>–</a:t>
            </a:r>
            <a:r>
              <a:rPr lang="pt-BR" sz="2000" dirty="0">
                <a:latin typeface="+mj-lt"/>
              </a:rPr>
              <a:t> © Getty Images</a:t>
            </a:r>
            <a:endParaRPr sz="2000" b="1" dirty="0">
              <a:solidFill>
                <a:srgbClr val="000000"/>
              </a:solidFill>
              <a:latin typeface="+mj-lt"/>
            </a:endParaRPr>
          </a:p>
          <a:p>
            <a:pPr marL="0" indent="0">
              <a:spcAft>
                <a:spcPts val="1200"/>
              </a:spcAft>
            </a:pPr>
            <a:r>
              <a:rPr lang="pt-BR" sz="2000" b="1" dirty="0">
                <a:latin typeface="+mj-lt"/>
                <a:ea typeface="Calibri"/>
                <a:cs typeface="Times New Roman"/>
              </a:rPr>
              <a:t>Slide 4 – 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Música com a </a:t>
            </a:r>
            <a:r>
              <a:rPr lang="pt-BR" sz="2000" dirty="0" err="1">
                <a:latin typeface="+mj-lt"/>
                <a:ea typeface="Calibri"/>
                <a:cs typeface="Times New Roman"/>
              </a:rPr>
              <a:t>Profe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 Marina. CONTO SONORO – a História de Joãozinho.</a:t>
            </a:r>
            <a:r>
              <a:rPr lang="pt-BR" sz="2000" b="1" dirty="0">
                <a:latin typeface="+mj-lt"/>
                <a:ea typeface="Calibri"/>
                <a:cs typeface="Times New Roman"/>
              </a:rPr>
              <a:t> 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Disponível em: </a:t>
            </a:r>
            <a:r>
              <a:rPr lang="pt-BR" sz="2000" u="sng" dirty="0">
                <a:solidFill>
                  <a:srgbClr val="0563C1"/>
                </a:solidFill>
                <a:latin typeface="+mj-lt"/>
                <a:ea typeface="Calibri"/>
                <a:cs typeface="Times New Roman"/>
                <a:hlinkClick r:id="rId3"/>
              </a:rPr>
              <a:t>https://www.youtube.com/watch?v=_hcHdljLstM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. Acesso em: 3 out. 2025.</a:t>
            </a:r>
          </a:p>
          <a:p>
            <a:pPr>
              <a:spcAft>
                <a:spcPts val="1200"/>
              </a:spcAft>
            </a:pPr>
            <a:r>
              <a:rPr lang="pt-BR" sz="2000" b="1" dirty="0">
                <a:latin typeface="+mj-lt"/>
                <a:ea typeface="Calibri"/>
                <a:cs typeface="Times New Roman"/>
              </a:rPr>
              <a:t>Slide 9 – 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Fabricando Música. Que som é esse? SONS DO JARDIM</a:t>
            </a:r>
            <a:r>
              <a:rPr lang="pt-BR" sz="2000" b="1" dirty="0">
                <a:latin typeface="+mj-lt"/>
                <a:ea typeface="Calibri"/>
                <a:cs typeface="Times New Roman"/>
              </a:rPr>
              <a:t>. 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Disponível em: </a:t>
            </a:r>
            <a:r>
              <a:rPr lang="pt-BR" sz="2000" u="sng" dirty="0">
                <a:solidFill>
                  <a:srgbClr val="0563C1"/>
                </a:solidFill>
                <a:latin typeface="+mj-lt"/>
                <a:ea typeface="Calibri"/>
                <a:cs typeface="Times New Roman"/>
                <a:hlinkClick r:id="rId4"/>
              </a:rPr>
              <a:t>https://www.youtube.com/watch?v=FZx1vIKljKU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. Acesso em: 3 out. 2025</a:t>
            </a:r>
          </a:p>
          <a:p>
            <a:pPr>
              <a:spcAft>
                <a:spcPts val="1200"/>
              </a:spcAft>
            </a:pPr>
            <a:r>
              <a:rPr lang="pt-BR" sz="2000" b="1" dirty="0">
                <a:latin typeface="+mj-lt"/>
                <a:ea typeface="Calibri"/>
                <a:cs typeface="Times New Roman"/>
              </a:rPr>
              <a:t>Slide 10 – 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Fabricando Música. Que som é esse? SONS DA CASA.</a:t>
            </a:r>
            <a:r>
              <a:rPr lang="pt-BR" sz="2000" b="1" dirty="0">
                <a:latin typeface="+mj-lt"/>
                <a:ea typeface="Calibri"/>
                <a:cs typeface="Times New Roman"/>
              </a:rPr>
              <a:t> 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Disponível em: </a:t>
            </a:r>
            <a:r>
              <a:rPr lang="pt-BR" sz="2000" u="sng" dirty="0">
                <a:solidFill>
                  <a:srgbClr val="0563C1"/>
                </a:solidFill>
                <a:latin typeface="+mj-lt"/>
                <a:ea typeface="Calibri"/>
                <a:cs typeface="Times New Roman"/>
                <a:hlinkClick r:id="rId5"/>
              </a:rPr>
              <a:t>https://www.youtube.com/watch?v=ROd6yC0P8Dc</a:t>
            </a:r>
            <a:r>
              <a:rPr lang="pt-BR" sz="2000" dirty="0">
                <a:latin typeface="+mj-lt"/>
                <a:ea typeface="Calibri"/>
                <a:cs typeface="Times New Roman"/>
              </a:rPr>
              <a:t>. Acesso em: 3 out. 2025.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73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9FA60722-4EF4-6868-E441-F81C0D7035FB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FF95D5E-610C-7072-6768-F7C001307D9F}"/>
              </a:ext>
            </a:extLst>
          </p:cNvPr>
          <p:cNvSpPr txBox="1"/>
          <p:nvPr/>
        </p:nvSpPr>
        <p:spPr>
          <a:xfrm>
            <a:off x="1472446" y="1066328"/>
            <a:ext cx="398923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>
                <a:latin typeface="+mj-lt"/>
              </a:rPr>
              <a:t>Dinâmica</a:t>
            </a:r>
            <a:r>
              <a:rPr lang="pt-BR" sz="1600" b="1" dirty="0">
                <a:effectLst/>
                <a:latin typeface="+mj-lt"/>
              </a:rPr>
              <a:t> de </a:t>
            </a:r>
            <a:r>
              <a:rPr lang="pt-BR" sz="1600" b="1" dirty="0">
                <a:latin typeface="+mj-lt"/>
              </a:rPr>
              <a:t>condução</a:t>
            </a:r>
            <a:r>
              <a:rPr lang="pt-BR" sz="1600" b="1" dirty="0">
                <a:effectLst/>
                <a:latin typeface="+mj-lt"/>
              </a:rPr>
              <a:t>: </a:t>
            </a:r>
            <a:r>
              <a:rPr lang="pt-BR" sz="1600" dirty="0">
                <a:effectLst/>
                <a:latin typeface="+mj-lt"/>
              </a:rPr>
              <a:t>Caro professor, para essa aula </a:t>
            </a:r>
            <a:r>
              <a:rPr lang="pt-BR" sz="1600" dirty="0">
                <a:latin typeface="+mj-lt"/>
              </a:rPr>
              <a:t>será necessária</a:t>
            </a:r>
            <a:r>
              <a:rPr lang="pt-BR" sz="1600" dirty="0">
                <a:effectLst/>
                <a:latin typeface="+mj-lt"/>
              </a:rPr>
              <a:t> a </a:t>
            </a:r>
            <a:r>
              <a:rPr lang="pt-BR" sz="1600" dirty="0">
                <a:latin typeface="+mj-lt"/>
              </a:rPr>
              <a:t>impressão</a:t>
            </a:r>
            <a:r>
              <a:rPr lang="pt-BR" sz="1600" dirty="0">
                <a:effectLst/>
                <a:latin typeface="+mj-lt"/>
              </a:rPr>
              <a:t> </a:t>
            </a:r>
            <a:r>
              <a:rPr lang="pt-BR" sz="1600" dirty="0">
                <a:latin typeface="+mj-lt"/>
              </a:rPr>
              <a:t>prévia</a:t>
            </a:r>
            <a:r>
              <a:rPr lang="pt-BR" sz="1600" dirty="0">
                <a:effectLst/>
                <a:latin typeface="+mj-lt"/>
              </a:rPr>
              <a:t> de algumas vídeos que se encontram no </a:t>
            </a:r>
            <a:r>
              <a:rPr lang="pt-BR" sz="1600" dirty="0">
                <a:latin typeface="+mj-lt"/>
              </a:rPr>
              <a:t>rodapé do</a:t>
            </a:r>
            <a:r>
              <a:rPr lang="pt-BR" sz="1600" dirty="0">
                <a:effectLst/>
                <a:latin typeface="+mj-lt"/>
              </a:rPr>
              <a:t> slide “Praticando”. 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245B79CF-4910-8EEC-8A15-893C58902B0E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3A4AB53-D793-653B-EE77-0F5D5F3D9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6513BC99-D7E5-FC24-1DE5-25AB5400F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93D730F5-A544-8B73-18C1-F07873A7F72D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6"/>
          <a:srcRect l="35" r="35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2220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804AA94-8CD5-9C18-302D-A0F94CBB2A00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2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25871B3B-BB69-0A72-527F-C6D4583E9FB4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747344"/>
            <a:chExt cx="692308" cy="720000"/>
          </a:xfrm>
        </p:grpSpPr>
        <p:pic>
          <p:nvPicPr>
            <p:cNvPr id="5" name="Gráfico 44">
              <a:extLst>
                <a:ext uri="{FF2B5EF4-FFF2-40B4-BE49-F238E27FC236}">
                  <a16:creationId xmlns:a16="http://schemas.microsoft.com/office/drawing/2014/main" id="{9760994F-4058-5D71-36DC-3C1D14E04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793" y="747344"/>
              <a:ext cx="692308" cy="720000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A617E097-4E0C-C78A-2EEB-55455D4EA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73043" y="818751"/>
              <a:ext cx="371612" cy="527449"/>
            </a:xfrm>
            <a:prstGeom prst="rect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3E6B608-CF46-24B3-272E-9C89AD084C32}"/>
              </a:ext>
            </a:extLst>
          </p:cNvPr>
          <p:cNvSpPr txBox="1"/>
          <p:nvPr/>
        </p:nvSpPr>
        <p:spPr>
          <a:xfrm>
            <a:off x="1457621" y="1056961"/>
            <a:ext cx="4034887" cy="20867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>
                <a:effectLst/>
                <a:latin typeface="+mn-lt"/>
              </a:rPr>
              <a:t>Habilidade: </a:t>
            </a:r>
            <a:r>
              <a:rPr lang="pt-BR" sz="1600" dirty="0">
                <a:effectLst/>
                <a:latin typeface="+mn-lt"/>
              </a:rPr>
              <a:t>(EF01AR17) Apreciar e experimentar </a:t>
            </a:r>
            <a:r>
              <a:rPr lang="pt-BR" sz="1600" dirty="0">
                <a:latin typeface="+mn-lt"/>
              </a:rPr>
              <a:t>sonorização</a:t>
            </a:r>
            <a:r>
              <a:rPr lang="pt-BR" sz="1600" dirty="0">
                <a:effectLst/>
                <a:latin typeface="+mn-lt"/>
              </a:rPr>
              <a:t> de </a:t>
            </a:r>
            <a:r>
              <a:rPr lang="pt-BR" sz="1600" dirty="0">
                <a:latin typeface="+mn-lt"/>
              </a:rPr>
              <a:t>histórias</a:t>
            </a:r>
            <a:r>
              <a:rPr lang="pt-BR" sz="1600" dirty="0">
                <a:effectLst/>
                <a:latin typeface="+mn-lt"/>
              </a:rPr>
              <a:t>, utilizando vozes e sons corporais e/ou instrumentos musicais convencionais ou </a:t>
            </a:r>
            <a:r>
              <a:rPr lang="pt-BR" sz="1600" dirty="0">
                <a:latin typeface="+mn-lt"/>
              </a:rPr>
              <a:t>não</a:t>
            </a:r>
            <a:r>
              <a:rPr lang="pt-BR" sz="1600" dirty="0">
                <a:effectLst/>
                <a:latin typeface="+mn-lt"/>
              </a:rPr>
              <a:t> convencionais. </a:t>
            </a:r>
          </a:p>
          <a:p>
            <a:pPr>
              <a:lnSpc>
                <a:spcPct val="90000"/>
              </a:lnSpc>
            </a:pPr>
            <a:endParaRPr lang="pt-BR" sz="1600" dirty="0">
              <a:latin typeface="+mn-lt"/>
            </a:endParaRPr>
          </a:p>
          <a:p>
            <a:pPr>
              <a:lnSpc>
                <a:spcPct val="90000"/>
              </a:lnSpc>
            </a:pPr>
            <a:endParaRPr lang="pt-BR" sz="1600" dirty="0">
              <a:effectLst/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pt-BR" sz="1600" b="1" dirty="0">
                <a:effectLst/>
                <a:latin typeface="+mn-lt"/>
              </a:rPr>
              <a:t>Conceito-base: </a:t>
            </a:r>
            <a:r>
              <a:rPr lang="pt-BR" sz="1600" dirty="0">
                <a:latin typeface="+mn-lt"/>
              </a:rPr>
              <a:t>Sonorização</a:t>
            </a:r>
            <a:r>
              <a:rPr lang="pt-BR" sz="1600" dirty="0">
                <a:effectLst/>
                <a:latin typeface="+mn-lt"/>
              </a:rPr>
              <a:t> de </a:t>
            </a:r>
            <a:r>
              <a:rPr lang="pt-BR" sz="1600" dirty="0">
                <a:latin typeface="+mn-lt"/>
              </a:rPr>
              <a:t>histórias</a:t>
            </a:r>
            <a:r>
              <a:rPr lang="pt-BR" sz="1600" dirty="0">
                <a:effectLst/>
                <a:latin typeface="+mn-lt"/>
              </a:rPr>
              <a:t>; sons naturais e artificiais. 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04B7EEF-FFC2-9EF8-78F6-3289856CCA6A}"/>
              </a:ext>
            </a:extLst>
          </p:cNvPr>
          <p:cNvGrpSpPr/>
          <p:nvPr/>
        </p:nvGrpSpPr>
        <p:grpSpPr>
          <a:xfrm>
            <a:off x="635796" y="2541444"/>
            <a:ext cx="692128" cy="719813"/>
            <a:chOff x="512793" y="4882793"/>
            <a:chExt cx="692308" cy="720000"/>
          </a:xfrm>
        </p:grpSpPr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4DD392CE-CAAC-BC93-EB9F-AC24BFDF4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793" y="4882793"/>
              <a:ext cx="692308" cy="720000"/>
            </a:xfrm>
            <a:prstGeom prst="rect">
              <a:avLst/>
            </a:prstGeom>
          </p:spPr>
        </p:pic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C4DC5C07-3735-7BB4-FF4C-1B9F3452F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35756" y="4989529"/>
              <a:ext cx="477821" cy="477821"/>
            </a:xfrm>
            <a:prstGeom prst="rect">
              <a:avLst/>
            </a:prstGeom>
          </p:spPr>
        </p:pic>
      </p:grpSp>
      <p:pic>
        <p:nvPicPr>
          <p:cNvPr id="18" name="Espaço Reservado para Imagem 17">
            <a:extLst>
              <a:ext uri="{FF2B5EF4-FFF2-40B4-BE49-F238E27FC236}">
                <a16:creationId xmlns:a16="http://schemas.microsoft.com/office/drawing/2014/main" id="{B8EE66BB-311B-4152-AB6D-370A8CB1DEE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8"/>
          <a:srcRect l="35" r="35"/>
          <a:stretch/>
        </p:blipFill>
        <p:spPr/>
      </p:pic>
    </p:spTree>
    <p:extLst>
      <p:ext uri="{BB962C8B-B14F-4D97-AF65-F5344CB8AC3E}">
        <p14:creationId xmlns:p14="http://schemas.microsoft.com/office/powerpoint/2010/main" val="1707116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EFE30F3-2438-C335-6669-2C632864705F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48DE192-8E0B-C6AC-1EA4-B339F9C51402}"/>
              </a:ext>
            </a:extLst>
          </p:cNvPr>
          <p:cNvSpPr txBox="1"/>
          <p:nvPr/>
        </p:nvSpPr>
        <p:spPr>
          <a:xfrm>
            <a:off x="1518857" y="1066328"/>
            <a:ext cx="3840480" cy="14219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>
                <a:latin typeface="+mn-lt"/>
              </a:rPr>
              <a:t>Dinâmica</a:t>
            </a:r>
            <a:r>
              <a:rPr lang="pt-BR" sz="1600" b="1" dirty="0">
                <a:effectLst/>
                <a:latin typeface="+mn-lt"/>
              </a:rPr>
              <a:t> de </a:t>
            </a:r>
            <a:r>
              <a:rPr lang="pt-BR" sz="1600" b="1" dirty="0">
                <a:latin typeface="+mn-lt"/>
              </a:rPr>
              <a:t>condução</a:t>
            </a:r>
            <a:r>
              <a:rPr lang="pt-BR" sz="1600" b="1" dirty="0">
                <a:effectLst/>
                <a:latin typeface="+mn-lt"/>
              </a:rPr>
              <a:t>: </a:t>
            </a:r>
            <a:r>
              <a:rPr lang="pt-BR" sz="1600" dirty="0">
                <a:effectLst/>
                <a:latin typeface="+mn-lt"/>
              </a:rPr>
              <a:t>Caro professor, para iniciar esta atividade, organize uma roda e converse com a turma, fazendo as perguntas de forma simples, permitindo que todos apresentem suas ideias e </a:t>
            </a:r>
            <a:r>
              <a:rPr lang="pt-BR" sz="1600" dirty="0">
                <a:latin typeface="+mn-lt"/>
              </a:rPr>
              <a:t>observações.</a:t>
            </a:r>
            <a:r>
              <a:rPr lang="pt-BR" sz="1600" dirty="0">
                <a:effectLst/>
                <a:latin typeface="+mn-lt"/>
              </a:rPr>
              <a:t> 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842ADBF-761A-7C64-11A0-78E6ACA95669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98E72146-D9C8-095E-B073-0A8BC0E23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E539E020-BBC2-C363-55FF-9DEDF262F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3868A4E4-EC0C-A4AF-6B31-C82D59F3A38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6"/>
          <a:srcRect l="35" r="35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1737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93158513-ACC9-49E0-4940-11B0DDF74B23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7F0C369-C1BC-44C8-33BA-FD77178BC378}"/>
              </a:ext>
            </a:extLst>
          </p:cNvPr>
          <p:cNvSpPr txBox="1"/>
          <p:nvPr/>
        </p:nvSpPr>
        <p:spPr>
          <a:xfrm>
            <a:off x="1472447" y="1066328"/>
            <a:ext cx="3621024" cy="14219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>
                <a:latin typeface="+mn-lt"/>
              </a:rPr>
              <a:t>Dinâmica</a:t>
            </a:r>
            <a:r>
              <a:rPr lang="pt-BR" sz="1600" b="1" dirty="0">
                <a:effectLst/>
                <a:latin typeface="+mn-lt"/>
              </a:rPr>
              <a:t> de </a:t>
            </a:r>
            <a:r>
              <a:rPr lang="pt-BR" sz="1600" b="1" dirty="0">
                <a:latin typeface="+mn-lt"/>
              </a:rPr>
              <a:t>condução</a:t>
            </a:r>
            <a:r>
              <a:rPr lang="pt-BR" sz="1600" b="1" dirty="0">
                <a:effectLst/>
                <a:latin typeface="+mn-lt"/>
              </a:rPr>
              <a:t>: </a:t>
            </a:r>
            <a:r>
              <a:rPr lang="pt-BR" sz="1600" dirty="0">
                <a:effectLst/>
                <a:latin typeface="+mn-lt"/>
              </a:rPr>
              <a:t>Caro professor, estimule as </a:t>
            </a:r>
            <a:r>
              <a:rPr lang="pt-BR" sz="1600" dirty="0">
                <a:latin typeface="+mn-lt"/>
              </a:rPr>
              <a:t>crianças</a:t>
            </a:r>
            <a:r>
              <a:rPr lang="pt-BR" sz="1600" dirty="0">
                <a:effectLst/>
                <a:latin typeface="+mn-lt"/>
              </a:rPr>
              <a:t> a </a:t>
            </a:r>
            <a:r>
              <a:rPr lang="pt-BR" sz="1600" dirty="0">
                <a:latin typeface="+mn-lt"/>
              </a:rPr>
              <a:t>adotarem </a:t>
            </a:r>
            <a:r>
              <a:rPr lang="pt-BR" sz="1600" dirty="0">
                <a:effectLst/>
                <a:latin typeface="+mn-lt"/>
              </a:rPr>
              <a:t>uma postura de escuta ativa, relacionando os objetos que </a:t>
            </a:r>
            <a:r>
              <a:rPr lang="pt-BR" sz="1600" dirty="0">
                <a:latin typeface="+mn-lt"/>
              </a:rPr>
              <a:t>serão</a:t>
            </a:r>
            <a:r>
              <a:rPr lang="pt-BR" sz="1600" dirty="0">
                <a:effectLst/>
                <a:latin typeface="+mn-lt"/>
              </a:rPr>
              <a:t> utilizados aos sons que produzem. 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F33379F2-DEEA-45B0-7CF7-2231F9955E6E}"/>
              </a:ext>
            </a:extLst>
          </p:cNvPr>
          <p:cNvGrpSpPr/>
          <p:nvPr/>
        </p:nvGrpSpPr>
        <p:grpSpPr>
          <a:xfrm>
            <a:off x="6476628" y="4331691"/>
            <a:ext cx="4718593" cy="459244"/>
            <a:chOff x="4187825" y="3626245"/>
            <a:chExt cx="4719821" cy="459364"/>
          </a:xfrm>
        </p:grpSpPr>
        <p:sp>
          <p:nvSpPr>
            <p:cNvPr id="14" name="CaixaDeTexto 7">
              <a:extLst>
                <a:ext uri="{FF2B5EF4-FFF2-40B4-BE49-F238E27FC236}">
                  <a16:creationId xmlns:a16="http://schemas.microsoft.com/office/drawing/2014/main" id="{15735870-F309-3895-D8AE-34D7BEC9506A}"/>
                </a:ext>
              </a:extLst>
            </p:cNvPr>
            <p:cNvSpPr txBox="1"/>
            <p:nvPr/>
          </p:nvSpPr>
          <p:spPr>
            <a:xfrm>
              <a:off x="4289888" y="3708331"/>
              <a:ext cx="4617758" cy="303034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1981" tIns="0" rIns="107972" bIns="0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dirty="0">
                  <a:latin typeface="ArialMT"/>
                  <a:hlinkClick r:id="rId2"/>
                </a:rPr>
                <a:t>https://www.youtube.com/watch?v=_hcHdljLstM</a:t>
              </a:r>
              <a:endParaRPr lang="pt-BR" dirty="0">
                <a:latin typeface="ArialMT"/>
              </a:endParaRPr>
            </a:p>
          </p:txBody>
        </p:sp>
        <p:pic>
          <p:nvPicPr>
            <p:cNvPr id="15" name="Gráfico 10">
              <a:extLst>
                <a:ext uri="{FF2B5EF4-FFF2-40B4-BE49-F238E27FC236}">
                  <a16:creationId xmlns:a16="http://schemas.microsoft.com/office/drawing/2014/main" id="{DFEE6338-91D1-902A-C06D-330DAF98E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6C28F09-A77E-EDF6-47DB-04AD28FA2684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B263B3D3-406A-D384-ED00-B99434291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F07E6A35-07AF-BB8D-BA96-C2F222A58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EFACF712-40F2-2E69-0FF1-2FE681FDE3F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9"/>
          <a:srcRect t="118" b="118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43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A6ABBE9-0A36-1795-FEC4-C7F12CDCB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045" indent="-360045">
              <a:spcAft>
                <a:spcPts val="1200"/>
              </a:spcAft>
            </a:pPr>
            <a:r>
              <a:rPr lang="pt-BR" sz="2600" dirty="0">
                <a:solidFill>
                  <a:srgbClr val="000000"/>
                </a:solidFill>
              </a:rPr>
              <a:t>APRECIAR UMA HISTÓRIA SONORIZADA.</a:t>
            </a:r>
            <a:endParaRPr lang="pt-BR" sz="2600" dirty="0"/>
          </a:p>
          <a:p>
            <a:pPr marL="360045" indent="-360045">
              <a:spcAft>
                <a:spcPts val="1200"/>
              </a:spcAft>
            </a:pPr>
            <a:r>
              <a:rPr lang="pt-BR" sz="2600" dirty="0">
                <a:solidFill>
                  <a:srgbClr val="000000"/>
                </a:solidFill>
              </a:rPr>
              <a:t>COMPREENDER E IDENTIFICAR SONS NATURAIS E ARTIFICIAIS.</a:t>
            </a:r>
          </a:p>
          <a:p>
            <a:pPr marL="360045" indent="-360045">
              <a:spcAft>
                <a:spcPts val="1200"/>
              </a:spcAft>
            </a:pPr>
            <a:endParaRPr lang="pt-BR" sz="26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9EA628-AF94-AB86-CDB5-208BEA6306D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360045" indent="-360045">
              <a:spcAft>
                <a:spcPts val="1200"/>
              </a:spcAft>
            </a:pPr>
            <a:r>
              <a:rPr lang="pt-BR" sz="2600" dirty="0">
                <a:solidFill>
                  <a:srgbClr val="000000"/>
                </a:solidFill>
              </a:rPr>
              <a:t>SONORIZAÇÃO DE HISTÓRIAS.</a:t>
            </a:r>
            <a:endParaRPr lang="pt-BR" sz="2600" dirty="0"/>
          </a:p>
          <a:p>
            <a:pPr marL="360045" indent="-360045">
              <a:spcAft>
                <a:spcPts val="1200"/>
              </a:spcAft>
            </a:pPr>
            <a:r>
              <a:rPr lang="pt-BR" sz="2600" dirty="0">
                <a:solidFill>
                  <a:srgbClr val="000000"/>
                </a:solidFill>
              </a:rPr>
              <a:t>SONS NATURAIS E ARTIFICIAIS.</a:t>
            </a:r>
          </a:p>
        </p:txBody>
      </p:sp>
    </p:spTree>
    <p:extLst>
      <p:ext uri="{BB962C8B-B14F-4D97-AF65-F5344CB8AC3E}">
        <p14:creationId xmlns:p14="http://schemas.microsoft.com/office/powerpoint/2010/main" val="2304780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42B36AC-C684-2B3C-AF77-D173218A482D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5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5BB3FAA-C66B-9793-53C8-7DEC667FDB8C}"/>
              </a:ext>
            </a:extLst>
          </p:cNvPr>
          <p:cNvSpPr txBox="1"/>
          <p:nvPr/>
        </p:nvSpPr>
        <p:spPr>
          <a:xfrm>
            <a:off x="1561399" y="1046489"/>
            <a:ext cx="4088469" cy="49090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1600" b="1" dirty="0"/>
              <a:t>Dinâmica</a:t>
            </a:r>
            <a:r>
              <a:rPr lang="pt-BR" sz="1600" b="1" dirty="0">
                <a:effectLst/>
              </a:rPr>
              <a:t> de </a:t>
            </a:r>
            <a:r>
              <a:rPr lang="pt-BR" sz="1600" b="1" dirty="0"/>
              <a:t>condução</a:t>
            </a:r>
            <a:r>
              <a:rPr lang="pt-BR" sz="1600" b="1" dirty="0">
                <a:effectLst/>
              </a:rPr>
              <a:t>: </a:t>
            </a:r>
            <a:r>
              <a:rPr lang="pt-BR" sz="1600" dirty="0">
                <a:effectLst/>
                <a:latin typeface="ArialMT"/>
              </a:rPr>
              <a:t>Caro professor, a </a:t>
            </a:r>
            <a:r>
              <a:rPr lang="pt-BR" sz="1600" dirty="0">
                <a:latin typeface="ArialMT"/>
              </a:rPr>
              <a:t>técnica</a:t>
            </a:r>
            <a:r>
              <a:rPr lang="pt-BR" sz="1600" dirty="0">
                <a:effectLst/>
                <a:latin typeface="ArialMT"/>
              </a:rPr>
              <a:t> “</a:t>
            </a:r>
            <a:r>
              <a:rPr lang="pt-BR" sz="1600" dirty="0">
                <a:latin typeface="ArialMT"/>
              </a:rPr>
              <a:t>Hábitos</a:t>
            </a:r>
            <a:r>
              <a:rPr lang="pt-BR" sz="1600" dirty="0">
                <a:effectLst/>
                <a:latin typeface="ArialMT"/>
              </a:rPr>
              <a:t> de </a:t>
            </a:r>
            <a:r>
              <a:rPr lang="pt-BR" sz="1600" dirty="0">
                <a:latin typeface="ArialMT"/>
              </a:rPr>
              <a:t>discussão</a:t>
            </a:r>
            <a:r>
              <a:rPr lang="pt-BR" sz="1600" dirty="0">
                <a:effectLst/>
                <a:latin typeface="ArialMT"/>
              </a:rPr>
              <a:t>” é eficaz para criar um ambiente de sala de aula em que as </a:t>
            </a:r>
            <a:r>
              <a:rPr lang="pt-BR" sz="1600" dirty="0">
                <a:latin typeface="ArialMT"/>
              </a:rPr>
              <a:t>interações</a:t>
            </a:r>
            <a:r>
              <a:rPr lang="pt-BR" sz="1600" dirty="0">
                <a:effectLst/>
                <a:latin typeface="ArialMT"/>
              </a:rPr>
              <a:t> sejam respeitosas, produtivas, e em que o aprendizado </a:t>
            </a:r>
            <a:r>
              <a:rPr lang="pt-BR" sz="1600" dirty="0">
                <a:latin typeface="ArialMT"/>
              </a:rPr>
              <a:t>aconteça</a:t>
            </a:r>
            <a:r>
              <a:rPr lang="pt-BR" sz="1600" dirty="0">
                <a:effectLst/>
                <a:latin typeface="ArialMT"/>
              </a:rPr>
              <a:t> por meio do </a:t>
            </a:r>
            <a:r>
              <a:rPr lang="pt-BR" sz="1600" dirty="0">
                <a:latin typeface="ArialMT"/>
              </a:rPr>
              <a:t>diálogo</a:t>
            </a:r>
            <a:r>
              <a:rPr lang="pt-BR" sz="1600" dirty="0">
                <a:effectLst/>
                <a:latin typeface="ArialMT"/>
              </a:rPr>
              <a:t> colaborativo. </a:t>
            </a:r>
            <a:r>
              <a:rPr lang="pt-BR" sz="1600" dirty="0">
                <a:latin typeface="ArialMT"/>
              </a:rPr>
              <a:t>Você</a:t>
            </a:r>
            <a:r>
              <a:rPr lang="pt-BR" sz="1600" dirty="0">
                <a:effectLst/>
                <a:latin typeface="ArialMT"/>
              </a:rPr>
              <a:t> </a:t>
            </a:r>
            <a:r>
              <a:rPr lang="pt-BR" sz="1600" dirty="0">
                <a:latin typeface="ArialMT"/>
              </a:rPr>
              <a:t>poderá estabelecer</a:t>
            </a:r>
            <a:r>
              <a:rPr lang="pt-BR" sz="1600" dirty="0">
                <a:effectLst/>
                <a:latin typeface="ArialMT"/>
              </a:rPr>
              <a:t> regras claras sobre como os estudantes </a:t>
            </a:r>
            <a:r>
              <a:rPr lang="pt-BR" sz="1600" dirty="0">
                <a:latin typeface="ArialMT"/>
              </a:rPr>
              <a:t>deverão</a:t>
            </a:r>
            <a:r>
              <a:rPr lang="pt-BR" sz="1600" dirty="0">
                <a:effectLst/>
                <a:latin typeface="ArialMT"/>
              </a:rPr>
              <a:t> se comportar durante uma </a:t>
            </a:r>
            <a:r>
              <a:rPr lang="pt-BR" sz="1600" dirty="0">
                <a:latin typeface="ArialMT"/>
              </a:rPr>
              <a:t>discussão</a:t>
            </a:r>
            <a:r>
              <a:rPr lang="pt-BR" sz="1600" dirty="0">
                <a:effectLst/>
                <a:latin typeface="ArialMT"/>
              </a:rPr>
              <a:t>. </a:t>
            </a:r>
            <a:endParaRPr lang="pt-BR" sz="1600" dirty="0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1600" dirty="0">
                <a:effectLst/>
                <a:latin typeface="ArialMT"/>
              </a:rPr>
              <a:t>Isso inclui: </a:t>
            </a:r>
            <a:endParaRPr lang="pt-BR" sz="1600" dirty="0">
              <a:effectLst/>
            </a:endParaRP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latin typeface="ArialMT"/>
              </a:rPr>
              <a:t>levantar a mão</a:t>
            </a:r>
            <a:r>
              <a:rPr lang="pt-BR" sz="1600" dirty="0">
                <a:effectLst/>
                <a:latin typeface="ArialMT"/>
              </a:rPr>
              <a:t> para falar;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latin typeface="ArialMT"/>
              </a:rPr>
              <a:t>ouvir</a:t>
            </a:r>
            <a:r>
              <a:rPr lang="pt-BR" sz="1600" dirty="0">
                <a:effectLst/>
                <a:latin typeface="ArialMT"/>
              </a:rPr>
              <a:t> atentamente os colegas, sem interromper;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latin typeface="ArialMT"/>
              </a:rPr>
              <a:t>responder</a:t>
            </a:r>
            <a:r>
              <a:rPr lang="pt-BR" sz="1600" dirty="0">
                <a:effectLst/>
                <a:latin typeface="ArialMT"/>
              </a:rPr>
              <a:t> de forma respeitosa, construindo sua fala sobre o que o colega disser;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latin typeface="ArialMT"/>
              </a:rPr>
              <a:t>prestar</a:t>
            </a:r>
            <a:r>
              <a:rPr lang="pt-BR" sz="1600" dirty="0">
                <a:effectLst/>
                <a:latin typeface="ArialMT"/>
              </a:rPr>
              <a:t> </a:t>
            </a:r>
            <a:r>
              <a:rPr lang="pt-BR" sz="1600" dirty="0">
                <a:latin typeface="ArialMT"/>
              </a:rPr>
              <a:t>atenção</a:t>
            </a:r>
            <a:r>
              <a:rPr lang="pt-BR" sz="1600" dirty="0">
                <a:effectLst/>
                <a:latin typeface="ArialMT"/>
              </a:rPr>
              <a:t> </a:t>
            </a:r>
            <a:r>
              <a:rPr lang="pt-BR" sz="1600" dirty="0">
                <a:latin typeface="ArialMT"/>
              </a:rPr>
              <a:t>às</a:t>
            </a:r>
            <a:r>
              <a:rPr lang="pt-BR" sz="1600" dirty="0">
                <a:effectLst/>
                <a:latin typeface="ArialMT"/>
              </a:rPr>
              <a:t> falas dos outros, com a expectativa de que respondam ou que se conectem com o que foi dito anteriormente.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4C594CB-9C34-10D8-3669-FA0AB3875173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0BA793AF-1832-3974-330C-943D03DBD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540339D-61DA-4E0E-CF0C-59D0C034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13" name="Espaço Reservado para Imagem 12">
            <a:extLst>
              <a:ext uri="{FF2B5EF4-FFF2-40B4-BE49-F238E27FC236}">
                <a16:creationId xmlns:a16="http://schemas.microsoft.com/office/drawing/2014/main" id="{D32171F0-7348-DB2C-398F-59790B34A1F0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6"/>
          <a:srcRect l="35" r="35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0039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DB416AC-0C38-04F8-0674-E974571915A1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6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A0EEFE0-40A0-3B8B-19D5-5455C308F5F5}"/>
              </a:ext>
            </a:extLst>
          </p:cNvPr>
          <p:cNvSpPr txBox="1"/>
          <p:nvPr/>
        </p:nvSpPr>
        <p:spPr>
          <a:xfrm>
            <a:off x="1458915" y="1066328"/>
            <a:ext cx="4155437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/>
              <a:t>Dinâmica</a:t>
            </a:r>
            <a:r>
              <a:rPr lang="pt-BR" sz="1600" b="1" dirty="0">
                <a:effectLst/>
              </a:rPr>
              <a:t> de </a:t>
            </a:r>
            <a:r>
              <a:rPr lang="pt-BR" sz="1600" b="1" dirty="0"/>
              <a:t>condução</a:t>
            </a:r>
            <a:r>
              <a:rPr lang="pt-BR" sz="1600" b="1" dirty="0">
                <a:effectLst/>
              </a:rPr>
              <a:t>: </a:t>
            </a:r>
            <a:r>
              <a:rPr lang="pt-BR" sz="1600" dirty="0">
                <a:effectLst/>
                <a:latin typeface="ArialMT"/>
              </a:rPr>
              <a:t>Caro professor, a </a:t>
            </a:r>
            <a:r>
              <a:rPr lang="pt-BR" sz="1600" dirty="0">
                <a:latin typeface="ArialMT"/>
              </a:rPr>
              <a:t>utilização</a:t>
            </a:r>
            <a:r>
              <a:rPr lang="pt-BR" sz="1600" dirty="0">
                <a:effectLst/>
                <a:latin typeface="ArialMT"/>
              </a:rPr>
              <a:t> de sons naturais ou artificiais, ao longo de uma </a:t>
            </a:r>
            <a:r>
              <a:rPr lang="pt-BR" sz="1600" dirty="0">
                <a:latin typeface="ArialMT"/>
              </a:rPr>
              <a:t>história</a:t>
            </a:r>
            <a:r>
              <a:rPr lang="pt-BR" sz="1600" dirty="0">
                <a:effectLst/>
                <a:latin typeface="ArialMT"/>
              </a:rPr>
              <a:t>, é chamada de </a:t>
            </a:r>
            <a:r>
              <a:rPr lang="pt-BR" sz="1600" dirty="0">
                <a:latin typeface="ArialMT"/>
              </a:rPr>
              <a:t>sonorização</a:t>
            </a:r>
            <a:r>
              <a:rPr lang="pt-BR" sz="1600" dirty="0">
                <a:effectLst/>
                <a:latin typeface="ArialMT"/>
              </a:rPr>
              <a:t> de </a:t>
            </a:r>
            <a:r>
              <a:rPr lang="pt-BR" sz="1600" dirty="0">
                <a:latin typeface="ArialMT"/>
              </a:rPr>
              <a:t>histórias, e</a:t>
            </a:r>
            <a:r>
              <a:rPr lang="pt-BR" sz="1600" dirty="0">
                <a:effectLst/>
                <a:latin typeface="ArialMT"/>
              </a:rPr>
              <a:t> pode ter, entre outras possibilidades, as </a:t>
            </a:r>
            <a:r>
              <a:rPr lang="pt-BR" sz="1600" dirty="0">
                <a:latin typeface="ArialMT"/>
              </a:rPr>
              <a:t>funções</a:t>
            </a:r>
            <a:r>
              <a:rPr lang="pt-BR" sz="1600" dirty="0">
                <a:effectLst/>
                <a:latin typeface="ArialMT"/>
              </a:rPr>
              <a:t> de estimular a </a:t>
            </a:r>
            <a:r>
              <a:rPr lang="pt-BR" sz="1600" dirty="0">
                <a:latin typeface="ArialMT"/>
              </a:rPr>
              <a:t>imaginação</a:t>
            </a:r>
            <a:r>
              <a:rPr lang="pt-BR" sz="1600" dirty="0">
                <a:effectLst/>
                <a:latin typeface="ArialMT"/>
              </a:rPr>
              <a:t>, de mobilizar </a:t>
            </a:r>
            <a:r>
              <a:rPr lang="pt-BR" sz="1600" dirty="0">
                <a:latin typeface="ArialMT"/>
              </a:rPr>
              <a:t>memórias</a:t>
            </a:r>
            <a:r>
              <a:rPr lang="pt-BR" sz="1600" dirty="0">
                <a:effectLst/>
                <a:latin typeface="ArialMT"/>
              </a:rPr>
              <a:t>, de caracterizar ambientes e personagens, de indicar </a:t>
            </a:r>
            <a:r>
              <a:rPr lang="pt-BR" sz="1600" dirty="0">
                <a:latin typeface="ArialMT"/>
              </a:rPr>
              <a:t>ações</a:t>
            </a:r>
            <a:r>
              <a:rPr lang="pt-BR" sz="1600" dirty="0">
                <a:effectLst/>
                <a:latin typeface="ArialMT"/>
              </a:rPr>
              <a:t>, de </a:t>
            </a:r>
            <a:r>
              <a:rPr lang="pt-BR" sz="1600" dirty="0">
                <a:latin typeface="ArialMT"/>
              </a:rPr>
              <a:t>reforçar</a:t>
            </a:r>
            <a:r>
              <a:rPr lang="pt-BR" sz="1600" dirty="0">
                <a:effectLst/>
                <a:latin typeface="ArialMT"/>
              </a:rPr>
              <a:t> dramaticidades, de “criar climas” e de interferir na narrativa. Tudo isso junto cria um conjunto de acontecimentos sonoros que traz realismo </a:t>
            </a:r>
            <a:r>
              <a:rPr lang="pt-BR" sz="1600" dirty="0">
                <a:latin typeface="ArialMT"/>
              </a:rPr>
              <a:t>à história</a:t>
            </a:r>
            <a:r>
              <a:rPr lang="pt-BR" sz="1600" dirty="0">
                <a:effectLst/>
                <a:latin typeface="ArialMT"/>
              </a:rPr>
              <a:t>. Entre outras</a:t>
            </a:r>
            <a:r>
              <a:rPr lang="pt-BR" sz="1600" dirty="0">
                <a:latin typeface="ArialMT"/>
              </a:rPr>
              <a:t> </a:t>
            </a:r>
            <a:r>
              <a:rPr lang="pt-BR" sz="1600" dirty="0">
                <a:effectLst/>
                <a:latin typeface="ArialMT"/>
              </a:rPr>
              <a:t> possibilidades, os sons </a:t>
            </a:r>
            <a:r>
              <a:rPr lang="pt-BR" sz="1600" dirty="0">
                <a:latin typeface="ArialMT"/>
              </a:rPr>
              <a:t>são</a:t>
            </a:r>
            <a:r>
              <a:rPr lang="pt-BR" sz="1600" dirty="0">
                <a:effectLst/>
                <a:latin typeface="ArialMT"/>
              </a:rPr>
              <a:t> capazes de estimular a </a:t>
            </a:r>
            <a:r>
              <a:rPr lang="pt-BR" sz="1600" dirty="0">
                <a:latin typeface="ArialMT"/>
              </a:rPr>
              <a:t>imaginação</a:t>
            </a:r>
            <a:r>
              <a:rPr lang="pt-BR" sz="1600" dirty="0">
                <a:effectLst/>
                <a:latin typeface="ArialMT"/>
              </a:rPr>
              <a:t> e de mobilizar </a:t>
            </a:r>
            <a:r>
              <a:rPr lang="pt-BR" sz="1600" dirty="0">
                <a:latin typeface="ArialMT"/>
              </a:rPr>
              <a:t>memórias</a:t>
            </a:r>
            <a:r>
              <a:rPr lang="pt-BR" sz="1600" dirty="0">
                <a:effectLst/>
                <a:latin typeface="ArialMT"/>
              </a:rPr>
              <a:t>. </a:t>
            </a:r>
            <a:endParaRPr lang="pt-BR" sz="1600" dirty="0">
              <a:effectLst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5FD5D96-B10F-99BC-E292-B388D79EF74E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20C140C2-1E4E-91DC-7F61-052A24244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9473B519-8037-BDE8-F103-9C720556C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15" name="Espaço Reservado para Imagem 14">
            <a:extLst>
              <a:ext uri="{FF2B5EF4-FFF2-40B4-BE49-F238E27FC236}">
                <a16:creationId xmlns:a16="http://schemas.microsoft.com/office/drawing/2014/main" id="{DF28FD9C-B22F-2EC3-7335-F93BC3AFF25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6"/>
          <a:srcRect t="151" b="151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3650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789CDCA-13D2-C8F2-E464-6A51DBC4F60D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7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ED66BAD-42BC-3ABF-4A23-26592A951511}"/>
              </a:ext>
            </a:extLst>
          </p:cNvPr>
          <p:cNvSpPr txBox="1"/>
          <p:nvPr/>
        </p:nvSpPr>
        <p:spPr>
          <a:xfrm>
            <a:off x="1472447" y="1066328"/>
            <a:ext cx="3954576" cy="9787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/>
              <a:t>Dinâmica</a:t>
            </a:r>
            <a:r>
              <a:rPr lang="pt-BR" sz="1600" b="1" dirty="0">
                <a:effectLst/>
              </a:rPr>
              <a:t> de </a:t>
            </a:r>
            <a:r>
              <a:rPr lang="pt-BR" sz="1600" b="1" dirty="0"/>
              <a:t>condução</a:t>
            </a:r>
            <a:r>
              <a:rPr lang="pt-BR" sz="1600" b="1" dirty="0">
                <a:effectLst/>
              </a:rPr>
              <a:t>: </a:t>
            </a:r>
            <a:r>
              <a:rPr lang="pt-BR" sz="1600" dirty="0">
                <a:effectLst/>
                <a:latin typeface="ArialMT"/>
              </a:rPr>
              <a:t>Caro professor, convide os estudantes a ficarem um minuto </a:t>
            </a:r>
            <a:r>
              <a:rPr lang="pt-BR" sz="1600" dirty="0">
                <a:latin typeface="ArialMT"/>
              </a:rPr>
              <a:t>em silêncio</a:t>
            </a:r>
            <a:r>
              <a:rPr lang="pt-BR" sz="1600" dirty="0">
                <a:effectLst/>
                <a:latin typeface="ArialMT"/>
              </a:rPr>
              <a:t> para </a:t>
            </a:r>
            <a:r>
              <a:rPr lang="pt-BR" sz="1600" dirty="0">
                <a:latin typeface="ArialMT"/>
              </a:rPr>
              <a:t>reconhecerem</a:t>
            </a:r>
            <a:r>
              <a:rPr lang="pt-BR" sz="1600" dirty="0">
                <a:effectLst/>
                <a:latin typeface="ArialMT"/>
              </a:rPr>
              <a:t> os sons naturais de seu ambiente.</a:t>
            </a:r>
            <a:endParaRPr lang="pt-BR" sz="1600" dirty="0">
              <a:effectLst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1118525-8E25-08A0-F3A7-F7FE31E486F8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E7AA1C3A-275B-E674-69A7-DF2B94DDA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72F7BDAB-7CDF-D3B4-5E5D-B37490F8B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AC5F7433-3B28-AD6C-2948-85DF203D322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6"/>
          <a:srcRect t="32" b="32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7955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E8A1F7C-88A5-0B10-63E3-5E1EE36D4425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9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93B6E3-B27F-48F8-C6D3-4111C1F2B4AE}"/>
              </a:ext>
            </a:extLst>
          </p:cNvPr>
          <p:cNvSpPr txBox="1"/>
          <p:nvPr/>
        </p:nvSpPr>
        <p:spPr>
          <a:xfrm>
            <a:off x="1472446" y="1066328"/>
            <a:ext cx="4049579" cy="20867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/>
              <a:t>Dinâmica</a:t>
            </a:r>
            <a:r>
              <a:rPr lang="pt-BR" sz="1600" b="1" dirty="0">
                <a:effectLst/>
              </a:rPr>
              <a:t> de </a:t>
            </a:r>
            <a:r>
              <a:rPr lang="pt-BR" sz="1600" b="1" dirty="0"/>
              <a:t>condução</a:t>
            </a:r>
            <a:r>
              <a:rPr lang="pt-BR" sz="1600" b="1" dirty="0">
                <a:effectLst/>
              </a:rPr>
              <a:t>:</a:t>
            </a:r>
            <a:r>
              <a:rPr lang="pt-BR" sz="1600" b="1" dirty="0"/>
              <a:t> </a:t>
            </a:r>
            <a:r>
              <a:rPr lang="pt-BR" sz="1600" dirty="0"/>
              <a:t>Caro professor, p</a:t>
            </a:r>
            <a:r>
              <a:rPr lang="pt-BR" sz="1600" dirty="0">
                <a:latin typeface="ArialMT"/>
              </a:rPr>
              <a:t>ara</a:t>
            </a:r>
            <a:r>
              <a:rPr lang="pt-BR" sz="1600" dirty="0">
                <a:effectLst/>
                <a:latin typeface="ArialMT"/>
              </a:rPr>
              <a:t> este momento é importante que os estudantes estejam com uma escuta ativa para poderem colaborar com respostas assertivas aos </a:t>
            </a:r>
            <a:r>
              <a:rPr lang="pt-BR" sz="1600" dirty="0">
                <a:latin typeface="ArialMT"/>
              </a:rPr>
              <a:t>estímulos</a:t>
            </a:r>
            <a:r>
              <a:rPr lang="pt-BR" sz="1600" dirty="0">
                <a:effectLst/>
                <a:latin typeface="ArialMT"/>
              </a:rPr>
              <a:t> do </a:t>
            </a:r>
            <a:r>
              <a:rPr lang="pt-BR" sz="1600" dirty="0">
                <a:latin typeface="ArialMT"/>
              </a:rPr>
              <a:t>vídeo</a:t>
            </a:r>
            <a:r>
              <a:rPr lang="pt-BR" sz="1600" dirty="0">
                <a:effectLst/>
                <a:latin typeface="ArialMT"/>
              </a:rPr>
              <a:t>. O professor pode escolher ouvir o som e pausar o </a:t>
            </a:r>
            <a:r>
              <a:rPr lang="pt-BR" sz="1600" dirty="0">
                <a:latin typeface="ArialMT"/>
              </a:rPr>
              <a:t>vídeo</a:t>
            </a:r>
            <a:r>
              <a:rPr lang="pt-BR" sz="1600" dirty="0">
                <a:effectLst/>
                <a:latin typeface="ArialMT"/>
              </a:rPr>
              <a:t> para que os estudantes participem antes da apresentadora conferir a resposta</a:t>
            </a:r>
            <a:r>
              <a:rPr lang="pt-BR" sz="1600" dirty="0">
                <a:latin typeface="ArialMT"/>
              </a:rPr>
              <a:t>.</a:t>
            </a:r>
            <a:endParaRPr lang="pt-BR" sz="1600" dirty="0">
              <a:effectLst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C8C70C8-FC6E-4ABC-25DE-E0C52750B576}"/>
              </a:ext>
            </a:extLst>
          </p:cNvPr>
          <p:cNvGrpSpPr/>
          <p:nvPr/>
        </p:nvGrpSpPr>
        <p:grpSpPr>
          <a:xfrm>
            <a:off x="6581938" y="4360577"/>
            <a:ext cx="4570313" cy="459244"/>
            <a:chOff x="4187825" y="3626245"/>
            <a:chExt cx="4571503" cy="459364"/>
          </a:xfrm>
        </p:grpSpPr>
        <p:sp>
          <p:nvSpPr>
            <p:cNvPr id="9" name="CaixaDeTexto 7">
              <a:extLst>
                <a:ext uri="{FF2B5EF4-FFF2-40B4-BE49-F238E27FC236}">
                  <a16:creationId xmlns:a16="http://schemas.microsoft.com/office/drawing/2014/main" id="{B74825D3-A58F-3B9B-EE3E-8846FB7BBF5B}"/>
                </a:ext>
              </a:extLst>
            </p:cNvPr>
            <p:cNvSpPr txBox="1"/>
            <p:nvPr/>
          </p:nvSpPr>
          <p:spPr>
            <a:xfrm>
              <a:off x="4289890" y="3708331"/>
              <a:ext cx="4469438" cy="303034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1981" tIns="0" rIns="107972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dirty="0">
                  <a:latin typeface="ArialMT"/>
                  <a:hlinkClick r:id="rId2"/>
                </a:rPr>
                <a:t>https://www.youtube.com/watch?v=FZx1vIKljKU</a:t>
              </a:r>
              <a:r>
                <a:rPr lang="pt-BR" dirty="0">
                  <a:latin typeface="ArialMT"/>
                </a:rPr>
                <a:t> </a:t>
              </a:r>
              <a:endParaRPr lang="pt-BR" dirty="0"/>
            </a:p>
          </p:txBody>
        </p:sp>
        <p:pic>
          <p:nvPicPr>
            <p:cNvPr id="10" name="Gráfico 10">
              <a:extLst>
                <a:ext uri="{FF2B5EF4-FFF2-40B4-BE49-F238E27FC236}">
                  <a16:creationId xmlns:a16="http://schemas.microsoft.com/office/drawing/2014/main" id="{604155EF-A3A9-46E3-B4C2-9A96B1797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60A12FC-0A9F-1708-6BDA-7373A5627A86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0BDB9E01-E3BD-AADF-A02A-B1897E86E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4D2FDAFA-0E1C-A5AC-B466-1FBADA737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13" name="Espaço Reservado para Imagem 12">
            <a:extLst>
              <a:ext uri="{FF2B5EF4-FFF2-40B4-BE49-F238E27FC236}">
                <a16:creationId xmlns:a16="http://schemas.microsoft.com/office/drawing/2014/main" id="{51E87EE7-A02A-EFE0-F75D-692BC0FE8ED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9"/>
          <a:srcRect l="35" r="35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8163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FC43FFC-4CFB-A084-D4D6-B2BC05E36517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10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597370-0D45-36B5-E3E0-BEE995109E82}"/>
              </a:ext>
            </a:extLst>
          </p:cNvPr>
          <p:cNvSpPr txBox="1"/>
          <p:nvPr/>
        </p:nvSpPr>
        <p:spPr>
          <a:xfrm>
            <a:off x="1472447" y="1112675"/>
            <a:ext cx="384048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1600" b="1" dirty="0"/>
              <a:t>Dinâmica</a:t>
            </a:r>
            <a:r>
              <a:rPr lang="pt-BR" sz="1600" b="1" dirty="0">
                <a:effectLst/>
              </a:rPr>
              <a:t> de </a:t>
            </a:r>
            <a:r>
              <a:rPr lang="pt-BR" sz="1600" b="1" dirty="0"/>
              <a:t>condução</a:t>
            </a:r>
            <a:r>
              <a:rPr lang="pt-BR" sz="1600" b="1" dirty="0">
                <a:effectLst/>
              </a:rPr>
              <a:t>: </a:t>
            </a:r>
            <a:r>
              <a:rPr lang="pt-BR" sz="1600" dirty="0">
                <a:effectLst/>
                <a:latin typeface="ArialMT"/>
              </a:rPr>
              <a:t>Mesma </a:t>
            </a:r>
            <a:r>
              <a:rPr lang="pt-BR" sz="1600" dirty="0">
                <a:latin typeface="ArialMT"/>
              </a:rPr>
              <a:t>orientação</a:t>
            </a:r>
            <a:r>
              <a:rPr lang="pt-BR" sz="1600" dirty="0">
                <a:effectLst/>
                <a:latin typeface="ArialMT"/>
              </a:rPr>
              <a:t> do slide 9. </a:t>
            </a:r>
            <a:endParaRPr lang="pt-BR" sz="1600" dirty="0">
              <a:effectLst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BE8B025-34F8-8763-2585-8386EC8488AA}"/>
              </a:ext>
            </a:extLst>
          </p:cNvPr>
          <p:cNvGrpSpPr/>
          <p:nvPr/>
        </p:nvGrpSpPr>
        <p:grpSpPr>
          <a:xfrm>
            <a:off x="6387038" y="4383637"/>
            <a:ext cx="4865625" cy="459244"/>
            <a:chOff x="4187825" y="3626245"/>
            <a:chExt cx="4866891" cy="459364"/>
          </a:xfrm>
        </p:grpSpPr>
        <p:sp>
          <p:nvSpPr>
            <p:cNvPr id="9" name="CaixaDeTexto 7">
              <a:extLst>
                <a:ext uri="{FF2B5EF4-FFF2-40B4-BE49-F238E27FC236}">
                  <a16:creationId xmlns:a16="http://schemas.microsoft.com/office/drawing/2014/main" id="{BCCBEA82-5B6D-2F1C-1B76-3342743B52D8}"/>
                </a:ext>
              </a:extLst>
            </p:cNvPr>
            <p:cNvSpPr txBox="1"/>
            <p:nvPr/>
          </p:nvSpPr>
          <p:spPr>
            <a:xfrm>
              <a:off x="4289889" y="3708331"/>
              <a:ext cx="4764827" cy="303034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1981" tIns="0" rIns="107972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dirty="0">
                  <a:latin typeface="ArialMT"/>
                  <a:hlinkClick r:id="rId2"/>
                </a:rPr>
                <a:t>https://www.youtube.com/watch?v=ROd6yC0P8Dc</a:t>
              </a:r>
              <a:r>
                <a:rPr lang="pt-BR" dirty="0">
                  <a:latin typeface="ArialMT"/>
                </a:rPr>
                <a:t> </a:t>
              </a:r>
              <a:endParaRPr lang="pt-BR" dirty="0"/>
            </a:p>
          </p:txBody>
        </p:sp>
        <p:pic>
          <p:nvPicPr>
            <p:cNvPr id="10" name="Gráfico 10">
              <a:extLst>
                <a:ext uri="{FF2B5EF4-FFF2-40B4-BE49-F238E27FC236}">
                  <a16:creationId xmlns:a16="http://schemas.microsoft.com/office/drawing/2014/main" id="{1575AE9D-3B32-287F-0C3C-1ABDB1BCE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FFC81B7-9A81-15F5-1782-752A54983407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75E628D4-68BE-AA4F-AF79-7A70FF714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89CB2F0A-65C6-D036-4FA8-8BBDCC78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12" name="Espaço Reservado para Imagem 11">
            <a:extLst>
              <a:ext uri="{FF2B5EF4-FFF2-40B4-BE49-F238E27FC236}">
                <a16:creationId xmlns:a16="http://schemas.microsoft.com/office/drawing/2014/main" id="{0641BAD4-5E5C-2958-50CC-ED440B2574B6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9"/>
          <a:srcRect t="185" b="185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0197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áfico 17">
            <a:extLst>
              <a:ext uri="{FF2B5EF4-FFF2-40B4-BE49-F238E27FC236}">
                <a16:creationId xmlns:a16="http://schemas.microsoft.com/office/drawing/2014/main" id="{BBD5B41B-5C7F-5870-FC4A-5B9670868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503" y="3694072"/>
            <a:ext cx="692128" cy="719813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4C07BCEC-36F2-94FD-AAFC-F46B06AA0D9D}"/>
              </a:ext>
            </a:extLst>
          </p:cNvPr>
          <p:cNvSpPr>
            <a:spLocks noGrp="1"/>
          </p:cNvSpPr>
          <p:nvPr>
            <p:ph type="subTitle" idx="26"/>
          </p:nvPr>
        </p:nvSpPr>
        <p:spPr/>
        <p:txBody>
          <a:bodyPr/>
          <a:lstStyle/>
          <a:p>
            <a:r>
              <a:rPr lang="pt-BR" dirty="0"/>
              <a:t>SLIDE 11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EA48BB0-9959-979A-C7F2-135D3E3880BA}"/>
              </a:ext>
            </a:extLst>
          </p:cNvPr>
          <p:cNvSpPr txBox="1"/>
          <p:nvPr/>
        </p:nvSpPr>
        <p:spPr>
          <a:xfrm>
            <a:off x="1472447" y="1066328"/>
            <a:ext cx="4228589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>
                <a:latin typeface="+mn-lt"/>
              </a:rPr>
              <a:t>Dinâmica</a:t>
            </a:r>
            <a:r>
              <a:rPr lang="pt-BR" sz="1600" b="1" dirty="0">
                <a:effectLst/>
                <a:latin typeface="+mn-lt"/>
              </a:rPr>
              <a:t> de </a:t>
            </a:r>
            <a:r>
              <a:rPr lang="pt-BR" sz="1600" b="1" dirty="0">
                <a:latin typeface="+mn-lt"/>
              </a:rPr>
              <a:t>condução</a:t>
            </a:r>
            <a:r>
              <a:rPr lang="pt-BR" sz="1600" b="1" dirty="0">
                <a:effectLst/>
                <a:latin typeface="+mn-lt"/>
              </a:rPr>
              <a:t>: </a:t>
            </a:r>
            <a:r>
              <a:rPr lang="pt-BR" sz="1600" dirty="0">
                <a:latin typeface="+mn-lt"/>
              </a:rPr>
              <a:t>Caro professor, uma</a:t>
            </a:r>
            <a:r>
              <a:rPr lang="pt-BR" sz="1600" dirty="0">
                <a:effectLst/>
                <a:latin typeface="+mn-lt"/>
              </a:rPr>
              <a:t> </a:t>
            </a:r>
            <a:r>
              <a:rPr lang="pt-BR" sz="1600" dirty="0">
                <a:latin typeface="+mn-lt"/>
              </a:rPr>
              <a:t>dinâmica</a:t>
            </a:r>
            <a:r>
              <a:rPr lang="pt-BR" sz="1600" dirty="0">
                <a:effectLst/>
                <a:latin typeface="+mn-lt"/>
              </a:rPr>
              <a:t> divertida e de muita qualidade </a:t>
            </a:r>
            <a:r>
              <a:rPr lang="pt-BR" sz="1600" dirty="0">
                <a:latin typeface="+mn-lt"/>
              </a:rPr>
              <a:t>estética</a:t>
            </a:r>
            <a:r>
              <a:rPr lang="pt-BR" sz="1600" dirty="0">
                <a:effectLst/>
                <a:latin typeface="+mn-lt"/>
              </a:rPr>
              <a:t> é a </a:t>
            </a:r>
            <a:r>
              <a:rPr lang="pt-BR" sz="1600" dirty="0">
                <a:latin typeface="+mn-lt"/>
              </a:rPr>
              <a:t>criação</a:t>
            </a:r>
            <a:r>
              <a:rPr lang="pt-BR" sz="1600" dirty="0">
                <a:effectLst/>
                <a:latin typeface="+mn-lt"/>
              </a:rPr>
              <a:t> de uma partitura coletiva de sons com os estudantes. Cada estudante escolhe um som que quer representar e o desenho desse som é colocado na lousa. A cada novo som de cada estudante</a:t>
            </a:r>
            <a:r>
              <a:rPr lang="pt-BR" sz="1600" dirty="0">
                <a:latin typeface="+mn-lt"/>
              </a:rPr>
              <a:t>,</a:t>
            </a:r>
            <a:r>
              <a:rPr lang="pt-BR" sz="1600" dirty="0">
                <a:effectLst/>
                <a:latin typeface="+mn-lt"/>
              </a:rPr>
              <a:t> </a:t>
            </a:r>
            <a:r>
              <a:rPr lang="pt-BR" sz="1600" dirty="0">
                <a:latin typeface="+mn-lt"/>
              </a:rPr>
              <a:t>há </a:t>
            </a:r>
            <a:r>
              <a:rPr lang="pt-BR" sz="1600" dirty="0">
                <a:effectLst/>
                <a:latin typeface="+mn-lt"/>
              </a:rPr>
              <a:t>um desenho para </a:t>
            </a:r>
            <a:r>
              <a:rPr lang="pt-BR" sz="1600" dirty="0">
                <a:latin typeface="+mn-lt"/>
              </a:rPr>
              <a:t>representá-lo</a:t>
            </a:r>
            <a:r>
              <a:rPr lang="pt-BR" sz="1600" dirty="0">
                <a:effectLst/>
                <a:latin typeface="+mn-lt"/>
              </a:rPr>
              <a:t>, formando uma </a:t>
            </a:r>
            <a:r>
              <a:rPr lang="pt-BR" sz="1600" dirty="0">
                <a:latin typeface="+mn-lt"/>
              </a:rPr>
              <a:t>sequência</a:t>
            </a:r>
            <a:r>
              <a:rPr lang="pt-BR" sz="1600" dirty="0">
                <a:effectLst/>
                <a:latin typeface="+mn-lt"/>
              </a:rPr>
              <a:t> de sons a serem reproduzidos</a:t>
            </a:r>
            <a:r>
              <a:rPr lang="pt-BR" sz="1600" dirty="0">
                <a:latin typeface="+mn-lt"/>
              </a:rPr>
              <a:t>,</a:t>
            </a:r>
            <a:r>
              <a:rPr lang="pt-BR" sz="1600" dirty="0">
                <a:effectLst/>
                <a:latin typeface="+mn-lt"/>
              </a:rPr>
              <a:t> construindo juntos uma orquestra de sons.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649A081-FB58-7B5A-60E2-7FD412AF61B4}"/>
              </a:ext>
            </a:extLst>
          </p:cNvPr>
          <p:cNvSpPr txBox="1"/>
          <p:nvPr/>
        </p:nvSpPr>
        <p:spPr>
          <a:xfrm>
            <a:off x="1472447" y="3694072"/>
            <a:ext cx="4167027" cy="18651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1600" b="1" dirty="0">
                <a:effectLst/>
              </a:rPr>
              <a:t>Expectativas de respostas</a:t>
            </a:r>
            <a:r>
              <a:rPr lang="pt-BR" sz="1600" b="1" dirty="0">
                <a:effectLst/>
                <a:latin typeface="ArialMT"/>
              </a:rPr>
              <a:t>:</a:t>
            </a:r>
            <a:r>
              <a:rPr lang="pt-BR" sz="1600" dirty="0">
                <a:effectLst/>
                <a:latin typeface="ArialMT"/>
              </a:rPr>
              <a:t> </a:t>
            </a:r>
            <a:r>
              <a:rPr lang="pt-BR" sz="1600" dirty="0"/>
              <a:t>Caro professor, é</a:t>
            </a:r>
            <a:r>
              <a:rPr lang="pt-BR" sz="1600" dirty="0">
                <a:latin typeface="ArialMT"/>
              </a:rPr>
              <a:t> </a:t>
            </a:r>
            <a:r>
              <a:rPr lang="pt-BR" sz="1600" dirty="0">
                <a:effectLst/>
                <a:latin typeface="ArialMT"/>
              </a:rPr>
              <a:t>esperado que os estudantes relacionem seus conhecimentos </a:t>
            </a:r>
            <a:r>
              <a:rPr lang="pt-BR" sz="1600" dirty="0">
                <a:latin typeface="ArialMT"/>
              </a:rPr>
              <a:t>prévios</a:t>
            </a:r>
            <a:r>
              <a:rPr lang="pt-BR" sz="1600" dirty="0">
                <a:effectLst/>
                <a:latin typeface="ArialMT"/>
              </a:rPr>
              <a:t> com os aprendidos nesta aula. Que </a:t>
            </a:r>
            <a:r>
              <a:rPr lang="pt-BR" sz="1600" dirty="0">
                <a:latin typeface="ArialMT"/>
              </a:rPr>
              <a:t>consigam</a:t>
            </a:r>
            <a:r>
              <a:rPr lang="pt-BR" sz="1600" dirty="0">
                <a:effectLst/>
                <a:latin typeface="ArialMT"/>
              </a:rPr>
              <a:t> expressar a </a:t>
            </a:r>
            <a:r>
              <a:rPr lang="pt-BR" sz="1600" dirty="0">
                <a:latin typeface="ArialMT"/>
              </a:rPr>
              <a:t>importância</a:t>
            </a:r>
            <a:r>
              <a:rPr lang="pt-BR" sz="1600" dirty="0">
                <a:effectLst/>
                <a:latin typeface="ArialMT"/>
              </a:rPr>
              <a:t> da </a:t>
            </a:r>
            <a:r>
              <a:rPr lang="pt-BR" sz="1600" dirty="0">
                <a:latin typeface="ArialMT"/>
              </a:rPr>
              <a:t>presença</a:t>
            </a:r>
            <a:r>
              <a:rPr lang="pt-BR" sz="1600" dirty="0">
                <a:effectLst/>
                <a:latin typeface="ArialMT"/>
              </a:rPr>
              <a:t> dos sons nas </a:t>
            </a:r>
            <a:r>
              <a:rPr lang="pt-BR" sz="1600" dirty="0">
                <a:latin typeface="ArialMT"/>
              </a:rPr>
              <a:t>histórias</a:t>
            </a:r>
            <a:r>
              <a:rPr lang="pt-BR" sz="1600" dirty="0">
                <a:effectLst/>
                <a:latin typeface="ArialMT"/>
              </a:rPr>
              <a:t> para a conquista de uma nova qualidade de </a:t>
            </a:r>
            <a:r>
              <a:rPr lang="pt-BR" sz="1600" dirty="0">
                <a:latin typeface="ArialMT"/>
              </a:rPr>
              <a:t>criação</a:t>
            </a:r>
            <a:r>
              <a:rPr lang="pt-BR" sz="1600" dirty="0">
                <a:effectLst/>
                <a:latin typeface="ArialMT"/>
              </a:rPr>
              <a:t> e </a:t>
            </a:r>
            <a:r>
              <a:rPr lang="pt-BR" sz="1600" dirty="0">
                <a:latin typeface="ArialMT"/>
              </a:rPr>
              <a:t>apreciação</a:t>
            </a:r>
            <a:r>
              <a:rPr lang="pt-BR" sz="1600" dirty="0">
                <a:effectLst/>
                <a:latin typeface="ArialMT"/>
              </a:rPr>
              <a:t>.</a:t>
            </a:r>
            <a:endParaRPr lang="pt-BR" sz="1600" dirty="0">
              <a:effectLst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2A85BE09-99B6-089F-EE56-BB6F5FEBE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6372" y="3974245"/>
            <a:ext cx="480390" cy="480390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9B22AF9A-F069-9495-FA58-4757CDFBE4CD}"/>
              </a:ext>
            </a:extLst>
          </p:cNvPr>
          <p:cNvGrpSpPr/>
          <p:nvPr/>
        </p:nvGrpSpPr>
        <p:grpSpPr>
          <a:xfrm>
            <a:off x="635796" y="1066328"/>
            <a:ext cx="692128" cy="719813"/>
            <a:chOff x="512793" y="2412643"/>
            <a:chExt cx="692308" cy="720000"/>
          </a:xfrm>
        </p:grpSpPr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15E19198-A64E-E1E4-3458-C48D2836B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2793" y="2412643"/>
              <a:ext cx="692308" cy="720000"/>
            </a:xfrm>
            <a:prstGeom prst="rect">
              <a:avLst/>
            </a:prstGeom>
          </p:spPr>
        </p:pic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836E1E7A-83A7-0E94-5D27-15A8285BA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7354" y="2525341"/>
              <a:ext cx="452249" cy="452249"/>
            </a:xfrm>
            <a:prstGeom prst="rect">
              <a:avLst/>
            </a:prstGeom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7E44BB92-927C-1A6A-FBD2-0329AD84C08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8"/>
          <a:srcRect t="84" b="84"/>
          <a:stretch/>
        </p:blipFill>
        <p:spPr>
          <a:prstGeom prst="rect">
            <a:avLst/>
          </a:prstGeom>
          <a:solidFill>
            <a:srgbClr val="EEEEEE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6391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r>
              <a:rPr lang="pt-BR" dirty="0"/>
              <a:t>PENSE UM POUCO</a:t>
            </a:r>
            <a:br>
              <a:rPr lang="pt-BR" sz="3198" dirty="0"/>
            </a:br>
            <a:br>
              <a:rPr lang="pt-BR" sz="3198" b="0" dirty="0">
                <a:solidFill>
                  <a:srgbClr val="000099"/>
                </a:solidFill>
              </a:rPr>
            </a:br>
            <a:endParaRPr sz="3198" dirty="0"/>
          </a:p>
        </p:txBody>
      </p:sp>
      <p:sp>
        <p:nvSpPr>
          <p:cNvPr id="114" name="Google Shape;114;p2"/>
          <p:cNvSpPr txBox="1"/>
          <p:nvPr/>
        </p:nvSpPr>
        <p:spPr>
          <a:xfrm>
            <a:off x="716068" y="1983278"/>
            <a:ext cx="6141931" cy="2891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 marL="479736" indent="-49666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>
                <a:highlight>
                  <a:srgbClr val="FFFFFF"/>
                </a:highlight>
              </a:rPr>
              <a:t>VOCÊ </a:t>
            </a:r>
            <a:r>
              <a:rPr lang="pt-BR" sz="2600" dirty="0"/>
              <a:t>SE RECORDA DE TER OUVIDO UMA HISTÓRIA COM SONS? QUAIS?</a:t>
            </a:r>
            <a:endParaRPr sz="2600" dirty="0"/>
          </a:p>
          <a:p>
            <a:pPr marL="479736" indent="-49666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/>
              <a:t>QUE TIPOS DE SONS PODERIAM FAZER PARTE DE UMA HISTÓRIA?</a:t>
            </a:r>
            <a:endParaRPr sz="2600" dirty="0"/>
          </a:p>
        </p:txBody>
      </p:sp>
      <p:pic>
        <p:nvPicPr>
          <p:cNvPr id="115" name="Google Shape;115;p2"/>
          <p:cNvPicPr preferRelativeResize="0"/>
          <p:nvPr/>
        </p:nvPicPr>
        <p:blipFill>
          <a:blip r:embed="rId3"/>
          <a:srcRect/>
          <a:stretch/>
        </p:blipFill>
        <p:spPr>
          <a:xfrm>
            <a:off x="7548004" y="636988"/>
            <a:ext cx="3726348" cy="558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r>
              <a:rPr lang="pt-BR" dirty="0"/>
              <a:t>APRECIAR</a:t>
            </a:r>
            <a:endParaRPr dirty="0"/>
          </a:p>
        </p:txBody>
      </p:sp>
      <p:sp>
        <p:nvSpPr>
          <p:cNvPr id="126" name="Google Shape;126;p5"/>
          <p:cNvSpPr txBox="1"/>
          <p:nvPr/>
        </p:nvSpPr>
        <p:spPr>
          <a:xfrm>
            <a:off x="608283" y="1995802"/>
            <a:ext cx="4300009" cy="1763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buSzPts val="1800"/>
            </a:pPr>
            <a:r>
              <a:rPr lang="pt-BR" sz="26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VAMOS ACOMPANHAR A </a:t>
            </a:r>
            <a:r>
              <a:rPr lang="pt-BR" sz="2600" b="1" dirty="0">
                <a:solidFill>
                  <a:srgbClr val="0F0F0F"/>
                </a:solidFill>
                <a:latin typeface="+mj-lt"/>
                <a:ea typeface="Verdana"/>
                <a:cs typeface="Verdana"/>
                <a:sym typeface="Verdana"/>
              </a:rPr>
              <a:t>HISTÓRIA DE JOÃOZINHO, </a:t>
            </a:r>
            <a:r>
              <a:rPr lang="pt-BR" sz="26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UMA HISTÓRIA SONORIZADA.</a:t>
            </a:r>
            <a:endParaRPr sz="2600" dirty="0">
              <a:latin typeface="+mj-lt"/>
            </a:endParaRPr>
          </a:p>
        </p:txBody>
      </p:sp>
      <p:pic>
        <p:nvPicPr>
          <p:cNvPr id="2" name="Mídia Online 1" descr="CONTO SONORO - A História de Joãozinho">
            <a:hlinkClick r:id="" action="ppaction://media"/>
            <a:extLst>
              <a:ext uri="{FF2B5EF4-FFF2-40B4-BE49-F238E27FC236}">
                <a16:creationId xmlns:a16="http://schemas.microsoft.com/office/drawing/2014/main" id="{58C9ECD3-FB44-F29F-7A14-DD28219F704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568617" y="1779768"/>
            <a:ext cx="6172899" cy="3487688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EC8949EF-D0E1-B474-4A2F-73ED2BC3DFA1}"/>
              </a:ext>
            </a:extLst>
          </p:cNvPr>
          <p:cNvGrpSpPr/>
          <p:nvPr/>
        </p:nvGrpSpPr>
        <p:grpSpPr>
          <a:xfrm>
            <a:off x="6520088" y="5496186"/>
            <a:ext cx="4539211" cy="459364"/>
            <a:chOff x="4187825" y="3626245"/>
            <a:chExt cx="4539211" cy="459364"/>
          </a:xfrm>
        </p:grpSpPr>
        <p:sp>
          <p:nvSpPr>
            <p:cNvPr id="4" name="CaixaDeTexto 7">
              <a:extLst>
                <a:ext uri="{FF2B5EF4-FFF2-40B4-BE49-F238E27FC236}">
                  <a16:creationId xmlns:a16="http://schemas.microsoft.com/office/drawing/2014/main" id="{B9210655-A44E-D2F3-114D-F37A31D2D029}"/>
                </a:ext>
              </a:extLst>
            </p:cNvPr>
            <p:cNvSpPr txBox="1"/>
            <p:nvPr/>
          </p:nvSpPr>
          <p:spPr>
            <a:xfrm>
              <a:off x="4289890" y="3708331"/>
              <a:ext cx="4437146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>
                <a:buSzPts val="1100"/>
              </a:pPr>
              <a:r>
                <a:rPr lang="pt-BR" u="sng" dirty="0">
                  <a:hlinkClick r:id="rId5"/>
                </a:rPr>
                <a:t>https://www.youtube.com/watch?v=_hcHdljLstM</a:t>
              </a:r>
              <a:r>
                <a:rPr lang="pt-BR" u="sng" dirty="0"/>
                <a:t> </a:t>
              </a:r>
              <a:endParaRPr lang="pt-BR" dirty="0"/>
            </a:p>
          </p:txBody>
        </p:sp>
        <p:pic>
          <p:nvPicPr>
            <p:cNvPr id="5" name="Gráfico 10">
              <a:extLst>
                <a:ext uri="{FF2B5EF4-FFF2-40B4-BE49-F238E27FC236}">
                  <a16:creationId xmlns:a16="http://schemas.microsoft.com/office/drawing/2014/main" id="{55873C85-1E82-BA03-1781-0C18F856B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r>
              <a:rPr lang="pt-BR" dirty="0"/>
              <a:t>SONS NA HISTÓRIA</a:t>
            </a:r>
            <a:endParaRPr sz="3198" dirty="0"/>
          </a:p>
        </p:txBody>
      </p:sp>
      <p:pic>
        <p:nvPicPr>
          <p:cNvPr id="132" name="Google Shape;132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8085141" y="1078179"/>
            <a:ext cx="3566339" cy="5344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2"/>
          <p:cNvSpPr txBox="1"/>
          <p:nvPr/>
        </p:nvSpPr>
        <p:spPr>
          <a:xfrm>
            <a:off x="714077" y="1740581"/>
            <a:ext cx="6409394" cy="353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 marL="94615">
              <a:spcAft>
                <a:spcPts val="1200"/>
              </a:spcAft>
              <a:buClr>
                <a:srgbClr val="5097C0"/>
              </a:buClr>
              <a:buSzPts val="2000"/>
            </a:pPr>
            <a:r>
              <a:rPr lang="pt-BR" sz="2600" dirty="0"/>
              <a:t>VOCÊ ACABOU DE ASSISTIR A UMA HISTÓRIA SONORIZADA.</a:t>
            </a:r>
          </a:p>
          <a:p>
            <a:pPr marL="551180" indent="-456565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/>
              <a:t>É POSSÍVEL UTILIZAR OUTROS TIPOS DE SONS PARA SE CONTAR UMA HISTÓRIA COM O CORPO?</a:t>
            </a:r>
            <a:endParaRPr sz="2600" dirty="0"/>
          </a:p>
          <a:p>
            <a:pPr marL="551180" indent="-456565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/>
              <a:t>COM OBJETOS TAMBÉM? </a:t>
            </a:r>
            <a:endParaRPr sz="2600" dirty="0"/>
          </a:p>
          <a:p>
            <a:pPr marL="551180" indent="-456565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600" dirty="0"/>
              <a:t>E COM O USO DE APARELHOS?</a:t>
            </a:r>
            <a:endParaRPr sz="2600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9064C980-E905-0219-BADD-8F98701233B5}"/>
              </a:ext>
            </a:extLst>
          </p:cNvPr>
          <p:cNvGrpSpPr/>
          <p:nvPr/>
        </p:nvGrpSpPr>
        <p:grpSpPr>
          <a:xfrm>
            <a:off x="8992263" y="435571"/>
            <a:ext cx="2791155" cy="415517"/>
            <a:chOff x="289560" y="3851596"/>
            <a:chExt cx="2791155" cy="415517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EFF4B3BD-9939-40FE-5703-52F2AF2AD333}"/>
                </a:ext>
              </a:extLst>
            </p:cNvPr>
            <p:cNvSpPr txBox="1"/>
            <p:nvPr/>
          </p:nvSpPr>
          <p:spPr>
            <a:xfrm>
              <a:off x="532704" y="3910261"/>
              <a:ext cx="2548011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/>
                  <a:cs typeface="Rubik Bold"/>
                </a:rPr>
                <a:t>HÁBITOS DE DISCUSSÃO</a:t>
              </a:r>
            </a:p>
          </p:txBody>
        </p:sp>
        <p:pic>
          <p:nvPicPr>
            <p:cNvPr id="7" name="Gráfico 3">
              <a:extLst>
                <a:ext uri="{FF2B5EF4-FFF2-40B4-BE49-F238E27FC236}">
                  <a16:creationId xmlns:a16="http://schemas.microsoft.com/office/drawing/2014/main" id="{26F3EE98-F070-686F-765A-84D348D0E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"/>
          <p:cNvSpPr txBox="1"/>
          <p:nvPr/>
        </p:nvSpPr>
        <p:spPr>
          <a:xfrm>
            <a:off x="605520" y="995604"/>
            <a:ext cx="7380554" cy="60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buSzPts val="2400"/>
            </a:pPr>
            <a:r>
              <a:rPr lang="pt-BR" sz="3100" b="1" dirty="0">
                <a:solidFill>
                  <a:schemeClr val="dk1"/>
                </a:solidFill>
              </a:rPr>
              <a:t>AS HISTÓRIAS COM SONS </a:t>
            </a:r>
            <a:endParaRPr sz="3100" dirty="0">
              <a:solidFill>
                <a:schemeClr val="dk1"/>
              </a:solidFill>
            </a:endParaRPr>
          </a:p>
        </p:txBody>
      </p:sp>
      <p:sp>
        <p:nvSpPr>
          <p:cNvPr id="139" name="Google Shape;139;p3"/>
          <p:cNvSpPr txBox="1"/>
          <p:nvPr/>
        </p:nvSpPr>
        <p:spPr>
          <a:xfrm>
            <a:off x="605520" y="1870125"/>
            <a:ext cx="6000912" cy="2481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spcAft>
                <a:spcPts val="1200"/>
              </a:spcAft>
              <a:buSzPts val="1800"/>
            </a:pPr>
            <a:r>
              <a:rPr lang="pt-BR" sz="2600" dirty="0">
                <a:solidFill>
                  <a:schemeClr val="dk1"/>
                </a:solidFill>
              </a:rPr>
              <a:t>NA</a:t>
            </a:r>
            <a:r>
              <a:rPr lang="pt-BR" sz="2600" b="1" dirty="0">
                <a:solidFill>
                  <a:schemeClr val="dk1"/>
                </a:solidFill>
              </a:rPr>
              <a:t> SONORIZAÇÃO DE HISTÓRIAS</a:t>
            </a:r>
            <a:r>
              <a:rPr lang="pt-BR" sz="2600" dirty="0">
                <a:solidFill>
                  <a:schemeClr val="dk1"/>
                </a:solidFill>
              </a:rPr>
              <a:t>,</a:t>
            </a:r>
            <a:r>
              <a:rPr lang="pt-BR" sz="2600" b="1" dirty="0">
                <a:solidFill>
                  <a:schemeClr val="dk1"/>
                </a:solidFill>
              </a:rPr>
              <a:t> </a:t>
            </a:r>
            <a:r>
              <a:rPr lang="pt-BR" sz="2600" dirty="0">
                <a:solidFill>
                  <a:schemeClr val="dk1"/>
                </a:solidFill>
              </a:rPr>
              <a:t>PODEMOS</a:t>
            </a:r>
            <a:r>
              <a:rPr lang="pt-BR" sz="2600" b="1" dirty="0">
                <a:solidFill>
                  <a:schemeClr val="dk1"/>
                </a:solidFill>
              </a:rPr>
              <a:t> </a:t>
            </a:r>
            <a:r>
              <a:rPr lang="pt-BR" sz="2600" dirty="0">
                <a:solidFill>
                  <a:schemeClr val="dk1"/>
                </a:solidFill>
              </a:rPr>
              <a:t>UTILIZAR SONS NATURAIS OU ARTIFICIAIS.</a:t>
            </a:r>
            <a:endParaRPr sz="2600" b="1" dirty="0">
              <a:solidFill>
                <a:schemeClr val="dk1"/>
              </a:solidFill>
            </a:endParaRPr>
          </a:p>
          <a:p>
            <a:pPr>
              <a:spcAft>
                <a:spcPts val="1200"/>
              </a:spcAft>
              <a:buSzPts val="2400"/>
            </a:pPr>
            <a:r>
              <a:rPr lang="pt-BR" sz="2600" dirty="0">
                <a:solidFill>
                  <a:schemeClr val="dk1"/>
                </a:solidFill>
              </a:rPr>
              <a:t>VOCÊ SABE O QUE SÃO SONS NATURAIS E ARTIFICIAIS?</a:t>
            </a:r>
            <a:endParaRPr sz="2600" dirty="0"/>
          </a:p>
        </p:txBody>
      </p:sp>
      <p:pic>
        <p:nvPicPr>
          <p:cNvPr id="140" name="Google Shape;140;p3"/>
          <p:cNvPicPr preferRelativeResize="0"/>
          <p:nvPr/>
        </p:nvPicPr>
        <p:blipFill>
          <a:blip r:embed="rId3"/>
          <a:srcRect l="14376" r="14376"/>
          <a:stretch/>
        </p:blipFill>
        <p:spPr>
          <a:xfrm>
            <a:off x="7193306" y="506020"/>
            <a:ext cx="4115303" cy="5845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 txBox="1"/>
          <p:nvPr/>
        </p:nvSpPr>
        <p:spPr>
          <a:xfrm>
            <a:off x="562415" y="1010590"/>
            <a:ext cx="6139601" cy="60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buSzPts val="2400"/>
            </a:pPr>
            <a:r>
              <a:rPr lang="pt-BR" sz="3100" b="1" dirty="0"/>
              <a:t>SONS NATURAIS</a:t>
            </a:r>
            <a:endParaRPr sz="3100" dirty="0"/>
          </a:p>
        </p:txBody>
      </p:sp>
      <p:sp>
        <p:nvSpPr>
          <p:cNvPr id="146" name="Google Shape;146;p6"/>
          <p:cNvSpPr txBox="1"/>
          <p:nvPr/>
        </p:nvSpPr>
        <p:spPr>
          <a:xfrm>
            <a:off x="562415" y="1737224"/>
            <a:ext cx="5920515" cy="4124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buSzPts val="2400"/>
            </a:pPr>
            <a:r>
              <a:rPr lang="pt-BR" sz="2600" dirty="0">
                <a:solidFill>
                  <a:schemeClr val="dk1"/>
                </a:solidFill>
              </a:rPr>
              <a:t>TODOS OS SONS QUE SÃO PRODUZIDOS PELA </a:t>
            </a:r>
            <a:r>
              <a:rPr lang="pt-BR" sz="2600" b="1" dirty="0">
                <a:solidFill>
                  <a:schemeClr val="dk1"/>
                </a:solidFill>
              </a:rPr>
              <a:t>NATUREZA</a:t>
            </a:r>
            <a:r>
              <a:rPr lang="pt-BR" sz="2600" dirty="0">
                <a:solidFill>
                  <a:schemeClr val="dk1"/>
                </a:solidFill>
              </a:rPr>
              <a:t> SÃO CHAMADOS DE </a:t>
            </a:r>
            <a:r>
              <a:rPr lang="pt-BR" sz="2600" b="1" dirty="0">
                <a:solidFill>
                  <a:schemeClr val="dk1"/>
                </a:solidFill>
              </a:rPr>
              <a:t>SONS NATURAIS</a:t>
            </a:r>
            <a:r>
              <a:rPr lang="pt-BR" sz="2600" dirty="0">
                <a:solidFill>
                  <a:schemeClr val="dk1"/>
                </a:solidFill>
              </a:rPr>
              <a:t>, COMO É O CASO DA CHUVA, DA TROVOADA, DO RUÍDO DO MAR AO BATER NAS ROCHAS OU NA AREIA, DA ÁGUA DOS RIOS A CORRER ENTRE AS PEDRAS, E DOS SONS PRODUZIDOS PELOS ANIMAIS OU PELO VENTO.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147" name="Google Shape;147;p6"/>
          <p:cNvPicPr preferRelativeResize="0"/>
          <p:nvPr/>
        </p:nvPicPr>
        <p:blipFill rotWithShape="1">
          <a:blip r:embed="rId3">
            <a:alphaModFix/>
          </a:blip>
          <a:srcRect l="7314" t="542" r="20733" b="1462"/>
          <a:stretch/>
        </p:blipFill>
        <p:spPr>
          <a:xfrm>
            <a:off x="6702016" y="1737224"/>
            <a:ext cx="5064141" cy="437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>
            <a:spLocks noGrp="1"/>
          </p:cNvSpPr>
          <p:nvPr>
            <p:ph type="title"/>
          </p:nvPr>
        </p:nvSpPr>
        <p:spPr>
          <a:xfrm>
            <a:off x="568527" y="937924"/>
            <a:ext cx="11100096" cy="722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r>
              <a:rPr lang="pt-BR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SONS ARTIFICIAIS</a:t>
            </a:r>
            <a:endParaRPr dirty="0">
              <a:latin typeface="+mj-lt"/>
            </a:endParaRPr>
          </a:p>
        </p:txBody>
      </p:sp>
      <p:sp>
        <p:nvSpPr>
          <p:cNvPr id="153" name="Google Shape;153;p10"/>
          <p:cNvSpPr txBox="1"/>
          <p:nvPr/>
        </p:nvSpPr>
        <p:spPr>
          <a:xfrm>
            <a:off x="570362" y="1722346"/>
            <a:ext cx="11151269" cy="92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>
              <a:buSzPts val="2400"/>
            </a:pPr>
            <a:r>
              <a:rPr lang="pt-BR" sz="2600" dirty="0">
                <a:latin typeface="+mj-lt"/>
                <a:ea typeface="Verdana"/>
                <a:cs typeface="Verdana"/>
                <a:sym typeface="Verdana"/>
              </a:rPr>
              <a:t>JÁ OS ARTIFICIAIS SÃO CRIADOS PELOS SERES HUMANOS, E PODEM VIR DE INSTRUMENTOS MUSICAIS, DE TECNOLOGIAS ETC.</a:t>
            </a:r>
            <a:endParaRPr sz="2600" dirty="0">
              <a:latin typeface="+mj-lt"/>
            </a:endParaRPr>
          </a:p>
        </p:txBody>
      </p:sp>
      <p:pic>
        <p:nvPicPr>
          <p:cNvPr id="154" name="Google Shape;15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090" y="3039882"/>
            <a:ext cx="2496981" cy="252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9502" y="3213284"/>
            <a:ext cx="3270824" cy="1709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80582" y="2789973"/>
            <a:ext cx="1912745" cy="26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0"/>
          <p:cNvSpPr txBox="1"/>
          <p:nvPr/>
        </p:nvSpPr>
        <p:spPr>
          <a:xfrm>
            <a:off x="286173" y="5711851"/>
            <a:ext cx="3740851" cy="533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 algn="ctr">
              <a:buSzPts val="1800"/>
            </a:pPr>
            <a:r>
              <a:rPr lang="pt-BR" sz="2600" b="1" dirty="0">
                <a:solidFill>
                  <a:schemeClr val="dk1"/>
                </a:solidFill>
              </a:rPr>
              <a:t>SOM DO PIANO.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158" name="Google Shape;158;p10"/>
          <p:cNvSpPr txBox="1"/>
          <p:nvPr/>
        </p:nvSpPr>
        <p:spPr>
          <a:xfrm>
            <a:off x="3738749" y="5394563"/>
            <a:ext cx="4462874" cy="533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 algn="ctr">
              <a:buSzPts val="2000"/>
            </a:pPr>
            <a:r>
              <a:rPr lang="pt-BR" sz="2600" b="1" dirty="0">
                <a:solidFill>
                  <a:schemeClr val="dk1"/>
                </a:solidFill>
              </a:rPr>
              <a:t>SOM DE CAMINHÃO.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159" name="Google Shape;159;p10"/>
          <p:cNvSpPr txBox="1"/>
          <p:nvPr/>
        </p:nvSpPr>
        <p:spPr>
          <a:xfrm>
            <a:off x="7919555" y="5669528"/>
            <a:ext cx="3740851" cy="533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 algn="ctr">
              <a:buSzPts val="2000"/>
            </a:pPr>
            <a:r>
              <a:rPr lang="pt-BR" sz="2600" b="1" dirty="0">
                <a:solidFill>
                  <a:schemeClr val="dk1"/>
                </a:solidFill>
              </a:rPr>
              <a:t>SOM DO CELULAR.</a:t>
            </a:r>
            <a:endParaRPr lang="pt-BR" sz="2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37" tIns="121837" rIns="121837" bIns="121837" anchor="t" anchorCtr="0">
            <a:spAutoFit/>
          </a:bodyPr>
          <a:lstStyle/>
          <a:p>
            <a:r>
              <a:rPr lang="pt-BR" dirty="0">
                <a:solidFill>
                  <a:schemeClr val="dk1"/>
                </a:solidFill>
              </a:rPr>
              <a:t>DESAFIO 1:</a:t>
            </a:r>
            <a:endParaRPr sz="3731" dirty="0"/>
          </a:p>
        </p:txBody>
      </p:sp>
      <p:sp>
        <p:nvSpPr>
          <p:cNvPr id="170" name="Google Shape;170;p23"/>
          <p:cNvSpPr txBox="1"/>
          <p:nvPr/>
        </p:nvSpPr>
        <p:spPr>
          <a:xfrm>
            <a:off x="608284" y="1821228"/>
            <a:ext cx="4906300" cy="3711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37" tIns="60902" rIns="121837" bIns="60902" anchor="t" anchorCtr="0">
            <a:spAutoFit/>
          </a:bodyPr>
          <a:lstStyle/>
          <a:p>
            <a:pPr lvl="0">
              <a:spcAft>
                <a:spcPts val="1200"/>
              </a:spcAft>
              <a:buSzPts val="1800"/>
            </a:pPr>
            <a:r>
              <a:rPr lang="pt-BR" sz="2600" dirty="0">
                <a:solidFill>
                  <a:schemeClr val="dk1"/>
                </a:solidFill>
              </a:rPr>
              <a:t>VOCÊ SERÁ DESAFIADO A </a:t>
            </a:r>
            <a:r>
              <a:rPr lang="pt-BR" sz="2600">
                <a:solidFill>
                  <a:schemeClr val="dk1"/>
                </a:solidFill>
              </a:rPr>
              <a:t>DESCOBRIR VÁRIOS </a:t>
            </a:r>
            <a:r>
              <a:rPr lang="pt-BR" sz="2600" dirty="0">
                <a:solidFill>
                  <a:schemeClr val="dk1"/>
                </a:solidFill>
              </a:rPr>
              <a:t>SONS. VAMOS INICIAR COM OS </a:t>
            </a:r>
            <a:r>
              <a:rPr lang="pt-BR" sz="2600" b="1" dirty="0">
                <a:solidFill>
                  <a:schemeClr val="dk1"/>
                </a:solidFill>
              </a:rPr>
              <a:t>SONS NATURAIS, </a:t>
            </a:r>
            <a:r>
              <a:rPr lang="pt-BR" sz="2600" dirty="0">
                <a:solidFill>
                  <a:schemeClr val="dk1"/>
                </a:solidFill>
              </a:rPr>
              <a:t>QUE PODEMOS ENCONTRAR EM JARDINS.</a:t>
            </a:r>
            <a:endParaRPr sz="2600" dirty="0">
              <a:solidFill>
                <a:schemeClr val="dk1"/>
              </a:solidFill>
            </a:endParaRPr>
          </a:p>
          <a:p>
            <a:pPr>
              <a:spcAft>
                <a:spcPts val="1200"/>
              </a:spcAft>
              <a:buSzPts val="1800"/>
            </a:pPr>
            <a:r>
              <a:rPr lang="pt-BR" sz="2600" dirty="0">
                <a:solidFill>
                  <a:schemeClr val="dk1"/>
                </a:solidFill>
              </a:rPr>
              <a:t>FIQUE ATENTO E RESPONDA!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3" name="Mídia Online 2" descr="Que som é esse? Sons do jardim">
            <a:hlinkClick r:id="" action="ppaction://media"/>
            <a:extLst>
              <a:ext uri="{FF2B5EF4-FFF2-40B4-BE49-F238E27FC236}">
                <a16:creationId xmlns:a16="http://schemas.microsoft.com/office/drawing/2014/main" id="{25288E6A-F555-1346-6B97-64C864EB5D2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699239" y="1905291"/>
            <a:ext cx="5763427" cy="3256336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DEB8684A-1FBD-A349-AE3C-6FB43D8205DD}"/>
              </a:ext>
            </a:extLst>
          </p:cNvPr>
          <p:cNvGrpSpPr/>
          <p:nvPr/>
        </p:nvGrpSpPr>
        <p:grpSpPr>
          <a:xfrm>
            <a:off x="6319911" y="5439166"/>
            <a:ext cx="4492586" cy="459364"/>
            <a:chOff x="4158329" y="3626245"/>
            <a:chExt cx="4492586" cy="459364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7B6E5CDC-669C-265B-A8FC-7546F092B5D5}"/>
                </a:ext>
              </a:extLst>
            </p:cNvPr>
            <p:cNvSpPr txBox="1"/>
            <p:nvPr/>
          </p:nvSpPr>
          <p:spPr>
            <a:xfrm>
              <a:off x="4289890" y="3708331"/>
              <a:ext cx="4361025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>
                <a:buSzPts val="1400"/>
              </a:pPr>
              <a:r>
                <a:rPr lang="pt-BR" u="sng" dirty="0">
                  <a:hlinkClick r:id="rId5"/>
                </a:rPr>
                <a:t>https://www.youtube.com/watch?v=FZx1vIKljKU</a:t>
              </a:r>
              <a:r>
                <a:rPr lang="pt-BR" u="sng" dirty="0"/>
                <a:t> </a:t>
              </a:r>
              <a:endParaRPr lang="pt-BR" dirty="0"/>
            </a:p>
          </p:txBody>
        </p:sp>
        <p:pic>
          <p:nvPicPr>
            <p:cNvPr id="7" name="Gráfico 10">
              <a:extLst>
                <a:ext uri="{FF2B5EF4-FFF2-40B4-BE49-F238E27FC236}">
                  <a16:creationId xmlns:a16="http://schemas.microsoft.com/office/drawing/2014/main" id="{F17ADEBD-93B5-9F16-A5FC-0E60C89F5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8329" y="3626245"/>
              <a:ext cx="524987" cy="45936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ARTE MD_Template-2026_AI v3 (1)</Template>
  <TotalTime>1301</TotalTime>
  <Words>1688</Words>
  <Application>Microsoft Office PowerPoint</Application>
  <PresentationFormat>Personalizar</PresentationFormat>
  <Paragraphs>105</Paragraphs>
  <Slides>26</Slides>
  <Notes>15</Notes>
  <HiddenSlides>0</HiddenSlides>
  <MMClips>3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6" baseType="lpstr">
      <vt:lpstr>Lato</vt:lpstr>
      <vt:lpstr>Grandstander</vt:lpstr>
      <vt:lpstr>ArialMT</vt:lpstr>
      <vt:lpstr>Verdana</vt:lpstr>
      <vt:lpstr>Arial</vt:lpstr>
      <vt:lpstr>Helvetica</vt:lpstr>
      <vt:lpstr>Grandstander SemiBold</vt:lpstr>
      <vt:lpstr>Grandstander Medium</vt:lpstr>
      <vt:lpstr>Fonte do Sistema Regular</vt:lpstr>
      <vt:lpstr>Simple Light</vt:lpstr>
      <vt:lpstr>Apresentação do PowerPoint</vt:lpstr>
      <vt:lpstr>Apresentação do PowerPoint</vt:lpstr>
      <vt:lpstr>PENSE UM POUCO  </vt:lpstr>
      <vt:lpstr>APRECIAR</vt:lpstr>
      <vt:lpstr>SONS NA HISTÓRIA</vt:lpstr>
      <vt:lpstr>Apresentação do PowerPoint</vt:lpstr>
      <vt:lpstr>Apresentação do PowerPoint</vt:lpstr>
      <vt:lpstr>SONS ARTIFICIAIS</vt:lpstr>
      <vt:lpstr>DESAFIO 1:</vt:lpstr>
      <vt:lpstr>DESAFIO 2: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Walter Junior</dc:creator>
  <cp:lastModifiedBy>Lucas Sampaio Lucena</cp:lastModifiedBy>
  <cp:revision>239</cp:revision>
  <dcterms:modified xsi:type="dcterms:W3CDTF">2025-10-22T15:04:16Z</dcterms:modified>
</cp:coreProperties>
</file>