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Krabuler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andy Casual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3750500" y="3888957"/>
            <a:ext cx="6988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8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3708" y="8252979"/>
            <a:ext cx="1854787" cy="512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7.sv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svg"/><Relationship Id="rId7" Type="http://schemas.openxmlformats.org/officeDocument/2006/relationships/image" Target="../media/image6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6.svg"/><Relationship Id="rId5" Type="http://schemas.openxmlformats.org/officeDocument/2006/relationships/image" Target="../media/image60.sv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png"/><Relationship Id="rId3" Type="http://schemas.openxmlformats.org/officeDocument/2006/relationships/image" Target="../media/image66.svg"/><Relationship Id="rId7" Type="http://schemas.openxmlformats.org/officeDocument/2006/relationships/image" Target="../media/image11.png"/><Relationship Id="rId12" Type="http://schemas.openxmlformats.org/officeDocument/2006/relationships/image" Target="../media/image40.svg"/><Relationship Id="rId2" Type="http://schemas.openxmlformats.org/officeDocument/2006/relationships/image" Target="../media/image37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3.png"/><Relationship Id="rId5" Type="http://schemas.openxmlformats.org/officeDocument/2006/relationships/image" Target="../media/image16.jpeg"/><Relationship Id="rId15" Type="http://schemas.openxmlformats.org/officeDocument/2006/relationships/image" Target="../media/image19.png"/><Relationship Id="rId10" Type="http://schemas.openxmlformats.org/officeDocument/2006/relationships/image" Target="../media/image38.svg"/><Relationship Id="rId4" Type="http://schemas.openxmlformats.org/officeDocument/2006/relationships/image" Target="../media/image15.jpeg"/><Relationship Id="rId9" Type="http://schemas.openxmlformats.org/officeDocument/2006/relationships/image" Target="../media/image22.png"/><Relationship Id="rId1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0.png"/><Relationship Id="rId3" Type="http://schemas.openxmlformats.org/officeDocument/2006/relationships/image" Target="../media/image68.svg"/><Relationship Id="rId7" Type="http://schemas.openxmlformats.org/officeDocument/2006/relationships/image" Target="../media/image40.svg"/><Relationship Id="rId12" Type="http://schemas.openxmlformats.org/officeDocument/2006/relationships/image" Target="../media/image32.svg"/><Relationship Id="rId2" Type="http://schemas.openxmlformats.org/officeDocument/2006/relationships/image" Target="../media/image38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38.svg"/><Relationship Id="rId15" Type="http://schemas.openxmlformats.org/officeDocument/2006/relationships/image" Target="../media/image26.png"/><Relationship Id="rId10" Type="http://schemas.openxmlformats.org/officeDocument/2006/relationships/image" Target="../media/image17.jpeg"/><Relationship Id="rId4" Type="http://schemas.openxmlformats.org/officeDocument/2006/relationships/image" Target="../media/image22.png"/><Relationship Id="rId9" Type="http://schemas.openxmlformats.org/officeDocument/2006/relationships/image" Target="../media/image16.jpeg"/><Relationship Id="rId1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svg"/><Relationship Id="rId3" Type="http://schemas.openxmlformats.org/officeDocument/2006/relationships/image" Target="../media/image70.svg"/><Relationship Id="rId7" Type="http://schemas.openxmlformats.org/officeDocument/2006/relationships/image" Target="../media/image4.svg"/><Relationship Id="rId12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72.sv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2.sv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10" Type="http://schemas.openxmlformats.org/officeDocument/2006/relationships/image" Target="../media/image32.svg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18.svg"/><Relationship Id="rId3" Type="http://schemas.openxmlformats.org/officeDocument/2006/relationships/image" Target="../media/image20.svg"/><Relationship Id="rId7" Type="http://schemas.openxmlformats.org/officeDocument/2006/relationships/image" Target="../media/image36.svg"/><Relationship Id="rId12" Type="http://schemas.openxmlformats.org/officeDocument/2006/relationships/image" Target="../media/image40.svg"/><Relationship Id="rId17" Type="http://schemas.openxmlformats.org/officeDocument/2006/relationships/image" Target="../media/image10.png"/><Relationship Id="rId2" Type="http://schemas.openxmlformats.org/officeDocument/2006/relationships/image" Target="../media/image11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34.svg"/><Relationship Id="rId15" Type="http://schemas.openxmlformats.org/officeDocument/2006/relationships/image" Target="../media/image16.jpeg"/><Relationship Id="rId10" Type="http://schemas.openxmlformats.org/officeDocument/2006/relationships/image" Target="../media/image15.jpeg"/><Relationship Id="rId4" Type="http://schemas.openxmlformats.org/officeDocument/2006/relationships/image" Target="../media/image20.png"/><Relationship Id="rId9" Type="http://schemas.openxmlformats.org/officeDocument/2006/relationships/image" Target="../media/image38.svg"/><Relationship Id="rId1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svg"/><Relationship Id="rId3" Type="http://schemas.openxmlformats.org/officeDocument/2006/relationships/image" Target="../media/image44.svg"/><Relationship Id="rId7" Type="http://schemas.openxmlformats.org/officeDocument/2006/relationships/image" Target="../media/image40.svg"/><Relationship Id="rId12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6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2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svg"/><Relationship Id="rId5" Type="http://schemas.openxmlformats.org/officeDocument/2006/relationships/image" Target="../media/image38.sv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4089620" y="1832858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0"/>
                </a:lnTo>
                <a:lnTo>
                  <a:pt x="0" y="15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17410" y="4646779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30547" y="2918308"/>
            <a:ext cx="8492654" cy="248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573"/>
              </a:lnSpc>
            </a:pPr>
            <a:r>
              <a:rPr lang="en-US" sz="18761" spc="412">
                <a:solidFill>
                  <a:srgbClr val="000000"/>
                </a:solidFill>
                <a:latin typeface="Krabuler"/>
              </a:rPr>
              <a:t>Lluvia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75019" y="5200974"/>
            <a:ext cx="7324348" cy="294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78"/>
              </a:lnSpc>
            </a:pPr>
            <a:r>
              <a:rPr lang="en-US" sz="22200" spc="488">
                <a:solidFill>
                  <a:srgbClr val="000000"/>
                </a:solidFill>
                <a:latin typeface="Krabuler"/>
              </a:rPr>
              <a:t>IDEAS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71299" y="5334000"/>
            <a:ext cx="2961643" cy="131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76"/>
              </a:lnSpc>
            </a:pPr>
            <a:r>
              <a:rPr lang="en-US" sz="9874">
                <a:solidFill>
                  <a:srgbClr val="000000"/>
                </a:solidFill>
                <a:latin typeface="Krabuler"/>
              </a:rPr>
              <a:t>de</a:t>
            </a:r>
          </a:p>
        </p:txBody>
      </p:sp>
      <p:sp>
        <p:nvSpPr>
          <p:cNvPr id="9" name="Freeform 9"/>
          <p:cNvSpPr/>
          <p:nvPr/>
        </p:nvSpPr>
        <p:spPr>
          <a:xfrm rot="-9379677" flipV="1">
            <a:off x="12912828" y="1577943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68932">
            <a:off x="15347918" y="5479665"/>
            <a:ext cx="1316561" cy="1887543"/>
          </a:xfrm>
          <a:custGeom>
            <a:avLst/>
            <a:gdLst/>
            <a:ahLst/>
            <a:cxnLst/>
            <a:rect l="l" t="t" r="r" b="b"/>
            <a:pathLst>
              <a:path w="1316561" h="1887543">
                <a:moveTo>
                  <a:pt x="0" y="0"/>
                </a:moveTo>
                <a:lnTo>
                  <a:pt x="1316561" y="0"/>
                </a:lnTo>
                <a:lnTo>
                  <a:pt x="1316561" y="1887542"/>
                </a:lnTo>
                <a:lnTo>
                  <a:pt x="0" y="1887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891383" y="1019175"/>
            <a:ext cx="522504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</a:rPr>
              <a:t>Sandra Haro - Octubre 2030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49133" y="364943"/>
            <a:ext cx="7628315" cy="9557115"/>
          </a:xfrm>
          <a:custGeom>
            <a:avLst/>
            <a:gdLst/>
            <a:ahLst/>
            <a:cxnLst/>
            <a:rect l="l" t="t" r="r" b="b"/>
            <a:pathLst>
              <a:path w="7628315" h="95571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466770">
            <a:off x="1456592" y="3124434"/>
            <a:ext cx="4579927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 Bold"/>
              </a:rPr>
              <a:t>Marca Ensigna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460589">
            <a:off x="1751691" y="4008360"/>
            <a:ext cx="4649370" cy="4649351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t="-24906" b="-2490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2252419" y="2083344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</a:rPr>
              <a:t>VALORES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36636" y="2852269"/>
            <a:ext cx="3846068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1" name="TextBox 11"/>
          <p:cNvSpPr txBox="1"/>
          <p:nvPr/>
        </p:nvSpPr>
        <p:spPr>
          <a:xfrm rot="-466770">
            <a:off x="1259911" y="2121039"/>
            <a:ext cx="4768296" cy="990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1"/>
              </a:lnSpc>
              <a:spcBef>
                <a:spcPct val="0"/>
              </a:spcBef>
            </a:pPr>
            <a:r>
              <a:rPr lang="en-US" sz="5757">
                <a:solidFill>
                  <a:srgbClr val="000000"/>
                </a:solidFill>
                <a:latin typeface="Krabuler"/>
              </a:rPr>
              <a:t>COMPETIDOR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80878" y="2083344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 Bold"/>
              </a:rPr>
              <a:t>IDENTIDAD VISUAL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80878" y="5437599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</a:rPr>
              <a:t>MISIÓN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88576" y="5437599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</a:rPr>
              <a:t>VISIÓN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99654" y="2852269"/>
            <a:ext cx="3928891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99654" y="6112604"/>
            <a:ext cx="3928891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36636" y="6112604"/>
            <a:ext cx="3846068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8" name="Freeform 18"/>
          <p:cNvSpPr/>
          <p:nvPr/>
        </p:nvSpPr>
        <p:spPr>
          <a:xfrm rot="-1568932">
            <a:off x="11437677" y="7714166"/>
            <a:ext cx="1144336" cy="1640625"/>
          </a:xfrm>
          <a:custGeom>
            <a:avLst/>
            <a:gdLst/>
            <a:ahLst/>
            <a:cxnLst/>
            <a:rect l="l" t="t" r="r" b="b"/>
            <a:pathLst>
              <a:path w="1144336" h="1640625">
                <a:moveTo>
                  <a:pt x="0" y="0"/>
                </a:moveTo>
                <a:lnTo>
                  <a:pt x="1144337" y="0"/>
                </a:lnTo>
                <a:lnTo>
                  <a:pt x="1144337" y="1640626"/>
                </a:lnTo>
                <a:lnTo>
                  <a:pt x="0" y="164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027046">
            <a:off x="16282896" y="91601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252419" y="2083344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</a:rPr>
              <a:t>VALORES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36636" y="2852269"/>
            <a:ext cx="3846068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80878" y="2083344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 Bold"/>
              </a:rPr>
              <a:t>IDENTIDAD VISUAL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80878" y="5437599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</a:rPr>
              <a:t>MISIÓN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88576" y="5437599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</a:rPr>
              <a:t>VISIÓN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9654" y="2852269"/>
            <a:ext cx="3928891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99654" y="6112604"/>
            <a:ext cx="3928891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36636" y="6112604"/>
            <a:ext cx="3846068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14" name="Freeform 14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 rot="-724560">
            <a:off x="1331616" y="317509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 Bold"/>
              </a:rPr>
              <a:t>Marca Borcelle</a:t>
            </a:r>
          </a:p>
        </p:txBody>
      </p:sp>
      <p:sp>
        <p:nvSpPr>
          <p:cNvPr id="21" name="TextBox 21"/>
          <p:cNvSpPr txBox="1"/>
          <p:nvPr/>
        </p:nvSpPr>
        <p:spPr>
          <a:xfrm rot="-724560">
            <a:off x="1056324" y="2122930"/>
            <a:ext cx="4606058" cy="97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Krabuler"/>
              </a:rPr>
              <a:t>COMPETIDOR 2</a:t>
            </a:r>
          </a:p>
        </p:txBody>
      </p:sp>
      <p:sp>
        <p:nvSpPr>
          <p:cNvPr id="22" name="Freeform 22"/>
          <p:cNvSpPr/>
          <p:nvPr/>
        </p:nvSpPr>
        <p:spPr>
          <a:xfrm rot="435657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35067" y="-115383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9" y="0"/>
                </a:lnTo>
                <a:lnTo>
                  <a:pt x="10083239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1965079" y="9011630"/>
            <a:ext cx="8506453" cy="1905171"/>
          </a:xfrm>
          <a:custGeom>
            <a:avLst/>
            <a:gdLst/>
            <a:ahLst/>
            <a:cxnLst/>
            <a:rect l="l" t="t" r="r" b="b"/>
            <a:pathLst>
              <a:path w="8506453" h="1905171">
                <a:moveTo>
                  <a:pt x="0" y="0"/>
                </a:moveTo>
                <a:lnTo>
                  <a:pt x="8506453" y="0"/>
                </a:lnTo>
                <a:lnTo>
                  <a:pt x="8506453" y="1905171"/>
                </a:lnTo>
                <a:lnTo>
                  <a:pt x="0" y="1905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4" name="Freeform 4"/>
          <p:cNvSpPr/>
          <p:nvPr/>
        </p:nvSpPr>
        <p:spPr>
          <a:xfrm rot="131245">
            <a:off x="416107" y="796475"/>
            <a:ext cx="5992354" cy="8469716"/>
          </a:xfrm>
          <a:custGeom>
            <a:avLst/>
            <a:gdLst/>
            <a:ahLst/>
            <a:cxnLst/>
            <a:rect l="l" t="t" r="r" b="b"/>
            <a:pathLst>
              <a:path w="5992354" h="8469716">
                <a:moveTo>
                  <a:pt x="0" y="0"/>
                </a:moveTo>
                <a:lnTo>
                  <a:pt x="5992354" y="0"/>
                </a:lnTo>
                <a:lnTo>
                  <a:pt x="5992354" y="8469715"/>
                </a:lnTo>
                <a:lnTo>
                  <a:pt x="0" y="8469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55030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148885" y="1028700"/>
            <a:ext cx="11178862" cy="8229600"/>
            <a:chOff x="0" y="0"/>
            <a:chExt cx="15228478" cy="11210827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5164978" cy="11147327"/>
            </a:xfrm>
            <a:custGeom>
              <a:avLst/>
              <a:gdLst/>
              <a:ahLst/>
              <a:cxnLst/>
              <a:rect l="l" t="t" r="r" b="b"/>
              <a:pathLst>
                <a:path w="15164978" h="11147327">
                  <a:moveTo>
                    <a:pt x="15072269" y="11147327"/>
                  </a:moveTo>
                  <a:lnTo>
                    <a:pt x="92710" y="11147327"/>
                  </a:lnTo>
                  <a:cubicBezTo>
                    <a:pt x="41910" y="11147327"/>
                    <a:pt x="0" y="11105417"/>
                    <a:pt x="0" y="110546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0998" y="0"/>
                  </a:lnTo>
                  <a:cubicBezTo>
                    <a:pt x="15121798" y="0"/>
                    <a:pt x="15163709" y="41910"/>
                    <a:pt x="15163709" y="92710"/>
                  </a:cubicBezTo>
                  <a:lnTo>
                    <a:pt x="15163709" y="11053347"/>
                  </a:lnTo>
                  <a:cubicBezTo>
                    <a:pt x="15164978" y="11105417"/>
                    <a:pt x="15123069" y="11147327"/>
                    <a:pt x="15072269" y="11147327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228478" cy="11210827"/>
            </a:xfrm>
            <a:custGeom>
              <a:avLst/>
              <a:gdLst/>
              <a:ahLst/>
              <a:cxnLst/>
              <a:rect l="l" t="t" r="r" b="b"/>
              <a:pathLst>
                <a:path w="15228478" h="11210827">
                  <a:moveTo>
                    <a:pt x="15104019" y="59690"/>
                  </a:moveTo>
                  <a:cubicBezTo>
                    <a:pt x="15139578" y="59690"/>
                    <a:pt x="15168789" y="88900"/>
                    <a:pt x="15168789" y="124460"/>
                  </a:cubicBezTo>
                  <a:lnTo>
                    <a:pt x="15168789" y="11086367"/>
                  </a:lnTo>
                  <a:cubicBezTo>
                    <a:pt x="15168789" y="11121927"/>
                    <a:pt x="15139578" y="11151136"/>
                    <a:pt x="15104019" y="11151136"/>
                  </a:cubicBezTo>
                  <a:lnTo>
                    <a:pt x="124460" y="11151136"/>
                  </a:lnTo>
                  <a:cubicBezTo>
                    <a:pt x="88900" y="11151136"/>
                    <a:pt x="59690" y="11121927"/>
                    <a:pt x="59690" y="110863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4019" y="59690"/>
                  </a:lnTo>
                  <a:moveTo>
                    <a:pt x="151040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86367"/>
                  </a:lnTo>
                  <a:cubicBezTo>
                    <a:pt x="0" y="11154947"/>
                    <a:pt x="55880" y="11210827"/>
                    <a:pt x="124460" y="11210827"/>
                  </a:cubicBezTo>
                  <a:lnTo>
                    <a:pt x="15104019" y="11210827"/>
                  </a:lnTo>
                  <a:cubicBezTo>
                    <a:pt x="15172598" y="11210827"/>
                    <a:pt x="15228478" y="11154947"/>
                    <a:pt x="15228478" y="11086367"/>
                  </a:cubicBezTo>
                  <a:lnTo>
                    <a:pt x="15228478" y="124460"/>
                  </a:lnTo>
                  <a:cubicBezTo>
                    <a:pt x="15228478" y="55880"/>
                    <a:pt x="15172598" y="0"/>
                    <a:pt x="1510401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72397" y="4195905"/>
            <a:ext cx="554854" cy="554854"/>
            <a:chOff x="0" y="0"/>
            <a:chExt cx="739806" cy="73980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13329" y="-14828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72397" y="5227010"/>
            <a:ext cx="554854" cy="554854"/>
            <a:chOff x="0" y="0"/>
            <a:chExt cx="739806" cy="73980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13329" y="-10795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000000"/>
                  </a:solidFill>
                  <a:latin typeface="Krabuler Bold"/>
                </a:rPr>
                <a:t>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72397" y="6276918"/>
            <a:ext cx="554854" cy="554854"/>
            <a:chOff x="0" y="0"/>
            <a:chExt cx="739806" cy="73980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3329" y="-18862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 Bold"/>
                </a:rPr>
                <a:t>3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6403670" y="5125362"/>
            <a:ext cx="10726443" cy="3370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24" name="AutoShape 24"/>
          <p:cNvSpPr/>
          <p:nvPr/>
        </p:nvSpPr>
        <p:spPr>
          <a:xfrm flipH="1">
            <a:off x="11752603" y="1630362"/>
            <a:ext cx="0" cy="702884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grpSp>
        <p:nvGrpSpPr>
          <p:cNvPr id="25" name="Group 25"/>
          <p:cNvGrpSpPr/>
          <p:nvPr/>
        </p:nvGrpSpPr>
        <p:grpSpPr>
          <a:xfrm>
            <a:off x="4308139" y="7136571"/>
            <a:ext cx="1209696" cy="1444812"/>
            <a:chOff x="0" y="0"/>
            <a:chExt cx="1612928" cy="192641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9875" y="701414"/>
              <a:ext cx="1413179" cy="371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 Bold"/>
                </a:rPr>
                <a:t>MI MARCA</a:t>
              </a:r>
            </a:p>
          </p:txBody>
        </p:sp>
        <p:sp>
          <p:nvSpPr>
            <p:cNvPr id="30" name="Freeform 30"/>
            <p:cNvSpPr/>
            <p:nvPr/>
          </p:nvSpPr>
          <p:spPr>
            <a:xfrm rot="898766">
              <a:off x="385311" y="139483"/>
              <a:ext cx="1128095" cy="371246"/>
            </a:xfrm>
            <a:custGeom>
              <a:avLst/>
              <a:gdLst/>
              <a:ahLst/>
              <a:cxnLst/>
              <a:rect l="l" t="t" r="r" b="b"/>
              <a:pathLst>
                <a:path w="1128095" h="371246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2865271" y="7136571"/>
            <a:ext cx="1209696" cy="1444812"/>
            <a:chOff x="0" y="0"/>
            <a:chExt cx="1612928" cy="1926417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9875" y="701414"/>
              <a:ext cx="1413179" cy="670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 Bold"/>
                </a:rPr>
                <a:t>MARCA</a:t>
              </a:r>
            </a:p>
            <a:p>
              <a:pPr algn="ctr">
                <a:lnSpc>
                  <a:spcPts val="1834"/>
                </a:lnSpc>
              </a:pPr>
              <a:r>
                <a:rPr lang="en-US" sz="1389">
                  <a:solidFill>
                    <a:srgbClr val="231F20"/>
                  </a:solidFill>
                  <a:latin typeface="Krabuler Bold"/>
                </a:rPr>
                <a:t>BORCELLE</a:t>
              </a:r>
            </a:p>
          </p:txBody>
        </p:sp>
        <p:sp>
          <p:nvSpPr>
            <p:cNvPr id="36" name="Freeform 36"/>
            <p:cNvSpPr/>
            <p:nvPr/>
          </p:nvSpPr>
          <p:spPr>
            <a:xfrm rot="898766">
              <a:off x="385311" y="139483"/>
              <a:ext cx="1128095" cy="371246"/>
            </a:xfrm>
            <a:custGeom>
              <a:avLst/>
              <a:gdLst/>
              <a:ahLst/>
              <a:cxnLst/>
              <a:rect l="l" t="t" r="r" b="b"/>
              <a:pathLst>
                <a:path w="1128095" h="371246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1422403" y="7136571"/>
            <a:ext cx="1209696" cy="1444812"/>
            <a:chOff x="0" y="0"/>
            <a:chExt cx="1612928" cy="1926417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99875" y="701414"/>
              <a:ext cx="1413179" cy="670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 Bold"/>
                </a:rPr>
                <a:t>MARCA</a:t>
              </a:r>
            </a:p>
            <a:p>
              <a:pPr algn="ctr">
                <a:lnSpc>
                  <a:spcPts val="1834"/>
                </a:lnSpc>
              </a:pPr>
              <a:r>
                <a:rPr lang="en-US" sz="1389">
                  <a:solidFill>
                    <a:srgbClr val="231F20"/>
                  </a:solidFill>
                  <a:latin typeface="Krabuler Bold"/>
                </a:rPr>
                <a:t>ENSIGNA</a:t>
              </a:r>
            </a:p>
          </p:txBody>
        </p:sp>
        <p:sp>
          <p:nvSpPr>
            <p:cNvPr id="42" name="Freeform 42"/>
            <p:cNvSpPr/>
            <p:nvPr/>
          </p:nvSpPr>
          <p:spPr>
            <a:xfrm rot="898766">
              <a:off x="385311" y="139483"/>
              <a:ext cx="1128095" cy="371246"/>
            </a:xfrm>
            <a:custGeom>
              <a:avLst/>
              <a:gdLst/>
              <a:ahLst/>
              <a:cxnLst/>
              <a:rect l="l" t="t" r="r" b="b"/>
              <a:pathLst>
                <a:path w="1128095" h="371246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3" name="TextBox 43"/>
          <p:cNvSpPr txBox="1"/>
          <p:nvPr/>
        </p:nvSpPr>
        <p:spPr>
          <a:xfrm>
            <a:off x="1542826" y="2288619"/>
            <a:ext cx="4081927" cy="168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4"/>
              </a:lnSpc>
            </a:pPr>
            <a:r>
              <a:rPr lang="en-US" sz="5499">
                <a:solidFill>
                  <a:srgbClr val="000000"/>
                </a:solidFill>
                <a:latin typeface="Krabuler"/>
              </a:rPr>
              <a:t>ANÁLISIS</a:t>
            </a:r>
          </a:p>
          <a:p>
            <a:pPr>
              <a:lnSpc>
                <a:spcPts val="6654"/>
              </a:lnSpc>
            </a:pPr>
            <a:r>
              <a:rPr lang="en-US" sz="5499">
                <a:solidFill>
                  <a:srgbClr val="000000"/>
                </a:solidFill>
                <a:latin typeface="Krabuler"/>
              </a:rPr>
              <a:t>COMPETITIVO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07612" y="4269559"/>
            <a:ext cx="3346712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07612" y="5308165"/>
            <a:ext cx="3346712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207612" y="6379637"/>
            <a:ext cx="3346712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965079" y="1601787"/>
            <a:ext cx="17813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VENTAJAS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MARKETING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965079" y="8135330"/>
            <a:ext cx="17813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DESVENTAJAS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MARKETING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164680" y="4490366"/>
            <a:ext cx="17813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MAYORES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VENTAS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403625" y="4490366"/>
            <a:ext cx="17813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MENORES</a:t>
            </a:r>
          </a:p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Krabuler Bold"/>
              </a:rPr>
              <a:t>VENTAS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3053886" y="2751093"/>
            <a:ext cx="1385168" cy="1628997"/>
            <a:chOff x="0" y="0"/>
            <a:chExt cx="1846890" cy="2171996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325106"/>
              <a:ext cx="1846890" cy="1846890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18DFF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7141" tIns="47141" rIns="47141" bIns="47141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216856" y="739514"/>
              <a:ext cx="1413179" cy="863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289">
                  <a:solidFill>
                    <a:srgbClr val="231F20"/>
                  </a:solidFill>
                  <a:latin typeface="Krabuler Bold"/>
                </a:rPr>
                <a:t>MI MARCA</a:t>
              </a:r>
            </a:p>
          </p:txBody>
        </p:sp>
        <p:sp>
          <p:nvSpPr>
            <p:cNvPr id="56" name="Freeform 56"/>
            <p:cNvSpPr/>
            <p:nvPr/>
          </p:nvSpPr>
          <p:spPr>
            <a:xfrm rot="898766">
              <a:off x="573003" y="139483"/>
              <a:ext cx="1128095" cy="371246"/>
            </a:xfrm>
            <a:custGeom>
              <a:avLst/>
              <a:gdLst/>
              <a:ahLst/>
              <a:cxnLst/>
              <a:rect l="l" t="t" r="r" b="b"/>
              <a:pathLst>
                <a:path w="1128095" h="371246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7" name="Group 57"/>
          <p:cNvGrpSpPr/>
          <p:nvPr/>
        </p:nvGrpSpPr>
        <p:grpSpPr>
          <a:xfrm>
            <a:off x="14351318" y="6370112"/>
            <a:ext cx="1209696" cy="1444812"/>
            <a:chOff x="0" y="0"/>
            <a:chExt cx="1612928" cy="1926417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99875" y="701414"/>
              <a:ext cx="1413179" cy="719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789">
                  <a:solidFill>
                    <a:srgbClr val="231F20"/>
                  </a:solidFill>
                  <a:latin typeface="Krabuler Bold"/>
                </a:rPr>
                <a:t>MARCA</a:t>
              </a:r>
            </a:p>
            <a:p>
              <a:pPr algn="ctr">
                <a:lnSpc>
                  <a:spcPts val="1966"/>
                </a:lnSpc>
              </a:pPr>
              <a:r>
                <a:rPr lang="en-US" sz="1489">
                  <a:solidFill>
                    <a:srgbClr val="231F20"/>
                  </a:solidFill>
                  <a:latin typeface="Krabuler Bold"/>
                </a:rPr>
                <a:t>BORCELLE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898766">
              <a:off x="385311" y="139483"/>
              <a:ext cx="1128095" cy="371246"/>
            </a:xfrm>
            <a:custGeom>
              <a:avLst/>
              <a:gdLst/>
              <a:ahLst/>
              <a:cxnLst/>
              <a:rect l="l" t="t" r="r" b="b"/>
              <a:pathLst>
                <a:path w="1128095" h="371246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3" name="Group 63"/>
          <p:cNvGrpSpPr/>
          <p:nvPr/>
        </p:nvGrpSpPr>
        <p:grpSpPr>
          <a:xfrm>
            <a:off x="8244316" y="6109366"/>
            <a:ext cx="1209696" cy="1444812"/>
            <a:chOff x="0" y="0"/>
            <a:chExt cx="1612928" cy="1926417"/>
          </a:xfrm>
        </p:grpSpPr>
        <p:grpSp>
          <p:nvGrpSpPr>
            <p:cNvPr id="64" name="Group 64"/>
            <p:cNvGrpSpPr/>
            <p:nvPr/>
          </p:nvGrpSpPr>
          <p:grpSpPr>
            <a:xfrm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99875" y="701414"/>
              <a:ext cx="1413179" cy="719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789">
                  <a:solidFill>
                    <a:srgbClr val="231F20"/>
                  </a:solidFill>
                  <a:latin typeface="Krabuler Bold"/>
                </a:rPr>
                <a:t>MARCA</a:t>
              </a:r>
            </a:p>
            <a:p>
              <a:pPr algn="ctr">
                <a:lnSpc>
                  <a:spcPts val="1966"/>
                </a:lnSpc>
              </a:pPr>
              <a:r>
                <a:rPr lang="en-US" sz="1489">
                  <a:solidFill>
                    <a:srgbClr val="231F20"/>
                  </a:solidFill>
                  <a:latin typeface="Krabuler Bold"/>
                </a:rPr>
                <a:t>ENSIGNA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898766">
              <a:off x="385311" y="139483"/>
              <a:ext cx="1128095" cy="371246"/>
            </a:xfrm>
            <a:custGeom>
              <a:avLst/>
              <a:gdLst/>
              <a:ahLst/>
              <a:cxnLst/>
              <a:rect l="l" t="t" r="r" b="b"/>
              <a:pathLst>
                <a:path w="1128095" h="371246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9" name="Freeform 69"/>
          <p:cNvSpPr/>
          <p:nvPr/>
        </p:nvSpPr>
        <p:spPr>
          <a:xfrm rot="9074365" flipH="1" flipV="1">
            <a:off x="1625648" y="9215895"/>
            <a:ext cx="3573273" cy="896567"/>
          </a:xfrm>
          <a:custGeom>
            <a:avLst/>
            <a:gdLst/>
            <a:ahLst/>
            <a:cxnLst/>
            <a:rect l="l" t="t" r="r" b="b"/>
            <a:pathLst>
              <a:path w="3573273" h="896567">
                <a:moveTo>
                  <a:pt x="3573273" y="896567"/>
                </a:moveTo>
                <a:lnTo>
                  <a:pt x="0" y="896567"/>
                </a:lnTo>
                <a:lnTo>
                  <a:pt x="0" y="0"/>
                </a:lnTo>
                <a:lnTo>
                  <a:pt x="3573273" y="0"/>
                </a:lnTo>
                <a:lnTo>
                  <a:pt x="3573273" y="89656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4627" y="1498898"/>
            <a:ext cx="15607023" cy="7510732"/>
            <a:chOff x="0" y="0"/>
            <a:chExt cx="21260769" cy="1023154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21197269" cy="10168044"/>
            </a:xfrm>
            <a:custGeom>
              <a:avLst/>
              <a:gdLst/>
              <a:ahLst/>
              <a:cxnLst/>
              <a:rect l="l" t="t" r="r" b="b"/>
              <a:pathLst>
                <a:path w="21197269" h="10168044">
                  <a:moveTo>
                    <a:pt x="21104560" y="10168044"/>
                  </a:moveTo>
                  <a:lnTo>
                    <a:pt x="92710" y="10168044"/>
                  </a:lnTo>
                  <a:cubicBezTo>
                    <a:pt x="41910" y="10168044"/>
                    <a:pt x="0" y="10126134"/>
                    <a:pt x="0" y="1007533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103290" y="0"/>
                  </a:lnTo>
                  <a:cubicBezTo>
                    <a:pt x="21154090" y="0"/>
                    <a:pt x="21195999" y="41910"/>
                    <a:pt x="21195999" y="92710"/>
                  </a:cubicBezTo>
                  <a:lnTo>
                    <a:pt x="21195999" y="10074064"/>
                  </a:lnTo>
                  <a:cubicBezTo>
                    <a:pt x="21197269" y="10126134"/>
                    <a:pt x="21155360" y="10168044"/>
                    <a:pt x="21104560" y="10168044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1260769" cy="10231544"/>
            </a:xfrm>
            <a:custGeom>
              <a:avLst/>
              <a:gdLst/>
              <a:ahLst/>
              <a:cxnLst/>
              <a:rect l="l" t="t" r="r" b="b"/>
              <a:pathLst>
                <a:path w="21260769" h="10231544">
                  <a:moveTo>
                    <a:pt x="21136310" y="59690"/>
                  </a:moveTo>
                  <a:cubicBezTo>
                    <a:pt x="21171869" y="59690"/>
                    <a:pt x="21201080" y="88900"/>
                    <a:pt x="21201080" y="124460"/>
                  </a:cubicBezTo>
                  <a:lnTo>
                    <a:pt x="21201080" y="10107084"/>
                  </a:lnTo>
                  <a:cubicBezTo>
                    <a:pt x="21201080" y="10142644"/>
                    <a:pt x="21171869" y="10171854"/>
                    <a:pt x="21136310" y="10171854"/>
                  </a:cubicBezTo>
                  <a:lnTo>
                    <a:pt x="124460" y="10171854"/>
                  </a:lnTo>
                  <a:cubicBezTo>
                    <a:pt x="88900" y="10171854"/>
                    <a:pt x="59690" y="10142644"/>
                    <a:pt x="59690" y="101070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136310" y="59690"/>
                  </a:lnTo>
                  <a:moveTo>
                    <a:pt x="2113631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07084"/>
                  </a:lnTo>
                  <a:cubicBezTo>
                    <a:pt x="0" y="10175664"/>
                    <a:pt x="55880" y="10231544"/>
                    <a:pt x="124460" y="10231544"/>
                  </a:cubicBezTo>
                  <a:lnTo>
                    <a:pt x="21136310" y="10231544"/>
                  </a:lnTo>
                  <a:cubicBezTo>
                    <a:pt x="21204890" y="10231544"/>
                    <a:pt x="21260769" y="10175664"/>
                    <a:pt x="21260769" y="10107084"/>
                  </a:cubicBezTo>
                  <a:lnTo>
                    <a:pt x="21260769" y="124460"/>
                  </a:lnTo>
                  <a:cubicBezTo>
                    <a:pt x="21260769" y="55880"/>
                    <a:pt x="21204890" y="0"/>
                    <a:pt x="2113631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5" name="Freeform 5"/>
          <p:cNvSpPr/>
          <p:nvPr/>
        </p:nvSpPr>
        <p:spPr>
          <a:xfrm rot="231717">
            <a:off x="-1154824" y="239524"/>
            <a:ext cx="10406808" cy="5430462"/>
          </a:xfrm>
          <a:custGeom>
            <a:avLst/>
            <a:gdLst/>
            <a:ahLst/>
            <a:cxnLst/>
            <a:rect l="l" t="t" r="r" b="b"/>
            <a:pathLst>
              <a:path w="10406808" h="5430462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471059" y="2169295"/>
            <a:ext cx="681985" cy="681985"/>
            <a:chOff x="0" y="0"/>
            <a:chExt cx="909313" cy="909313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09313" cy="90931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17C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39295" y="-12474"/>
              <a:ext cx="630724" cy="858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5"/>
                </a:lnSpc>
                <a:spcBef>
                  <a:spcPct val="0"/>
                </a:spcBef>
              </a:pPr>
              <a:r>
                <a:rPr lang="en-US" sz="3903" spc="78">
                  <a:solidFill>
                    <a:srgbClr val="FFFFFF"/>
                  </a:solidFill>
                  <a:latin typeface="Krabuler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71059" y="5811008"/>
            <a:ext cx="681985" cy="681985"/>
            <a:chOff x="0" y="0"/>
            <a:chExt cx="909313" cy="90931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09313" cy="909313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17C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295" y="-7517"/>
              <a:ext cx="630724" cy="858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5"/>
                </a:lnSpc>
                <a:spcBef>
                  <a:spcPct val="0"/>
                </a:spcBef>
              </a:pPr>
              <a:r>
                <a:rPr lang="en-US" sz="3903" spc="78">
                  <a:solidFill>
                    <a:srgbClr val="FFFFFF"/>
                  </a:solidFill>
                  <a:latin typeface="Krabuler Bold"/>
                </a:rPr>
                <a:t>2</a:t>
              </a: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0410436" y="6711094"/>
            <a:ext cx="1119552" cy="1077578"/>
            <a:chOff x="30480" y="591820"/>
            <a:chExt cx="12736830" cy="12259310"/>
          </a:xfrm>
        </p:grpSpPr>
        <p:sp>
          <p:nvSpPr>
            <p:cNvPr id="17" name="Freeform 17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243" t="-25868" r="243" b="-37124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3219087" y="6711094"/>
            <a:ext cx="1101606" cy="1060306"/>
            <a:chOff x="30480" y="591820"/>
            <a:chExt cx="12736830" cy="12259310"/>
          </a:xfrm>
        </p:grpSpPr>
        <p:sp>
          <p:nvSpPr>
            <p:cNvPr id="19" name="Freeform 19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-243" t="-23005" r="243" b="-12737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829516" y="6711094"/>
            <a:ext cx="1077578" cy="1077578"/>
            <a:chOff x="0" y="0"/>
            <a:chExt cx="12700000" cy="12700000"/>
          </a:xfrm>
        </p:grpSpPr>
        <p:sp>
          <p:nvSpPr>
            <p:cNvPr id="21" name="Freeform 21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56" r="-19656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0359899" y="2295340"/>
            <a:ext cx="559065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Handy Casual Bold"/>
              </a:rPr>
              <a:t>Describe las acciones a tomar tras el análisis.</a:t>
            </a:r>
          </a:p>
        </p:txBody>
      </p:sp>
      <p:sp>
        <p:nvSpPr>
          <p:cNvPr id="23" name="TextBox 23"/>
          <p:cNvSpPr txBox="1"/>
          <p:nvPr/>
        </p:nvSpPr>
        <p:spPr>
          <a:xfrm rot="282144">
            <a:off x="1439763" y="2003510"/>
            <a:ext cx="6598500" cy="111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74"/>
              </a:lnSpc>
            </a:pPr>
            <a:r>
              <a:rPr lang="en-US" sz="7794">
                <a:solidFill>
                  <a:srgbClr val="000000"/>
                </a:solidFill>
                <a:latin typeface="Krabuler"/>
              </a:rPr>
              <a:t>¡Pasemos a la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50220" y="6653944"/>
            <a:ext cx="5845302" cy="125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0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10436" y="5886768"/>
            <a:ext cx="568695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Handy Casual Bold"/>
              </a:rPr>
              <a:t>Describe qué miembro del equipo llevará a cabo estas acciones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550220" y="5276014"/>
            <a:ext cx="5845302" cy="125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0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27" name="TextBox 27"/>
          <p:cNvSpPr txBox="1"/>
          <p:nvPr/>
        </p:nvSpPr>
        <p:spPr>
          <a:xfrm rot="282144">
            <a:off x="3181009" y="3164026"/>
            <a:ext cx="3857854" cy="111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74"/>
              </a:lnSpc>
            </a:pPr>
            <a:r>
              <a:rPr lang="en-US" sz="7794">
                <a:solidFill>
                  <a:srgbClr val="000000"/>
                </a:solidFill>
                <a:latin typeface="Krabuler"/>
              </a:rPr>
              <a:t>acción!</a:t>
            </a:r>
          </a:p>
        </p:txBody>
      </p:sp>
      <p:sp>
        <p:nvSpPr>
          <p:cNvPr id="28" name="Freeform 28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381574" y="3163955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965121" y="3163955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213064" y="3589913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2173428" y="3163955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2413395" y="3589913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613726" y="3589913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6" name="Freeform 36"/>
          <p:cNvSpPr/>
          <p:nvPr/>
        </p:nvSpPr>
        <p:spPr>
          <a:xfrm rot="-3617189" flipH="1">
            <a:off x="15767695" y="8040444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2505">
            <a:off x="5091831" y="1115963"/>
            <a:ext cx="4116756" cy="8173655"/>
          </a:xfrm>
          <a:custGeom>
            <a:avLst/>
            <a:gdLst/>
            <a:ahLst/>
            <a:cxnLst/>
            <a:rect l="l" t="t" r="r" b="b"/>
            <a:pathLst>
              <a:path w="4116756" h="8173655">
                <a:moveTo>
                  <a:pt x="0" y="0"/>
                </a:moveTo>
                <a:lnTo>
                  <a:pt x="4116756" y="0"/>
                </a:lnTo>
                <a:lnTo>
                  <a:pt x="4116756" y="8173655"/>
                </a:lnTo>
                <a:lnTo>
                  <a:pt x="0" y="8173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364"/>
            </a:stretch>
          </a:blipFill>
        </p:spPr>
      </p:sp>
      <p:sp>
        <p:nvSpPr>
          <p:cNvPr id="3" name="Freeform 3"/>
          <p:cNvSpPr/>
          <p:nvPr/>
        </p:nvSpPr>
        <p:spPr>
          <a:xfrm rot="152505">
            <a:off x="9083223" y="1115962"/>
            <a:ext cx="4116756" cy="8175676"/>
          </a:xfrm>
          <a:custGeom>
            <a:avLst/>
            <a:gdLst/>
            <a:ahLst/>
            <a:cxnLst/>
            <a:rect l="l" t="t" r="r" b="b"/>
            <a:pathLst>
              <a:path w="4116756" h="8175676">
                <a:moveTo>
                  <a:pt x="0" y="0"/>
                </a:moveTo>
                <a:lnTo>
                  <a:pt x="4116756" y="0"/>
                </a:lnTo>
                <a:lnTo>
                  <a:pt x="4116756" y="8175676"/>
                </a:lnTo>
                <a:lnTo>
                  <a:pt x="0" y="8175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336"/>
            </a:stretch>
          </a:blipFill>
        </p:spPr>
      </p:sp>
      <p:sp>
        <p:nvSpPr>
          <p:cNvPr id="4" name="Freeform 4"/>
          <p:cNvSpPr/>
          <p:nvPr/>
        </p:nvSpPr>
        <p:spPr>
          <a:xfrm rot="152505">
            <a:off x="13257227" y="1120012"/>
            <a:ext cx="3935405" cy="8116769"/>
          </a:xfrm>
          <a:custGeom>
            <a:avLst/>
            <a:gdLst/>
            <a:ahLst/>
            <a:cxnLst/>
            <a:rect l="l" t="t" r="r" b="b"/>
            <a:pathLst>
              <a:path w="3935405" h="8116769">
                <a:moveTo>
                  <a:pt x="0" y="0"/>
                </a:moveTo>
                <a:lnTo>
                  <a:pt x="3935406" y="0"/>
                </a:lnTo>
                <a:lnTo>
                  <a:pt x="3935406" y="8116769"/>
                </a:lnTo>
                <a:lnTo>
                  <a:pt x="0" y="811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608" b="-1113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212311" y="1656088"/>
            <a:ext cx="2128026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 Bold"/>
              </a:rPr>
              <a:t>Acción 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08193" y="1656088"/>
            <a:ext cx="2151818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 Bold"/>
              </a:rPr>
              <a:t>Acción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14177" y="1656088"/>
            <a:ext cx="2389736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 Bold"/>
              </a:rPr>
              <a:t>Acción 2</a:t>
            </a:r>
          </a:p>
        </p:txBody>
      </p:sp>
      <p:sp>
        <p:nvSpPr>
          <p:cNvPr id="8" name="Freeform 8"/>
          <p:cNvSpPr/>
          <p:nvPr/>
        </p:nvSpPr>
        <p:spPr>
          <a:xfrm rot="152505">
            <a:off x="1100981" y="1115976"/>
            <a:ext cx="4116756" cy="8147179"/>
          </a:xfrm>
          <a:custGeom>
            <a:avLst/>
            <a:gdLst/>
            <a:ahLst/>
            <a:cxnLst/>
            <a:rect l="l" t="t" r="r" b="b"/>
            <a:pathLst>
              <a:path w="4116756" h="8147179">
                <a:moveTo>
                  <a:pt x="0" y="0"/>
                </a:moveTo>
                <a:lnTo>
                  <a:pt x="4116756" y="0"/>
                </a:lnTo>
                <a:lnTo>
                  <a:pt x="4116756" y="8147179"/>
                </a:lnTo>
                <a:lnTo>
                  <a:pt x="0" y="814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072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42919" y="1656088"/>
            <a:ext cx="2374758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 Bold"/>
              </a:rPr>
              <a:t>Acción 1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017054" y="3255093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899319" y="6167629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47262" y="6593587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49207" y="3681052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416041" y="4756150"/>
            <a:ext cx="1119552" cy="1077578"/>
            <a:chOff x="30480" y="591820"/>
            <a:chExt cx="12736830" cy="12259310"/>
          </a:xfrm>
        </p:grpSpPr>
        <p:sp>
          <p:nvSpPr>
            <p:cNvPr id="15" name="Freeform 15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8"/>
              <a:stretch>
                <a:fillRect l="-243" t="-25868" r="243" b="-37124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328062" y="7617022"/>
            <a:ext cx="1101606" cy="1060306"/>
            <a:chOff x="30480" y="591820"/>
            <a:chExt cx="12736830" cy="12259310"/>
          </a:xfrm>
        </p:grpSpPr>
        <p:sp>
          <p:nvSpPr>
            <p:cNvPr id="17" name="Freeform 17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9"/>
              <a:stretch>
                <a:fillRect l="-243" t="-23005" r="243" b="-12737"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6049775" y="3854183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281928" y="4280141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7448763" y="5355239"/>
            <a:ext cx="1119552" cy="1077578"/>
            <a:chOff x="30480" y="591820"/>
            <a:chExt cx="12736830" cy="12259310"/>
          </a:xfrm>
        </p:grpSpPr>
        <p:sp>
          <p:nvSpPr>
            <p:cNvPr id="21" name="Freeform 21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8"/>
              <a:stretch>
                <a:fillRect l="-243" t="-25868" r="243" b="-37124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2171070" y="4956416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19013" y="5382374"/>
            <a:ext cx="148366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3611826" y="6603112"/>
            <a:ext cx="1077578" cy="1077578"/>
            <a:chOff x="0" y="0"/>
            <a:chExt cx="12700000" cy="12700000"/>
          </a:xfrm>
        </p:grpSpPr>
        <p:sp>
          <p:nvSpPr>
            <p:cNvPr id="25" name="Freeform 2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0"/>
              <a:stretch>
                <a:fillRect l="-19656" r="-19656"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 rot="3995677">
            <a:off x="-321002" y="7684623"/>
            <a:ext cx="2486709" cy="2409847"/>
          </a:xfrm>
          <a:custGeom>
            <a:avLst/>
            <a:gdLst/>
            <a:ahLst/>
            <a:cxnLst/>
            <a:rect l="l" t="t" r="r" b="b"/>
            <a:pathLst>
              <a:path w="2486709" h="2409847">
                <a:moveTo>
                  <a:pt x="0" y="0"/>
                </a:moveTo>
                <a:lnTo>
                  <a:pt x="2486709" y="0"/>
                </a:lnTo>
                <a:lnTo>
                  <a:pt x="2486709" y="2409847"/>
                </a:lnTo>
                <a:lnTo>
                  <a:pt x="0" y="2409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027046">
            <a:off x="16542681" y="990979"/>
            <a:ext cx="1024974" cy="933658"/>
          </a:xfrm>
          <a:custGeom>
            <a:avLst/>
            <a:gdLst/>
            <a:ahLst/>
            <a:cxnLst/>
            <a:rect l="l" t="t" r="r" b="b"/>
            <a:pathLst>
              <a:path w="1024974" h="933658">
                <a:moveTo>
                  <a:pt x="0" y="0"/>
                </a:moveTo>
                <a:lnTo>
                  <a:pt x="1024974" y="0"/>
                </a:lnTo>
                <a:lnTo>
                  <a:pt x="1024974" y="933658"/>
                </a:lnTo>
                <a:lnTo>
                  <a:pt x="0" y="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8878474" flipV="1">
            <a:off x="15302023" y="9177610"/>
            <a:ext cx="3014815" cy="756445"/>
          </a:xfrm>
          <a:custGeom>
            <a:avLst/>
            <a:gdLst/>
            <a:ahLst/>
            <a:cxnLst/>
            <a:rect l="l" t="t" r="r" b="b"/>
            <a:pathLst>
              <a:path w="3014815" h="756445">
                <a:moveTo>
                  <a:pt x="0" y="756445"/>
                </a:moveTo>
                <a:lnTo>
                  <a:pt x="3014815" y="756445"/>
                </a:lnTo>
                <a:lnTo>
                  <a:pt x="3014815" y="0"/>
                </a:lnTo>
                <a:lnTo>
                  <a:pt x="0" y="0"/>
                </a:lnTo>
                <a:lnTo>
                  <a:pt x="0" y="756445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5972" y="5494655"/>
            <a:ext cx="419987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</a:rPr>
              <a:t>CONCLUSIÓN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44063" y="6498576"/>
            <a:ext cx="4199874" cy="13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2"/>
              </a:lnSpc>
            </a:pPr>
            <a:r>
              <a:rPr lang="en-US" sz="2300">
                <a:solidFill>
                  <a:srgbClr val="00000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" name="Freeform 4"/>
          <p:cNvSpPr/>
          <p:nvPr/>
        </p:nvSpPr>
        <p:spPr>
          <a:xfrm>
            <a:off x="4742707" y="1589776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166726">
            <a:off x="4763096" y="2388342"/>
            <a:ext cx="9288045" cy="134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304">
                <a:solidFill>
                  <a:srgbClr val="000000"/>
                </a:solidFill>
                <a:latin typeface="Krabuler"/>
              </a:rPr>
              <a:t>CONCLUSIONES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58389" y="6498576"/>
            <a:ext cx="4199874" cy="13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2"/>
              </a:lnSpc>
            </a:pPr>
            <a:r>
              <a:rPr lang="en-US" sz="2300">
                <a:solidFill>
                  <a:srgbClr val="00000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44063" y="5494655"/>
            <a:ext cx="419987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</a:rPr>
              <a:t>CONCLUSIÓN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32153" y="6498576"/>
            <a:ext cx="4199874" cy="13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2"/>
              </a:lnSpc>
            </a:pPr>
            <a:r>
              <a:rPr lang="en-US" sz="2300">
                <a:solidFill>
                  <a:srgbClr val="000000"/>
                </a:solidFill>
                <a:latin typeface="Handy Casual Bold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32153" y="5494655"/>
            <a:ext cx="4199874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</a:rPr>
              <a:t>CONCLUSIÓN 3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538197" y="3444543"/>
            <a:ext cx="2704795" cy="1249123"/>
          </a:xfrm>
          <a:custGeom>
            <a:avLst/>
            <a:gdLst/>
            <a:ahLst/>
            <a:cxnLst/>
            <a:rect l="l" t="t" r="r" b="b"/>
            <a:pathLst>
              <a:path w="2704795" h="1249123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1967">
            <a:off x="4392492" y="9501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706294" flipV="1">
            <a:off x="-104297" y="1286525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568932">
            <a:off x="15725241" y="2538573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62081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3640439" y="221001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80948" y="1901427"/>
            <a:ext cx="2580006" cy="2951952"/>
          </a:xfrm>
          <a:custGeom>
            <a:avLst/>
            <a:gdLst/>
            <a:ahLst/>
            <a:cxnLst/>
            <a:rect l="l" t="t" r="r" b="b"/>
            <a:pathLst>
              <a:path w="2580006" h="2951952">
                <a:moveTo>
                  <a:pt x="0" y="0"/>
                </a:moveTo>
                <a:lnTo>
                  <a:pt x="2580007" y="0"/>
                </a:lnTo>
                <a:lnTo>
                  <a:pt x="2580007" y="2951952"/>
                </a:lnTo>
                <a:lnTo>
                  <a:pt x="0" y="2951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92135" y="3177208"/>
            <a:ext cx="7112820" cy="207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55"/>
              </a:lnSpc>
            </a:pPr>
            <a:r>
              <a:rPr lang="en-US" sz="15712" spc="345">
                <a:solidFill>
                  <a:srgbClr val="000000"/>
                </a:solidFill>
                <a:latin typeface="Krabuler"/>
              </a:rPr>
              <a:t>Muchas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8546" y="5168114"/>
            <a:ext cx="8482408" cy="247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7"/>
              </a:lnSpc>
            </a:pPr>
            <a:r>
              <a:rPr lang="en-US" sz="18593" spc="409">
                <a:solidFill>
                  <a:srgbClr val="000000"/>
                </a:solidFill>
                <a:latin typeface="Krabul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1129629" flipV="1">
            <a:off x="1590583" y="504720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288608" y="849567"/>
            <a:ext cx="6927975" cy="8739418"/>
          </a:xfrm>
          <a:custGeom>
            <a:avLst/>
            <a:gdLst/>
            <a:ahLst/>
            <a:cxnLst/>
            <a:rect l="l" t="t" r="r" b="b"/>
            <a:pathLst>
              <a:path w="6927975" h="8739418">
                <a:moveTo>
                  <a:pt x="0" y="0"/>
                </a:moveTo>
                <a:lnTo>
                  <a:pt x="6927974" y="0"/>
                </a:lnTo>
                <a:lnTo>
                  <a:pt x="6927974" y="8739418"/>
                </a:lnTo>
                <a:lnTo>
                  <a:pt x="0" y="8739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20756" y="1028700"/>
            <a:ext cx="4584113" cy="3975676"/>
          </a:xfrm>
          <a:custGeom>
            <a:avLst/>
            <a:gdLst/>
            <a:ahLst/>
            <a:cxnLst/>
            <a:rect l="l" t="t" r="r" b="b"/>
            <a:pathLst>
              <a:path w="4584113" h="3975676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810814">
            <a:off x="2770122" y="2657570"/>
            <a:ext cx="3535128" cy="10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4"/>
              </a:lnSpc>
            </a:pPr>
            <a:r>
              <a:rPr lang="en-US" sz="8216" spc="180">
                <a:solidFill>
                  <a:srgbClr val="000000"/>
                </a:solidFill>
                <a:latin typeface="Krabuler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83345" y="2728016"/>
            <a:ext cx="7135263" cy="491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>
                <a:solidFill>
                  <a:srgbClr val="FFFFFF"/>
                </a:solidFill>
                <a:latin typeface="Krabuler"/>
              </a:rPr>
              <a:t>Introducción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>
                <a:solidFill>
                  <a:srgbClr val="FFFFFF"/>
                </a:solidFill>
                <a:latin typeface="Krabuler"/>
              </a:rPr>
              <a:t>¡Rompamos el hielo!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>
                <a:solidFill>
                  <a:srgbClr val="FFFFFF"/>
                </a:solidFill>
                <a:latin typeface="Krabuler"/>
              </a:rPr>
              <a:t>Lluvia de Ideas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>
                <a:solidFill>
                  <a:srgbClr val="FFFFFF"/>
                </a:solidFill>
                <a:latin typeface="Krabuler"/>
              </a:rPr>
              <a:t>Análisis comparativo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>
                <a:solidFill>
                  <a:srgbClr val="FFFFFF"/>
                </a:solidFill>
                <a:latin typeface="Krabuler"/>
              </a:rPr>
              <a:t>Conclusiones</a:t>
            </a:r>
          </a:p>
          <a:p>
            <a:pPr marL="1050501" lvl="1" indent="-525250">
              <a:lnSpc>
                <a:spcPts val="6471"/>
              </a:lnSpc>
              <a:buFont typeface="Arial"/>
              <a:buChar char="•"/>
            </a:pPr>
            <a:r>
              <a:rPr lang="en-US" sz="4865" spc="107">
                <a:solidFill>
                  <a:srgbClr val="FFFFFF"/>
                </a:solidFill>
                <a:latin typeface="Krabuler"/>
              </a:rPr>
              <a:t>Contacto</a:t>
            </a:r>
          </a:p>
        </p:txBody>
      </p:sp>
      <p:sp>
        <p:nvSpPr>
          <p:cNvPr id="6" name="Freeform 6"/>
          <p:cNvSpPr/>
          <p:nvPr/>
        </p:nvSpPr>
        <p:spPr>
          <a:xfrm rot="787682" flipV="1">
            <a:off x="1397312" y="5080667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9991" y="1943867"/>
            <a:ext cx="7347649" cy="7187337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80960" y="2494293"/>
            <a:ext cx="5172226" cy="4809867"/>
          </a:xfrm>
          <a:custGeom>
            <a:avLst/>
            <a:gdLst/>
            <a:ahLst/>
            <a:cxnLst/>
            <a:rect l="l" t="t" r="r" b="b"/>
            <a:pathLst>
              <a:path w="5172226" h="4809867">
                <a:moveTo>
                  <a:pt x="0" y="0"/>
                </a:moveTo>
                <a:lnTo>
                  <a:pt x="5172226" y="0"/>
                </a:lnTo>
                <a:lnTo>
                  <a:pt x="5172226" y="4809867"/>
                </a:lnTo>
                <a:lnTo>
                  <a:pt x="0" y="480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725" b="-513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77789" y="2614089"/>
            <a:ext cx="773317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</a:rPr>
              <a:t>Introducción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1760" y="7914319"/>
            <a:ext cx="6247020" cy="75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5"/>
              </a:lnSpc>
              <a:spcBef>
                <a:spcPct val="0"/>
              </a:spcBef>
            </a:pPr>
            <a:r>
              <a:rPr lang="en-US" sz="4979">
                <a:solidFill>
                  <a:srgbClr val="000000"/>
                </a:solidFill>
                <a:latin typeface="Handy Casual"/>
              </a:rPr>
              <a:t>¡Hola! Soy Laura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77789" y="4361949"/>
            <a:ext cx="689968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</a:rPr>
              <a:t>¡Hola! Soy Laura y dirigiré esta sesión de brainstorming.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77789" y="5539083"/>
            <a:ext cx="6628092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8" name="Freeform 8"/>
          <p:cNvSpPr/>
          <p:nvPr/>
        </p:nvSpPr>
        <p:spPr>
          <a:xfrm>
            <a:off x="15551770" y="2623614"/>
            <a:ext cx="1488455" cy="1291398"/>
          </a:xfrm>
          <a:custGeom>
            <a:avLst/>
            <a:gdLst/>
            <a:ahLst/>
            <a:cxnLst/>
            <a:rect l="l" t="t" r="r" b="b"/>
            <a:pathLst>
              <a:path w="1488455" h="1291398">
                <a:moveTo>
                  <a:pt x="0" y="0"/>
                </a:moveTo>
                <a:lnTo>
                  <a:pt x="1488455" y="0"/>
                </a:lnTo>
                <a:lnTo>
                  <a:pt x="1488455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35657" flipV="1">
            <a:off x="12909774" y="7270970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73801" y="3780728"/>
            <a:ext cx="3579011" cy="3444830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243" t="-25868" r="243" b="-3712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586736" y="3669628"/>
            <a:ext cx="3648810" cy="3512012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243" t="-23005" r="243" b="-12737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191043" y="3669628"/>
            <a:ext cx="3555930" cy="3555930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9656" r="-1965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407510" y="1797441"/>
            <a:ext cx="7699617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</a:rPr>
              <a:t>El equipo</a:t>
            </a:r>
          </a:p>
        </p:txBody>
      </p:sp>
      <p:sp>
        <p:nvSpPr>
          <p:cNvPr id="9" name="Freeform 9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62081"/>
            </a:stretch>
          </a:blipFill>
        </p:spPr>
      </p:sp>
      <p:sp>
        <p:nvSpPr>
          <p:cNvPr id="11" name="Freeform 11"/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13920" y="6856667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586736" y="7127009"/>
            <a:ext cx="3950104" cy="62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>
                <a:solidFill>
                  <a:srgbClr val="000000"/>
                </a:solidFill>
                <a:latin typeface="Krabuler"/>
              </a:rPr>
              <a:t>Marcela Andrade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87664" y="7149358"/>
            <a:ext cx="3962688" cy="62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>
                <a:solidFill>
                  <a:srgbClr val="000000"/>
                </a:solidFill>
                <a:latin typeface="Krabuler Bold"/>
              </a:rPr>
              <a:t>Francisco Mercado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56434" y="7775009"/>
            <a:ext cx="3425147" cy="46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spc="96">
                <a:solidFill>
                  <a:srgbClr val="000000"/>
                </a:solidFill>
                <a:latin typeface="Krabuler Italics"/>
              </a:rPr>
              <a:t>Marketing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10399" y="7775009"/>
            <a:ext cx="3425147" cy="46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spc="96">
                <a:solidFill>
                  <a:srgbClr val="000000"/>
                </a:solidFill>
                <a:latin typeface="Krabuler Italics"/>
              </a:rPr>
              <a:t>Contable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70890" y="7149358"/>
            <a:ext cx="4042662" cy="62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>
                <a:solidFill>
                  <a:srgbClr val="000000"/>
                </a:solidFill>
                <a:latin typeface="Krabuler Bold"/>
              </a:rPr>
              <a:t>Olivia Wilson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74744" y="7775009"/>
            <a:ext cx="3425147" cy="46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spc="96">
                <a:solidFill>
                  <a:srgbClr val="000000"/>
                </a:solidFill>
                <a:latin typeface="Krabuler Italics"/>
              </a:rPr>
              <a:t>Project manager</a:t>
            </a:r>
          </a:p>
        </p:txBody>
      </p:sp>
      <p:sp>
        <p:nvSpPr>
          <p:cNvPr id="19" name="Freeform 19"/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74390" y="1314543"/>
            <a:ext cx="12148746" cy="7912169"/>
            <a:chOff x="0" y="0"/>
            <a:chExt cx="16549709" cy="1077840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7" name="AutoShape 7"/>
          <p:cNvSpPr/>
          <p:nvPr/>
        </p:nvSpPr>
        <p:spPr>
          <a:xfrm flipH="1">
            <a:off x="3064865" y="4207368"/>
            <a:ext cx="121487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 rot="-232289" flipH="1">
            <a:off x="11596108" y="528183"/>
            <a:ext cx="5940956" cy="4828377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08112">
            <a:off x="514679" y="1463528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97649" y="4955866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138617" y="6311403"/>
            <a:ext cx="1119552" cy="1077578"/>
            <a:chOff x="30480" y="591820"/>
            <a:chExt cx="12736830" cy="12259310"/>
          </a:xfrm>
        </p:grpSpPr>
        <p:sp>
          <p:nvSpPr>
            <p:cNvPr id="12" name="Freeform 12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-243" t="-25868" r="243" b="-3712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 rot="263213">
            <a:off x="12885069" y="1917333"/>
            <a:ext cx="3724705" cy="180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1"/>
              </a:lnSpc>
            </a:pPr>
            <a:r>
              <a:rPr lang="en-US" sz="5691">
                <a:solidFill>
                  <a:srgbClr val="000000"/>
                </a:solidFill>
                <a:latin typeface="Krabuler"/>
              </a:rPr>
              <a:t>¡Rompamos el hielo!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14376" y="2869077"/>
            <a:ext cx="437616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>
              <a:lnSpc>
                <a:spcPts val="33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 Bold"/>
              </a:rPr>
              <a:t>¿Cuál es tu comida favorita?</a:t>
            </a:r>
          </a:p>
          <a:p>
            <a:pPr marL="539748" lvl="1" indent="-269874">
              <a:lnSpc>
                <a:spcPts val="33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 Bold"/>
              </a:rPr>
              <a:t>¿A qué ciudades has viajado?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7649" y="1904359"/>
            <a:ext cx="7800708" cy="71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31"/>
              </a:lnSpc>
            </a:pPr>
            <a:r>
              <a:rPr lang="en-US" sz="4399" spc="-39">
                <a:solidFill>
                  <a:srgbClr val="000000"/>
                </a:solidFill>
                <a:latin typeface="Krabuler"/>
              </a:rPr>
              <a:t>CONOZCÁMONOS UN POCO MÁS...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09274" y="5419257"/>
            <a:ext cx="117853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 Bold"/>
              </a:rPr>
              <a:t>Mi peli favorita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23139" y="2861168"/>
            <a:ext cx="415369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</a:rPr>
              <a:t>¿Cuáles son tus aficiones?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</a:rPr>
              <a:t>¿Cuál es tu película favorita?</a:t>
            </a:r>
          </a:p>
        </p:txBody>
      </p:sp>
      <p:sp>
        <p:nvSpPr>
          <p:cNvPr id="18" name="Freeform 18"/>
          <p:cNvSpPr/>
          <p:nvPr/>
        </p:nvSpPr>
        <p:spPr>
          <a:xfrm>
            <a:off x="7014903" y="4955866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438285" y="5338155"/>
            <a:ext cx="148366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 Bold"/>
              </a:rPr>
              <a:t>Mi afición favorita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143662" y="4979917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634498" y="6352727"/>
            <a:ext cx="1101606" cy="1060306"/>
            <a:chOff x="30480" y="591820"/>
            <a:chExt cx="12736830" cy="12259310"/>
          </a:xfrm>
        </p:grpSpPr>
        <p:sp>
          <p:nvSpPr>
            <p:cNvPr id="22" name="Freeform 22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5"/>
              <a:stretch>
                <a:fillRect l="-243" t="-23005" r="243" b="-12737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0289971" y="5419257"/>
            <a:ext cx="153989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 Bold"/>
              </a:rPr>
              <a:t>Mi comida favorita</a:t>
            </a:r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8455659" y="6238407"/>
            <a:ext cx="1077578" cy="1077578"/>
            <a:chOff x="0" y="0"/>
            <a:chExt cx="12700000" cy="12700000"/>
          </a:xfrm>
        </p:grpSpPr>
        <p:sp>
          <p:nvSpPr>
            <p:cNvPr id="25" name="Freeform 2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6"/>
              <a:stretch>
                <a:fillRect l="-19656" r="-19656"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2849" y="1511590"/>
            <a:ext cx="6003579" cy="7573322"/>
          </a:xfrm>
          <a:custGeom>
            <a:avLst/>
            <a:gdLst/>
            <a:ahLst/>
            <a:cxnLst/>
            <a:rect l="l" t="t" r="r" b="b"/>
            <a:pathLst>
              <a:path w="6003579" h="7573322">
                <a:moveTo>
                  <a:pt x="0" y="0"/>
                </a:moveTo>
                <a:lnTo>
                  <a:pt x="6003579" y="0"/>
                </a:lnTo>
                <a:lnTo>
                  <a:pt x="6003579" y="7573322"/>
                </a:lnTo>
                <a:lnTo>
                  <a:pt x="0" y="7573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94564" y="3742504"/>
            <a:ext cx="554854" cy="554854"/>
            <a:chOff x="0" y="0"/>
            <a:chExt cx="739806" cy="73980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3329" y="-14828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4564" y="4673789"/>
            <a:ext cx="554854" cy="554854"/>
            <a:chOff x="0" y="0"/>
            <a:chExt cx="739806" cy="73980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13329" y="-10795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 Bold"/>
                </a:rPr>
                <a:t>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94564" y="5612576"/>
            <a:ext cx="554854" cy="554854"/>
            <a:chOff x="0" y="0"/>
            <a:chExt cx="739806" cy="73980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13329" y="-18862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 Bold"/>
                </a:rPr>
                <a:t>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94564" y="6572926"/>
            <a:ext cx="554854" cy="559070"/>
            <a:chOff x="0" y="0"/>
            <a:chExt cx="739806" cy="74542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739806" cy="745426"/>
              <a:chOff x="0" y="0"/>
              <a:chExt cx="812800" cy="8189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89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8975">
                    <a:moveTo>
                      <a:pt x="406400" y="0"/>
                    </a:moveTo>
                    <a:cubicBezTo>
                      <a:pt x="181951" y="0"/>
                      <a:pt x="0" y="183334"/>
                      <a:pt x="0" y="409487"/>
                    </a:cubicBezTo>
                    <a:cubicBezTo>
                      <a:pt x="0" y="635641"/>
                      <a:pt x="181951" y="818975"/>
                      <a:pt x="406400" y="818975"/>
                    </a:cubicBezTo>
                    <a:cubicBezTo>
                      <a:pt x="630849" y="818975"/>
                      <a:pt x="812800" y="635641"/>
                      <a:pt x="812800" y="409487"/>
                    </a:cubicBezTo>
                    <a:cubicBezTo>
                      <a:pt x="812800" y="1833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3329" y="22307"/>
              <a:ext cx="513149" cy="708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</a:rPr>
                <a:t>4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94564" y="7517901"/>
            <a:ext cx="554854" cy="554854"/>
            <a:chOff x="0" y="0"/>
            <a:chExt cx="739806" cy="73980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39806" cy="739806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433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13329" y="-18862"/>
              <a:ext cx="513149" cy="702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 Bold"/>
                </a:rPr>
                <a:t>5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349303" y="1535607"/>
            <a:ext cx="9289030" cy="7549304"/>
            <a:chOff x="0" y="0"/>
            <a:chExt cx="12654042" cy="10284089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2590542" cy="10220589"/>
            </a:xfrm>
            <a:custGeom>
              <a:avLst/>
              <a:gdLst/>
              <a:ahLst/>
              <a:cxnLst/>
              <a:rect l="l" t="t" r="r" b="b"/>
              <a:pathLst>
                <a:path w="12590542" h="10220589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12654042" cy="10284089"/>
            </a:xfrm>
            <a:custGeom>
              <a:avLst/>
              <a:gdLst/>
              <a:ahLst/>
              <a:cxnLst/>
              <a:rect l="l" t="t" r="r" b="b"/>
              <a:pathLst>
                <a:path w="12654042" h="10284089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7981039" y="2280007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898293" y="2280007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4027052" y="2304058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452583" y="2285802"/>
            <a:ext cx="4081927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Krabuler"/>
              </a:rPr>
              <a:t>Lluvia de ideas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29779" y="3816158"/>
            <a:ext cx="4158269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29779" y="4754945"/>
            <a:ext cx="4158269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29779" y="5715295"/>
            <a:ext cx="4004731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29779" y="6663414"/>
            <a:ext cx="4158269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529779" y="7619969"/>
            <a:ext cx="4004731" cy="5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491181" y="3099878"/>
            <a:ext cx="408192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Krabuler"/>
              </a:rPr>
              <a:t>REGLAS A SEGUIR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392664" y="2743398"/>
            <a:ext cx="156792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 Bold"/>
              </a:rPr>
              <a:t>Idea genial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321675" y="2662296"/>
            <a:ext cx="148366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</a:rPr>
              <a:t>Idea fantástica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306588" y="2743398"/>
            <a:ext cx="1539899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 Bold"/>
              </a:rPr>
              <a:t>Idea creativa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04696" y="224782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10971" y="3743909"/>
            <a:ext cx="5786268" cy="10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7700" spc="169">
                <a:solidFill>
                  <a:srgbClr val="000000"/>
                </a:solidFill>
                <a:latin typeface="Krabuler"/>
              </a:rPr>
              <a:t>Mapa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1172" y="4773675"/>
            <a:ext cx="4990270" cy="132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1"/>
              </a:lnSpc>
            </a:pPr>
            <a:r>
              <a:rPr lang="en-US" sz="9900" spc="217">
                <a:solidFill>
                  <a:srgbClr val="000000"/>
                </a:solidFill>
                <a:latin typeface="Krabuler"/>
              </a:rPr>
              <a:t>MENTAL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329888"/>
            <a:ext cx="3740501" cy="911138"/>
            <a:chOff x="0" y="0"/>
            <a:chExt cx="1077109" cy="2623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26150" y="6685966"/>
            <a:ext cx="3705330" cy="956919"/>
            <a:chOff x="0" y="0"/>
            <a:chExt cx="1066981" cy="2755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53970" y="4320363"/>
            <a:ext cx="3705330" cy="956919"/>
            <a:chOff x="0" y="0"/>
            <a:chExt cx="1066981" cy="2755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2701" y="6685966"/>
            <a:ext cx="3705330" cy="976981"/>
            <a:chOff x="0" y="0"/>
            <a:chExt cx="1066981" cy="28133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448740" y="5325919"/>
            <a:ext cx="3088337" cy="34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136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Creación de equipo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1951" y="4627306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</a:rPr>
              <a:t>Análisis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25720" y="2190135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</a:rPr>
              <a:t>Proyecto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65903" y="2958394"/>
            <a:ext cx="3088337" cy="64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Ideas generales</a:t>
            </a:r>
          </a:p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Objetivos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34647" y="6990325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</a:rPr>
              <a:t>Colaboración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34647" y="7728232"/>
            <a:ext cx="3088337" cy="64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Ideas nuevas</a:t>
            </a:r>
          </a:p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Colaboradores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62467" y="4638962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</a:rPr>
              <a:t>Revisión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110847" y="2176740"/>
            <a:ext cx="3088337" cy="43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</a:rPr>
              <a:t>Planificación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10847" y="2889961"/>
            <a:ext cx="3088337" cy="64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Ideas</a:t>
            </a:r>
          </a:p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Estructura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62467" y="5362630"/>
            <a:ext cx="3088337" cy="64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Equipo</a:t>
            </a:r>
          </a:p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Alternativas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314396" y="7012522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</a:rPr>
              <a:t>Finalización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14396" y="7750429"/>
            <a:ext cx="3088337" cy="64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Presentación</a:t>
            </a:r>
          </a:p>
          <a:p>
            <a:pPr marL="516137" lvl="1" indent="-258068">
              <a:lnSpc>
                <a:spcPts val="2510"/>
              </a:lnSpc>
              <a:buFont typeface="Arial"/>
              <a:buChar char="•"/>
            </a:pPr>
            <a:r>
              <a:rPr lang="en-US" sz="2390" spc="100">
                <a:solidFill>
                  <a:srgbClr val="000000"/>
                </a:solidFill>
                <a:latin typeface="Handy Casual"/>
              </a:rPr>
              <a:t>Aprobación</a:t>
            </a:r>
          </a:p>
        </p:txBody>
      </p:sp>
      <p:sp>
        <p:nvSpPr>
          <p:cNvPr id="36" name="Freeform 36"/>
          <p:cNvSpPr/>
          <p:nvPr/>
        </p:nvSpPr>
        <p:spPr>
          <a:xfrm rot="204962">
            <a:off x="11333721" y="4479549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7" name="Freeform 37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8" name="Freeform 38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9" name="Freeform 39"/>
          <p:cNvSpPr/>
          <p:nvPr/>
        </p:nvSpPr>
        <p:spPr>
          <a:xfrm rot="-10366412">
            <a:off x="4870860" y="4744070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40" name="Freeform 40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41" name="Freeform 41"/>
          <p:cNvSpPr/>
          <p:nvPr/>
        </p:nvSpPr>
        <p:spPr>
          <a:xfrm rot="-8261386">
            <a:off x="8672556" y="6509905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6806" y="1632219"/>
            <a:ext cx="7864519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5499" spc="230">
                <a:solidFill>
                  <a:srgbClr val="000000"/>
                </a:solidFill>
                <a:latin typeface="Krabuler"/>
              </a:rPr>
              <a:t>MAPA CONCEPTUAL</a:t>
            </a:r>
          </a:p>
        </p:txBody>
      </p:sp>
      <p:sp>
        <p:nvSpPr>
          <p:cNvPr id="3" name="Freeform 3"/>
          <p:cNvSpPr/>
          <p:nvPr/>
        </p:nvSpPr>
        <p:spPr>
          <a:xfrm>
            <a:off x="7295294" y="5334444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84554" y="4997318"/>
            <a:ext cx="2763006" cy="1389808"/>
            <a:chOff x="0" y="0"/>
            <a:chExt cx="795631" cy="4002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5631" cy="400207"/>
            </a:xfrm>
            <a:custGeom>
              <a:avLst/>
              <a:gdLst/>
              <a:ahLst/>
              <a:cxnLst/>
              <a:rect l="l" t="t" r="r" b="b"/>
              <a:pathLst>
                <a:path w="795631" h="400207">
                  <a:moveTo>
                    <a:pt x="100872" y="0"/>
                  </a:moveTo>
                  <a:lnTo>
                    <a:pt x="694759" y="0"/>
                  </a:lnTo>
                  <a:cubicBezTo>
                    <a:pt x="750469" y="0"/>
                    <a:pt x="795631" y="45162"/>
                    <a:pt x="795631" y="100872"/>
                  </a:cubicBezTo>
                  <a:lnTo>
                    <a:pt x="795631" y="299335"/>
                  </a:lnTo>
                  <a:cubicBezTo>
                    <a:pt x="795631" y="326088"/>
                    <a:pt x="785004" y="351745"/>
                    <a:pt x="766087" y="370662"/>
                  </a:cubicBezTo>
                  <a:cubicBezTo>
                    <a:pt x="747169" y="389580"/>
                    <a:pt x="721512" y="400207"/>
                    <a:pt x="694759" y="400207"/>
                  </a:cubicBezTo>
                  <a:lnTo>
                    <a:pt x="100872" y="400207"/>
                  </a:lnTo>
                  <a:cubicBezTo>
                    <a:pt x="74119" y="400207"/>
                    <a:pt x="48462" y="389580"/>
                    <a:pt x="29545" y="370662"/>
                  </a:cubicBezTo>
                  <a:cubicBezTo>
                    <a:pt x="10628" y="351745"/>
                    <a:pt x="0" y="326088"/>
                    <a:pt x="0" y="299335"/>
                  </a:cubicBezTo>
                  <a:lnTo>
                    <a:pt x="0" y="100872"/>
                  </a:lnTo>
                  <a:cubicBezTo>
                    <a:pt x="0" y="74119"/>
                    <a:pt x="10628" y="48462"/>
                    <a:pt x="29545" y="29545"/>
                  </a:cubicBezTo>
                  <a:cubicBezTo>
                    <a:pt x="48462" y="10628"/>
                    <a:pt x="74119" y="0"/>
                    <a:pt x="10087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46395" y="5270603"/>
            <a:ext cx="2601165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Idea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técnica</a:t>
            </a:r>
          </a:p>
        </p:txBody>
      </p:sp>
      <p:sp>
        <p:nvSpPr>
          <p:cNvPr id="8" name="Freeform 8"/>
          <p:cNvSpPr/>
          <p:nvPr/>
        </p:nvSpPr>
        <p:spPr>
          <a:xfrm rot="-2591211">
            <a:off x="14926533" y="7283001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307384" y="7324158"/>
            <a:ext cx="3055365" cy="1389808"/>
            <a:chOff x="0" y="0"/>
            <a:chExt cx="879818" cy="4002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9818" cy="400207"/>
            </a:xfrm>
            <a:custGeom>
              <a:avLst/>
              <a:gdLst/>
              <a:ahLst/>
              <a:cxnLst/>
              <a:rect l="l" t="t" r="r" b="b"/>
              <a:pathLst>
                <a:path w="879818" h="400207">
                  <a:moveTo>
                    <a:pt x="91220" y="0"/>
                  </a:moveTo>
                  <a:lnTo>
                    <a:pt x="788599" y="0"/>
                  </a:lnTo>
                  <a:cubicBezTo>
                    <a:pt x="838978" y="0"/>
                    <a:pt x="879818" y="40840"/>
                    <a:pt x="879818" y="91220"/>
                  </a:cubicBezTo>
                  <a:lnTo>
                    <a:pt x="879818" y="308988"/>
                  </a:lnTo>
                  <a:cubicBezTo>
                    <a:pt x="879818" y="359367"/>
                    <a:pt x="838978" y="400207"/>
                    <a:pt x="788599" y="400207"/>
                  </a:cubicBezTo>
                  <a:lnTo>
                    <a:pt x="91220" y="400207"/>
                  </a:lnTo>
                  <a:cubicBezTo>
                    <a:pt x="67027" y="400207"/>
                    <a:pt x="43825" y="390597"/>
                    <a:pt x="26718" y="373490"/>
                  </a:cubicBezTo>
                  <a:cubicBezTo>
                    <a:pt x="9611" y="356383"/>
                    <a:pt x="0" y="333180"/>
                    <a:pt x="0" y="308988"/>
                  </a:cubicBezTo>
                  <a:lnTo>
                    <a:pt x="0" y="91220"/>
                  </a:lnTo>
                  <a:cubicBezTo>
                    <a:pt x="0" y="40840"/>
                    <a:pt x="40840" y="0"/>
                    <a:pt x="91220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274412" y="7597443"/>
            <a:ext cx="3088337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Idea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espectacular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555791" y="2965719"/>
            <a:ext cx="2926328" cy="1389808"/>
            <a:chOff x="0" y="0"/>
            <a:chExt cx="842661" cy="4002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2661" cy="400207"/>
            </a:xfrm>
            <a:custGeom>
              <a:avLst/>
              <a:gdLst/>
              <a:ahLst/>
              <a:cxnLst/>
              <a:rect l="l" t="t" r="r" b="b"/>
              <a:pathLst>
                <a:path w="842661" h="400207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767432" y="3239003"/>
            <a:ext cx="250833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Idea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brillante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821399" y="3000300"/>
            <a:ext cx="2876106" cy="1389808"/>
            <a:chOff x="0" y="0"/>
            <a:chExt cx="828199" cy="4002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8199" cy="400207"/>
            </a:xfrm>
            <a:custGeom>
              <a:avLst/>
              <a:gdLst/>
              <a:ahLst/>
              <a:cxnLst/>
              <a:rect l="l" t="t" r="r" b="b"/>
              <a:pathLst>
                <a:path w="828199" h="400207">
                  <a:moveTo>
                    <a:pt x="96905" y="0"/>
                  </a:moveTo>
                  <a:lnTo>
                    <a:pt x="731294" y="0"/>
                  </a:lnTo>
                  <a:cubicBezTo>
                    <a:pt x="784813" y="0"/>
                    <a:pt x="828199" y="43386"/>
                    <a:pt x="828199" y="96905"/>
                  </a:cubicBezTo>
                  <a:lnTo>
                    <a:pt x="828199" y="303302"/>
                  </a:lnTo>
                  <a:cubicBezTo>
                    <a:pt x="828199" y="329003"/>
                    <a:pt x="817990" y="353651"/>
                    <a:pt x="799816" y="371824"/>
                  </a:cubicBezTo>
                  <a:cubicBezTo>
                    <a:pt x="781643" y="389998"/>
                    <a:pt x="756995" y="400207"/>
                    <a:pt x="731294" y="400207"/>
                  </a:cubicBezTo>
                  <a:lnTo>
                    <a:pt x="96905" y="400207"/>
                  </a:lnTo>
                  <a:cubicBezTo>
                    <a:pt x="71204" y="400207"/>
                    <a:pt x="46556" y="389998"/>
                    <a:pt x="28383" y="371824"/>
                  </a:cubicBezTo>
                  <a:cubicBezTo>
                    <a:pt x="10210" y="353651"/>
                    <a:pt x="0" y="329003"/>
                    <a:pt x="0" y="303302"/>
                  </a:cubicBezTo>
                  <a:lnTo>
                    <a:pt x="0" y="96905"/>
                  </a:lnTo>
                  <a:cubicBezTo>
                    <a:pt x="0" y="71204"/>
                    <a:pt x="10210" y="46556"/>
                    <a:pt x="28383" y="28383"/>
                  </a:cubicBezTo>
                  <a:cubicBezTo>
                    <a:pt x="46556" y="10210"/>
                    <a:pt x="71204" y="0"/>
                    <a:pt x="96905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885180" y="3286921"/>
            <a:ext cx="2683054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Idea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creativa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574857" y="5045236"/>
            <a:ext cx="2854492" cy="1389808"/>
            <a:chOff x="0" y="0"/>
            <a:chExt cx="821975" cy="4002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1975" cy="400207"/>
            </a:xfrm>
            <a:custGeom>
              <a:avLst/>
              <a:gdLst/>
              <a:ahLst/>
              <a:cxnLst/>
              <a:rect l="l" t="t" r="r" b="b"/>
              <a:pathLst>
                <a:path w="821975" h="400207">
                  <a:moveTo>
                    <a:pt x="97639" y="0"/>
                  </a:moveTo>
                  <a:lnTo>
                    <a:pt x="724336" y="0"/>
                  </a:lnTo>
                  <a:cubicBezTo>
                    <a:pt x="750232" y="0"/>
                    <a:pt x="775067" y="10287"/>
                    <a:pt x="793377" y="28598"/>
                  </a:cubicBezTo>
                  <a:cubicBezTo>
                    <a:pt x="811688" y="46909"/>
                    <a:pt x="821975" y="71743"/>
                    <a:pt x="821975" y="97639"/>
                  </a:cubicBezTo>
                  <a:lnTo>
                    <a:pt x="821975" y="302568"/>
                  </a:lnTo>
                  <a:cubicBezTo>
                    <a:pt x="821975" y="356493"/>
                    <a:pt x="778261" y="400207"/>
                    <a:pt x="724336" y="400207"/>
                  </a:cubicBezTo>
                  <a:lnTo>
                    <a:pt x="97639" y="400207"/>
                  </a:lnTo>
                  <a:cubicBezTo>
                    <a:pt x="43714" y="400207"/>
                    <a:pt x="0" y="356493"/>
                    <a:pt x="0" y="302568"/>
                  </a:cubicBezTo>
                  <a:lnTo>
                    <a:pt x="0" y="97639"/>
                  </a:lnTo>
                  <a:cubicBezTo>
                    <a:pt x="0" y="43714"/>
                    <a:pt x="43714" y="0"/>
                    <a:pt x="97639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17031" y="5318521"/>
            <a:ext cx="277014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Idea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genial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023947" y="7341494"/>
            <a:ext cx="2799569" cy="1389808"/>
            <a:chOff x="0" y="0"/>
            <a:chExt cx="806160" cy="4002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06160" cy="400207"/>
            </a:xfrm>
            <a:custGeom>
              <a:avLst/>
              <a:gdLst/>
              <a:ahLst/>
              <a:cxnLst/>
              <a:rect l="l" t="t" r="r" b="b"/>
              <a:pathLst>
                <a:path w="806160" h="400207">
                  <a:moveTo>
                    <a:pt x="99554" y="0"/>
                  </a:moveTo>
                  <a:lnTo>
                    <a:pt x="706605" y="0"/>
                  </a:lnTo>
                  <a:cubicBezTo>
                    <a:pt x="733009" y="0"/>
                    <a:pt x="758331" y="10489"/>
                    <a:pt x="777001" y="29159"/>
                  </a:cubicBezTo>
                  <a:cubicBezTo>
                    <a:pt x="795671" y="47829"/>
                    <a:pt x="806160" y="73151"/>
                    <a:pt x="806160" y="99554"/>
                  </a:cubicBezTo>
                  <a:lnTo>
                    <a:pt x="806160" y="300653"/>
                  </a:lnTo>
                  <a:cubicBezTo>
                    <a:pt x="806160" y="355635"/>
                    <a:pt x="761588" y="400207"/>
                    <a:pt x="706605" y="400207"/>
                  </a:cubicBezTo>
                  <a:lnTo>
                    <a:pt x="99554" y="400207"/>
                  </a:lnTo>
                  <a:cubicBezTo>
                    <a:pt x="73151" y="400207"/>
                    <a:pt x="47829" y="389718"/>
                    <a:pt x="29159" y="371048"/>
                  </a:cubicBezTo>
                  <a:cubicBezTo>
                    <a:pt x="10489" y="352378"/>
                    <a:pt x="0" y="327056"/>
                    <a:pt x="0" y="300653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140009" y="7604916"/>
            <a:ext cx="2567445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Idea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</a:rPr>
              <a:t>práctica</a:t>
            </a:r>
          </a:p>
        </p:txBody>
      </p:sp>
      <p:sp>
        <p:nvSpPr>
          <p:cNvPr id="29" name="Freeform 29"/>
          <p:cNvSpPr/>
          <p:nvPr/>
        </p:nvSpPr>
        <p:spPr>
          <a:xfrm rot="-7790319">
            <a:off x="2437143" y="498752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0" name="Freeform 30"/>
          <p:cNvSpPr/>
          <p:nvPr/>
        </p:nvSpPr>
        <p:spPr>
          <a:xfrm rot="2638600">
            <a:off x="8660159" y="479015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7790319">
            <a:off x="3725241" y="28697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444097" y="1769670"/>
            <a:ext cx="2702709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91332" y="3843287"/>
            <a:ext cx="2702709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4" name="Freeform 34"/>
          <p:cNvSpPr/>
          <p:nvPr/>
        </p:nvSpPr>
        <p:spPr>
          <a:xfrm rot="-2591211">
            <a:off x="14532199" y="4926595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5" name="Freeform 35"/>
          <p:cNvSpPr/>
          <p:nvPr/>
        </p:nvSpPr>
        <p:spPr>
          <a:xfrm rot="-2700000">
            <a:off x="13178393" y="2984796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3628330" y="1769670"/>
            <a:ext cx="2702709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90410" y="3772696"/>
            <a:ext cx="2702709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38" name="Freeform 38"/>
          <p:cNvSpPr/>
          <p:nvPr/>
        </p:nvSpPr>
        <p:spPr>
          <a:xfrm rot="-7790319">
            <a:off x="1969717" y="727347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576873" y="6091708"/>
            <a:ext cx="2702709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131589" y="6091708"/>
            <a:ext cx="2702709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id="41" name="Freeform 41"/>
          <p:cNvSpPr/>
          <p:nvPr/>
        </p:nvSpPr>
        <p:spPr>
          <a:xfrm rot="-2832155">
            <a:off x="9287896" y="4670333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42" name="Freeform 42"/>
          <p:cNvSpPr/>
          <p:nvPr/>
        </p:nvSpPr>
        <p:spPr>
          <a:xfrm rot="-7162041">
            <a:off x="7776942" y="46882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43" name="Freeform 43"/>
          <p:cNvSpPr/>
          <p:nvPr/>
        </p:nvSpPr>
        <p:spPr>
          <a:xfrm rot="-7790319">
            <a:off x="6559798" y="5999022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44" name="Freeform 44"/>
          <p:cNvSpPr/>
          <p:nvPr/>
        </p:nvSpPr>
        <p:spPr>
          <a:xfrm rot="-10511353">
            <a:off x="6199011" y="8226739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45" name="Freeform 45"/>
          <p:cNvSpPr/>
          <p:nvPr/>
        </p:nvSpPr>
        <p:spPr>
          <a:xfrm rot="304285">
            <a:off x="10648609" y="819260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46" name="Freeform 46"/>
          <p:cNvSpPr/>
          <p:nvPr/>
        </p:nvSpPr>
        <p:spPr>
          <a:xfrm rot="-2591211">
            <a:off x="10459148" y="6028123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46330" y="-145721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8209465" y="8823812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219828"/>
            <a:ext cx="11178862" cy="7847344"/>
            <a:chOff x="0" y="0"/>
            <a:chExt cx="15228478" cy="10690097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5164978" cy="10626596"/>
            </a:xfrm>
            <a:custGeom>
              <a:avLst/>
              <a:gdLst/>
              <a:ahLst/>
              <a:cxnLst/>
              <a:rect l="l" t="t" r="r" b="b"/>
              <a:pathLst>
                <a:path w="15164978" h="10626596">
                  <a:moveTo>
                    <a:pt x="15072269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0998" y="0"/>
                  </a:lnTo>
                  <a:cubicBezTo>
                    <a:pt x="15121798" y="0"/>
                    <a:pt x="15163709" y="41910"/>
                    <a:pt x="15163709" y="92710"/>
                  </a:cubicBezTo>
                  <a:lnTo>
                    <a:pt x="15163709" y="10532617"/>
                  </a:lnTo>
                  <a:cubicBezTo>
                    <a:pt x="15164978" y="10584686"/>
                    <a:pt x="15123069" y="10626596"/>
                    <a:pt x="15072269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5228478" cy="10690096"/>
            </a:xfrm>
            <a:custGeom>
              <a:avLst/>
              <a:gdLst/>
              <a:ahLst/>
              <a:cxnLst/>
              <a:rect l="l" t="t" r="r" b="b"/>
              <a:pathLst>
                <a:path w="15228478" h="10690096">
                  <a:moveTo>
                    <a:pt x="15104019" y="59690"/>
                  </a:moveTo>
                  <a:cubicBezTo>
                    <a:pt x="15139578" y="59690"/>
                    <a:pt x="15168789" y="88900"/>
                    <a:pt x="15168789" y="124460"/>
                  </a:cubicBezTo>
                  <a:lnTo>
                    <a:pt x="15168789" y="10565636"/>
                  </a:lnTo>
                  <a:cubicBezTo>
                    <a:pt x="15168789" y="10601196"/>
                    <a:pt x="15139578" y="10630406"/>
                    <a:pt x="15104019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4019" y="59690"/>
                  </a:lnTo>
                  <a:moveTo>
                    <a:pt x="151040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15104019" y="10690096"/>
                  </a:lnTo>
                  <a:cubicBezTo>
                    <a:pt x="15172598" y="10690096"/>
                    <a:pt x="15228478" y="10634217"/>
                    <a:pt x="15228478" y="10565636"/>
                  </a:cubicBezTo>
                  <a:lnTo>
                    <a:pt x="15228478" y="124460"/>
                  </a:lnTo>
                  <a:cubicBezTo>
                    <a:pt x="15228478" y="55880"/>
                    <a:pt x="15172598" y="0"/>
                    <a:pt x="1510401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10052" y="1455909"/>
            <a:ext cx="6278382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 Bold"/>
              </a:rPr>
              <a:t>LAS MEJORES IDEAS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388537" y="1219828"/>
            <a:ext cx="4870545" cy="7847344"/>
            <a:chOff x="0" y="0"/>
            <a:chExt cx="6634932" cy="1069009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6571432" cy="10626596"/>
            </a:xfrm>
            <a:custGeom>
              <a:avLst/>
              <a:gdLst/>
              <a:ahLst/>
              <a:cxnLst/>
              <a:rect l="l" t="t" r="r" b="b"/>
              <a:pathLst>
                <a:path w="6571432" h="10626596">
                  <a:moveTo>
                    <a:pt x="6478722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77452" y="0"/>
                  </a:lnTo>
                  <a:cubicBezTo>
                    <a:pt x="6528252" y="0"/>
                    <a:pt x="6570162" y="41910"/>
                    <a:pt x="6570162" y="92710"/>
                  </a:cubicBezTo>
                  <a:lnTo>
                    <a:pt x="6570162" y="10532617"/>
                  </a:lnTo>
                  <a:cubicBezTo>
                    <a:pt x="6571432" y="10584686"/>
                    <a:pt x="6529522" y="10626596"/>
                    <a:pt x="6478722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634932" cy="10690096"/>
            </a:xfrm>
            <a:custGeom>
              <a:avLst/>
              <a:gdLst/>
              <a:ahLst/>
              <a:cxnLst/>
              <a:rect l="l" t="t" r="r" b="b"/>
              <a:pathLst>
                <a:path w="6634932" h="10690096">
                  <a:moveTo>
                    <a:pt x="6510472" y="59690"/>
                  </a:moveTo>
                  <a:cubicBezTo>
                    <a:pt x="6546032" y="59690"/>
                    <a:pt x="6575242" y="88900"/>
                    <a:pt x="6575242" y="124460"/>
                  </a:cubicBezTo>
                  <a:lnTo>
                    <a:pt x="6575242" y="10565636"/>
                  </a:lnTo>
                  <a:cubicBezTo>
                    <a:pt x="6575242" y="10601196"/>
                    <a:pt x="6546032" y="10630406"/>
                    <a:pt x="6510472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510472" y="59690"/>
                  </a:lnTo>
                  <a:moveTo>
                    <a:pt x="651047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6510472" y="10690096"/>
                  </a:lnTo>
                  <a:cubicBezTo>
                    <a:pt x="6579052" y="10690096"/>
                    <a:pt x="6634932" y="10634217"/>
                    <a:pt x="6634932" y="10565636"/>
                  </a:cubicBezTo>
                  <a:lnTo>
                    <a:pt x="6634932" y="124460"/>
                  </a:lnTo>
                  <a:cubicBezTo>
                    <a:pt x="6634932" y="55880"/>
                    <a:pt x="6579052" y="0"/>
                    <a:pt x="651047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2844264" y="1455909"/>
            <a:ext cx="3428460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 Bold"/>
              </a:rPr>
              <a:t>IDEAS DESCARTADAS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991987" y="2952270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59106" y="3440266"/>
            <a:ext cx="1612426" cy="47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8"/>
              </a:lnSpc>
            </a:pPr>
            <a:r>
              <a:rPr lang="en-US" sz="2900">
                <a:solidFill>
                  <a:srgbClr val="231F20"/>
                </a:solidFill>
                <a:latin typeface="Handy Casual Bold"/>
              </a:rPr>
              <a:t>Idea genial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844264" y="2930172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267647" y="3302936"/>
            <a:ext cx="1483660" cy="97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7"/>
              </a:lnSpc>
            </a:pPr>
            <a:r>
              <a:rPr lang="en-US" sz="2899">
                <a:solidFill>
                  <a:srgbClr val="231F20"/>
                </a:solidFill>
                <a:latin typeface="Handy Casual Bold"/>
              </a:rPr>
              <a:t>Idea creativa</a:t>
            </a:r>
          </a:p>
        </p:txBody>
      </p:sp>
      <p:sp>
        <p:nvSpPr>
          <p:cNvPr id="16" name="Freeform 16"/>
          <p:cNvSpPr/>
          <p:nvPr/>
        </p:nvSpPr>
        <p:spPr>
          <a:xfrm>
            <a:off x="4549243" y="2952270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769067" y="3416215"/>
            <a:ext cx="1539899" cy="96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8"/>
              </a:lnSpc>
            </a:pPr>
            <a:r>
              <a:rPr lang="en-US" sz="2900">
                <a:solidFill>
                  <a:srgbClr val="231F20"/>
                </a:solidFill>
                <a:latin typeface="Handy Casual Bold"/>
              </a:rPr>
              <a:t>Idea fantástica</a:t>
            </a:r>
          </a:p>
        </p:txBody>
      </p:sp>
      <p:sp>
        <p:nvSpPr>
          <p:cNvPr id="18" name="AutoShape 18"/>
          <p:cNvSpPr/>
          <p:nvPr/>
        </p:nvSpPr>
        <p:spPr>
          <a:xfrm>
            <a:off x="1028700" y="2314017"/>
            <a:ext cx="111788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>
            <a:off x="12388537" y="2333067"/>
            <a:ext cx="487076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6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Personalizado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Krabuler Bold</vt:lpstr>
      <vt:lpstr>Arial</vt:lpstr>
      <vt:lpstr>Handy Casual Bold</vt:lpstr>
      <vt:lpstr>Krabuler</vt:lpstr>
      <vt:lpstr>Krabuler Italics</vt:lpstr>
      <vt:lpstr>Calibri</vt:lpstr>
      <vt:lpstr>Handy Casual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Lluvia de Ideas A mano Doodle Colorido Azul</dc:title>
  <cp:lastModifiedBy>eduardo</cp:lastModifiedBy>
  <cp:revision>2</cp:revision>
  <dcterms:created xsi:type="dcterms:W3CDTF">2006-08-16T00:00:00Z</dcterms:created>
  <dcterms:modified xsi:type="dcterms:W3CDTF">2023-12-11T07:51:48Z</dcterms:modified>
  <dc:identifier>DAFufqyDgsM</dc:identifier>
</cp:coreProperties>
</file>