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73" r:id="rId3"/>
    <p:sldId id="272" r:id="rId4"/>
    <p:sldId id="27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36"/>
    <a:srgbClr val="7F7F7F"/>
    <a:srgbClr val="D8EDF9"/>
    <a:srgbClr val="556992"/>
    <a:srgbClr val="9DD9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E44D6E-3203-714D-89E0-FA41D7FCFFE4}" v="44" dt="2024-06-11T16:43:13.8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25" autoAdjust="0"/>
    <p:restoredTop sz="94660"/>
  </p:normalViewPr>
  <p:slideViewPr>
    <p:cSldViewPr snapToGrid="0">
      <p:cViewPr>
        <p:scale>
          <a:sx n="23" d="100"/>
          <a:sy n="23" d="100"/>
        </p:scale>
        <p:origin x="276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51767A-CA61-DA31-4530-802ECD84524B}"/>
              </a:ext>
            </a:extLst>
          </p:cNvPr>
          <p:cNvSpPr/>
          <p:nvPr userDrawn="1"/>
        </p:nvSpPr>
        <p:spPr>
          <a:xfrm>
            <a:off x="0" y="-10682"/>
            <a:ext cx="30275213" cy="4123449"/>
          </a:xfrm>
          <a:prstGeom prst="rect">
            <a:avLst/>
          </a:prstGeom>
          <a:gradFill flip="none" rotWithShape="1">
            <a:gsLst>
              <a:gs pos="0">
                <a:schemeClr val="accent1">
                  <a:lumMod val="5000"/>
                  <a:lumOff val="95000"/>
                </a:schemeClr>
              </a:gs>
              <a:gs pos="72000">
                <a:srgbClr val="9DD9F3"/>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458AC17D-2FE9-4C1C-7673-B5EB9A1F4447}"/>
              </a:ext>
            </a:extLst>
          </p:cNvPr>
          <p:cNvPicPr>
            <a:picLocks noChangeAspect="1"/>
          </p:cNvPicPr>
          <p:nvPr userDrawn="1"/>
        </p:nvPicPr>
        <p:blipFill>
          <a:blip r:embed="rId2"/>
          <a:stretch>
            <a:fillRect/>
          </a:stretch>
        </p:blipFill>
        <p:spPr>
          <a:xfrm>
            <a:off x="861798" y="1237285"/>
            <a:ext cx="4911363" cy="1862611"/>
          </a:xfrm>
          <a:prstGeom prst="rect">
            <a:avLst/>
          </a:prstGeom>
        </p:spPr>
      </p:pic>
      <p:sp>
        <p:nvSpPr>
          <p:cNvPr id="2" name="Title 1"/>
          <p:cNvSpPr>
            <a:spLocks noGrp="1"/>
          </p:cNvSpPr>
          <p:nvPr>
            <p:ph type="ctrTitle" hasCustomPrompt="1"/>
          </p:nvPr>
        </p:nvSpPr>
        <p:spPr>
          <a:xfrm>
            <a:off x="6071668" y="850644"/>
            <a:ext cx="23296292" cy="2526880"/>
          </a:xfrm>
        </p:spPr>
        <p:txBody>
          <a:bodyPr anchor="ctr">
            <a:normAutofit/>
          </a:bodyPr>
          <a:lstStyle>
            <a:lvl1pPr algn="ctr">
              <a:defRPr sz="7200" b="1">
                <a:solidFill>
                  <a:srgbClr val="002060"/>
                </a:solidFill>
              </a:defRPr>
            </a:lvl1pPr>
          </a:lstStyle>
          <a:p>
            <a:r>
              <a:rPr lang="en-US" dirty="0"/>
              <a:t>Title</a:t>
            </a:r>
          </a:p>
        </p:txBody>
      </p:sp>
      <p:sp>
        <p:nvSpPr>
          <p:cNvPr id="24" name="Rectangle 23">
            <a:extLst>
              <a:ext uri="{FF2B5EF4-FFF2-40B4-BE49-F238E27FC236}">
                <a16:creationId xmlns:a16="http://schemas.microsoft.com/office/drawing/2014/main" id="{3F4B671F-F5DF-AF01-4A62-2A9961DD1B2A}"/>
              </a:ext>
            </a:extLst>
          </p:cNvPr>
          <p:cNvSpPr/>
          <p:nvPr userDrawn="1"/>
        </p:nvSpPr>
        <p:spPr>
          <a:xfrm>
            <a:off x="-1" y="4112767"/>
            <a:ext cx="30275213" cy="2316915"/>
          </a:xfrm>
          <a:prstGeom prst="rect">
            <a:avLst/>
          </a:prstGeom>
          <a:gradFill flip="none" rotWithShape="1">
            <a:gsLst>
              <a:gs pos="100000">
                <a:schemeClr val="accent1">
                  <a:lumMod val="5000"/>
                  <a:lumOff val="95000"/>
                </a:schemeClr>
              </a:gs>
              <a:gs pos="0">
                <a:schemeClr val="bg1">
                  <a:lumMod val="8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hasCustomPrompt="1"/>
          </p:nvPr>
        </p:nvSpPr>
        <p:spPr>
          <a:xfrm>
            <a:off x="899635" y="4505603"/>
            <a:ext cx="28468325" cy="1616209"/>
          </a:xfrm>
        </p:spPr>
        <p:txBody>
          <a:bodyPr anchor="ctr">
            <a:normAutofit/>
          </a:bodyPr>
          <a:lstStyle>
            <a:lvl1pPr marL="0" indent="0" algn="ctr">
              <a:buNone/>
              <a:defRPr sz="4800">
                <a:solidFill>
                  <a:srgbClr val="002060"/>
                </a:solidFill>
              </a:defRPr>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dirty="0"/>
              <a:t>Authors and affiliation</a:t>
            </a:r>
          </a:p>
        </p:txBody>
      </p:sp>
      <p:sp>
        <p:nvSpPr>
          <p:cNvPr id="26" name="Rectangle 25">
            <a:extLst>
              <a:ext uri="{FF2B5EF4-FFF2-40B4-BE49-F238E27FC236}">
                <a16:creationId xmlns:a16="http://schemas.microsoft.com/office/drawing/2014/main" id="{89F8A61A-3102-0501-4D5E-30C946242BE2}"/>
              </a:ext>
            </a:extLst>
          </p:cNvPr>
          <p:cNvSpPr/>
          <p:nvPr userDrawn="1"/>
        </p:nvSpPr>
        <p:spPr>
          <a:xfrm>
            <a:off x="-3810" y="40742018"/>
            <a:ext cx="30275213" cy="360000"/>
          </a:xfrm>
          <a:prstGeom prst="rect">
            <a:avLst/>
          </a:prstGeom>
          <a:gradFill flip="none" rotWithShape="1">
            <a:gsLst>
              <a:gs pos="96500">
                <a:srgbClr val="C0C8D8"/>
              </a:gs>
              <a:gs pos="0">
                <a:srgbClr val="8090B0"/>
              </a:gs>
              <a:gs pos="50000">
                <a:srgbClr val="002060"/>
              </a:gs>
              <a:gs pos="93000">
                <a:schemeClr val="bg1"/>
              </a:gs>
              <a:gs pos="7000">
                <a:schemeClr val="accent1">
                  <a:lumMod val="5000"/>
                  <a:lumOff val="9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2" descr="ISTE">
            <a:extLst>
              <a:ext uri="{FF2B5EF4-FFF2-40B4-BE49-F238E27FC236}">
                <a16:creationId xmlns:a16="http://schemas.microsoft.com/office/drawing/2014/main" id="{6F39265A-1F8B-5E78-2B3D-CE3F2058045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198390" y="40742018"/>
            <a:ext cx="2740152" cy="19446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F6A3A7F-2992-C633-C360-F8DC8B78DE9B}"/>
              </a:ext>
            </a:extLst>
          </p:cNvPr>
          <p:cNvSpPr txBox="1"/>
          <p:nvPr userDrawn="1"/>
        </p:nvSpPr>
        <p:spPr>
          <a:xfrm>
            <a:off x="18957506" y="41506843"/>
            <a:ext cx="6990735" cy="892552"/>
          </a:xfrm>
          <a:prstGeom prst="rect">
            <a:avLst/>
          </a:prstGeom>
          <a:noFill/>
        </p:spPr>
        <p:txBody>
          <a:bodyPr wrap="square" rtlCol="0">
            <a:spAutoFit/>
          </a:bodyPr>
          <a:lstStyle/>
          <a:p>
            <a:pPr algn="r"/>
            <a:r>
              <a:rPr lang="en-US" sz="2800" dirty="0"/>
              <a:t>July 11 – 14, 2023</a:t>
            </a:r>
          </a:p>
          <a:p>
            <a:pPr algn="r"/>
            <a:r>
              <a:rPr lang="en-US" sz="2400" dirty="0"/>
              <a:t>Dusit Thani Hua Hin Hotel, Thailand</a:t>
            </a:r>
          </a:p>
        </p:txBody>
      </p:sp>
    </p:spTree>
    <p:extLst>
      <p:ext uri="{BB962C8B-B14F-4D97-AF65-F5344CB8AC3E}">
        <p14:creationId xmlns:p14="http://schemas.microsoft.com/office/powerpoint/2010/main" val="143486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6AC9158-2305-47D0-9F8B-4BE3E3FDAF9F}"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1985860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6AC9158-2305-47D0-9F8B-4BE3E3FDAF9F}"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141768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24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8791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6AC9158-2305-47D0-9F8B-4BE3E3FDAF9F}"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1048598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6AC9158-2305-47D0-9F8B-4BE3E3FDAF9F}" type="datetimeFigureOut">
              <a:rPr lang="en-US" smtClean="0"/>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2831670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6AC9158-2305-47D0-9F8B-4BE3E3FDAF9F}" type="datetimeFigureOut">
              <a:rPr lang="en-US" smtClean="0"/>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1516500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AC9158-2305-47D0-9F8B-4BE3E3FDAF9F}" type="datetimeFigureOut">
              <a:rPr lang="en-US" smtClean="0"/>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168229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C6AC9158-2305-47D0-9F8B-4BE3E3FDAF9F}"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154415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GB"/>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C6AC9158-2305-47D0-9F8B-4BE3E3FDAF9F}"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E7FDB5-0AB2-424D-B466-99534E8E5C4E}" type="slidenum">
              <a:rPr lang="en-US" smtClean="0"/>
              <a:t>‹#›</a:t>
            </a:fld>
            <a:endParaRPr lang="en-US"/>
          </a:p>
        </p:txBody>
      </p:sp>
    </p:spTree>
    <p:extLst>
      <p:ext uri="{BB962C8B-B14F-4D97-AF65-F5344CB8AC3E}">
        <p14:creationId xmlns:p14="http://schemas.microsoft.com/office/powerpoint/2010/main" val="303034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C6AC9158-2305-47D0-9F8B-4BE3E3FDAF9F}" type="datetimeFigureOut">
              <a:rPr lang="en-US" smtClean="0"/>
              <a:t>6/12/2024</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DAE7FDB5-0AB2-424D-B466-99534E8E5C4E}" type="slidenum">
              <a:rPr lang="en-US" smtClean="0"/>
              <a:t>‹#›</a:t>
            </a:fld>
            <a:endParaRPr lang="en-US"/>
          </a:p>
        </p:txBody>
      </p:sp>
    </p:spTree>
    <p:extLst>
      <p:ext uri="{BB962C8B-B14F-4D97-AF65-F5344CB8AC3E}">
        <p14:creationId xmlns:p14="http://schemas.microsoft.com/office/powerpoint/2010/main" val="32689637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hyperlink" Target="https://guides.nyu.edu/posters" TargetMode="External"/><Relationship Id="rId3" Type="http://schemas.openxmlformats.org/officeDocument/2006/relationships/image" Target="../media/image2.png"/><Relationship Id="rId7" Type="http://schemas.openxmlformats.org/officeDocument/2006/relationships/hyperlink" Target="https://www.science.org/content/article/how-prepare-scientific-poster" TargetMode="External"/><Relationship Id="rId2" Type="http://schemas.openxmlformats.org/officeDocument/2006/relationships/image" Target="../media/image3.emf"/><Relationship Id="rId1" Type="http://schemas.openxmlformats.org/officeDocument/2006/relationships/slideLayout" Target="../slideLayouts/slideLayout7.xml"/><Relationship Id="rId6" Type="http://schemas.openxmlformats.org/officeDocument/2006/relationships/hyperlink" Target="https://mitcommlab.mit.edu/broad/commkit/poster/" TargetMode="External"/><Relationship Id="rId5" Type="http://schemas.openxmlformats.org/officeDocument/2006/relationships/hyperlink" Target="https://preview.tinyurl.com/UCL-GDPR" TargetMode="External"/><Relationship Id="rId4" Type="http://schemas.openxmlformats.org/officeDocument/2006/relationships/hyperlink" Target="https://www.ucl.ac.uk/library/ucl-copyright-advic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6101F8B2-80E2-E99F-EB50-314D7EA6911B}"/>
              </a:ext>
            </a:extLst>
          </p:cNvPr>
          <p:cNvSpPr/>
          <p:nvPr/>
        </p:nvSpPr>
        <p:spPr>
          <a:xfrm>
            <a:off x="-3811" y="40755136"/>
            <a:ext cx="30275213" cy="360000"/>
          </a:xfrm>
          <a:prstGeom prst="rect">
            <a:avLst/>
          </a:prstGeom>
          <a:gradFill flip="none" rotWithShape="1">
            <a:gsLst>
              <a:gs pos="0">
                <a:srgbClr val="FFCA36">
                  <a:shade val="30000"/>
                  <a:satMod val="115000"/>
                </a:srgbClr>
              </a:gs>
              <a:gs pos="50000">
                <a:srgbClr val="FFCA36">
                  <a:shade val="67500"/>
                  <a:satMod val="115000"/>
                </a:srgbClr>
              </a:gs>
              <a:gs pos="100000">
                <a:srgbClr val="FFCA36">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Picture 25">
            <a:extLst>
              <a:ext uri="{FF2B5EF4-FFF2-40B4-BE49-F238E27FC236}">
                <a16:creationId xmlns:a16="http://schemas.microsoft.com/office/drawing/2014/main" id="{2BEE422F-A602-0F07-93CA-24EAC1AE3A1B}"/>
              </a:ext>
            </a:extLst>
          </p:cNvPr>
          <p:cNvPicPr>
            <a:picLocks noChangeAspect="1"/>
          </p:cNvPicPr>
          <p:nvPr/>
        </p:nvPicPr>
        <p:blipFill rotWithShape="1">
          <a:blip r:embed="rId2"/>
          <a:srcRect t="29754" r="38360"/>
          <a:stretch/>
        </p:blipFill>
        <p:spPr>
          <a:xfrm>
            <a:off x="10333552" y="-76874"/>
            <a:ext cx="19937851" cy="4191853"/>
          </a:xfrm>
          <a:prstGeom prst="rect">
            <a:avLst/>
          </a:prstGeom>
        </p:spPr>
      </p:pic>
      <p:pic>
        <p:nvPicPr>
          <p:cNvPr id="6" name="Picture 2" descr="ISTE">
            <a:extLst>
              <a:ext uri="{FF2B5EF4-FFF2-40B4-BE49-F238E27FC236}">
                <a16:creationId xmlns:a16="http://schemas.microsoft.com/office/drawing/2014/main" id="{CD66B094-BC19-88A7-CC23-C94917B9AE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98390" y="40742018"/>
            <a:ext cx="2740152" cy="19446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4E3AE82-15C4-1CD4-99B8-DFE824C30529}"/>
              </a:ext>
            </a:extLst>
          </p:cNvPr>
          <p:cNvSpPr txBox="1"/>
          <p:nvPr/>
        </p:nvSpPr>
        <p:spPr>
          <a:xfrm>
            <a:off x="18957506" y="41506843"/>
            <a:ext cx="6990735" cy="892552"/>
          </a:xfrm>
          <a:prstGeom prst="rect">
            <a:avLst/>
          </a:prstGeom>
          <a:noFill/>
        </p:spPr>
        <p:txBody>
          <a:bodyPr wrap="square" rtlCol="0">
            <a:spAutoFit/>
          </a:bodyPr>
          <a:lstStyle/>
          <a:p>
            <a:pPr algn="r"/>
            <a:r>
              <a:rPr lang="en-US" sz="2800" dirty="0"/>
              <a:t>July 9 – 11, 2024</a:t>
            </a:r>
          </a:p>
          <a:p>
            <a:pPr algn="r"/>
            <a:r>
              <a:rPr lang="en-US" sz="2400" dirty="0"/>
              <a:t>UCL East, London UK</a:t>
            </a:r>
          </a:p>
        </p:txBody>
      </p:sp>
      <p:sp>
        <p:nvSpPr>
          <p:cNvPr id="8" name="TextBox 7">
            <a:extLst>
              <a:ext uri="{FF2B5EF4-FFF2-40B4-BE49-F238E27FC236}">
                <a16:creationId xmlns:a16="http://schemas.microsoft.com/office/drawing/2014/main" id="{59E13EA7-3990-F369-77CA-79921B201530}"/>
              </a:ext>
            </a:extLst>
          </p:cNvPr>
          <p:cNvSpPr txBox="1"/>
          <p:nvPr/>
        </p:nvSpPr>
        <p:spPr>
          <a:xfrm>
            <a:off x="1559859" y="6205100"/>
            <a:ext cx="22752424" cy="6555641"/>
          </a:xfrm>
          <a:prstGeom prst="rect">
            <a:avLst/>
          </a:prstGeom>
          <a:noFill/>
        </p:spPr>
        <p:txBody>
          <a:bodyPr wrap="square">
            <a:spAutoFit/>
          </a:bodyPr>
          <a:lstStyle/>
          <a:p>
            <a:pPr marL="685800" indent="-685800">
              <a:buFont typeface="Wingdings" panose="05000000000000000000" pitchFamily="2" charset="2"/>
              <a:buChar char="Ø"/>
            </a:pPr>
            <a:r>
              <a:rPr lang="en-US" sz="6600" b="1" dirty="0">
                <a:latin typeface="Arial" panose="020B0604020202020204" pitchFamily="34" charset="0"/>
                <a:cs typeface="Arial" panose="020B0604020202020204" pitchFamily="34" charset="0"/>
              </a:rPr>
              <a:t>Posters</a:t>
            </a:r>
            <a:r>
              <a:rPr lang="en-US" sz="6600" dirty="0">
                <a:latin typeface="Arial" panose="020B0604020202020204" pitchFamily="34" charset="0"/>
                <a:cs typeface="Arial" panose="020B0604020202020204" pitchFamily="34" charset="0"/>
              </a:rPr>
              <a:t> </a:t>
            </a:r>
            <a:r>
              <a:rPr lang="en-US" sz="4800" dirty="0">
                <a:latin typeface="Arial" panose="020B0604020202020204" pitchFamily="34" charset="0"/>
                <a:cs typeface="Arial" panose="020B0604020202020204" pitchFamily="34" charset="0"/>
              </a:rPr>
              <a:t>will be shown in the conference venue and open to those who walk by on July 9</a:t>
            </a:r>
            <a:r>
              <a:rPr lang="en-US" sz="4800" baseline="30000" dirty="0">
                <a:latin typeface="Arial" panose="020B0604020202020204" pitchFamily="34" charset="0"/>
                <a:cs typeface="Arial" panose="020B0604020202020204" pitchFamily="34" charset="0"/>
              </a:rPr>
              <a:t>th</a:t>
            </a:r>
            <a:r>
              <a:rPr lang="en-US" sz="4800" dirty="0">
                <a:latin typeface="Arial" panose="020B0604020202020204" pitchFamily="34" charset="0"/>
                <a:cs typeface="Arial" panose="020B0604020202020204" pitchFamily="34" charset="0"/>
              </a:rPr>
              <a:t>, 10</a:t>
            </a:r>
            <a:r>
              <a:rPr lang="en-US" sz="4800" baseline="30000" dirty="0">
                <a:latin typeface="Arial" panose="020B0604020202020204" pitchFamily="34" charset="0"/>
                <a:cs typeface="Arial" panose="020B0604020202020204" pitchFamily="34" charset="0"/>
              </a:rPr>
              <a:t>th</a:t>
            </a:r>
            <a:r>
              <a:rPr lang="en-US" sz="4800" dirty="0">
                <a:latin typeface="Arial" panose="020B0604020202020204" pitchFamily="34" charset="0"/>
                <a:cs typeface="Arial" panose="020B0604020202020204" pitchFamily="34" charset="0"/>
              </a:rPr>
              <a:t> and 11</a:t>
            </a:r>
            <a:r>
              <a:rPr lang="en-US" sz="4800" baseline="30000" dirty="0">
                <a:latin typeface="Arial" panose="020B0604020202020204" pitchFamily="34" charset="0"/>
                <a:cs typeface="Arial" panose="020B0604020202020204" pitchFamily="34" charset="0"/>
              </a:rPr>
              <a:t>th</a:t>
            </a:r>
            <a:r>
              <a:rPr lang="en-US" sz="4800" dirty="0">
                <a:latin typeface="Arial" panose="020B0604020202020204" pitchFamily="34" charset="0"/>
                <a:cs typeface="Arial" panose="020B0604020202020204" pitchFamily="34" charset="0"/>
              </a:rPr>
              <a:t>. See the TE2024 website for more information about how your poster will be advertised to delegates and beyond.</a:t>
            </a:r>
          </a:p>
          <a:p>
            <a:pPr marL="685800" indent="-685800">
              <a:buFont typeface="Wingdings" panose="05000000000000000000" pitchFamily="2" charset="2"/>
              <a:buChar char="Ø"/>
            </a:pPr>
            <a:endParaRPr lang="en-US" sz="4800" dirty="0">
              <a:latin typeface="Arial" panose="020B0604020202020204" pitchFamily="34" charset="0"/>
              <a:cs typeface="Arial" panose="020B0604020202020204" pitchFamily="34" charset="0"/>
            </a:endParaRPr>
          </a:p>
          <a:p>
            <a:pPr marL="685800" indent="-685800">
              <a:buFont typeface="Wingdings" panose="05000000000000000000" pitchFamily="2" charset="2"/>
              <a:buChar char="Ø"/>
            </a:pPr>
            <a:r>
              <a:rPr lang="en-US" sz="6600" b="1" dirty="0">
                <a:latin typeface="Arial" panose="020B0604020202020204" pitchFamily="34" charset="0"/>
                <a:cs typeface="Arial" panose="020B0604020202020204" pitchFamily="34" charset="0"/>
              </a:rPr>
              <a:t>A dedicated poster session </a:t>
            </a:r>
            <a:r>
              <a:rPr lang="en-US" sz="4800" dirty="0">
                <a:latin typeface="Arial" panose="020B0604020202020204" pitchFamily="34" charset="0"/>
                <a:cs typeface="Arial" panose="020B0604020202020204" pitchFamily="34" charset="0"/>
              </a:rPr>
              <a:t>is scheduled tentatively for the afternoon session on July 10</a:t>
            </a:r>
            <a:r>
              <a:rPr lang="en-US" sz="4800" baseline="30000" dirty="0">
                <a:latin typeface="Arial" panose="020B0604020202020204" pitchFamily="34" charset="0"/>
                <a:cs typeface="Arial" panose="020B0604020202020204" pitchFamily="34" charset="0"/>
              </a:rPr>
              <a:t>th</a:t>
            </a:r>
            <a:r>
              <a:rPr lang="en-US" sz="4800" dirty="0">
                <a:latin typeface="Arial" panose="020B0604020202020204" pitchFamily="34" charset="0"/>
                <a:cs typeface="Arial" panose="020B0604020202020204" pitchFamily="34" charset="0"/>
              </a:rPr>
              <a:t>.  The exact time will be confirmed after the program is finalized. Your team will stand with the poster to explain your research.</a:t>
            </a:r>
          </a:p>
        </p:txBody>
      </p:sp>
      <p:sp>
        <p:nvSpPr>
          <p:cNvPr id="10" name="TextBox 9">
            <a:extLst>
              <a:ext uri="{FF2B5EF4-FFF2-40B4-BE49-F238E27FC236}">
                <a16:creationId xmlns:a16="http://schemas.microsoft.com/office/drawing/2014/main" id="{8DBECAF0-9CAA-CA3D-5E4A-647B8DB71FD5}"/>
              </a:ext>
            </a:extLst>
          </p:cNvPr>
          <p:cNvSpPr txBox="1"/>
          <p:nvPr/>
        </p:nvSpPr>
        <p:spPr>
          <a:xfrm>
            <a:off x="1559859" y="13568157"/>
            <a:ext cx="26894117" cy="11926342"/>
          </a:xfrm>
          <a:prstGeom prst="rect">
            <a:avLst/>
          </a:prstGeom>
          <a:noFill/>
        </p:spPr>
        <p:txBody>
          <a:bodyPr wrap="square">
            <a:spAutoFit/>
          </a:bodyPr>
          <a:lstStyle/>
          <a:p>
            <a:r>
              <a:rPr lang="en-US" sz="6600" b="1" dirty="0">
                <a:latin typeface="Arial" panose="020B0604020202020204" pitchFamily="34" charset="0"/>
                <a:cs typeface="Arial" panose="020B0604020202020204" pitchFamily="34" charset="0"/>
              </a:rPr>
              <a:t>Suggestions:</a:t>
            </a:r>
          </a:p>
          <a:p>
            <a:endParaRPr lang="en-US" sz="2400" b="1" dirty="0">
              <a:latin typeface="Arial" panose="020B0604020202020204" pitchFamily="34" charset="0"/>
              <a:cs typeface="Arial" panose="020B0604020202020204" pitchFamily="34" charset="0"/>
            </a:endParaRP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rPr>
              <a:t>Please emphasize insights and call to action, rather than process. (less “what we did” and more “why it matters”.) </a:t>
            </a:r>
          </a:p>
          <a:p>
            <a:pPr marL="1143000" lvl="1" indent="-68580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rPr>
              <a:t>Various results can be shown if they are critical to convey evidence, insight, decisions, or options in an integrated argument.</a:t>
            </a:r>
          </a:p>
          <a:p>
            <a:pPr marL="1143000" lvl="1" indent="-68580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rPr>
              <a:t>Two poster templates follow. On one page in a 2x2 or 2x3 grid, highlight a preferred solution, options, and key insights. </a:t>
            </a:r>
          </a:p>
          <a:p>
            <a:pPr marL="1143000" lvl="1" indent="-68580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rPr>
              <a:t>Summarize findings, insights, and limitations. Recommend next stage research or implementation.</a:t>
            </a:r>
          </a:p>
          <a:p>
            <a:pPr marL="1143000" lvl="1" indent="-68580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rPr>
              <a:t>Altogether, what is the contribution of this research?  To whom?</a:t>
            </a:r>
          </a:p>
          <a:p>
            <a:pPr marL="1143000" lvl="1" indent="-68580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rPr>
              <a:t>Avoid promotional language/ claims that are not evident from your work or are otherwise truisms. “Breakthrough”, “disruptive”, “transformative’ and other histrionic adjectives are a distraction.  Rather, allow the results of your work to demonstrate your thoroughness and the potential value of the system.</a:t>
            </a:r>
          </a:p>
        </p:txBody>
      </p:sp>
      <p:pic>
        <p:nvPicPr>
          <p:cNvPr id="2050" name="Picture 2" descr="Student Poster Competition - International Conference on Environmental  Systems">
            <a:extLst>
              <a:ext uri="{FF2B5EF4-FFF2-40B4-BE49-F238E27FC236}">
                <a16:creationId xmlns:a16="http://schemas.microsoft.com/office/drawing/2014/main" id="{F4462618-00FA-BC38-7E8C-01F63A0DE1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12283" y="5950807"/>
            <a:ext cx="4876800" cy="4876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63A059F-4741-0AC4-E539-59775D477E2E}"/>
              </a:ext>
            </a:extLst>
          </p:cNvPr>
          <p:cNvSpPr txBox="1"/>
          <p:nvPr/>
        </p:nvSpPr>
        <p:spPr>
          <a:xfrm>
            <a:off x="11805557" y="1234222"/>
            <a:ext cx="18465846" cy="1569660"/>
          </a:xfrm>
          <a:prstGeom prst="rect">
            <a:avLst/>
          </a:prstGeom>
          <a:noFill/>
        </p:spPr>
        <p:txBody>
          <a:bodyPr wrap="square">
            <a:spAutoFit/>
          </a:bodyPr>
          <a:lstStyle/>
          <a:p>
            <a:pPr algn="ctr"/>
            <a:r>
              <a:rPr lang="en-GB" sz="9600" dirty="0">
                <a:solidFill>
                  <a:schemeClr val="bg1"/>
                </a:solidFill>
                <a:latin typeface="+mj-lt"/>
              </a:rPr>
              <a:t>TE2024 Poster </a:t>
            </a:r>
            <a:r>
              <a:rPr lang="en-GB" sz="9600" b="1" dirty="0">
                <a:solidFill>
                  <a:schemeClr val="bg1"/>
                </a:solidFill>
                <a:latin typeface="+mj-lt"/>
              </a:rPr>
              <a:t>content</a:t>
            </a:r>
            <a:r>
              <a:rPr lang="en-GB" sz="9600" dirty="0">
                <a:solidFill>
                  <a:schemeClr val="bg1"/>
                </a:solidFill>
                <a:latin typeface="+mj-lt"/>
              </a:rPr>
              <a:t> guidelines</a:t>
            </a:r>
          </a:p>
        </p:txBody>
      </p:sp>
      <p:pic>
        <p:nvPicPr>
          <p:cNvPr id="21" name="Picture 20">
            <a:extLst>
              <a:ext uri="{FF2B5EF4-FFF2-40B4-BE49-F238E27FC236}">
                <a16:creationId xmlns:a16="http://schemas.microsoft.com/office/drawing/2014/main" id="{29C03DE7-FB13-FDC6-C30F-4503413A7C8E}"/>
              </a:ext>
            </a:extLst>
          </p:cNvPr>
          <p:cNvPicPr>
            <a:picLocks noChangeAspect="1"/>
          </p:cNvPicPr>
          <p:nvPr/>
        </p:nvPicPr>
        <p:blipFill rotWithShape="1">
          <a:blip r:embed="rId2"/>
          <a:srcRect l="64620" t="24950"/>
          <a:stretch/>
        </p:blipFill>
        <p:spPr>
          <a:xfrm>
            <a:off x="3810" y="-76873"/>
            <a:ext cx="10711340" cy="4191853"/>
          </a:xfrm>
          <a:prstGeom prst="rect">
            <a:avLst/>
          </a:prstGeom>
        </p:spPr>
      </p:pic>
      <p:sp>
        <p:nvSpPr>
          <p:cNvPr id="19" name="TextBox 18">
            <a:extLst>
              <a:ext uri="{FF2B5EF4-FFF2-40B4-BE49-F238E27FC236}">
                <a16:creationId xmlns:a16="http://schemas.microsoft.com/office/drawing/2014/main" id="{989D57E8-3C36-8AA7-421E-5ECA45547035}"/>
              </a:ext>
            </a:extLst>
          </p:cNvPr>
          <p:cNvSpPr txBox="1"/>
          <p:nvPr/>
        </p:nvSpPr>
        <p:spPr>
          <a:xfrm>
            <a:off x="-178596" y="-391780"/>
            <a:ext cx="15610114" cy="1938992"/>
          </a:xfrm>
          <a:prstGeom prst="rect">
            <a:avLst/>
          </a:prstGeom>
          <a:noFill/>
        </p:spPr>
        <p:txBody>
          <a:bodyPr wrap="square">
            <a:spAutoFit/>
          </a:bodyPr>
          <a:lstStyle/>
          <a:p>
            <a:r>
              <a:rPr lang="en-GB" sz="12000" b="1" dirty="0">
                <a:solidFill>
                  <a:schemeClr val="bg1"/>
                </a:solidFill>
                <a:latin typeface="Arial Black" panose="020B0604020202020204" pitchFamily="34" charset="0"/>
                <a:cs typeface="Arial Black" panose="020B0604020202020204" pitchFamily="34" charset="0"/>
              </a:rPr>
              <a:t>TE</a:t>
            </a:r>
          </a:p>
        </p:txBody>
      </p:sp>
      <p:sp>
        <p:nvSpPr>
          <p:cNvPr id="23" name="TextBox 22">
            <a:extLst>
              <a:ext uri="{FF2B5EF4-FFF2-40B4-BE49-F238E27FC236}">
                <a16:creationId xmlns:a16="http://schemas.microsoft.com/office/drawing/2014/main" id="{6F281949-D90B-8F71-2CAC-A100DC340890}"/>
              </a:ext>
            </a:extLst>
          </p:cNvPr>
          <p:cNvSpPr txBox="1"/>
          <p:nvPr/>
        </p:nvSpPr>
        <p:spPr>
          <a:xfrm>
            <a:off x="-106204" y="897315"/>
            <a:ext cx="15240000" cy="1277273"/>
          </a:xfrm>
          <a:prstGeom prst="rect">
            <a:avLst/>
          </a:prstGeom>
          <a:noFill/>
        </p:spPr>
        <p:txBody>
          <a:bodyPr wrap="square">
            <a:spAutoFit/>
          </a:bodyPr>
          <a:lstStyle/>
          <a:p>
            <a:r>
              <a:rPr lang="en-GB" sz="7700" dirty="0">
                <a:solidFill>
                  <a:schemeClr val="bg1"/>
                </a:solidFill>
                <a:latin typeface="Arial" panose="020B0604020202020204" pitchFamily="34" charset="0"/>
                <a:cs typeface="Arial" panose="020B0604020202020204" pitchFamily="34" charset="0"/>
              </a:rPr>
              <a:t>2024</a:t>
            </a:r>
            <a:endParaRPr lang="en-GB" sz="7700" dirty="0">
              <a:solidFill>
                <a:schemeClr val="bg1"/>
              </a:solidFill>
            </a:endParaRPr>
          </a:p>
        </p:txBody>
      </p:sp>
      <p:sp>
        <p:nvSpPr>
          <p:cNvPr id="28" name="TextBox 27">
            <a:extLst>
              <a:ext uri="{FF2B5EF4-FFF2-40B4-BE49-F238E27FC236}">
                <a16:creationId xmlns:a16="http://schemas.microsoft.com/office/drawing/2014/main" id="{C0DFC21A-0096-2140-711A-50781105AF55}"/>
              </a:ext>
            </a:extLst>
          </p:cNvPr>
          <p:cNvSpPr txBox="1"/>
          <p:nvPr/>
        </p:nvSpPr>
        <p:spPr>
          <a:xfrm>
            <a:off x="2044425" y="26294148"/>
            <a:ext cx="26409551" cy="14957941"/>
          </a:xfrm>
          <a:prstGeom prst="rect">
            <a:avLst/>
          </a:prstGeom>
          <a:noFill/>
        </p:spPr>
        <p:txBody>
          <a:bodyPr wrap="square">
            <a:spAutoFit/>
          </a:bodyPr>
          <a:lstStyle/>
          <a:p>
            <a:pPr marL="0" indent="0" algn="l" defTabSz="457154" rtl="0" eaLnBrk="1" latinLnBrk="0" hangingPunct="1">
              <a:spcAft>
                <a:spcPts val="1200"/>
              </a:spcAft>
              <a:buFont typeface="Arial" panose="020B0604020202020204" pitchFamily="34" charset="0"/>
              <a:buNone/>
            </a:pPr>
            <a:r>
              <a:rPr lang="en-GB" sz="6600" b="1" kern="1200" dirty="0">
                <a:latin typeface="Arial" panose="020B0604020202020204" pitchFamily="34" charset="0"/>
                <a:cs typeface="Arial" panose="020B0604020202020204" pitchFamily="34" charset="0"/>
              </a:rPr>
              <a:t>Layout</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latin typeface="Arial" panose="020B0604020202020204" pitchFamily="34" charset="0"/>
                <a:cs typeface="Arial" panose="020B0604020202020204" pitchFamily="34" charset="0"/>
              </a:rPr>
              <a:t>This should be visually appealing and easy to follow. Be consistent.</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latin typeface="Arial" panose="020B0604020202020204" pitchFamily="34" charset="0"/>
                <a:cs typeface="Arial" panose="020B0604020202020204" pitchFamily="34" charset="0"/>
              </a:rPr>
              <a:t>Choose one slide layout and delete the rest of the slides. </a:t>
            </a:r>
          </a:p>
          <a:p>
            <a:pPr marL="4572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Title to be shown on top, with copyright and contact information.</a:t>
            </a:r>
          </a:p>
          <a:p>
            <a:pPr marL="4572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Please list your co-author names, any logo and affiliation.</a:t>
            </a:r>
          </a:p>
          <a:p>
            <a:pPr marL="4572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The actual posters will be scaled when printed to A0 (33.1 x 46.8 inches). Please zoom 	when 	editing to check legibility of figures and text.</a:t>
            </a:r>
          </a:p>
          <a:p>
            <a:pPr marL="4572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Any figures should highlight patterns and have a caption which explains the figure. </a:t>
            </a:r>
          </a:p>
          <a:p>
            <a:pPr marL="4572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Posters will be displayed in horizon format as default.</a:t>
            </a:r>
          </a:p>
          <a:p>
            <a:pPr marL="0" indent="0" algn="l" defTabSz="457154" rtl="0" eaLnBrk="1" latinLnBrk="0" hangingPunct="1">
              <a:spcAft>
                <a:spcPts val="1200"/>
              </a:spcAft>
              <a:buFont typeface="Arial" panose="020B0604020202020204" pitchFamily="34" charset="0"/>
              <a:buNone/>
            </a:pPr>
            <a:endParaRPr lang="en-GB" sz="6600" b="1" kern="1200" dirty="0">
              <a:solidFill>
                <a:schemeClr val="tx1"/>
              </a:solidFill>
              <a:latin typeface="Arial" panose="020B0604020202020204" pitchFamily="34" charset="0"/>
              <a:cs typeface="Arial" panose="020B0604020202020204" pitchFamily="34" charset="0"/>
            </a:endParaRPr>
          </a:p>
          <a:p>
            <a:pPr marL="0" indent="0" algn="l" defTabSz="457154" rtl="0" eaLnBrk="1" latinLnBrk="0" hangingPunct="1">
              <a:spcAft>
                <a:spcPts val="1200"/>
              </a:spcAft>
              <a:buFont typeface="Arial" panose="020B0604020202020204" pitchFamily="34" charset="0"/>
              <a:buNone/>
            </a:pPr>
            <a:r>
              <a:rPr lang="en-GB" sz="6600" b="1" kern="1200" dirty="0">
                <a:solidFill>
                  <a:schemeClr val="tx1"/>
                </a:solidFill>
                <a:latin typeface="Arial" panose="020B0604020202020204" pitchFamily="34" charset="0"/>
                <a:cs typeface="Arial" panose="020B0604020202020204" pitchFamily="34" charset="0"/>
              </a:rPr>
              <a:t>Graphs, Images and Tables</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They must be embedded in your file by inserting the file rather than copying and pasting.</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Make sure they are sufficient size and clearly visible with at least 150dpi.</a:t>
            </a:r>
            <a:endParaRPr lang="en-GB" sz="4800" b="1" kern="1200" dirty="0">
              <a:solidFill>
                <a:schemeClr val="tx1"/>
              </a:solidFill>
              <a:latin typeface="Arial" panose="020B0604020202020204" pitchFamily="34" charset="0"/>
              <a:cs typeface="Arial" panose="020B0604020202020204" pitchFamily="34" charset="0"/>
            </a:endParaRPr>
          </a:p>
          <a:p>
            <a:pPr marL="457200" indent="-857250" algn="just">
              <a:spcAft>
                <a:spcPts val="1800"/>
              </a:spcAft>
              <a:buFont typeface="Arial" panose="020B0604020202020204" pitchFamily="34" charset="0"/>
              <a:buChar char="•"/>
            </a:pPr>
            <a:endParaRPr lang="en-GB" sz="5400" kern="1200" dirty="0">
              <a:ea typeface="+mn-ea"/>
              <a:cs typeface="+mn-cs"/>
            </a:endParaRPr>
          </a:p>
          <a:p>
            <a:pPr marL="685800" indent="-685800" algn="l" defTabSz="457154" rtl="0" eaLnBrk="1" latinLnBrk="0" hangingPunct="1">
              <a:lnSpc>
                <a:spcPct val="100000"/>
              </a:lnSpc>
              <a:buFont typeface="Arial" panose="020B0604020202020204" pitchFamily="34" charset="0"/>
              <a:buChar char="•"/>
            </a:pPr>
            <a:endParaRPr lang="en-GB" sz="5400" dirty="0"/>
          </a:p>
        </p:txBody>
      </p:sp>
    </p:spTree>
    <p:extLst>
      <p:ext uri="{BB962C8B-B14F-4D97-AF65-F5344CB8AC3E}">
        <p14:creationId xmlns:p14="http://schemas.microsoft.com/office/powerpoint/2010/main" val="33918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965B8D-0068-30AA-F972-70B0FB5300E2}"/>
              </a:ext>
            </a:extLst>
          </p:cNvPr>
          <p:cNvSpPr/>
          <p:nvPr/>
        </p:nvSpPr>
        <p:spPr>
          <a:xfrm>
            <a:off x="0" y="40742018"/>
            <a:ext cx="30275213" cy="360000"/>
          </a:xfrm>
          <a:prstGeom prst="rect">
            <a:avLst/>
          </a:prstGeom>
          <a:gradFill flip="none" rotWithShape="1">
            <a:gsLst>
              <a:gs pos="0">
                <a:srgbClr val="FFCA36">
                  <a:shade val="30000"/>
                  <a:satMod val="115000"/>
                </a:srgbClr>
              </a:gs>
              <a:gs pos="50000">
                <a:srgbClr val="FFCA36">
                  <a:shade val="67500"/>
                  <a:satMod val="115000"/>
                </a:srgbClr>
              </a:gs>
              <a:gs pos="100000">
                <a:srgbClr val="FFCA36">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Picture 25">
            <a:extLst>
              <a:ext uri="{FF2B5EF4-FFF2-40B4-BE49-F238E27FC236}">
                <a16:creationId xmlns:a16="http://schemas.microsoft.com/office/drawing/2014/main" id="{2BEE422F-A602-0F07-93CA-24EAC1AE3A1B}"/>
              </a:ext>
            </a:extLst>
          </p:cNvPr>
          <p:cNvPicPr>
            <a:picLocks noChangeAspect="1"/>
          </p:cNvPicPr>
          <p:nvPr/>
        </p:nvPicPr>
        <p:blipFill rotWithShape="1">
          <a:blip r:embed="rId2"/>
          <a:srcRect t="29754" r="38360"/>
          <a:stretch/>
        </p:blipFill>
        <p:spPr>
          <a:xfrm>
            <a:off x="10333552" y="-76874"/>
            <a:ext cx="19937851" cy="4191853"/>
          </a:xfrm>
          <a:prstGeom prst="rect">
            <a:avLst/>
          </a:prstGeom>
        </p:spPr>
      </p:pic>
      <p:pic>
        <p:nvPicPr>
          <p:cNvPr id="6" name="Picture 2" descr="ISTE">
            <a:extLst>
              <a:ext uri="{FF2B5EF4-FFF2-40B4-BE49-F238E27FC236}">
                <a16:creationId xmlns:a16="http://schemas.microsoft.com/office/drawing/2014/main" id="{CD66B094-BC19-88A7-CC23-C94917B9AE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98390" y="40742018"/>
            <a:ext cx="2740152" cy="19446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4E3AE82-15C4-1CD4-99B8-DFE824C30529}"/>
              </a:ext>
            </a:extLst>
          </p:cNvPr>
          <p:cNvSpPr txBox="1"/>
          <p:nvPr/>
        </p:nvSpPr>
        <p:spPr>
          <a:xfrm>
            <a:off x="18957506" y="41506843"/>
            <a:ext cx="6990735" cy="892552"/>
          </a:xfrm>
          <a:prstGeom prst="rect">
            <a:avLst/>
          </a:prstGeom>
          <a:noFill/>
        </p:spPr>
        <p:txBody>
          <a:bodyPr wrap="square" rtlCol="0">
            <a:spAutoFit/>
          </a:bodyPr>
          <a:lstStyle/>
          <a:p>
            <a:pPr algn="r"/>
            <a:r>
              <a:rPr lang="en-US" sz="2800" dirty="0"/>
              <a:t>July 9 – 11, 2024</a:t>
            </a:r>
          </a:p>
          <a:p>
            <a:pPr algn="r"/>
            <a:r>
              <a:rPr lang="en-US" sz="2400" dirty="0"/>
              <a:t>UCL East, London UK</a:t>
            </a:r>
          </a:p>
        </p:txBody>
      </p:sp>
      <p:sp>
        <p:nvSpPr>
          <p:cNvPr id="4" name="TextBox 3">
            <a:extLst>
              <a:ext uri="{FF2B5EF4-FFF2-40B4-BE49-F238E27FC236}">
                <a16:creationId xmlns:a16="http://schemas.microsoft.com/office/drawing/2014/main" id="{B63A059F-4741-0AC4-E539-59775D477E2E}"/>
              </a:ext>
            </a:extLst>
          </p:cNvPr>
          <p:cNvSpPr txBox="1"/>
          <p:nvPr/>
        </p:nvSpPr>
        <p:spPr>
          <a:xfrm>
            <a:off x="11805557" y="1234222"/>
            <a:ext cx="18465846" cy="1569660"/>
          </a:xfrm>
          <a:prstGeom prst="rect">
            <a:avLst/>
          </a:prstGeom>
          <a:noFill/>
        </p:spPr>
        <p:txBody>
          <a:bodyPr wrap="square">
            <a:spAutoFit/>
          </a:bodyPr>
          <a:lstStyle/>
          <a:p>
            <a:pPr algn="ctr"/>
            <a:r>
              <a:rPr lang="en-GB" sz="9600" dirty="0">
                <a:solidFill>
                  <a:schemeClr val="bg1"/>
                </a:solidFill>
                <a:latin typeface="+mj-lt"/>
              </a:rPr>
              <a:t>TE2024 Poster </a:t>
            </a:r>
            <a:r>
              <a:rPr lang="en-GB" sz="9600" b="1" dirty="0">
                <a:solidFill>
                  <a:schemeClr val="bg1"/>
                </a:solidFill>
                <a:latin typeface="+mj-lt"/>
              </a:rPr>
              <a:t>content</a:t>
            </a:r>
            <a:r>
              <a:rPr lang="en-GB" sz="9600" dirty="0">
                <a:solidFill>
                  <a:schemeClr val="bg1"/>
                </a:solidFill>
                <a:latin typeface="+mj-lt"/>
              </a:rPr>
              <a:t> guidelines</a:t>
            </a:r>
          </a:p>
        </p:txBody>
      </p:sp>
      <p:sp>
        <p:nvSpPr>
          <p:cNvPr id="20" name="TextBox 19">
            <a:extLst>
              <a:ext uri="{FF2B5EF4-FFF2-40B4-BE49-F238E27FC236}">
                <a16:creationId xmlns:a16="http://schemas.microsoft.com/office/drawing/2014/main" id="{7629693C-17AA-708E-A187-9C62329AE30C}"/>
              </a:ext>
            </a:extLst>
          </p:cNvPr>
          <p:cNvSpPr txBox="1"/>
          <p:nvPr/>
        </p:nvSpPr>
        <p:spPr>
          <a:xfrm>
            <a:off x="2258138" y="4620476"/>
            <a:ext cx="3023981" cy="1308050"/>
          </a:xfrm>
          <a:prstGeom prst="rect">
            <a:avLst/>
          </a:prstGeom>
          <a:noFill/>
        </p:spPr>
        <p:txBody>
          <a:bodyPr wrap="square">
            <a:spAutoFit/>
          </a:bodyPr>
          <a:lstStyle/>
          <a:p>
            <a:r>
              <a:rPr lang="en-GB" sz="7700" dirty="0">
                <a:solidFill>
                  <a:schemeClr val="bg1"/>
                </a:solidFill>
                <a:latin typeface="Arial" panose="020B0604020202020204" pitchFamily="34" charset="0"/>
                <a:cs typeface="Arial" panose="020B0604020202020204" pitchFamily="34" charset="0"/>
              </a:rPr>
              <a:t>2024</a:t>
            </a:r>
          </a:p>
        </p:txBody>
      </p:sp>
      <p:pic>
        <p:nvPicPr>
          <p:cNvPr id="21" name="Picture 20">
            <a:extLst>
              <a:ext uri="{FF2B5EF4-FFF2-40B4-BE49-F238E27FC236}">
                <a16:creationId xmlns:a16="http://schemas.microsoft.com/office/drawing/2014/main" id="{29C03DE7-FB13-FDC6-C30F-4503413A7C8E}"/>
              </a:ext>
            </a:extLst>
          </p:cNvPr>
          <p:cNvPicPr>
            <a:picLocks noChangeAspect="1"/>
          </p:cNvPicPr>
          <p:nvPr/>
        </p:nvPicPr>
        <p:blipFill rotWithShape="1">
          <a:blip r:embed="rId2"/>
          <a:srcRect l="64620" t="24950"/>
          <a:stretch/>
        </p:blipFill>
        <p:spPr>
          <a:xfrm>
            <a:off x="3810" y="-76873"/>
            <a:ext cx="10711340" cy="4191853"/>
          </a:xfrm>
          <a:prstGeom prst="rect">
            <a:avLst/>
          </a:prstGeom>
        </p:spPr>
      </p:pic>
      <p:sp>
        <p:nvSpPr>
          <p:cNvPr id="19" name="TextBox 18">
            <a:extLst>
              <a:ext uri="{FF2B5EF4-FFF2-40B4-BE49-F238E27FC236}">
                <a16:creationId xmlns:a16="http://schemas.microsoft.com/office/drawing/2014/main" id="{989D57E8-3C36-8AA7-421E-5ECA45547035}"/>
              </a:ext>
            </a:extLst>
          </p:cNvPr>
          <p:cNvSpPr txBox="1"/>
          <p:nvPr/>
        </p:nvSpPr>
        <p:spPr>
          <a:xfrm>
            <a:off x="-178596" y="-391780"/>
            <a:ext cx="15610114" cy="1938992"/>
          </a:xfrm>
          <a:prstGeom prst="rect">
            <a:avLst/>
          </a:prstGeom>
          <a:noFill/>
        </p:spPr>
        <p:txBody>
          <a:bodyPr wrap="square">
            <a:spAutoFit/>
          </a:bodyPr>
          <a:lstStyle/>
          <a:p>
            <a:r>
              <a:rPr lang="en-GB" sz="12000" b="1" dirty="0">
                <a:solidFill>
                  <a:schemeClr val="bg1"/>
                </a:solidFill>
                <a:latin typeface="Arial Black" panose="020B0604020202020204" pitchFamily="34" charset="0"/>
                <a:cs typeface="Arial Black" panose="020B0604020202020204" pitchFamily="34" charset="0"/>
              </a:rPr>
              <a:t>TE</a:t>
            </a:r>
          </a:p>
        </p:txBody>
      </p:sp>
      <p:sp>
        <p:nvSpPr>
          <p:cNvPr id="23" name="TextBox 22">
            <a:extLst>
              <a:ext uri="{FF2B5EF4-FFF2-40B4-BE49-F238E27FC236}">
                <a16:creationId xmlns:a16="http://schemas.microsoft.com/office/drawing/2014/main" id="{6F281949-D90B-8F71-2CAC-A100DC340890}"/>
              </a:ext>
            </a:extLst>
          </p:cNvPr>
          <p:cNvSpPr txBox="1"/>
          <p:nvPr/>
        </p:nvSpPr>
        <p:spPr>
          <a:xfrm>
            <a:off x="-106204" y="897315"/>
            <a:ext cx="15240000" cy="1277273"/>
          </a:xfrm>
          <a:prstGeom prst="rect">
            <a:avLst/>
          </a:prstGeom>
          <a:noFill/>
        </p:spPr>
        <p:txBody>
          <a:bodyPr wrap="square">
            <a:spAutoFit/>
          </a:bodyPr>
          <a:lstStyle/>
          <a:p>
            <a:r>
              <a:rPr lang="en-GB" sz="7700" dirty="0">
                <a:solidFill>
                  <a:schemeClr val="bg1"/>
                </a:solidFill>
                <a:latin typeface="Arial" panose="020B0604020202020204" pitchFamily="34" charset="0"/>
                <a:cs typeface="Arial" panose="020B0604020202020204" pitchFamily="34" charset="0"/>
              </a:rPr>
              <a:t>2024</a:t>
            </a:r>
            <a:endParaRPr lang="en-GB" sz="7700" dirty="0">
              <a:solidFill>
                <a:schemeClr val="bg1"/>
              </a:solidFill>
            </a:endParaRPr>
          </a:p>
        </p:txBody>
      </p:sp>
      <p:sp>
        <p:nvSpPr>
          <p:cNvPr id="12" name="TextBox 11">
            <a:extLst>
              <a:ext uri="{FF2B5EF4-FFF2-40B4-BE49-F238E27FC236}">
                <a16:creationId xmlns:a16="http://schemas.microsoft.com/office/drawing/2014/main" id="{8B43F03E-07D7-32A0-92D3-E16014B0EFB6}"/>
              </a:ext>
            </a:extLst>
          </p:cNvPr>
          <p:cNvSpPr txBox="1"/>
          <p:nvPr/>
        </p:nvSpPr>
        <p:spPr>
          <a:xfrm>
            <a:off x="2258138" y="5328677"/>
            <a:ext cx="25480660" cy="19713089"/>
          </a:xfrm>
          <a:prstGeom prst="rect">
            <a:avLst/>
          </a:prstGeom>
          <a:noFill/>
        </p:spPr>
        <p:txBody>
          <a:bodyPr wrap="square" rtlCol="0" anchor="ctr">
            <a:spAutoFit/>
          </a:bodyPr>
          <a:lstStyle/>
          <a:p>
            <a:pPr marL="0" indent="0" algn="l" defTabSz="457154" rtl="0" eaLnBrk="1" latinLnBrk="0" hangingPunct="1">
              <a:spcAft>
                <a:spcPts val="1200"/>
              </a:spcAft>
              <a:buFont typeface="Arial" panose="020B0604020202020204" pitchFamily="34" charset="0"/>
              <a:buNone/>
            </a:pPr>
            <a:r>
              <a:rPr lang="en-GB" sz="6600" b="1" kern="1200" dirty="0">
                <a:solidFill>
                  <a:schemeClr val="tx1"/>
                </a:solidFill>
                <a:latin typeface="Arial" panose="020B0604020202020204" pitchFamily="34" charset="0"/>
                <a:cs typeface="Arial" panose="020B0604020202020204" pitchFamily="34" charset="0"/>
              </a:rPr>
              <a:t>Text </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Aim for 300-600 words that are concise and straight to the point.</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Avoid font sizes below 24pt except for captions.</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Use a maximum of two fonts (the official UCL fonts are Arial or Helvetica, with Garamond as an additional font in the body text).</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Use bullet points to break up large areas of text.</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Left justified text is easier to read than fully justified.</a:t>
            </a:r>
          </a:p>
          <a:p>
            <a:pPr marL="685800" indent="-685800"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Set headings in bold.</a:t>
            </a:r>
          </a:p>
          <a:p>
            <a:pPr marL="0" indent="0" algn="l" defTabSz="457154" rtl="0" eaLnBrk="1" latinLnBrk="0" hangingPunct="1">
              <a:spcAft>
                <a:spcPts val="1200"/>
              </a:spcAft>
              <a:buFont typeface="Arial" panose="020B0604020202020204" pitchFamily="34" charset="0"/>
              <a:buNone/>
            </a:pPr>
            <a:endParaRPr lang="en-GB" sz="6600" b="1" kern="1200" dirty="0">
              <a:solidFill>
                <a:schemeClr val="tx1"/>
              </a:solidFill>
              <a:latin typeface="Arial" panose="020B0604020202020204" pitchFamily="34" charset="0"/>
              <a:cs typeface="Arial" panose="020B0604020202020204" pitchFamily="34" charset="0"/>
            </a:endParaRPr>
          </a:p>
          <a:p>
            <a:pPr marL="0" indent="0" algn="l" defTabSz="457154" rtl="0" eaLnBrk="1" latinLnBrk="0" hangingPunct="1">
              <a:spcAft>
                <a:spcPts val="1200"/>
              </a:spcAft>
              <a:buFont typeface="Arial" panose="020B0604020202020204" pitchFamily="34" charset="0"/>
              <a:buNone/>
            </a:pPr>
            <a:r>
              <a:rPr lang="en-GB" sz="6600" b="1" kern="1200" dirty="0">
                <a:solidFill>
                  <a:schemeClr val="tx1"/>
                </a:solidFill>
                <a:latin typeface="Arial" panose="020B0604020202020204" pitchFamily="34" charset="0"/>
                <a:cs typeface="Arial" panose="020B0604020202020204" pitchFamily="34" charset="0"/>
              </a:rPr>
              <a:t>Copyright  and GDPR</a:t>
            </a:r>
          </a:p>
          <a:p>
            <a:r>
              <a:rPr lang="en-GB" sz="4800" dirty="0">
                <a:latin typeface="Arial" panose="020B0604020202020204" pitchFamily="34" charset="0"/>
                <a:cs typeface="Arial" panose="020B0604020202020204" pitchFamily="34" charset="0"/>
              </a:rPr>
              <a:t>(copy and paste the link  to your browser )</a:t>
            </a:r>
            <a:endParaRPr lang="en-GB" sz="4800" dirty="0">
              <a:latin typeface="Arial" panose="020B0604020202020204" pitchFamily="34" charset="0"/>
              <a:cs typeface="Arial" panose="020B0604020202020204" pitchFamily="34" charset="0"/>
              <a:hlinkClick r:id="" action="ppaction://noaction"/>
            </a:endParaRPr>
          </a:p>
          <a:p>
            <a:r>
              <a:rPr lang="en-GB" sz="4800" dirty="0">
                <a:latin typeface="Arial" panose="020B0604020202020204" pitchFamily="34" charset="0"/>
                <a:cs typeface="Arial" panose="020B0604020202020204" pitchFamily="34" charset="0"/>
                <a:hlinkClick r:id="" action="ppaction://noaction"/>
              </a:rPr>
              <a:t>https</a:t>
            </a:r>
            <a:r>
              <a:rPr lang="en-GB" sz="4800" dirty="0">
                <a:latin typeface="Arial" panose="020B0604020202020204" pitchFamily="34" charset="0"/>
                <a:cs typeface="Arial" panose="020B0604020202020204" pitchFamily="34" charset="0"/>
                <a:hlinkClick r:id="rId4"/>
              </a:rPr>
              <a:t>://www.ucl.ac.uk/library/ucl-copyright-advice</a:t>
            </a:r>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hlinkClick r:id="rId5"/>
              </a:rPr>
              <a:t>https://preview.tinyurl.com/UCL-GDPR</a:t>
            </a:r>
            <a:endParaRPr lang="en-GB" sz="4800" dirty="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pPr marL="457154" indent="-457154"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Only use copyright free images or those available under the creative commons license unless you have bought the relevant license. You are free to use graphics you have generated but check with colleagues if they have produced them.</a:t>
            </a:r>
          </a:p>
          <a:p>
            <a:pPr marL="457154" indent="-457154"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Images downloaded from online are subject to copyright unless this has been waived.</a:t>
            </a:r>
          </a:p>
          <a:p>
            <a:pPr marL="457154" indent="-457154"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Flickr.com is a useful resource to check the copyright status of images from the web.</a:t>
            </a:r>
          </a:p>
          <a:p>
            <a:pPr marL="457154" indent="-457154" algn="l" defTabSz="457154" rtl="0" eaLnBrk="1" latinLnBrk="0" hangingPunct="1">
              <a:lnSpc>
                <a:spcPct val="100000"/>
              </a:lnSpc>
              <a:spcAft>
                <a:spcPts val="1800"/>
              </a:spcAft>
              <a:buFont typeface="Arial" panose="020B0604020202020204" pitchFamily="34" charset="0"/>
              <a:buChar char="•"/>
            </a:pPr>
            <a:r>
              <a:rPr lang="en-GB" sz="4800" kern="1200" dirty="0">
                <a:solidFill>
                  <a:schemeClr val="tx1"/>
                </a:solidFill>
                <a:latin typeface="Arial" panose="020B0604020202020204" pitchFamily="34" charset="0"/>
                <a:cs typeface="Arial" panose="020B0604020202020204" pitchFamily="34" charset="0"/>
              </a:rPr>
              <a:t>Follow GDPR (General Data Protection Regulation) for images of people.</a:t>
            </a:r>
          </a:p>
          <a:p>
            <a:pPr marL="457154" indent="-457154" algn="l" defTabSz="457154" rtl="0" eaLnBrk="1" latinLnBrk="0" hangingPunct="1">
              <a:lnSpc>
                <a:spcPct val="100000"/>
              </a:lnSpc>
              <a:spcAft>
                <a:spcPts val="1800"/>
              </a:spcAft>
              <a:buFont typeface="Arial" panose="020B0604020202020204" pitchFamily="34" charset="0"/>
              <a:buChar char="•"/>
            </a:pPr>
            <a:endParaRPr lang="en-GB" sz="4800" b="1" dirty="0"/>
          </a:p>
          <a:p>
            <a:pPr marL="857250" indent="-857250" algn="just">
              <a:buFont typeface="Arial" panose="020B0604020202020204" pitchFamily="34" charset="0"/>
              <a:buChar char="•"/>
            </a:pPr>
            <a:endParaRPr lang="en-US" dirty="0">
              <a:solidFill>
                <a:srgbClr val="002060"/>
              </a:solidFill>
            </a:endParaRPr>
          </a:p>
        </p:txBody>
      </p:sp>
      <p:sp>
        <p:nvSpPr>
          <p:cNvPr id="5" name="TextBox 4">
            <a:extLst>
              <a:ext uri="{FF2B5EF4-FFF2-40B4-BE49-F238E27FC236}">
                <a16:creationId xmlns:a16="http://schemas.microsoft.com/office/drawing/2014/main" id="{9DDA4A27-76FA-2498-5FD9-1E736A6AB010}"/>
              </a:ext>
            </a:extLst>
          </p:cNvPr>
          <p:cNvSpPr txBox="1"/>
          <p:nvPr/>
        </p:nvSpPr>
        <p:spPr>
          <a:xfrm>
            <a:off x="1788891" y="24590373"/>
            <a:ext cx="26794102" cy="3323987"/>
          </a:xfrm>
          <a:prstGeom prst="rect">
            <a:avLst/>
          </a:prstGeom>
          <a:noFill/>
        </p:spPr>
        <p:txBody>
          <a:bodyPr wrap="square">
            <a:spAutoFit/>
          </a:bodyPr>
          <a:lstStyle/>
          <a:p>
            <a:r>
              <a:rPr lang="en-US" sz="6600" b="1" dirty="0">
                <a:latin typeface="Arial" panose="020B0604020202020204" pitchFamily="34" charset="0"/>
                <a:cs typeface="Arial" panose="020B0604020202020204" pitchFamily="34" charset="0"/>
              </a:rPr>
              <a:t>	Online guidance:</a:t>
            </a: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https://mitcommlab.mit.edu/broad/commkit/poster/</a:t>
            </a:r>
            <a:r>
              <a:rPr lang="en-US" sz="4800" dirty="0">
                <a:latin typeface="Arial" panose="020B0604020202020204" pitchFamily="34" charset="0"/>
                <a:cs typeface="Arial" panose="020B0604020202020204" pitchFamily="34" charset="0"/>
              </a:rPr>
              <a:t> </a:t>
            </a: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https://www.science.org/content/article/how-prepare-scientific-poster</a:t>
            </a:r>
            <a:r>
              <a:rPr lang="en-US" sz="4800" dirty="0">
                <a:latin typeface="Arial" panose="020B0604020202020204" pitchFamily="34" charset="0"/>
                <a:cs typeface="Arial" panose="020B0604020202020204" pitchFamily="34" charset="0"/>
              </a:rPr>
              <a:t> </a:t>
            </a:r>
          </a:p>
          <a:p>
            <a:pPr marL="1143000" lvl="1" indent="-685800">
              <a:buFont typeface="Arial" panose="020B0604020202020204" pitchFamily="34" charset="0"/>
              <a:buChar char="•"/>
            </a:pPr>
            <a:r>
              <a:rPr lang="en-US" sz="4800" dirty="0">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https://guides.nyu.edu/posters</a:t>
            </a:r>
            <a:r>
              <a:rPr lang="en-US" sz="4800" dirty="0">
                <a:latin typeface="Arial" panose="020B0604020202020204" pitchFamily="34" charset="0"/>
                <a:cs typeface="Arial" panose="020B0604020202020204" pitchFamily="34" charset="0"/>
              </a:rPr>
              <a:t> </a:t>
            </a:r>
          </a:p>
        </p:txBody>
      </p:sp>
      <p:sp>
        <p:nvSpPr>
          <p:cNvPr id="8" name="TextBox 7">
            <a:extLst>
              <a:ext uri="{FF2B5EF4-FFF2-40B4-BE49-F238E27FC236}">
                <a16:creationId xmlns:a16="http://schemas.microsoft.com/office/drawing/2014/main" id="{7EE427D8-927B-7877-0B63-51518DB1AF3E}"/>
              </a:ext>
            </a:extLst>
          </p:cNvPr>
          <p:cNvSpPr txBox="1"/>
          <p:nvPr/>
        </p:nvSpPr>
        <p:spPr>
          <a:xfrm>
            <a:off x="2258138" y="28949990"/>
            <a:ext cx="25579581" cy="9233297"/>
          </a:xfrm>
          <a:prstGeom prst="rect">
            <a:avLst/>
          </a:prstGeom>
          <a:noFill/>
        </p:spPr>
        <p:txBody>
          <a:bodyPr wrap="square" rtlCol="0" anchor="ctr">
            <a:spAutoFit/>
          </a:bodyPr>
          <a:lstStyle/>
          <a:p>
            <a:r>
              <a:rPr lang="en-US" sz="6600" b="1" dirty="0">
                <a:latin typeface="Arial" panose="020B0604020202020204" pitchFamily="34" charset="0"/>
                <a:cs typeface="Arial" panose="020B0604020202020204" pitchFamily="34" charset="0"/>
              </a:rPr>
              <a:t>Deadline and submission:</a:t>
            </a:r>
          </a:p>
          <a:p>
            <a:r>
              <a:rPr lang="en-US" sz="4800" dirty="0">
                <a:latin typeface="Arial" panose="020B0604020202020204" pitchFamily="34" charset="0"/>
                <a:cs typeface="Arial" panose="020B0604020202020204" pitchFamily="34" charset="0"/>
              </a:rPr>
              <a:t>Posters will be printed at UCL, and therefore must be</a:t>
            </a:r>
            <a:r>
              <a:rPr lang="en-US" sz="4800" b="1" dirty="0">
                <a:latin typeface="Arial" panose="020B0604020202020204" pitchFamily="34" charset="0"/>
                <a:cs typeface="Arial" panose="020B0604020202020204" pitchFamily="34" charset="0"/>
              </a:rPr>
              <a:t> submitted by the deadline (Wednesday before the event: 3</a:t>
            </a:r>
            <a:r>
              <a:rPr lang="en-US" sz="4800" b="1" baseline="30000" dirty="0">
                <a:latin typeface="Arial" panose="020B0604020202020204" pitchFamily="34" charset="0"/>
                <a:cs typeface="Arial" panose="020B0604020202020204" pitchFamily="34" charset="0"/>
              </a:rPr>
              <a:t>rd</a:t>
            </a:r>
            <a:r>
              <a:rPr lang="en-US" sz="4800" b="1" dirty="0">
                <a:latin typeface="Arial" panose="020B0604020202020204" pitchFamily="34" charset="0"/>
                <a:cs typeface="Arial" panose="020B0604020202020204" pitchFamily="34" charset="0"/>
              </a:rPr>
              <a:t> July 2024). </a:t>
            </a:r>
          </a:p>
          <a:p>
            <a:endParaRPr lang="en-US" sz="4800" dirty="0">
              <a:latin typeface="Arial" panose="020B0604020202020204" pitchFamily="34" charset="0"/>
              <a:cs typeface="Arial" panose="020B0604020202020204" pitchFamily="34" charset="0"/>
            </a:endParaRPr>
          </a:p>
          <a:p>
            <a:r>
              <a:rPr lang="en-US" sz="4800" dirty="0">
                <a:latin typeface="Arial" panose="020B0604020202020204" pitchFamily="34" charset="0"/>
                <a:cs typeface="Arial" panose="020B0604020202020204" pitchFamily="34" charset="0"/>
              </a:rPr>
              <a:t>If you miss this deadline, you will either need to provide the poster yourself. Contact us in advance if you think this deadline might be difficult.</a:t>
            </a:r>
          </a:p>
          <a:p>
            <a:endParaRPr lang="en-US" sz="4800" dirty="0">
              <a:latin typeface="Arial" panose="020B0604020202020204" pitchFamily="34" charset="0"/>
              <a:cs typeface="Arial" panose="020B0604020202020204" pitchFamily="34" charset="0"/>
            </a:endParaRPr>
          </a:p>
          <a:p>
            <a:pPr marL="4572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Please submit a PDF print ready version via the STEaPP.TE2024@ucl.ac.uk email, 	subject 	line “TE2024 Poster Submission [Number]”</a:t>
            </a:r>
          </a:p>
          <a:p>
            <a:pPr marL="360000" indent="-857250" algn="just">
              <a:spcAft>
                <a:spcPts val="1800"/>
              </a:spcAft>
              <a:buFont typeface="Arial" panose="020B0604020202020204" pitchFamily="34" charset="0"/>
              <a:buChar char="•"/>
            </a:pPr>
            <a:r>
              <a:rPr lang="en-US" sz="4800" dirty="0">
                <a:latin typeface="Arial" panose="020B0604020202020204" pitchFamily="34" charset="0"/>
                <a:cs typeface="Arial" panose="020B0604020202020204" pitchFamily="34" charset="0"/>
              </a:rPr>
              <a:t>Please use with filename as “TE2024_paper#_poster.pdf”. If you did not have a submitted 		paper number, please use your family name (e.g. TE2024_Hussadintorn_poster.pdf)</a:t>
            </a:r>
          </a:p>
          <a:p>
            <a:pPr marL="857250" indent="-857250" algn="just">
              <a:buFont typeface="Arial" panose="020B0604020202020204" pitchFamily="34" charset="0"/>
              <a:buChar char="•"/>
            </a:pPr>
            <a:endParaRPr lang="en-US" dirty="0">
              <a:solidFill>
                <a:srgbClr val="002060"/>
              </a:solidFill>
            </a:endParaRPr>
          </a:p>
        </p:txBody>
      </p:sp>
    </p:spTree>
    <p:extLst>
      <p:ext uri="{BB962C8B-B14F-4D97-AF65-F5344CB8AC3E}">
        <p14:creationId xmlns:p14="http://schemas.microsoft.com/office/powerpoint/2010/main" val="2862326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C46D53EB-E24D-A849-9EA4-DCD3E6B59037}"/>
              </a:ext>
            </a:extLst>
          </p:cNvPr>
          <p:cNvPicPr>
            <a:picLocks noChangeAspect="1"/>
          </p:cNvPicPr>
          <p:nvPr/>
        </p:nvPicPr>
        <p:blipFill>
          <a:blip r:embed="rId2"/>
          <a:stretch>
            <a:fillRect/>
          </a:stretch>
        </p:blipFill>
        <p:spPr>
          <a:xfrm>
            <a:off x="0" y="0"/>
            <a:ext cx="30383211" cy="5605284"/>
          </a:xfrm>
          <a:prstGeom prst="rect">
            <a:avLst/>
          </a:prstGeom>
        </p:spPr>
      </p:pic>
      <p:sp>
        <p:nvSpPr>
          <p:cNvPr id="2" name="Rectangle 1">
            <a:extLst>
              <a:ext uri="{FF2B5EF4-FFF2-40B4-BE49-F238E27FC236}">
                <a16:creationId xmlns:a16="http://schemas.microsoft.com/office/drawing/2014/main" id="{D1965B8D-0068-30AA-F972-70B0FB5300E2}"/>
              </a:ext>
            </a:extLst>
          </p:cNvPr>
          <p:cNvSpPr/>
          <p:nvPr/>
        </p:nvSpPr>
        <p:spPr>
          <a:xfrm>
            <a:off x="0" y="40742018"/>
            <a:ext cx="30275213" cy="360000"/>
          </a:xfrm>
          <a:prstGeom prst="rect">
            <a:avLst/>
          </a:prstGeom>
          <a:gradFill flip="none" rotWithShape="1">
            <a:gsLst>
              <a:gs pos="0">
                <a:srgbClr val="FFCA36">
                  <a:shade val="30000"/>
                  <a:satMod val="115000"/>
                </a:srgbClr>
              </a:gs>
              <a:gs pos="50000">
                <a:srgbClr val="FFCA36">
                  <a:shade val="67500"/>
                  <a:satMod val="115000"/>
                </a:srgbClr>
              </a:gs>
              <a:gs pos="100000">
                <a:srgbClr val="FFCA36">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2" descr="ISTE">
            <a:extLst>
              <a:ext uri="{FF2B5EF4-FFF2-40B4-BE49-F238E27FC236}">
                <a16:creationId xmlns:a16="http://schemas.microsoft.com/office/drawing/2014/main" id="{CD66B094-BC19-88A7-CC23-C94917B9AE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98390" y="40742018"/>
            <a:ext cx="2740152" cy="19446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4E3AE82-15C4-1CD4-99B8-DFE824C30529}"/>
              </a:ext>
            </a:extLst>
          </p:cNvPr>
          <p:cNvSpPr txBox="1"/>
          <p:nvPr/>
        </p:nvSpPr>
        <p:spPr>
          <a:xfrm>
            <a:off x="18957506" y="41506843"/>
            <a:ext cx="6990735" cy="892552"/>
          </a:xfrm>
          <a:prstGeom prst="rect">
            <a:avLst/>
          </a:prstGeom>
          <a:noFill/>
        </p:spPr>
        <p:txBody>
          <a:bodyPr wrap="square" rtlCol="0">
            <a:spAutoFit/>
          </a:bodyPr>
          <a:lstStyle/>
          <a:p>
            <a:pPr algn="r"/>
            <a:r>
              <a:rPr lang="en-US" sz="2800" dirty="0"/>
              <a:t>July 9 – 11, 2024</a:t>
            </a:r>
          </a:p>
          <a:p>
            <a:pPr algn="r"/>
            <a:r>
              <a:rPr lang="en-US" sz="2400" dirty="0"/>
              <a:t>UCL East, London UK</a:t>
            </a:r>
          </a:p>
        </p:txBody>
      </p:sp>
      <p:sp>
        <p:nvSpPr>
          <p:cNvPr id="16" name="Rectangle 15">
            <a:extLst>
              <a:ext uri="{FF2B5EF4-FFF2-40B4-BE49-F238E27FC236}">
                <a16:creationId xmlns:a16="http://schemas.microsoft.com/office/drawing/2014/main" id="{DA12D93C-AF8E-3F5E-2BCC-0FB0739B7CEF}"/>
              </a:ext>
            </a:extLst>
          </p:cNvPr>
          <p:cNvSpPr/>
          <p:nvPr/>
        </p:nvSpPr>
        <p:spPr>
          <a:xfrm>
            <a:off x="15137605" y="6109855"/>
            <a:ext cx="107999" cy="341566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DA3DC82-B7D0-AD1F-1F76-90AB733817B0}"/>
              </a:ext>
            </a:extLst>
          </p:cNvPr>
          <p:cNvSpPr/>
          <p:nvPr/>
        </p:nvSpPr>
        <p:spPr>
          <a:xfrm rot="5400000">
            <a:off x="15080006" y="8754228"/>
            <a:ext cx="107577" cy="2941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3E790127-7548-F814-8642-6D39414BAC7F}"/>
              </a:ext>
            </a:extLst>
          </p:cNvPr>
          <p:cNvSpPr/>
          <p:nvPr/>
        </p:nvSpPr>
        <p:spPr>
          <a:xfrm>
            <a:off x="427794" y="41265622"/>
            <a:ext cx="9166867" cy="1374994"/>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i="1" dirty="0">
                <a:solidFill>
                  <a:schemeClr val="tx1"/>
                </a:solidFill>
              </a:rPr>
              <a:t>Your Logo(s)</a:t>
            </a:r>
          </a:p>
        </p:txBody>
      </p:sp>
      <p:sp>
        <p:nvSpPr>
          <p:cNvPr id="24" name="Title 2" descr="Poster title">
            <a:extLst>
              <a:ext uri="{FF2B5EF4-FFF2-40B4-BE49-F238E27FC236}">
                <a16:creationId xmlns:a16="http://schemas.microsoft.com/office/drawing/2014/main" id="{EA57772F-ABB6-AF72-881E-14C79C6947FD}"/>
              </a:ext>
            </a:extLst>
          </p:cNvPr>
          <p:cNvSpPr txBox="1">
            <a:spLocks/>
          </p:cNvSpPr>
          <p:nvPr/>
        </p:nvSpPr>
        <p:spPr>
          <a:xfrm>
            <a:off x="1045390" y="997061"/>
            <a:ext cx="28150323" cy="1203827"/>
          </a:xfrm>
          <a:prstGeom prst="rect">
            <a:avLst/>
          </a:prstGeom>
        </p:spPr>
        <p:txBody>
          <a:bodyPr/>
          <a:lstStyle>
            <a:lvl1pPr algn="l" defTabSz="3027487" rtl="0" eaLnBrk="1" latinLnBrk="0" hangingPunct="1">
              <a:lnSpc>
                <a:spcPct val="90000"/>
              </a:lnSpc>
              <a:spcBef>
                <a:spcPct val="0"/>
              </a:spcBef>
              <a:buNone/>
              <a:defRPr sz="7200" b="1" kern="1200">
                <a:solidFill>
                  <a:schemeClr val="tx1"/>
                </a:solidFill>
                <a:latin typeface="+mj-lt"/>
                <a:ea typeface="+mj-ea"/>
                <a:cs typeface="+mj-cs"/>
              </a:defRPr>
            </a:lvl1pPr>
          </a:lstStyle>
          <a:p>
            <a:r>
              <a:rPr lang="en-US" dirty="0">
                <a:latin typeface="Arial" panose="020B0604020202020204" pitchFamily="34" charset="0"/>
                <a:cs typeface="Arial" panose="020B0604020202020204" pitchFamily="34" charset="0"/>
              </a:rPr>
              <a:t>Click to add title – Arial bold 72pt</a:t>
            </a:r>
            <a:endParaRPr lang="en-GB" dirty="0">
              <a:latin typeface="Arial" panose="020B0604020202020204" pitchFamily="34" charset="0"/>
              <a:cs typeface="Arial" panose="020B0604020202020204" pitchFamily="34" charset="0"/>
            </a:endParaRPr>
          </a:p>
        </p:txBody>
      </p:sp>
      <p:sp>
        <p:nvSpPr>
          <p:cNvPr id="25" name="Text Placeholder 4" descr="Authors">
            <a:extLst>
              <a:ext uri="{FF2B5EF4-FFF2-40B4-BE49-F238E27FC236}">
                <a16:creationId xmlns:a16="http://schemas.microsoft.com/office/drawing/2014/main" id="{F72A93F2-1AF2-EFFF-1429-2C2A20114547}"/>
              </a:ext>
            </a:extLst>
          </p:cNvPr>
          <p:cNvSpPr txBox="1">
            <a:spLocks/>
          </p:cNvSpPr>
          <p:nvPr/>
        </p:nvSpPr>
        <p:spPr>
          <a:xfrm>
            <a:off x="1077913" y="2957513"/>
            <a:ext cx="22983825" cy="969962"/>
          </a:xfrm>
          <a:prstGeom prst="rect">
            <a:avLst/>
          </a:prstGeom>
        </p:spPr>
        <p:txBody>
          <a:bodyPr/>
          <a:lstStyle>
            <a:lvl1pPr marL="0" marR="0" indent="0" algn="l" defTabSz="3027487" rtl="0" eaLnBrk="1" fontAlgn="auto" latinLnBrk="0" hangingPunct="1">
              <a:lnSpc>
                <a:spcPct val="90000"/>
              </a:lnSpc>
              <a:spcBef>
                <a:spcPts val="3311"/>
              </a:spcBef>
              <a:spcAft>
                <a:spcPts val="0"/>
              </a:spcAft>
              <a:buClrTx/>
              <a:buSzTx/>
              <a:buFont typeface="Arial" panose="020B0604020202020204" pitchFamily="34" charset="0"/>
              <a:buNone/>
              <a:tabLst/>
              <a:defRPr sz="4800" b="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a:defRPr/>
            </a:pPr>
            <a:r>
              <a:rPr lang="en-US" dirty="0">
                <a:latin typeface="Arial" panose="020B0604020202020204" pitchFamily="34" charset="0"/>
                <a:cs typeface="Arial" panose="020B0604020202020204" pitchFamily="34" charset="0"/>
              </a:rPr>
              <a:t>Click to add authors – Arial bold 48pt</a:t>
            </a:r>
          </a:p>
          <a:p>
            <a:endParaRPr lang="en-GB" dirty="0"/>
          </a:p>
        </p:txBody>
      </p:sp>
      <p:sp>
        <p:nvSpPr>
          <p:cNvPr id="27" name="Text Placeholder 13">
            <a:extLst>
              <a:ext uri="{FF2B5EF4-FFF2-40B4-BE49-F238E27FC236}">
                <a16:creationId xmlns:a16="http://schemas.microsoft.com/office/drawing/2014/main" id="{64B2AE75-3972-1658-E1D1-38BD1937DED0}"/>
              </a:ext>
            </a:extLst>
          </p:cNvPr>
          <p:cNvSpPr txBox="1">
            <a:spLocks/>
          </p:cNvSpPr>
          <p:nvPr/>
        </p:nvSpPr>
        <p:spPr>
          <a:xfrm>
            <a:off x="1077913" y="4508500"/>
            <a:ext cx="22983825" cy="510067"/>
          </a:xfrm>
          <a:prstGeom prst="rect">
            <a:avLst/>
          </a:prstGeom>
        </p:spPr>
        <p:txBody>
          <a:bodyPr/>
          <a:lstStyle>
            <a:lvl1pPr marL="0" indent="0" algn="l" defTabSz="3027487" rtl="0" eaLnBrk="1" latinLnBrk="0" hangingPunct="1">
              <a:lnSpc>
                <a:spcPct val="90000"/>
              </a:lnSpc>
              <a:spcBef>
                <a:spcPts val="3311"/>
              </a:spcBef>
              <a:buFont typeface="Arial" panose="020B0604020202020204" pitchFamily="34" charset="0"/>
              <a:buNone/>
              <a:defRPr sz="2800" b="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Click to add affiliation – Arial bold 28pt</a:t>
            </a:r>
          </a:p>
        </p:txBody>
      </p:sp>
    </p:spTree>
    <p:extLst>
      <p:ext uri="{BB962C8B-B14F-4D97-AF65-F5344CB8AC3E}">
        <p14:creationId xmlns:p14="http://schemas.microsoft.com/office/powerpoint/2010/main" val="240122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C46D53EB-E24D-A849-9EA4-DCD3E6B59037}"/>
              </a:ext>
            </a:extLst>
          </p:cNvPr>
          <p:cNvPicPr>
            <a:picLocks noChangeAspect="1"/>
          </p:cNvPicPr>
          <p:nvPr/>
        </p:nvPicPr>
        <p:blipFill>
          <a:blip r:embed="rId2"/>
          <a:stretch>
            <a:fillRect/>
          </a:stretch>
        </p:blipFill>
        <p:spPr>
          <a:xfrm>
            <a:off x="0" y="0"/>
            <a:ext cx="30383211" cy="5605284"/>
          </a:xfrm>
          <a:prstGeom prst="rect">
            <a:avLst/>
          </a:prstGeom>
        </p:spPr>
      </p:pic>
      <p:sp>
        <p:nvSpPr>
          <p:cNvPr id="2" name="Rectangle 1">
            <a:extLst>
              <a:ext uri="{FF2B5EF4-FFF2-40B4-BE49-F238E27FC236}">
                <a16:creationId xmlns:a16="http://schemas.microsoft.com/office/drawing/2014/main" id="{D1965B8D-0068-30AA-F972-70B0FB5300E2}"/>
              </a:ext>
            </a:extLst>
          </p:cNvPr>
          <p:cNvSpPr/>
          <p:nvPr/>
        </p:nvSpPr>
        <p:spPr>
          <a:xfrm>
            <a:off x="0" y="40742018"/>
            <a:ext cx="30275213" cy="360000"/>
          </a:xfrm>
          <a:prstGeom prst="rect">
            <a:avLst/>
          </a:prstGeom>
          <a:gradFill flip="none" rotWithShape="1">
            <a:gsLst>
              <a:gs pos="0">
                <a:srgbClr val="FFCA36">
                  <a:shade val="30000"/>
                  <a:satMod val="115000"/>
                </a:srgbClr>
              </a:gs>
              <a:gs pos="50000">
                <a:srgbClr val="FFCA36">
                  <a:shade val="67500"/>
                  <a:satMod val="115000"/>
                </a:srgbClr>
              </a:gs>
              <a:gs pos="100000">
                <a:srgbClr val="FFCA36">
                  <a:shade val="100000"/>
                  <a:satMod val="11500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2" descr="ISTE">
            <a:extLst>
              <a:ext uri="{FF2B5EF4-FFF2-40B4-BE49-F238E27FC236}">
                <a16:creationId xmlns:a16="http://schemas.microsoft.com/office/drawing/2014/main" id="{CD66B094-BC19-88A7-CC23-C94917B9AE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98390" y="40742018"/>
            <a:ext cx="2740152" cy="19446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4E3AE82-15C4-1CD4-99B8-DFE824C30529}"/>
              </a:ext>
            </a:extLst>
          </p:cNvPr>
          <p:cNvSpPr txBox="1"/>
          <p:nvPr/>
        </p:nvSpPr>
        <p:spPr>
          <a:xfrm>
            <a:off x="18957506" y="41506843"/>
            <a:ext cx="6990735" cy="892552"/>
          </a:xfrm>
          <a:prstGeom prst="rect">
            <a:avLst/>
          </a:prstGeom>
          <a:noFill/>
        </p:spPr>
        <p:txBody>
          <a:bodyPr wrap="square" rtlCol="0">
            <a:spAutoFit/>
          </a:bodyPr>
          <a:lstStyle/>
          <a:p>
            <a:pPr algn="r"/>
            <a:r>
              <a:rPr lang="en-US" sz="2800" dirty="0"/>
              <a:t>July 9 – 11, 2024</a:t>
            </a:r>
          </a:p>
          <a:p>
            <a:pPr algn="r"/>
            <a:r>
              <a:rPr lang="en-US" sz="2400" dirty="0"/>
              <a:t>UCL East, London UK</a:t>
            </a:r>
          </a:p>
        </p:txBody>
      </p:sp>
      <p:sp>
        <p:nvSpPr>
          <p:cNvPr id="16" name="Rectangle 15">
            <a:extLst>
              <a:ext uri="{FF2B5EF4-FFF2-40B4-BE49-F238E27FC236}">
                <a16:creationId xmlns:a16="http://schemas.microsoft.com/office/drawing/2014/main" id="{DA12D93C-AF8E-3F5E-2BCC-0FB0739B7CEF}"/>
              </a:ext>
            </a:extLst>
          </p:cNvPr>
          <p:cNvSpPr/>
          <p:nvPr/>
        </p:nvSpPr>
        <p:spPr>
          <a:xfrm>
            <a:off x="15137605" y="6109855"/>
            <a:ext cx="107999" cy="341566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E790127-7548-F814-8642-6D39414BAC7F}"/>
              </a:ext>
            </a:extLst>
          </p:cNvPr>
          <p:cNvSpPr/>
          <p:nvPr/>
        </p:nvSpPr>
        <p:spPr>
          <a:xfrm>
            <a:off x="427794" y="41265622"/>
            <a:ext cx="9166867" cy="1374994"/>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i="1" dirty="0">
                <a:solidFill>
                  <a:schemeClr val="tx1"/>
                </a:solidFill>
              </a:rPr>
              <a:t>Your Logo(s)</a:t>
            </a:r>
          </a:p>
        </p:txBody>
      </p:sp>
      <p:sp>
        <p:nvSpPr>
          <p:cNvPr id="24" name="Title 2" descr="Poster title">
            <a:extLst>
              <a:ext uri="{FF2B5EF4-FFF2-40B4-BE49-F238E27FC236}">
                <a16:creationId xmlns:a16="http://schemas.microsoft.com/office/drawing/2014/main" id="{EA57772F-ABB6-AF72-881E-14C79C6947FD}"/>
              </a:ext>
            </a:extLst>
          </p:cNvPr>
          <p:cNvSpPr txBox="1">
            <a:spLocks/>
          </p:cNvSpPr>
          <p:nvPr/>
        </p:nvSpPr>
        <p:spPr>
          <a:xfrm>
            <a:off x="1045390" y="997061"/>
            <a:ext cx="28150323" cy="1203827"/>
          </a:xfrm>
          <a:prstGeom prst="rect">
            <a:avLst/>
          </a:prstGeom>
        </p:spPr>
        <p:txBody>
          <a:bodyPr/>
          <a:lstStyle>
            <a:lvl1pPr algn="l" defTabSz="3027487" rtl="0" eaLnBrk="1" latinLnBrk="0" hangingPunct="1">
              <a:lnSpc>
                <a:spcPct val="90000"/>
              </a:lnSpc>
              <a:spcBef>
                <a:spcPct val="0"/>
              </a:spcBef>
              <a:buNone/>
              <a:defRPr sz="7200" b="1" kern="1200">
                <a:solidFill>
                  <a:schemeClr val="tx1"/>
                </a:solidFill>
                <a:latin typeface="+mj-lt"/>
                <a:ea typeface="+mj-ea"/>
                <a:cs typeface="+mj-cs"/>
              </a:defRPr>
            </a:lvl1pPr>
          </a:lstStyle>
          <a:p>
            <a:r>
              <a:rPr lang="en-US" dirty="0">
                <a:latin typeface="Arial" panose="020B0604020202020204" pitchFamily="34" charset="0"/>
                <a:cs typeface="Arial" panose="020B0604020202020204" pitchFamily="34" charset="0"/>
              </a:rPr>
              <a:t>Click to add title – Arial bold 72pt</a:t>
            </a:r>
            <a:endParaRPr lang="en-GB" dirty="0">
              <a:latin typeface="Arial" panose="020B0604020202020204" pitchFamily="34" charset="0"/>
              <a:cs typeface="Arial" panose="020B0604020202020204" pitchFamily="34" charset="0"/>
            </a:endParaRPr>
          </a:p>
        </p:txBody>
      </p:sp>
      <p:sp>
        <p:nvSpPr>
          <p:cNvPr id="25" name="Text Placeholder 4" descr="Authors">
            <a:extLst>
              <a:ext uri="{FF2B5EF4-FFF2-40B4-BE49-F238E27FC236}">
                <a16:creationId xmlns:a16="http://schemas.microsoft.com/office/drawing/2014/main" id="{F72A93F2-1AF2-EFFF-1429-2C2A20114547}"/>
              </a:ext>
            </a:extLst>
          </p:cNvPr>
          <p:cNvSpPr txBox="1">
            <a:spLocks/>
          </p:cNvSpPr>
          <p:nvPr/>
        </p:nvSpPr>
        <p:spPr>
          <a:xfrm>
            <a:off x="1077913" y="2957513"/>
            <a:ext cx="22983825" cy="969962"/>
          </a:xfrm>
          <a:prstGeom prst="rect">
            <a:avLst/>
          </a:prstGeom>
        </p:spPr>
        <p:txBody>
          <a:bodyPr/>
          <a:lstStyle>
            <a:lvl1pPr marL="0" marR="0" indent="0" algn="l" defTabSz="3027487" rtl="0" eaLnBrk="1" fontAlgn="auto" latinLnBrk="0" hangingPunct="1">
              <a:lnSpc>
                <a:spcPct val="90000"/>
              </a:lnSpc>
              <a:spcBef>
                <a:spcPts val="3311"/>
              </a:spcBef>
              <a:spcAft>
                <a:spcPts val="0"/>
              </a:spcAft>
              <a:buClrTx/>
              <a:buSzTx/>
              <a:buFont typeface="Arial" panose="020B0604020202020204" pitchFamily="34" charset="0"/>
              <a:buNone/>
              <a:tabLst/>
              <a:defRPr sz="4800" b="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pPr>
              <a:defRPr/>
            </a:pPr>
            <a:r>
              <a:rPr lang="en-US" dirty="0">
                <a:latin typeface="Arial" panose="020B0604020202020204" pitchFamily="34" charset="0"/>
                <a:cs typeface="Arial" panose="020B0604020202020204" pitchFamily="34" charset="0"/>
              </a:rPr>
              <a:t>Click to add authors – Arial bold 48pt</a:t>
            </a:r>
          </a:p>
          <a:p>
            <a:endParaRPr lang="en-GB" dirty="0"/>
          </a:p>
        </p:txBody>
      </p:sp>
      <p:sp>
        <p:nvSpPr>
          <p:cNvPr id="27" name="Text Placeholder 13">
            <a:extLst>
              <a:ext uri="{FF2B5EF4-FFF2-40B4-BE49-F238E27FC236}">
                <a16:creationId xmlns:a16="http://schemas.microsoft.com/office/drawing/2014/main" id="{64B2AE75-3972-1658-E1D1-38BD1937DED0}"/>
              </a:ext>
            </a:extLst>
          </p:cNvPr>
          <p:cNvSpPr txBox="1">
            <a:spLocks/>
          </p:cNvSpPr>
          <p:nvPr/>
        </p:nvSpPr>
        <p:spPr>
          <a:xfrm>
            <a:off x="1077913" y="4508500"/>
            <a:ext cx="22983825" cy="510067"/>
          </a:xfrm>
          <a:prstGeom prst="rect">
            <a:avLst/>
          </a:prstGeom>
        </p:spPr>
        <p:txBody>
          <a:bodyPr/>
          <a:lstStyle>
            <a:lvl1pPr marL="0" indent="0" algn="l" defTabSz="3027487" rtl="0" eaLnBrk="1" latinLnBrk="0" hangingPunct="1">
              <a:lnSpc>
                <a:spcPct val="90000"/>
              </a:lnSpc>
              <a:spcBef>
                <a:spcPts val="3311"/>
              </a:spcBef>
              <a:buFont typeface="Arial" panose="020B0604020202020204" pitchFamily="34" charset="0"/>
              <a:buNone/>
              <a:defRPr sz="2800" b="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Click to add affiliation – Arial bold 28pt</a:t>
            </a:r>
          </a:p>
        </p:txBody>
      </p:sp>
      <p:sp>
        <p:nvSpPr>
          <p:cNvPr id="3" name="Rectangle 2">
            <a:extLst>
              <a:ext uri="{FF2B5EF4-FFF2-40B4-BE49-F238E27FC236}">
                <a16:creationId xmlns:a16="http://schemas.microsoft.com/office/drawing/2014/main" id="{2399A01F-D7E5-9FD4-4587-653AD6263EF1}"/>
              </a:ext>
            </a:extLst>
          </p:cNvPr>
          <p:cNvSpPr/>
          <p:nvPr/>
        </p:nvSpPr>
        <p:spPr>
          <a:xfrm rot="5400000">
            <a:off x="15080005" y="3111161"/>
            <a:ext cx="107577" cy="2941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D40C3A2-6296-195E-05C3-C086E2E5CD3C}"/>
              </a:ext>
            </a:extLst>
          </p:cNvPr>
          <p:cNvSpPr/>
          <p:nvPr/>
        </p:nvSpPr>
        <p:spPr>
          <a:xfrm rot="5400000">
            <a:off x="15080004" y="14537561"/>
            <a:ext cx="107577" cy="2941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84480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2023_PosterGuidelines_A0.potx" id="{07874A25-B9E8-4AC1-9216-8E4B4CF8A8BF}" vid="{AEEA4FA1-21F1-42A0-8B87-12F7E78BB0A9}"/>
    </a:ext>
  </a:extLst>
</a:theme>
</file>

<file path=docProps/app.xml><?xml version="1.0" encoding="utf-8"?>
<Properties xmlns="http://schemas.openxmlformats.org/officeDocument/2006/extended-properties" xmlns:vt="http://schemas.openxmlformats.org/officeDocument/2006/docPropsVTypes">
  <Template>Office Theme</Template>
  <TotalTime>195</TotalTime>
  <Words>866</Words>
  <Application>Microsoft Office PowerPoint</Application>
  <PresentationFormat>Custom</PresentationFormat>
  <Paragraphs>79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Black</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Cooper, Adam</dc:creator>
  <cp:lastModifiedBy>Dunn, Leonie</cp:lastModifiedBy>
  <cp:revision>6</cp:revision>
  <dcterms:created xsi:type="dcterms:W3CDTF">2024-05-17T11:08:49Z</dcterms:created>
  <dcterms:modified xsi:type="dcterms:W3CDTF">2024-06-12T16:33:22Z</dcterms:modified>
</cp:coreProperties>
</file>