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7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1" autoAdjust="0"/>
    <p:restoredTop sz="96292" autoAdjust="0"/>
  </p:normalViewPr>
  <p:slideViewPr>
    <p:cSldViewPr snapToGrid="0" showGuides="1">
      <p:cViewPr varScale="1">
        <p:scale>
          <a:sx n="106" d="100"/>
          <a:sy n="106" d="100"/>
        </p:scale>
        <p:origin x="648" y="78"/>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FDAF7-777C-7915-6E7D-D6890CA4EF56}"/>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1A7277E-FA47-E66B-A260-1A8B3F2A07CE}"/>
              </a:ext>
            </a:extLst>
          </p:cNvPr>
          <p:cNvSpPr>
            <a:spLocks noGrp="1"/>
          </p:cNvSpPr>
          <p:nvPr>
            <p:ph type="body" sz="quarter" idx="18"/>
          </p:nvPr>
        </p:nvSpPr>
        <p:spPr>
          <a:xfrm>
            <a:off x="3197860" y="6279450"/>
            <a:ext cx="5796280" cy="166199"/>
          </a:xfrm>
        </p:spPr>
        <p:txBody>
          <a:bodyPr>
            <a:normAutofit/>
          </a:bodyPr>
          <a:lstStyle/>
          <a:p>
            <a:r>
              <a:rPr lang="en-US" dirty="0"/>
              <a:t>Why Digital Transformation Still Matters</a:t>
            </a:r>
          </a:p>
        </p:txBody>
      </p:sp>
      <p:sp>
        <p:nvSpPr>
          <p:cNvPr id="8" name="Text Placeholder 47">
            <a:extLst>
              <a:ext uri="{FF2B5EF4-FFF2-40B4-BE49-F238E27FC236}">
                <a16:creationId xmlns:a16="http://schemas.microsoft.com/office/drawing/2014/main" id="{F15E9D5C-3956-9783-FC3C-49A9893A3AC3}"/>
              </a:ext>
            </a:extLst>
          </p:cNvPr>
          <p:cNvSpPr>
            <a:spLocks noGrp="1"/>
          </p:cNvSpPr>
          <p:nvPr>
            <p:ph type="body" sz="quarter" idx="19"/>
          </p:nvPr>
        </p:nvSpPr>
        <p:spPr>
          <a:xfrm>
            <a:off x="609599" y="6251750"/>
            <a:ext cx="286613" cy="221599"/>
          </a:xfrm>
        </p:spPr>
        <p:txBody>
          <a:bodyPr>
            <a:noAutofit/>
          </a:bodyPr>
          <a:lstStyle/>
          <a:p>
            <a:r>
              <a:rPr lang="en-US" dirty="0"/>
              <a:t>01</a:t>
            </a:r>
          </a:p>
        </p:txBody>
      </p:sp>
      <p:sp>
        <p:nvSpPr>
          <p:cNvPr id="18" name="Text Placeholder 17">
            <a:extLst>
              <a:ext uri="{FF2B5EF4-FFF2-40B4-BE49-F238E27FC236}">
                <a16:creationId xmlns:a16="http://schemas.microsoft.com/office/drawing/2014/main" id="{24D0C6B3-5F3D-80D6-121D-A47D0243818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6" name="Slide Number Placeholder 5">
            <a:extLst>
              <a:ext uri="{FF2B5EF4-FFF2-40B4-BE49-F238E27FC236}">
                <a16:creationId xmlns:a16="http://schemas.microsoft.com/office/drawing/2014/main" id="{524AB800-0B2D-27C6-9E96-46F1E2ED5F4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a:t>
            </a:fld>
            <a:endParaRPr lang="en-US"/>
          </a:p>
        </p:txBody>
      </p:sp>
      <p:sp>
        <p:nvSpPr>
          <p:cNvPr id="20" name="Text Placeholder 19">
            <a:extLst>
              <a:ext uri="{FF2B5EF4-FFF2-40B4-BE49-F238E27FC236}">
                <a16:creationId xmlns:a16="http://schemas.microsoft.com/office/drawing/2014/main" id="{0660F4C2-129B-19E4-6834-7A491730A830}"/>
              </a:ext>
            </a:extLst>
          </p:cNvPr>
          <p:cNvSpPr>
            <a:spLocks noGrp="1"/>
          </p:cNvSpPr>
          <p:nvPr>
            <p:ph type="body" sz="quarter" idx="15"/>
          </p:nvPr>
        </p:nvSpPr>
        <p:spPr>
          <a:xfrm>
            <a:off x="609600" y="393700"/>
            <a:ext cx="10972800" cy="757238"/>
          </a:xfrm>
        </p:spPr>
        <p:txBody>
          <a:bodyPr>
            <a:noAutofit/>
          </a:bodyPr>
          <a:lstStyle/>
          <a:p>
            <a:r>
              <a:rPr lang="en-US" dirty="0"/>
              <a:t>Why Digital Transformation Still Matters It's not just about tech — it’s about staying competitive and resilient.</a:t>
            </a:r>
          </a:p>
        </p:txBody>
      </p:sp>
      <p:sp>
        <p:nvSpPr>
          <p:cNvPr id="12" name="TextBox 11">
            <a:extLst>
              <a:ext uri="{FF2B5EF4-FFF2-40B4-BE49-F238E27FC236}">
                <a16:creationId xmlns:a16="http://schemas.microsoft.com/office/drawing/2014/main" id="{16261E44-ACB5-2EDC-D775-AFD5D1CDFE1E}"/>
              </a:ext>
            </a:extLst>
          </p:cNvPr>
          <p:cNvSpPr txBox="1"/>
          <p:nvPr/>
        </p:nvSpPr>
        <p:spPr>
          <a:xfrm>
            <a:off x="619649" y="3039777"/>
            <a:ext cx="2453261" cy="1880002"/>
          </a:xfrm>
          <a:prstGeom prst="rect">
            <a:avLst/>
          </a:prstGeom>
          <a:noFill/>
        </p:spPr>
        <p:txBody>
          <a:bodyPr wrap="square" lIns="0" tIns="0" rIns="0" bIns="0" rtlCol="0">
            <a:noAutofit/>
          </a:bodyPr>
          <a:lstStyle/>
          <a:p>
            <a:pPr>
              <a:lnSpc>
                <a:spcPct val="114000"/>
              </a:lnSpc>
              <a:buNone/>
            </a:pPr>
            <a:r>
              <a:rPr lang="en-US" sz="1200" dirty="0">
                <a:solidFill>
                  <a:schemeClr val="tx2"/>
                </a:solidFill>
              </a:rPr>
              <a:t>The pace of change in today’s global economy is faster than ever. Market conditions, customer expectations, and competitive pressures shift almost overnight. Organizations that rely on legacy systems and static processes struggle to keep up. </a:t>
            </a:r>
          </a:p>
        </p:txBody>
      </p:sp>
      <p:sp>
        <p:nvSpPr>
          <p:cNvPr id="13" name="TextBox 12">
            <a:extLst>
              <a:ext uri="{FF2B5EF4-FFF2-40B4-BE49-F238E27FC236}">
                <a16:creationId xmlns:a16="http://schemas.microsoft.com/office/drawing/2014/main" id="{D8EE2EB1-4FB8-53B8-D8E9-F580BF74D88C}"/>
              </a:ext>
            </a:extLst>
          </p:cNvPr>
          <p:cNvSpPr txBox="1">
            <a:spLocks/>
          </p:cNvSpPr>
          <p:nvPr/>
        </p:nvSpPr>
        <p:spPr>
          <a:xfrm>
            <a:off x="6292643" y="3039777"/>
            <a:ext cx="2453261" cy="1248483"/>
          </a:xfrm>
          <a:prstGeom prst="rect">
            <a:avLst/>
          </a:prstGeom>
          <a:noFill/>
        </p:spPr>
        <p:txBody>
          <a:bodyPr wrap="square" lIns="0" tIns="0" rIns="0" bIns="0" rtlCol="0">
            <a:noAutofit/>
          </a:bodyPr>
          <a:lstStyle>
            <a:defPPr>
              <a:defRPr lang="en-US"/>
            </a:defPPr>
            <a:lvl1pPr>
              <a:buNone/>
              <a:defRPr>
                <a:solidFill>
                  <a:schemeClr val="bg2"/>
                </a:solidFill>
              </a:defRPr>
            </a:lvl1pPr>
          </a:lstStyle>
          <a:p>
            <a:pPr>
              <a:lnSpc>
                <a:spcPct val="114000"/>
              </a:lnSpc>
            </a:pPr>
            <a:r>
              <a:rPr lang="en-US" sz="1200" dirty="0">
                <a:solidFill>
                  <a:schemeClr val="tx2"/>
                </a:solidFill>
              </a:rPr>
              <a:t>In a world marked by supply chain disruptions, labor shortages, and economic uncertainty, operational resilience has become a competitive advantage. </a:t>
            </a:r>
          </a:p>
        </p:txBody>
      </p:sp>
      <p:sp>
        <p:nvSpPr>
          <p:cNvPr id="15" name="TextBox 14">
            <a:extLst>
              <a:ext uri="{FF2B5EF4-FFF2-40B4-BE49-F238E27FC236}">
                <a16:creationId xmlns:a16="http://schemas.microsoft.com/office/drawing/2014/main" id="{4B8BA1F9-46CB-DF21-F555-580B6B9B8B27}"/>
              </a:ext>
            </a:extLst>
          </p:cNvPr>
          <p:cNvSpPr txBox="1">
            <a:spLocks/>
          </p:cNvSpPr>
          <p:nvPr/>
        </p:nvSpPr>
        <p:spPr>
          <a:xfrm>
            <a:off x="3456146" y="3039777"/>
            <a:ext cx="2453261" cy="1669496"/>
          </a:xfrm>
          <a:prstGeom prst="rect">
            <a:avLst/>
          </a:prstGeom>
          <a:noFill/>
        </p:spPr>
        <p:txBody>
          <a:bodyPr wrap="square" lIns="0" tIns="0" rIns="0" bIns="0">
            <a:noAutofit/>
          </a:bodyPr>
          <a:lstStyle/>
          <a:p>
            <a:pPr>
              <a:lnSpc>
                <a:spcPct val="114000"/>
              </a:lnSpc>
              <a:buNone/>
            </a:pPr>
            <a:r>
              <a:rPr lang="en-US" sz="1200" dirty="0">
                <a:solidFill>
                  <a:schemeClr val="tx2"/>
                </a:solidFill>
              </a:rPr>
              <a:t>Modern customers expect seamless, personalized, and intuitive experiences across every channel. Whether interacting online, in person, or through mobile apps, they demand immediacy and relevance. </a:t>
            </a:r>
          </a:p>
        </p:txBody>
      </p:sp>
      <p:sp>
        <p:nvSpPr>
          <p:cNvPr id="17" name="TextBox 16">
            <a:extLst>
              <a:ext uri="{FF2B5EF4-FFF2-40B4-BE49-F238E27FC236}">
                <a16:creationId xmlns:a16="http://schemas.microsoft.com/office/drawing/2014/main" id="{C42C5F37-7DD5-D621-2430-F9D8B230C5BC}"/>
              </a:ext>
            </a:extLst>
          </p:cNvPr>
          <p:cNvSpPr txBox="1">
            <a:spLocks/>
          </p:cNvSpPr>
          <p:nvPr/>
        </p:nvSpPr>
        <p:spPr>
          <a:xfrm>
            <a:off x="9129139" y="3039777"/>
            <a:ext cx="2453261" cy="1669496"/>
          </a:xfrm>
          <a:prstGeom prst="rect">
            <a:avLst/>
          </a:prstGeom>
          <a:noFill/>
        </p:spPr>
        <p:txBody>
          <a:bodyPr wrap="square" lIns="0" tIns="0" rIns="0" bIns="0" rtlCol="0">
            <a:noAutofit/>
          </a:bodyPr>
          <a:lstStyle>
            <a:defPPr>
              <a:defRPr lang="en-US"/>
            </a:defPPr>
            <a:lvl1pPr>
              <a:buNone/>
              <a:defRPr sz="1200">
                <a:solidFill>
                  <a:schemeClr val="tx2"/>
                </a:solidFill>
              </a:defRPr>
            </a:lvl1pPr>
          </a:lstStyle>
          <a:p>
            <a:pPr>
              <a:lnSpc>
                <a:spcPct val="114000"/>
              </a:lnSpc>
            </a:pPr>
            <a:r>
              <a:rPr lang="en-US" dirty="0"/>
              <a:t>Work has fundamentally changed, with hybrid models and digital collaboration now central to how organizations operate. Employees expect flexible, user-friendly digital tools and transparent communication. </a:t>
            </a:r>
          </a:p>
        </p:txBody>
      </p:sp>
      <p:pic>
        <p:nvPicPr>
          <p:cNvPr id="38" name="Graphic 37">
            <a:extLst>
              <a:ext uri="{FF2B5EF4-FFF2-40B4-BE49-F238E27FC236}">
                <a16:creationId xmlns:a16="http://schemas.microsoft.com/office/drawing/2014/main" id="{D0FAFD64-C7C0-0F4D-2EFB-97F41266F5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649" y="1981357"/>
            <a:ext cx="393652" cy="393652"/>
          </a:xfrm>
          <a:prstGeom prst="rect">
            <a:avLst/>
          </a:prstGeom>
        </p:spPr>
      </p:pic>
      <p:pic>
        <p:nvPicPr>
          <p:cNvPr id="39" name="Graphic 38">
            <a:extLst>
              <a:ext uri="{FF2B5EF4-FFF2-40B4-BE49-F238E27FC236}">
                <a16:creationId xmlns:a16="http://schemas.microsoft.com/office/drawing/2014/main" id="{7E0867B8-ADCF-0CA7-8A29-6EDE2755C69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456146" y="1981357"/>
            <a:ext cx="393652" cy="393652"/>
          </a:xfrm>
          <a:prstGeom prst="rect">
            <a:avLst/>
          </a:prstGeom>
        </p:spPr>
      </p:pic>
      <p:pic>
        <p:nvPicPr>
          <p:cNvPr id="40" name="Graphic 39">
            <a:extLst>
              <a:ext uri="{FF2B5EF4-FFF2-40B4-BE49-F238E27FC236}">
                <a16:creationId xmlns:a16="http://schemas.microsoft.com/office/drawing/2014/main" id="{C7825248-C4AB-26D1-05DF-0E47656E786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292643" y="1981357"/>
            <a:ext cx="393652" cy="393652"/>
          </a:xfrm>
          <a:prstGeom prst="rect">
            <a:avLst/>
          </a:prstGeom>
        </p:spPr>
      </p:pic>
      <p:pic>
        <p:nvPicPr>
          <p:cNvPr id="41" name="Graphic 40">
            <a:extLst>
              <a:ext uri="{FF2B5EF4-FFF2-40B4-BE49-F238E27FC236}">
                <a16:creationId xmlns:a16="http://schemas.microsoft.com/office/drawing/2014/main" id="{304F9DEC-13B4-EC5E-4EFA-5EDB7378941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129139" y="1981357"/>
            <a:ext cx="393652" cy="393652"/>
          </a:xfrm>
          <a:prstGeom prst="rect">
            <a:avLst/>
          </a:prstGeom>
        </p:spPr>
      </p:pic>
      <p:sp>
        <p:nvSpPr>
          <p:cNvPr id="3" name="TextBox 2">
            <a:extLst>
              <a:ext uri="{FF2B5EF4-FFF2-40B4-BE49-F238E27FC236}">
                <a16:creationId xmlns:a16="http://schemas.microsoft.com/office/drawing/2014/main" id="{F9B07FD7-59F7-4BFF-3079-2CFF81F51F52}"/>
              </a:ext>
            </a:extLst>
          </p:cNvPr>
          <p:cNvSpPr txBox="1"/>
          <p:nvPr/>
        </p:nvSpPr>
        <p:spPr>
          <a:xfrm>
            <a:off x="619649"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A Constantly Evolving Business Environment</a:t>
            </a:r>
          </a:p>
        </p:txBody>
      </p:sp>
      <p:sp>
        <p:nvSpPr>
          <p:cNvPr id="4" name="TextBox 3">
            <a:extLst>
              <a:ext uri="{FF2B5EF4-FFF2-40B4-BE49-F238E27FC236}">
                <a16:creationId xmlns:a16="http://schemas.microsoft.com/office/drawing/2014/main" id="{BA90E5A1-8BE0-53F4-28C9-445F2FAF94ED}"/>
              </a:ext>
            </a:extLst>
          </p:cNvPr>
          <p:cNvSpPr txBox="1"/>
          <p:nvPr/>
        </p:nvSpPr>
        <p:spPr>
          <a:xfrm>
            <a:off x="3456146"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Meeting Rising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Customer Expectations</a:t>
            </a:r>
          </a:p>
        </p:txBody>
      </p:sp>
      <p:sp>
        <p:nvSpPr>
          <p:cNvPr id="5" name="TextBox 4">
            <a:extLst>
              <a:ext uri="{FF2B5EF4-FFF2-40B4-BE49-F238E27FC236}">
                <a16:creationId xmlns:a16="http://schemas.microsoft.com/office/drawing/2014/main" id="{B5043736-DB63-D451-DA3F-CA464ABF9342}"/>
              </a:ext>
            </a:extLst>
          </p:cNvPr>
          <p:cNvSpPr txBox="1"/>
          <p:nvPr/>
        </p:nvSpPr>
        <p:spPr>
          <a:xfrm>
            <a:off x="6292643"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Enabling Operational Resilience and Efficiency</a:t>
            </a:r>
          </a:p>
        </p:txBody>
      </p:sp>
      <p:sp>
        <p:nvSpPr>
          <p:cNvPr id="7" name="TextBox 6">
            <a:extLst>
              <a:ext uri="{FF2B5EF4-FFF2-40B4-BE49-F238E27FC236}">
                <a16:creationId xmlns:a16="http://schemas.microsoft.com/office/drawing/2014/main" id="{D7CBEF06-935B-CC61-13C6-A249E8A073EB}"/>
              </a:ext>
            </a:extLst>
          </p:cNvPr>
          <p:cNvSpPr txBox="1"/>
          <p:nvPr/>
        </p:nvSpPr>
        <p:spPr>
          <a:xfrm>
            <a:off x="9129139"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Empowering the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Future Workforce</a:t>
            </a:r>
          </a:p>
        </p:txBody>
      </p:sp>
    </p:spTree>
    <p:extLst>
      <p:ext uri="{BB962C8B-B14F-4D97-AF65-F5344CB8AC3E}">
        <p14:creationId xmlns:p14="http://schemas.microsoft.com/office/powerpoint/2010/main" val="2855786386"/>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8719</TotalTime>
  <Words>171</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Montserrat</vt:lpstr>
      <vt:lpstr>Montserrat Black</vt:lpstr>
      <vt:lpstr>Montserrat ExtraBold</vt:lpstr>
      <vt:lpstr>Montserrat SemiBold</vt:lpstr>
      <vt:lpstr>1_Office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67</cp:revision>
  <dcterms:created xsi:type="dcterms:W3CDTF">2025-04-10T11:11:23Z</dcterms:created>
  <dcterms:modified xsi:type="dcterms:W3CDTF">2025-10-16T06:27:00Z</dcterms:modified>
  <cp:category/>
</cp:coreProperties>
</file>