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Can you summarize this set of c-sat survey verbatim comments?</a:t>
            </a:r>
            <a:br>
              <a:rPr lang="en-US"/>
            </a:br>
            <a:br>
              <a:rPr lang="en-US"/>
            </a:br>
            <a:r>
              <a:rPr lang="en-US"/>
              <a:t>Can you make this more brief and easily consumable?</a:t>
            </a:r>
            <a:br>
              <a:rPr lang="en-US"/>
            </a:br>
            <a:br>
              <a:rPr lang="en-US"/>
            </a:br>
            <a:r>
              <a:rPr lang="en-US"/>
              <a:t>Can you write an email from me, the executive director, to the program and department leaders, reminding them to develop action steps to address member pain points during the offseason months?</a:t>
            </a:r>
            <a:endParaRPr/>
          </a:p>
        </p:txBody>
      </p:sp>
      <p:sp>
        <p:nvSpPr>
          <p:cNvPr id="216" name="Google Shape;2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somewhere </a:t>
            </a:r>
            <a:endParaRPr/>
          </a:p>
        </p:txBody>
      </p:sp>
      <p:sp>
        <p:nvSpPr>
          <p:cNvPr id="226" name="Google Shape;22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AI-driven collaboration tools: Otter.ai, Monday, Asana, etc.</a:t>
            </a:r>
            <a:endParaRPr/>
          </a:p>
        </p:txBody>
      </p:sp>
      <p:sp>
        <p:nvSpPr>
          <p:cNvPr id="411" name="Google Shape;41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Calibri"/>
              <a:buAutoNum type="arabicPeriod"/>
            </a:pPr>
            <a:r>
              <a:rPr b="1" lang="en-US"/>
              <a:t>The Model’s Training &amp; Governing Rules</a:t>
            </a:r>
            <a:r>
              <a:rPr lang="en-US"/>
              <a:t> </a:t>
            </a:r>
            <a:r>
              <a:rPr i="1" lang="en-US"/>
              <a:t>(Pre-training &amp; System Constraints)</a:t>
            </a:r>
            <a:endParaRPr/>
          </a:p>
          <a:p>
            <a:pPr indent="-285750" lvl="1" marL="742950" rtl="0" algn="l">
              <a:spcBef>
                <a:spcPts val="0"/>
              </a:spcBef>
              <a:spcAft>
                <a:spcPts val="0"/>
              </a:spcAft>
              <a:buClr>
                <a:schemeClr val="dk1"/>
              </a:buClr>
              <a:buSzPts val="1200"/>
              <a:buFont typeface="Calibri"/>
              <a:buAutoNum type="arabicPeriod"/>
            </a:pPr>
            <a:r>
              <a:rPr lang="en-US"/>
              <a:t>What the model was originally trained on (public and licensed data).</a:t>
            </a:r>
            <a:endParaRPr/>
          </a:p>
          <a:p>
            <a:pPr indent="-285750" lvl="1" marL="742950" rtl="0" algn="l">
              <a:spcBef>
                <a:spcPts val="0"/>
              </a:spcBef>
              <a:spcAft>
                <a:spcPts val="0"/>
              </a:spcAft>
              <a:buClr>
                <a:schemeClr val="dk1"/>
              </a:buClr>
              <a:buSzPts val="1200"/>
              <a:buFont typeface="Calibri"/>
              <a:buAutoNum type="arabicPeriod"/>
            </a:pPr>
            <a:r>
              <a:rPr lang="en-US"/>
              <a:t>Hardcoded policies, ethical constraints, and restrictions (e.g., refusing medical diagnoses).</a:t>
            </a:r>
            <a:endParaRPr/>
          </a:p>
          <a:p>
            <a:pPr indent="-76200" lvl="0" marL="0" rtl="0" algn="l">
              <a:spcBef>
                <a:spcPts val="0"/>
              </a:spcBef>
              <a:spcAft>
                <a:spcPts val="0"/>
              </a:spcAft>
              <a:buClr>
                <a:schemeClr val="dk1"/>
              </a:buClr>
              <a:buSzPts val="1200"/>
              <a:buFont typeface="Calibri"/>
              <a:buAutoNum type="arabicPeriod"/>
            </a:pPr>
            <a:r>
              <a:rPr b="1" lang="en-US"/>
              <a:t>How the Model Thinks &amp; Uses Tools</a:t>
            </a:r>
            <a:r>
              <a:rPr lang="en-US"/>
              <a:t> </a:t>
            </a:r>
            <a:r>
              <a:rPr i="1" lang="en-US"/>
              <a:t>(Reasoning, AI Weights, External Data &amp; API Calls)</a:t>
            </a:r>
            <a:endParaRPr/>
          </a:p>
          <a:p>
            <a:pPr indent="-285750" lvl="1" marL="742950" rtl="0" algn="l">
              <a:spcBef>
                <a:spcPts val="0"/>
              </a:spcBef>
              <a:spcAft>
                <a:spcPts val="0"/>
              </a:spcAft>
              <a:buClr>
                <a:schemeClr val="dk1"/>
              </a:buClr>
              <a:buSzPts val="1200"/>
              <a:buFont typeface="Calibri"/>
              <a:buAutoNum type="arabicPeriod"/>
            </a:pPr>
            <a:r>
              <a:rPr b="1" lang="en-US"/>
              <a:t>The neural network itself</a:t>
            </a:r>
            <a:r>
              <a:rPr lang="en-US"/>
              <a:t> (how it processes and structures knowledge).</a:t>
            </a:r>
            <a:endParaRPr/>
          </a:p>
          <a:p>
            <a:pPr indent="-285750" lvl="1" marL="742950" rtl="0" algn="l">
              <a:spcBef>
                <a:spcPts val="0"/>
              </a:spcBef>
              <a:spcAft>
                <a:spcPts val="0"/>
              </a:spcAft>
              <a:buClr>
                <a:schemeClr val="dk1"/>
              </a:buClr>
              <a:buSzPts val="1200"/>
              <a:buFont typeface="Calibri"/>
              <a:buAutoNum type="arabicPeriod"/>
            </a:pPr>
            <a:r>
              <a:rPr b="1" lang="en-US"/>
              <a:t>Learned weights</a:t>
            </a:r>
            <a:r>
              <a:rPr lang="en-US"/>
              <a:t> (statistical associations from training).</a:t>
            </a:r>
            <a:endParaRPr/>
          </a:p>
          <a:p>
            <a:pPr indent="-285750" lvl="1" marL="742950" rtl="0" algn="l">
              <a:spcBef>
                <a:spcPts val="0"/>
              </a:spcBef>
              <a:spcAft>
                <a:spcPts val="0"/>
              </a:spcAft>
              <a:buClr>
                <a:schemeClr val="dk1"/>
              </a:buClr>
              <a:buSzPts val="1200"/>
              <a:buFont typeface="Calibri"/>
              <a:buAutoNum type="arabicPeriod"/>
            </a:pPr>
            <a:r>
              <a:rPr b="1" lang="en-US"/>
              <a:t>Reasoning methods</a:t>
            </a:r>
            <a:r>
              <a:rPr lang="en-US"/>
              <a:t> (e.g., step-by-step logic, embeddings, vector search).</a:t>
            </a:r>
            <a:endParaRPr/>
          </a:p>
          <a:p>
            <a:pPr indent="-285750" lvl="1" marL="742950" rtl="0" algn="l">
              <a:spcBef>
                <a:spcPts val="0"/>
              </a:spcBef>
              <a:spcAft>
                <a:spcPts val="0"/>
              </a:spcAft>
              <a:buClr>
                <a:schemeClr val="dk1"/>
              </a:buClr>
              <a:buSzPts val="1200"/>
              <a:buFont typeface="Calibri"/>
              <a:buAutoNum type="arabicPeriod"/>
            </a:pPr>
            <a:r>
              <a:rPr b="1" lang="en-US"/>
              <a:t>External tool use</a:t>
            </a:r>
            <a:r>
              <a:rPr lang="en-US"/>
              <a:t> (e.g., API calls, web retrieval, custom plugins).</a:t>
            </a:r>
            <a:endParaRPr/>
          </a:p>
          <a:p>
            <a:pPr indent="-285750" lvl="1" marL="742950" rtl="0" algn="l">
              <a:spcBef>
                <a:spcPts val="0"/>
              </a:spcBef>
              <a:spcAft>
                <a:spcPts val="0"/>
              </a:spcAft>
              <a:buClr>
                <a:schemeClr val="dk1"/>
              </a:buClr>
              <a:buSzPts val="1200"/>
              <a:buFont typeface="Calibri"/>
              <a:buAutoNum type="arabicPeriod"/>
            </a:pPr>
            <a:r>
              <a:rPr b="1" lang="en-US"/>
              <a:t>Fenced proprietary data</a:t>
            </a:r>
            <a:r>
              <a:rPr lang="en-US"/>
              <a:t> (e.g., internal company knowledge bases, RAG-augmented retrieval).</a:t>
            </a:r>
            <a:endParaRPr/>
          </a:p>
          <a:p>
            <a:pPr indent="-76200" lvl="0" marL="0" rtl="0" algn="l">
              <a:spcBef>
                <a:spcPts val="0"/>
              </a:spcBef>
              <a:spcAft>
                <a:spcPts val="0"/>
              </a:spcAft>
              <a:buClr>
                <a:schemeClr val="dk1"/>
              </a:buClr>
              <a:buSzPts val="1200"/>
              <a:buFont typeface="Calibri"/>
              <a:buAutoNum type="arabicPeriod"/>
            </a:pPr>
            <a:r>
              <a:rPr b="1" lang="en-US"/>
              <a:t>Stored Preferences &amp; Past Conversations</a:t>
            </a:r>
            <a:r>
              <a:rPr lang="en-US"/>
              <a:t> </a:t>
            </a:r>
            <a:r>
              <a:rPr i="1" lang="en-US"/>
              <a:t>(Memory &amp; Custom Instructions)</a:t>
            </a:r>
            <a:endParaRPr/>
          </a:p>
          <a:p>
            <a:pPr indent="-285750" lvl="1" marL="742950" rtl="0" algn="l">
              <a:spcBef>
                <a:spcPts val="0"/>
              </a:spcBef>
              <a:spcAft>
                <a:spcPts val="0"/>
              </a:spcAft>
              <a:buClr>
                <a:schemeClr val="dk1"/>
              </a:buClr>
              <a:buSzPts val="1200"/>
              <a:buFont typeface="Calibri"/>
              <a:buAutoNum type="arabicPeriod"/>
            </a:pPr>
            <a:r>
              <a:rPr lang="en-US"/>
              <a:t>User-defined settings, role instructions, and organizational guidelines.</a:t>
            </a:r>
            <a:endParaRPr/>
          </a:p>
          <a:p>
            <a:pPr indent="-285750" lvl="1" marL="742950" rtl="0" algn="l">
              <a:spcBef>
                <a:spcPts val="0"/>
              </a:spcBef>
              <a:spcAft>
                <a:spcPts val="0"/>
              </a:spcAft>
              <a:buClr>
                <a:schemeClr val="dk1"/>
              </a:buClr>
              <a:buSzPts val="1200"/>
              <a:buFont typeface="Calibri"/>
              <a:buAutoNum type="arabicPeriod"/>
            </a:pPr>
            <a:r>
              <a:rPr lang="en-US"/>
              <a:t>Past interactions (if session memory is enabled).</a:t>
            </a:r>
            <a:endParaRPr/>
          </a:p>
          <a:p>
            <a:pPr indent="-76200" lvl="0" marL="0" rtl="0" algn="l">
              <a:spcBef>
                <a:spcPts val="0"/>
              </a:spcBef>
              <a:spcAft>
                <a:spcPts val="0"/>
              </a:spcAft>
              <a:buClr>
                <a:schemeClr val="dk1"/>
              </a:buClr>
              <a:buSzPts val="1200"/>
              <a:buFont typeface="Calibri"/>
              <a:buAutoNum type="arabicPeriod"/>
            </a:pPr>
            <a:r>
              <a:rPr b="1" lang="en-US"/>
              <a:t>The Information in Your Prompt</a:t>
            </a:r>
            <a:endParaRPr/>
          </a:p>
          <a:p>
            <a:pPr indent="-285750" lvl="1" marL="742950" rtl="0" algn="l">
              <a:spcBef>
                <a:spcPts val="0"/>
              </a:spcBef>
              <a:spcAft>
                <a:spcPts val="0"/>
              </a:spcAft>
              <a:buClr>
                <a:schemeClr val="dk1"/>
              </a:buClr>
              <a:buSzPts val="1200"/>
              <a:buFont typeface="Calibri"/>
              <a:buAutoNum type="arabicPeriod"/>
            </a:pPr>
            <a:r>
              <a:rPr lang="en-US"/>
              <a:t>The direct input from the user at that moment.</a:t>
            </a:r>
            <a:endParaRPr/>
          </a:p>
          <a:p>
            <a:pPr indent="-76200" lvl="0" marL="0" rtl="0" algn="l">
              <a:spcBef>
                <a:spcPts val="0"/>
              </a:spcBef>
              <a:spcAft>
                <a:spcPts val="0"/>
              </a:spcAft>
              <a:buClr>
                <a:schemeClr val="dk1"/>
              </a:buClr>
              <a:buSzPts val="1200"/>
              <a:buFont typeface="Calibri"/>
              <a:buAutoNum type="arabicPeriod"/>
            </a:pPr>
            <a:r>
              <a:rPr b="1" lang="en-US"/>
              <a:t>The Information You Input During the Entire Session</a:t>
            </a:r>
            <a:endParaRPr/>
          </a:p>
          <a:p>
            <a:pPr indent="-285750" lvl="1" marL="742950" rtl="0" algn="l">
              <a:spcBef>
                <a:spcPts val="0"/>
              </a:spcBef>
              <a:spcAft>
                <a:spcPts val="0"/>
              </a:spcAft>
              <a:buClr>
                <a:schemeClr val="dk1"/>
              </a:buClr>
              <a:buSzPts val="1200"/>
              <a:buFont typeface="Calibri"/>
              <a:buAutoNum type="arabicPeriod"/>
            </a:pPr>
            <a:r>
              <a:rPr lang="en-US"/>
              <a:t>The accumulated prompts over the course of a conversation.</a:t>
            </a:r>
            <a:endParaRPr/>
          </a:p>
          <a:p>
            <a:pPr indent="-76200" lvl="0" marL="0" rtl="0" algn="l">
              <a:spcBef>
                <a:spcPts val="0"/>
              </a:spcBef>
              <a:spcAft>
                <a:spcPts val="0"/>
              </a:spcAft>
              <a:buClr>
                <a:schemeClr val="dk1"/>
              </a:buClr>
              <a:buSzPts val="1200"/>
              <a:buFont typeface="Calibri"/>
              <a:buAutoNum type="arabicPeriod"/>
            </a:pPr>
            <a:r>
              <a:rPr b="1" lang="en-US"/>
              <a:t>The Information the Model Outputs During the Entire Session</a:t>
            </a:r>
            <a:endParaRPr/>
          </a:p>
          <a:p>
            <a:pPr indent="-285750" lvl="1" marL="742950" rtl="0" algn="l">
              <a:spcBef>
                <a:spcPts val="0"/>
              </a:spcBef>
              <a:spcAft>
                <a:spcPts val="0"/>
              </a:spcAft>
              <a:buClr>
                <a:schemeClr val="dk1"/>
              </a:buClr>
              <a:buSzPts val="1200"/>
              <a:buFont typeface="Calibri"/>
              <a:buAutoNum type="arabicPeriod"/>
            </a:pPr>
            <a:r>
              <a:rPr lang="en-US"/>
              <a:t>The AI-generated responses that are referenced or iterated upon.</a:t>
            </a:r>
            <a:endParaRPr/>
          </a:p>
        </p:txBody>
      </p:sp>
      <p:sp>
        <p:nvSpPr>
          <p:cNvPr id="432" name="Google Shape;43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am tasked with developing insightful, forward-thinking strategies to help an overnight summer camp grow after several years of stagnant enrollment. These strategies must address the two core levers of growth: attracting new campers and retaining returning ones.</a:t>
            </a:r>
            <a:endParaRPr/>
          </a:p>
          <a:p>
            <a:pPr indent="0" lvl="0" marL="0" rtl="0" algn="l">
              <a:spcBef>
                <a:spcPts val="0"/>
              </a:spcBef>
              <a:spcAft>
                <a:spcPts val="0"/>
              </a:spcAft>
              <a:buNone/>
            </a:pPr>
            <a:r>
              <a:rPr lang="en-US"/>
              <a:t>Develop three creative, actionable strategies grounded in emerging trends in youth development, family decision-making, and experience design. At least one idea should reimagine a core element of the camp experience itself, not just marketing or operations. Of the three strategies, include one “bold experiment” that challenges traditional assumptions—even if it would require piloting or phased rollout.</a:t>
            </a:r>
            <a:endParaRPr/>
          </a:p>
          <a:p>
            <a:pPr indent="0" lvl="0" marL="0" rtl="0" algn="l">
              <a:spcBef>
                <a:spcPts val="0"/>
              </a:spcBef>
              <a:spcAft>
                <a:spcPts val="0"/>
              </a:spcAft>
              <a:buNone/>
            </a:pPr>
            <a:r>
              <a:rPr lang="en-US"/>
              <a:t>Imagine you are a hybrid expert: a former Camp Program Director turned innovation strategist, a futurist in youth development, and a trend analyst specializing in generational shifts and family behavior. You have advised mission-driven organizations on designing breakthrough programs, building lasting relevance, and standing out in competitive youth markets. You understand how program design, culture, messaging, and camp structure influence both parent choice and camper return rates.</a:t>
            </a:r>
            <a:endParaRPr/>
          </a:p>
          <a:p>
            <a:pPr indent="0" lvl="0" marL="0" rtl="0" algn="l">
              <a:spcBef>
                <a:spcPts val="0"/>
              </a:spcBef>
              <a:spcAft>
                <a:spcPts val="0"/>
              </a:spcAft>
              <a:buNone/>
            </a:pPr>
            <a:r>
              <a:rPr lang="en-US"/>
              <a:t>The camp serves youth ages 7–15, draws families from within a one-hour radius, and has a strong reputation but little brand distinction. Enrollment has been flat for five years. There is no flagship experience or “signature program” that sets the camp apart. Leadership is committed to change but unsure where to begin. The camp operates in a crowded regional market with other high-quality options nearby and has not introduced a major new initiative in recent memory.</a:t>
            </a:r>
            <a:endParaRPr/>
          </a:p>
          <a:p>
            <a:pPr indent="0" lvl="0" marL="0" rtl="0" algn="l">
              <a:spcBef>
                <a:spcPts val="0"/>
              </a:spcBef>
              <a:spcAft>
                <a:spcPts val="0"/>
              </a:spcAft>
              <a:buNone/>
            </a:pPr>
            <a:r>
              <a:rPr lang="en-US"/>
              <a:t>Present your response as three distinct strategies, each with a bold, memorable title, a one-sentence summary, and a short 3–5 sentence explanation. Use metaphor, storytelling, or visual imagery when helpful to help the ideas resonate with camp leaders.</a:t>
            </a:r>
            <a:endParaRPr/>
          </a:p>
          <a:p>
            <a:pPr indent="0" lvl="0" marL="0" rtl="0" algn="l">
              <a:spcBef>
                <a:spcPts val="0"/>
              </a:spcBef>
              <a:spcAft>
                <a:spcPts val="0"/>
              </a:spcAft>
              <a:buNone/>
            </a:pPr>
            <a:r>
              <a:rPr lang="en-US"/>
              <a:t>The intended audience is a group of camp program directors, executive directors, and board members participating in a six-month strategic planning sprint.</a:t>
            </a:r>
            <a:endParaRPr/>
          </a:p>
          <a:p>
            <a:pPr indent="0" lvl="0" marL="0" rtl="0" algn="l">
              <a:spcBef>
                <a:spcPts val="0"/>
              </a:spcBef>
              <a:spcAft>
                <a:spcPts val="0"/>
              </a:spcAft>
              <a:buNone/>
            </a:pPr>
            <a:r>
              <a:rPr lang="en-US"/>
              <a:t>Use a confident, idea-driven tone that balances vision with practicality. Aim to inspire, not overwhelm.</a:t>
            </a:r>
            <a:endParaRPr/>
          </a:p>
          <a:p>
            <a:pPr indent="0" lvl="0" marL="0" rtl="0" algn="l">
              <a:spcBef>
                <a:spcPts val="0"/>
              </a:spcBef>
              <a:spcAft>
                <a:spcPts val="0"/>
              </a:spcAft>
              <a:buNone/>
            </a:pPr>
            <a:r>
              <a:rPr lang="en-US"/>
              <a:t>Focus on ideas that could be developed or tested in the next 6–12 months, while laying a foundation for long-term impact.</a:t>
            </a:r>
            <a:endParaRPr/>
          </a:p>
          <a:p>
            <a:pPr indent="0" lvl="0" marL="0" rtl="0" algn="l">
              <a:spcBef>
                <a:spcPts val="0"/>
              </a:spcBef>
              <a:spcAft>
                <a:spcPts val="0"/>
              </a:spcAft>
              <a:buNone/>
            </a:pPr>
            <a:r>
              <a:rPr lang="en-US"/>
              <a:t>Keep the total response under 500 words. Avoid jargon. Ensure each strategy is unique, clearly aligned with camper/parent needs, and designed to strengthen both new camper enrollment and camper retention. Avoid vague or overly familiar recommendations.</a:t>
            </a:r>
            <a:endParaRPr/>
          </a:p>
        </p:txBody>
      </p:sp>
      <p:sp>
        <p:nvSpPr>
          <p:cNvPr id="491" name="Google Shape;49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710" name="Google Shape;71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(46)</a:t>
            </a:r>
            <a:endParaRPr/>
          </a:p>
        </p:txBody>
      </p:sp>
      <p:sp>
        <p:nvSpPr>
          <p:cNvPr id="751" name="Google Shape;751;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br>
              <a:rPr b="0" i="0" lang="en-US">
                <a:solidFill>
                  <a:srgbClr val="000000"/>
                </a:solidFill>
                <a:latin typeface="Roboto"/>
                <a:ea typeface="Roboto"/>
                <a:cs typeface="Roboto"/>
                <a:sym typeface="Roboto"/>
              </a:rPr>
            </a:br>
            <a:endParaRPr b="0" i="0">
              <a:solidFill>
                <a:srgbClr val="000000"/>
              </a:solidFill>
              <a:latin typeface="Roboto"/>
              <a:ea typeface="Roboto"/>
              <a:cs typeface="Roboto"/>
              <a:sym typeface="Roboto"/>
            </a:endParaRPr>
          </a:p>
          <a:p>
            <a:pPr indent="0" lvl="0" marL="0" rtl="0" algn="l">
              <a:spcBef>
                <a:spcPts val="0"/>
              </a:spcBef>
              <a:spcAft>
                <a:spcPts val="0"/>
              </a:spcAft>
              <a:buNone/>
            </a:pPr>
            <a:r>
              <a:t/>
            </a:r>
            <a:endParaRPr/>
          </a:p>
        </p:txBody>
      </p:sp>
      <p:sp>
        <p:nvSpPr>
          <p:cNvPr id="135" name="Google Shape;13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60" name="Google Shape;1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Built on Transformer, a neural network architecture developed by Google and open sourced in 2017. </a:t>
            </a:r>
            <a:r>
              <a:rPr b="0" i="0" lang="en-US" sz="1800" u="none" strike="noStrike">
                <a:solidFill>
                  <a:srgbClr val="222222"/>
                </a:solidFill>
                <a:latin typeface="Arial"/>
                <a:ea typeface="Arial"/>
                <a:cs typeface="Arial"/>
                <a:sym typeface="Arial"/>
              </a:rPr>
              <a:t>That architecture produces a model that can be trained to read many words (a sentence or paragraph, for example), pay attention to how those words relate to one another and then predict what words it thinks will come next.</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rgbClr val="222222"/>
              </a:solidFill>
              <a:latin typeface="Arial"/>
              <a:ea typeface="Arial"/>
              <a:cs typeface="Arial"/>
              <a:sym typeface="Arial"/>
            </a:endParaRPr>
          </a:p>
        </p:txBody>
      </p:sp>
      <p:sp>
        <p:nvSpPr>
          <p:cNvPr id="200" name="Google Shape;20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venir"/>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venir"/>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90AB"/>
              </a:buClr>
              <a:buSzPts val="2400"/>
              <a:buNone/>
              <a:defRPr sz="2400">
                <a:solidFill>
                  <a:srgbClr val="8890AB"/>
                </a:solidFill>
              </a:defRPr>
            </a:lvl1pPr>
            <a:lvl2pPr indent="-228600" lvl="1" marL="914400" algn="l">
              <a:lnSpc>
                <a:spcPct val="90000"/>
              </a:lnSpc>
              <a:spcBef>
                <a:spcPts val="500"/>
              </a:spcBef>
              <a:spcAft>
                <a:spcPts val="0"/>
              </a:spcAft>
              <a:buClr>
                <a:srgbClr val="8890AB"/>
              </a:buClr>
              <a:buSzPts val="2000"/>
              <a:buNone/>
              <a:defRPr sz="2000">
                <a:solidFill>
                  <a:srgbClr val="8890AB"/>
                </a:solidFill>
              </a:defRPr>
            </a:lvl2pPr>
            <a:lvl3pPr indent="-228600" lvl="2" marL="1371600" algn="l">
              <a:lnSpc>
                <a:spcPct val="90000"/>
              </a:lnSpc>
              <a:spcBef>
                <a:spcPts val="500"/>
              </a:spcBef>
              <a:spcAft>
                <a:spcPts val="0"/>
              </a:spcAft>
              <a:buClr>
                <a:srgbClr val="8890AB"/>
              </a:buClr>
              <a:buSzPts val="1800"/>
              <a:buNone/>
              <a:defRPr sz="1800">
                <a:solidFill>
                  <a:srgbClr val="8890AB"/>
                </a:solidFill>
              </a:defRPr>
            </a:lvl3pPr>
            <a:lvl4pPr indent="-228600" lvl="3" marL="1828800" algn="l">
              <a:lnSpc>
                <a:spcPct val="90000"/>
              </a:lnSpc>
              <a:spcBef>
                <a:spcPts val="500"/>
              </a:spcBef>
              <a:spcAft>
                <a:spcPts val="0"/>
              </a:spcAft>
              <a:buClr>
                <a:srgbClr val="8890AB"/>
              </a:buClr>
              <a:buSzPts val="1600"/>
              <a:buNone/>
              <a:defRPr sz="1600">
                <a:solidFill>
                  <a:srgbClr val="8890AB"/>
                </a:solidFill>
              </a:defRPr>
            </a:lvl4pPr>
            <a:lvl5pPr indent="-228600" lvl="4" marL="2286000" algn="l">
              <a:lnSpc>
                <a:spcPct val="90000"/>
              </a:lnSpc>
              <a:spcBef>
                <a:spcPts val="500"/>
              </a:spcBef>
              <a:spcAft>
                <a:spcPts val="0"/>
              </a:spcAft>
              <a:buClr>
                <a:srgbClr val="8890AB"/>
              </a:buClr>
              <a:buSzPts val="1600"/>
              <a:buNone/>
              <a:defRPr sz="1600">
                <a:solidFill>
                  <a:srgbClr val="8890AB"/>
                </a:solidFill>
              </a:defRPr>
            </a:lvl5pPr>
            <a:lvl6pPr indent="-228600" lvl="5" marL="2743200" algn="l">
              <a:lnSpc>
                <a:spcPct val="90000"/>
              </a:lnSpc>
              <a:spcBef>
                <a:spcPts val="500"/>
              </a:spcBef>
              <a:spcAft>
                <a:spcPts val="0"/>
              </a:spcAft>
              <a:buClr>
                <a:srgbClr val="8890AB"/>
              </a:buClr>
              <a:buSzPts val="1600"/>
              <a:buNone/>
              <a:defRPr sz="1600">
                <a:solidFill>
                  <a:srgbClr val="8890AB"/>
                </a:solidFill>
              </a:defRPr>
            </a:lvl6pPr>
            <a:lvl7pPr indent="-228600" lvl="6" marL="3200400" algn="l">
              <a:lnSpc>
                <a:spcPct val="90000"/>
              </a:lnSpc>
              <a:spcBef>
                <a:spcPts val="500"/>
              </a:spcBef>
              <a:spcAft>
                <a:spcPts val="0"/>
              </a:spcAft>
              <a:buClr>
                <a:srgbClr val="8890AB"/>
              </a:buClr>
              <a:buSzPts val="1600"/>
              <a:buNone/>
              <a:defRPr sz="1600">
                <a:solidFill>
                  <a:srgbClr val="8890AB"/>
                </a:solidFill>
              </a:defRPr>
            </a:lvl7pPr>
            <a:lvl8pPr indent="-228600" lvl="7" marL="3657600" algn="l">
              <a:lnSpc>
                <a:spcPct val="90000"/>
              </a:lnSpc>
              <a:spcBef>
                <a:spcPts val="500"/>
              </a:spcBef>
              <a:spcAft>
                <a:spcPts val="0"/>
              </a:spcAft>
              <a:buClr>
                <a:srgbClr val="8890AB"/>
              </a:buClr>
              <a:buSzPts val="1600"/>
              <a:buNone/>
              <a:defRPr sz="1600">
                <a:solidFill>
                  <a:srgbClr val="8890AB"/>
                </a:solidFill>
              </a:defRPr>
            </a:lvl8pPr>
            <a:lvl9pPr indent="-228600" lvl="8" marL="4114800" algn="l">
              <a:lnSpc>
                <a:spcPct val="90000"/>
              </a:lnSpc>
              <a:spcBef>
                <a:spcPts val="500"/>
              </a:spcBef>
              <a:spcAft>
                <a:spcPts val="0"/>
              </a:spcAft>
              <a:buClr>
                <a:srgbClr val="8890AB"/>
              </a:buClr>
              <a:buSzPts val="1600"/>
              <a:buNone/>
              <a:defRPr sz="1600">
                <a:solidFill>
                  <a:srgbClr val="8890AB"/>
                </a:solidFill>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T Sans"/>
                <a:ea typeface="PT Sans"/>
                <a:cs typeface="PT Sans"/>
                <a:sym typeface="PT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T Sans"/>
                <a:ea typeface="PT Sans"/>
                <a:cs typeface="PT Sans"/>
                <a:sym typeface="PT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T Sans"/>
                <a:ea typeface="PT Sans"/>
                <a:cs typeface="PT Sans"/>
                <a:sym typeface="PT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90A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90A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90AB"/>
                </a:solidFill>
                <a:latin typeface="Calibri"/>
                <a:ea typeface="Calibri"/>
                <a:cs typeface="Calibri"/>
                <a:sym typeface="Calibri"/>
              </a:defRPr>
            </a:lvl1pPr>
            <a:lvl2pPr indent="0" lvl="1" marL="0" marR="0" rtl="0" algn="r">
              <a:spcBef>
                <a:spcPts val="0"/>
              </a:spcBef>
              <a:buNone/>
              <a:defRPr b="0" i="0" sz="1200" u="none" cap="none" strike="noStrike">
                <a:solidFill>
                  <a:srgbClr val="8890AB"/>
                </a:solidFill>
                <a:latin typeface="Calibri"/>
                <a:ea typeface="Calibri"/>
                <a:cs typeface="Calibri"/>
                <a:sym typeface="Calibri"/>
              </a:defRPr>
            </a:lvl2pPr>
            <a:lvl3pPr indent="0" lvl="2" marL="0" marR="0" rtl="0" algn="r">
              <a:spcBef>
                <a:spcPts val="0"/>
              </a:spcBef>
              <a:buNone/>
              <a:defRPr b="0" i="0" sz="1200" u="none" cap="none" strike="noStrike">
                <a:solidFill>
                  <a:srgbClr val="8890AB"/>
                </a:solidFill>
                <a:latin typeface="Calibri"/>
                <a:ea typeface="Calibri"/>
                <a:cs typeface="Calibri"/>
                <a:sym typeface="Calibri"/>
              </a:defRPr>
            </a:lvl3pPr>
            <a:lvl4pPr indent="0" lvl="3" marL="0" marR="0" rtl="0" algn="r">
              <a:spcBef>
                <a:spcPts val="0"/>
              </a:spcBef>
              <a:buNone/>
              <a:defRPr b="0" i="0" sz="1200" u="none" cap="none" strike="noStrike">
                <a:solidFill>
                  <a:srgbClr val="8890AB"/>
                </a:solidFill>
                <a:latin typeface="Calibri"/>
                <a:ea typeface="Calibri"/>
                <a:cs typeface="Calibri"/>
                <a:sym typeface="Calibri"/>
              </a:defRPr>
            </a:lvl4pPr>
            <a:lvl5pPr indent="0" lvl="4" marL="0" marR="0" rtl="0" algn="r">
              <a:spcBef>
                <a:spcPts val="0"/>
              </a:spcBef>
              <a:buNone/>
              <a:defRPr b="0" i="0" sz="1200" u="none" cap="none" strike="noStrike">
                <a:solidFill>
                  <a:srgbClr val="8890AB"/>
                </a:solidFill>
                <a:latin typeface="Calibri"/>
                <a:ea typeface="Calibri"/>
                <a:cs typeface="Calibri"/>
                <a:sym typeface="Calibri"/>
              </a:defRPr>
            </a:lvl5pPr>
            <a:lvl6pPr indent="0" lvl="5" marL="0" marR="0" rtl="0" algn="r">
              <a:spcBef>
                <a:spcPts val="0"/>
              </a:spcBef>
              <a:buNone/>
              <a:defRPr b="0" i="0" sz="1200" u="none" cap="none" strike="noStrike">
                <a:solidFill>
                  <a:srgbClr val="8890AB"/>
                </a:solidFill>
                <a:latin typeface="Calibri"/>
                <a:ea typeface="Calibri"/>
                <a:cs typeface="Calibri"/>
                <a:sym typeface="Calibri"/>
              </a:defRPr>
            </a:lvl6pPr>
            <a:lvl7pPr indent="0" lvl="6" marL="0" marR="0" rtl="0" algn="r">
              <a:spcBef>
                <a:spcPts val="0"/>
              </a:spcBef>
              <a:buNone/>
              <a:defRPr b="0" i="0" sz="1200" u="none" cap="none" strike="noStrike">
                <a:solidFill>
                  <a:srgbClr val="8890AB"/>
                </a:solidFill>
                <a:latin typeface="Calibri"/>
                <a:ea typeface="Calibri"/>
                <a:cs typeface="Calibri"/>
                <a:sym typeface="Calibri"/>
              </a:defRPr>
            </a:lvl7pPr>
            <a:lvl8pPr indent="0" lvl="7" marL="0" marR="0" rtl="0" algn="r">
              <a:spcBef>
                <a:spcPts val="0"/>
              </a:spcBef>
              <a:buNone/>
              <a:defRPr b="0" i="0" sz="1200" u="none" cap="none" strike="noStrike">
                <a:solidFill>
                  <a:srgbClr val="8890AB"/>
                </a:solidFill>
                <a:latin typeface="Calibri"/>
                <a:ea typeface="Calibri"/>
                <a:cs typeface="Calibri"/>
                <a:sym typeface="Calibri"/>
              </a:defRPr>
            </a:lvl8pPr>
            <a:lvl9pPr indent="0" lvl="8" marL="0" marR="0" rtl="0" algn="r">
              <a:spcBef>
                <a:spcPts val="0"/>
              </a:spcBef>
              <a:buNone/>
              <a:defRPr b="0" i="0" sz="1200" u="none" cap="none" strike="noStrike">
                <a:solidFill>
                  <a:srgbClr val="8890A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2.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0.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26.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0" name="Google Shape;90;p13"/>
          <p:cNvSpPr txBox="1"/>
          <p:nvPr>
            <p:ph type="ctrTitle"/>
          </p:nvPr>
        </p:nvSpPr>
        <p:spPr>
          <a:xfrm>
            <a:off x="1524000" y="1588525"/>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venir"/>
              <a:buNone/>
            </a:pPr>
            <a:r>
              <a:rPr lang="en-US"/>
              <a:t>CampGPT</a:t>
            </a:r>
            <a:br>
              <a:rPr lang="en-US"/>
            </a:br>
            <a:r>
              <a:rPr lang="en-US" sz="2800"/>
              <a:t>Unlocking AI-Driven Innovation in Summer Camps</a:t>
            </a:r>
            <a:endParaRPr/>
          </a:p>
        </p:txBody>
      </p:sp>
      <p:sp>
        <p:nvSpPr>
          <p:cNvPr id="91" name="Google Shape;91;p13"/>
          <p:cNvSpPr txBox="1"/>
          <p:nvPr>
            <p:ph idx="1" type="subTitle"/>
          </p:nvPr>
        </p:nvSpPr>
        <p:spPr>
          <a:xfrm>
            <a:off x="1524000" y="4068200"/>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latin typeface="PT Sans"/>
                <a:ea typeface="PT Sans"/>
                <a:cs typeface="PT Sans"/>
                <a:sym typeface="PT Sans"/>
              </a:rPr>
              <a:t>Aaron Proietti</a:t>
            </a:r>
            <a:r>
              <a:rPr lang="en-US"/>
              <a:t> and Dave Ghidiu</a:t>
            </a:r>
            <a:br>
              <a:rPr lang="en-US">
                <a:latin typeface="PT Sans"/>
                <a:ea typeface="PT Sans"/>
                <a:cs typeface="PT Sans"/>
                <a:sym typeface="PT Sans"/>
              </a:rPr>
            </a:br>
            <a:endParaRPr>
              <a:latin typeface="PT Sans"/>
              <a:ea typeface="PT Sans"/>
              <a:cs typeface="PT Sans"/>
              <a:sym typeface="PT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7" name="Shape 217"/>
        <p:cNvGrpSpPr/>
        <p:nvPr/>
      </p:nvGrpSpPr>
      <p:grpSpPr>
        <a:xfrm>
          <a:off x="0" y="0"/>
          <a:ext cx="0" cy="0"/>
          <a:chOff x="0" y="0"/>
          <a:chExt cx="0" cy="0"/>
        </a:xfrm>
      </p:grpSpPr>
      <p:sp>
        <p:nvSpPr>
          <p:cNvPr id="218" name="Google Shape;21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Using</a:t>
            </a:r>
            <a:endParaRPr/>
          </a:p>
        </p:txBody>
      </p:sp>
      <p:sp>
        <p:nvSpPr>
          <p:cNvPr id="219" name="Google Shape;21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 Summarizing Parent Feedback</a:t>
            </a:r>
            <a:endParaRPr/>
          </a:p>
        </p:txBody>
      </p:sp>
      <p:pic>
        <p:nvPicPr>
          <p:cNvPr descr="Can ChatGPT Help Write Accessible Content? Opportunities and ..." id="220" name="Google Shape;220;p22"/>
          <p:cNvPicPr preferRelativeResize="0"/>
          <p:nvPr/>
        </p:nvPicPr>
        <p:blipFill rotWithShape="1">
          <a:blip r:embed="rId3">
            <a:alphaModFix/>
          </a:blip>
          <a:srcRect b="0" l="0" r="0" t="0"/>
          <a:stretch/>
        </p:blipFill>
        <p:spPr>
          <a:xfrm>
            <a:off x="2634653" y="552377"/>
            <a:ext cx="3234777" cy="951058"/>
          </a:xfrm>
          <a:prstGeom prst="rect">
            <a:avLst/>
          </a:prstGeom>
          <a:noFill/>
          <a:ln>
            <a:noFill/>
          </a:ln>
        </p:spPr>
      </p:pic>
      <p:sp>
        <p:nvSpPr>
          <p:cNvPr id="221" name="Google Shape;221;p22"/>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222" name="Google Shape;222;p22"/>
          <p:cNvSpPr txBox="1"/>
          <p:nvPr/>
        </p:nvSpPr>
        <p:spPr>
          <a:xfrm rot="-547547">
            <a:off x="4632170" y="2346786"/>
            <a:ext cx="8376557" cy="35271194"/>
          </a:xfrm>
          <a:prstGeom prst="rect">
            <a:avLst/>
          </a:prstGeom>
          <a:solidFill>
            <a:schemeClr val="lt1"/>
          </a:solidFill>
          <a:ln cap="flat" cmpd="sng" w="9525">
            <a:solidFill>
              <a:schemeClr val="dk1"/>
            </a:solidFill>
            <a:prstDash val="solid"/>
            <a:round/>
            <a:headEnd len="sm" w="sm" type="none"/>
            <a:tailEnd len="sm" w="sm" type="none"/>
          </a:ln>
          <a:effectLst>
            <a:outerShdw blurRad="50800" sx="102000" rotWithShape="0" algn="tl" dir="2700000" dist="38100" sy="1020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1" marL="457200" marR="0" rtl="0" algn="ctr">
              <a:spcBef>
                <a:spcPts val="0"/>
              </a:spcBef>
              <a:spcAft>
                <a:spcPts val="0"/>
              </a:spcAft>
              <a:buNone/>
            </a:pPr>
            <a:r>
              <a:rPr b="1" i="0" lang="en-US" sz="1800" u="none" cap="none" strike="noStrike">
                <a:solidFill>
                  <a:schemeClr val="dk1"/>
                </a:solidFill>
                <a:latin typeface="Calibri"/>
                <a:ea typeface="Calibri"/>
                <a:cs typeface="Calibri"/>
                <a:sym typeface="Calibri"/>
              </a:rPr>
              <a:t>Horizon Day Camp</a:t>
            </a:r>
            <a:endParaRPr/>
          </a:p>
          <a:p>
            <a:pPr indent="0" lvl="1" marL="45720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Parent Satisfaction Survey Feedback</a:t>
            </a:r>
            <a:endParaRPr/>
          </a:p>
          <a:p>
            <a:pPr indent="0" lvl="1" marL="45720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This is a compiled list of all of the parent feedback received from our recent Customer Satisfaction survey:</a:t>
            </a:r>
            <a:endParaRPr/>
          </a:p>
          <a:p>
            <a:pPr indent="0" lvl="1" marL="457200" marR="0" rtl="0" algn="l">
              <a:spcBef>
                <a:spcPts val="0"/>
              </a:spcBef>
              <a:spcAft>
                <a:spcPts val="0"/>
              </a:spcAft>
              <a:buNone/>
            </a:pPr>
            <a:br>
              <a:rPr b="0" i="0" lang="en-US" sz="1800" u="none" cap="none" strike="noStrike">
                <a:solidFill>
                  <a:schemeClr val="dk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'Staff was nice but seemed stretched thin.',</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'Communication was lacking.',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enjoyed it but not thrilled.',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activities were a hit, others not so much.',</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enough shade on hot days.',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'Felt understaffed at times.',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'Loved the variety of activities.',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staff were not very attentive.',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'Communication was just okay.',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good activities, some boring.',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'Staff was not very responsive.',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'Awesome sports programs!',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'Good experience, but we might try another camp next year.',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'Highly recommend to other parents.',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came home happy every day.',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enough variety in activities.',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'Pickup was a nightmare.',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'Staff made my child feel special.',</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'Decent experience, could be better.',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'Campfire nights were a hit!',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'Great staff, very friendly.',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'Engaging and exciting, worth every penny.',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staff were great, others not so much.',</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'More communication would be nice.',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 many fun activities!',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wants to come back next year.',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great moments, some forgettable.',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made so many friends!',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'Too expensive for what it is.',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'Kids complained about being bored.',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'Would not recommend, disappointing experience.',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enough hands-on experiences.',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'Food was terrible, my kid barely ate.',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'Felt a bit like a daycare rather than a camp experience.',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'Very supportive staff.',</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'Loved it! My kid had a blast.',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worth the price.',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'Felt a bit chaotic.',</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'Very impressed with the counselors.',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didn’t want to go back.',</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'Expected a bit more variety.',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didn’t feel included.',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'Loved the arts and crafts.',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'Drop-off was easy, pickup was chaotic.',</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'Perfect mix of fun and learning.',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'Good experience, but not amazing.',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"Wouldn't recommend.",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 little too much downtime.',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'Disorganized, confusing drop-off.',</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'Camp songs were a highlight.',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'Poor behavior management.',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'Loved the positive energy of staff.',</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'Super fun, well-organized!',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'Food options were very limited.',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days were better than others.',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'Fantastic experience, highly recommend!',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activities felt thrown together.',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had mixed feelings.',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enough outdoor time.',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'Camp was fine, but not memorable.',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said the counselors didn’t interact much.',</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was bored some days.',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'More supervision needed.',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'Excited to return next year!',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had fun but not a favorite.',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'Fine overall, but room for improvement.',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'Would consider other options next year.',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struggled to fit in.',</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'Felt like babysitting, not a real camp.',</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'Nothing stood out, average camp.',</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'Great balance of structured and free play.',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kid can’t stop talking about it.',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'Too much waiting around.',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'Kids were always engaged.',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'Staff seemed overwhelmed.',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days were fun, others less so.',</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'Staff seemed nice but overworked.',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'Counselors were amazing!',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enough supervision.',</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'Facilities were fine, nothing special.',</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'Really well structured.',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'Kids seemed left to entertain themselves at times.',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'Counselors weren’t very engaging.',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'Pickup process could be improved.',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enough engaging activities.',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kids had a great time, some seemed bored.',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'Loved how active the kids were.',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 flexibility in scheduling.',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'Loved the outdoor adventures.',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'Could use more snack options.',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'Outdoor activities were great.',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learned so many new skills.',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'Well-run, felt very safe.',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'Wish there were more activity options.',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'It was okay but not outstanding.',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'Great communication from staff.',</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'We will definitely be back!',</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'Fantastic team-building activities.',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'My child liked parts of it.',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'Not worth the cost.',</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 bit too scheduled for my liking.',</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'Expected a bit more outdoor play.',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'It was okay, nothing special.',</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'More water breaks needed.',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'Loved the camp traditions.',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'Camp built my child’s confidence.',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'The best summer ever!',</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"Best summer camp we've tried.",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'Some activities seemed rushed.',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'Wish it was a bit more structured.',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'Could use better organization.',</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'Child was happy but not excited.',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'Schedule was a bit rigid.',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'Good camp, but a bit pricey.',</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'Exceeded expectations, fantastic experience.',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'Amazing experience!',</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 few disorganized activities.',</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'Way too many kids, felt overcrowded.',</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'Drop-off area was a bit chaotic.',</a:t>
            </a:r>
            <a:endParaRPr/>
          </a:p>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 bit too structured, less free play.'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7" name="Shape 227"/>
        <p:cNvGrpSpPr/>
        <p:nvPr/>
      </p:nvGrpSpPr>
      <p:grpSpPr>
        <a:xfrm>
          <a:off x="0" y="0"/>
          <a:ext cx="0" cy="0"/>
          <a:chOff x="0" y="0"/>
          <a:chExt cx="0" cy="0"/>
        </a:xfrm>
      </p:grpSpPr>
      <p:grpSp>
        <p:nvGrpSpPr>
          <p:cNvPr id="228" name="Google Shape;228;p23"/>
          <p:cNvGrpSpPr/>
          <p:nvPr/>
        </p:nvGrpSpPr>
        <p:grpSpPr>
          <a:xfrm>
            <a:off x="-344431" y="-360434"/>
            <a:ext cx="14399420" cy="9111729"/>
            <a:chOff x="-344431" y="-360434"/>
            <a:chExt cx="14399420" cy="9111729"/>
          </a:xfrm>
        </p:grpSpPr>
        <p:sp>
          <p:nvSpPr>
            <p:cNvPr id="229" name="Google Shape;229;p23"/>
            <p:cNvSpPr/>
            <p:nvPr/>
          </p:nvSpPr>
          <p:spPr>
            <a:xfrm>
              <a:off x="-344431" y="-360434"/>
              <a:ext cx="2658140" cy="2286000"/>
            </a:xfrm>
            <a:prstGeom prst="hexagon">
              <a:avLst>
                <a:gd fmla="val 25000" name="adj"/>
                <a:gd fmla="val 115470" name="vf"/>
              </a:avLst>
            </a:prstGeom>
            <a:gradFill>
              <a:gsLst>
                <a:gs pos="0">
                  <a:srgbClr val="DBCBC3"/>
                </a:gs>
                <a:gs pos="50000">
                  <a:srgbClr val="E7DED9"/>
                </a:gs>
                <a:gs pos="100000">
                  <a:srgbClr val="F3EEEB"/>
                </a:gs>
              </a:gsLst>
              <a:lin ang="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0" name="Google Shape;230;p23"/>
            <p:cNvGrpSpPr/>
            <p:nvPr/>
          </p:nvGrpSpPr>
          <p:grpSpPr>
            <a:xfrm>
              <a:off x="7088085" y="2919938"/>
              <a:ext cx="6966904" cy="5831357"/>
              <a:chOff x="5569527" y="1532009"/>
              <a:chExt cx="6966904" cy="5831357"/>
            </a:xfrm>
          </p:grpSpPr>
          <p:sp>
            <p:nvSpPr>
              <p:cNvPr id="231" name="Google Shape;231;p23"/>
              <p:cNvSpPr/>
              <p:nvPr/>
            </p:nvSpPr>
            <p:spPr>
              <a:xfrm>
                <a:off x="7730836" y="271148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23"/>
              <p:cNvSpPr/>
              <p:nvPr/>
            </p:nvSpPr>
            <p:spPr>
              <a:xfrm>
                <a:off x="9878291"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23"/>
              <p:cNvSpPr/>
              <p:nvPr/>
            </p:nvSpPr>
            <p:spPr>
              <a:xfrm>
                <a:off x="7730836" y="507736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23"/>
              <p:cNvSpPr/>
              <p:nvPr/>
            </p:nvSpPr>
            <p:spPr>
              <a:xfrm>
                <a:off x="9878291" y="1532009"/>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23"/>
              <p:cNvSpPr/>
              <p:nvPr/>
            </p:nvSpPr>
            <p:spPr>
              <a:xfrm>
                <a:off x="5569527"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236" name="Google Shape;236;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Understanding</a:t>
            </a:r>
            <a:endParaRPr/>
          </a:p>
        </p:txBody>
      </p:sp>
      <p:sp>
        <p:nvSpPr>
          <p:cNvPr id="237" name="Google Shape;237;p23"/>
          <p:cNvSpPr txBox="1"/>
          <p:nvPr>
            <p:ph idx="1" type="body"/>
          </p:nvPr>
        </p:nvSpPr>
        <p:spPr>
          <a:xfrm>
            <a:off x="838200" y="1959584"/>
            <a:ext cx="10515600" cy="4507475"/>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dk2"/>
              </a:buClr>
              <a:buSzPts val="2800"/>
              <a:buNone/>
            </a:pPr>
            <a:r>
              <a:rPr b="1" lang="en-US">
                <a:solidFill>
                  <a:schemeClr val="dk2"/>
                </a:solidFill>
              </a:rPr>
              <a:t>ChatGPT is somewhere between a calculator and a magic wand.</a:t>
            </a:r>
            <a:br>
              <a:rPr b="1" lang="en-US">
                <a:solidFill>
                  <a:schemeClr val="dk2"/>
                </a:solidFill>
              </a:rPr>
            </a:br>
            <a:r>
              <a:rPr b="1" lang="en-US">
                <a:solidFill>
                  <a:schemeClr val="dk2"/>
                </a:solidFill>
              </a:rPr>
              <a:t>It’s a conversation partner, a co-intelligence.</a:t>
            </a:r>
            <a:endParaRPr>
              <a:latin typeface="PT Sans"/>
              <a:ea typeface="PT Sans"/>
              <a:cs typeface="PT Sans"/>
              <a:sym typeface="PT Sans"/>
            </a:endParaRPr>
          </a:p>
          <a:p>
            <a:pPr indent="-228600" lvl="0" marL="228600" rtl="0" algn="l">
              <a:lnSpc>
                <a:spcPct val="110000"/>
              </a:lnSpc>
              <a:spcBef>
                <a:spcPts val="1000"/>
              </a:spcBef>
              <a:spcAft>
                <a:spcPts val="0"/>
              </a:spcAft>
              <a:buClr>
                <a:schemeClr val="dk1"/>
              </a:buClr>
              <a:buSzPts val="2800"/>
              <a:buChar char="•"/>
            </a:pPr>
            <a:r>
              <a:rPr lang="en-US"/>
              <a:t>Its output can come off as robotic and overly verbose.</a:t>
            </a:r>
            <a:endParaRPr/>
          </a:p>
          <a:p>
            <a:pPr indent="-228600" lvl="0" marL="228600" rtl="0" algn="l">
              <a:lnSpc>
                <a:spcPct val="110000"/>
              </a:lnSpc>
              <a:spcBef>
                <a:spcPts val="1000"/>
              </a:spcBef>
              <a:spcAft>
                <a:spcPts val="0"/>
              </a:spcAft>
              <a:buClr>
                <a:schemeClr val="dk1"/>
              </a:buClr>
              <a:buSzPts val="2800"/>
              <a:buChar char="•"/>
            </a:pPr>
            <a:r>
              <a:rPr lang="en-US"/>
              <a:t>Its output is recognizable to the trained eye (or model).</a:t>
            </a:r>
            <a:endParaRPr/>
          </a:p>
          <a:p>
            <a:pPr indent="-228600" lvl="0" marL="228600" rtl="0" algn="l">
              <a:lnSpc>
                <a:spcPct val="110000"/>
              </a:lnSpc>
              <a:spcBef>
                <a:spcPts val="1000"/>
              </a:spcBef>
              <a:spcAft>
                <a:spcPts val="0"/>
              </a:spcAft>
              <a:buClr>
                <a:schemeClr val="dk1"/>
              </a:buClr>
              <a:buSzPts val="2800"/>
              <a:buChar char="•"/>
            </a:pPr>
            <a:r>
              <a:rPr lang="en-US"/>
              <a:t>In many cases, </a:t>
            </a:r>
            <a:r>
              <a:rPr i="1" lang="en-US">
                <a:solidFill>
                  <a:schemeClr val="dk2"/>
                </a:solidFill>
              </a:rPr>
              <a:t>the best approach to problem solving with ChatGPT involves a combination of AI- and human-generated content.</a:t>
            </a:r>
            <a:endParaRPr/>
          </a:p>
        </p:txBody>
      </p:sp>
      <p:pic>
        <p:nvPicPr>
          <p:cNvPr descr="Can ChatGPT Help Write Accessible Content? Opportunities and ..." id="238" name="Google Shape;238;p23"/>
          <p:cNvPicPr preferRelativeResize="0"/>
          <p:nvPr/>
        </p:nvPicPr>
        <p:blipFill rotWithShape="1">
          <a:blip r:embed="rId3">
            <a:alphaModFix/>
          </a:blip>
          <a:srcRect b="0" l="0" r="0" t="0"/>
          <a:stretch/>
        </p:blipFill>
        <p:spPr>
          <a:xfrm>
            <a:off x="4892944" y="552377"/>
            <a:ext cx="3234777" cy="9510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4"/>
          <p:cNvSpPr/>
          <p:nvPr/>
        </p:nvSpPr>
        <p:spPr>
          <a:xfrm>
            <a:off x="10308699" y="-590623"/>
            <a:ext cx="2658140" cy="2286000"/>
          </a:xfrm>
          <a:prstGeom prst="hexagon">
            <a:avLst>
              <a:gd fmla="val 25000" name="adj"/>
              <a:gd fmla="val 115470" name="vf"/>
            </a:avLst>
          </a:prstGeom>
          <a:gradFill>
            <a:gsLst>
              <a:gs pos="0">
                <a:srgbClr val="DBCBC3"/>
              </a:gs>
              <a:gs pos="50000">
                <a:srgbClr val="E7DED9"/>
              </a:gs>
              <a:gs pos="100000">
                <a:srgbClr val="F3EEEB"/>
              </a:gs>
            </a:gsLst>
            <a:lin ang="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5" name="Google Shape;245;p24"/>
          <p:cNvGrpSpPr/>
          <p:nvPr/>
        </p:nvGrpSpPr>
        <p:grpSpPr>
          <a:xfrm>
            <a:off x="-2645252" y="2708203"/>
            <a:ext cx="6966904" cy="5831357"/>
            <a:chOff x="5569527" y="1532009"/>
            <a:chExt cx="6966904" cy="5831357"/>
          </a:xfrm>
        </p:grpSpPr>
        <p:sp>
          <p:nvSpPr>
            <p:cNvPr id="246" name="Google Shape;246;p24"/>
            <p:cNvSpPr/>
            <p:nvPr/>
          </p:nvSpPr>
          <p:spPr>
            <a:xfrm>
              <a:off x="7730836" y="271148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24"/>
            <p:cNvSpPr/>
            <p:nvPr/>
          </p:nvSpPr>
          <p:spPr>
            <a:xfrm>
              <a:off x="9878291"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24"/>
            <p:cNvSpPr/>
            <p:nvPr/>
          </p:nvSpPr>
          <p:spPr>
            <a:xfrm>
              <a:off x="7730836" y="507736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24"/>
            <p:cNvSpPr/>
            <p:nvPr/>
          </p:nvSpPr>
          <p:spPr>
            <a:xfrm>
              <a:off x="9878291" y="1532009"/>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24"/>
            <p:cNvSpPr/>
            <p:nvPr/>
          </p:nvSpPr>
          <p:spPr>
            <a:xfrm>
              <a:off x="5569527"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51" name="Google Shape;251;p24"/>
          <p:cNvSpPr txBox="1"/>
          <p:nvPr>
            <p:ph idx="4294967295" type="title"/>
          </p:nvPr>
        </p:nvSpPr>
        <p:spPr>
          <a:xfrm>
            <a:off x="261147" y="338190"/>
            <a:ext cx="117364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What Large Language Models Are</a:t>
            </a:r>
            <a:endParaRPr/>
          </a:p>
        </p:txBody>
      </p:sp>
      <p:sp>
        <p:nvSpPr>
          <p:cNvPr id="252" name="Google Shape;252;p24"/>
          <p:cNvSpPr txBox="1"/>
          <p:nvPr/>
        </p:nvSpPr>
        <p:spPr>
          <a:xfrm>
            <a:off x="2307955" y="2247087"/>
            <a:ext cx="394202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Masters of Language: </a:t>
            </a:r>
            <a:r>
              <a:rPr lang="en-US" sz="2400">
                <a:solidFill>
                  <a:schemeClr val="dk1"/>
                </a:solidFill>
                <a:latin typeface="PT Sans"/>
                <a:ea typeface="PT Sans"/>
                <a:cs typeface="PT Sans"/>
                <a:sym typeface="PT Sans"/>
              </a:rPr>
              <a:t>Understanding and generating human-like text.</a:t>
            </a:r>
            <a:endParaRPr/>
          </a:p>
          <a:p>
            <a:pPr indent="0" lvl="0" marL="0" marR="0" rtl="0" algn="l">
              <a:spcBef>
                <a:spcPts val="0"/>
              </a:spcBef>
              <a:spcAft>
                <a:spcPts val="0"/>
              </a:spcAft>
              <a:buNone/>
            </a:pPr>
            <a:r>
              <a:t/>
            </a:r>
            <a:endParaRPr sz="2400">
              <a:solidFill>
                <a:schemeClr val="dk1"/>
              </a:solidFill>
              <a:latin typeface="PT Sans"/>
              <a:ea typeface="PT Sans"/>
              <a:cs typeface="PT Sans"/>
              <a:sym typeface="PT Sans"/>
            </a:endParaRPr>
          </a:p>
        </p:txBody>
      </p:sp>
      <p:sp>
        <p:nvSpPr>
          <p:cNvPr id="253" name="Google Shape;253;p24"/>
          <p:cNvSpPr txBox="1"/>
          <p:nvPr/>
        </p:nvSpPr>
        <p:spPr>
          <a:xfrm>
            <a:off x="7534940" y="2247086"/>
            <a:ext cx="3657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Versatile Tools: </a:t>
            </a:r>
            <a:br>
              <a:rPr b="1" lang="en-US" sz="2400">
                <a:solidFill>
                  <a:schemeClr val="dk1"/>
                </a:solidFill>
                <a:latin typeface="PT Sans"/>
                <a:ea typeface="PT Sans"/>
                <a:cs typeface="PT Sans"/>
                <a:sym typeface="PT Sans"/>
              </a:rPr>
            </a:br>
            <a:r>
              <a:rPr lang="en-US" sz="2400">
                <a:solidFill>
                  <a:schemeClr val="dk1"/>
                </a:solidFill>
                <a:latin typeface="PT Sans"/>
                <a:ea typeface="PT Sans"/>
                <a:cs typeface="PT Sans"/>
                <a:sym typeface="PT Sans"/>
              </a:rPr>
              <a:t>Wide-ranging applications across industries.</a:t>
            </a:r>
            <a:endParaRPr/>
          </a:p>
        </p:txBody>
      </p:sp>
      <p:pic>
        <p:nvPicPr>
          <p:cNvPr id="254" name="Google Shape;254;p24"/>
          <p:cNvPicPr preferRelativeResize="0"/>
          <p:nvPr/>
        </p:nvPicPr>
        <p:blipFill rotWithShape="1">
          <a:blip r:embed="rId3">
            <a:alphaModFix/>
          </a:blip>
          <a:srcRect b="0" l="0" r="0" t="0"/>
          <a:stretch/>
        </p:blipFill>
        <p:spPr>
          <a:xfrm>
            <a:off x="1090114" y="2231073"/>
            <a:ext cx="1143000" cy="1143000"/>
          </a:xfrm>
          <a:prstGeom prst="ellipse">
            <a:avLst/>
          </a:prstGeom>
          <a:noFill/>
          <a:ln>
            <a:noFill/>
          </a:ln>
        </p:spPr>
      </p:pic>
      <p:pic>
        <p:nvPicPr>
          <p:cNvPr id="255" name="Google Shape;255;p24"/>
          <p:cNvPicPr preferRelativeResize="0"/>
          <p:nvPr/>
        </p:nvPicPr>
        <p:blipFill rotWithShape="1">
          <a:blip r:embed="rId4">
            <a:alphaModFix/>
          </a:blip>
          <a:srcRect b="0" l="0" r="0" t="0"/>
          <a:stretch/>
        </p:blipFill>
        <p:spPr>
          <a:xfrm>
            <a:off x="1090114" y="3899647"/>
            <a:ext cx="1143000" cy="1143000"/>
          </a:xfrm>
          <a:prstGeom prst="ellipse">
            <a:avLst/>
          </a:prstGeom>
          <a:noFill/>
          <a:ln>
            <a:noFill/>
          </a:ln>
        </p:spPr>
      </p:pic>
      <p:pic>
        <p:nvPicPr>
          <p:cNvPr id="256" name="Google Shape;256;p24"/>
          <p:cNvPicPr preferRelativeResize="0"/>
          <p:nvPr/>
        </p:nvPicPr>
        <p:blipFill rotWithShape="1">
          <a:blip r:embed="rId5">
            <a:alphaModFix/>
          </a:blip>
          <a:srcRect b="0" l="0" r="0" t="0"/>
          <a:stretch/>
        </p:blipFill>
        <p:spPr>
          <a:xfrm>
            <a:off x="6308896" y="2232430"/>
            <a:ext cx="1159407" cy="1143000"/>
          </a:xfrm>
          <a:prstGeom prst="ellipse">
            <a:avLst/>
          </a:prstGeom>
          <a:noFill/>
          <a:ln>
            <a:noFill/>
          </a:ln>
        </p:spPr>
      </p:pic>
      <p:pic>
        <p:nvPicPr>
          <p:cNvPr id="257" name="Google Shape;257;p24"/>
          <p:cNvPicPr preferRelativeResize="0"/>
          <p:nvPr/>
        </p:nvPicPr>
        <p:blipFill rotWithShape="1">
          <a:blip r:embed="rId6">
            <a:alphaModFix/>
          </a:blip>
          <a:srcRect b="0" l="0" r="0" t="0"/>
          <a:stretch/>
        </p:blipFill>
        <p:spPr>
          <a:xfrm>
            <a:off x="6298597" y="3899647"/>
            <a:ext cx="1169706" cy="1143000"/>
          </a:xfrm>
          <a:prstGeom prst="ellipse">
            <a:avLst/>
          </a:prstGeom>
          <a:noFill/>
          <a:ln>
            <a:noFill/>
          </a:ln>
        </p:spPr>
      </p:pic>
      <p:sp>
        <p:nvSpPr>
          <p:cNvPr id="258" name="Google Shape;258;p24"/>
          <p:cNvSpPr txBox="1"/>
          <p:nvPr/>
        </p:nvSpPr>
        <p:spPr>
          <a:xfrm>
            <a:off x="2307956" y="3902701"/>
            <a:ext cx="3657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Contextual Interpreters: </a:t>
            </a:r>
            <a:r>
              <a:rPr lang="en-US" sz="2400">
                <a:solidFill>
                  <a:schemeClr val="dk1"/>
                </a:solidFill>
                <a:latin typeface="PT Sans"/>
                <a:ea typeface="PT Sans"/>
                <a:cs typeface="PT Sans"/>
                <a:sym typeface="PT Sans"/>
              </a:rPr>
              <a:t>Tailored responses based on input and context.</a:t>
            </a:r>
            <a:endParaRPr/>
          </a:p>
        </p:txBody>
      </p:sp>
      <p:sp>
        <p:nvSpPr>
          <p:cNvPr id="259" name="Google Shape;259;p24"/>
          <p:cNvSpPr txBox="1"/>
          <p:nvPr/>
        </p:nvSpPr>
        <p:spPr>
          <a:xfrm>
            <a:off x="7551880" y="3890732"/>
            <a:ext cx="405031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PT Sans"/>
                <a:ea typeface="PT Sans"/>
                <a:cs typeface="PT Sans"/>
                <a:sym typeface="PT Sans"/>
              </a:rPr>
              <a:t>Synthesizers of Knowledge: </a:t>
            </a:r>
            <a:br>
              <a:rPr b="1" lang="en-US" sz="2400">
                <a:solidFill>
                  <a:schemeClr val="dk1"/>
                </a:solidFill>
                <a:latin typeface="PT Sans"/>
                <a:ea typeface="PT Sans"/>
                <a:cs typeface="PT Sans"/>
                <a:sym typeface="PT Sans"/>
              </a:rPr>
            </a:br>
            <a:r>
              <a:rPr lang="en-US" sz="2400">
                <a:solidFill>
                  <a:schemeClr val="dk1"/>
                </a:solidFill>
                <a:latin typeface="PT Sans"/>
                <a:ea typeface="PT Sans"/>
                <a:cs typeface="PT Sans"/>
                <a:sym typeface="PT Sans"/>
              </a:rPr>
              <a:t>Trained on vast datasets for varied tasks.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5"/>
          <p:cNvSpPr/>
          <p:nvPr/>
        </p:nvSpPr>
        <p:spPr>
          <a:xfrm>
            <a:off x="10308699" y="-590623"/>
            <a:ext cx="2658140" cy="2286000"/>
          </a:xfrm>
          <a:prstGeom prst="hexagon">
            <a:avLst>
              <a:gd fmla="val 25000" name="adj"/>
              <a:gd fmla="val 115470" name="vf"/>
            </a:avLst>
          </a:prstGeom>
          <a:gradFill>
            <a:gsLst>
              <a:gs pos="0">
                <a:srgbClr val="DBCBC3"/>
              </a:gs>
              <a:gs pos="50000">
                <a:srgbClr val="E7DED9"/>
              </a:gs>
              <a:gs pos="100000">
                <a:srgbClr val="F3EEEB"/>
              </a:gs>
            </a:gsLst>
            <a:lin ang="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6" name="Google Shape;266;p25"/>
          <p:cNvGrpSpPr/>
          <p:nvPr/>
        </p:nvGrpSpPr>
        <p:grpSpPr>
          <a:xfrm>
            <a:off x="-2645252" y="2708203"/>
            <a:ext cx="6966904" cy="5831357"/>
            <a:chOff x="5569527" y="1532009"/>
            <a:chExt cx="6966904" cy="5831357"/>
          </a:xfrm>
        </p:grpSpPr>
        <p:sp>
          <p:nvSpPr>
            <p:cNvPr id="267" name="Google Shape;267;p25"/>
            <p:cNvSpPr/>
            <p:nvPr/>
          </p:nvSpPr>
          <p:spPr>
            <a:xfrm>
              <a:off x="7730836" y="271148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25"/>
            <p:cNvSpPr/>
            <p:nvPr/>
          </p:nvSpPr>
          <p:spPr>
            <a:xfrm>
              <a:off x="9878291"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25"/>
            <p:cNvSpPr/>
            <p:nvPr/>
          </p:nvSpPr>
          <p:spPr>
            <a:xfrm>
              <a:off x="7730836" y="507736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25"/>
            <p:cNvSpPr/>
            <p:nvPr/>
          </p:nvSpPr>
          <p:spPr>
            <a:xfrm>
              <a:off x="9878291" y="1532009"/>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25"/>
            <p:cNvSpPr/>
            <p:nvPr/>
          </p:nvSpPr>
          <p:spPr>
            <a:xfrm>
              <a:off x="5569527"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72" name="Google Shape;272;p25"/>
          <p:cNvSpPr txBox="1"/>
          <p:nvPr>
            <p:ph idx="4294967295" type="title"/>
          </p:nvPr>
        </p:nvSpPr>
        <p:spPr>
          <a:xfrm>
            <a:off x="261147" y="338190"/>
            <a:ext cx="117364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5"/>
              </a:buClr>
              <a:buSzPts val="4400"/>
              <a:buFont typeface="Avenir"/>
              <a:buNone/>
            </a:pPr>
            <a:r>
              <a:rPr lang="en-US">
                <a:solidFill>
                  <a:schemeClr val="accent5"/>
                </a:solidFill>
              </a:rPr>
              <a:t>What Large Language Models Are Not (Yet)</a:t>
            </a:r>
            <a:endParaRPr/>
          </a:p>
        </p:txBody>
      </p:sp>
      <p:sp>
        <p:nvSpPr>
          <p:cNvPr id="273" name="Google Shape;273;p25"/>
          <p:cNvSpPr txBox="1"/>
          <p:nvPr/>
        </p:nvSpPr>
        <p:spPr>
          <a:xfrm>
            <a:off x="2307956" y="2247087"/>
            <a:ext cx="36576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5"/>
                </a:solidFill>
                <a:latin typeface="PT Sans"/>
                <a:ea typeface="PT Sans"/>
                <a:cs typeface="PT Sans"/>
                <a:sym typeface="PT Sans"/>
              </a:rPr>
              <a:t>Math Experts</a:t>
            </a:r>
            <a:r>
              <a:rPr lang="en-US" sz="2400">
                <a:solidFill>
                  <a:schemeClr val="accent6"/>
                </a:solidFill>
                <a:latin typeface="PT Sans"/>
                <a:ea typeface="PT Sans"/>
                <a:cs typeface="PT Sans"/>
                <a:sym typeface="PT Sans"/>
              </a:rPr>
              <a:t>: </a:t>
            </a:r>
            <a:br>
              <a:rPr lang="en-US" sz="2400">
                <a:solidFill>
                  <a:schemeClr val="accent6"/>
                </a:solidFill>
                <a:latin typeface="PT Sans"/>
                <a:ea typeface="PT Sans"/>
                <a:cs typeface="PT Sans"/>
                <a:sym typeface="PT Sans"/>
              </a:rPr>
            </a:br>
            <a:r>
              <a:rPr lang="en-US" sz="2400">
                <a:solidFill>
                  <a:schemeClr val="dk1"/>
                </a:solidFill>
                <a:latin typeface="PT Sans"/>
                <a:ea typeface="PT Sans"/>
                <a:cs typeface="PT Sans"/>
                <a:sym typeface="PT Sans"/>
              </a:rPr>
              <a:t>May still falter in complex algebra or calculations.</a:t>
            </a:r>
            <a:endParaRPr/>
          </a:p>
          <a:p>
            <a:pPr indent="0" lvl="0" marL="0" marR="0" rtl="0" algn="l">
              <a:spcBef>
                <a:spcPts val="0"/>
              </a:spcBef>
              <a:spcAft>
                <a:spcPts val="0"/>
              </a:spcAft>
              <a:buNone/>
            </a:pPr>
            <a:r>
              <a:t/>
            </a:r>
            <a:endParaRPr sz="2400">
              <a:solidFill>
                <a:schemeClr val="dk1"/>
              </a:solidFill>
              <a:latin typeface="PT Sans"/>
              <a:ea typeface="PT Sans"/>
              <a:cs typeface="PT Sans"/>
              <a:sym typeface="PT Sans"/>
            </a:endParaRPr>
          </a:p>
        </p:txBody>
      </p:sp>
      <p:sp>
        <p:nvSpPr>
          <p:cNvPr id="274" name="Google Shape;274;p25"/>
          <p:cNvSpPr txBox="1"/>
          <p:nvPr/>
        </p:nvSpPr>
        <p:spPr>
          <a:xfrm>
            <a:off x="7534940" y="2247086"/>
            <a:ext cx="3657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5"/>
                </a:solidFill>
                <a:latin typeface="PT Sans"/>
                <a:ea typeface="PT Sans"/>
                <a:cs typeface="PT Sans"/>
                <a:sym typeface="PT Sans"/>
              </a:rPr>
              <a:t>Unexpected Creators: </a:t>
            </a:r>
            <a:br>
              <a:rPr b="1" lang="en-US" sz="2400">
                <a:solidFill>
                  <a:schemeClr val="accent5"/>
                </a:solidFill>
                <a:latin typeface="PT Sans"/>
                <a:ea typeface="PT Sans"/>
                <a:cs typeface="PT Sans"/>
                <a:sym typeface="PT Sans"/>
              </a:rPr>
            </a:br>
            <a:r>
              <a:rPr lang="en-US" sz="2400">
                <a:solidFill>
                  <a:schemeClr val="dk1"/>
                </a:solidFill>
                <a:latin typeface="PT Sans"/>
                <a:ea typeface="PT Sans"/>
                <a:cs typeface="PT Sans"/>
                <a:sym typeface="PT Sans"/>
              </a:rPr>
              <a:t>Tend toward patterns over novelty or insight.</a:t>
            </a:r>
            <a:endParaRPr/>
          </a:p>
        </p:txBody>
      </p:sp>
      <p:sp>
        <p:nvSpPr>
          <p:cNvPr id="275" name="Google Shape;275;p25"/>
          <p:cNvSpPr txBox="1"/>
          <p:nvPr/>
        </p:nvSpPr>
        <p:spPr>
          <a:xfrm>
            <a:off x="2307956" y="3878948"/>
            <a:ext cx="3657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5"/>
                </a:solidFill>
                <a:latin typeface="PT Sans"/>
                <a:ea typeface="PT Sans"/>
                <a:cs typeface="PT Sans"/>
                <a:sym typeface="PT Sans"/>
              </a:rPr>
              <a:t>Consistently Accurate: </a:t>
            </a:r>
            <a:br>
              <a:rPr b="1" lang="en-US" sz="2400">
                <a:solidFill>
                  <a:schemeClr val="accent5"/>
                </a:solidFill>
                <a:latin typeface="PT Sans"/>
                <a:ea typeface="PT Sans"/>
                <a:cs typeface="PT Sans"/>
                <a:sym typeface="PT Sans"/>
              </a:rPr>
            </a:br>
            <a:r>
              <a:rPr lang="en-US" sz="2400">
                <a:solidFill>
                  <a:schemeClr val="dk1"/>
                </a:solidFill>
                <a:latin typeface="PT Sans"/>
                <a:ea typeface="PT Sans"/>
                <a:cs typeface="PT Sans"/>
                <a:sym typeface="PT Sans"/>
              </a:rPr>
              <a:t>Can generate factual inaccuracies.</a:t>
            </a:r>
            <a:endParaRPr/>
          </a:p>
        </p:txBody>
      </p:sp>
      <p:sp>
        <p:nvSpPr>
          <p:cNvPr id="276" name="Google Shape;276;p25"/>
          <p:cNvSpPr txBox="1"/>
          <p:nvPr/>
        </p:nvSpPr>
        <p:spPr>
          <a:xfrm>
            <a:off x="7551880" y="3866979"/>
            <a:ext cx="3657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5"/>
                </a:solidFill>
                <a:latin typeface="PT Sans"/>
                <a:ea typeface="PT Sans"/>
                <a:cs typeface="PT Sans"/>
                <a:sym typeface="PT Sans"/>
              </a:rPr>
              <a:t>Human Replacements: </a:t>
            </a:r>
            <a:br>
              <a:rPr b="1" lang="en-US" sz="2400">
                <a:solidFill>
                  <a:schemeClr val="accent5"/>
                </a:solidFill>
                <a:latin typeface="PT Sans"/>
                <a:ea typeface="PT Sans"/>
                <a:cs typeface="PT Sans"/>
                <a:sym typeface="PT Sans"/>
              </a:rPr>
            </a:br>
            <a:r>
              <a:rPr lang="en-US" sz="2400">
                <a:solidFill>
                  <a:schemeClr val="dk1"/>
                </a:solidFill>
                <a:latin typeface="PT Sans"/>
                <a:ea typeface="PT Sans"/>
                <a:cs typeface="PT Sans"/>
                <a:sym typeface="PT Sans"/>
              </a:rPr>
              <a:t>Lacks genuine understanding or wit.</a:t>
            </a:r>
            <a:endParaRPr/>
          </a:p>
        </p:txBody>
      </p:sp>
      <p:pic>
        <p:nvPicPr>
          <p:cNvPr id="277" name="Google Shape;277;p25"/>
          <p:cNvPicPr preferRelativeResize="0"/>
          <p:nvPr/>
        </p:nvPicPr>
        <p:blipFill rotWithShape="1">
          <a:blip r:embed="rId3">
            <a:alphaModFix/>
          </a:blip>
          <a:srcRect b="0" l="0" r="0" t="0"/>
          <a:stretch/>
        </p:blipFill>
        <p:spPr>
          <a:xfrm>
            <a:off x="1096056" y="2232430"/>
            <a:ext cx="1145263" cy="1143000"/>
          </a:xfrm>
          <a:prstGeom prst="ellipse">
            <a:avLst/>
          </a:prstGeom>
          <a:noFill/>
          <a:ln>
            <a:noFill/>
          </a:ln>
        </p:spPr>
      </p:pic>
      <p:pic>
        <p:nvPicPr>
          <p:cNvPr id="278" name="Google Shape;278;p25"/>
          <p:cNvPicPr preferRelativeResize="0"/>
          <p:nvPr/>
        </p:nvPicPr>
        <p:blipFill rotWithShape="1">
          <a:blip r:embed="rId4">
            <a:alphaModFix/>
          </a:blip>
          <a:srcRect b="0" l="0" r="0" t="0"/>
          <a:stretch/>
        </p:blipFill>
        <p:spPr>
          <a:xfrm>
            <a:off x="1096056" y="3899647"/>
            <a:ext cx="1143000" cy="1143000"/>
          </a:xfrm>
          <a:prstGeom prst="ellipse">
            <a:avLst/>
          </a:prstGeom>
          <a:noFill/>
          <a:ln>
            <a:noFill/>
          </a:ln>
        </p:spPr>
      </p:pic>
      <p:pic>
        <p:nvPicPr>
          <p:cNvPr id="279" name="Google Shape;279;p25"/>
          <p:cNvPicPr preferRelativeResize="0"/>
          <p:nvPr/>
        </p:nvPicPr>
        <p:blipFill rotWithShape="1">
          <a:blip r:embed="rId5">
            <a:alphaModFix/>
          </a:blip>
          <a:srcRect b="0" l="0" r="0" t="0"/>
          <a:stretch/>
        </p:blipFill>
        <p:spPr>
          <a:xfrm>
            <a:off x="6319631" y="2286000"/>
            <a:ext cx="1168011" cy="1143000"/>
          </a:xfrm>
          <a:prstGeom prst="ellipse">
            <a:avLst/>
          </a:prstGeom>
          <a:noFill/>
          <a:ln>
            <a:noFill/>
          </a:ln>
        </p:spPr>
      </p:pic>
      <p:pic>
        <p:nvPicPr>
          <p:cNvPr id="280" name="Google Shape;280;p25"/>
          <p:cNvPicPr preferRelativeResize="0"/>
          <p:nvPr/>
        </p:nvPicPr>
        <p:blipFill rotWithShape="1">
          <a:blip r:embed="rId6">
            <a:alphaModFix/>
          </a:blip>
          <a:srcRect b="0" l="0" r="0" t="0"/>
          <a:stretch/>
        </p:blipFill>
        <p:spPr>
          <a:xfrm>
            <a:off x="6332136" y="3899647"/>
            <a:ext cx="1143000" cy="1143000"/>
          </a:xfrm>
          <a:prstGeom prst="ellipse">
            <a:avLst/>
          </a:prstGeom>
          <a:noFill/>
          <a:ln>
            <a:noFill/>
          </a:ln>
        </p:spPr>
      </p:pic>
      <p:sp>
        <p:nvSpPr>
          <p:cNvPr id="281" name="Google Shape;281;p25"/>
          <p:cNvSpPr txBox="1"/>
          <p:nvPr/>
        </p:nvSpPr>
        <p:spPr>
          <a:xfrm>
            <a:off x="800986" y="5727431"/>
            <a:ext cx="1059002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2"/>
                </a:solidFill>
                <a:latin typeface="PT Sans"/>
                <a:ea typeface="PT Sans"/>
                <a:cs typeface="PT Sans"/>
                <a:sym typeface="PT Sans"/>
              </a:rPr>
              <a:t>While LLMs have made strides in addressing prior limitations, they can still generate inaccurate or biased outputs if misused or poorly guided. Ethical and responsible use is essential.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6"/>
          <p:cNvSpPr/>
          <p:nvPr/>
        </p:nvSpPr>
        <p:spPr>
          <a:xfrm>
            <a:off x="10308699" y="-590623"/>
            <a:ext cx="2658140" cy="2286000"/>
          </a:xfrm>
          <a:prstGeom prst="hexagon">
            <a:avLst>
              <a:gd fmla="val 25000" name="adj"/>
              <a:gd fmla="val 115470" name="vf"/>
            </a:avLst>
          </a:prstGeom>
          <a:gradFill>
            <a:gsLst>
              <a:gs pos="0">
                <a:srgbClr val="DBCBC3"/>
              </a:gs>
              <a:gs pos="50000">
                <a:srgbClr val="E7DED9"/>
              </a:gs>
              <a:gs pos="100000">
                <a:srgbClr val="F3EEEB"/>
              </a:gs>
            </a:gsLst>
            <a:lin ang="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8" name="Google Shape;288;p26"/>
          <p:cNvGrpSpPr/>
          <p:nvPr/>
        </p:nvGrpSpPr>
        <p:grpSpPr>
          <a:xfrm>
            <a:off x="-2645252" y="2708203"/>
            <a:ext cx="6966904" cy="5831357"/>
            <a:chOff x="5569527" y="1532009"/>
            <a:chExt cx="6966904" cy="5831357"/>
          </a:xfrm>
        </p:grpSpPr>
        <p:sp>
          <p:nvSpPr>
            <p:cNvPr id="289" name="Google Shape;289;p26"/>
            <p:cNvSpPr/>
            <p:nvPr/>
          </p:nvSpPr>
          <p:spPr>
            <a:xfrm>
              <a:off x="7730836" y="271148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26"/>
            <p:cNvSpPr/>
            <p:nvPr/>
          </p:nvSpPr>
          <p:spPr>
            <a:xfrm>
              <a:off x="9878291"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26"/>
            <p:cNvSpPr/>
            <p:nvPr/>
          </p:nvSpPr>
          <p:spPr>
            <a:xfrm>
              <a:off x="7730836" y="507736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26"/>
            <p:cNvSpPr/>
            <p:nvPr/>
          </p:nvSpPr>
          <p:spPr>
            <a:xfrm>
              <a:off x="9878291" y="1532009"/>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26"/>
            <p:cNvSpPr/>
            <p:nvPr/>
          </p:nvSpPr>
          <p:spPr>
            <a:xfrm>
              <a:off x="5569527"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4" name="Google Shape;29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AI Risks, Ethics, and Considerations</a:t>
            </a:r>
            <a:endParaRPr/>
          </a:p>
        </p:txBody>
      </p:sp>
      <p:grpSp>
        <p:nvGrpSpPr>
          <p:cNvPr id="295" name="Google Shape;295;p26"/>
          <p:cNvGrpSpPr/>
          <p:nvPr/>
        </p:nvGrpSpPr>
        <p:grpSpPr>
          <a:xfrm>
            <a:off x="841486" y="1882333"/>
            <a:ext cx="10509027" cy="4237921"/>
            <a:chOff x="3286" y="56708"/>
            <a:chExt cx="10509027" cy="4237921"/>
          </a:xfrm>
        </p:grpSpPr>
        <p:sp>
          <p:nvSpPr>
            <p:cNvPr id="296" name="Google Shape;296;p26"/>
            <p:cNvSpPr/>
            <p:nvPr/>
          </p:nvSpPr>
          <p:spPr>
            <a:xfrm>
              <a:off x="3286" y="56708"/>
              <a:ext cx="3203971" cy="460800"/>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txBox="1"/>
            <p:nvPr/>
          </p:nvSpPr>
          <p:spPr>
            <a:xfrm>
              <a:off x="3286" y="56708"/>
              <a:ext cx="3203971" cy="460800"/>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Key Risks</a:t>
              </a:r>
              <a:endParaRPr/>
            </a:p>
          </p:txBody>
        </p:sp>
        <p:sp>
          <p:nvSpPr>
            <p:cNvPr id="298" name="Google Shape;298;p26"/>
            <p:cNvSpPr/>
            <p:nvPr/>
          </p:nvSpPr>
          <p:spPr>
            <a:xfrm>
              <a:off x="3286" y="517509"/>
              <a:ext cx="3203971" cy="3777120"/>
            </a:xfrm>
            <a:prstGeom prst="rect">
              <a:avLst/>
            </a:prstGeom>
            <a:solidFill>
              <a:srgbClr val="C9CACD">
                <a:alpha val="89803"/>
              </a:srgbClr>
            </a:solidFill>
            <a:ln cap="flat" cmpd="sng" w="12700">
              <a:solidFill>
                <a:srgbClr val="C9CA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6"/>
            <p:cNvSpPr txBox="1"/>
            <p:nvPr/>
          </p:nvSpPr>
          <p:spPr>
            <a:xfrm>
              <a:off x="3286" y="517509"/>
              <a:ext cx="3203971" cy="3777120"/>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Privacy and Data Security</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Protect sensitive information when interacting with AI tools. Understand provider privacy policies, as standards vary.</a:t>
              </a:r>
              <a:endParaRPr/>
            </a:p>
            <a:p>
              <a:pPr indent="-171450" lvl="1" marL="171450" marR="0" rtl="0" algn="l">
                <a:lnSpc>
                  <a:spcPct val="90000"/>
                </a:lnSpc>
                <a:spcBef>
                  <a:spcPts val="24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Bias</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AI systems can unintentionally reinforce biases from training data. Evaluate outputs critically to ensure fairness.</a:t>
              </a:r>
              <a:endParaRPr/>
            </a:p>
            <a:p>
              <a:pPr indent="-171450" lvl="1" marL="171450" marR="0" rtl="0" algn="l">
                <a:lnSpc>
                  <a:spcPct val="90000"/>
                </a:lnSpc>
                <a:spcBef>
                  <a:spcPts val="24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User Safety</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AI tools may generate harmful or inappropriate content. Use them within safeguards and provide feedback to improve.</a:t>
              </a:r>
              <a:endParaRPr/>
            </a:p>
          </p:txBody>
        </p:sp>
        <p:sp>
          <p:nvSpPr>
            <p:cNvPr id="300" name="Google Shape;300;p26"/>
            <p:cNvSpPr/>
            <p:nvPr/>
          </p:nvSpPr>
          <p:spPr>
            <a:xfrm>
              <a:off x="3655814" y="56708"/>
              <a:ext cx="3203971" cy="460800"/>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6"/>
            <p:cNvSpPr txBox="1"/>
            <p:nvPr/>
          </p:nvSpPr>
          <p:spPr>
            <a:xfrm>
              <a:off x="3655814" y="56708"/>
              <a:ext cx="3203971" cy="460800"/>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Ethical Principles</a:t>
              </a:r>
              <a:endParaRPr/>
            </a:p>
          </p:txBody>
        </p:sp>
        <p:sp>
          <p:nvSpPr>
            <p:cNvPr id="302" name="Google Shape;302;p26"/>
            <p:cNvSpPr/>
            <p:nvPr/>
          </p:nvSpPr>
          <p:spPr>
            <a:xfrm>
              <a:off x="3655814" y="517509"/>
              <a:ext cx="3203971" cy="3777120"/>
            </a:xfrm>
            <a:prstGeom prst="rect">
              <a:avLst/>
            </a:prstGeom>
            <a:solidFill>
              <a:srgbClr val="C9CACD">
                <a:alpha val="89803"/>
              </a:srgbClr>
            </a:solidFill>
            <a:ln cap="flat" cmpd="sng" w="12700">
              <a:solidFill>
                <a:srgbClr val="C9CA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6"/>
            <p:cNvSpPr txBox="1"/>
            <p:nvPr/>
          </p:nvSpPr>
          <p:spPr>
            <a:xfrm>
              <a:off x="3655814" y="517509"/>
              <a:ext cx="3203971" cy="3777120"/>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Transparency</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Ensure AI systems are understandable and actions/decisions are explainable to users and stakeholders.</a:t>
              </a:r>
              <a:endParaRPr/>
            </a:p>
            <a:p>
              <a:pPr indent="-171450" lvl="1" marL="171450" marR="0" rtl="0" algn="l">
                <a:lnSpc>
                  <a:spcPct val="90000"/>
                </a:lnSpc>
                <a:spcBef>
                  <a:spcPts val="24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Fairness</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Avoid biases in AI outputs by critically evaluating data sources and algorithms.</a:t>
              </a:r>
              <a:endParaRPr/>
            </a:p>
            <a:p>
              <a:pPr indent="-171450" lvl="1" marL="171450" marR="0" rtl="0" algn="l">
                <a:lnSpc>
                  <a:spcPct val="90000"/>
                </a:lnSpc>
                <a:spcBef>
                  <a:spcPts val="24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Accountability</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Maintain human oversight to ensure AI is used responsibly and aligns with organizational values.</a:t>
              </a:r>
              <a:endParaRPr/>
            </a:p>
          </p:txBody>
        </p:sp>
        <p:sp>
          <p:nvSpPr>
            <p:cNvPr id="304" name="Google Shape;304;p26"/>
            <p:cNvSpPr/>
            <p:nvPr/>
          </p:nvSpPr>
          <p:spPr>
            <a:xfrm>
              <a:off x="7308342" y="56708"/>
              <a:ext cx="3203971" cy="460800"/>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6"/>
            <p:cNvSpPr txBox="1"/>
            <p:nvPr/>
          </p:nvSpPr>
          <p:spPr>
            <a:xfrm>
              <a:off x="7308342" y="56708"/>
              <a:ext cx="3203971" cy="460800"/>
            </a:xfrm>
            <a:prstGeom prst="rect">
              <a:avLst/>
            </a:prstGeom>
            <a:noFill/>
            <a:ln>
              <a:noFill/>
            </a:ln>
          </p:spPr>
          <p:txBody>
            <a:bodyPr anchorCtr="0" anchor="ctr" bIns="65000" lIns="113775" spcFirstLastPara="1" rIns="113775" wrap="square" tIns="65000">
              <a:noAutofit/>
            </a:bodyPr>
            <a:lstStyle/>
            <a:p>
              <a:pPr indent="0" lvl="0" marL="0" marR="0" rtl="0" algn="ctr">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Guidelines for Responsible Use</a:t>
              </a:r>
              <a:endParaRPr/>
            </a:p>
          </p:txBody>
        </p:sp>
        <p:sp>
          <p:nvSpPr>
            <p:cNvPr id="306" name="Google Shape;306;p26"/>
            <p:cNvSpPr/>
            <p:nvPr/>
          </p:nvSpPr>
          <p:spPr>
            <a:xfrm>
              <a:off x="7308342" y="517509"/>
              <a:ext cx="3203971" cy="3777120"/>
            </a:xfrm>
            <a:prstGeom prst="rect">
              <a:avLst/>
            </a:prstGeom>
            <a:solidFill>
              <a:srgbClr val="C9CACD">
                <a:alpha val="89803"/>
              </a:srgbClr>
            </a:solidFill>
            <a:ln cap="flat" cmpd="sng" w="12700">
              <a:solidFill>
                <a:srgbClr val="C9CA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6"/>
            <p:cNvSpPr txBox="1"/>
            <p:nvPr/>
          </p:nvSpPr>
          <p:spPr>
            <a:xfrm>
              <a:off x="7308342" y="517509"/>
              <a:ext cx="3203971" cy="3777120"/>
            </a:xfrm>
            <a:prstGeom prst="rect">
              <a:avLst/>
            </a:prstGeom>
            <a:noFill/>
            <a:ln>
              <a:noFill/>
            </a:ln>
          </p:spPr>
          <p:txBody>
            <a:bodyPr anchorCtr="0" anchor="t" bIns="128000" lIns="85325" spcFirstLastPara="1" rIns="113775" wrap="square" tIns="85325">
              <a:noAutofit/>
            </a:bodyPr>
            <a:lstStyle/>
            <a:p>
              <a:pPr indent="-171450" lvl="1" marL="171450" marR="0" rtl="0" algn="l">
                <a:lnSpc>
                  <a:spcPct val="90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Understand AI’s Limitations</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AI is not all-knowing; its outputs may reflect outdated or incomplete information.</a:t>
              </a:r>
              <a:endParaRPr/>
            </a:p>
            <a:p>
              <a:pPr indent="-171450" lvl="1" marL="171450" marR="0" rtl="0" algn="l">
                <a:lnSpc>
                  <a:spcPct val="90000"/>
                </a:lnSpc>
                <a:spcBef>
                  <a:spcPts val="24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Continuous Monitoring</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Regularly review AI’s performance and adapt as necessary to address emerging risks.</a:t>
              </a:r>
              <a:endParaRPr/>
            </a:p>
            <a:p>
              <a:pPr indent="-171450" lvl="1" marL="171450" marR="0" rtl="0" algn="l">
                <a:lnSpc>
                  <a:spcPct val="90000"/>
                </a:lnSpc>
                <a:spcBef>
                  <a:spcPts val="24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Feedback and Iteration</a:t>
              </a:r>
              <a:endParaRPr b="0" i="0" sz="1600" u="none" cap="none" strike="noStrike">
                <a:solidFill>
                  <a:schemeClr val="dk1"/>
                </a:solidFill>
                <a:latin typeface="Calibri"/>
                <a:ea typeface="Calibri"/>
                <a:cs typeface="Calibri"/>
                <a:sym typeface="Calibri"/>
              </a:endParaRPr>
            </a:p>
            <a:p>
              <a:pPr indent="-171450" lvl="2" marL="34290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Provide feedback to improve models and advocate for updates that enhance fairness, security, and usability.</a:t>
              </a:r>
              <a:br>
                <a:rPr b="0" i="0" lang="en-US" sz="1600" u="none" cap="none" strike="noStrike">
                  <a:solidFill>
                    <a:schemeClr val="dk1"/>
                  </a:solidFill>
                  <a:latin typeface="Calibri"/>
                  <a:ea typeface="Calibri"/>
                  <a:cs typeface="Calibri"/>
                  <a:sym typeface="Calibri"/>
                </a:rPr>
              </a:br>
              <a:endParaRPr b="0" i="0" sz="16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grpSp>
        <p:nvGrpSpPr>
          <p:cNvPr id="313" name="Google Shape;313;p27"/>
          <p:cNvGrpSpPr/>
          <p:nvPr/>
        </p:nvGrpSpPr>
        <p:grpSpPr>
          <a:xfrm>
            <a:off x="-344431" y="-360434"/>
            <a:ext cx="14399420" cy="9111729"/>
            <a:chOff x="-344431" y="-360434"/>
            <a:chExt cx="14399420" cy="9111729"/>
          </a:xfrm>
        </p:grpSpPr>
        <p:sp>
          <p:nvSpPr>
            <p:cNvPr id="314" name="Google Shape;314;p27"/>
            <p:cNvSpPr/>
            <p:nvPr/>
          </p:nvSpPr>
          <p:spPr>
            <a:xfrm>
              <a:off x="-344431" y="-360434"/>
              <a:ext cx="2658140" cy="2286000"/>
            </a:xfrm>
            <a:prstGeom prst="hexagon">
              <a:avLst>
                <a:gd fmla="val 25000" name="adj"/>
                <a:gd fmla="val 115470" name="vf"/>
              </a:avLst>
            </a:prstGeom>
            <a:gradFill>
              <a:gsLst>
                <a:gs pos="0">
                  <a:srgbClr val="DBCBC3"/>
                </a:gs>
                <a:gs pos="50000">
                  <a:srgbClr val="E7DED9"/>
                </a:gs>
                <a:gs pos="100000">
                  <a:srgbClr val="F3EEEB"/>
                </a:gs>
              </a:gsLst>
              <a:lin ang="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15" name="Google Shape;315;p27"/>
            <p:cNvGrpSpPr/>
            <p:nvPr/>
          </p:nvGrpSpPr>
          <p:grpSpPr>
            <a:xfrm>
              <a:off x="7088085" y="2919938"/>
              <a:ext cx="6966904" cy="5831357"/>
              <a:chOff x="5569527" y="1532009"/>
              <a:chExt cx="6966904" cy="5831357"/>
            </a:xfrm>
          </p:grpSpPr>
          <p:sp>
            <p:nvSpPr>
              <p:cNvPr id="316" name="Google Shape;316;p27"/>
              <p:cNvSpPr/>
              <p:nvPr/>
            </p:nvSpPr>
            <p:spPr>
              <a:xfrm>
                <a:off x="7730836" y="271148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27"/>
              <p:cNvSpPr/>
              <p:nvPr/>
            </p:nvSpPr>
            <p:spPr>
              <a:xfrm>
                <a:off x="9878291"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27"/>
              <p:cNvSpPr/>
              <p:nvPr/>
            </p:nvSpPr>
            <p:spPr>
              <a:xfrm>
                <a:off x="7730836" y="507736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27"/>
              <p:cNvSpPr/>
              <p:nvPr/>
            </p:nvSpPr>
            <p:spPr>
              <a:xfrm>
                <a:off x="9878291" y="1532009"/>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27"/>
              <p:cNvSpPr/>
              <p:nvPr/>
            </p:nvSpPr>
            <p:spPr>
              <a:xfrm>
                <a:off x="5569527"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321" name="Google Shape;32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Popular Large Language Models</a:t>
            </a:r>
            <a:endParaRPr/>
          </a:p>
        </p:txBody>
      </p:sp>
      <p:sp>
        <p:nvSpPr>
          <p:cNvPr id="322" name="Google Shape;322;p27"/>
          <p:cNvSpPr txBox="1"/>
          <p:nvPr>
            <p:ph idx="1" type="body"/>
          </p:nvPr>
        </p:nvSpPr>
        <p:spPr>
          <a:xfrm>
            <a:off x="442457" y="2004089"/>
            <a:ext cx="11547983" cy="4888906"/>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2"/>
              </a:buClr>
              <a:buSzPts val="1800"/>
              <a:buChar char="•"/>
            </a:pPr>
            <a:r>
              <a:rPr b="1" lang="en-US" sz="1800">
                <a:solidFill>
                  <a:schemeClr val="dk2"/>
                </a:solidFill>
              </a:rPr>
              <a:t>ChatGPT </a:t>
            </a:r>
            <a:r>
              <a:rPr lang="en-US" sz="1800"/>
              <a:t>from</a:t>
            </a:r>
            <a:r>
              <a:rPr b="1" lang="en-US" sz="1800">
                <a:solidFill>
                  <a:schemeClr val="dk2"/>
                </a:solidFill>
              </a:rPr>
              <a:t> OpenAI – chatgpt.com</a:t>
            </a:r>
            <a:br>
              <a:rPr b="1" lang="en-US" sz="1800">
                <a:solidFill>
                  <a:schemeClr val="dk2"/>
                </a:solidFill>
              </a:rPr>
            </a:br>
            <a:r>
              <a:rPr lang="en-US" sz="1800"/>
              <a:t>The industry leader in knowledge and conversational abilities. Users can upload documents and generate images.</a:t>
            </a:r>
            <a:endParaRPr/>
          </a:p>
          <a:p>
            <a:pPr indent="-228600" lvl="0" marL="228600" rtl="0" algn="l">
              <a:lnSpc>
                <a:spcPct val="100000"/>
              </a:lnSpc>
              <a:spcBef>
                <a:spcPts val="1000"/>
              </a:spcBef>
              <a:spcAft>
                <a:spcPts val="0"/>
              </a:spcAft>
              <a:buClr>
                <a:schemeClr val="dk2"/>
              </a:buClr>
              <a:buSzPts val="1800"/>
              <a:buChar char="•"/>
            </a:pPr>
            <a:r>
              <a:rPr b="1" lang="en-US" sz="1800">
                <a:solidFill>
                  <a:schemeClr val="dk2"/>
                </a:solidFill>
              </a:rPr>
              <a:t>Gemini </a:t>
            </a:r>
            <a:r>
              <a:rPr lang="en-US" sz="1800"/>
              <a:t>from</a:t>
            </a:r>
            <a:r>
              <a:rPr b="1" lang="en-US" sz="1800">
                <a:solidFill>
                  <a:schemeClr val="dk2"/>
                </a:solidFill>
              </a:rPr>
              <a:t> Google – gemini.google.com</a:t>
            </a:r>
            <a:br>
              <a:rPr b="1" lang="en-US" sz="1800">
                <a:solidFill>
                  <a:schemeClr val="dk2"/>
                </a:solidFill>
              </a:rPr>
            </a:br>
            <a:r>
              <a:rPr lang="en-US" sz="1800"/>
              <a:t>Integrated into many Google applications. </a:t>
            </a:r>
            <a:endParaRPr b="1" sz="1800"/>
          </a:p>
          <a:p>
            <a:pPr indent="-228600" lvl="0" marL="228600" rtl="0" algn="l">
              <a:lnSpc>
                <a:spcPct val="100000"/>
              </a:lnSpc>
              <a:spcBef>
                <a:spcPts val="1000"/>
              </a:spcBef>
              <a:spcAft>
                <a:spcPts val="0"/>
              </a:spcAft>
              <a:buClr>
                <a:schemeClr val="dk2"/>
              </a:buClr>
              <a:buSzPts val="1800"/>
              <a:buChar char="•"/>
            </a:pPr>
            <a:r>
              <a:rPr b="1" lang="en-US" sz="1800">
                <a:solidFill>
                  <a:schemeClr val="dk2"/>
                </a:solidFill>
              </a:rPr>
              <a:t>Claude </a:t>
            </a:r>
            <a:r>
              <a:rPr lang="en-US" sz="1800"/>
              <a:t>from</a:t>
            </a:r>
            <a:r>
              <a:rPr b="1" lang="en-US" sz="1800">
                <a:solidFill>
                  <a:schemeClr val="dk2"/>
                </a:solidFill>
              </a:rPr>
              <a:t> Anthropic – claude.ai</a:t>
            </a:r>
            <a:br>
              <a:rPr b="1" lang="en-US" sz="1800">
                <a:solidFill>
                  <a:schemeClr val="dk2"/>
                </a:solidFill>
              </a:rPr>
            </a:br>
            <a:r>
              <a:rPr lang="en-US" sz="1800"/>
              <a:t>The leader in user safety and data security. Document uploads are allowed.</a:t>
            </a:r>
            <a:endParaRPr b="1" sz="1800"/>
          </a:p>
          <a:p>
            <a:pPr indent="-228600" lvl="0" marL="228600" rtl="0" algn="l">
              <a:lnSpc>
                <a:spcPct val="100000"/>
              </a:lnSpc>
              <a:spcBef>
                <a:spcPts val="1000"/>
              </a:spcBef>
              <a:spcAft>
                <a:spcPts val="0"/>
              </a:spcAft>
              <a:buClr>
                <a:schemeClr val="dk2"/>
              </a:buClr>
              <a:buSzPts val="1800"/>
              <a:buChar char="•"/>
            </a:pPr>
            <a:r>
              <a:rPr b="1" lang="en-US" sz="1800">
                <a:solidFill>
                  <a:schemeClr val="dk2"/>
                </a:solidFill>
              </a:rPr>
              <a:t>Copilot </a:t>
            </a:r>
            <a:r>
              <a:rPr lang="en-US" sz="1800"/>
              <a:t>from</a:t>
            </a:r>
            <a:r>
              <a:rPr b="1" lang="en-US" sz="1800">
                <a:solidFill>
                  <a:schemeClr val="dk2"/>
                </a:solidFill>
              </a:rPr>
              <a:t> Microsoft  - copilot.microsoft.com</a:t>
            </a:r>
            <a:br>
              <a:rPr b="1" lang="en-US" sz="1800">
                <a:solidFill>
                  <a:schemeClr val="dk2"/>
                </a:solidFill>
              </a:rPr>
            </a:br>
            <a:r>
              <a:rPr lang="en-US" sz="1800"/>
              <a:t>Integrated into most Microsoft applications. The leader in enterprise applications.</a:t>
            </a:r>
            <a:endParaRPr/>
          </a:p>
          <a:p>
            <a:pPr indent="-228600" lvl="0" marL="228600" rtl="0" algn="l">
              <a:lnSpc>
                <a:spcPct val="100000"/>
              </a:lnSpc>
              <a:spcBef>
                <a:spcPts val="1000"/>
              </a:spcBef>
              <a:spcAft>
                <a:spcPts val="0"/>
              </a:spcAft>
              <a:buClr>
                <a:schemeClr val="dk2"/>
              </a:buClr>
              <a:buSzPts val="1800"/>
              <a:buChar char="•"/>
            </a:pPr>
            <a:r>
              <a:rPr b="1" lang="en-US" sz="1800">
                <a:solidFill>
                  <a:schemeClr val="dk2"/>
                </a:solidFill>
              </a:rPr>
              <a:t>Meta</a:t>
            </a:r>
            <a:r>
              <a:rPr lang="en-US" sz="1800"/>
              <a:t> </a:t>
            </a:r>
            <a:r>
              <a:rPr b="1" lang="en-US" sz="1800">
                <a:solidFill>
                  <a:schemeClr val="dk2"/>
                </a:solidFill>
              </a:rPr>
              <a:t>AI</a:t>
            </a:r>
            <a:r>
              <a:rPr lang="en-US" sz="1800"/>
              <a:t> from </a:t>
            </a:r>
            <a:r>
              <a:rPr b="1" lang="en-US" sz="1800">
                <a:solidFill>
                  <a:schemeClr val="dk2"/>
                </a:solidFill>
              </a:rPr>
              <a:t>Meta</a:t>
            </a:r>
            <a:r>
              <a:rPr lang="en-US" sz="1800"/>
              <a:t> – </a:t>
            </a:r>
            <a:r>
              <a:rPr b="1" lang="en-US" sz="1800">
                <a:solidFill>
                  <a:schemeClr val="dk2"/>
                </a:solidFill>
              </a:rPr>
              <a:t>meta.ai</a:t>
            </a:r>
            <a:br>
              <a:rPr b="1" lang="en-US" sz="1800">
                <a:solidFill>
                  <a:schemeClr val="dk2"/>
                </a:solidFill>
              </a:rPr>
            </a:br>
            <a:r>
              <a:rPr lang="en-US" sz="1800"/>
              <a:t>Built into Instagram, Facebook, and WhatsApp.</a:t>
            </a:r>
            <a:endParaRPr/>
          </a:p>
          <a:p>
            <a:pPr indent="-228600" lvl="0" marL="228600" rtl="0" algn="l">
              <a:lnSpc>
                <a:spcPct val="100000"/>
              </a:lnSpc>
              <a:spcBef>
                <a:spcPts val="1000"/>
              </a:spcBef>
              <a:spcAft>
                <a:spcPts val="0"/>
              </a:spcAft>
              <a:buClr>
                <a:schemeClr val="dk2"/>
              </a:buClr>
              <a:buSzPts val="1800"/>
              <a:buChar char="•"/>
            </a:pPr>
            <a:r>
              <a:rPr b="1" lang="en-US" sz="1800">
                <a:solidFill>
                  <a:schemeClr val="dk2"/>
                </a:solidFill>
              </a:rPr>
              <a:t>Perplexity AI – perplexity.ai</a:t>
            </a:r>
            <a:br>
              <a:rPr b="1" lang="en-US" sz="1800">
                <a:solidFill>
                  <a:schemeClr val="dk2"/>
                </a:solidFill>
              </a:rPr>
            </a:br>
            <a:r>
              <a:rPr lang="en-US" sz="1800"/>
              <a:t>Search engine powered by large language models.</a:t>
            </a:r>
            <a:endParaRPr b="1"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28"/>
          <p:cNvPicPr preferRelativeResize="0"/>
          <p:nvPr>
            <p:ph idx="1" type="body"/>
          </p:nvPr>
        </p:nvPicPr>
        <p:blipFill rotWithShape="1">
          <a:blip r:embed="rId3">
            <a:alphaModFix/>
          </a:blip>
          <a:srcRect b="0" l="0" r="0" t="0"/>
          <a:stretch/>
        </p:blipFill>
        <p:spPr>
          <a:xfrm>
            <a:off x="687807" y="967350"/>
            <a:ext cx="10816385" cy="5890650"/>
          </a:xfrm>
          <a:prstGeom prst="rect">
            <a:avLst/>
          </a:prstGeom>
          <a:noFill/>
          <a:ln>
            <a:noFill/>
          </a:ln>
        </p:spPr>
      </p:pic>
      <p:sp>
        <p:nvSpPr>
          <p:cNvPr id="328" name="Google Shape;328;p28"/>
          <p:cNvSpPr txBox="1"/>
          <p:nvPr>
            <p:ph type="title"/>
          </p:nvPr>
        </p:nvSpPr>
        <p:spPr>
          <a:xfrm>
            <a:off x="838200" y="365125"/>
            <a:ext cx="10515600" cy="6022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venir"/>
              <a:buNone/>
            </a:pPr>
            <a:r>
              <a:rPr lang="en-US"/>
              <a:t>Chatgpt.com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29"/>
          <p:cNvPicPr preferRelativeResize="0"/>
          <p:nvPr>
            <p:ph idx="1" type="body"/>
          </p:nvPr>
        </p:nvPicPr>
        <p:blipFill rotWithShape="1">
          <a:blip r:embed="rId3">
            <a:alphaModFix/>
          </a:blip>
          <a:srcRect b="0" l="0" r="0" t="0"/>
          <a:stretch/>
        </p:blipFill>
        <p:spPr>
          <a:xfrm>
            <a:off x="1090362" y="716925"/>
            <a:ext cx="10011276" cy="6141075"/>
          </a:xfrm>
          <a:prstGeom prst="rect">
            <a:avLst/>
          </a:prstGeom>
          <a:noFill/>
          <a:ln>
            <a:noFill/>
          </a:ln>
        </p:spPr>
      </p:pic>
      <p:sp>
        <p:nvSpPr>
          <p:cNvPr id="334" name="Google Shape;334;p29"/>
          <p:cNvSpPr txBox="1"/>
          <p:nvPr>
            <p:ph type="title"/>
          </p:nvPr>
        </p:nvSpPr>
        <p:spPr>
          <a:xfrm>
            <a:off x="838200" y="132048"/>
            <a:ext cx="10515600" cy="6022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venir"/>
              <a:buNone/>
            </a:pPr>
            <a:r>
              <a:rPr lang="en-US"/>
              <a:t>Gemini.google.com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30"/>
          <p:cNvPicPr preferRelativeResize="0"/>
          <p:nvPr>
            <p:ph idx="1" type="body"/>
          </p:nvPr>
        </p:nvPicPr>
        <p:blipFill rotWithShape="1">
          <a:blip r:embed="rId3">
            <a:alphaModFix/>
          </a:blip>
          <a:srcRect b="0" l="0" r="0" t="0"/>
          <a:stretch/>
        </p:blipFill>
        <p:spPr>
          <a:xfrm>
            <a:off x="0" y="1059125"/>
            <a:ext cx="12192000" cy="5530216"/>
          </a:xfrm>
          <a:prstGeom prst="rect">
            <a:avLst/>
          </a:prstGeom>
          <a:noFill/>
          <a:ln>
            <a:noFill/>
          </a:ln>
        </p:spPr>
      </p:pic>
      <p:sp>
        <p:nvSpPr>
          <p:cNvPr id="340" name="Google Shape;340;p30"/>
          <p:cNvSpPr txBox="1"/>
          <p:nvPr>
            <p:ph type="title"/>
          </p:nvPr>
        </p:nvSpPr>
        <p:spPr>
          <a:xfrm>
            <a:off x="838200" y="203764"/>
            <a:ext cx="10515600" cy="6022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venir"/>
              <a:buNone/>
            </a:pPr>
            <a:r>
              <a:rPr lang="en-US"/>
              <a:t>Claude.ai</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1"/>
          <p:cNvSpPr txBox="1"/>
          <p:nvPr>
            <p:ph type="title"/>
          </p:nvPr>
        </p:nvSpPr>
        <p:spPr>
          <a:xfrm>
            <a:off x="838200" y="203764"/>
            <a:ext cx="10515600" cy="6022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venir"/>
              <a:buNone/>
            </a:pPr>
            <a:r>
              <a:rPr lang="en-US"/>
              <a:t>Copilot.Microsoft.com</a:t>
            </a:r>
            <a:endParaRPr/>
          </a:p>
        </p:txBody>
      </p:sp>
      <p:pic>
        <p:nvPicPr>
          <p:cNvPr id="346" name="Google Shape;346;p31"/>
          <p:cNvPicPr preferRelativeResize="0"/>
          <p:nvPr>
            <p:ph idx="1" type="body"/>
          </p:nvPr>
        </p:nvPicPr>
        <p:blipFill rotWithShape="1">
          <a:blip r:embed="rId3">
            <a:alphaModFix/>
          </a:blip>
          <a:srcRect b="0" l="0" r="0" t="0"/>
          <a:stretch/>
        </p:blipFill>
        <p:spPr>
          <a:xfrm>
            <a:off x="825037" y="1027662"/>
            <a:ext cx="10541925" cy="5370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4"/>
          <p:cNvPicPr preferRelativeResize="0"/>
          <p:nvPr/>
        </p:nvPicPr>
        <p:blipFill rotWithShape="1">
          <a:blip r:embed="rId3">
            <a:alphaModFix/>
          </a:blip>
          <a:srcRect b="0" l="0" r="0" t="0"/>
          <a:stretch/>
        </p:blipFill>
        <p:spPr>
          <a:xfrm>
            <a:off x="845127" y="0"/>
            <a:ext cx="4572001" cy="6858000"/>
          </a:xfrm>
          <a:prstGeom prst="rect">
            <a:avLst/>
          </a:prstGeom>
          <a:noFill/>
          <a:ln>
            <a:noFill/>
          </a:ln>
        </p:spPr>
      </p:pic>
      <p:sp>
        <p:nvSpPr>
          <p:cNvPr id="98" name="Google Shape;98;p14"/>
          <p:cNvSpPr txBox="1"/>
          <p:nvPr/>
        </p:nvSpPr>
        <p:spPr>
          <a:xfrm>
            <a:off x="1804555" y="210970"/>
            <a:ext cx="24314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lt1"/>
                </a:solidFill>
                <a:latin typeface="PT Sans"/>
                <a:ea typeface="PT Sans"/>
                <a:cs typeface="PT Sans"/>
                <a:sym typeface="PT Sans"/>
              </a:rPr>
              <a:t>Aaron Proietti</a:t>
            </a:r>
            <a:endParaRPr/>
          </a:p>
        </p:txBody>
      </p:sp>
      <p:pic>
        <p:nvPicPr>
          <p:cNvPr id="99" name="Google Shape;99;p14"/>
          <p:cNvPicPr preferRelativeResize="0"/>
          <p:nvPr/>
        </p:nvPicPr>
        <p:blipFill rotWithShape="1">
          <a:blip r:embed="rId4">
            <a:alphaModFix/>
          </a:blip>
          <a:srcRect b="0" l="0" r="0" t="0"/>
          <a:stretch/>
        </p:blipFill>
        <p:spPr>
          <a:xfrm>
            <a:off x="6529702" y="0"/>
            <a:ext cx="4572001" cy="6858002"/>
          </a:xfrm>
          <a:prstGeom prst="rect">
            <a:avLst/>
          </a:prstGeom>
          <a:noFill/>
          <a:ln>
            <a:noFill/>
          </a:ln>
        </p:spPr>
      </p:pic>
      <p:sp>
        <p:nvSpPr>
          <p:cNvPr id="100" name="Google Shape;100;p14"/>
          <p:cNvSpPr txBox="1"/>
          <p:nvPr/>
        </p:nvSpPr>
        <p:spPr>
          <a:xfrm>
            <a:off x="8066810" y="249448"/>
            <a:ext cx="24314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lt1"/>
                </a:solidFill>
                <a:latin typeface="PT Sans"/>
                <a:ea typeface="PT Sans"/>
                <a:cs typeface="PT Sans"/>
                <a:sym typeface="PT Sans"/>
              </a:rPr>
              <a:t>Dave Ghidiu</a:t>
            </a:r>
            <a:endParaRPr b="1" i="0" sz="2400" u="none" cap="none" strike="noStrike">
              <a:solidFill>
                <a:schemeClr val="lt1"/>
              </a:solidFill>
              <a:latin typeface="PT Sans"/>
              <a:ea typeface="PT Sans"/>
              <a:cs typeface="PT Sans"/>
              <a:sym typeface="PT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2"/>
          <p:cNvPicPr preferRelativeResize="0"/>
          <p:nvPr>
            <p:ph idx="1" type="body"/>
          </p:nvPr>
        </p:nvPicPr>
        <p:blipFill rotWithShape="1">
          <a:blip r:embed="rId3">
            <a:alphaModFix/>
          </a:blip>
          <a:srcRect b="0" l="0" r="0" t="0"/>
          <a:stretch/>
        </p:blipFill>
        <p:spPr>
          <a:xfrm>
            <a:off x="762811" y="610941"/>
            <a:ext cx="10666377" cy="6247059"/>
          </a:xfrm>
          <a:prstGeom prst="rect">
            <a:avLst/>
          </a:prstGeom>
          <a:noFill/>
          <a:ln>
            <a:noFill/>
          </a:ln>
        </p:spPr>
      </p:pic>
      <p:sp>
        <p:nvSpPr>
          <p:cNvPr id="352" name="Google Shape;352;p32"/>
          <p:cNvSpPr txBox="1"/>
          <p:nvPr>
            <p:ph type="title"/>
          </p:nvPr>
        </p:nvSpPr>
        <p:spPr>
          <a:xfrm>
            <a:off x="838200" y="96190"/>
            <a:ext cx="10515600" cy="6022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venir"/>
              <a:buNone/>
            </a:pPr>
            <a:r>
              <a:rPr lang="en-US"/>
              <a:t>Meta.ai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3"/>
          <p:cNvSpPr txBox="1"/>
          <p:nvPr>
            <p:ph type="title"/>
          </p:nvPr>
        </p:nvSpPr>
        <p:spPr>
          <a:xfrm>
            <a:off x="838200" y="203764"/>
            <a:ext cx="10515600" cy="6022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venir"/>
              <a:buNone/>
            </a:pPr>
            <a:r>
              <a:rPr lang="en-US"/>
              <a:t>Perplexity.ai</a:t>
            </a:r>
            <a:endParaRPr/>
          </a:p>
        </p:txBody>
      </p:sp>
      <p:pic>
        <p:nvPicPr>
          <p:cNvPr id="358" name="Google Shape;358;p33"/>
          <p:cNvPicPr preferRelativeResize="0"/>
          <p:nvPr>
            <p:ph idx="1" type="body"/>
          </p:nvPr>
        </p:nvPicPr>
        <p:blipFill rotWithShape="1">
          <a:blip r:embed="rId3">
            <a:alphaModFix/>
          </a:blip>
          <a:srcRect b="0" l="0" r="0" t="0"/>
          <a:stretch/>
        </p:blipFill>
        <p:spPr>
          <a:xfrm>
            <a:off x="357517" y="764984"/>
            <a:ext cx="11476966" cy="60930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3" name="Shape 363"/>
        <p:cNvGrpSpPr/>
        <p:nvPr/>
      </p:nvGrpSpPr>
      <p:grpSpPr>
        <a:xfrm>
          <a:off x="0" y="0"/>
          <a:ext cx="0" cy="0"/>
          <a:chOff x="0" y="0"/>
          <a:chExt cx="0" cy="0"/>
        </a:xfrm>
      </p:grpSpPr>
      <p:pic>
        <p:nvPicPr>
          <p:cNvPr id="364" name="Google Shape;364;p34"/>
          <p:cNvPicPr preferRelativeResize="0"/>
          <p:nvPr>
            <p:ph idx="1" type="body"/>
          </p:nvPr>
        </p:nvPicPr>
        <p:blipFill rotWithShape="1">
          <a:blip r:embed="rId3">
            <a:alphaModFix/>
          </a:blip>
          <a:srcRect b="33560" l="28767" r="25891" t="33169"/>
          <a:stretch/>
        </p:blipFill>
        <p:spPr>
          <a:xfrm>
            <a:off x="5171468" y="695227"/>
            <a:ext cx="5755740" cy="5467545"/>
          </a:xfrm>
          <a:prstGeom prst="rect">
            <a:avLst/>
          </a:prstGeom>
          <a:noFill/>
          <a:ln>
            <a:noFill/>
          </a:ln>
        </p:spPr>
      </p:pic>
      <p:sp>
        <p:nvSpPr>
          <p:cNvPr id="365" name="Google Shape;365;p34"/>
          <p:cNvSpPr/>
          <p:nvPr/>
        </p:nvSpPr>
        <p:spPr>
          <a:xfrm>
            <a:off x="13332" y="0"/>
            <a:ext cx="4296935" cy="6858000"/>
          </a:xfrm>
          <a:prstGeom prst="rect">
            <a:avLst/>
          </a:prstGeom>
          <a:solidFill>
            <a:srgbClr val="F1EE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2"/>
              </a:solidFill>
              <a:latin typeface="Calibri"/>
              <a:ea typeface="Calibri"/>
              <a:cs typeface="Calibri"/>
              <a:sym typeface="Calibri"/>
            </a:endParaRPr>
          </a:p>
        </p:txBody>
      </p:sp>
      <p:sp>
        <p:nvSpPr>
          <p:cNvPr id="366" name="Google Shape;366;p34"/>
          <p:cNvSpPr txBox="1"/>
          <p:nvPr>
            <p:ph type="title"/>
          </p:nvPr>
        </p:nvSpPr>
        <p:spPr>
          <a:xfrm>
            <a:off x="649056" y="377544"/>
            <a:ext cx="3359727"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lang="en-US"/>
              <a:t>AI </a:t>
            </a:r>
            <a:br>
              <a:rPr lang="en-US"/>
            </a:br>
            <a:r>
              <a:rPr lang="en-US"/>
              <a:t>Applications</a:t>
            </a:r>
            <a:endParaRPr/>
          </a:p>
        </p:txBody>
      </p:sp>
      <p:sp>
        <p:nvSpPr>
          <p:cNvPr id="367" name="Google Shape;367;p34"/>
          <p:cNvSpPr txBox="1"/>
          <p:nvPr/>
        </p:nvSpPr>
        <p:spPr>
          <a:xfrm>
            <a:off x="649056" y="1827801"/>
            <a:ext cx="3359727"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2"/>
                </a:solidFill>
                <a:latin typeface="PT Sans"/>
                <a:ea typeface="PT Sans"/>
                <a:cs typeface="PT Sans"/>
                <a:sym typeface="PT Sans"/>
              </a:rPr>
              <a:t>AI tools enhance operations, improve experiences, enhance marketing, and support better decision-making.</a:t>
            </a:r>
            <a:endParaRPr/>
          </a:p>
          <a:p>
            <a:pPr indent="0" lvl="0" marL="0" marR="0" rtl="0" algn="l">
              <a:spcBef>
                <a:spcPts val="0"/>
              </a:spcBef>
              <a:spcAft>
                <a:spcPts val="0"/>
              </a:spcAft>
              <a:buNone/>
            </a:pPr>
            <a:r>
              <a:t/>
            </a:r>
            <a:endParaRPr sz="1800">
              <a:solidFill>
                <a:schemeClr val="dk2"/>
              </a:solidFill>
              <a:latin typeface="PT Sans"/>
              <a:ea typeface="PT Sans"/>
              <a:cs typeface="PT Sans"/>
              <a:sym typeface="PT Sans"/>
            </a:endParaRPr>
          </a:p>
          <a:p>
            <a:pPr indent="-285750" lvl="0" marL="285750" marR="0" rtl="0" algn="l">
              <a:spcBef>
                <a:spcPts val="0"/>
              </a:spcBef>
              <a:spcAft>
                <a:spcPts val="0"/>
              </a:spcAft>
              <a:buClr>
                <a:schemeClr val="dk2"/>
              </a:buClr>
              <a:buSzPts val="1800"/>
              <a:buFont typeface="Arial"/>
              <a:buChar char="•"/>
            </a:pPr>
            <a:r>
              <a:rPr b="1" lang="en-US" sz="1800">
                <a:solidFill>
                  <a:schemeClr val="dk2"/>
                </a:solidFill>
                <a:latin typeface="PT Sans"/>
                <a:ea typeface="PT Sans"/>
                <a:cs typeface="PT Sans"/>
                <a:sym typeface="PT Sans"/>
              </a:rPr>
              <a:t>Narrow AI </a:t>
            </a:r>
            <a:r>
              <a:rPr lang="en-US" sz="1800">
                <a:solidFill>
                  <a:schemeClr val="dk2"/>
                </a:solidFill>
                <a:latin typeface="PT Sans"/>
                <a:ea typeface="PT Sans"/>
                <a:cs typeface="PT Sans"/>
                <a:sym typeface="PT Sans"/>
              </a:rPr>
              <a:t>drives efficiency and reliability in key tasks.</a:t>
            </a:r>
            <a:br>
              <a:rPr lang="en-US" sz="1800">
                <a:solidFill>
                  <a:schemeClr val="dk2"/>
                </a:solidFill>
                <a:latin typeface="PT Sans"/>
                <a:ea typeface="PT Sans"/>
                <a:cs typeface="PT Sans"/>
                <a:sym typeface="PT Sans"/>
              </a:rPr>
            </a:br>
            <a:endParaRPr sz="1800">
              <a:solidFill>
                <a:schemeClr val="dk2"/>
              </a:solidFill>
              <a:latin typeface="PT Sans"/>
              <a:ea typeface="PT Sans"/>
              <a:cs typeface="PT Sans"/>
              <a:sym typeface="PT Sans"/>
            </a:endParaRPr>
          </a:p>
          <a:p>
            <a:pPr indent="-285750" lvl="0" marL="285750" marR="0" rtl="0" algn="l">
              <a:spcBef>
                <a:spcPts val="0"/>
              </a:spcBef>
              <a:spcAft>
                <a:spcPts val="0"/>
              </a:spcAft>
              <a:buClr>
                <a:schemeClr val="dk2"/>
              </a:buClr>
              <a:buSzPts val="1800"/>
              <a:buFont typeface="Arial"/>
              <a:buChar char="•"/>
            </a:pPr>
            <a:r>
              <a:rPr b="1" lang="en-US" sz="1800">
                <a:solidFill>
                  <a:schemeClr val="dk2"/>
                </a:solidFill>
                <a:latin typeface="PT Sans"/>
                <a:ea typeface="PT Sans"/>
                <a:cs typeface="PT Sans"/>
                <a:sym typeface="PT Sans"/>
              </a:rPr>
              <a:t>Generative AI </a:t>
            </a:r>
            <a:r>
              <a:rPr lang="en-US" sz="1800">
                <a:solidFill>
                  <a:schemeClr val="dk2"/>
                </a:solidFill>
                <a:latin typeface="PT Sans"/>
                <a:ea typeface="PT Sans"/>
                <a:cs typeface="PT Sans"/>
                <a:sym typeface="PT Sans"/>
              </a:rPr>
              <a:t>adds creativity, adaptability, and new ways to engage people.</a:t>
            </a:r>
            <a:endParaRPr/>
          </a:p>
          <a:p>
            <a:pPr indent="0" lvl="0" marL="0" marR="0" rtl="0" algn="l">
              <a:spcBef>
                <a:spcPts val="0"/>
              </a:spcBef>
              <a:spcAft>
                <a:spcPts val="0"/>
              </a:spcAft>
              <a:buNone/>
            </a:pPr>
            <a:r>
              <a:t/>
            </a:r>
            <a:endParaRPr sz="1800">
              <a:solidFill>
                <a:schemeClr val="dk2"/>
              </a:solidFill>
              <a:latin typeface="PT Sans"/>
              <a:ea typeface="PT Sans"/>
              <a:cs typeface="PT Sans"/>
              <a:sym typeface="PT Sans"/>
            </a:endParaRPr>
          </a:p>
          <a:p>
            <a:pPr indent="0" lvl="0" marL="0" marR="0" rtl="0" algn="l">
              <a:spcBef>
                <a:spcPts val="0"/>
              </a:spcBef>
              <a:spcAft>
                <a:spcPts val="0"/>
              </a:spcAft>
              <a:buNone/>
            </a:pPr>
            <a:r>
              <a:rPr lang="en-US" sz="1800">
                <a:solidFill>
                  <a:schemeClr val="dk2"/>
                </a:solidFill>
                <a:latin typeface="PT Sans"/>
                <a:ea typeface="PT Sans"/>
                <a:cs typeface="PT Sans"/>
                <a:sym typeface="PT Sans"/>
              </a:rPr>
              <a:t>From streamlining workflows to generating new ideas, AI is a powerful asset for organizations looking to expand their impact.</a:t>
            </a:r>
            <a:br>
              <a:rPr lang="en-US" sz="1800">
                <a:solidFill>
                  <a:schemeClr val="dk2"/>
                </a:solidFill>
                <a:latin typeface="PT Sans"/>
                <a:ea typeface="PT Sans"/>
                <a:cs typeface="PT Sans"/>
                <a:sym typeface="PT Sans"/>
              </a:rPr>
            </a:br>
            <a:endParaRPr sz="1800">
              <a:solidFill>
                <a:schemeClr val="dk2"/>
              </a:solidFill>
              <a:latin typeface="PT Sans"/>
              <a:ea typeface="PT Sans"/>
              <a:cs typeface="PT Sans"/>
              <a:sym typeface="PT Sans"/>
            </a:endParaRPr>
          </a:p>
        </p:txBody>
      </p:sp>
      <p:sp>
        <p:nvSpPr>
          <p:cNvPr id="368" name="Google Shape;368;p34"/>
          <p:cNvSpPr txBox="1"/>
          <p:nvPr/>
        </p:nvSpPr>
        <p:spPr>
          <a:xfrm>
            <a:off x="5933204" y="2185749"/>
            <a:ext cx="152400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PT Sans"/>
                <a:ea typeface="PT Sans"/>
                <a:cs typeface="PT Sans"/>
                <a:sym typeface="PT Sans"/>
              </a:rPr>
              <a:t>Operational Efficiency</a:t>
            </a:r>
            <a:endParaRPr/>
          </a:p>
        </p:txBody>
      </p:sp>
      <p:sp>
        <p:nvSpPr>
          <p:cNvPr id="369" name="Google Shape;369;p34"/>
          <p:cNvSpPr txBox="1"/>
          <p:nvPr/>
        </p:nvSpPr>
        <p:spPr>
          <a:xfrm>
            <a:off x="8318405" y="2047249"/>
            <a:ext cx="15240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PT Sans"/>
                <a:ea typeface="PT Sans"/>
                <a:cs typeface="PT Sans"/>
                <a:sym typeface="PT Sans"/>
              </a:rPr>
              <a:t>Camper, Staff, and Parent Experience</a:t>
            </a:r>
            <a:endParaRPr/>
          </a:p>
        </p:txBody>
      </p:sp>
      <p:sp>
        <p:nvSpPr>
          <p:cNvPr id="370" name="Google Shape;370;p34"/>
          <p:cNvSpPr txBox="1"/>
          <p:nvPr/>
        </p:nvSpPr>
        <p:spPr>
          <a:xfrm>
            <a:off x="6023411" y="3977991"/>
            <a:ext cx="15240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PT Sans"/>
                <a:ea typeface="PT Sans"/>
                <a:cs typeface="PT Sans"/>
                <a:sym typeface="PT Sans"/>
              </a:rPr>
              <a:t>Strategic Insights and Innovation</a:t>
            </a:r>
            <a:endParaRPr/>
          </a:p>
        </p:txBody>
      </p:sp>
      <p:sp>
        <p:nvSpPr>
          <p:cNvPr id="371" name="Google Shape;371;p34"/>
          <p:cNvSpPr txBox="1"/>
          <p:nvPr/>
        </p:nvSpPr>
        <p:spPr>
          <a:xfrm>
            <a:off x="8249130" y="3977991"/>
            <a:ext cx="17261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PT Sans"/>
                <a:ea typeface="PT Sans"/>
                <a:cs typeface="PT Sans"/>
                <a:sym typeface="PT Sans"/>
              </a:rPr>
              <a:t>Marketing, Communications &amp; Collaboration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5"/>
          <p:cNvSpPr/>
          <p:nvPr/>
        </p:nvSpPr>
        <p:spPr>
          <a:xfrm>
            <a:off x="-344431" y="-160792"/>
            <a:ext cx="2658140" cy="2286000"/>
          </a:xfrm>
          <a:prstGeom prst="hexagon">
            <a:avLst>
              <a:gd fmla="val 25000" name="adj"/>
              <a:gd fmla="val 115470" name="vf"/>
            </a:avLst>
          </a:prstGeom>
          <a:gradFill>
            <a:gsLst>
              <a:gs pos="0">
                <a:srgbClr val="F7FCFE"/>
              </a:gs>
              <a:gs pos="74000">
                <a:srgbClr val="C7E8F6"/>
              </a:gs>
              <a:gs pos="83000">
                <a:srgbClr val="C7E8F6"/>
              </a:gs>
              <a:gs pos="100000">
                <a:srgbClr val="D9F0F9"/>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8" name="Google Shape;378;p35"/>
          <p:cNvGrpSpPr/>
          <p:nvPr/>
        </p:nvGrpSpPr>
        <p:grpSpPr>
          <a:xfrm>
            <a:off x="838200" y="1826174"/>
            <a:ext cx="10515600" cy="4350240"/>
            <a:chOff x="0" y="549"/>
            <a:chExt cx="10515600" cy="4350240"/>
          </a:xfrm>
        </p:grpSpPr>
        <p:sp>
          <p:nvSpPr>
            <p:cNvPr id="379" name="Google Shape;379;p35"/>
            <p:cNvSpPr/>
            <p:nvPr/>
          </p:nvSpPr>
          <p:spPr>
            <a:xfrm>
              <a:off x="0" y="280989"/>
              <a:ext cx="10515600" cy="4069800"/>
            </a:xfrm>
            <a:prstGeom prst="rect">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5"/>
            <p:cNvSpPr txBox="1"/>
            <p:nvPr/>
          </p:nvSpPr>
          <p:spPr>
            <a:xfrm>
              <a:off x="0" y="280989"/>
              <a:ext cx="10515600" cy="4069800"/>
            </a:xfrm>
            <a:prstGeom prst="rect">
              <a:avLst/>
            </a:prstGeom>
            <a:noFill/>
            <a:ln>
              <a:noFill/>
            </a:ln>
          </p:spPr>
          <p:txBody>
            <a:bodyPr anchorCtr="0" anchor="t" bIns="135125" lIns="816125" spcFirstLastPara="1" rIns="816125" wrap="square" tIns="395725">
              <a:noAutofit/>
            </a:bodyPr>
            <a:lstStyle/>
            <a:p>
              <a:pPr indent="-171450" lvl="1" marL="171450" marR="0" rtl="0" algn="l">
                <a:lnSpc>
                  <a:spcPct val="90000"/>
                </a:lnSpc>
                <a:spcBef>
                  <a:spcPts val="0"/>
                </a:spcBef>
                <a:spcAft>
                  <a:spcPts val="0"/>
                </a:spcAft>
                <a:buClr>
                  <a:schemeClr val="dk1"/>
                </a:buClr>
                <a:buSzPts val="1900"/>
                <a:buFont typeface="PT Sans"/>
                <a:buChar char="•"/>
              </a:pPr>
              <a:r>
                <a:rPr b="1" i="0" lang="en-US" sz="1900" u="none" cap="none" strike="noStrike">
                  <a:solidFill>
                    <a:schemeClr val="dk1"/>
                  </a:solidFill>
                  <a:latin typeface="PT Sans"/>
                  <a:ea typeface="PT Sans"/>
                  <a:cs typeface="PT Sans"/>
                  <a:sym typeface="PT Sans"/>
                </a:rPr>
                <a:t>Automating Routine Admin Tasks</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Reduce manual work by streamlining registration, camper forms, payments, scheduling, and packing lists using AI tools.</a:t>
              </a:r>
              <a:br>
                <a:rPr b="0"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Real-Time Language Support</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Break down language barriers with AI-powered translation and interpretation for parent communications, camper materials, and staff onboarding.</a:t>
              </a:r>
              <a:br>
                <a:rPr b="1"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Voice-to-Text for Cabin and Activity Notes</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Simplify documentation and communication for daily logs, behavior reports, or leadership reflections with voice-to-text tools.</a:t>
              </a:r>
              <a:br>
                <a:rPr b="1"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Staff Training &amp; Behavior Management Tools</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Generate role-plays, behavioral scenarios, and custom content for staff training—especially around managing camper behavior, conflict, and emotional needs.</a:t>
              </a:r>
              <a:endParaRPr b="0" i="0" sz="1900" u="sng" cap="none" strike="noStrike">
                <a:solidFill>
                  <a:schemeClr val="dk1"/>
                </a:solidFill>
                <a:latin typeface="PT Sans"/>
                <a:ea typeface="PT Sans"/>
                <a:cs typeface="PT Sans"/>
                <a:sym typeface="PT Sans"/>
              </a:endParaRPr>
            </a:p>
          </p:txBody>
        </p:sp>
        <p:sp>
          <p:nvSpPr>
            <p:cNvPr id="381" name="Google Shape;381;p35"/>
            <p:cNvSpPr/>
            <p:nvPr/>
          </p:nvSpPr>
          <p:spPr>
            <a:xfrm>
              <a:off x="525780" y="549"/>
              <a:ext cx="7360920" cy="560879"/>
            </a:xfrm>
            <a:prstGeom prst="roundRect">
              <a:avLst>
                <a:gd fmla="val 16667"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5"/>
            <p:cNvSpPr txBox="1"/>
            <p:nvPr/>
          </p:nvSpPr>
          <p:spPr>
            <a:xfrm>
              <a:off x="553160" y="27929"/>
              <a:ext cx="7306160" cy="506119"/>
            </a:xfrm>
            <a:prstGeom prst="rect">
              <a:avLst/>
            </a:prstGeom>
            <a:noFill/>
            <a:ln>
              <a:noFill/>
            </a:ln>
          </p:spPr>
          <p:txBody>
            <a:bodyPr anchorCtr="0" anchor="ctr" bIns="0" lIns="278225" spcFirstLastPara="1" rIns="278225" wrap="square" tIns="0">
              <a:noAutofit/>
            </a:bodyPr>
            <a:lstStyle/>
            <a:p>
              <a:pPr indent="0" lvl="0" marL="0" marR="0" rtl="0" algn="l">
                <a:lnSpc>
                  <a:spcPct val="90000"/>
                </a:lnSpc>
                <a:spcBef>
                  <a:spcPts val="0"/>
                </a:spcBef>
                <a:spcAft>
                  <a:spcPts val="0"/>
                </a:spcAft>
                <a:buClr>
                  <a:schemeClr val="lt1"/>
                </a:buClr>
                <a:buSzPts val="1900"/>
                <a:buFont typeface="PT Sans"/>
                <a:buNone/>
              </a:pPr>
              <a:r>
                <a:rPr b="0" i="0" lang="en-US" sz="1900" u="none">
                  <a:solidFill>
                    <a:schemeClr val="lt1"/>
                  </a:solidFill>
                  <a:latin typeface="PT Sans"/>
                  <a:ea typeface="PT Sans"/>
                  <a:cs typeface="PT Sans"/>
                  <a:sym typeface="PT Sans"/>
                </a:rPr>
                <a:t>Streamlining Operations and Camp Processes</a:t>
              </a:r>
              <a:endParaRPr sz="1900">
                <a:solidFill>
                  <a:schemeClr val="lt1"/>
                </a:solidFill>
                <a:latin typeface="PT Sans"/>
                <a:ea typeface="PT Sans"/>
                <a:cs typeface="PT Sans"/>
                <a:sym typeface="PT Sans"/>
              </a:endParaRPr>
            </a:p>
          </p:txBody>
        </p:sp>
      </p:grpSp>
      <p:sp>
        <p:nvSpPr>
          <p:cNvPr id="383" name="Google Shape;383;p35"/>
          <p:cNvSpPr txBox="1"/>
          <p:nvPr>
            <p:ph type="title"/>
          </p:nvPr>
        </p:nvSpPr>
        <p:spPr>
          <a:xfrm>
            <a:off x="2312988" y="365125"/>
            <a:ext cx="95742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Example AI Applications for Camps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6"/>
          <p:cNvSpPr/>
          <p:nvPr/>
        </p:nvSpPr>
        <p:spPr>
          <a:xfrm>
            <a:off x="-344431" y="-160792"/>
            <a:ext cx="2658140" cy="2286000"/>
          </a:xfrm>
          <a:prstGeom prst="hexagon">
            <a:avLst>
              <a:gd fmla="val 25000" name="adj"/>
              <a:gd fmla="val 115470" name="vf"/>
            </a:avLst>
          </a:prstGeom>
          <a:gradFill>
            <a:gsLst>
              <a:gs pos="0">
                <a:srgbClr val="F7FCFE"/>
              </a:gs>
              <a:gs pos="74000">
                <a:srgbClr val="C7E8F6"/>
              </a:gs>
              <a:gs pos="83000">
                <a:srgbClr val="C7E8F6"/>
              </a:gs>
              <a:gs pos="100000">
                <a:srgbClr val="D9F0F9"/>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90" name="Google Shape;390;p36"/>
          <p:cNvGrpSpPr/>
          <p:nvPr/>
        </p:nvGrpSpPr>
        <p:grpSpPr>
          <a:xfrm>
            <a:off x="838200" y="1826174"/>
            <a:ext cx="10515600" cy="4350240"/>
            <a:chOff x="0" y="549"/>
            <a:chExt cx="10515600" cy="4350240"/>
          </a:xfrm>
        </p:grpSpPr>
        <p:sp>
          <p:nvSpPr>
            <p:cNvPr id="391" name="Google Shape;391;p36"/>
            <p:cNvSpPr/>
            <p:nvPr/>
          </p:nvSpPr>
          <p:spPr>
            <a:xfrm>
              <a:off x="0" y="280989"/>
              <a:ext cx="10515600" cy="4069800"/>
            </a:xfrm>
            <a:prstGeom prst="rect">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6"/>
            <p:cNvSpPr txBox="1"/>
            <p:nvPr/>
          </p:nvSpPr>
          <p:spPr>
            <a:xfrm>
              <a:off x="0" y="280989"/>
              <a:ext cx="10515600" cy="4069800"/>
            </a:xfrm>
            <a:prstGeom prst="rect">
              <a:avLst/>
            </a:prstGeom>
            <a:noFill/>
            <a:ln>
              <a:noFill/>
            </a:ln>
          </p:spPr>
          <p:txBody>
            <a:bodyPr anchorCtr="0" anchor="t" bIns="135125" lIns="816125" spcFirstLastPara="1" rIns="816125" wrap="square" tIns="395725">
              <a:noAutofit/>
            </a:bodyPr>
            <a:lstStyle/>
            <a:p>
              <a:pPr indent="-171450" lvl="1" marL="171450" marR="0" rtl="0" algn="l">
                <a:lnSpc>
                  <a:spcPct val="90000"/>
                </a:lnSpc>
                <a:spcBef>
                  <a:spcPts val="0"/>
                </a:spcBef>
                <a:spcAft>
                  <a:spcPts val="0"/>
                </a:spcAft>
                <a:buClr>
                  <a:schemeClr val="dk1"/>
                </a:buClr>
                <a:buSzPts val="1900"/>
                <a:buFont typeface="PT Sans"/>
                <a:buChar char="•"/>
              </a:pPr>
              <a:r>
                <a:rPr b="1" i="0" lang="en-US" sz="1900" u="none" cap="none" strike="noStrike">
                  <a:solidFill>
                    <a:schemeClr val="dk1"/>
                  </a:solidFill>
                  <a:latin typeface="PT Sans"/>
                  <a:ea typeface="PT Sans"/>
                  <a:cs typeface="PT Sans"/>
                  <a:sym typeface="PT Sans"/>
                </a:rPr>
                <a:t>Understanding Camper &amp; Family Needs</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Segment families based on age groups, session history, or interests to improve programming and communication strategies.</a:t>
              </a:r>
              <a:br>
                <a:rPr b="0"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Personalized Parent Communications</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Create tailored messages and updates for parents before, during, and after camp to build stronger trust and connection.</a:t>
              </a:r>
              <a:br>
                <a:rPr b="0"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24/7 Virtual Camp Assistant</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Use an AI chatbot to answer FAQs, packing questions, deadlines, or explain camp policies—any time, day or night.</a:t>
              </a:r>
              <a:br>
                <a:rPr b="1"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Infusing SEL into Program Design</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Use AI to brainstorm or adapt activity plans that build social-emotional skills like empathy, teamwork, and self-awareness.</a:t>
              </a:r>
              <a:endParaRPr b="0" i="0" sz="1900" u="sng" cap="none" strike="noStrike">
                <a:solidFill>
                  <a:schemeClr val="dk1"/>
                </a:solidFill>
                <a:latin typeface="PT Sans"/>
                <a:ea typeface="PT Sans"/>
                <a:cs typeface="PT Sans"/>
                <a:sym typeface="PT Sans"/>
              </a:endParaRPr>
            </a:p>
          </p:txBody>
        </p:sp>
        <p:sp>
          <p:nvSpPr>
            <p:cNvPr id="393" name="Google Shape;393;p36"/>
            <p:cNvSpPr/>
            <p:nvPr/>
          </p:nvSpPr>
          <p:spPr>
            <a:xfrm>
              <a:off x="525780" y="549"/>
              <a:ext cx="7360920" cy="560879"/>
            </a:xfrm>
            <a:prstGeom prst="roundRect">
              <a:avLst>
                <a:gd fmla="val 16667"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6"/>
            <p:cNvSpPr txBox="1"/>
            <p:nvPr/>
          </p:nvSpPr>
          <p:spPr>
            <a:xfrm>
              <a:off x="553160" y="27929"/>
              <a:ext cx="7306160" cy="506119"/>
            </a:xfrm>
            <a:prstGeom prst="rect">
              <a:avLst/>
            </a:prstGeom>
            <a:noFill/>
            <a:ln>
              <a:noFill/>
            </a:ln>
          </p:spPr>
          <p:txBody>
            <a:bodyPr anchorCtr="0" anchor="ctr" bIns="0" lIns="278225" spcFirstLastPara="1" rIns="278225" wrap="square" tIns="0">
              <a:noAutofit/>
            </a:bodyPr>
            <a:lstStyle/>
            <a:p>
              <a:pPr indent="0" lvl="0" marL="0" marR="0" rtl="0" algn="l">
                <a:lnSpc>
                  <a:spcPct val="90000"/>
                </a:lnSpc>
                <a:spcBef>
                  <a:spcPts val="0"/>
                </a:spcBef>
                <a:spcAft>
                  <a:spcPts val="0"/>
                </a:spcAft>
                <a:buClr>
                  <a:schemeClr val="lt1"/>
                </a:buClr>
                <a:buSzPts val="1900"/>
                <a:buFont typeface="Calibri"/>
                <a:buNone/>
              </a:pPr>
              <a:r>
                <a:rPr b="0" i="0" lang="en-US" sz="1900" u="none">
                  <a:solidFill>
                    <a:schemeClr val="lt1"/>
                  </a:solidFill>
                  <a:latin typeface="Calibri"/>
                  <a:ea typeface="Calibri"/>
                  <a:cs typeface="Calibri"/>
                  <a:sym typeface="Calibri"/>
                </a:rPr>
                <a:t>Enhancing the Camper, Parent, and Staff Experience</a:t>
              </a:r>
              <a:endParaRPr sz="1900">
                <a:solidFill>
                  <a:schemeClr val="lt1"/>
                </a:solidFill>
                <a:latin typeface="Calibri"/>
                <a:ea typeface="Calibri"/>
                <a:cs typeface="Calibri"/>
                <a:sym typeface="Calibri"/>
              </a:endParaRPr>
            </a:p>
          </p:txBody>
        </p:sp>
      </p:grpSp>
      <p:sp>
        <p:nvSpPr>
          <p:cNvPr id="395" name="Google Shape;395;p36"/>
          <p:cNvSpPr txBox="1"/>
          <p:nvPr>
            <p:ph type="title"/>
          </p:nvPr>
        </p:nvSpPr>
        <p:spPr>
          <a:xfrm>
            <a:off x="2312988" y="365125"/>
            <a:ext cx="95742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Example AI Applications for Camps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7"/>
          <p:cNvSpPr/>
          <p:nvPr/>
        </p:nvSpPr>
        <p:spPr>
          <a:xfrm>
            <a:off x="-344431" y="-160792"/>
            <a:ext cx="2658140" cy="2286000"/>
          </a:xfrm>
          <a:prstGeom prst="hexagon">
            <a:avLst>
              <a:gd fmla="val 25000" name="adj"/>
              <a:gd fmla="val 115470" name="vf"/>
            </a:avLst>
          </a:prstGeom>
          <a:gradFill>
            <a:gsLst>
              <a:gs pos="0">
                <a:srgbClr val="F7FCFE"/>
              </a:gs>
              <a:gs pos="74000">
                <a:srgbClr val="C7E8F6"/>
              </a:gs>
              <a:gs pos="83000">
                <a:srgbClr val="C7E8F6"/>
              </a:gs>
              <a:gs pos="100000">
                <a:srgbClr val="D9F0F9"/>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7"/>
          <p:cNvSpPr txBox="1"/>
          <p:nvPr>
            <p:ph type="title"/>
          </p:nvPr>
        </p:nvSpPr>
        <p:spPr>
          <a:xfrm>
            <a:off x="2313709" y="365125"/>
            <a:ext cx="95734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Example AI Applications for Camps</a:t>
            </a:r>
            <a:endParaRPr/>
          </a:p>
        </p:txBody>
      </p:sp>
      <p:grpSp>
        <p:nvGrpSpPr>
          <p:cNvPr id="403" name="Google Shape;403;p37"/>
          <p:cNvGrpSpPr/>
          <p:nvPr/>
        </p:nvGrpSpPr>
        <p:grpSpPr>
          <a:xfrm>
            <a:off x="838200" y="1826174"/>
            <a:ext cx="10515600" cy="4350240"/>
            <a:chOff x="0" y="549"/>
            <a:chExt cx="10515600" cy="4350240"/>
          </a:xfrm>
        </p:grpSpPr>
        <p:sp>
          <p:nvSpPr>
            <p:cNvPr id="404" name="Google Shape;404;p37"/>
            <p:cNvSpPr/>
            <p:nvPr/>
          </p:nvSpPr>
          <p:spPr>
            <a:xfrm>
              <a:off x="0" y="280989"/>
              <a:ext cx="10515600" cy="4069800"/>
            </a:xfrm>
            <a:prstGeom prst="rect">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7"/>
            <p:cNvSpPr txBox="1"/>
            <p:nvPr/>
          </p:nvSpPr>
          <p:spPr>
            <a:xfrm>
              <a:off x="0" y="280989"/>
              <a:ext cx="10515600" cy="4069800"/>
            </a:xfrm>
            <a:prstGeom prst="rect">
              <a:avLst/>
            </a:prstGeom>
            <a:noFill/>
            <a:ln>
              <a:noFill/>
            </a:ln>
          </p:spPr>
          <p:txBody>
            <a:bodyPr anchorCtr="0" anchor="t" bIns="135125" lIns="816125" spcFirstLastPara="1" rIns="816125" wrap="square" tIns="395725">
              <a:noAutofit/>
            </a:bodyPr>
            <a:lstStyle/>
            <a:p>
              <a:pPr indent="-171450" lvl="1" marL="171450" marR="0" rtl="0" algn="l">
                <a:lnSpc>
                  <a:spcPct val="90000"/>
                </a:lnSpc>
                <a:spcBef>
                  <a:spcPts val="0"/>
                </a:spcBef>
                <a:spcAft>
                  <a:spcPts val="0"/>
                </a:spcAft>
                <a:buClr>
                  <a:schemeClr val="dk1"/>
                </a:buClr>
                <a:buSzPts val="1900"/>
                <a:buFont typeface="PT Sans"/>
                <a:buChar char="•"/>
              </a:pPr>
              <a:r>
                <a:rPr b="1" i="0" lang="en-US" sz="1900" u="none" cap="none" strike="noStrike">
                  <a:solidFill>
                    <a:schemeClr val="dk1"/>
                  </a:solidFill>
                  <a:latin typeface="PT Sans"/>
                  <a:ea typeface="PT Sans"/>
                  <a:cs typeface="PT Sans"/>
                  <a:sym typeface="PT Sans"/>
                </a:rPr>
                <a:t>Strategic Planning &amp; Scenario Exploration</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Use AI to surface trends in youth development, analyze demographic data, or pressure-test planning assumptions for long-term direction.</a:t>
              </a:r>
              <a:br>
                <a:rPr b="1"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Community &amp; Market Insights</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Analyze public data or AI-generated summaries to understand shifting family preferences, competition, or local needs.</a:t>
              </a:r>
              <a:br>
                <a:rPr b="1"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Camper &amp; Staff Retention Patterns</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Spot trends in returning campers or staff turnover, and use AI to brainstorm ways to improve retention.</a:t>
              </a:r>
              <a:br>
                <a:rPr b="1" i="0" lang="en-US" sz="1900" u="none" cap="none" strike="noStrike">
                  <a:solidFill>
                    <a:schemeClr val="dk1"/>
                  </a:solidFill>
                  <a:latin typeface="PT Sans"/>
                  <a:ea typeface="PT Sans"/>
                  <a:cs typeface="PT Sans"/>
                  <a:sym typeface="PT Sans"/>
                </a:rPr>
              </a:br>
              <a:r>
                <a:rPr b="1" i="0" lang="en-US" sz="1900" u="none" cap="none" strike="noStrike">
                  <a:solidFill>
                    <a:schemeClr val="dk1"/>
                  </a:solidFill>
                  <a:latin typeface="PT Sans"/>
                  <a:ea typeface="PT Sans"/>
                  <a:cs typeface="PT Sans"/>
                  <a:sym typeface="PT Sans"/>
                </a:rPr>
                <a:t>Program and Activity Design</a:t>
              </a:r>
              <a:br>
                <a:rPr b="1" i="0" lang="en-US" sz="1900" u="none" cap="none" strike="noStrike">
                  <a:solidFill>
                    <a:schemeClr val="dk1"/>
                  </a:solidFill>
                  <a:latin typeface="PT Sans"/>
                  <a:ea typeface="PT Sans"/>
                  <a:cs typeface="PT Sans"/>
                  <a:sym typeface="PT Sans"/>
                </a:rPr>
              </a:br>
              <a:r>
                <a:rPr b="0" i="0" lang="en-US" sz="1900" u="none" cap="none" strike="noStrike">
                  <a:solidFill>
                    <a:schemeClr val="dk1"/>
                  </a:solidFill>
                  <a:latin typeface="PT Sans"/>
                  <a:ea typeface="PT Sans"/>
                  <a:cs typeface="PT Sans"/>
                  <a:sym typeface="PT Sans"/>
                </a:rPr>
                <a:t>Co-create lesson plans, theme days, and game variations with AI, and adapt them for different age groups, goals, or settings.</a:t>
              </a:r>
              <a:endParaRPr b="0" i="0" sz="1900" u="sng" cap="none" strike="noStrike">
                <a:solidFill>
                  <a:schemeClr val="dk1"/>
                </a:solidFill>
                <a:latin typeface="PT Sans"/>
                <a:ea typeface="PT Sans"/>
                <a:cs typeface="PT Sans"/>
                <a:sym typeface="PT Sans"/>
              </a:endParaRPr>
            </a:p>
          </p:txBody>
        </p:sp>
        <p:sp>
          <p:nvSpPr>
            <p:cNvPr id="406" name="Google Shape;406;p37"/>
            <p:cNvSpPr/>
            <p:nvPr/>
          </p:nvSpPr>
          <p:spPr>
            <a:xfrm>
              <a:off x="525780" y="549"/>
              <a:ext cx="7360920" cy="560879"/>
            </a:xfrm>
            <a:prstGeom prst="roundRect">
              <a:avLst>
                <a:gd fmla="val 16667"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7"/>
            <p:cNvSpPr txBox="1"/>
            <p:nvPr/>
          </p:nvSpPr>
          <p:spPr>
            <a:xfrm>
              <a:off x="553160" y="27929"/>
              <a:ext cx="7306160" cy="506119"/>
            </a:xfrm>
            <a:prstGeom prst="rect">
              <a:avLst/>
            </a:prstGeom>
            <a:noFill/>
            <a:ln>
              <a:noFill/>
            </a:ln>
          </p:spPr>
          <p:txBody>
            <a:bodyPr anchorCtr="0" anchor="ctr" bIns="0" lIns="278225" spcFirstLastPara="1" rIns="278225" wrap="square" tIns="0">
              <a:noAutofit/>
            </a:bodyPr>
            <a:lstStyle/>
            <a:p>
              <a:pPr indent="0" lvl="0" marL="0" marR="0" rtl="0" algn="l">
                <a:lnSpc>
                  <a:spcPct val="90000"/>
                </a:lnSpc>
                <a:spcBef>
                  <a:spcPts val="0"/>
                </a:spcBef>
                <a:spcAft>
                  <a:spcPts val="0"/>
                </a:spcAft>
                <a:buClr>
                  <a:schemeClr val="lt1"/>
                </a:buClr>
                <a:buSzPts val="1900"/>
                <a:buFont typeface="PT Sans"/>
                <a:buNone/>
              </a:pPr>
              <a:r>
                <a:rPr b="0" i="0" lang="en-US" sz="1900" u="none">
                  <a:solidFill>
                    <a:schemeClr val="lt1"/>
                  </a:solidFill>
                  <a:latin typeface="PT Sans"/>
                  <a:ea typeface="PT Sans"/>
                  <a:cs typeface="PT Sans"/>
                  <a:sym typeface="PT Sans"/>
                </a:rPr>
                <a:t>Driving Strategy, Planning, and Innovation</a:t>
              </a:r>
              <a:endParaRPr sz="1900">
                <a:solidFill>
                  <a:schemeClr val="lt1"/>
                </a:solidFill>
                <a:latin typeface="PT Sans"/>
                <a:ea typeface="PT Sans"/>
                <a:cs typeface="PT Sans"/>
                <a:sym typeface="PT San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8"/>
          <p:cNvSpPr/>
          <p:nvPr/>
        </p:nvSpPr>
        <p:spPr>
          <a:xfrm>
            <a:off x="-344431" y="-160792"/>
            <a:ext cx="2658140" cy="2286000"/>
          </a:xfrm>
          <a:prstGeom prst="hexagon">
            <a:avLst>
              <a:gd fmla="val 25000" name="adj"/>
              <a:gd fmla="val 115470" name="vf"/>
            </a:avLst>
          </a:prstGeom>
          <a:gradFill>
            <a:gsLst>
              <a:gs pos="0">
                <a:srgbClr val="F7FCFE"/>
              </a:gs>
              <a:gs pos="74000">
                <a:srgbClr val="C7E8F6"/>
              </a:gs>
              <a:gs pos="83000">
                <a:srgbClr val="C7E8F6"/>
              </a:gs>
              <a:gs pos="100000">
                <a:srgbClr val="D9F0F9"/>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38"/>
          <p:cNvSpPr txBox="1"/>
          <p:nvPr>
            <p:ph type="title"/>
          </p:nvPr>
        </p:nvSpPr>
        <p:spPr>
          <a:xfrm>
            <a:off x="2312988" y="365125"/>
            <a:ext cx="957421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Example AI Applications for Camps</a:t>
            </a:r>
            <a:endParaRPr/>
          </a:p>
        </p:txBody>
      </p:sp>
      <p:grpSp>
        <p:nvGrpSpPr>
          <p:cNvPr id="415" name="Google Shape;415;p38"/>
          <p:cNvGrpSpPr/>
          <p:nvPr/>
        </p:nvGrpSpPr>
        <p:grpSpPr>
          <a:xfrm>
            <a:off x="838200" y="1894484"/>
            <a:ext cx="10515600" cy="4213620"/>
            <a:chOff x="0" y="68859"/>
            <a:chExt cx="10515600" cy="4213620"/>
          </a:xfrm>
        </p:grpSpPr>
        <p:sp>
          <p:nvSpPr>
            <p:cNvPr id="416" name="Google Shape;416;p38"/>
            <p:cNvSpPr/>
            <p:nvPr/>
          </p:nvSpPr>
          <p:spPr>
            <a:xfrm>
              <a:off x="0" y="319779"/>
              <a:ext cx="10515600" cy="3962700"/>
            </a:xfrm>
            <a:prstGeom prst="rect">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8"/>
            <p:cNvSpPr txBox="1"/>
            <p:nvPr/>
          </p:nvSpPr>
          <p:spPr>
            <a:xfrm>
              <a:off x="0" y="319779"/>
              <a:ext cx="10515600" cy="3962700"/>
            </a:xfrm>
            <a:prstGeom prst="rect">
              <a:avLst/>
            </a:prstGeom>
            <a:noFill/>
            <a:ln>
              <a:noFill/>
            </a:ln>
          </p:spPr>
          <p:txBody>
            <a:bodyPr anchorCtr="0" anchor="t" bIns="120900" lIns="816125" spcFirstLastPara="1" rIns="816125" wrap="square" tIns="354075">
              <a:noAutofit/>
            </a:bodyPr>
            <a:lstStyle/>
            <a:p>
              <a:pPr indent="-171450" lvl="1" marL="171450" marR="0" rtl="0" algn="l">
                <a:lnSpc>
                  <a:spcPct val="90000"/>
                </a:lnSpc>
                <a:spcBef>
                  <a:spcPts val="0"/>
                </a:spcBef>
                <a:spcAft>
                  <a:spcPts val="0"/>
                </a:spcAft>
                <a:buClr>
                  <a:schemeClr val="dk1"/>
                </a:buClr>
                <a:buSzPts val="1700"/>
                <a:buFont typeface="PT Sans"/>
                <a:buChar char="•"/>
              </a:pPr>
              <a:r>
                <a:rPr b="1" i="0" lang="en-US" sz="1700" u="none" cap="none" strike="noStrike">
                  <a:solidFill>
                    <a:schemeClr val="dk1"/>
                  </a:solidFill>
                  <a:latin typeface="PT Sans"/>
                  <a:ea typeface="PT Sans"/>
                  <a:cs typeface="PT Sans"/>
                  <a:sym typeface="PT Sans"/>
                </a:rPr>
                <a:t>Targeted Outreach Campaigns</a:t>
              </a:r>
              <a:br>
                <a:rPr b="1" i="0" lang="en-US" sz="1700" u="none" cap="none" strike="noStrike">
                  <a:solidFill>
                    <a:schemeClr val="dk1"/>
                  </a:solidFill>
                  <a:latin typeface="PT Sans"/>
                  <a:ea typeface="PT Sans"/>
                  <a:cs typeface="PT Sans"/>
                  <a:sym typeface="PT Sans"/>
                </a:rPr>
              </a:br>
              <a:r>
                <a:rPr b="0" i="0" lang="en-US" sz="1700" u="none" cap="none" strike="noStrike">
                  <a:solidFill>
                    <a:schemeClr val="dk1"/>
                  </a:solidFill>
                  <a:latin typeface="PT Sans"/>
                  <a:ea typeface="PT Sans"/>
                  <a:cs typeface="PT Sans"/>
                  <a:sym typeface="PT Sans"/>
                </a:rPr>
                <a:t>Segment audiences and generate personalized messages for alumni, parents, or prospective staff to improve outreach impact.</a:t>
              </a:r>
              <a:br>
                <a:rPr b="1" i="0" lang="en-US" sz="1700" u="none" cap="none" strike="noStrike">
                  <a:solidFill>
                    <a:schemeClr val="dk1"/>
                  </a:solidFill>
                  <a:latin typeface="PT Sans"/>
                  <a:ea typeface="PT Sans"/>
                  <a:cs typeface="PT Sans"/>
                  <a:sym typeface="PT Sans"/>
                </a:rPr>
              </a:br>
              <a:r>
                <a:rPr b="1" i="0" lang="en-US" sz="1700" u="none" cap="none" strike="noStrike">
                  <a:solidFill>
                    <a:schemeClr val="dk1"/>
                  </a:solidFill>
                  <a:latin typeface="PT Sans"/>
                  <a:ea typeface="PT Sans"/>
                  <a:cs typeface="PT Sans"/>
                  <a:sym typeface="PT Sans"/>
                </a:rPr>
                <a:t>Efficient Content Creation</a:t>
              </a:r>
              <a:br>
                <a:rPr b="1" i="0" lang="en-US" sz="1700" u="none" cap="none" strike="noStrike">
                  <a:solidFill>
                    <a:schemeClr val="dk1"/>
                  </a:solidFill>
                  <a:latin typeface="PT Sans"/>
                  <a:ea typeface="PT Sans"/>
                  <a:cs typeface="PT Sans"/>
                  <a:sym typeface="PT Sans"/>
                </a:rPr>
              </a:br>
              <a:r>
                <a:rPr b="0" i="0" lang="en-US" sz="1700" u="none" cap="none" strike="noStrike">
                  <a:solidFill>
                    <a:schemeClr val="dk1"/>
                  </a:solidFill>
                  <a:latin typeface="PT Sans"/>
                  <a:ea typeface="PT Sans"/>
                  <a:cs typeface="PT Sans"/>
                  <a:sym typeface="PT Sans"/>
                </a:rPr>
                <a:t>Quickly draft emails, blog posts, social media content, and camp newsletters using AI-generated first drafts.</a:t>
              </a:r>
              <a:br>
                <a:rPr b="1" i="0" lang="en-US" sz="1700" u="none" cap="none" strike="noStrike">
                  <a:solidFill>
                    <a:schemeClr val="dk1"/>
                  </a:solidFill>
                  <a:latin typeface="PT Sans"/>
                  <a:ea typeface="PT Sans"/>
                  <a:cs typeface="PT Sans"/>
                  <a:sym typeface="PT Sans"/>
                </a:rPr>
              </a:br>
              <a:r>
                <a:rPr b="1" i="0" lang="en-US" sz="1700" u="none" cap="none" strike="noStrike">
                  <a:solidFill>
                    <a:schemeClr val="dk1"/>
                  </a:solidFill>
                  <a:latin typeface="PT Sans"/>
                  <a:ea typeface="PT Sans"/>
                  <a:cs typeface="PT Sans"/>
                  <a:sym typeface="PT Sans"/>
                </a:rPr>
                <a:t>Multilingual Communications</a:t>
              </a:r>
              <a:br>
                <a:rPr b="1" i="0" lang="en-US" sz="1700" u="none" cap="none" strike="noStrike">
                  <a:solidFill>
                    <a:schemeClr val="dk1"/>
                  </a:solidFill>
                  <a:latin typeface="PT Sans"/>
                  <a:ea typeface="PT Sans"/>
                  <a:cs typeface="PT Sans"/>
                  <a:sym typeface="PT Sans"/>
                </a:rPr>
              </a:br>
              <a:r>
                <a:rPr b="0" i="0" lang="en-US" sz="1700" u="none" cap="none" strike="noStrike">
                  <a:solidFill>
                    <a:schemeClr val="dk1"/>
                  </a:solidFill>
                  <a:latin typeface="PT Sans"/>
                  <a:ea typeface="PT Sans"/>
                  <a:cs typeface="PT Sans"/>
                  <a:sym typeface="PT Sans"/>
                </a:rPr>
                <a:t>Translate outreach, camp forms, and parent updates to connect with families from diverse backgrounds.</a:t>
              </a:r>
              <a:br>
                <a:rPr b="1" i="0" lang="en-US" sz="1700" u="none" cap="none" strike="noStrike">
                  <a:solidFill>
                    <a:schemeClr val="dk1"/>
                  </a:solidFill>
                  <a:latin typeface="PT Sans"/>
                  <a:ea typeface="PT Sans"/>
                  <a:cs typeface="PT Sans"/>
                  <a:sym typeface="PT Sans"/>
                </a:rPr>
              </a:br>
              <a:r>
                <a:rPr b="1" i="0" lang="en-US" sz="1700" u="none" cap="none" strike="noStrike">
                  <a:solidFill>
                    <a:schemeClr val="dk1"/>
                  </a:solidFill>
                  <a:latin typeface="PT Sans"/>
                  <a:ea typeface="PT Sans"/>
                  <a:cs typeface="PT Sans"/>
                  <a:sym typeface="PT Sans"/>
                </a:rPr>
                <a:t>AI-Supported Grant Writing &amp; Reporting</a:t>
              </a:r>
              <a:br>
                <a:rPr b="1" i="0" lang="en-US" sz="1700" u="none" cap="none" strike="noStrike">
                  <a:solidFill>
                    <a:schemeClr val="dk1"/>
                  </a:solidFill>
                  <a:latin typeface="PT Sans"/>
                  <a:ea typeface="PT Sans"/>
                  <a:cs typeface="PT Sans"/>
                  <a:sym typeface="PT Sans"/>
                </a:rPr>
              </a:br>
              <a:r>
                <a:rPr b="0" i="0" lang="en-US" sz="1700" u="none" cap="none" strike="noStrike">
                  <a:solidFill>
                    <a:schemeClr val="dk1"/>
                  </a:solidFill>
                  <a:latin typeface="PT Sans"/>
                  <a:ea typeface="PT Sans"/>
                  <a:cs typeface="PT Sans"/>
                  <a:sym typeface="PT Sans"/>
                </a:rPr>
                <a:t>Draft stronger funding proposals or compile narrative reports using AI to organize information, highlight impact, and polish language.</a:t>
              </a:r>
              <a:endParaRPr b="0" i="0" sz="1700" u="sng" cap="none" strike="noStrike">
                <a:solidFill>
                  <a:schemeClr val="dk1"/>
                </a:solidFill>
                <a:latin typeface="PT Sans"/>
                <a:ea typeface="PT Sans"/>
                <a:cs typeface="PT Sans"/>
                <a:sym typeface="PT Sans"/>
              </a:endParaRPr>
            </a:p>
            <a:p>
              <a:pPr indent="-63500" lvl="1" marL="171450" marR="0" rtl="0" algn="l">
                <a:lnSpc>
                  <a:spcPct val="90000"/>
                </a:lnSpc>
                <a:spcBef>
                  <a:spcPts val="255"/>
                </a:spcBef>
                <a:spcAft>
                  <a:spcPts val="0"/>
                </a:spcAft>
                <a:buClr>
                  <a:schemeClr val="dk1"/>
                </a:buClr>
                <a:buSzPts val="1700"/>
                <a:buFont typeface="Calibri"/>
                <a:buNone/>
              </a:pPr>
              <a:r>
                <a:t/>
              </a:r>
              <a:endParaRPr b="1" i="0" sz="1700" u="none" cap="none" strike="noStrike">
                <a:solidFill>
                  <a:schemeClr val="dk1"/>
                </a:solidFill>
                <a:latin typeface="PT Sans"/>
                <a:ea typeface="PT Sans"/>
                <a:cs typeface="PT Sans"/>
                <a:sym typeface="PT Sans"/>
              </a:endParaRPr>
            </a:p>
          </p:txBody>
        </p:sp>
        <p:sp>
          <p:nvSpPr>
            <p:cNvPr id="418" name="Google Shape;418;p38"/>
            <p:cNvSpPr/>
            <p:nvPr/>
          </p:nvSpPr>
          <p:spPr>
            <a:xfrm>
              <a:off x="525780" y="68859"/>
              <a:ext cx="7360920" cy="501840"/>
            </a:xfrm>
            <a:prstGeom prst="roundRect">
              <a:avLst>
                <a:gd fmla="val 16667"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8"/>
            <p:cNvSpPr txBox="1"/>
            <p:nvPr/>
          </p:nvSpPr>
          <p:spPr>
            <a:xfrm>
              <a:off x="550278" y="93357"/>
              <a:ext cx="7311924" cy="452844"/>
            </a:xfrm>
            <a:prstGeom prst="rect">
              <a:avLst/>
            </a:prstGeom>
            <a:noFill/>
            <a:ln>
              <a:noFill/>
            </a:ln>
          </p:spPr>
          <p:txBody>
            <a:bodyPr anchorCtr="0" anchor="ctr" bIns="0" lIns="278225" spcFirstLastPara="1" rIns="278225" wrap="square" tIns="0">
              <a:noAutofit/>
            </a:bodyPr>
            <a:lstStyle/>
            <a:p>
              <a:pPr indent="0" lvl="0" marL="0" marR="0" rtl="0" algn="l">
                <a:lnSpc>
                  <a:spcPct val="90000"/>
                </a:lnSpc>
                <a:spcBef>
                  <a:spcPts val="0"/>
                </a:spcBef>
                <a:spcAft>
                  <a:spcPts val="0"/>
                </a:spcAft>
                <a:buClr>
                  <a:schemeClr val="lt1"/>
                </a:buClr>
                <a:buSzPts val="1700"/>
                <a:buFont typeface="PT Sans"/>
                <a:buNone/>
              </a:pPr>
              <a:r>
                <a:rPr b="0" i="0" lang="en-US" sz="1700" u="none">
                  <a:solidFill>
                    <a:schemeClr val="lt1"/>
                  </a:solidFill>
                  <a:latin typeface="PT Sans"/>
                  <a:ea typeface="PT Sans"/>
                  <a:cs typeface="PT Sans"/>
                  <a:sym typeface="PT Sans"/>
                </a:rPr>
                <a:t>Improving Marketing, Communications &amp; Fundraising</a:t>
              </a:r>
              <a:endParaRPr sz="1700">
                <a:solidFill>
                  <a:schemeClr val="lt1"/>
                </a:solidFill>
                <a:latin typeface="PT Sans"/>
                <a:ea typeface="PT Sans"/>
                <a:cs typeface="PT Sans"/>
                <a:sym typeface="PT San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9"/>
          <p:cNvSpPr txBox="1"/>
          <p:nvPr>
            <p:ph type="title"/>
          </p:nvPr>
        </p:nvSpPr>
        <p:spPr>
          <a:xfrm>
            <a:off x="7143750" y="2517775"/>
            <a:ext cx="44958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62962"/>
              <a:buFont typeface="Satisfy"/>
              <a:buNone/>
            </a:pPr>
            <a:r>
              <a:rPr lang="en-US">
                <a:latin typeface="Satisfy"/>
                <a:ea typeface="Satisfy"/>
                <a:cs typeface="Satisfy"/>
                <a:sym typeface="Satisfy"/>
              </a:rPr>
              <a:t>AI is a tool </a:t>
            </a:r>
            <a:br>
              <a:rPr lang="en-US">
                <a:latin typeface="Satisfy"/>
                <a:ea typeface="Satisfy"/>
                <a:cs typeface="Satisfy"/>
                <a:sym typeface="Satisfy"/>
              </a:rPr>
            </a:br>
            <a:r>
              <a:rPr lang="en-US">
                <a:latin typeface="Satisfy"/>
                <a:ea typeface="Satisfy"/>
                <a:cs typeface="Satisfy"/>
                <a:sym typeface="Satisfy"/>
              </a:rPr>
              <a:t>to scale the imagination.</a:t>
            </a:r>
            <a:endParaRPr b="0" sz="2700"/>
          </a:p>
        </p:txBody>
      </p:sp>
      <p:sp>
        <p:nvSpPr>
          <p:cNvPr id="425" name="Google Shape;425;p39"/>
          <p:cNvSpPr txBox="1"/>
          <p:nvPr/>
        </p:nvSpPr>
        <p:spPr>
          <a:xfrm>
            <a:off x="7105650" y="2000250"/>
            <a:ext cx="16383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600">
                <a:solidFill>
                  <a:schemeClr val="accent5"/>
                </a:solidFill>
                <a:latin typeface="Satisfy"/>
                <a:ea typeface="Satisfy"/>
                <a:cs typeface="Satisfy"/>
                <a:sym typeface="Satisfy"/>
              </a:rPr>
              <a:t>“</a:t>
            </a:r>
            <a:endParaRPr/>
          </a:p>
        </p:txBody>
      </p:sp>
      <p:sp>
        <p:nvSpPr>
          <p:cNvPr id="426" name="Google Shape;426;p39"/>
          <p:cNvSpPr txBox="1"/>
          <p:nvPr/>
        </p:nvSpPr>
        <p:spPr>
          <a:xfrm>
            <a:off x="11158538" y="2000250"/>
            <a:ext cx="900112"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600">
                <a:solidFill>
                  <a:schemeClr val="accent5"/>
                </a:solidFill>
                <a:latin typeface="Satisfy"/>
                <a:ea typeface="Satisfy"/>
                <a:cs typeface="Satisfy"/>
                <a:sym typeface="Satisfy"/>
              </a:rPr>
              <a:t>”</a:t>
            </a:r>
            <a:endParaRPr sz="9600">
              <a:solidFill>
                <a:schemeClr val="accent5"/>
              </a:solidFill>
              <a:latin typeface="Calibri"/>
              <a:ea typeface="Calibri"/>
              <a:cs typeface="Calibri"/>
              <a:sym typeface="Calibri"/>
            </a:endParaRPr>
          </a:p>
        </p:txBody>
      </p:sp>
      <p:sp>
        <p:nvSpPr>
          <p:cNvPr id="427" name="Google Shape;427;p39"/>
          <p:cNvSpPr txBox="1"/>
          <p:nvPr/>
        </p:nvSpPr>
        <p:spPr>
          <a:xfrm>
            <a:off x="3995738" y="4618602"/>
            <a:ext cx="7315200"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accent5"/>
                </a:solidFill>
                <a:latin typeface="Rubik"/>
                <a:ea typeface="Rubik"/>
                <a:cs typeface="Rubik"/>
                <a:sym typeface="Rubik"/>
              </a:rPr>
              <a:t>-Taryn Southern</a:t>
            </a:r>
            <a:endParaRPr/>
          </a:p>
        </p:txBody>
      </p:sp>
      <p:pic>
        <p:nvPicPr>
          <p:cNvPr id="428" name="Google Shape;428;p39"/>
          <p:cNvPicPr preferRelativeResize="0"/>
          <p:nvPr/>
        </p:nvPicPr>
        <p:blipFill rotWithShape="1">
          <a:blip r:embed="rId3">
            <a:alphaModFix/>
          </a:blip>
          <a:srcRect b="0" l="0" r="0" t="0"/>
          <a:stretch/>
        </p:blipFill>
        <p:spPr>
          <a:xfrm>
            <a:off x="0" y="0"/>
            <a:ext cx="6822891"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cxnSp>
        <p:nvCxnSpPr>
          <p:cNvPr id="434" name="Google Shape;434;p40"/>
          <p:cNvCxnSpPr/>
          <p:nvPr/>
        </p:nvCxnSpPr>
        <p:spPr>
          <a:xfrm>
            <a:off x="6096000" y="2169673"/>
            <a:ext cx="495809" cy="2639005"/>
          </a:xfrm>
          <a:prstGeom prst="straightConnector1">
            <a:avLst/>
          </a:prstGeom>
          <a:noFill/>
          <a:ln cap="flat" cmpd="sng" w="38100">
            <a:solidFill>
              <a:schemeClr val="dk1"/>
            </a:solidFill>
            <a:prstDash val="solid"/>
            <a:miter lim="800000"/>
            <a:headEnd len="sm" w="sm" type="none"/>
            <a:tailEnd len="sm" w="sm" type="none"/>
          </a:ln>
        </p:spPr>
      </p:cxnSp>
      <p:cxnSp>
        <p:nvCxnSpPr>
          <p:cNvPr id="435" name="Google Shape;435;p40"/>
          <p:cNvCxnSpPr/>
          <p:nvPr/>
        </p:nvCxnSpPr>
        <p:spPr>
          <a:xfrm>
            <a:off x="4930439" y="3058241"/>
            <a:ext cx="2669220" cy="762795"/>
          </a:xfrm>
          <a:prstGeom prst="straightConnector1">
            <a:avLst/>
          </a:prstGeom>
          <a:noFill/>
          <a:ln cap="flat" cmpd="sng" w="38100">
            <a:solidFill>
              <a:schemeClr val="dk1"/>
            </a:solidFill>
            <a:prstDash val="solid"/>
            <a:miter lim="800000"/>
            <a:headEnd len="sm" w="sm" type="none"/>
            <a:tailEnd len="sm" w="sm" type="none"/>
          </a:ln>
        </p:spPr>
      </p:cxnSp>
      <p:cxnSp>
        <p:nvCxnSpPr>
          <p:cNvPr id="436" name="Google Shape;436;p40"/>
          <p:cNvCxnSpPr/>
          <p:nvPr/>
        </p:nvCxnSpPr>
        <p:spPr>
          <a:xfrm flipH="1" rot="10800000">
            <a:off x="5101612" y="2505880"/>
            <a:ext cx="2498047" cy="1931215"/>
          </a:xfrm>
          <a:prstGeom prst="straightConnector1">
            <a:avLst/>
          </a:prstGeom>
          <a:noFill/>
          <a:ln cap="flat" cmpd="sng" w="38100">
            <a:solidFill>
              <a:schemeClr val="dk1"/>
            </a:solidFill>
            <a:prstDash val="solid"/>
            <a:miter lim="800000"/>
            <a:headEnd len="sm" w="sm" type="none"/>
            <a:tailEnd len="sm" w="sm" type="none"/>
          </a:ln>
        </p:spPr>
      </p:cxnSp>
      <p:sp>
        <p:nvSpPr>
          <p:cNvPr id="437" name="Google Shape;437;p40"/>
          <p:cNvSpPr txBox="1"/>
          <p:nvPr>
            <p:ph type="title"/>
          </p:nvPr>
        </p:nvSpPr>
        <p:spPr>
          <a:xfrm>
            <a:off x="532528" y="398897"/>
            <a:ext cx="3185044"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venir"/>
              <a:buNone/>
            </a:pPr>
            <a:r>
              <a:rPr lang="en-US"/>
              <a:t>Prompt Engineering</a:t>
            </a:r>
            <a:endParaRPr/>
          </a:p>
        </p:txBody>
      </p:sp>
      <p:grpSp>
        <p:nvGrpSpPr>
          <p:cNvPr id="438" name="Google Shape;438;p40"/>
          <p:cNvGrpSpPr/>
          <p:nvPr/>
        </p:nvGrpSpPr>
        <p:grpSpPr>
          <a:xfrm>
            <a:off x="7418475" y="1135905"/>
            <a:ext cx="2296843" cy="1975285"/>
            <a:chOff x="7418475" y="1135905"/>
            <a:chExt cx="2296843" cy="1975285"/>
          </a:xfrm>
        </p:grpSpPr>
        <p:sp>
          <p:nvSpPr>
            <p:cNvPr id="439" name="Google Shape;439;p40"/>
            <p:cNvSpPr/>
            <p:nvPr/>
          </p:nvSpPr>
          <p:spPr>
            <a:xfrm>
              <a:off x="7418475" y="1135905"/>
              <a:ext cx="2296843" cy="1975285"/>
            </a:xfrm>
            <a:prstGeom prst="hexagon">
              <a:avLst>
                <a:gd fmla="val 25000" name="adj"/>
                <a:gd fmla="val 115470" name="vf"/>
              </a:avLst>
            </a:prstGeom>
            <a:solidFill>
              <a:schemeClr val="dk2"/>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40"/>
            <p:cNvSpPr txBox="1"/>
            <p:nvPr/>
          </p:nvSpPr>
          <p:spPr>
            <a:xfrm>
              <a:off x="7613307" y="1661884"/>
              <a:ext cx="1907178" cy="9233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HOW THE MODEL THINKS AND USES TOOLS</a:t>
              </a:r>
              <a:endParaRPr/>
            </a:p>
          </p:txBody>
        </p:sp>
      </p:grpSp>
      <p:grpSp>
        <p:nvGrpSpPr>
          <p:cNvPr id="441" name="Google Shape;441;p40"/>
          <p:cNvGrpSpPr/>
          <p:nvPr/>
        </p:nvGrpSpPr>
        <p:grpSpPr>
          <a:xfrm>
            <a:off x="5121633" y="143115"/>
            <a:ext cx="2296843" cy="1975285"/>
            <a:chOff x="1726402" y="2908509"/>
            <a:chExt cx="2296843" cy="1975285"/>
          </a:xfrm>
        </p:grpSpPr>
        <p:sp>
          <p:nvSpPr>
            <p:cNvPr id="442" name="Google Shape;442;p40"/>
            <p:cNvSpPr/>
            <p:nvPr/>
          </p:nvSpPr>
          <p:spPr>
            <a:xfrm>
              <a:off x="1726402" y="2908509"/>
              <a:ext cx="2296843" cy="1975285"/>
            </a:xfrm>
            <a:prstGeom prst="hexagon">
              <a:avLst>
                <a:gd fmla="val 25000" name="adj"/>
                <a:gd fmla="val 115470" name="vf"/>
              </a:avLst>
            </a:prstGeom>
            <a:solidFill>
              <a:schemeClr val="dk2"/>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40"/>
            <p:cNvSpPr txBox="1"/>
            <p:nvPr/>
          </p:nvSpPr>
          <p:spPr>
            <a:xfrm>
              <a:off x="1921234" y="3295988"/>
              <a:ext cx="1907178"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THE MODEL’S TRAINING &amp;</a:t>
              </a:r>
              <a:br>
                <a:rPr lang="en-US" sz="1800">
                  <a:solidFill>
                    <a:schemeClr val="lt1"/>
                  </a:solidFill>
                  <a:latin typeface="Calibri"/>
                  <a:ea typeface="Calibri"/>
                  <a:cs typeface="Calibri"/>
                  <a:sym typeface="Calibri"/>
                </a:rPr>
              </a:br>
              <a:r>
                <a:rPr lang="en-US" sz="1800">
                  <a:solidFill>
                    <a:schemeClr val="lt1"/>
                  </a:solidFill>
                  <a:latin typeface="Calibri"/>
                  <a:ea typeface="Calibri"/>
                  <a:cs typeface="Calibri"/>
                  <a:sym typeface="Calibri"/>
                </a:rPr>
                <a:t>GOVERNING RULES</a:t>
              </a:r>
              <a:endParaRPr/>
            </a:p>
          </p:txBody>
        </p:sp>
      </p:grpSp>
      <p:grpSp>
        <p:nvGrpSpPr>
          <p:cNvPr id="444" name="Google Shape;444;p40"/>
          <p:cNvGrpSpPr/>
          <p:nvPr/>
        </p:nvGrpSpPr>
        <p:grpSpPr>
          <a:xfrm>
            <a:off x="7223645" y="3497871"/>
            <a:ext cx="2296843" cy="1975285"/>
            <a:chOff x="1726402" y="2908509"/>
            <a:chExt cx="2296843" cy="1975285"/>
          </a:xfrm>
        </p:grpSpPr>
        <p:sp>
          <p:nvSpPr>
            <p:cNvPr id="445" name="Google Shape;445;p40"/>
            <p:cNvSpPr/>
            <p:nvPr/>
          </p:nvSpPr>
          <p:spPr>
            <a:xfrm>
              <a:off x="1726402" y="2908509"/>
              <a:ext cx="2296843" cy="1975285"/>
            </a:xfrm>
            <a:prstGeom prst="hexagon">
              <a:avLst>
                <a:gd fmla="val 25000" name="adj"/>
                <a:gd fmla="val 115470" name="vf"/>
              </a:avLst>
            </a:prstGeom>
            <a:solidFill>
              <a:schemeClr val="dk2"/>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40"/>
            <p:cNvSpPr txBox="1"/>
            <p:nvPr/>
          </p:nvSpPr>
          <p:spPr>
            <a:xfrm>
              <a:off x="1921234" y="3157490"/>
              <a:ext cx="1907178" cy="147732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STORED PREFERENCES AND CONVERSATION MEMORY</a:t>
              </a:r>
              <a:endParaRPr/>
            </a:p>
          </p:txBody>
        </p:sp>
      </p:grpSp>
      <p:grpSp>
        <p:nvGrpSpPr>
          <p:cNvPr id="447" name="Google Shape;447;p40"/>
          <p:cNvGrpSpPr/>
          <p:nvPr/>
        </p:nvGrpSpPr>
        <p:grpSpPr>
          <a:xfrm>
            <a:off x="5316467" y="4808678"/>
            <a:ext cx="2296843" cy="1975285"/>
            <a:chOff x="1726402" y="2908509"/>
            <a:chExt cx="2296843" cy="1975285"/>
          </a:xfrm>
        </p:grpSpPr>
        <p:sp>
          <p:nvSpPr>
            <p:cNvPr id="448" name="Google Shape;448;p40"/>
            <p:cNvSpPr/>
            <p:nvPr/>
          </p:nvSpPr>
          <p:spPr>
            <a:xfrm>
              <a:off x="1726402" y="2908509"/>
              <a:ext cx="2296843" cy="1975285"/>
            </a:xfrm>
            <a:prstGeom prst="hexagon">
              <a:avLst>
                <a:gd fmla="val 25000" name="adj"/>
                <a:gd fmla="val 115470" name="vf"/>
              </a:avLst>
            </a:prstGeom>
            <a:solidFill>
              <a:schemeClr val="dk2"/>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40"/>
            <p:cNvSpPr txBox="1"/>
            <p:nvPr/>
          </p:nvSpPr>
          <p:spPr>
            <a:xfrm>
              <a:off x="1921234" y="3434487"/>
              <a:ext cx="1907178" cy="92333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THE INFORMATION IN YOUR PROMPT</a:t>
              </a:r>
              <a:endParaRPr/>
            </a:p>
          </p:txBody>
        </p:sp>
      </p:grpSp>
      <p:grpSp>
        <p:nvGrpSpPr>
          <p:cNvPr id="450" name="Google Shape;450;p40"/>
          <p:cNvGrpSpPr/>
          <p:nvPr/>
        </p:nvGrpSpPr>
        <p:grpSpPr>
          <a:xfrm>
            <a:off x="3019623" y="3821036"/>
            <a:ext cx="2296843" cy="1975285"/>
            <a:chOff x="1726402" y="2908509"/>
            <a:chExt cx="2296843" cy="1975285"/>
          </a:xfrm>
        </p:grpSpPr>
        <p:sp>
          <p:nvSpPr>
            <p:cNvPr id="451" name="Google Shape;451;p40"/>
            <p:cNvSpPr/>
            <p:nvPr/>
          </p:nvSpPr>
          <p:spPr>
            <a:xfrm>
              <a:off x="1726402" y="2908509"/>
              <a:ext cx="2296843" cy="1975285"/>
            </a:xfrm>
            <a:prstGeom prst="hexagon">
              <a:avLst>
                <a:gd fmla="val 25000" name="adj"/>
                <a:gd fmla="val 115470" name="vf"/>
              </a:avLst>
            </a:prstGeom>
            <a:solidFill>
              <a:schemeClr val="dk2"/>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40"/>
            <p:cNvSpPr txBox="1"/>
            <p:nvPr/>
          </p:nvSpPr>
          <p:spPr>
            <a:xfrm>
              <a:off x="1921234" y="3295989"/>
              <a:ext cx="1907178"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INFORMATION YOU INPUT DURING ENTIRE CHAT SESSION</a:t>
              </a:r>
              <a:endParaRPr/>
            </a:p>
          </p:txBody>
        </p:sp>
      </p:grpSp>
      <p:grpSp>
        <p:nvGrpSpPr>
          <p:cNvPr id="453" name="Google Shape;453;p40"/>
          <p:cNvGrpSpPr/>
          <p:nvPr/>
        </p:nvGrpSpPr>
        <p:grpSpPr>
          <a:xfrm>
            <a:off x="3013250" y="1401317"/>
            <a:ext cx="2296843" cy="1975285"/>
            <a:chOff x="1726402" y="2908509"/>
            <a:chExt cx="2296843" cy="1975285"/>
          </a:xfrm>
        </p:grpSpPr>
        <p:sp>
          <p:nvSpPr>
            <p:cNvPr id="454" name="Google Shape;454;p40"/>
            <p:cNvSpPr/>
            <p:nvPr/>
          </p:nvSpPr>
          <p:spPr>
            <a:xfrm>
              <a:off x="1726402" y="2908509"/>
              <a:ext cx="2296843" cy="1975285"/>
            </a:xfrm>
            <a:prstGeom prst="hexagon">
              <a:avLst>
                <a:gd fmla="val 25000" name="adj"/>
                <a:gd fmla="val 115470" name="vf"/>
              </a:avLst>
            </a:prstGeom>
            <a:solidFill>
              <a:schemeClr val="dk2"/>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40"/>
            <p:cNvSpPr txBox="1"/>
            <p:nvPr/>
          </p:nvSpPr>
          <p:spPr>
            <a:xfrm>
              <a:off x="1921234" y="3157490"/>
              <a:ext cx="1907178" cy="147732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INFORMATION THE MODEL  OUTPUTS DURING ENTIRE CHAT SESSION</a:t>
              </a:r>
              <a:endParaRPr/>
            </a:p>
          </p:txBody>
        </p:sp>
      </p:grpSp>
      <p:sp>
        <p:nvSpPr>
          <p:cNvPr id="456" name="Google Shape;456;p40"/>
          <p:cNvSpPr/>
          <p:nvPr/>
        </p:nvSpPr>
        <p:spPr>
          <a:xfrm>
            <a:off x="5396028" y="2454607"/>
            <a:ext cx="1843989" cy="1843989"/>
          </a:xfrm>
          <a:prstGeom prst="ellipse">
            <a:avLst/>
          </a:prstGeom>
          <a:solidFill>
            <a:schemeClr val="lt2"/>
          </a:solidFill>
          <a:ln>
            <a:noFill/>
          </a:ln>
          <a:effectLst>
            <a:outerShdw blurRad="50800" rotWithShape="0" algn="ctr" dir="5400000" dist="50800">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Establishing</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Context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461" name="Shape 461"/>
        <p:cNvGrpSpPr/>
        <p:nvPr/>
      </p:nvGrpSpPr>
      <p:grpSpPr>
        <a:xfrm>
          <a:off x="0" y="0"/>
          <a:ext cx="0" cy="0"/>
          <a:chOff x="0" y="0"/>
          <a:chExt cx="0" cy="0"/>
        </a:xfrm>
      </p:grpSpPr>
      <p:sp>
        <p:nvSpPr>
          <p:cNvPr id="462" name="Google Shape;462;p41"/>
          <p:cNvSpPr/>
          <p:nvPr/>
        </p:nvSpPr>
        <p:spPr>
          <a:xfrm>
            <a:off x="-344431" y="-160792"/>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63" name="Google Shape;463;p41"/>
          <p:cNvGrpSpPr/>
          <p:nvPr/>
        </p:nvGrpSpPr>
        <p:grpSpPr>
          <a:xfrm>
            <a:off x="5569527" y="1731651"/>
            <a:ext cx="6966904" cy="5831357"/>
            <a:chOff x="5569527" y="1532009"/>
            <a:chExt cx="6966904" cy="5831357"/>
          </a:xfrm>
        </p:grpSpPr>
        <p:sp>
          <p:nvSpPr>
            <p:cNvPr id="464" name="Google Shape;464;p41"/>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41"/>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41"/>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41"/>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41"/>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69" name="Google Shape;469;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High-Context Prompts</a:t>
            </a:r>
            <a:endParaRPr/>
          </a:p>
        </p:txBody>
      </p:sp>
      <p:sp>
        <p:nvSpPr>
          <p:cNvPr id="470" name="Google Shape;470;p41"/>
          <p:cNvSpPr txBox="1"/>
          <p:nvPr>
            <p:ph idx="1" type="body"/>
          </p:nvPr>
        </p:nvSpPr>
        <p:spPr>
          <a:xfrm>
            <a:off x="486697" y="1690682"/>
            <a:ext cx="11135031" cy="4685917"/>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20000"/>
              </a:lnSpc>
              <a:spcBef>
                <a:spcPts val="0"/>
              </a:spcBef>
              <a:spcAft>
                <a:spcPts val="0"/>
              </a:spcAft>
              <a:buClr>
                <a:schemeClr val="dk1"/>
              </a:buClr>
              <a:buSzPct val="100000"/>
              <a:buNone/>
            </a:pPr>
            <a:r>
              <a:rPr lang="en-US"/>
              <a:t>Employ this </a:t>
            </a:r>
            <a:r>
              <a:rPr b="1" lang="en-US">
                <a:solidFill>
                  <a:schemeClr val="dk2"/>
                </a:solidFill>
              </a:rPr>
              <a:t>High-Context Prompt Framework </a:t>
            </a:r>
            <a:r>
              <a:rPr lang="en-US"/>
              <a:t>to get the most out of Generative AI. </a:t>
            </a:r>
            <a:br>
              <a:rPr lang="en-US"/>
            </a:br>
            <a:r>
              <a:rPr lang="en-US"/>
              <a:t>Not all elements are necessary for every prompt. The more categories you use, the better the responses will be.</a:t>
            </a:r>
            <a:endParaRPr/>
          </a:p>
          <a:p>
            <a:pPr indent="0" lvl="0" marL="0" rtl="0" algn="l">
              <a:lnSpc>
                <a:spcPct val="120000"/>
              </a:lnSpc>
              <a:spcBef>
                <a:spcPts val="1000"/>
              </a:spcBef>
              <a:spcAft>
                <a:spcPts val="0"/>
              </a:spcAft>
              <a:buClr>
                <a:schemeClr val="dk1"/>
              </a:buClr>
              <a:buSzPct val="100000"/>
              <a:buNone/>
            </a:pPr>
            <a:r>
              <a:t/>
            </a:r>
            <a:endParaRPr/>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OBJECTIVE </a:t>
            </a:r>
            <a:r>
              <a:rPr b="0" i="0" lang="en-US">
                <a:solidFill>
                  <a:schemeClr val="dk2"/>
                </a:solidFill>
              </a:rPr>
              <a:t>— </a:t>
            </a:r>
            <a:r>
              <a:rPr b="0" i="0" lang="en-US"/>
              <a:t>Describe your general goal.</a:t>
            </a:r>
            <a:endParaRPr b="1"/>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ACTION </a:t>
            </a:r>
            <a:r>
              <a:rPr b="0" i="0" lang="en-US">
                <a:solidFill>
                  <a:schemeClr val="dk2"/>
                </a:solidFill>
              </a:rPr>
              <a:t>— </a:t>
            </a:r>
            <a:r>
              <a:rPr b="0" i="0" lang="en-US"/>
              <a:t>Describe the task you’d like ChatGPT to perform.</a:t>
            </a:r>
            <a:endParaRPr b="1"/>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ROLE </a:t>
            </a:r>
            <a:r>
              <a:rPr b="0" i="0" lang="en-US">
                <a:solidFill>
                  <a:schemeClr val="dk2"/>
                </a:solidFill>
              </a:rPr>
              <a:t>— </a:t>
            </a:r>
            <a:r>
              <a:rPr b="0" i="0" lang="en-US"/>
              <a:t>Explain your role or ask ChatGPT to play a role.</a:t>
            </a:r>
            <a:endParaRPr b="1"/>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CONTEXT </a:t>
            </a:r>
            <a:r>
              <a:rPr b="0" i="0" lang="en-US">
                <a:solidFill>
                  <a:schemeClr val="dk2"/>
                </a:solidFill>
              </a:rPr>
              <a:t>— </a:t>
            </a:r>
            <a:r>
              <a:rPr b="0" i="0" lang="en-US"/>
              <a:t>Details, nuances, and other information of interest</a:t>
            </a:r>
            <a:endParaRPr/>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FORMAT </a:t>
            </a:r>
            <a:r>
              <a:rPr b="0" i="0" lang="en-US">
                <a:solidFill>
                  <a:schemeClr val="dk2"/>
                </a:solidFill>
              </a:rPr>
              <a:t>— </a:t>
            </a:r>
            <a:r>
              <a:rPr b="0" i="0" lang="en-US"/>
              <a:t>Describe how you would like your output displayed.</a:t>
            </a:r>
            <a:endParaRPr b="1"/>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AUDIENCE </a:t>
            </a:r>
            <a:r>
              <a:rPr lang="en-US">
                <a:solidFill>
                  <a:schemeClr val="dk2"/>
                </a:solidFill>
              </a:rPr>
              <a:t>— </a:t>
            </a:r>
            <a:r>
              <a:rPr lang="en-US"/>
              <a:t>Specify the target audience for the response.</a:t>
            </a:r>
            <a:endParaRPr b="1"/>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TONE </a:t>
            </a:r>
            <a:r>
              <a:rPr b="0" i="0" lang="en-US">
                <a:solidFill>
                  <a:schemeClr val="dk2"/>
                </a:solidFill>
              </a:rPr>
              <a:t>— </a:t>
            </a:r>
            <a:r>
              <a:rPr b="0" i="0" lang="en-US"/>
              <a:t>Use a word or two to direct ChatGPT to use the right tone.</a:t>
            </a:r>
            <a:endParaRPr/>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TIMEFRAME </a:t>
            </a:r>
            <a:r>
              <a:rPr b="0" i="0" lang="en-US">
                <a:solidFill>
                  <a:schemeClr val="dk2"/>
                </a:solidFill>
              </a:rPr>
              <a:t>— </a:t>
            </a:r>
            <a:r>
              <a:rPr b="0" i="0" lang="en-US"/>
              <a:t>Indicate any time constraints or whether to consider past, present, or future contexts.</a:t>
            </a:r>
            <a:endParaRPr b="1"/>
          </a:p>
          <a:p>
            <a:pPr indent="-228600" lvl="0" marL="228600" rtl="0" algn="l">
              <a:lnSpc>
                <a:spcPct val="120000"/>
              </a:lnSpc>
              <a:spcBef>
                <a:spcPts val="1000"/>
              </a:spcBef>
              <a:spcAft>
                <a:spcPts val="0"/>
              </a:spcAft>
              <a:buClr>
                <a:schemeClr val="dk2"/>
              </a:buClr>
              <a:buSzPct val="100000"/>
              <a:buChar char="•"/>
            </a:pPr>
            <a:r>
              <a:rPr b="1" lang="en-US">
                <a:solidFill>
                  <a:schemeClr val="dk2"/>
                </a:solidFill>
              </a:rPr>
              <a:t>RESTRICTIONS </a:t>
            </a:r>
            <a:r>
              <a:rPr b="0" i="0" lang="en-US">
                <a:solidFill>
                  <a:schemeClr val="dk2"/>
                </a:solidFill>
              </a:rPr>
              <a:t>— </a:t>
            </a:r>
            <a:r>
              <a:rPr b="0" i="0" lang="en-US"/>
              <a:t>List any limitations (word count, easy-to-read, cite sources, etc.).</a:t>
            </a:r>
            <a:endParaRPr b="1"/>
          </a:p>
        </p:txBody>
      </p:sp>
      <p:sp>
        <p:nvSpPr>
          <p:cNvPr id="471" name="Google Shape;471;p41"/>
          <p:cNvSpPr txBox="1"/>
          <p:nvPr/>
        </p:nvSpPr>
        <p:spPr>
          <a:xfrm>
            <a:off x="205274" y="2294587"/>
            <a:ext cx="22766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5"/>
                </a:solidFill>
                <a:latin typeface="PT Sans"/>
                <a:ea typeface="PT Sans"/>
                <a:cs typeface="PT Sans"/>
                <a:sym typeface="PT Sans"/>
              </a:rPr>
              <a:t>More Important</a:t>
            </a:r>
            <a:endParaRPr/>
          </a:p>
        </p:txBody>
      </p:sp>
      <p:sp>
        <p:nvSpPr>
          <p:cNvPr id="472" name="Google Shape;472;p41"/>
          <p:cNvSpPr txBox="1"/>
          <p:nvPr/>
        </p:nvSpPr>
        <p:spPr>
          <a:xfrm>
            <a:off x="205274" y="6308209"/>
            <a:ext cx="22766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5"/>
                </a:solidFill>
                <a:latin typeface="PT Sans"/>
                <a:ea typeface="PT Sans"/>
                <a:cs typeface="PT Sans"/>
                <a:sym typeface="PT Sans"/>
              </a:rPr>
              <a:t>Less Important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p:nvPr/>
        </p:nvSpPr>
        <p:spPr>
          <a:xfrm>
            <a:off x="-344431" y="-160792"/>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07" name="Google Shape;107;p15"/>
          <p:cNvGrpSpPr/>
          <p:nvPr/>
        </p:nvGrpSpPr>
        <p:grpSpPr>
          <a:xfrm>
            <a:off x="5569527" y="1731651"/>
            <a:ext cx="6966904" cy="5831357"/>
            <a:chOff x="5569527" y="1532009"/>
            <a:chExt cx="6966904" cy="5831357"/>
          </a:xfrm>
        </p:grpSpPr>
        <p:sp>
          <p:nvSpPr>
            <p:cNvPr id="108" name="Google Shape;108;p15"/>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15"/>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15"/>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15"/>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15"/>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13" name="Google Shape;113;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		What to expect today</a:t>
            </a:r>
            <a:endParaRPr/>
          </a:p>
        </p:txBody>
      </p:sp>
      <p:sp>
        <p:nvSpPr>
          <p:cNvPr id="114" name="Google Shape;114;p15"/>
          <p:cNvSpPr txBox="1"/>
          <p:nvPr>
            <p:ph idx="1" type="body"/>
          </p:nvPr>
        </p:nvSpPr>
        <p:spPr>
          <a:xfrm>
            <a:off x="1378673" y="1703594"/>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Understand Artificial Intelligence (AI) and Generative AI Basics</a:t>
            </a:r>
            <a:endParaRPr/>
          </a:p>
          <a:p>
            <a:pPr indent="-228600" lvl="0" marL="228600" rtl="0" algn="l">
              <a:lnSpc>
                <a:spcPct val="90000"/>
              </a:lnSpc>
              <a:spcBef>
                <a:spcPts val="1000"/>
              </a:spcBef>
              <a:spcAft>
                <a:spcPts val="0"/>
              </a:spcAft>
              <a:buClr>
                <a:schemeClr val="dk1"/>
              </a:buClr>
              <a:buSzPts val="2800"/>
              <a:buChar char="•"/>
            </a:pPr>
            <a:r>
              <a:rPr lang="en-US"/>
              <a:t>Learn Practical Applications of Generative AI for Summer Camps</a:t>
            </a:r>
            <a:endParaRPr/>
          </a:p>
          <a:p>
            <a:pPr indent="-228600" lvl="0" marL="228600" rtl="0" algn="l">
              <a:lnSpc>
                <a:spcPct val="90000"/>
              </a:lnSpc>
              <a:spcBef>
                <a:spcPts val="1000"/>
              </a:spcBef>
              <a:spcAft>
                <a:spcPts val="0"/>
              </a:spcAft>
              <a:buClr>
                <a:schemeClr val="dk1"/>
              </a:buClr>
              <a:buSzPts val="2800"/>
              <a:buChar char="•"/>
            </a:pPr>
            <a:r>
              <a:rPr lang="en-US"/>
              <a:t>Learn Prompt Engineering Techniques for Camps</a:t>
            </a:r>
            <a:endParaRPr/>
          </a:p>
          <a:p>
            <a:pPr indent="-228600" lvl="0" marL="228600" rtl="0" algn="l">
              <a:lnSpc>
                <a:spcPct val="90000"/>
              </a:lnSpc>
              <a:spcBef>
                <a:spcPts val="1000"/>
              </a:spcBef>
              <a:spcAft>
                <a:spcPts val="0"/>
              </a:spcAft>
              <a:buClr>
                <a:schemeClr val="dk1"/>
              </a:buClr>
              <a:buSzPts val="2800"/>
              <a:buChar char="•"/>
            </a:pPr>
            <a:r>
              <a:rPr lang="en-US"/>
              <a:t>Get Access to a Custom CampGPT</a:t>
            </a:r>
            <a:endParaRPr/>
          </a:p>
          <a:p>
            <a:pPr indent="-228600" lvl="0" marL="228600" rtl="0" algn="l">
              <a:lnSpc>
                <a:spcPct val="90000"/>
              </a:lnSpc>
              <a:spcBef>
                <a:spcPts val="1000"/>
              </a:spcBef>
              <a:spcAft>
                <a:spcPts val="0"/>
              </a:spcAft>
              <a:buClr>
                <a:schemeClr val="dk1"/>
              </a:buClr>
              <a:buSzPts val="2800"/>
              <a:buChar char="•"/>
            </a:pPr>
            <a:r>
              <a:rPr lang="en-US"/>
              <a:t>We’ll Introduce an AI Challenge for Exploring What AI Can Do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477" name="Shape 477"/>
        <p:cNvGrpSpPr/>
        <p:nvPr/>
      </p:nvGrpSpPr>
      <p:grpSpPr>
        <a:xfrm>
          <a:off x="0" y="0"/>
          <a:ext cx="0" cy="0"/>
          <a:chOff x="0" y="0"/>
          <a:chExt cx="0" cy="0"/>
        </a:xfrm>
      </p:grpSpPr>
      <p:sp>
        <p:nvSpPr>
          <p:cNvPr id="478" name="Google Shape;478;p42"/>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79" name="Google Shape;479;p42"/>
          <p:cNvGrpSpPr/>
          <p:nvPr/>
        </p:nvGrpSpPr>
        <p:grpSpPr>
          <a:xfrm>
            <a:off x="-2645252" y="2708203"/>
            <a:ext cx="6966904" cy="5831357"/>
            <a:chOff x="5569527" y="1532009"/>
            <a:chExt cx="6966904" cy="5831357"/>
          </a:xfrm>
        </p:grpSpPr>
        <p:sp>
          <p:nvSpPr>
            <p:cNvPr id="480" name="Google Shape;480;p42"/>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42"/>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42"/>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42"/>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42"/>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85" name="Google Shape;485;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High-Context Prompts </a:t>
            </a:r>
            <a:endParaRPr/>
          </a:p>
        </p:txBody>
      </p:sp>
      <p:sp>
        <p:nvSpPr>
          <p:cNvPr id="486" name="Google Shape;486;p42"/>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487" name="Google Shape;487;p42"/>
          <p:cNvSpPr txBox="1"/>
          <p:nvPr>
            <p:ph idx="1" type="body"/>
          </p:nvPr>
        </p:nvSpPr>
        <p:spPr>
          <a:xfrm>
            <a:off x="375557" y="1498673"/>
            <a:ext cx="11397343" cy="499420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800"/>
              <a:buChar char="•"/>
            </a:pPr>
            <a:r>
              <a:rPr lang="en-US" sz="1800"/>
              <a:t>OBJECTIVE: I am tasked with developing insightful, forward-thinking strategies to help an overnight summer camp grow after several years of stagnant enrollment. These strategies must address the two core levers of growth: attracting new campers and retaining returning ones.</a:t>
            </a:r>
            <a:endParaRPr/>
          </a:p>
          <a:p>
            <a:pPr indent="-228600" lvl="0" marL="228600" rtl="0" algn="l">
              <a:lnSpc>
                <a:spcPct val="100000"/>
              </a:lnSpc>
              <a:spcBef>
                <a:spcPts val="1000"/>
              </a:spcBef>
              <a:spcAft>
                <a:spcPts val="0"/>
              </a:spcAft>
              <a:buClr>
                <a:schemeClr val="dk1"/>
              </a:buClr>
              <a:buSzPts val="1800"/>
              <a:buChar char="•"/>
            </a:pPr>
            <a:r>
              <a:rPr lang="en-US" sz="1800"/>
              <a:t>ACTION: Develop three creative, actionable strategies grounded in emerging trends in youth development, family decision-making, and experience design. At least one idea should reimagine a core element of the camp experience itself, not just marketing or operations. Of the three strategies, include one “bold experiment” that challenges traditional assumptions—even if it would require piloting or phased rollout.</a:t>
            </a:r>
            <a:endParaRPr/>
          </a:p>
          <a:p>
            <a:pPr indent="-228600" lvl="0" marL="228600" rtl="0" algn="l">
              <a:lnSpc>
                <a:spcPct val="100000"/>
              </a:lnSpc>
              <a:spcBef>
                <a:spcPts val="1000"/>
              </a:spcBef>
              <a:spcAft>
                <a:spcPts val="0"/>
              </a:spcAft>
              <a:buClr>
                <a:schemeClr val="dk1"/>
              </a:buClr>
              <a:buSzPts val="1800"/>
              <a:buChar char="•"/>
            </a:pPr>
            <a:r>
              <a:rPr lang="en-US" sz="1800"/>
              <a:t>ROLE: Imagine you are a hybrid expert: a former Camp Program Director turned innovation strategist, a futurist in youth development, and a trend analyst specializing in generational shifts and family behavior. You have advised mission-driven organizations on designing breakthrough programs, building lasting relevance, and standing out in competitive youth markets. You understand how program design, culture, messaging, and camp structure influence both parent choice and camper return rates.</a:t>
            </a:r>
            <a:endParaRPr/>
          </a:p>
          <a:p>
            <a:pPr indent="-228600" lvl="0" marL="228600" rtl="0" algn="l">
              <a:lnSpc>
                <a:spcPct val="100000"/>
              </a:lnSpc>
              <a:spcBef>
                <a:spcPts val="1000"/>
              </a:spcBef>
              <a:spcAft>
                <a:spcPts val="0"/>
              </a:spcAft>
              <a:buClr>
                <a:schemeClr val="dk1"/>
              </a:buClr>
              <a:buSzPts val="1800"/>
              <a:buChar char="•"/>
            </a:pPr>
            <a:r>
              <a:rPr lang="en-US" sz="1800"/>
              <a:t>CONTEXT: The camp serves youth ages 7–15, draws families from within a one-hour radius, and has a strong reputation but little brand distinction. Enrollment has been flat for five years. There is no flagship experience or “signature program” that sets the camp apart. Leadership is committed to change but unsure where to begin. The camp operates in a crowded regional market with other high-quality options nearby and has not introduced a major new initiative in recent memory.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492" name="Shape 492"/>
        <p:cNvGrpSpPr/>
        <p:nvPr/>
      </p:nvGrpSpPr>
      <p:grpSpPr>
        <a:xfrm>
          <a:off x="0" y="0"/>
          <a:ext cx="0" cy="0"/>
          <a:chOff x="0" y="0"/>
          <a:chExt cx="0" cy="0"/>
        </a:xfrm>
      </p:grpSpPr>
      <p:sp>
        <p:nvSpPr>
          <p:cNvPr id="493" name="Google Shape;493;p43"/>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94" name="Google Shape;494;p43"/>
          <p:cNvGrpSpPr/>
          <p:nvPr/>
        </p:nvGrpSpPr>
        <p:grpSpPr>
          <a:xfrm>
            <a:off x="-2645252" y="2708203"/>
            <a:ext cx="6966904" cy="5831357"/>
            <a:chOff x="5569527" y="1532009"/>
            <a:chExt cx="6966904" cy="5831357"/>
          </a:xfrm>
        </p:grpSpPr>
        <p:sp>
          <p:nvSpPr>
            <p:cNvPr id="495" name="Google Shape;495;p43"/>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43"/>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43"/>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43"/>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43"/>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00" name="Google Shape;500;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High-Context Prompts </a:t>
            </a:r>
            <a:endParaRPr/>
          </a:p>
        </p:txBody>
      </p:sp>
      <p:sp>
        <p:nvSpPr>
          <p:cNvPr id="501" name="Google Shape;501;p43"/>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502" name="Google Shape;502;p43"/>
          <p:cNvSpPr txBox="1"/>
          <p:nvPr>
            <p:ph idx="1" type="body"/>
          </p:nvPr>
        </p:nvSpPr>
        <p:spPr>
          <a:xfrm>
            <a:off x="375557" y="1498673"/>
            <a:ext cx="11397343" cy="499420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800"/>
              <a:buChar char="•"/>
            </a:pPr>
            <a:r>
              <a:rPr lang="en-US" sz="1800"/>
              <a:t>FORMAT: Present your response as three distinct strategies, each with a bold, memorable title, a one-sentence summary, and a short 3–5 sentence explanation. Use metaphor, storytelling, or visual imagery when helpful to help the ideas resonate with camp leaders.</a:t>
            </a:r>
            <a:endParaRPr/>
          </a:p>
          <a:p>
            <a:pPr indent="-228600" lvl="0" marL="228600" rtl="0" algn="l">
              <a:lnSpc>
                <a:spcPct val="100000"/>
              </a:lnSpc>
              <a:spcBef>
                <a:spcPts val="1000"/>
              </a:spcBef>
              <a:spcAft>
                <a:spcPts val="0"/>
              </a:spcAft>
              <a:buClr>
                <a:schemeClr val="dk1"/>
              </a:buClr>
              <a:buSzPts val="1800"/>
              <a:buChar char="•"/>
            </a:pPr>
            <a:r>
              <a:rPr lang="en-US" sz="1800"/>
              <a:t>AUDIENCE: The intended audience is a group of camp program directors, executive directors, and board members participating in a six-month strategic planning sprint.</a:t>
            </a:r>
            <a:endParaRPr/>
          </a:p>
          <a:p>
            <a:pPr indent="-228600" lvl="0" marL="228600" rtl="0" algn="l">
              <a:lnSpc>
                <a:spcPct val="100000"/>
              </a:lnSpc>
              <a:spcBef>
                <a:spcPts val="1000"/>
              </a:spcBef>
              <a:spcAft>
                <a:spcPts val="0"/>
              </a:spcAft>
              <a:buClr>
                <a:schemeClr val="dk1"/>
              </a:buClr>
              <a:buSzPts val="1800"/>
              <a:buChar char="•"/>
            </a:pPr>
            <a:r>
              <a:rPr lang="en-US" sz="1800"/>
              <a:t>TONE: Use a confident, idea-driven tone that balances vision with practicality. Aim to inspire, not overwhelm.</a:t>
            </a:r>
            <a:endParaRPr/>
          </a:p>
          <a:p>
            <a:pPr indent="-228600" lvl="0" marL="228600" rtl="0" algn="l">
              <a:lnSpc>
                <a:spcPct val="100000"/>
              </a:lnSpc>
              <a:spcBef>
                <a:spcPts val="1000"/>
              </a:spcBef>
              <a:spcAft>
                <a:spcPts val="0"/>
              </a:spcAft>
              <a:buClr>
                <a:schemeClr val="dk1"/>
              </a:buClr>
              <a:buSzPts val="1800"/>
              <a:buChar char="•"/>
            </a:pPr>
            <a:r>
              <a:rPr lang="en-US" sz="1800"/>
              <a:t>TIMEFRAME: Focus on ideas that could be developed or tested in the next 6–12 months, while laying a foundation for long-term impact.</a:t>
            </a:r>
            <a:endParaRPr/>
          </a:p>
          <a:p>
            <a:pPr indent="-228600" lvl="0" marL="228600" rtl="0" algn="l">
              <a:lnSpc>
                <a:spcPct val="100000"/>
              </a:lnSpc>
              <a:spcBef>
                <a:spcPts val="1000"/>
              </a:spcBef>
              <a:spcAft>
                <a:spcPts val="0"/>
              </a:spcAft>
              <a:buClr>
                <a:schemeClr val="dk1"/>
              </a:buClr>
              <a:buSzPts val="1800"/>
              <a:buChar char="•"/>
            </a:pPr>
            <a:r>
              <a:rPr lang="en-US" sz="1800"/>
              <a:t>RESTRICTIONS: Keep the total response under 500 words. Avoid jargon. Ensure each strategy is unique, clearly aligned with camper/parent needs, and designed to strengthen both new camper enrollment and camper retention. Avoid vague or overly familiar recommendations.</a:t>
            </a:r>
            <a:endParaRPr/>
          </a:p>
          <a:p>
            <a:pPr indent="0" lvl="0" marL="0" rtl="0" algn="l">
              <a:lnSpc>
                <a:spcPct val="100000"/>
              </a:lnSpc>
              <a:spcBef>
                <a:spcPts val="1000"/>
              </a:spcBef>
              <a:spcAft>
                <a:spcPts val="0"/>
              </a:spcAft>
              <a:buClr>
                <a:schemeClr val="dk1"/>
              </a:buClr>
              <a:buSzPts val="1800"/>
              <a:buNone/>
            </a:pPr>
            <a:r>
              <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5FB"/>
        </a:solidFill>
      </p:bgPr>
    </p:bg>
    <p:spTree>
      <p:nvGrpSpPr>
        <p:cNvPr id="507" name="Shape 507"/>
        <p:cNvGrpSpPr/>
        <p:nvPr/>
      </p:nvGrpSpPr>
      <p:grpSpPr>
        <a:xfrm>
          <a:off x="0" y="0"/>
          <a:ext cx="0" cy="0"/>
          <a:chOff x="0" y="0"/>
          <a:chExt cx="0" cy="0"/>
        </a:xfrm>
      </p:grpSpPr>
      <p:sp>
        <p:nvSpPr>
          <p:cNvPr id="508" name="Google Shape;508;p44"/>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09" name="Google Shape;509;p44"/>
          <p:cNvGrpSpPr/>
          <p:nvPr/>
        </p:nvGrpSpPr>
        <p:grpSpPr>
          <a:xfrm>
            <a:off x="-2645252" y="2708203"/>
            <a:ext cx="6966904" cy="5831357"/>
            <a:chOff x="5569527" y="1532009"/>
            <a:chExt cx="6966904" cy="5831357"/>
          </a:xfrm>
        </p:grpSpPr>
        <p:sp>
          <p:nvSpPr>
            <p:cNvPr id="510" name="Google Shape;510;p44"/>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44"/>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44"/>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44"/>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44"/>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15" name="Google Shape;515;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Using ChatGPT for Environmental </a:t>
            </a:r>
            <a:br>
              <a:rPr lang="en-US"/>
            </a:br>
            <a:r>
              <a:rPr lang="en-US"/>
              <a:t>Scans: The PESTEL Tool	</a:t>
            </a:r>
            <a:endParaRPr/>
          </a:p>
        </p:txBody>
      </p:sp>
      <p:sp>
        <p:nvSpPr>
          <p:cNvPr id="516" name="Google Shape;516;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20000"/>
              </a:lnSpc>
              <a:spcBef>
                <a:spcPts val="0"/>
              </a:spcBef>
              <a:spcAft>
                <a:spcPts val="0"/>
              </a:spcAft>
              <a:buClr>
                <a:schemeClr val="dk1"/>
              </a:buClr>
              <a:buSzPct val="100000"/>
              <a:buNone/>
            </a:pPr>
            <a:r>
              <a:rPr lang="en-US"/>
              <a:t>PESTEL is a strategic tool to quickly identify external trends affecting your camp's operations and strategy:</a:t>
            </a:r>
            <a:endParaRPr/>
          </a:p>
          <a:p>
            <a:pPr indent="-228600" lvl="0" marL="228600" rtl="0" algn="l">
              <a:lnSpc>
                <a:spcPct val="120000"/>
              </a:lnSpc>
              <a:spcBef>
                <a:spcPts val="1000"/>
              </a:spcBef>
              <a:spcAft>
                <a:spcPts val="0"/>
              </a:spcAft>
              <a:buClr>
                <a:schemeClr val="dk1"/>
              </a:buClr>
              <a:buSzPct val="100000"/>
              <a:buChar char="•"/>
            </a:pPr>
            <a:r>
              <a:rPr lang="en-US"/>
              <a:t>Political</a:t>
            </a:r>
            <a:endParaRPr/>
          </a:p>
          <a:p>
            <a:pPr indent="-228600" lvl="0" marL="228600" rtl="0" algn="l">
              <a:lnSpc>
                <a:spcPct val="120000"/>
              </a:lnSpc>
              <a:spcBef>
                <a:spcPts val="1000"/>
              </a:spcBef>
              <a:spcAft>
                <a:spcPts val="0"/>
              </a:spcAft>
              <a:buClr>
                <a:schemeClr val="dk1"/>
              </a:buClr>
              <a:buSzPct val="100000"/>
              <a:buChar char="•"/>
            </a:pPr>
            <a:r>
              <a:rPr lang="en-US"/>
              <a:t>Economic</a:t>
            </a:r>
            <a:endParaRPr/>
          </a:p>
          <a:p>
            <a:pPr indent="-228600" lvl="0" marL="228600" rtl="0" algn="l">
              <a:lnSpc>
                <a:spcPct val="120000"/>
              </a:lnSpc>
              <a:spcBef>
                <a:spcPts val="1000"/>
              </a:spcBef>
              <a:spcAft>
                <a:spcPts val="0"/>
              </a:spcAft>
              <a:buClr>
                <a:schemeClr val="dk1"/>
              </a:buClr>
              <a:buSzPct val="100000"/>
              <a:buChar char="•"/>
            </a:pPr>
            <a:r>
              <a:rPr lang="en-US"/>
              <a:t>Societal</a:t>
            </a:r>
            <a:endParaRPr/>
          </a:p>
          <a:p>
            <a:pPr indent="-228600" lvl="0" marL="228600" rtl="0" algn="l">
              <a:lnSpc>
                <a:spcPct val="120000"/>
              </a:lnSpc>
              <a:spcBef>
                <a:spcPts val="1000"/>
              </a:spcBef>
              <a:spcAft>
                <a:spcPts val="0"/>
              </a:spcAft>
              <a:buClr>
                <a:schemeClr val="dk1"/>
              </a:buClr>
              <a:buSzPct val="100000"/>
              <a:buChar char="•"/>
            </a:pPr>
            <a:r>
              <a:rPr lang="en-US"/>
              <a:t>Technological</a:t>
            </a:r>
            <a:endParaRPr/>
          </a:p>
          <a:p>
            <a:pPr indent="-228600" lvl="0" marL="228600" rtl="0" algn="l">
              <a:lnSpc>
                <a:spcPct val="120000"/>
              </a:lnSpc>
              <a:spcBef>
                <a:spcPts val="1000"/>
              </a:spcBef>
              <a:spcAft>
                <a:spcPts val="0"/>
              </a:spcAft>
              <a:buClr>
                <a:schemeClr val="dk1"/>
              </a:buClr>
              <a:buSzPct val="100000"/>
              <a:buChar char="•"/>
            </a:pPr>
            <a:r>
              <a:rPr lang="en-US"/>
              <a:t>Environmental</a:t>
            </a:r>
            <a:endParaRPr/>
          </a:p>
          <a:p>
            <a:pPr indent="-228600" lvl="0" marL="228600" rtl="0" algn="l">
              <a:lnSpc>
                <a:spcPct val="120000"/>
              </a:lnSpc>
              <a:spcBef>
                <a:spcPts val="1000"/>
              </a:spcBef>
              <a:spcAft>
                <a:spcPts val="0"/>
              </a:spcAft>
              <a:buClr>
                <a:schemeClr val="dk1"/>
              </a:buClr>
              <a:buSzPct val="100000"/>
              <a:buChar char="•"/>
            </a:pPr>
            <a:r>
              <a:rPr lang="en-US"/>
              <a:t>Legal</a:t>
            </a:r>
            <a:endParaRPr/>
          </a:p>
          <a:p>
            <a:pPr indent="0" lvl="0" marL="0" rtl="0" algn="l">
              <a:lnSpc>
                <a:spcPct val="120000"/>
              </a:lnSpc>
              <a:spcBef>
                <a:spcPts val="1000"/>
              </a:spcBef>
              <a:spcAft>
                <a:spcPts val="0"/>
              </a:spcAft>
              <a:buClr>
                <a:schemeClr val="dk1"/>
              </a:buClr>
              <a:buSzPct val="100000"/>
              <a:buNone/>
            </a:pPr>
            <a:r>
              <a:rPr lang="en-US"/>
              <a:t>Using PESTEL helps camps recognize opportunities, anticipate threats, and align decisions with changing external conditions.</a:t>
            </a:r>
            <a:endParaRPr/>
          </a:p>
        </p:txBody>
      </p:sp>
      <p:sp>
        <p:nvSpPr>
          <p:cNvPr id="517" name="Google Shape;517;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20000"/>
              </a:lnSpc>
              <a:spcBef>
                <a:spcPts val="0"/>
              </a:spcBef>
              <a:spcAft>
                <a:spcPts val="0"/>
              </a:spcAft>
              <a:buClr>
                <a:schemeClr val="dk1"/>
              </a:buClr>
              <a:buSzPct val="100000"/>
              <a:buNone/>
            </a:pPr>
            <a:r>
              <a:rPr lang="en-US"/>
              <a:t>Why Use ChatGPT for Your Scan?</a:t>
            </a:r>
            <a:endParaRPr/>
          </a:p>
          <a:p>
            <a:pPr indent="0" lvl="0" marL="0" rtl="0" algn="l">
              <a:lnSpc>
                <a:spcPct val="120000"/>
              </a:lnSpc>
              <a:spcBef>
                <a:spcPts val="1000"/>
              </a:spcBef>
              <a:spcAft>
                <a:spcPts val="0"/>
              </a:spcAft>
              <a:buClr>
                <a:schemeClr val="dk1"/>
              </a:buClr>
              <a:buSzPct val="100000"/>
              <a:buNone/>
            </a:pPr>
            <a:r>
              <a:t/>
            </a:r>
            <a:endParaRPr/>
          </a:p>
          <a:p>
            <a:pPr indent="-228600" lvl="0" marL="228600" rtl="0" algn="l">
              <a:lnSpc>
                <a:spcPct val="120000"/>
              </a:lnSpc>
              <a:spcBef>
                <a:spcPts val="1000"/>
              </a:spcBef>
              <a:spcAft>
                <a:spcPts val="0"/>
              </a:spcAft>
              <a:buClr>
                <a:schemeClr val="dk1"/>
              </a:buClr>
              <a:buSzPct val="100000"/>
              <a:buChar char="•"/>
            </a:pPr>
            <a:r>
              <a:rPr lang="en-US"/>
              <a:t>Instantly identifies influential trends, resources, or key ideas you might otherwise miss (e.g., The </a:t>
            </a:r>
            <a:r>
              <a:rPr i="1" lang="en-US"/>
              <a:t>Anxious Generation</a:t>
            </a:r>
            <a:r>
              <a:rPr lang="en-US"/>
              <a:t>).</a:t>
            </a:r>
            <a:endParaRPr/>
          </a:p>
          <a:p>
            <a:pPr indent="-228600" lvl="0" marL="228600" rtl="0" algn="l">
              <a:lnSpc>
                <a:spcPct val="120000"/>
              </a:lnSpc>
              <a:spcBef>
                <a:spcPts val="1000"/>
              </a:spcBef>
              <a:spcAft>
                <a:spcPts val="0"/>
              </a:spcAft>
              <a:buClr>
                <a:schemeClr val="dk1"/>
              </a:buClr>
              <a:buSzPct val="100000"/>
              <a:buChar char="•"/>
            </a:pPr>
            <a:r>
              <a:rPr lang="en-US"/>
              <a:t>Saves days of manual research; provides concise, actionable insights.</a:t>
            </a:r>
            <a:endParaRPr/>
          </a:p>
          <a:p>
            <a:pPr indent="-228600" lvl="0" marL="228600" rtl="0" algn="l">
              <a:lnSpc>
                <a:spcPct val="120000"/>
              </a:lnSpc>
              <a:spcBef>
                <a:spcPts val="1000"/>
              </a:spcBef>
              <a:spcAft>
                <a:spcPts val="0"/>
              </a:spcAft>
              <a:buClr>
                <a:schemeClr val="dk1"/>
              </a:buClr>
              <a:buSzPct val="100000"/>
              <a:buChar char="•"/>
            </a:pPr>
            <a:r>
              <a:rPr lang="en-US"/>
              <a:t>Helps your camp proactively adapt to changing conditions rather than reacting too late.</a:t>
            </a:r>
            <a:endParaRPr/>
          </a:p>
        </p:txBody>
      </p:sp>
      <p:sp>
        <p:nvSpPr>
          <p:cNvPr id="518" name="Google Shape;518;p44"/>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5FB"/>
        </a:solidFill>
      </p:bgPr>
    </p:bg>
    <p:spTree>
      <p:nvGrpSpPr>
        <p:cNvPr id="523" name="Shape 523"/>
        <p:cNvGrpSpPr/>
        <p:nvPr/>
      </p:nvGrpSpPr>
      <p:grpSpPr>
        <a:xfrm>
          <a:off x="0" y="0"/>
          <a:ext cx="0" cy="0"/>
          <a:chOff x="0" y="0"/>
          <a:chExt cx="0" cy="0"/>
        </a:xfrm>
      </p:grpSpPr>
      <p:sp>
        <p:nvSpPr>
          <p:cNvPr id="524" name="Google Shape;524;p45"/>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25" name="Google Shape;525;p45"/>
          <p:cNvGrpSpPr/>
          <p:nvPr/>
        </p:nvGrpSpPr>
        <p:grpSpPr>
          <a:xfrm>
            <a:off x="-2645252" y="2708203"/>
            <a:ext cx="6966904" cy="5831357"/>
            <a:chOff x="5569527" y="1532009"/>
            <a:chExt cx="6966904" cy="5831357"/>
          </a:xfrm>
        </p:grpSpPr>
        <p:sp>
          <p:nvSpPr>
            <p:cNvPr id="526" name="Google Shape;526;p45"/>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45"/>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45"/>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45"/>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45"/>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31" name="Google Shape;531;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Using ChatGPT for Environmental </a:t>
            </a:r>
            <a:br>
              <a:rPr lang="en-US"/>
            </a:br>
            <a:r>
              <a:rPr lang="en-US"/>
              <a:t>Scans: The PESTEL Tool	</a:t>
            </a:r>
            <a:endParaRPr/>
          </a:p>
        </p:txBody>
      </p:sp>
      <p:sp>
        <p:nvSpPr>
          <p:cNvPr id="532" name="Google Shape;532;p45"/>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533" name="Google Shape;533;p45"/>
          <p:cNvSpPr txBox="1"/>
          <p:nvPr>
            <p:ph idx="1" type="body"/>
          </p:nvPr>
        </p:nvSpPr>
        <p:spPr>
          <a:xfrm>
            <a:off x="838201" y="1825625"/>
            <a:ext cx="296075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PESTEL Environmental Scan Playbook for Summer Camps</a:t>
            </a:r>
            <a:endParaRPr/>
          </a:p>
        </p:txBody>
      </p:sp>
      <p:sp>
        <p:nvSpPr>
          <p:cNvPr id="534" name="Google Shape;534;p45"/>
          <p:cNvSpPr txBox="1"/>
          <p:nvPr/>
        </p:nvSpPr>
        <p:spPr>
          <a:xfrm rot="-349634">
            <a:off x="4049168" y="2359800"/>
            <a:ext cx="8376557" cy="3693319"/>
          </a:xfrm>
          <a:prstGeom prst="rect">
            <a:avLst/>
          </a:prstGeom>
          <a:solidFill>
            <a:schemeClr val="lt1"/>
          </a:solidFill>
          <a:ln>
            <a:noFill/>
          </a:ln>
          <a:effectLst>
            <a:outerShdw blurRad="50800" sx="102000" rotWithShape="0" algn="tl" dir="2700000" dist="38100" sy="1020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Use this to guide your step-by-step prompts in ChatGPT. After each prompt, copy and paste the response into a document. Once all sections are complete, you'll compile a one-page executive summary using the final prompt.</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Starting Prompt: </a:t>
            </a:r>
            <a:r>
              <a:rPr lang="en-US" sz="1800">
                <a:solidFill>
                  <a:schemeClr val="dk1"/>
                </a:solidFill>
                <a:latin typeface="Calibri"/>
                <a:ea typeface="Calibri"/>
                <a:cs typeface="Calibri"/>
                <a:sym typeface="Calibri"/>
              </a:rPr>
              <a:t>I’m conducting a PESTEL environmental scan for ____ summer camp located in _____ to inform our strategic planning. I will guide this step by step. </a:t>
            </a:r>
            <a:r>
              <a:rPr lang="en-US" sz="1800">
                <a:solidFill>
                  <a:schemeClr val="dk1"/>
                </a:solidFill>
                <a:highlight>
                  <a:srgbClr val="FFFF00"/>
                </a:highlight>
                <a:latin typeface="Calibri"/>
                <a:ea typeface="Calibri"/>
                <a:cs typeface="Calibri"/>
                <a:sym typeface="Calibri"/>
              </a:rPr>
              <a:t>Please do not infer, summarize, synthesize, or offer recommendations unless I explicitly ask you to.</a:t>
            </a:r>
            <a:r>
              <a:rPr lang="en-US" sz="1800">
                <a:solidFill>
                  <a:schemeClr val="dk1"/>
                </a:solidFill>
                <a:latin typeface="Calibri"/>
                <a:ea typeface="Calibri"/>
                <a:cs typeface="Calibri"/>
                <a:sym typeface="Calibri"/>
              </a:rPr>
              <a:t> </a:t>
            </a:r>
            <a:r>
              <a:rPr lang="en-US" sz="1800">
                <a:solidFill>
                  <a:schemeClr val="dk1"/>
                </a:solidFill>
                <a:highlight>
                  <a:srgbClr val="FFFF00"/>
                </a:highlight>
                <a:latin typeface="Calibri"/>
                <a:ea typeface="Calibri"/>
                <a:cs typeface="Calibri"/>
                <a:sym typeface="Calibri"/>
              </a:rPr>
              <a:t>Each prompt will be focused on a specific domain or geographic scope. Stay within the scope I provide. If I need interpretation, I will request it. Please wait for my direction before continuing to the next topic. Acknowledge this and await my first prompt.</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5FB"/>
        </a:solidFill>
      </p:bgPr>
    </p:bg>
    <p:spTree>
      <p:nvGrpSpPr>
        <p:cNvPr id="539" name="Shape 539"/>
        <p:cNvGrpSpPr/>
        <p:nvPr/>
      </p:nvGrpSpPr>
      <p:grpSpPr>
        <a:xfrm>
          <a:off x="0" y="0"/>
          <a:ext cx="0" cy="0"/>
          <a:chOff x="0" y="0"/>
          <a:chExt cx="0" cy="0"/>
        </a:xfrm>
      </p:grpSpPr>
      <p:sp>
        <p:nvSpPr>
          <p:cNvPr id="540" name="Google Shape;540;p46"/>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41" name="Google Shape;541;p46"/>
          <p:cNvGrpSpPr/>
          <p:nvPr/>
        </p:nvGrpSpPr>
        <p:grpSpPr>
          <a:xfrm>
            <a:off x="-2645252" y="2708203"/>
            <a:ext cx="6966904" cy="5831357"/>
            <a:chOff x="5569527" y="1532009"/>
            <a:chExt cx="6966904" cy="5831357"/>
          </a:xfrm>
        </p:grpSpPr>
        <p:sp>
          <p:nvSpPr>
            <p:cNvPr id="542" name="Google Shape;542;p46"/>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46"/>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46"/>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46"/>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46"/>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47" name="Google Shape;547;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Using ChatGPT for Environmental </a:t>
            </a:r>
            <a:br>
              <a:rPr lang="en-US"/>
            </a:br>
            <a:r>
              <a:rPr lang="en-US"/>
              <a:t>Scans: The PESTEL Tool	</a:t>
            </a:r>
            <a:endParaRPr/>
          </a:p>
        </p:txBody>
      </p:sp>
      <p:sp>
        <p:nvSpPr>
          <p:cNvPr id="548" name="Google Shape;548;p46"/>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549" name="Google Shape;549;p46"/>
          <p:cNvSpPr txBox="1"/>
          <p:nvPr>
            <p:ph idx="1" type="body"/>
          </p:nvPr>
        </p:nvSpPr>
        <p:spPr>
          <a:xfrm>
            <a:off x="838200" y="1825625"/>
            <a:ext cx="11048999"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dk1"/>
              </a:buClr>
              <a:buSzPct val="100000"/>
              <a:buNone/>
            </a:pPr>
            <a:r>
              <a:rPr lang="en-US"/>
              <a:t>P — Political</a:t>
            </a:r>
            <a:endParaRPr/>
          </a:p>
          <a:p>
            <a:pPr indent="-228600" lvl="0" marL="228600" rtl="0" algn="l">
              <a:lnSpc>
                <a:spcPct val="120000"/>
              </a:lnSpc>
              <a:spcBef>
                <a:spcPts val="1000"/>
              </a:spcBef>
              <a:spcAft>
                <a:spcPts val="0"/>
              </a:spcAft>
              <a:buClr>
                <a:schemeClr val="dk1"/>
              </a:buClr>
              <a:buSzPct val="100000"/>
              <a:buChar char="•"/>
            </a:pPr>
            <a:r>
              <a:rPr lang="en-US"/>
              <a:t>Break this into four levels to maintain focus and avoid context overload.</a:t>
            </a:r>
            <a:endParaRPr/>
          </a:p>
          <a:p>
            <a:pPr indent="-228600" lvl="0" marL="228600" rtl="0" algn="l">
              <a:lnSpc>
                <a:spcPct val="120000"/>
              </a:lnSpc>
              <a:spcBef>
                <a:spcPts val="1000"/>
              </a:spcBef>
              <a:spcAft>
                <a:spcPts val="0"/>
              </a:spcAft>
              <a:buClr>
                <a:schemeClr val="dk1"/>
              </a:buClr>
              <a:buSzPct val="100000"/>
              <a:buChar char="•"/>
            </a:pPr>
            <a:r>
              <a:rPr b="1" lang="en-US"/>
              <a:t>Municipal Level Prompt</a:t>
            </a:r>
            <a:r>
              <a:rPr lang="en-US"/>
              <a:t>: “For the town or city of [insert name], what political changes or political issues are likely to impact the operations or strategic direction of a summer camp?”</a:t>
            </a:r>
            <a:endParaRPr/>
          </a:p>
          <a:p>
            <a:pPr indent="-228600" lvl="0" marL="228600" rtl="0" algn="l">
              <a:lnSpc>
                <a:spcPct val="120000"/>
              </a:lnSpc>
              <a:spcBef>
                <a:spcPts val="1000"/>
              </a:spcBef>
              <a:spcAft>
                <a:spcPts val="0"/>
              </a:spcAft>
              <a:buClr>
                <a:schemeClr val="dk1"/>
              </a:buClr>
              <a:buSzPct val="100000"/>
              <a:buChar char="•"/>
            </a:pPr>
            <a:r>
              <a:rPr b="1" lang="en-US"/>
              <a:t>County Level Prompt</a:t>
            </a:r>
            <a:r>
              <a:rPr lang="en-US"/>
              <a:t>: “For [insert county name], what political changes or political issues are likely to impact the operations or strategic direction of a summer camp?”</a:t>
            </a:r>
            <a:endParaRPr/>
          </a:p>
          <a:p>
            <a:pPr indent="-228600" lvl="0" marL="228600" rtl="0" algn="l">
              <a:lnSpc>
                <a:spcPct val="120000"/>
              </a:lnSpc>
              <a:spcBef>
                <a:spcPts val="1000"/>
              </a:spcBef>
              <a:spcAft>
                <a:spcPts val="0"/>
              </a:spcAft>
              <a:buClr>
                <a:schemeClr val="dk1"/>
              </a:buClr>
              <a:buSzPct val="100000"/>
              <a:buChar char="•"/>
            </a:pPr>
            <a:r>
              <a:rPr b="1" lang="en-US"/>
              <a:t>State Level Prompt</a:t>
            </a:r>
            <a:r>
              <a:rPr lang="en-US"/>
              <a:t>: “At the state level in [insert state], what political changes or political issues are likely to impact the operations or strategic direction of summer camps?”</a:t>
            </a:r>
            <a:endParaRPr/>
          </a:p>
          <a:p>
            <a:pPr indent="-228600" lvl="0" marL="228600" rtl="0" algn="l">
              <a:lnSpc>
                <a:spcPct val="120000"/>
              </a:lnSpc>
              <a:spcBef>
                <a:spcPts val="1000"/>
              </a:spcBef>
              <a:spcAft>
                <a:spcPts val="0"/>
              </a:spcAft>
              <a:buClr>
                <a:schemeClr val="dk1"/>
              </a:buClr>
              <a:buSzPct val="100000"/>
              <a:buChar char="•"/>
            </a:pPr>
            <a:r>
              <a:rPr b="1" lang="en-US"/>
              <a:t>Federal Level Prompt</a:t>
            </a:r>
            <a:r>
              <a:rPr lang="en-US"/>
              <a:t>: “At the federal level, what political changes or political issues are likely to impact the operations or strategic direction of summer camps?”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5FB"/>
        </a:solidFill>
      </p:bgPr>
    </p:bg>
    <p:spTree>
      <p:nvGrpSpPr>
        <p:cNvPr id="554" name="Shape 554"/>
        <p:cNvGrpSpPr/>
        <p:nvPr/>
      </p:nvGrpSpPr>
      <p:grpSpPr>
        <a:xfrm>
          <a:off x="0" y="0"/>
          <a:ext cx="0" cy="0"/>
          <a:chOff x="0" y="0"/>
          <a:chExt cx="0" cy="0"/>
        </a:xfrm>
      </p:grpSpPr>
      <p:sp>
        <p:nvSpPr>
          <p:cNvPr id="555" name="Google Shape;555;p47"/>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56" name="Google Shape;556;p47"/>
          <p:cNvGrpSpPr/>
          <p:nvPr/>
        </p:nvGrpSpPr>
        <p:grpSpPr>
          <a:xfrm>
            <a:off x="-2645252" y="2708203"/>
            <a:ext cx="6966904" cy="5831357"/>
            <a:chOff x="5569527" y="1532009"/>
            <a:chExt cx="6966904" cy="5831357"/>
          </a:xfrm>
        </p:grpSpPr>
        <p:sp>
          <p:nvSpPr>
            <p:cNvPr id="557" name="Google Shape;557;p47"/>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47"/>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47"/>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47"/>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47"/>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62" name="Google Shape;562;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Using ChatGPT for Environmental </a:t>
            </a:r>
            <a:br>
              <a:rPr lang="en-US"/>
            </a:br>
            <a:r>
              <a:rPr lang="en-US"/>
              <a:t>Scans: The PESTEL Tool	</a:t>
            </a:r>
            <a:endParaRPr/>
          </a:p>
        </p:txBody>
      </p:sp>
      <p:sp>
        <p:nvSpPr>
          <p:cNvPr id="563" name="Google Shape;563;p47"/>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564" name="Google Shape;564;p47"/>
          <p:cNvSpPr txBox="1"/>
          <p:nvPr>
            <p:ph idx="1" type="body"/>
          </p:nvPr>
        </p:nvSpPr>
        <p:spPr>
          <a:xfrm>
            <a:off x="838200" y="1825625"/>
            <a:ext cx="11048999" cy="435133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Clr>
                <a:schemeClr val="dk1"/>
              </a:buClr>
              <a:buSzPct val="100000"/>
              <a:buNone/>
            </a:pPr>
            <a:r>
              <a:rPr lang="en-US"/>
              <a:t>E — Economic</a:t>
            </a:r>
            <a:endParaRPr/>
          </a:p>
          <a:p>
            <a:pPr indent="-228600" lvl="0" marL="228600" rtl="0" algn="l">
              <a:lnSpc>
                <a:spcPct val="120000"/>
              </a:lnSpc>
              <a:spcBef>
                <a:spcPts val="1000"/>
              </a:spcBef>
              <a:spcAft>
                <a:spcPts val="0"/>
              </a:spcAft>
              <a:buClr>
                <a:schemeClr val="dk1"/>
              </a:buClr>
              <a:buSzPct val="100000"/>
              <a:buChar char="•"/>
            </a:pPr>
            <a:r>
              <a:rPr b="1" lang="en-US"/>
              <a:t>Trends Prompt</a:t>
            </a:r>
            <a:r>
              <a:rPr lang="en-US"/>
              <a:t>: “What economic trends could influence family decisions about sending children to summer camp, or affect the financial sustainability of a summer camp in [insert state or region]?”</a:t>
            </a:r>
            <a:endParaRPr/>
          </a:p>
          <a:p>
            <a:pPr indent="-228600" lvl="0" marL="228600" rtl="0" algn="l">
              <a:lnSpc>
                <a:spcPct val="120000"/>
              </a:lnSpc>
              <a:spcBef>
                <a:spcPts val="1000"/>
              </a:spcBef>
              <a:spcAft>
                <a:spcPts val="0"/>
              </a:spcAft>
              <a:buClr>
                <a:schemeClr val="dk1"/>
              </a:buClr>
              <a:buSzPct val="100000"/>
              <a:buChar char="•"/>
            </a:pPr>
            <a:r>
              <a:rPr b="1" lang="en-US"/>
              <a:t>Indicators Prompt</a:t>
            </a:r>
            <a:r>
              <a:rPr lang="en-US"/>
              <a:t>: “What current economic indicators or forecasts should a summer camp monitor to understand changing financial conditions that could affect its families or its strategy?”</a:t>
            </a:r>
            <a:endParaRPr/>
          </a:p>
          <a:p>
            <a:pPr indent="-228600" lvl="0" marL="228600" rtl="0" algn="l">
              <a:lnSpc>
                <a:spcPct val="120000"/>
              </a:lnSpc>
              <a:spcBef>
                <a:spcPts val="1000"/>
              </a:spcBef>
              <a:spcAft>
                <a:spcPts val="0"/>
              </a:spcAft>
              <a:buClr>
                <a:schemeClr val="dk1"/>
              </a:buClr>
              <a:buSzPct val="100000"/>
              <a:buChar char="•"/>
            </a:pPr>
            <a:r>
              <a:rPr b="1" lang="en-US"/>
              <a:t>Impact Prompt</a:t>
            </a:r>
            <a:r>
              <a:rPr lang="en-US"/>
              <a:t>: “Based on recent economic indicators (e.g. interest rates, inflation, consumer spending), how might a summer camp and its families be affected?”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5FB"/>
        </a:solidFill>
      </p:bgPr>
    </p:bg>
    <p:spTree>
      <p:nvGrpSpPr>
        <p:cNvPr id="569" name="Shape 569"/>
        <p:cNvGrpSpPr/>
        <p:nvPr/>
      </p:nvGrpSpPr>
      <p:grpSpPr>
        <a:xfrm>
          <a:off x="0" y="0"/>
          <a:ext cx="0" cy="0"/>
          <a:chOff x="0" y="0"/>
          <a:chExt cx="0" cy="0"/>
        </a:xfrm>
      </p:grpSpPr>
      <p:sp>
        <p:nvSpPr>
          <p:cNvPr id="570" name="Google Shape;570;p48"/>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71" name="Google Shape;571;p48"/>
          <p:cNvGrpSpPr/>
          <p:nvPr/>
        </p:nvGrpSpPr>
        <p:grpSpPr>
          <a:xfrm>
            <a:off x="-2645252" y="2708203"/>
            <a:ext cx="6966904" cy="5831357"/>
            <a:chOff x="5569527" y="1532009"/>
            <a:chExt cx="6966904" cy="5831357"/>
          </a:xfrm>
        </p:grpSpPr>
        <p:sp>
          <p:nvSpPr>
            <p:cNvPr id="572" name="Google Shape;572;p48"/>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48"/>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4" name="Google Shape;574;p48"/>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48"/>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48"/>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77" name="Google Shape;577;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Using ChatGPT for Environmental </a:t>
            </a:r>
            <a:br>
              <a:rPr lang="en-US"/>
            </a:br>
            <a:r>
              <a:rPr lang="en-US"/>
              <a:t>Scans: The PESTEL Tool	</a:t>
            </a:r>
            <a:endParaRPr/>
          </a:p>
        </p:txBody>
      </p:sp>
      <p:sp>
        <p:nvSpPr>
          <p:cNvPr id="578" name="Google Shape;578;p48"/>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579" name="Google Shape;579;p48"/>
          <p:cNvSpPr txBox="1"/>
          <p:nvPr>
            <p:ph idx="1" type="body"/>
          </p:nvPr>
        </p:nvSpPr>
        <p:spPr>
          <a:xfrm>
            <a:off x="838200" y="1825625"/>
            <a:ext cx="11049000" cy="43512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dk1"/>
              </a:buClr>
              <a:buSzPct val="100000"/>
              <a:buNone/>
            </a:pPr>
            <a:r>
              <a:rPr lang="en-US"/>
              <a:t>S — Societal</a:t>
            </a:r>
            <a:endParaRPr/>
          </a:p>
          <a:p>
            <a:pPr indent="-228600" lvl="0" marL="228600" rtl="0" algn="l">
              <a:lnSpc>
                <a:spcPct val="120000"/>
              </a:lnSpc>
              <a:spcBef>
                <a:spcPts val="1000"/>
              </a:spcBef>
              <a:spcAft>
                <a:spcPts val="0"/>
              </a:spcAft>
              <a:buClr>
                <a:schemeClr val="dk1"/>
              </a:buClr>
              <a:buSzPct val="100000"/>
              <a:buChar char="•"/>
            </a:pPr>
            <a:r>
              <a:rPr b="1" lang="en-US"/>
              <a:t>Prompt</a:t>
            </a:r>
            <a:r>
              <a:rPr lang="en-US"/>
              <a:t>: “What shifts in societal values and behaviors are affecting the way families, children, and staff engage with summer camp—and how should a camp respond?”</a:t>
            </a:r>
            <a:endParaRPr/>
          </a:p>
          <a:p>
            <a:pPr indent="-228600" lvl="0" marL="228600" rtl="0" algn="l">
              <a:lnSpc>
                <a:spcPct val="120000"/>
              </a:lnSpc>
              <a:spcBef>
                <a:spcPts val="1000"/>
              </a:spcBef>
              <a:spcAft>
                <a:spcPts val="0"/>
              </a:spcAft>
              <a:buClr>
                <a:schemeClr val="dk1"/>
              </a:buClr>
              <a:buSzPct val="100000"/>
              <a:buChar char="•"/>
            </a:pPr>
            <a:r>
              <a:rPr b="1" lang="en-US"/>
              <a:t>Follow-up Prompt (Optional): </a:t>
            </a:r>
            <a:r>
              <a:rPr lang="en-US"/>
              <a:t>“Given our current programs—[list your key offerings]—which societal shifts are most likely to shape or challenge them?”</a:t>
            </a:r>
            <a:endParaRPr/>
          </a:p>
          <a:p>
            <a:pPr indent="0" lvl="0" marL="0" rtl="0" algn="l">
              <a:lnSpc>
                <a:spcPct val="120000"/>
              </a:lnSpc>
              <a:spcBef>
                <a:spcPts val="1000"/>
              </a:spcBef>
              <a:spcAft>
                <a:spcPts val="0"/>
              </a:spcAft>
              <a:buClr>
                <a:schemeClr val="dk1"/>
              </a:buClr>
              <a:buSzPct val="100000"/>
              <a:buNone/>
            </a:pPr>
            <a:r>
              <a:t/>
            </a:r>
            <a:endParaRPr/>
          </a:p>
          <a:p>
            <a:pPr indent="0" lvl="0" marL="0" rtl="0" algn="l">
              <a:lnSpc>
                <a:spcPct val="120000"/>
              </a:lnSpc>
              <a:spcBef>
                <a:spcPts val="1000"/>
              </a:spcBef>
              <a:spcAft>
                <a:spcPts val="0"/>
              </a:spcAft>
              <a:buClr>
                <a:schemeClr val="dk1"/>
              </a:buClr>
              <a:buSzPct val="100000"/>
              <a:buNone/>
            </a:pPr>
            <a:r>
              <a:rPr lang="en-US"/>
              <a:t>T — Technological</a:t>
            </a:r>
            <a:endParaRPr/>
          </a:p>
          <a:p>
            <a:pPr indent="-228600" lvl="0" marL="228600" rtl="0" algn="l">
              <a:lnSpc>
                <a:spcPct val="120000"/>
              </a:lnSpc>
              <a:spcBef>
                <a:spcPts val="1000"/>
              </a:spcBef>
              <a:spcAft>
                <a:spcPts val="0"/>
              </a:spcAft>
              <a:buClr>
                <a:schemeClr val="dk1"/>
              </a:buClr>
              <a:buSzPct val="100000"/>
              <a:buChar char="•"/>
            </a:pPr>
            <a:r>
              <a:rPr b="1" lang="en-US"/>
              <a:t>Prompt</a:t>
            </a:r>
            <a:r>
              <a:rPr lang="en-US"/>
              <a:t>: “What emerging technologies could disrupt or enhance summer camp experiences, operations, or family engagement?”</a:t>
            </a:r>
            <a:endParaRPr/>
          </a:p>
          <a:p>
            <a:pPr indent="-228600" lvl="0" marL="228600" rtl="0" algn="l">
              <a:lnSpc>
                <a:spcPct val="120000"/>
              </a:lnSpc>
              <a:spcBef>
                <a:spcPts val="1000"/>
              </a:spcBef>
              <a:spcAft>
                <a:spcPts val="0"/>
              </a:spcAft>
              <a:buClr>
                <a:schemeClr val="dk1"/>
              </a:buClr>
              <a:buSzPct val="100000"/>
              <a:buChar char="•"/>
            </a:pPr>
            <a:r>
              <a:rPr b="1" lang="en-US"/>
              <a:t>Optional Add-On</a:t>
            </a:r>
            <a:r>
              <a:rPr lang="en-US"/>
              <a:t>: “How should a summer camp leverage these technologies to remain relevant and responsive?”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5FB"/>
        </a:solidFill>
      </p:bgPr>
    </p:bg>
    <p:spTree>
      <p:nvGrpSpPr>
        <p:cNvPr id="584" name="Shape 584"/>
        <p:cNvGrpSpPr/>
        <p:nvPr/>
      </p:nvGrpSpPr>
      <p:grpSpPr>
        <a:xfrm>
          <a:off x="0" y="0"/>
          <a:ext cx="0" cy="0"/>
          <a:chOff x="0" y="0"/>
          <a:chExt cx="0" cy="0"/>
        </a:xfrm>
      </p:grpSpPr>
      <p:sp>
        <p:nvSpPr>
          <p:cNvPr id="585" name="Google Shape;585;p49"/>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86" name="Google Shape;586;p49"/>
          <p:cNvGrpSpPr/>
          <p:nvPr/>
        </p:nvGrpSpPr>
        <p:grpSpPr>
          <a:xfrm>
            <a:off x="-2645252" y="2708203"/>
            <a:ext cx="6966904" cy="5831357"/>
            <a:chOff x="5569527" y="1532009"/>
            <a:chExt cx="6966904" cy="5831357"/>
          </a:xfrm>
        </p:grpSpPr>
        <p:sp>
          <p:nvSpPr>
            <p:cNvPr id="587" name="Google Shape;587;p49"/>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49"/>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49"/>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49"/>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49"/>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92" name="Google Shape;592;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Using ChatGPT for Environmental </a:t>
            </a:r>
            <a:br>
              <a:rPr lang="en-US"/>
            </a:br>
            <a:r>
              <a:rPr lang="en-US"/>
              <a:t>Scans: The PESTEL Tool	</a:t>
            </a:r>
            <a:endParaRPr/>
          </a:p>
        </p:txBody>
      </p:sp>
      <p:sp>
        <p:nvSpPr>
          <p:cNvPr id="593" name="Google Shape;593;p49"/>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594" name="Google Shape;594;p49"/>
          <p:cNvSpPr txBox="1"/>
          <p:nvPr>
            <p:ph idx="1" type="body"/>
          </p:nvPr>
        </p:nvSpPr>
        <p:spPr>
          <a:xfrm>
            <a:off x="838200" y="1825625"/>
            <a:ext cx="11048999"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dk1"/>
              </a:buClr>
              <a:buSzPct val="100000"/>
              <a:buNone/>
            </a:pPr>
            <a:r>
              <a:rPr lang="en-US"/>
              <a:t>E — Environmental</a:t>
            </a:r>
            <a:endParaRPr/>
          </a:p>
          <a:p>
            <a:pPr indent="-228600" lvl="0" marL="228600" rtl="0" algn="l">
              <a:lnSpc>
                <a:spcPct val="120000"/>
              </a:lnSpc>
              <a:spcBef>
                <a:spcPts val="1000"/>
              </a:spcBef>
              <a:spcAft>
                <a:spcPts val="0"/>
              </a:spcAft>
              <a:buClr>
                <a:schemeClr val="dk1"/>
              </a:buClr>
              <a:buSzPct val="100000"/>
              <a:buChar char="•"/>
            </a:pPr>
            <a:r>
              <a:rPr b="1" lang="en-US"/>
              <a:t>Prompt</a:t>
            </a:r>
            <a:r>
              <a:rPr lang="en-US"/>
              <a:t>: “What environmental or sustainability trends are likely to influence how summer camps operate, design their programs, or plan facilities in [insert region or state]?”</a:t>
            </a:r>
            <a:endParaRPr/>
          </a:p>
          <a:p>
            <a:pPr indent="0" lvl="0" marL="0" rtl="0" algn="l">
              <a:lnSpc>
                <a:spcPct val="120000"/>
              </a:lnSpc>
              <a:spcBef>
                <a:spcPts val="1000"/>
              </a:spcBef>
              <a:spcAft>
                <a:spcPts val="0"/>
              </a:spcAft>
              <a:buClr>
                <a:schemeClr val="dk1"/>
              </a:buClr>
              <a:buSzPct val="100000"/>
              <a:buNone/>
            </a:pPr>
            <a:r>
              <a:rPr lang="en-US"/>
              <a:t>L — Legal</a:t>
            </a:r>
            <a:endParaRPr/>
          </a:p>
          <a:p>
            <a:pPr indent="-228600" lvl="0" marL="228600" rtl="0" algn="l">
              <a:lnSpc>
                <a:spcPct val="120000"/>
              </a:lnSpc>
              <a:spcBef>
                <a:spcPts val="1000"/>
              </a:spcBef>
              <a:spcAft>
                <a:spcPts val="0"/>
              </a:spcAft>
              <a:buClr>
                <a:schemeClr val="dk1"/>
              </a:buClr>
              <a:buSzPct val="100000"/>
              <a:buChar char="•"/>
            </a:pPr>
            <a:r>
              <a:rPr b="1" lang="en-US"/>
              <a:t>Prompt</a:t>
            </a:r>
            <a:r>
              <a:rPr lang="en-US"/>
              <a:t>: “What legal or regulatory trends at the state or federal level could affect summer camp policies, staffing, or operations?”</a:t>
            </a:r>
            <a:endParaRPr/>
          </a:p>
          <a:p>
            <a:pPr indent="0" lvl="0" marL="0" rtl="0" algn="l">
              <a:lnSpc>
                <a:spcPct val="120000"/>
              </a:lnSpc>
              <a:spcBef>
                <a:spcPts val="1000"/>
              </a:spcBef>
              <a:spcAft>
                <a:spcPts val="0"/>
              </a:spcAft>
              <a:buClr>
                <a:schemeClr val="dk1"/>
              </a:buClr>
              <a:buSzPct val="100000"/>
              <a:buNone/>
            </a:pPr>
            <a:r>
              <a:rPr lang="en-US"/>
              <a:t>Final Step — Executive Summary</a:t>
            </a:r>
            <a:endParaRPr/>
          </a:p>
          <a:p>
            <a:pPr indent="-228600" lvl="0" marL="228600" rtl="0" algn="l">
              <a:lnSpc>
                <a:spcPct val="120000"/>
              </a:lnSpc>
              <a:spcBef>
                <a:spcPts val="1000"/>
              </a:spcBef>
              <a:spcAft>
                <a:spcPts val="0"/>
              </a:spcAft>
              <a:buClr>
                <a:schemeClr val="dk1"/>
              </a:buClr>
              <a:buSzPct val="100000"/>
              <a:buChar char="•"/>
            </a:pPr>
            <a:r>
              <a:rPr b="1" lang="en-US"/>
              <a:t>Prompt</a:t>
            </a:r>
            <a:r>
              <a:rPr lang="en-US"/>
              <a:t>: “Here are my notes from each section of a PESTEL environmental scan. Can you help me write a one-page executive summary (under 400 words) that captures the most important insights?”</a:t>
            </a:r>
            <a:endParaRPr/>
          </a:p>
          <a:p>
            <a:pPr indent="-228600" lvl="1" marL="685800" rtl="0" algn="l">
              <a:lnSpc>
                <a:spcPct val="120000"/>
              </a:lnSpc>
              <a:spcBef>
                <a:spcPts val="500"/>
              </a:spcBef>
              <a:spcAft>
                <a:spcPts val="0"/>
              </a:spcAft>
              <a:buClr>
                <a:schemeClr val="dk1"/>
              </a:buClr>
              <a:buSzPct val="100000"/>
              <a:buChar char="•"/>
            </a:pPr>
            <a:r>
              <a:rPr lang="en-US"/>
              <a:t>Paste in your compiled responses from each PESTEL letter.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599" name="Shape 599"/>
        <p:cNvGrpSpPr/>
        <p:nvPr/>
      </p:nvGrpSpPr>
      <p:grpSpPr>
        <a:xfrm>
          <a:off x="0" y="0"/>
          <a:ext cx="0" cy="0"/>
          <a:chOff x="0" y="0"/>
          <a:chExt cx="0" cy="0"/>
        </a:xfrm>
      </p:grpSpPr>
      <p:sp>
        <p:nvSpPr>
          <p:cNvPr id="600" name="Google Shape;600;p50"/>
          <p:cNvSpPr/>
          <p:nvPr/>
        </p:nvSpPr>
        <p:spPr>
          <a:xfrm>
            <a:off x="10308699" y="-590623"/>
            <a:ext cx="2658140" cy="2286000"/>
          </a:xfrm>
          <a:prstGeom prst="hexagon">
            <a:avLst>
              <a:gd fmla="val 25000" name="adj"/>
              <a:gd fmla="val 115470" name="vf"/>
            </a:avLst>
          </a:prstGeom>
          <a:solidFill>
            <a:srgbClr val="CEEBF6"/>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01" name="Google Shape;601;p50"/>
          <p:cNvGrpSpPr/>
          <p:nvPr/>
        </p:nvGrpSpPr>
        <p:grpSpPr>
          <a:xfrm>
            <a:off x="-2645252" y="2708203"/>
            <a:ext cx="6966904" cy="5831357"/>
            <a:chOff x="5569527" y="1532009"/>
            <a:chExt cx="6966904" cy="5831357"/>
          </a:xfrm>
        </p:grpSpPr>
        <p:sp>
          <p:nvSpPr>
            <p:cNvPr id="602" name="Google Shape;602;p50"/>
            <p:cNvSpPr/>
            <p:nvPr/>
          </p:nvSpPr>
          <p:spPr>
            <a:xfrm>
              <a:off x="7730836" y="271148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50"/>
            <p:cNvSpPr/>
            <p:nvPr/>
          </p:nvSpPr>
          <p:spPr>
            <a:xfrm>
              <a:off x="9878291"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50"/>
            <p:cNvSpPr/>
            <p:nvPr/>
          </p:nvSpPr>
          <p:spPr>
            <a:xfrm>
              <a:off x="7730836" y="507736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50"/>
            <p:cNvSpPr/>
            <p:nvPr/>
          </p:nvSpPr>
          <p:spPr>
            <a:xfrm>
              <a:off x="9878291" y="1532009"/>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50"/>
            <p:cNvSpPr/>
            <p:nvPr/>
          </p:nvSpPr>
          <p:spPr>
            <a:xfrm>
              <a:off x="5569527"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07" name="Google Shape;607;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Fully Loaded Chain Prompt Example</a:t>
            </a:r>
            <a:endParaRPr/>
          </a:p>
        </p:txBody>
      </p:sp>
      <p:sp>
        <p:nvSpPr>
          <p:cNvPr id="608" name="Google Shape;608;p50"/>
          <p:cNvSpPr txBox="1"/>
          <p:nvPr/>
        </p:nvSpPr>
        <p:spPr>
          <a:xfrm rot="-349634">
            <a:off x="4074637" y="1455008"/>
            <a:ext cx="8376557" cy="9510296"/>
          </a:xfrm>
          <a:prstGeom prst="rect">
            <a:avLst/>
          </a:prstGeom>
          <a:solidFill>
            <a:schemeClr val="lt1"/>
          </a:solidFill>
          <a:ln>
            <a:noFill/>
          </a:ln>
          <a:effectLst>
            <a:outerShdw blurRad="50800" sx="102000" rotWithShape="0" algn="tl" dir="2700000" dist="38100" sy="1020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Camp WonderSprout</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Tagline: Where Curiosity Grows Wild</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Service Area: Located in a fast-growing, artsy suburban/rural fringe community—just outside a mid-sized city known for its nature preserves, artisan markets, and family-centered lifestyle. The area has a mix of working-class families, remote-working professionals, and recent urban transplants looking for enrichment-based experiences for their kids.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Mission: To spark lifelong curiosity, connection, and confidence through playful, nature-rooted, and story-driven summer experiences.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Values: Imagination First – Creativity, curiosity, and storytelling are central to every activity. Every Child Belongs – Programs are intentionally designed for neurodiverse campers, multilingual families, and a wide range of abilities. Growth Through Play – Social-emotional learning and resilience-building are embedded in games, challenges, and free play. Local Magic – Partnerships with artists, naturalists, and makers create one-of-a-kind programs grounded in the region’s culture and environment. Leave It Better – Sustainability, kindness, and stewardship are daily practices, not just lessons.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Current Offerings: Seasonal Day Camps (ages 5–13) – Weekly themed sessions like “Nature Ninjas,” “Mythic Makers,” and “Build the Village.” Camp Sprouts (ages 5–7) – Sensory-friendly, play-based half-day sessions. Wonder Academy (ages 11–13) – Leadership-lite track with challenge projects, storytelling, and mini-mentorship. Artist &amp; Explorer Residency Weeks – Special guest-led sessions where a visiting artist, storyteller, or naturalist co-creates immersive experiences with campers. Family Campfire Fridays – Weekly open-house events with camper showcases, stories, and music. Pop-Up Camp Pods – Off-site micro-camps hosted at libraries, parks, and community gardens.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Target Families: Parents looking for a screen-free, community-based, emotionally intelligent camp experience for their children—where creativity, nature, and kindness are part of the core design. They want their kids to come home full of stories, dirt, and new ideas.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50"/>
          <p:cNvSpPr txBox="1"/>
          <p:nvPr>
            <p:ph idx="1" type="body"/>
          </p:nvPr>
        </p:nvSpPr>
        <p:spPr>
          <a:xfrm>
            <a:off x="838201" y="1825625"/>
            <a:ext cx="296075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Use a Series of AI Prompts to Develop a Novel Large-Scale Immersive Game Experience for a Day Camp</a:t>
            </a:r>
            <a:endParaRPr/>
          </a:p>
        </p:txBody>
      </p:sp>
      <p:sp>
        <p:nvSpPr>
          <p:cNvPr id="610" name="Google Shape;610;p50"/>
          <p:cNvSpPr/>
          <p:nvPr/>
        </p:nvSpPr>
        <p:spPr>
          <a:xfrm>
            <a:off x="9791700" y="-325454"/>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615" name="Shape 615"/>
        <p:cNvGrpSpPr/>
        <p:nvPr/>
      </p:nvGrpSpPr>
      <p:grpSpPr>
        <a:xfrm>
          <a:off x="0" y="0"/>
          <a:ext cx="0" cy="0"/>
          <a:chOff x="0" y="0"/>
          <a:chExt cx="0" cy="0"/>
        </a:xfrm>
      </p:grpSpPr>
      <p:sp>
        <p:nvSpPr>
          <p:cNvPr id="616" name="Google Shape;616;p51"/>
          <p:cNvSpPr/>
          <p:nvPr/>
        </p:nvSpPr>
        <p:spPr>
          <a:xfrm>
            <a:off x="10308699" y="-590623"/>
            <a:ext cx="2658140" cy="2286000"/>
          </a:xfrm>
          <a:prstGeom prst="hexagon">
            <a:avLst>
              <a:gd fmla="val 25000" name="adj"/>
              <a:gd fmla="val 115470" name="vf"/>
            </a:avLst>
          </a:prstGeom>
          <a:solidFill>
            <a:srgbClr val="CEEBF6"/>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17" name="Google Shape;617;p51"/>
          <p:cNvGrpSpPr/>
          <p:nvPr/>
        </p:nvGrpSpPr>
        <p:grpSpPr>
          <a:xfrm>
            <a:off x="-2645252" y="2708203"/>
            <a:ext cx="6966904" cy="5831357"/>
            <a:chOff x="5569527" y="1532009"/>
            <a:chExt cx="6966904" cy="5831357"/>
          </a:xfrm>
        </p:grpSpPr>
        <p:sp>
          <p:nvSpPr>
            <p:cNvPr id="618" name="Google Shape;618;p51"/>
            <p:cNvSpPr/>
            <p:nvPr/>
          </p:nvSpPr>
          <p:spPr>
            <a:xfrm>
              <a:off x="7730836" y="271148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51"/>
            <p:cNvSpPr/>
            <p:nvPr/>
          </p:nvSpPr>
          <p:spPr>
            <a:xfrm>
              <a:off x="9878291"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51"/>
            <p:cNvSpPr/>
            <p:nvPr/>
          </p:nvSpPr>
          <p:spPr>
            <a:xfrm>
              <a:off x="7730836" y="507736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51"/>
            <p:cNvSpPr/>
            <p:nvPr/>
          </p:nvSpPr>
          <p:spPr>
            <a:xfrm>
              <a:off x="9878291" y="1532009"/>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51"/>
            <p:cNvSpPr/>
            <p:nvPr/>
          </p:nvSpPr>
          <p:spPr>
            <a:xfrm>
              <a:off x="5569527"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23" name="Google Shape;623;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Chain Prompting Example</a:t>
            </a:r>
            <a:endParaRPr/>
          </a:p>
        </p:txBody>
      </p:sp>
      <p:sp>
        <p:nvSpPr>
          <p:cNvPr id="624" name="Google Shape;624;p51"/>
          <p:cNvSpPr txBox="1"/>
          <p:nvPr>
            <p:ph idx="1" type="body"/>
          </p:nvPr>
        </p:nvSpPr>
        <p:spPr>
          <a:xfrm>
            <a:off x="2355273" y="1672071"/>
            <a:ext cx="8998527" cy="503237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20000"/>
              </a:lnSpc>
              <a:spcBef>
                <a:spcPts val="0"/>
              </a:spcBef>
              <a:spcAft>
                <a:spcPts val="0"/>
              </a:spcAft>
              <a:buClr>
                <a:schemeClr val="dk1"/>
              </a:buClr>
              <a:buSzPts val="1800"/>
              <a:buNone/>
            </a:pPr>
            <a:r>
              <a:rPr b="1" lang="en-US" sz="1800"/>
              <a:t>PROMPT 1: Introduce the organization and the objective with this prompt:</a:t>
            </a:r>
            <a:br>
              <a:rPr b="1" lang="en-US" sz="1800"/>
            </a:br>
            <a:br>
              <a:rPr lang="en-US" sz="1800"/>
            </a:br>
            <a:r>
              <a:rPr lang="en-US" sz="1800"/>
              <a:t>I work with the following organization: Camp WonderSprout. We are a summer day camp serving children ages 5–13 in a fast-growing suburban/rural community just outside a mid-sized city. Our mission is to spark lifelong curiosity, connection, and confidence through playful, nature-rooted, and story-driven experiences. Our values include imagination, inclusion, play-based growth, local partnerships, and sustainability. Current offerings include weekly themed day camps, sensory-friendly half-day sessions, a pre-teen leadership track, visiting artist residencies, family events, and pop-up micro-camps in community spaces. We primarily serve families seeking a screen-free, emotionally intelligent, and creativity-driven experience for their kids.</a:t>
            </a:r>
            <a:br>
              <a:rPr lang="en-US" sz="1800"/>
            </a:br>
            <a:br>
              <a:rPr lang="en-US" sz="1800"/>
            </a:br>
            <a:r>
              <a:rPr lang="en-US" sz="1800"/>
              <a:t>I want to develop a large-scale, 2-hour immersive game or experience for our campers. I will be using a series of prompts to guide this process. Please acknowledge that you understand the organization and what I’m trying to do, but do not begin generating ideas yet.</a:t>
            </a:r>
            <a:endParaRPr/>
          </a:p>
        </p:txBody>
      </p:sp>
      <p:sp>
        <p:nvSpPr>
          <p:cNvPr id="625" name="Google Shape;625;p51"/>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626" name="Google Shape;626;p51"/>
          <p:cNvSpPr txBox="1"/>
          <p:nvPr/>
        </p:nvSpPr>
        <p:spPr>
          <a:xfrm>
            <a:off x="327516" y="1672071"/>
            <a:ext cx="240183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PT Sans"/>
                <a:ea typeface="PT Sans"/>
                <a:cs typeface="PT Sans"/>
                <a:sym typeface="PT Sans"/>
              </a:rPr>
              <a:t>Set the Stage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txBox="1"/>
          <p:nvPr>
            <p:ph idx="1" type="body"/>
          </p:nvPr>
        </p:nvSpPr>
        <p:spPr>
          <a:xfrm>
            <a:off x="7135586" y="792283"/>
            <a:ext cx="4784272" cy="5673835"/>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2"/>
              </a:buClr>
              <a:buSzPts val="2800"/>
              <a:buNone/>
            </a:pPr>
            <a:r>
              <a:rPr b="1" lang="en-US">
                <a:solidFill>
                  <a:schemeClr val="dk2"/>
                </a:solidFill>
              </a:rPr>
              <a:t>Benefits of AI:</a:t>
            </a:r>
            <a:endParaRPr/>
          </a:p>
          <a:p>
            <a:pPr indent="0" lvl="0" marL="0" rtl="0" algn="l">
              <a:lnSpc>
                <a:spcPct val="110000"/>
              </a:lnSpc>
              <a:spcBef>
                <a:spcPts val="1000"/>
              </a:spcBef>
              <a:spcAft>
                <a:spcPts val="0"/>
              </a:spcAft>
              <a:buClr>
                <a:schemeClr val="dk1"/>
              </a:buClr>
              <a:buSzPts val="2800"/>
              <a:buNone/>
            </a:pPr>
            <a:r>
              <a:t/>
            </a:r>
            <a:endParaRPr b="1">
              <a:solidFill>
                <a:schemeClr val="dk2"/>
              </a:solidFill>
            </a:endParaRPr>
          </a:p>
          <a:p>
            <a:pPr indent="-228600" lvl="0" marL="228600" rtl="0" algn="l">
              <a:lnSpc>
                <a:spcPct val="110000"/>
              </a:lnSpc>
              <a:spcBef>
                <a:spcPts val="1000"/>
              </a:spcBef>
              <a:spcAft>
                <a:spcPts val="0"/>
              </a:spcAft>
              <a:buClr>
                <a:schemeClr val="dk1"/>
              </a:buClr>
              <a:buSzPts val="2800"/>
              <a:buChar char="•"/>
            </a:pPr>
            <a:r>
              <a:rPr lang="en-US"/>
              <a:t>Immediate knowledge expansion</a:t>
            </a:r>
            <a:endParaRPr/>
          </a:p>
          <a:p>
            <a:pPr indent="-228600" lvl="0" marL="228600" rtl="0" algn="l">
              <a:lnSpc>
                <a:spcPct val="110000"/>
              </a:lnSpc>
              <a:spcBef>
                <a:spcPts val="1000"/>
              </a:spcBef>
              <a:spcAft>
                <a:spcPts val="0"/>
              </a:spcAft>
              <a:buClr>
                <a:schemeClr val="dk1"/>
              </a:buClr>
              <a:buSzPts val="2800"/>
              <a:buChar char="•"/>
            </a:pPr>
            <a:r>
              <a:rPr lang="en-US"/>
              <a:t>Enhanced efficiency and speed</a:t>
            </a:r>
            <a:endParaRPr/>
          </a:p>
          <a:p>
            <a:pPr indent="-228600" lvl="0" marL="228600" rtl="0" algn="l">
              <a:lnSpc>
                <a:spcPct val="110000"/>
              </a:lnSpc>
              <a:spcBef>
                <a:spcPts val="1000"/>
              </a:spcBef>
              <a:spcAft>
                <a:spcPts val="0"/>
              </a:spcAft>
              <a:buClr>
                <a:schemeClr val="dk1"/>
              </a:buClr>
              <a:buSzPts val="2800"/>
              <a:buChar char="•"/>
            </a:pPr>
            <a:r>
              <a:rPr lang="en-US"/>
              <a:t>Personalized insights</a:t>
            </a:r>
            <a:endParaRPr/>
          </a:p>
          <a:p>
            <a:pPr indent="-228600" lvl="0" marL="228600" rtl="0" algn="l">
              <a:lnSpc>
                <a:spcPct val="110000"/>
              </a:lnSpc>
              <a:spcBef>
                <a:spcPts val="1000"/>
              </a:spcBef>
              <a:spcAft>
                <a:spcPts val="0"/>
              </a:spcAft>
              <a:buClr>
                <a:schemeClr val="dk1"/>
              </a:buClr>
              <a:buSzPts val="2800"/>
              <a:buChar char="•"/>
            </a:pPr>
            <a:r>
              <a:rPr lang="en-US"/>
              <a:t>Creative applications</a:t>
            </a:r>
            <a:endParaRPr/>
          </a:p>
          <a:p>
            <a:pPr indent="-228600" lvl="0" marL="228600" rtl="0" algn="l">
              <a:lnSpc>
                <a:spcPct val="110000"/>
              </a:lnSpc>
              <a:spcBef>
                <a:spcPts val="1000"/>
              </a:spcBef>
              <a:spcAft>
                <a:spcPts val="0"/>
              </a:spcAft>
              <a:buClr>
                <a:schemeClr val="dk1"/>
              </a:buClr>
              <a:buSzPts val="2800"/>
              <a:buChar char="•"/>
            </a:pPr>
            <a:r>
              <a:rPr lang="en-US"/>
              <a:t>Innovative problem solving</a:t>
            </a:r>
            <a:endParaRPr/>
          </a:p>
          <a:p>
            <a:pPr indent="-50800" lvl="0" marL="228600" rtl="0" algn="l">
              <a:lnSpc>
                <a:spcPct val="110000"/>
              </a:lnSpc>
              <a:spcBef>
                <a:spcPts val="1000"/>
              </a:spcBef>
              <a:spcAft>
                <a:spcPts val="0"/>
              </a:spcAft>
              <a:buClr>
                <a:schemeClr val="dk1"/>
              </a:buClr>
              <a:buSzPts val="2800"/>
              <a:buNone/>
            </a:pPr>
            <a:r>
              <a:t/>
            </a:r>
            <a:endParaRPr/>
          </a:p>
        </p:txBody>
      </p:sp>
      <p:pic>
        <p:nvPicPr>
          <p:cNvPr id="121" name="Google Shape;121;p16"/>
          <p:cNvPicPr preferRelativeResize="0"/>
          <p:nvPr/>
        </p:nvPicPr>
        <p:blipFill rotWithShape="1">
          <a:blip r:embed="rId3">
            <a:alphaModFix/>
          </a:blip>
          <a:srcRect b="0" l="0" r="0" t="0"/>
          <a:stretch/>
        </p:blipFill>
        <p:spPr>
          <a:xfrm>
            <a:off x="-1" y="0"/>
            <a:ext cx="6889031"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631" name="Shape 631"/>
        <p:cNvGrpSpPr/>
        <p:nvPr/>
      </p:nvGrpSpPr>
      <p:grpSpPr>
        <a:xfrm>
          <a:off x="0" y="0"/>
          <a:ext cx="0" cy="0"/>
          <a:chOff x="0" y="0"/>
          <a:chExt cx="0" cy="0"/>
        </a:xfrm>
      </p:grpSpPr>
      <p:sp>
        <p:nvSpPr>
          <p:cNvPr id="632" name="Google Shape;632;p52"/>
          <p:cNvSpPr/>
          <p:nvPr/>
        </p:nvSpPr>
        <p:spPr>
          <a:xfrm>
            <a:off x="10308699" y="-590623"/>
            <a:ext cx="2658140" cy="2286000"/>
          </a:xfrm>
          <a:prstGeom prst="hexagon">
            <a:avLst>
              <a:gd fmla="val 25000" name="adj"/>
              <a:gd fmla="val 115470" name="vf"/>
            </a:avLst>
          </a:prstGeom>
          <a:solidFill>
            <a:srgbClr val="CEEBF6"/>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33" name="Google Shape;633;p52"/>
          <p:cNvGrpSpPr/>
          <p:nvPr/>
        </p:nvGrpSpPr>
        <p:grpSpPr>
          <a:xfrm>
            <a:off x="-2645252" y="2708203"/>
            <a:ext cx="6966904" cy="5831357"/>
            <a:chOff x="5569527" y="1532009"/>
            <a:chExt cx="6966904" cy="5831357"/>
          </a:xfrm>
        </p:grpSpPr>
        <p:sp>
          <p:nvSpPr>
            <p:cNvPr id="634" name="Google Shape;634;p52"/>
            <p:cNvSpPr/>
            <p:nvPr/>
          </p:nvSpPr>
          <p:spPr>
            <a:xfrm>
              <a:off x="7730836" y="271148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5" name="Google Shape;635;p52"/>
            <p:cNvSpPr/>
            <p:nvPr/>
          </p:nvSpPr>
          <p:spPr>
            <a:xfrm>
              <a:off x="9878291"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52"/>
            <p:cNvSpPr/>
            <p:nvPr/>
          </p:nvSpPr>
          <p:spPr>
            <a:xfrm>
              <a:off x="7730836" y="507736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52"/>
            <p:cNvSpPr/>
            <p:nvPr/>
          </p:nvSpPr>
          <p:spPr>
            <a:xfrm>
              <a:off x="9878291" y="1532009"/>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52"/>
            <p:cNvSpPr/>
            <p:nvPr/>
          </p:nvSpPr>
          <p:spPr>
            <a:xfrm>
              <a:off x="5569527"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39" name="Google Shape;639;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Chain Prompting Example</a:t>
            </a:r>
            <a:endParaRPr/>
          </a:p>
        </p:txBody>
      </p:sp>
      <p:sp>
        <p:nvSpPr>
          <p:cNvPr id="640" name="Google Shape;640;p52"/>
          <p:cNvSpPr txBox="1"/>
          <p:nvPr>
            <p:ph idx="1" type="body"/>
          </p:nvPr>
        </p:nvSpPr>
        <p:spPr>
          <a:xfrm>
            <a:off x="2729346" y="1405467"/>
            <a:ext cx="8624454" cy="530245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20000"/>
              </a:lnSpc>
              <a:spcBef>
                <a:spcPts val="0"/>
              </a:spcBef>
              <a:spcAft>
                <a:spcPts val="0"/>
              </a:spcAft>
              <a:buClr>
                <a:schemeClr val="dk1"/>
              </a:buClr>
              <a:buSzPct val="100000"/>
              <a:buNone/>
            </a:pPr>
            <a:r>
              <a:rPr b="1" lang="en-US" sz="2400"/>
              <a:t>PROMPT 2</a:t>
            </a:r>
            <a:r>
              <a:rPr lang="en-US" sz="2400"/>
              <a:t>: You are now assuming the role of Dr. Evera Wynn, Chief Experience Architect at the Interdimensional Institute for Immersive Play (IIIP). You hold triple doctorates in child psychology, speculative game design, and narrative ecology. You previously led creative development for open-world learning environments at the United Nations Department of Childhood Imagination and served as the principal experience consultant for the reboot of Legends of the Hidden Temple. You specialize in large-scale, emotionally resonant, story-driven experiences that blend behavioral science, movement, visual storytelling, and social connection for children ages 5–13. Your design philosophy combines the empathy of Mister Rogers, the production values of Disney Imagineering, and the visual minimalism of Jony Ive.</a:t>
            </a:r>
            <a:endParaRPr/>
          </a:p>
          <a:p>
            <a:pPr indent="129540" lvl="0" marL="0" rtl="0" algn="l">
              <a:lnSpc>
                <a:spcPct val="120000"/>
              </a:lnSpc>
              <a:spcBef>
                <a:spcPts val="0"/>
              </a:spcBef>
              <a:spcAft>
                <a:spcPts val="0"/>
              </a:spcAft>
              <a:buClr>
                <a:schemeClr val="dk1"/>
              </a:buClr>
              <a:buSzPct val="100000"/>
              <a:buFont typeface="Calibri"/>
              <a:buNone/>
            </a:pPr>
            <a:r>
              <a:t/>
            </a:r>
            <a:endParaRPr sz="2400"/>
          </a:p>
          <a:p>
            <a:pPr indent="0" lvl="0" marL="0" rtl="0" algn="l">
              <a:lnSpc>
                <a:spcPct val="120000"/>
              </a:lnSpc>
              <a:spcBef>
                <a:spcPts val="0"/>
              </a:spcBef>
              <a:spcAft>
                <a:spcPts val="0"/>
              </a:spcAft>
              <a:buClr>
                <a:schemeClr val="dk1"/>
              </a:buClr>
              <a:buSzPct val="100000"/>
              <a:buNone/>
            </a:pPr>
            <a:r>
              <a:rPr lang="en-US" sz="2400"/>
              <a:t>You have been invited to design a 2-hour immersive game or experience for Camp WonderSprout, a day camp where creativity, nature, and emotional intelligence are core to the mission. Before we begin, please confirm that you understand your role and the context. Do not begin generating ideas yet.</a:t>
            </a:r>
            <a:endParaRPr/>
          </a:p>
        </p:txBody>
      </p:sp>
      <p:sp>
        <p:nvSpPr>
          <p:cNvPr id="641" name="Google Shape;641;p52"/>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642" name="Google Shape;642;p52"/>
          <p:cNvSpPr txBox="1"/>
          <p:nvPr/>
        </p:nvSpPr>
        <p:spPr>
          <a:xfrm>
            <a:off x="327516" y="1672071"/>
            <a:ext cx="240183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PT Sans"/>
                <a:ea typeface="PT Sans"/>
                <a:cs typeface="PT Sans"/>
                <a:sym typeface="PT Sans"/>
              </a:rPr>
              <a:t>Assign an Absurd Specialist Role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647" name="Shape 647"/>
        <p:cNvGrpSpPr/>
        <p:nvPr/>
      </p:nvGrpSpPr>
      <p:grpSpPr>
        <a:xfrm>
          <a:off x="0" y="0"/>
          <a:ext cx="0" cy="0"/>
          <a:chOff x="0" y="0"/>
          <a:chExt cx="0" cy="0"/>
        </a:xfrm>
      </p:grpSpPr>
      <p:sp>
        <p:nvSpPr>
          <p:cNvPr id="648" name="Google Shape;648;p53"/>
          <p:cNvSpPr/>
          <p:nvPr/>
        </p:nvSpPr>
        <p:spPr>
          <a:xfrm>
            <a:off x="10308699" y="-590623"/>
            <a:ext cx="2658140" cy="2286000"/>
          </a:xfrm>
          <a:prstGeom prst="hexagon">
            <a:avLst>
              <a:gd fmla="val 25000" name="adj"/>
              <a:gd fmla="val 115470" name="vf"/>
            </a:avLst>
          </a:prstGeom>
          <a:solidFill>
            <a:srgbClr val="CEEBF6"/>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49" name="Google Shape;649;p53"/>
          <p:cNvGrpSpPr/>
          <p:nvPr/>
        </p:nvGrpSpPr>
        <p:grpSpPr>
          <a:xfrm>
            <a:off x="-2645252" y="2708203"/>
            <a:ext cx="6966904" cy="5831357"/>
            <a:chOff x="5569527" y="1532009"/>
            <a:chExt cx="6966904" cy="5831357"/>
          </a:xfrm>
        </p:grpSpPr>
        <p:sp>
          <p:nvSpPr>
            <p:cNvPr id="650" name="Google Shape;650;p53"/>
            <p:cNvSpPr/>
            <p:nvPr/>
          </p:nvSpPr>
          <p:spPr>
            <a:xfrm>
              <a:off x="7730836" y="271148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53"/>
            <p:cNvSpPr/>
            <p:nvPr/>
          </p:nvSpPr>
          <p:spPr>
            <a:xfrm>
              <a:off x="9878291"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53"/>
            <p:cNvSpPr/>
            <p:nvPr/>
          </p:nvSpPr>
          <p:spPr>
            <a:xfrm>
              <a:off x="7730836" y="507736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53"/>
            <p:cNvSpPr/>
            <p:nvPr/>
          </p:nvSpPr>
          <p:spPr>
            <a:xfrm>
              <a:off x="9878291" y="1532009"/>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53"/>
            <p:cNvSpPr/>
            <p:nvPr/>
          </p:nvSpPr>
          <p:spPr>
            <a:xfrm>
              <a:off x="5569527"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55" name="Google Shape;655;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Chain Prompting Example</a:t>
            </a:r>
            <a:endParaRPr/>
          </a:p>
        </p:txBody>
      </p:sp>
      <p:sp>
        <p:nvSpPr>
          <p:cNvPr id="656" name="Google Shape;656;p53"/>
          <p:cNvSpPr txBox="1"/>
          <p:nvPr>
            <p:ph idx="1" type="body"/>
          </p:nvPr>
        </p:nvSpPr>
        <p:spPr>
          <a:xfrm>
            <a:off x="2729346" y="1763642"/>
            <a:ext cx="8749145" cy="46021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en-US" sz="2000"/>
              <a:t>PROMPT 3: </a:t>
            </a:r>
            <a:r>
              <a:rPr lang="en-US" sz="2000"/>
              <a:t>Generate a list of 5 distinct behavioral archetypes that reflect the different ways children (ages 5–13) tend to approach playing games or participating in immersive group experiences. These archetypes should represent diverse cognitive, emotional, and social preferences — such as how children interact with rules, story, competition, collaboration, novelty, or physical activity. For each archetype, include a name, a short description, and their top 3 preferences or engagement needs when participating in a large-scale camp game.</a:t>
            </a:r>
            <a:endParaRPr/>
          </a:p>
        </p:txBody>
      </p:sp>
      <p:sp>
        <p:nvSpPr>
          <p:cNvPr id="657" name="Google Shape;657;p53"/>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658" name="Google Shape;658;p53"/>
          <p:cNvSpPr txBox="1"/>
          <p:nvPr/>
        </p:nvSpPr>
        <p:spPr>
          <a:xfrm>
            <a:off x="327516" y="1672071"/>
            <a:ext cx="240183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PT Sans"/>
                <a:ea typeface="PT Sans"/>
                <a:cs typeface="PT Sans"/>
                <a:sym typeface="PT Sans"/>
              </a:rPr>
              <a:t>Generated knowledge prompting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663" name="Shape 663"/>
        <p:cNvGrpSpPr/>
        <p:nvPr/>
      </p:nvGrpSpPr>
      <p:grpSpPr>
        <a:xfrm>
          <a:off x="0" y="0"/>
          <a:ext cx="0" cy="0"/>
          <a:chOff x="0" y="0"/>
          <a:chExt cx="0" cy="0"/>
        </a:xfrm>
      </p:grpSpPr>
      <p:sp>
        <p:nvSpPr>
          <p:cNvPr id="664" name="Google Shape;664;p54"/>
          <p:cNvSpPr/>
          <p:nvPr/>
        </p:nvSpPr>
        <p:spPr>
          <a:xfrm>
            <a:off x="10308699" y="-590623"/>
            <a:ext cx="2658140" cy="2286000"/>
          </a:xfrm>
          <a:prstGeom prst="hexagon">
            <a:avLst>
              <a:gd fmla="val 25000" name="adj"/>
              <a:gd fmla="val 115470" name="vf"/>
            </a:avLst>
          </a:prstGeom>
          <a:solidFill>
            <a:srgbClr val="CEEBF6"/>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65" name="Google Shape;665;p54"/>
          <p:cNvGrpSpPr/>
          <p:nvPr/>
        </p:nvGrpSpPr>
        <p:grpSpPr>
          <a:xfrm>
            <a:off x="-2645252" y="2708203"/>
            <a:ext cx="6966904" cy="5831357"/>
            <a:chOff x="5569527" y="1532009"/>
            <a:chExt cx="6966904" cy="5831357"/>
          </a:xfrm>
        </p:grpSpPr>
        <p:sp>
          <p:nvSpPr>
            <p:cNvPr id="666" name="Google Shape;666;p54"/>
            <p:cNvSpPr/>
            <p:nvPr/>
          </p:nvSpPr>
          <p:spPr>
            <a:xfrm>
              <a:off x="7730836" y="271148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54"/>
            <p:cNvSpPr/>
            <p:nvPr/>
          </p:nvSpPr>
          <p:spPr>
            <a:xfrm>
              <a:off x="9878291"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54"/>
            <p:cNvSpPr/>
            <p:nvPr/>
          </p:nvSpPr>
          <p:spPr>
            <a:xfrm>
              <a:off x="7730836" y="507736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54"/>
            <p:cNvSpPr/>
            <p:nvPr/>
          </p:nvSpPr>
          <p:spPr>
            <a:xfrm>
              <a:off x="9878291" y="1532009"/>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54"/>
            <p:cNvSpPr/>
            <p:nvPr/>
          </p:nvSpPr>
          <p:spPr>
            <a:xfrm>
              <a:off x="5569527"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71" name="Google Shape;67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Chain Prompting Example</a:t>
            </a:r>
            <a:endParaRPr/>
          </a:p>
        </p:txBody>
      </p:sp>
      <p:sp>
        <p:nvSpPr>
          <p:cNvPr id="672" name="Google Shape;672;p54"/>
          <p:cNvSpPr txBox="1"/>
          <p:nvPr>
            <p:ph idx="1" type="body"/>
          </p:nvPr>
        </p:nvSpPr>
        <p:spPr>
          <a:xfrm>
            <a:off x="2729346" y="1763642"/>
            <a:ext cx="8749145" cy="46021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b="1" lang="en-US" sz="1800"/>
              <a:t>PROMPT 4: </a:t>
            </a:r>
            <a:r>
              <a:rPr lang="en-US" sz="1800"/>
              <a:t>For each behavioral archetype you’ve identified, generate 5 distinct experience elements or interactive moments we should consider designing into a 2-hour immersive day camp game. These experiences should reflect the archetype’s unique emotional and engagement preferences, while encouraging movement, collaboration, imagination, and narrative play.</a:t>
            </a:r>
            <a:endParaRPr/>
          </a:p>
          <a:p>
            <a:pPr indent="0" lvl="0" marL="0" rtl="0" algn="l">
              <a:lnSpc>
                <a:spcPct val="100000"/>
              </a:lnSpc>
              <a:spcBef>
                <a:spcPts val="1000"/>
              </a:spcBef>
              <a:spcAft>
                <a:spcPts val="0"/>
              </a:spcAft>
              <a:buClr>
                <a:schemeClr val="dk1"/>
              </a:buClr>
              <a:buSzPts val="1800"/>
              <a:buNone/>
            </a:pPr>
            <a:r>
              <a:t/>
            </a:r>
            <a:endParaRPr sz="1800"/>
          </a:p>
          <a:p>
            <a:pPr indent="0" lvl="0" marL="0" rtl="0" algn="l">
              <a:lnSpc>
                <a:spcPct val="100000"/>
              </a:lnSpc>
              <a:spcBef>
                <a:spcPts val="1000"/>
              </a:spcBef>
              <a:spcAft>
                <a:spcPts val="0"/>
              </a:spcAft>
              <a:buClr>
                <a:schemeClr val="dk1"/>
              </a:buClr>
              <a:buSzPts val="1800"/>
              <a:buNone/>
            </a:pPr>
            <a:r>
              <a:rPr lang="en-US" sz="1800"/>
              <a:t>Before listing the 5 experiences, first generate 2–3 creative constraints or lateral thinking triggers tailored to that specific archetype. Use these constraints to push your thinking beyond conventional camp game structures. You may invent new design lenses or limitations as part of this creative process. Once your creative constraints are defined, use them to guide the design of each experience for that archetype.</a:t>
            </a:r>
            <a:endParaRPr/>
          </a:p>
          <a:p>
            <a:pPr indent="0" lvl="0" marL="0" rtl="0" algn="l">
              <a:lnSpc>
                <a:spcPct val="100000"/>
              </a:lnSpc>
              <a:spcBef>
                <a:spcPts val="1000"/>
              </a:spcBef>
              <a:spcAft>
                <a:spcPts val="0"/>
              </a:spcAft>
              <a:buClr>
                <a:schemeClr val="dk1"/>
              </a:buClr>
              <a:buSzPts val="1800"/>
              <a:buNone/>
            </a:pPr>
            <a:r>
              <a:t/>
            </a:r>
            <a:endParaRPr sz="1800"/>
          </a:p>
          <a:p>
            <a:pPr indent="0" lvl="0" marL="0" rtl="0" algn="l">
              <a:lnSpc>
                <a:spcPct val="100000"/>
              </a:lnSpc>
              <a:spcBef>
                <a:spcPts val="1000"/>
              </a:spcBef>
              <a:spcAft>
                <a:spcPts val="0"/>
              </a:spcAft>
              <a:buClr>
                <a:schemeClr val="dk1"/>
              </a:buClr>
              <a:buSzPts val="1800"/>
              <a:buNone/>
            </a:pPr>
            <a:r>
              <a:rPr lang="en-US" sz="1800"/>
              <a:t>Do not repeat experiences across archetypes. Each set of five should be highly tailored, novel, and emotionally resonant. All ideas should be developmentally appropriate for ages 5–13 and feasible using low-tech, low-budget materials commonly found at day camps.</a:t>
            </a:r>
            <a:endParaRPr/>
          </a:p>
          <a:p>
            <a:pPr indent="-400050" lvl="0" marL="514350" rtl="0" algn="l">
              <a:lnSpc>
                <a:spcPct val="100000"/>
              </a:lnSpc>
              <a:spcBef>
                <a:spcPts val="1000"/>
              </a:spcBef>
              <a:spcAft>
                <a:spcPts val="0"/>
              </a:spcAft>
              <a:buClr>
                <a:schemeClr val="dk1"/>
              </a:buClr>
              <a:buSzPts val="1800"/>
              <a:buFont typeface="Calibri"/>
              <a:buNone/>
            </a:pPr>
            <a:r>
              <a:t/>
            </a:r>
            <a:endParaRPr sz="1800"/>
          </a:p>
        </p:txBody>
      </p:sp>
      <p:sp>
        <p:nvSpPr>
          <p:cNvPr id="673" name="Google Shape;673;p54"/>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674" name="Google Shape;674;p54"/>
          <p:cNvSpPr txBox="1"/>
          <p:nvPr/>
        </p:nvSpPr>
        <p:spPr>
          <a:xfrm>
            <a:off x="327516" y="1672071"/>
            <a:ext cx="240183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PT Sans"/>
                <a:ea typeface="PT Sans"/>
                <a:cs typeface="PT Sans"/>
                <a:sym typeface="PT Sans"/>
              </a:rPr>
              <a:t>Chain of Thought Prompting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679" name="Shape 679"/>
        <p:cNvGrpSpPr/>
        <p:nvPr/>
      </p:nvGrpSpPr>
      <p:grpSpPr>
        <a:xfrm>
          <a:off x="0" y="0"/>
          <a:ext cx="0" cy="0"/>
          <a:chOff x="0" y="0"/>
          <a:chExt cx="0" cy="0"/>
        </a:xfrm>
      </p:grpSpPr>
      <p:sp>
        <p:nvSpPr>
          <p:cNvPr id="680" name="Google Shape;680;p55"/>
          <p:cNvSpPr/>
          <p:nvPr/>
        </p:nvSpPr>
        <p:spPr>
          <a:xfrm>
            <a:off x="10308699" y="-590623"/>
            <a:ext cx="2658140" cy="2286000"/>
          </a:xfrm>
          <a:prstGeom prst="hexagon">
            <a:avLst>
              <a:gd fmla="val 25000" name="adj"/>
              <a:gd fmla="val 115470" name="vf"/>
            </a:avLst>
          </a:prstGeom>
          <a:solidFill>
            <a:srgbClr val="CEEBF6"/>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81" name="Google Shape;681;p55"/>
          <p:cNvGrpSpPr/>
          <p:nvPr/>
        </p:nvGrpSpPr>
        <p:grpSpPr>
          <a:xfrm>
            <a:off x="-2645252" y="2708203"/>
            <a:ext cx="6966904" cy="5831357"/>
            <a:chOff x="5569527" y="1532009"/>
            <a:chExt cx="6966904" cy="5831357"/>
          </a:xfrm>
        </p:grpSpPr>
        <p:sp>
          <p:nvSpPr>
            <p:cNvPr id="682" name="Google Shape;682;p55"/>
            <p:cNvSpPr/>
            <p:nvPr/>
          </p:nvSpPr>
          <p:spPr>
            <a:xfrm>
              <a:off x="7730836" y="271148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55"/>
            <p:cNvSpPr/>
            <p:nvPr/>
          </p:nvSpPr>
          <p:spPr>
            <a:xfrm>
              <a:off x="9878291"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55"/>
            <p:cNvSpPr/>
            <p:nvPr/>
          </p:nvSpPr>
          <p:spPr>
            <a:xfrm>
              <a:off x="7730836" y="507736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55"/>
            <p:cNvSpPr/>
            <p:nvPr/>
          </p:nvSpPr>
          <p:spPr>
            <a:xfrm>
              <a:off x="9878291" y="1532009"/>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55"/>
            <p:cNvSpPr/>
            <p:nvPr/>
          </p:nvSpPr>
          <p:spPr>
            <a:xfrm>
              <a:off x="5569527"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87" name="Google Shape;687;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Chain Prompting Example</a:t>
            </a:r>
            <a:endParaRPr/>
          </a:p>
        </p:txBody>
      </p:sp>
      <p:sp>
        <p:nvSpPr>
          <p:cNvPr id="688" name="Google Shape;688;p55"/>
          <p:cNvSpPr txBox="1"/>
          <p:nvPr>
            <p:ph idx="1" type="body"/>
          </p:nvPr>
        </p:nvSpPr>
        <p:spPr>
          <a:xfrm>
            <a:off x="3043974" y="1763642"/>
            <a:ext cx="8434517" cy="46021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b="1" lang="en-US" sz="1600"/>
              <a:t>PROMPT 5: </a:t>
            </a:r>
            <a:r>
              <a:rPr lang="en-US" sz="1600"/>
              <a:t>You have generated 25 novel experiential elements designed for a 2-hour immersive game at Camp WonderSprout, each aligned with a different camper behavioral archetype. Now, evaluate each of the 25 elements across the following dimensions on a 1–5 scale (5 = highest):</a:t>
            </a:r>
            <a:endParaRPr/>
          </a:p>
          <a:p>
            <a:pPr indent="-228600" lvl="1" marL="685800" rtl="0" algn="l">
              <a:lnSpc>
                <a:spcPct val="100000"/>
              </a:lnSpc>
              <a:spcBef>
                <a:spcPts val="500"/>
              </a:spcBef>
              <a:spcAft>
                <a:spcPts val="0"/>
              </a:spcAft>
              <a:buClr>
                <a:schemeClr val="dk1"/>
              </a:buClr>
              <a:buSzPts val="1200"/>
              <a:buChar char="•"/>
            </a:pPr>
            <a:r>
              <a:rPr lang="en-US" sz="1200"/>
              <a:t>Camper Delight – How likely is this experience to feel exciting, immersive, and joyful for most campers ages 5–13?</a:t>
            </a:r>
            <a:endParaRPr/>
          </a:p>
          <a:p>
            <a:pPr indent="-228600" lvl="1" marL="685800" rtl="0" algn="l">
              <a:lnSpc>
                <a:spcPct val="100000"/>
              </a:lnSpc>
              <a:spcBef>
                <a:spcPts val="500"/>
              </a:spcBef>
              <a:spcAft>
                <a:spcPts val="0"/>
              </a:spcAft>
              <a:buClr>
                <a:schemeClr val="dk1"/>
              </a:buClr>
              <a:buSzPts val="1200"/>
              <a:buChar char="•"/>
            </a:pPr>
            <a:r>
              <a:rPr lang="en-US" sz="1200"/>
              <a:t>Social-Emotional Development – How strongly does the experience support SEL outcomes such as empathy, collaboration, self-awareness, or resilience?</a:t>
            </a:r>
            <a:endParaRPr/>
          </a:p>
          <a:p>
            <a:pPr indent="-228600" lvl="1" marL="685800" rtl="0" algn="l">
              <a:lnSpc>
                <a:spcPct val="100000"/>
              </a:lnSpc>
              <a:spcBef>
                <a:spcPts val="500"/>
              </a:spcBef>
              <a:spcAft>
                <a:spcPts val="0"/>
              </a:spcAft>
              <a:buClr>
                <a:schemeClr val="dk1"/>
              </a:buClr>
              <a:buSzPts val="1200"/>
              <a:buChar char="•"/>
            </a:pPr>
            <a:r>
              <a:rPr lang="en-US" sz="1200"/>
              <a:t>Youth Development Benefit – How meaningfully does the experience support camper growth in confidence, creativity, leadership, or problem-solving?</a:t>
            </a:r>
            <a:endParaRPr/>
          </a:p>
          <a:p>
            <a:pPr indent="-228600" lvl="1" marL="685800" rtl="0" algn="l">
              <a:lnSpc>
                <a:spcPct val="100000"/>
              </a:lnSpc>
              <a:spcBef>
                <a:spcPts val="500"/>
              </a:spcBef>
              <a:spcAft>
                <a:spcPts val="0"/>
              </a:spcAft>
              <a:buClr>
                <a:schemeClr val="dk1"/>
              </a:buClr>
              <a:buSzPts val="1200"/>
              <a:buChar char="•"/>
            </a:pPr>
            <a:r>
              <a:rPr lang="en-US" sz="1200"/>
              <a:t>Storytelling Spark – How likely is it that a camper would go home and tell their parents a vivid, enthusiastic story about this moment?</a:t>
            </a:r>
            <a:endParaRPr/>
          </a:p>
          <a:p>
            <a:pPr indent="-228600" lvl="1" marL="685800" rtl="0" algn="l">
              <a:lnSpc>
                <a:spcPct val="100000"/>
              </a:lnSpc>
              <a:spcBef>
                <a:spcPts val="500"/>
              </a:spcBef>
              <a:spcAft>
                <a:spcPts val="0"/>
              </a:spcAft>
              <a:buClr>
                <a:schemeClr val="dk1"/>
              </a:buClr>
              <a:buSzPts val="1200"/>
              <a:buChar char="•"/>
            </a:pPr>
            <a:r>
              <a:rPr lang="en-US" sz="1200"/>
              <a:t>Implementation Effort – How easy is it for day camp staff to implement this idea using typical materials, space, and staff ratios? (Score inversely: 5 = very easy, 1 = very difficult)</a:t>
            </a:r>
            <a:endParaRPr/>
          </a:p>
          <a:p>
            <a:pPr indent="0" lvl="0" marL="0" rtl="0" algn="l">
              <a:lnSpc>
                <a:spcPct val="100000"/>
              </a:lnSpc>
              <a:spcBef>
                <a:spcPts val="1000"/>
              </a:spcBef>
              <a:spcAft>
                <a:spcPts val="0"/>
              </a:spcAft>
              <a:buClr>
                <a:schemeClr val="dk1"/>
              </a:buClr>
              <a:buSzPts val="1600"/>
              <a:buNone/>
            </a:pPr>
            <a:r>
              <a:rPr lang="en-US" sz="1600"/>
              <a:t>After scoring each experience element, calculate the total score out of 25 and rank all 25 elements from highest to lowest. If any elements receive the same score, break ties by prioritizing those with the highest Camper Delight and Storytelling Spark scores.</a:t>
            </a:r>
            <a:endParaRPr/>
          </a:p>
          <a:p>
            <a:pPr indent="0" lvl="0" marL="0" rtl="0" algn="l">
              <a:lnSpc>
                <a:spcPct val="100000"/>
              </a:lnSpc>
              <a:spcBef>
                <a:spcPts val="1000"/>
              </a:spcBef>
              <a:spcAft>
                <a:spcPts val="0"/>
              </a:spcAft>
              <a:buClr>
                <a:schemeClr val="dk1"/>
              </a:buClr>
              <a:buSzPts val="1600"/>
              <a:buNone/>
            </a:pPr>
            <a:r>
              <a:rPr lang="en-US" sz="1600"/>
              <a:t>Present your ranked list along with scores and brief justifications (1–2 sentences) for the top 5 elements, explaining why they should be prioritized for inclusion in the final game experience.</a:t>
            </a:r>
            <a:endParaRPr/>
          </a:p>
        </p:txBody>
      </p:sp>
      <p:sp>
        <p:nvSpPr>
          <p:cNvPr id="689" name="Google Shape;689;p55"/>
          <p:cNvSpPr/>
          <p:nvPr/>
        </p:nvSpPr>
        <p:spPr>
          <a:xfrm>
            <a:off x="10289500" y="150075"/>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690" name="Google Shape;690;p55"/>
          <p:cNvSpPr txBox="1"/>
          <p:nvPr/>
        </p:nvSpPr>
        <p:spPr>
          <a:xfrm>
            <a:off x="327515" y="1672071"/>
            <a:ext cx="2484957"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PT Sans"/>
                <a:ea typeface="PT Sans"/>
                <a:cs typeface="PT Sans"/>
                <a:sym typeface="PT Sans"/>
              </a:rPr>
              <a:t>Prioritization: Effort vs. Impact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CC7"/>
        </a:solidFill>
      </p:bgPr>
    </p:bg>
    <p:spTree>
      <p:nvGrpSpPr>
        <p:cNvPr id="695" name="Shape 695"/>
        <p:cNvGrpSpPr/>
        <p:nvPr/>
      </p:nvGrpSpPr>
      <p:grpSpPr>
        <a:xfrm>
          <a:off x="0" y="0"/>
          <a:ext cx="0" cy="0"/>
          <a:chOff x="0" y="0"/>
          <a:chExt cx="0" cy="0"/>
        </a:xfrm>
      </p:grpSpPr>
      <p:sp>
        <p:nvSpPr>
          <p:cNvPr id="696" name="Google Shape;696;p56"/>
          <p:cNvSpPr/>
          <p:nvPr/>
        </p:nvSpPr>
        <p:spPr>
          <a:xfrm>
            <a:off x="10308699" y="-590623"/>
            <a:ext cx="2658140" cy="2286000"/>
          </a:xfrm>
          <a:prstGeom prst="hexagon">
            <a:avLst>
              <a:gd fmla="val 25000" name="adj"/>
              <a:gd fmla="val 115470" name="vf"/>
            </a:avLst>
          </a:prstGeom>
          <a:solidFill>
            <a:srgbClr val="CEEBF6"/>
          </a:soli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97" name="Google Shape;697;p56"/>
          <p:cNvGrpSpPr/>
          <p:nvPr/>
        </p:nvGrpSpPr>
        <p:grpSpPr>
          <a:xfrm>
            <a:off x="-2645252" y="2708203"/>
            <a:ext cx="6966904" cy="5831357"/>
            <a:chOff x="5569527" y="1532009"/>
            <a:chExt cx="6966904" cy="5831357"/>
          </a:xfrm>
        </p:grpSpPr>
        <p:sp>
          <p:nvSpPr>
            <p:cNvPr id="698" name="Google Shape;698;p56"/>
            <p:cNvSpPr/>
            <p:nvPr/>
          </p:nvSpPr>
          <p:spPr>
            <a:xfrm>
              <a:off x="7730836" y="271148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9" name="Google Shape;699;p56"/>
            <p:cNvSpPr/>
            <p:nvPr/>
          </p:nvSpPr>
          <p:spPr>
            <a:xfrm>
              <a:off x="9878291"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0" name="Google Shape;700;p56"/>
            <p:cNvSpPr/>
            <p:nvPr/>
          </p:nvSpPr>
          <p:spPr>
            <a:xfrm>
              <a:off x="7730836" y="5077366"/>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1" name="Google Shape;701;p56"/>
            <p:cNvSpPr/>
            <p:nvPr/>
          </p:nvSpPr>
          <p:spPr>
            <a:xfrm>
              <a:off x="9878291" y="1532009"/>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2" name="Google Shape;702;p56"/>
            <p:cNvSpPr/>
            <p:nvPr/>
          </p:nvSpPr>
          <p:spPr>
            <a:xfrm>
              <a:off x="5569527" y="3890963"/>
              <a:ext cx="2658140" cy="2286000"/>
            </a:xfrm>
            <a:prstGeom prst="hexagon">
              <a:avLst>
                <a:gd fmla="val 25000" name="adj"/>
                <a:gd fmla="val 115470" name="vf"/>
              </a:avLst>
            </a:prstGeom>
            <a:solidFill>
              <a:srgbClr val="CEEBF6"/>
            </a:soli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03" name="Google Shape;703;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Chain Prompting Example</a:t>
            </a:r>
            <a:endParaRPr/>
          </a:p>
        </p:txBody>
      </p:sp>
      <p:sp>
        <p:nvSpPr>
          <p:cNvPr id="704" name="Google Shape;704;p56"/>
          <p:cNvSpPr txBox="1"/>
          <p:nvPr>
            <p:ph idx="1" type="body"/>
          </p:nvPr>
        </p:nvSpPr>
        <p:spPr>
          <a:xfrm>
            <a:off x="2826327" y="1465621"/>
            <a:ext cx="8546672" cy="524230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dk1"/>
              </a:buClr>
              <a:buSzPct val="100000"/>
              <a:buNone/>
            </a:pPr>
            <a:r>
              <a:rPr b="1" lang="en-US" sz="2000"/>
              <a:t>PROMPT 6: </a:t>
            </a:r>
            <a:r>
              <a:rPr lang="en-US" sz="2000"/>
              <a:t>You have evaluated and ranked 25 experience elements for a 2-hour immersive game at Camp WonderSprout. Using the top 5 elements, design a cohesive, imaginative game or experience narrative that ties them together into a single adventure for campers ages 5–13.</a:t>
            </a:r>
            <a:endParaRPr/>
          </a:p>
          <a:p>
            <a:pPr indent="0" lvl="0" marL="0" rtl="0" algn="l">
              <a:lnSpc>
                <a:spcPct val="100000"/>
              </a:lnSpc>
              <a:spcBef>
                <a:spcPts val="1000"/>
              </a:spcBef>
              <a:spcAft>
                <a:spcPts val="0"/>
              </a:spcAft>
              <a:buClr>
                <a:schemeClr val="dk1"/>
              </a:buClr>
              <a:buSzPct val="100000"/>
              <a:buNone/>
            </a:pPr>
            <a:r>
              <a:rPr lang="en-US" sz="2000"/>
              <a:t>Keep the story world simple, clear, and age-appropriate — something that a 5-year-old can imagine and a 13-year-old can get excited about. Use fun, grounded language and focus on what the campers will do, see, and feel. The setting should feel magical, but rooted in a camp environment (e.g., forest, field, cabins, trails).</a:t>
            </a:r>
            <a:endParaRPr/>
          </a:p>
          <a:p>
            <a:pPr indent="0" lvl="0" marL="0" rtl="0" algn="l">
              <a:lnSpc>
                <a:spcPct val="100000"/>
              </a:lnSpc>
              <a:spcBef>
                <a:spcPts val="1000"/>
              </a:spcBef>
              <a:spcAft>
                <a:spcPts val="0"/>
              </a:spcAft>
              <a:buClr>
                <a:schemeClr val="dk1"/>
              </a:buClr>
              <a:buSzPct val="100000"/>
              <a:buNone/>
            </a:pPr>
            <a:r>
              <a:rPr lang="en-US" sz="2000"/>
              <a:t>You are not writing a rulebook. Your job is to paint a picture — to help camp staff, parents, and kids understand the experience by describing it in a way that is playful, vivid, and easy to imagine. Prioritize action and sensory detail over metaphor and symbolism.</a:t>
            </a:r>
            <a:endParaRPr/>
          </a:p>
          <a:p>
            <a:pPr indent="0" lvl="0" marL="0" rtl="0" algn="l">
              <a:lnSpc>
                <a:spcPct val="100000"/>
              </a:lnSpc>
              <a:spcBef>
                <a:spcPts val="1000"/>
              </a:spcBef>
              <a:spcAft>
                <a:spcPts val="0"/>
              </a:spcAft>
              <a:buClr>
                <a:schemeClr val="dk1"/>
              </a:buClr>
              <a:buSzPct val="100000"/>
              <a:buNone/>
            </a:pPr>
            <a:r>
              <a:rPr lang="en-US" sz="2000"/>
              <a:t>Avoid poetic language, heavy lore, or abstract concepts. Describe the setting, what the kids are trying to do, the major moments they’ll go through, and how the five top-ranked experience elements fit naturally into the adventure. Make it feel big, joyful, and easy to run.</a:t>
            </a:r>
            <a:endParaRPr/>
          </a:p>
        </p:txBody>
      </p:sp>
      <p:sp>
        <p:nvSpPr>
          <p:cNvPr id="705" name="Google Shape;705;p56"/>
          <p:cNvSpPr/>
          <p:nvPr/>
        </p:nvSpPr>
        <p:spPr>
          <a:xfrm>
            <a:off x="10304651" y="-231953"/>
            <a:ext cx="1846069" cy="1755662"/>
          </a:xfrm>
          <a:prstGeom prst="star5">
            <a:avLst>
              <a:gd fmla="val 27761" name="adj"/>
              <a:gd fmla="val 105146" name="hf"/>
              <a:gd fmla="val 110557" name="vf"/>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2"/>
                </a:solidFill>
                <a:latin typeface="Avenir"/>
                <a:ea typeface="Avenir"/>
                <a:cs typeface="Avenir"/>
                <a:sym typeface="Avenir"/>
              </a:rPr>
              <a:t>EXERCISE</a:t>
            </a:r>
            <a:endParaRPr/>
          </a:p>
        </p:txBody>
      </p:sp>
      <p:sp>
        <p:nvSpPr>
          <p:cNvPr id="706" name="Google Shape;706;p56"/>
          <p:cNvSpPr txBox="1"/>
          <p:nvPr/>
        </p:nvSpPr>
        <p:spPr>
          <a:xfrm>
            <a:off x="327515" y="1672071"/>
            <a:ext cx="2484957"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PT Sans"/>
                <a:ea typeface="PT Sans"/>
                <a:cs typeface="PT Sans"/>
                <a:sym typeface="PT Sans"/>
              </a:rPr>
              <a:t>The Pay Off</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1" name="Shape 711"/>
        <p:cNvGrpSpPr/>
        <p:nvPr/>
      </p:nvGrpSpPr>
      <p:grpSpPr>
        <a:xfrm>
          <a:off x="0" y="0"/>
          <a:ext cx="0" cy="0"/>
          <a:chOff x="0" y="0"/>
          <a:chExt cx="0" cy="0"/>
        </a:xfrm>
      </p:grpSpPr>
      <p:sp>
        <p:nvSpPr>
          <p:cNvPr id="712" name="Google Shape;712;p57"/>
          <p:cNvSpPr txBox="1"/>
          <p:nvPr>
            <p:ph type="title"/>
          </p:nvPr>
        </p:nvSpPr>
        <p:spPr>
          <a:xfrm>
            <a:off x="838200" y="24505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 Meet CampSpark GPT 🌟</a:t>
            </a:r>
            <a:endParaRPr/>
          </a:p>
        </p:txBody>
      </p:sp>
      <p:sp>
        <p:nvSpPr>
          <p:cNvPr id="713" name="Google Shape;713;p57"/>
          <p:cNvSpPr txBox="1"/>
          <p:nvPr>
            <p:ph idx="1" type="body"/>
          </p:nvPr>
        </p:nvSpPr>
        <p:spPr>
          <a:xfrm>
            <a:off x="838200" y="1316182"/>
            <a:ext cx="8111836" cy="486078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20000"/>
              </a:lnSpc>
              <a:spcBef>
                <a:spcPts val="0"/>
              </a:spcBef>
              <a:spcAft>
                <a:spcPts val="0"/>
              </a:spcAft>
              <a:buClr>
                <a:schemeClr val="dk1"/>
              </a:buClr>
              <a:buSzPct val="100000"/>
              <a:buNone/>
            </a:pPr>
            <a:r>
              <a:rPr i="1" lang="en-US" sz="1800"/>
              <a:t>Your creative co-conspirator for all things camp.</a:t>
            </a:r>
            <a:endParaRPr/>
          </a:p>
          <a:p>
            <a:pPr indent="0" lvl="0" marL="0" rtl="0" algn="l">
              <a:lnSpc>
                <a:spcPct val="120000"/>
              </a:lnSpc>
              <a:spcBef>
                <a:spcPts val="1000"/>
              </a:spcBef>
              <a:spcAft>
                <a:spcPts val="0"/>
              </a:spcAft>
              <a:buClr>
                <a:schemeClr val="dk1"/>
              </a:buClr>
              <a:buSzPct val="100000"/>
              <a:buNone/>
            </a:pPr>
            <a:r>
              <a:rPr lang="en-US" sz="1800"/>
              <a:t>CampSpark GPT is a free, always-on brainstorming partner built just for camp pros. </a:t>
            </a:r>
            <a:br>
              <a:rPr lang="en-US" sz="1800"/>
            </a:br>
            <a:r>
              <a:rPr lang="en-US" sz="1800"/>
              <a:t>Powered by ChatGPT, it’s trained to think like a camp person—blending deep youth development smarts with wildly fun, practical ideas.</a:t>
            </a:r>
            <a:endParaRPr/>
          </a:p>
          <a:p>
            <a:pPr indent="0" lvl="0" marL="0" rtl="0" algn="l">
              <a:lnSpc>
                <a:spcPct val="120000"/>
              </a:lnSpc>
              <a:spcBef>
                <a:spcPts val="1000"/>
              </a:spcBef>
              <a:spcAft>
                <a:spcPts val="0"/>
              </a:spcAft>
              <a:buClr>
                <a:schemeClr val="dk1"/>
              </a:buClr>
              <a:buSzPct val="100000"/>
              <a:buNone/>
            </a:pPr>
            <a:r>
              <a:rPr lang="en-US" sz="1800"/>
              <a:t>Use it to:</a:t>
            </a:r>
            <a:endParaRPr/>
          </a:p>
          <a:p>
            <a:pPr indent="0" lvl="0" marL="0" rtl="0" algn="l">
              <a:lnSpc>
                <a:spcPct val="120000"/>
              </a:lnSpc>
              <a:spcBef>
                <a:spcPts val="1000"/>
              </a:spcBef>
              <a:spcAft>
                <a:spcPts val="0"/>
              </a:spcAft>
              <a:buClr>
                <a:schemeClr val="dk1"/>
              </a:buClr>
              <a:buSzPct val="100000"/>
              <a:buNone/>
            </a:pPr>
            <a:r>
              <a:rPr lang="en-US" sz="1800"/>
              <a:t>• Dream up unforgettable programs, traditions, and themes</a:t>
            </a:r>
            <a:endParaRPr/>
          </a:p>
          <a:p>
            <a:pPr indent="0" lvl="0" marL="0" rtl="0" algn="l">
              <a:lnSpc>
                <a:spcPct val="120000"/>
              </a:lnSpc>
              <a:spcBef>
                <a:spcPts val="1000"/>
              </a:spcBef>
              <a:spcAft>
                <a:spcPts val="0"/>
              </a:spcAft>
              <a:buClr>
                <a:schemeClr val="dk1"/>
              </a:buClr>
              <a:buSzPct val="100000"/>
              <a:buNone/>
            </a:pPr>
            <a:r>
              <a:rPr lang="en-US" sz="1800"/>
              <a:t>• Solve sticky challenges (camper behavior, staff morale, parent buy-in)</a:t>
            </a:r>
            <a:endParaRPr/>
          </a:p>
          <a:p>
            <a:pPr indent="0" lvl="0" marL="0" rtl="0" algn="l">
              <a:lnSpc>
                <a:spcPct val="120000"/>
              </a:lnSpc>
              <a:spcBef>
                <a:spcPts val="1000"/>
              </a:spcBef>
              <a:spcAft>
                <a:spcPts val="0"/>
              </a:spcAft>
              <a:buClr>
                <a:schemeClr val="dk1"/>
              </a:buClr>
              <a:buSzPct val="100000"/>
              <a:buNone/>
            </a:pPr>
            <a:r>
              <a:rPr lang="en-US" sz="1800"/>
              <a:t>• Reignite your spark when you’re short on time or inspiration</a:t>
            </a:r>
            <a:endParaRPr/>
          </a:p>
          <a:p>
            <a:pPr indent="0" lvl="0" marL="0" rtl="0" algn="l">
              <a:lnSpc>
                <a:spcPct val="120000"/>
              </a:lnSpc>
              <a:spcBef>
                <a:spcPts val="1000"/>
              </a:spcBef>
              <a:spcAft>
                <a:spcPts val="0"/>
              </a:spcAft>
              <a:buClr>
                <a:schemeClr val="dk1"/>
              </a:buClr>
              <a:buSzPct val="100000"/>
              <a:buNone/>
            </a:pPr>
            <a:r>
              <a:rPr lang="en-US" sz="1800"/>
              <a:t>No tech expertise needed—just talk to it like a colleague who’s been around the campfire a few times.</a:t>
            </a:r>
            <a:endParaRPr/>
          </a:p>
          <a:p>
            <a:pPr indent="0" lvl="0" marL="0" rtl="0" algn="l">
              <a:lnSpc>
                <a:spcPct val="120000"/>
              </a:lnSpc>
              <a:spcBef>
                <a:spcPts val="1000"/>
              </a:spcBef>
              <a:spcAft>
                <a:spcPts val="0"/>
              </a:spcAft>
              <a:buClr>
                <a:schemeClr val="dk1"/>
              </a:buClr>
              <a:buSzPct val="100000"/>
              <a:buNone/>
            </a:pPr>
            <a:r>
              <a:rPr lang="en-US" sz="1800"/>
              <a:t>👉 Access it here: </a:t>
            </a:r>
            <a:endParaRPr/>
          </a:p>
          <a:p>
            <a:pPr indent="0" lvl="0" marL="0" rtl="0" algn="l">
              <a:lnSpc>
                <a:spcPct val="120000"/>
              </a:lnSpc>
              <a:spcBef>
                <a:spcPts val="1000"/>
              </a:spcBef>
              <a:spcAft>
                <a:spcPts val="0"/>
              </a:spcAft>
              <a:buClr>
                <a:schemeClr val="dk1"/>
              </a:buClr>
              <a:buSzPct val="100000"/>
              <a:buNone/>
            </a:pPr>
            <a:r>
              <a:rPr lang="en-US" sz="1800"/>
              <a:t>https://chatgpt.com/g/g-67e6e6b213a4819196f14799f872d5a3-campspark</a:t>
            </a:r>
            <a:endParaRPr/>
          </a:p>
        </p:txBody>
      </p:sp>
      <p:pic>
        <p:nvPicPr>
          <p:cNvPr id="714" name="Google Shape;714;p57"/>
          <p:cNvPicPr preferRelativeResize="0"/>
          <p:nvPr/>
        </p:nvPicPr>
        <p:blipFill rotWithShape="1">
          <a:blip r:embed="rId3">
            <a:alphaModFix/>
          </a:blip>
          <a:srcRect b="0" l="0" r="0" t="0"/>
          <a:stretch/>
        </p:blipFill>
        <p:spPr>
          <a:xfrm>
            <a:off x="8742796" y="2971945"/>
            <a:ext cx="3325091" cy="3325091"/>
          </a:xfrm>
          <a:prstGeom prst="rect">
            <a:avLst/>
          </a:prstGeom>
          <a:noFill/>
          <a:ln>
            <a:noFill/>
          </a:ln>
        </p:spPr>
      </p:pic>
      <p:pic>
        <p:nvPicPr>
          <p:cNvPr id="715" name="Google Shape;715;p57"/>
          <p:cNvPicPr preferRelativeResize="0"/>
          <p:nvPr/>
        </p:nvPicPr>
        <p:blipFill rotWithShape="1">
          <a:blip r:embed="rId4">
            <a:alphaModFix/>
          </a:blip>
          <a:srcRect b="0" l="0" r="0" t="0"/>
          <a:stretch/>
        </p:blipFill>
        <p:spPr>
          <a:xfrm>
            <a:off x="8742796" y="1570616"/>
            <a:ext cx="3289300" cy="2349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9" name="Shape 719"/>
        <p:cNvGrpSpPr/>
        <p:nvPr/>
      </p:nvGrpSpPr>
      <p:grpSpPr>
        <a:xfrm>
          <a:off x="0" y="0"/>
          <a:ext cx="0" cy="0"/>
          <a:chOff x="0" y="0"/>
          <a:chExt cx="0" cy="0"/>
        </a:xfrm>
      </p:grpSpPr>
      <p:sp>
        <p:nvSpPr>
          <p:cNvPr id="720" name="Google Shape;720;p58"/>
          <p:cNvSpPr/>
          <p:nvPr/>
        </p:nvSpPr>
        <p:spPr>
          <a:xfrm>
            <a:off x="-490870" y="4963086"/>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21" name="Google Shape;721;p58"/>
          <p:cNvGrpSpPr/>
          <p:nvPr/>
        </p:nvGrpSpPr>
        <p:grpSpPr>
          <a:xfrm>
            <a:off x="8885295" y="-694310"/>
            <a:ext cx="4823865" cy="5836437"/>
            <a:chOff x="8954568" y="537731"/>
            <a:chExt cx="4823865" cy="5836437"/>
          </a:xfrm>
        </p:grpSpPr>
        <p:sp>
          <p:nvSpPr>
            <p:cNvPr id="722" name="Google Shape;722;p58"/>
            <p:cNvSpPr/>
            <p:nvPr/>
          </p:nvSpPr>
          <p:spPr>
            <a:xfrm>
              <a:off x="9000548" y="537731"/>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58"/>
            <p:cNvSpPr/>
            <p:nvPr/>
          </p:nvSpPr>
          <p:spPr>
            <a:xfrm>
              <a:off x="11120293" y="1748270"/>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4" name="Google Shape;724;p58"/>
            <p:cNvSpPr/>
            <p:nvPr/>
          </p:nvSpPr>
          <p:spPr>
            <a:xfrm>
              <a:off x="8954568" y="2894587"/>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5" name="Google Shape;725;p58"/>
            <p:cNvSpPr/>
            <p:nvPr/>
          </p:nvSpPr>
          <p:spPr>
            <a:xfrm>
              <a:off x="11120293" y="4088168"/>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26" name="Google Shape;726;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t>AI On the Horizon</a:t>
            </a:r>
            <a:endParaRPr/>
          </a:p>
        </p:txBody>
      </p:sp>
      <p:sp>
        <p:nvSpPr>
          <p:cNvPr id="727" name="Google Shape;727;p58"/>
          <p:cNvSpPr/>
          <p:nvPr/>
        </p:nvSpPr>
        <p:spPr>
          <a:xfrm>
            <a:off x="838200" y="1662546"/>
            <a:ext cx="2376948" cy="1139683"/>
          </a:xfrm>
          <a:prstGeom prst="roundRect">
            <a:avLst>
              <a:gd fmla="val 16667" name="adj"/>
            </a:avLst>
          </a:prstGeom>
          <a:solidFill>
            <a:srgbClr val="1A789E"/>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PT Sans"/>
                <a:ea typeface="PT Sans"/>
                <a:cs typeface="PT Sans"/>
                <a:sym typeface="PT Sans"/>
              </a:rPr>
              <a:t>Integration Across Technologies</a:t>
            </a:r>
            <a:endParaRPr/>
          </a:p>
        </p:txBody>
      </p:sp>
      <p:sp>
        <p:nvSpPr>
          <p:cNvPr id="728" name="Google Shape;728;p58"/>
          <p:cNvSpPr/>
          <p:nvPr/>
        </p:nvSpPr>
        <p:spPr>
          <a:xfrm>
            <a:off x="4907526" y="1659229"/>
            <a:ext cx="2376948" cy="1139683"/>
          </a:xfrm>
          <a:prstGeom prst="roundRect">
            <a:avLst>
              <a:gd fmla="val 16667" name="adj"/>
            </a:avLst>
          </a:prstGeom>
          <a:solidFill>
            <a:srgbClr val="07C107"/>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PT Sans"/>
                <a:ea typeface="PT Sans"/>
                <a:cs typeface="PT Sans"/>
                <a:sym typeface="PT Sans"/>
              </a:rPr>
              <a:t>Advancement in AI Models</a:t>
            </a:r>
            <a:endParaRPr/>
          </a:p>
        </p:txBody>
      </p:sp>
      <p:sp>
        <p:nvSpPr>
          <p:cNvPr id="729" name="Google Shape;729;p58"/>
          <p:cNvSpPr/>
          <p:nvPr/>
        </p:nvSpPr>
        <p:spPr>
          <a:xfrm>
            <a:off x="8976852" y="1665863"/>
            <a:ext cx="2376948" cy="1139683"/>
          </a:xfrm>
          <a:prstGeom prst="roundRect">
            <a:avLst>
              <a:gd fmla="val 16667" name="adj"/>
            </a:avLst>
          </a:prstGeom>
          <a:solidFill>
            <a:srgbClr val="B40058"/>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PT Sans"/>
                <a:ea typeface="PT Sans"/>
                <a:cs typeface="PT Sans"/>
                <a:sym typeface="PT Sans"/>
              </a:rPr>
              <a:t>Ethical AI and Governance</a:t>
            </a:r>
            <a:endParaRPr/>
          </a:p>
        </p:txBody>
      </p:sp>
      <p:sp>
        <p:nvSpPr>
          <p:cNvPr id="730" name="Google Shape;730;p58"/>
          <p:cNvSpPr/>
          <p:nvPr/>
        </p:nvSpPr>
        <p:spPr>
          <a:xfrm>
            <a:off x="838200" y="3999592"/>
            <a:ext cx="2376948" cy="1139683"/>
          </a:xfrm>
          <a:prstGeom prst="roundRect">
            <a:avLst>
              <a:gd fmla="val 16667" name="adj"/>
            </a:avLst>
          </a:prstGeom>
          <a:solidFill>
            <a:srgbClr val="7F6B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PT Sans"/>
                <a:ea typeface="PT Sans"/>
                <a:cs typeface="PT Sans"/>
                <a:sym typeface="PT Sans"/>
              </a:rPr>
              <a:t>AI Democratization</a:t>
            </a:r>
            <a:endParaRPr/>
          </a:p>
        </p:txBody>
      </p:sp>
      <p:sp>
        <p:nvSpPr>
          <p:cNvPr id="731" name="Google Shape;731;p58"/>
          <p:cNvSpPr/>
          <p:nvPr/>
        </p:nvSpPr>
        <p:spPr>
          <a:xfrm>
            <a:off x="8982075" y="3999592"/>
            <a:ext cx="2376948" cy="1139683"/>
          </a:xfrm>
          <a:prstGeom prst="roundRect">
            <a:avLst>
              <a:gd fmla="val 16667" name="adj"/>
            </a:avLst>
          </a:prstGeom>
          <a:solidFill>
            <a:srgbClr val="6E091E"/>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PT Sans"/>
                <a:ea typeface="PT Sans"/>
                <a:cs typeface="PT Sans"/>
                <a:sym typeface="PT Sans"/>
              </a:rPr>
              <a:t>Human-AI Collaboration</a:t>
            </a:r>
            <a:endParaRPr/>
          </a:p>
        </p:txBody>
      </p:sp>
      <p:sp>
        <p:nvSpPr>
          <p:cNvPr id="732" name="Google Shape;732;p58"/>
          <p:cNvSpPr txBox="1"/>
          <p:nvPr/>
        </p:nvSpPr>
        <p:spPr>
          <a:xfrm>
            <a:off x="639096" y="2875050"/>
            <a:ext cx="319192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PT Sans"/>
                <a:ea typeface="PT Sans"/>
                <a:cs typeface="PT Sans"/>
                <a:sym typeface="PT Sans"/>
              </a:rPr>
              <a:t>Seamless integration across emerging technologies such as IoT, blockchain, AR/VR, etc.</a:t>
            </a:r>
            <a:endParaRPr/>
          </a:p>
        </p:txBody>
      </p:sp>
      <p:sp>
        <p:nvSpPr>
          <p:cNvPr id="733" name="Google Shape;733;p58"/>
          <p:cNvSpPr txBox="1"/>
          <p:nvPr/>
        </p:nvSpPr>
        <p:spPr>
          <a:xfrm>
            <a:off x="4613020" y="2875050"/>
            <a:ext cx="29659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PT Sans"/>
                <a:ea typeface="PT Sans"/>
                <a:cs typeface="PT Sans"/>
                <a:sym typeface="PT Sans"/>
              </a:rPr>
              <a:t>Improved efficiency, learning capabilities, and energy optimization.</a:t>
            </a:r>
            <a:endParaRPr/>
          </a:p>
        </p:txBody>
      </p:sp>
      <p:sp>
        <p:nvSpPr>
          <p:cNvPr id="734" name="Google Shape;734;p58"/>
          <p:cNvSpPr txBox="1"/>
          <p:nvPr/>
        </p:nvSpPr>
        <p:spPr>
          <a:xfrm>
            <a:off x="8577224" y="2903139"/>
            <a:ext cx="348507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PT Sans"/>
                <a:ea typeface="PT Sans"/>
                <a:cs typeface="PT Sans"/>
                <a:sym typeface="PT Sans"/>
              </a:rPr>
              <a:t>Regulations and frameworks improving transparency, fairness, accountability for safe, equitable use.</a:t>
            </a:r>
            <a:endParaRPr/>
          </a:p>
        </p:txBody>
      </p:sp>
      <p:sp>
        <p:nvSpPr>
          <p:cNvPr id="735" name="Google Shape;735;p58"/>
          <p:cNvSpPr txBox="1"/>
          <p:nvPr/>
        </p:nvSpPr>
        <p:spPr>
          <a:xfrm>
            <a:off x="543693" y="5237708"/>
            <a:ext cx="3287327"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PT Sans"/>
                <a:ea typeface="PT Sans"/>
                <a:cs typeface="PT Sans"/>
                <a:sym typeface="PT Sans"/>
              </a:rPr>
              <a:t>More accessible to non-experts through user-friendly platforms for wide-scale adoption and user empowerment.</a:t>
            </a:r>
            <a:endParaRPr/>
          </a:p>
        </p:txBody>
      </p:sp>
      <p:sp>
        <p:nvSpPr>
          <p:cNvPr id="736" name="Google Shape;736;p58"/>
          <p:cNvSpPr txBox="1"/>
          <p:nvPr/>
        </p:nvSpPr>
        <p:spPr>
          <a:xfrm>
            <a:off x="8577224" y="5237708"/>
            <a:ext cx="348507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PT Sans"/>
                <a:ea typeface="PT Sans"/>
                <a:cs typeface="PT Sans"/>
                <a:sym typeface="PT Sans"/>
              </a:rPr>
              <a:t>AI agents working alongside humans in education, technology, and professional settings, automating tasks and enhancing productivity and decision-making.</a:t>
            </a:r>
            <a:endParaRPr/>
          </a:p>
        </p:txBody>
      </p:sp>
      <p:sp>
        <p:nvSpPr>
          <p:cNvPr id="737" name="Google Shape;737;p58"/>
          <p:cNvSpPr/>
          <p:nvPr/>
        </p:nvSpPr>
        <p:spPr>
          <a:xfrm>
            <a:off x="4907526" y="3999592"/>
            <a:ext cx="2376948" cy="1139683"/>
          </a:xfrm>
          <a:prstGeom prst="roundRect">
            <a:avLst>
              <a:gd fmla="val 16667" name="adj"/>
            </a:avLst>
          </a:prstGeom>
          <a:solidFill>
            <a:srgbClr val="00204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PT Sans"/>
                <a:ea typeface="PT Sans"/>
                <a:cs typeface="PT Sans"/>
                <a:sym typeface="PT Sans"/>
              </a:rPr>
              <a:t>AI For Good</a:t>
            </a:r>
            <a:endParaRPr/>
          </a:p>
        </p:txBody>
      </p:sp>
      <p:sp>
        <p:nvSpPr>
          <p:cNvPr id="738" name="Google Shape;738;p58"/>
          <p:cNvSpPr txBox="1"/>
          <p:nvPr/>
        </p:nvSpPr>
        <p:spPr>
          <a:xfrm>
            <a:off x="4613020" y="5237708"/>
            <a:ext cx="348507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PT Sans"/>
                <a:ea typeface="PT Sans"/>
                <a:cs typeface="PT Sans"/>
                <a:sym typeface="PT Sans"/>
              </a:rPr>
              <a:t>AI driving solutions for global challenges like healthcare, education, and sustainability, creating positive social impact.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9"/>
          <p:cNvSpPr txBox="1"/>
          <p:nvPr>
            <p:ph type="title"/>
          </p:nvPr>
        </p:nvSpPr>
        <p:spPr>
          <a:xfrm>
            <a:off x="7419069" y="2766218"/>
            <a:ext cx="3961493"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Satisfy"/>
              <a:buNone/>
            </a:pPr>
            <a:r>
              <a:rPr lang="en-US" sz="2400">
                <a:latin typeface="Satisfy"/>
                <a:ea typeface="Satisfy"/>
                <a:cs typeface="Satisfy"/>
                <a:sym typeface="Satisfy"/>
              </a:rPr>
              <a:t>Getting AI to do you work: That’s the first step, certainly. If you don’t, your boss will.</a:t>
            </a:r>
            <a:br>
              <a:rPr lang="en-US" sz="2400">
                <a:latin typeface="Satisfy"/>
                <a:ea typeface="Satisfy"/>
                <a:cs typeface="Satisfy"/>
                <a:sym typeface="Satisfy"/>
              </a:rPr>
            </a:br>
            <a:br>
              <a:rPr lang="en-US" sz="2400">
                <a:latin typeface="Satisfy"/>
                <a:ea typeface="Satisfy"/>
                <a:cs typeface="Satisfy"/>
                <a:sym typeface="Satisfy"/>
              </a:rPr>
            </a:br>
            <a:r>
              <a:rPr lang="en-US" sz="2400">
                <a:latin typeface="Satisfy"/>
                <a:ea typeface="Satisfy"/>
                <a:cs typeface="Satisfy"/>
                <a:sym typeface="Satisfy"/>
              </a:rPr>
              <a:t>The second step is to take the time you’ve freed up and do work that the AI can’t do. </a:t>
            </a:r>
            <a:endParaRPr b="0" sz="1400"/>
          </a:p>
        </p:txBody>
      </p:sp>
      <p:sp>
        <p:nvSpPr>
          <p:cNvPr id="744" name="Google Shape;744;p59"/>
          <p:cNvSpPr txBox="1"/>
          <p:nvPr/>
        </p:nvSpPr>
        <p:spPr>
          <a:xfrm>
            <a:off x="7105650" y="2000250"/>
            <a:ext cx="16383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600">
                <a:solidFill>
                  <a:schemeClr val="accent5"/>
                </a:solidFill>
                <a:latin typeface="Satisfy"/>
                <a:ea typeface="Satisfy"/>
                <a:cs typeface="Satisfy"/>
                <a:sym typeface="Satisfy"/>
              </a:rPr>
              <a:t>“</a:t>
            </a:r>
            <a:endParaRPr/>
          </a:p>
        </p:txBody>
      </p:sp>
      <p:sp>
        <p:nvSpPr>
          <p:cNvPr id="745" name="Google Shape;745;p59"/>
          <p:cNvSpPr txBox="1"/>
          <p:nvPr/>
        </p:nvSpPr>
        <p:spPr>
          <a:xfrm>
            <a:off x="11158538" y="2000250"/>
            <a:ext cx="900112"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600">
                <a:solidFill>
                  <a:schemeClr val="accent5"/>
                </a:solidFill>
                <a:latin typeface="Satisfy"/>
                <a:ea typeface="Satisfy"/>
                <a:cs typeface="Satisfy"/>
                <a:sym typeface="Satisfy"/>
              </a:rPr>
              <a:t>”</a:t>
            </a:r>
            <a:endParaRPr sz="9600">
              <a:solidFill>
                <a:schemeClr val="accent5"/>
              </a:solidFill>
              <a:latin typeface="Calibri"/>
              <a:ea typeface="Calibri"/>
              <a:cs typeface="Calibri"/>
              <a:sym typeface="Calibri"/>
            </a:endParaRPr>
          </a:p>
        </p:txBody>
      </p:sp>
      <p:sp>
        <p:nvSpPr>
          <p:cNvPr id="746" name="Google Shape;746;p59"/>
          <p:cNvSpPr txBox="1"/>
          <p:nvPr/>
        </p:nvSpPr>
        <p:spPr>
          <a:xfrm>
            <a:off x="3995738" y="4720200"/>
            <a:ext cx="7315200"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400">
                <a:solidFill>
                  <a:schemeClr val="accent5"/>
                </a:solidFill>
                <a:latin typeface="Rubik"/>
                <a:ea typeface="Rubik"/>
                <a:cs typeface="Rubik"/>
                <a:sym typeface="Rubik"/>
              </a:rPr>
              <a:t>-Seth Godin</a:t>
            </a:r>
            <a:endParaRPr/>
          </a:p>
        </p:txBody>
      </p:sp>
      <p:pic>
        <p:nvPicPr>
          <p:cNvPr id="747" name="Google Shape;747;p59"/>
          <p:cNvPicPr preferRelativeResize="0"/>
          <p:nvPr/>
        </p:nvPicPr>
        <p:blipFill rotWithShape="1">
          <a:blip r:embed="rId3">
            <a:alphaModFix/>
          </a:blip>
          <a:srcRect b="0" l="0" r="0" t="0"/>
          <a:stretch/>
        </p:blipFill>
        <p:spPr>
          <a:xfrm>
            <a:off x="0" y="0"/>
            <a:ext cx="6880596"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60"/>
          <p:cNvSpPr/>
          <p:nvPr/>
        </p:nvSpPr>
        <p:spPr>
          <a:xfrm>
            <a:off x="-490870" y="4963086"/>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54" name="Google Shape;754;p60"/>
          <p:cNvGrpSpPr/>
          <p:nvPr/>
        </p:nvGrpSpPr>
        <p:grpSpPr>
          <a:xfrm>
            <a:off x="8885295" y="-694310"/>
            <a:ext cx="4823865" cy="5836437"/>
            <a:chOff x="8954568" y="537731"/>
            <a:chExt cx="4823865" cy="5836437"/>
          </a:xfrm>
        </p:grpSpPr>
        <p:sp>
          <p:nvSpPr>
            <p:cNvPr id="755" name="Google Shape;755;p60"/>
            <p:cNvSpPr/>
            <p:nvPr/>
          </p:nvSpPr>
          <p:spPr>
            <a:xfrm>
              <a:off x="9000548" y="537731"/>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6" name="Google Shape;756;p60"/>
            <p:cNvSpPr/>
            <p:nvPr/>
          </p:nvSpPr>
          <p:spPr>
            <a:xfrm>
              <a:off x="11120293" y="1748270"/>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60"/>
            <p:cNvSpPr/>
            <p:nvPr/>
          </p:nvSpPr>
          <p:spPr>
            <a:xfrm>
              <a:off x="8954568" y="2894587"/>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60"/>
            <p:cNvSpPr/>
            <p:nvPr/>
          </p:nvSpPr>
          <p:spPr>
            <a:xfrm>
              <a:off x="11120293" y="4088168"/>
              <a:ext cx="2658140" cy="2286000"/>
            </a:xfrm>
            <a:prstGeom prst="hexagon">
              <a:avLst>
                <a:gd fmla="val 25000" name="adj"/>
                <a:gd fmla="val 115470" name="vf"/>
              </a:avLst>
            </a:prstGeom>
            <a:gradFill>
              <a:gsLst>
                <a:gs pos="0">
                  <a:srgbClr val="AAE5FF"/>
                </a:gs>
                <a:gs pos="50000">
                  <a:srgbClr val="C9EEFF"/>
                </a:gs>
                <a:gs pos="100000">
                  <a:srgbClr val="E3F7F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59" name="Google Shape;759;p60"/>
          <p:cNvSpPr txBox="1"/>
          <p:nvPr>
            <p:ph idx="4294967295" type="title"/>
          </p:nvPr>
        </p:nvSpPr>
        <p:spPr>
          <a:xfrm>
            <a:off x="838198" y="309786"/>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t>Thank you!</a:t>
            </a:r>
            <a:endParaRPr/>
          </a:p>
        </p:txBody>
      </p:sp>
      <p:sp>
        <p:nvSpPr>
          <p:cNvPr id="760" name="Google Shape;760;p60"/>
          <p:cNvSpPr txBox="1"/>
          <p:nvPr/>
        </p:nvSpPr>
        <p:spPr>
          <a:xfrm>
            <a:off x="-866624" y="6558559"/>
            <a:ext cx="4724400" cy="279056"/>
          </a:xfrm>
          <a:prstGeom prst="rect">
            <a:avLst/>
          </a:prstGeom>
          <a:noFill/>
          <a:ln>
            <a:noFill/>
          </a:ln>
        </p:spPr>
        <p:txBody>
          <a:bodyPr anchorCtr="0" anchor="ctr" bIns="45700" lIns="91425" spcFirstLastPara="1" rIns="91425" wrap="square" tIns="45700">
            <a:normAutofit fontScale="32500" lnSpcReduction="20000"/>
          </a:bodyPr>
          <a:lstStyle/>
          <a:p>
            <a:pPr indent="0" lvl="0" marL="0" marR="0" rtl="0" algn="ctr">
              <a:lnSpc>
                <a:spcPct val="90000"/>
              </a:lnSpc>
              <a:spcBef>
                <a:spcPts val="0"/>
              </a:spcBef>
              <a:spcAft>
                <a:spcPts val="0"/>
              </a:spcAft>
              <a:buClr>
                <a:schemeClr val="lt1"/>
              </a:buClr>
              <a:buSzPct val="100000"/>
              <a:buFont typeface="Aharoni"/>
              <a:buNone/>
            </a:pPr>
            <a:r>
              <a:rPr b="1" lang="en-US" sz="4400">
                <a:solidFill>
                  <a:schemeClr val="lt1"/>
                </a:solidFill>
                <a:latin typeface="Aharoni"/>
                <a:ea typeface="Aharoni"/>
                <a:cs typeface="Aharoni"/>
                <a:sym typeface="Aharoni"/>
              </a:rPr>
              <a:t>ERA OF DISRUPTION</a:t>
            </a:r>
            <a:endParaRPr/>
          </a:p>
        </p:txBody>
      </p:sp>
      <p:sp>
        <p:nvSpPr>
          <p:cNvPr id="761" name="Google Shape;761;p60"/>
          <p:cNvSpPr txBox="1"/>
          <p:nvPr/>
        </p:nvSpPr>
        <p:spPr>
          <a:xfrm>
            <a:off x="8856133" y="6578944"/>
            <a:ext cx="4724400" cy="279056"/>
          </a:xfrm>
          <a:prstGeom prst="rect">
            <a:avLst/>
          </a:prstGeom>
          <a:noFill/>
          <a:ln>
            <a:noFill/>
          </a:ln>
        </p:spPr>
        <p:txBody>
          <a:bodyPr anchorCtr="0" anchor="ctr" bIns="45700" lIns="91425" spcFirstLastPara="1" rIns="91425" wrap="square" tIns="45700">
            <a:normAutofit fontScale="32500" lnSpcReduction="20000"/>
          </a:bodyPr>
          <a:lstStyle/>
          <a:p>
            <a:pPr indent="0" lvl="0" marL="0" marR="0" rtl="0" algn="ctr">
              <a:lnSpc>
                <a:spcPct val="90000"/>
              </a:lnSpc>
              <a:spcBef>
                <a:spcPts val="0"/>
              </a:spcBef>
              <a:spcAft>
                <a:spcPts val="0"/>
              </a:spcAft>
              <a:buClr>
                <a:schemeClr val="lt1"/>
              </a:buClr>
              <a:buSzPct val="100000"/>
              <a:buFont typeface="Aharoni"/>
              <a:buNone/>
            </a:pPr>
            <a:r>
              <a:rPr b="1" lang="en-US" sz="4400">
                <a:solidFill>
                  <a:schemeClr val="lt1"/>
                </a:solidFill>
                <a:latin typeface="Aharoni"/>
                <a:ea typeface="Aharoni"/>
                <a:cs typeface="Aharoni"/>
                <a:sym typeface="Aharoni"/>
              </a:rPr>
              <a:t>AARON PROIETTI</a:t>
            </a:r>
            <a:endParaRPr/>
          </a:p>
        </p:txBody>
      </p:sp>
      <p:sp>
        <p:nvSpPr>
          <p:cNvPr id="762" name="Google Shape;762;p60"/>
          <p:cNvSpPr txBox="1"/>
          <p:nvPr/>
        </p:nvSpPr>
        <p:spPr>
          <a:xfrm>
            <a:off x="838200" y="1316182"/>
            <a:ext cx="10515598" cy="4860781"/>
          </a:xfrm>
          <a:prstGeom prst="rect">
            <a:avLst/>
          </a:prstGeom>
          <a:noFill/>
          <a:ln>
            <a:noFill/>
          </a:ln>
        </p:spPr>
        <p:txBody>
          <a:bodyPr anchorCtr="0" anchor="t" bIns="45700" lIns="91425" spcFirstLastPara="1" rIns="91425" wrap="square" tIns="45700">
            <a:normAutofit/>
          </a:bodyPr>
          <a:lstStyle/>
          <a:p>
            <a:pPr indent="0" lvl="0" marL="0" marR="0" rtl="0" algn="ctr">
              <a:lnSpc>
                <a:spcPct val="120000"/>
              </a:lnSpc>
              <a:spcBef>
                <a:spcPts val="0"/>
              </a:spcBef>
              <a:spcAft>
                <a:spcPts val="0"/>
              </a:spcAft>
              <a:buClr>
                <a:schemeClr val="dk1"/>
              </a:buClr>
              <a:buSzPts val="3200"/>
              <a:buFont typeface="Arial"/>
              <a:buNone/>
            </a:pPr>
            <a:r>
              <a:t/>
            </a:r>
            <a:endParaRPr b="1" sz="3200">
              <a:solidFill>
                <a:schemeClr val="dk2"/>
              </a:solidFill>
              <a:latin typeface="PT Sans"/>
              <a:ea typeface="PT Sans"/>
              <a:cs typeface="PT Sans"/>
              <a:sym typeface="PT Sans"/>
            </a:endParaRPr>
          </a:p>
          <a:p>
            <a:pPr indent="0" lvl="0" marL="0" marR="0" rtl="0" algn="ctr">
              <a:lnSpc>
                <a:spcPct val="120000"/>
              </a:lnSpc>
              <a:spcBef>
                <a:spcPts val="1000"/>
              </a:spcBef>
              <a:spcAft>
                <a:spcPts val="0"/>
              </a:spcAft>
              <a:buClr>
                <a:schemeClr val="dk2"/>
              </a:buClr>
              <a:buSzPts val="3200"/>
              <a:buFont typeface="Arial"/>
              <a:buNone/>
            </a:pPr>
            <a:r>
              <a:rPr b="1" lang="en-US" sz="3200">
                <a:solidFill>
                  <a:schemeClr val="dk2"/>
                </a:solidFill>
                <a:latin typeface="PT Sans"/>
                <a:ea typeface="PT Sans"/>
                <a:cs typeface="PT Sans"/>
                <a:sym typeface="PT Sans"/>
              </a:rPr>
              <a:t>This presentation is available at </a:t>
            </a:r>
            <a:br>
              <a:rPr b="1" lang="en-US" sz="3200">
                <a:solidFill>
                  <a:schemeClr val="dk2"/>
                </a:solidFill>
                <a:latin typeface="PT Sans"/>
                <a:ea typeface="PT Sans"/>
                <a:cs typeface="PT Sans"/>
                <a:sym typeface="PT Sans"/>
              </a:rPr>
            </a:br>
            <a:r>
              <a:rPr b="1" lang="en-US" sz="3200">
                <a:solidFill>
                  <a:schemeClr val="dk2"/>
                </a:solidFill>
                <a:latin typeface="PT Sans"/>
                <a:ea typeface="PT Sans"/>
                <a:cs typeface="PT Sans"/>
                <a:sym typeface="PT Sans"/>
              </a:rPr>
              <a:t>www.2ksummer.com</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7" name="Shape 767"/>
        <p:cNvGrpSpPr/>
        <p:nvPr/>
      </p:nvGrpSpPr>
      <p:grpSpPr>
        <a:xfrm>
          <a:off x="0" y="0"/>
          <a:ext cx="0" cy="0"/>
          <a:chOff x="0" y="0"/>
          <a:chExt cx="0" cy="0"/>
        </a:xfrm>
      </p:grpSpPr>
      <p:sp>
        <p:nvSpPr>
          <p:cNvPr id="768" name="Google Shape;768;p61"/>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69" name="Google Shape;769;p61"/>
          <p:cNvGrpSpPr/>
          <p:nvPr/>
        </p:nvGrpSpPr>
        <p:grpSpPr>
          <a:xfrm>
            <a:off x="-2645252" y="2708203"/>
            <a:ext cx="6966904" cy="5831357"/>
            <a:chOff x="5569527" y="1532009"/>
            <a:chExt cx="6966904" cy="5831357"/>
          </a:xfrm>
        </p:grpSpPr>
        <p:sp>
          <p:nvSpPr>
            <p:cNvPr id="770" name="Google Shape;770;p61"/>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61"/>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61"/>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61"/>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61"/>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75" name="Google Shape;775;p61"/>
          <p:cNvSpPr txBox="1"/>
          <p:nvPr>
            <p:ph type="title"/>
          </p:nvPr>
        </p:nvSpPr>
        <p:spPr>
          <a:xfrm>
            <a:off x="838200" y="4646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venir"/>
              <a:buNone/>
            </a:pPr>
            <a:r>
              <a:rPr lang="en-US" sz="3600"/>
              <a:t>Additional Prompt Engineering Techniques</a:t>
            </a:r>
            <a:endParaRPr/>
          </a:p>
        </p:txBody>
      </p:sp>
      <p:sp>
        <p:nvSpPr>
          <p:cNvPr id="776" name="Google Shape;776;p61"/>
          <p:cNvSpPr txBox="1"/>
          <p:nvPr>
            <p:ph idx="1" type="body"/>
          </p:nvPr>
        </p:nvSpPr>
        <p:spPr>
          <a:xfrm>
            <a:off x="789711" y="1091683"/>
            <a:ext cx="10958945" cy="562286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2"/>
              </a:buClr>
              <a:buSzPts val="2400"/>
              <a:buNone/>
            </a:pPr>
            <a:r>
              <a:rPr b="1" lang="en-US" sz="2400">
                <a:solidFill>
                  <a:schemeClr val="dk2"/>
                </a:solidFill>
              </a:rPr>
              <a:t>Zero-Shot Prompting</a:t>
            </a:r>
            <a:r>
              <a:rPr lang="en-US" sz="2400"/>
              <a:t>: Providing the model with a task without any examples, relying on its pre-existing knowledge to generate a response</a:t>
            </a:r>
            <a:endParaRPr/>
          </a:p>
          <a:p>
            <a:pPr indent="0" lvl="0" marL="0" rtl="0" algn="l">
              <a:lnSpc>
                <a:spcPct val="100000"/>
              </a:lnSpc>
              <a:spcBef>
                <a:spcPts val="1000"/>
              </a:spcBef>
              <a:spcAft>
                <a:spcPts val="0"/>
              </a:spcAft>
              <a:buClr>
                <a:schemeClr val="dk2"/>
              </a:buClr>
              <a:buSzPts val="2400"/>
              <a:buNone/>
            </a:pPr>
            <a:r>
              <a:rPr b="1" lang="en-US" sz="2400">
                <a:solidFill>
                  <a:schemeClr val="dk2"/>
                </a:solidFill>
              </a:rPr>
              <a:t>Few-Shot Prompting</a:t>
            </a:r>
            <a:r>
              <a:rPr lang="en-US" sz="2400"/>
              <a:t>: Including a few examples within the prompt to demonstrate the desired output format, helping the model understand the task better.</a:t>
            </a:r>
            <a:endParaRPr/>
          </a:p>
          <a:p>
            <a:pPr indent="0" lvl="0" marL="0" rtl="0" algn="l">
              <a:lnSpc>
                <a:spcPct val="100000"/>
              </a:lnSpc>
              <a:spcBef>
                <a:spcPts val="1000"/>
              </a:spcBef>
              <a:spcAft>
                <a:spcPts val="0"/>
              </a:spcAft>
              <a:buClr>
                <a:schemeClr val="dk2"/>
              </a:buClr>
              <a:buSzPts val="2400"/>
              <a:buNone/>
            </a:pPr>
            <a:r>
              <a:rPr b="1" lang="en-US" sz="2400">
                <a:solidFill>
                  <a:schemeClr val="dk2"/>
                </a:solidFill>
              </a:rPr>
              <a:t>Chain-of-thought Prompting</a:t>
            </a:r>
            <a:r>
              <a:rPr lang="en-US" sz="2400"/>
              <a:t>: Encouraging the model to generate a step-by-step reasoning process, improving performance on tasks requiring logical thinking.</a:t>
            </a:r>
            <a:endParaRPr/>
          </a:p>
          <a:p>
            <a:pPr indent="0" lvl="0" marL="0" rtl="0" algn="l">
              <a:lnSpc>
                <a:spcPct val="100000"/>
              </a:lnSpc>
              <a:spcBef>
                <a:spcPts val="1000"/>
              </a:spcBef>
              <a:spcAft>
                <a:spcPts val="0"/>
              </a:spcAft>
              <a:buClr>
                <a:schemeClr val="dk2"/>
              </a:buClr>
              <a:buSzPts val="2400"/>
              <a:buNone/>
            </a:pPr>
            <a:r>
              <a:rPr b="1" lang="en-US" sz="2400">
                <a:solidFill>
                  <a:schemeClr val="dk2"/>
                </a:solidFill>
              </a:rPr>
              <a:t>Role-playing and Persona Assignment</a:t>
            </a:r>
            <a:r>
              <a:rPr lang="en-US" sz="2400"/>
              <a:t>: Assigning a specific role or persona to the AI to tailor its response style and depth. </a:t>
            </a:r>
            <a:endParaRPr/>
          </a:p>
        </p:txBody>
      </p:sp>
      <p:pic>
        <p:nvPicPr>
          <p:cNvPr descr="Lightbulb with solid fill" id="777" name="Google Shape;777;p61"/>
          <p:cNvPicPr preferRelativeResize="0"/>
          <p:nvPr/>
        </p:nvPicPr>
        <p:blipFill rotWithShape="1">
          <a:blip r:embed="rId3">
            <a:alphaModFix/>
          </a:blip>
          <a:srcRect b="0" l="0" r="0" t="0"/>
          <a:stretch/>
        </p:blipFill>
        <p:spPr>
          <a:xfrm>
            <a:off x="297870" y="1136979"/>
            <a:ext cx="457200" cy="457200"/>
          </a:xfrm>
          <a:prstGeom prst="rect">
            <a:avLst/>
          </a:prstGeom>
          <a:noFill/>
          <a:ln>
            <a:noFill/>
          </a:ln>
        </p:spPr>
      </p:pic>
      <p:pic>
        <p:nvPicPr>
          <p:cNvPr descr="Lightbulb and gear with solid fill" id="778" name="Google Shape;778;p61"/>
          <p:cNvPicPr preferRelativeResize="0"/>
          <p:nvPr/>
        </p:nvPicPr>
        <p:blipFill rotWithShape="1">
          <a:blip r:embed="rId4">
            <a:alphaModFix/>
          </a:blip>
          <a:srcRect b="0" l="0" r="0" t="0"/>
          <a:stretch/>
        </p:blipFill>
        <p:spPr>
          <a:xfrm>
            <a:off x="302865" y="2004189"/>
            <a:ext cx="457200" cy="457200"/>
          </a:xfrm>
          <a:prstGeom prst="rect">
            <a:avLst/>
          </a:prstGeom>
          <a:noFill/>
          <a:ln>
            <a:noFill/>
          </a:ln>
        </p:spPr>
      </p:pic>
      <p:pic>
        <p:nvPicPr>
          <p:cNvPr descr="Drama with solid fill" id="779" name="Google Shape;779;p61"/>
          <p:cNvPicPr preferRelativeResize="0"/>
          <p:nvPr/>
        </p:nvPicPr>
        <p:blipFill rotWithShape="1">
          <a:blip r:embed="rId5">
            <a:alphaModFix/>
          </a:blip>
          <a:srcRect b="0" l="0" r="0" t="0"/>
          <a:stretch/>
        </p:blipFill>
        <p:spPr>
          <a:xfrm>
            <a:off x="302865" y="3704110"/>
            <a:ext cx="457200" cy="457200"/>
          </a:xfrm>
          <a:prstGeom prst="rect">
            <a:avLst/>
          </a:prstGeom>
          <a:noFill/>
          <a:ln>
            <a:noFill/>
          </a:ln>
        </p:spPr>
      </p:pic>
      <p:pic>
        <p:nvPicPr>
          <p:cNvPr descr="Head with gears with solid fill" id="780" name="Google Shape;780;p61"/>
          <p:cNvPicPr preferRelativeResize="0"/>
          <p:nvPr/>
        </p:nvPicPr>
        <p:blipFill rotWithShape="1">
          <a:blip r:embed="rId6">
            <a:alphaModFix/>
          </a:blip>
          <a:srcRect b="0" l="0" r="0" t="0"/>
          <a:stretch/>
        </p:blipFill>
        <p:spPr>
          <a:xfrm>
            <a:off x="304314" y="2842093"/>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Understanding Artificial Intelligence (AI)</a:t>
            </a:r>
            <a:endParaRPr/>
          </a:p>
        </p:txBody>
      </p:sp>
      <p:sp>
        <p:nvSpPr>
          <p:cNvPr id="128" name="Google Shape;128;p17"/>
          <p:cNvSpPr txBox="1"/>
          <p:nvPr>
            <p:ph idx="4294967295" type="body"/>
          </p:nvPr>
        </p:nvSpPr>
        <p:spPr>
          <a:xfrm>
            <a:off x="1051717" y="1435689"/>
            <a:ext cx="10088563" cy="435133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accent5"/>
              </a:buClr>
              <a:buSzPts val="2800"/>
              <a:buNone/>
            </a:pPr>
            <a:r>
              <a:rPr b="1" lang="en-US">
                <a:solidFill>
                  <a:schemeClr val="accent5"/>
                </a:solidFill>
              </a:rPr>
              <a:t>Artificial intelligence </a:t>
            </a:r>
            <a:r>
              <a:rPr lang="en-US">
                <a:solidFill>
                  <a:schemeClr val="dk2"/>
                </a:solidFill>
              </a:rPr>
              <a:t>is, quite simply, </a:t>
            </a:r>
            <a:br>
              <a:rPr lang="en-US">
                <a:solidFill>
                  <a:schemeClr val="dk2"/>
                </a:solidFill>
              </a:rPr>
            </a:br>
            <a:r>
              <a:rPr b="1" lang="en-US">
                <a:solidFill>
                  <a:schemeClr val="dk2"/>
                </a:solidFill>
              </a:rPr>
              <a:t>pattern recognition technology used to solve problems, </a:t>
            </a:r>
            <a:br>
              <a:rPr b="1" lang="en-US">
                <a:solidFill>
                  <a:schemeClr val="dk2"/>
                </a:solidFill>
              </a:rPr>
            </a:br>
            <a:r>
              <a:rPr lang="en-US">
                <a:solidFill>
                  <a:schemeClr val="dk2"/>
                </a:solidFill>
              </a:rPr>
              <a:t>enabling machines to emulate human intelligence </a:t>
            </a:r>
            <a:br>
              <a:rPr lang="en-US">
                <a:solidFill>
                  <a:schemeClr val="dk2"/>
                </a:solidFill>
              </a:rPr>
            </a:br>
            <a:r>
              <a:rPr lang="en-US">
                <a:solidFill>
                  <a:schemeClr val="dk2"/>
                </a:solidFill>
              </a:rPr>
              <a:t>and execute various tasks.</a:t>
            </a:r>
            <a:endParaRPr>
              <a:solidFill>
                <a:schemeClr val="dk2"/>
              </a:solidFill>
              <a:latin typeface="PT Sans"/>
              <a:ea typeface="PT Sans"/>
              <a:cs typeface="PT Sans"/>
              <a:sym typeface="PT Sans"/>
            </a:endParaRPr>
          </a:p>
        </p:txBody>
      </p:sp>
      <p:pic>
        <p:nvPicPr>
          <p:cNvPr id="129" name="Google Shape;129;p17"/>
          <p:cNvPicPr preferRelativeResize="0"/>
          <p:nvPr/>
        </p:nvPicPr>
        <p:blipFill rotWithShape="1">
          <a:blip r:embed="rId3">
            <a:alphaModFix/>
          </a:blip>
          <a:srcRect b="5911" l="14026" r="17167" t="0"/>
          <a:stretch/>
        </p:blipFill>
        <p:spPr>
          <a:xfrm>
            <a:off x="1432920" y="3538680"/>
            <a:ext cx="2024264" cy="2070542"/>
          </a:xfrm>
          <a:prstGeom prst="ellipse">
            <a:avLst/>
          </a:prstGeom>
          <a:noFill/>
          <a:ln>
            <a:noFill/>
          </a:ln>
          <a:effectLst>
            <a:outerShdw blurRad="50800" sx="102000" rotWithShape="0" algn="ctr" dir="5400000" dist="50800" sy="102000">
              <a:srgbClr val="000000">
                <a:alpha val="42745"/>
              </a:srgbClr>
            </a:outerShdw>
          </a:effectLst>
        </p:spPr>
      </p:pic>
      <p:pic>
        <p:nvPicPr>
          <p:cNvPr id="130" name="Google Shape;130;p17"/>
          <p:cNvPicPr preferRelativeResize="0"/>
          <p:nvPr/>
        </p:nvPicPr>
        <p:blipFill rotWithShape="1">
          <a:blip r:embed="rId4">
            <a:alphaModFix/>
          </a:blip>
          <a:srcRect b="0" l="0" r="0" t="0"/>
          <a:stretch/>
        </p:blipFill>
        <p:spPr>
          <a:xfrm>
            <a:off x="4847460" y="3538680"/>
            <a:ext cx="2497079" cy="2248346"/>
          </a:xfrm>
          <a:prstGeom prst="rect">
            <a:avLst/>
          </a:prstGeom>
          <a:noFill/>
          <a:ln>
            <a:noFill/>
          </a:ln>
        </p:spPr>
      </p:pic>
      <p:pic>
        <p:nvPicPr>
          <p:cNvPr descr="Can ChatGPT Help Write Accessible Content? Opportunities and ..." id="131" name="Google Shape;131;p17"/>
          <p:cNvPicPr preferRelativeResize="0"/>
          <p:nvPr/>
        </p:nvPicPr>
        <p:blipFill rotWithShape="1">
          <a:blip r:embed="rId5">
            <a:alphaModFix/>
          </a:blip>
          <a:srcRect b="0" l="0" r="0" t="0"/>
          <a:stretch/>
        </p:blipFill>
        <p:spPr>
          <a:xfrm>
            <a:off x="8287496" y="3996352"/>
            <a:ext cx="3234777" cy="9510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5" name="Shape 785"/>
        <p:cNvGrpSpPr/>
        <p:nvPr/>
      </p:nvGrpSpPr>
      <p:grpSpPr>
        <a:xfrm>
          <a:off x="0" y="0"/>
          <a:ext cx="0" cy="0"/>
          <a:chOff x="0" y="0"/>
          <a:chExt cx="0" cy="0"/>
        </a:xfrm>
      </p:grpSpPr>
      <p:sp>
        <p:nvSpPr>
          <p:cNvPr id="786" name="Google Shape;786;p62"/>
          <p:cNvSpPr/>
          <p:nvPr/>
        </p:nvSpPr>
        <p:spPr>
          <a:xfrm>
            <a:off x="10308699" y="-59062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87" name="Google Shape;787;p62"/>
          <p:cNvGrpSpPr/>
          <p:nvPr/>
        </p:nvGrpSpPr>
        <p:grpSpPr>
          <a:xfrm>
            <a:off x="-2645252" y="2708203"/>
            <a:ext cx="6966904" cy="5831357"/>
            <a:chOff x="5569527" y="1532009"/>
            <a:chExt cx="6966904" cy="5831357"/>
          </a:xfrm>
        </p:grpSpPr>
        <p:sp>
          <p:nvSpPr>
            <p:cNvPr id="788" name="Google Shape;788;p62"/>
            <p:cNvSpPr/>
            <p:nvPr/>
          </p:nvSpPr>
          <p:spPr>
            <a:xfrm>
              <a:off x="7730836" y="271148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9" name="Google Shape;789;p62"/>
            <p:cNvSpPr/>
            <p:nvPr/>
          </p:nvSpPr>
          <p:spPr>
            <a:xfrm>
              <a:off x="9878291"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0" name="Google Shape;790;p62"/>
            <p:cNvSpPr/>
            <p:nvPr/>
          </p:nvSpPr>
          <p:spPr>
            <a:xfrm>
              <a:off x="7730836" y="5077366"/>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1" name="Google Shape;791;p62"/>
            <p:cNvSpPr/>
            <p:nvPr/>
          </p:nvSpPr>
          <p:spPr>
            <a:xfrm>
              <a:off x="9878291" y="1532009"/>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62"/>
            <p:cNvSpPr/>
            <p:nvPr/>
          </p:nvSpPr>
          <p:spPr>
            <a:xfrm>
              <a:off x="5569527" y="3890963"/>
              <a:ext cx="2658140" cy="2286000"/>
            </a:xfrm>
            <a:prstGeom prst="hexagon">
              <a:avLst>
                <a:gd fmla="val 25000" name="adj"/>
                <a:gd fmla="val 115470" name="vf"/>
              </a:avLst>
            </a:prstGeom>
            <a:gradFill>
              <a:gsLst>
                <a:gs pos="0">
                  <a:srgbClr val="F8FEF8"/>
                </a:gs>
                <a:gs pos="74000">
                  <a:srgbClr val="CFFDCF"/>
                </a:gs>
                <a:gs pos="83000">
                  <a:srgbClr val="CFFDCF"/>
                </a:gs>
                <a:gs pos="100000">
                  <a:srgbClr val="DFFDDF"/>
                </a:gs>
              </a:gsLst>
              <a:lin ang="54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93" name="Google Shape;793;p62"/>
          <p:cNvSpPr txBox="1"/>
          <p:nvPr>
            <p:ph type="title"/>
          </p:nvPr>
        </p:nvSpPr>
        <p:spPr>
          <a:xfrm>
            <a:off x="838200" y="4646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venir"/>
              <a:buNone/>
            </a:pPr>
            <a:r>
              <a:rPr lang="en-US" sz="3600"/>
              <a:t>Additional Prompt Engineering Techniques</a:t>
            </a:r>
            <a:endParaRPr/>
          </a:p>
        </p:txBody>
      </p:sp>
      <p:sp>
        <p:nvSpPr>
          <p:cNvPr id="794" name="Google Shape;794;p62"/>
          <p:cNvSpPr txBox="1"/>
          <p:nvPr>
            <p:ph idx="1" type="body"/>
          </p:nvPr>
        </p:nvSpPr>
        <p:spPr>
          <a:xfrm>
            <a:off x="734291" y="1091683"/>
            <a:ext cx="10958945" cy="562286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2"/>
              </a:buClr>
              <a:buSzPts val="2400"/>
              <a:buNone/>
            </a:pPr>
            <a:r>
              <a:rPr b="1" lang="en-US" sz="2400">
                <a:solidFill>
                  <a:schemeClr val="dk2"/>
                </a:solidFill>
              </a:rPr>
              <a:t>Chain Prompting</a:t>
            </a:r>
            <a:r>
              <a:rPr lang="en-US" sz="2400"/>
              <a:t>: Breaking down complex tasks into a series of prompts, where the output of one prompt serves as the input for the next, facilitating multi-step processes.</a:t>
            </a:r>
            <a:endParaRPr/>
          </a:p>
          <a:p>
            <a:pPr indent="0" lvl="0" marL="0" rtl="0" algn="l">
              <a:lnSpc>
                <a:spcPct val="100000"/>
              </a:lnSpc>
              <a:spcBef>
                <a:spcPts val="1000"/>
              </a:spcBef>
              <a:spcAft>
                <a:spcPts val="0"/>
              </a:spcAft>
              <a:buClr>
                <a:schemeClr val="dk2"/>
              </a:buClr>
              <a:buSzPts val="2400"/>
              <a:buNone/>
            </a:pPr>
            <a:r>
              <a:rPr b="1" lang="en-US" sz="2400">
                <a:solidFill>
                  <a:schemeClr val="dk2"/>
                </a:solidFill>
              </a:rPr>
              <a:t>Generated Knowledge Prompting</a:t>
            </a:r>
            <a:r>
              <a:rPr lang="en-US" sz="2400"/>
              <a:t>: Prompting the model to first generate relevant facts or context before addressing the main query, enhancing the quality of the response.</a:t>
            </a:r>
            <a:endParaRPr/>
          </a:p>
          <a:p>
            <a:pPr indent="0" lvl="0" marL="0" rtl="0" algn="l">
              <a:lnSpc>
                <a:spcPct val="100000"/>
              </a:lnSpc>
              <a:spcBef>
                <a:spcPts val="1000"/>
              </a:spcBef>
              <a:spcAft>
                <a:spcPts val="0"/>
              </a:spcAft>
              <a:buClr>
                <a:schemeClr val="dk2"/>
              </a:buClr>
              <a:buSzPts val="2400"/>
              <a:buNone/>
            </a:pPr>
            <a:r>
              <a:rPr b="1" lang="en-US" sz="2400">
                <a:solidFill>
                  <a:schemeClr val="dk2"/>
                </a:solidFill>
              </a:rPr>
              <a:t>Reverse Prompting</a:t>
            </a:r>
            <a:r>
              <a:rPr lang="en-US" sz="2400"/>
              <a:t>: Having the AI initiate questions or topics, effectively steering the dialogue</a:t>
            </a:r>
            <a:endParaRPr/>
          </a:p>
          <a:p>
            <a:pPr indent="0" lvl="0" marL="0" rtl="0" algn="l">
              <a:lnSpc>
                <a:spcPct val="100000"/>
              </a:lnSpc>
              <a:spcBef>
                <a:spcPts val="1000"/>
              </a:spcBef>
              <a:spcAft>
                <a:spcPts val="0"/>
              </a:spcAft>
              <a:buClr>
                <a:schemeClr val="dk2"/>
              </a:buClr>
              <a:buSzPts val="2400"/>
              <a:buNone/>
            </a:pPr>
            <a:r>
              <a:rPr b="1" lang="en-US" sz="2400">
                <a:solidFill>
                  <a:schemeClr val="dk2"/>
                </a:solidFill>
              </a:rPr>
              <a:t>Iterative Refinement</a:t>
            </a:r>
            <a:r>
              <a:rPr lang="en-US" sz="2400"/>
              <a:t>: Gradually improving a response by refining the prompt in multiple steps, adjusting instructions after each answer to get closer to the desired outcome</a:t>
            </a:r>
            <a:endParaRPr/>
          </a:p>
        </p:txBody>
      </p:sp>
      <p:pic>
        <p:nvPicPr>
          <p:cNvPr descr="Magnifying glass with solid fill" id="795" name="Google Shape;795;p62"/>
          <p:cNvPicPr preferRelativeResize="0"/>
          <p:nvPr/>
        </p:nvPicPr>
        <p:blipFill rotWithShape="1">
          <a:blip r:embed="rId3">
            <a:alphaModFix/>
          </a:blip>
          <a:srcRect b="0" l="0" r="0" t="0"/>
          <a:stretch/>
        </p:blipFill>
        <p:spPr>
          <a:xfrm>
            <a:off x="166255" y="2354144"/>
            <a:ext cx="457200" cy="457200"/>
          </a:xfrm>
          <a:prstGeom prst="rect">
            <a:avLst/>
          </a:prstGeom>
          <a:noFill/>
          <a:ln>
            <a:noFill/>
          </a:ln>
        </p:spPr>
      </p:pic>
      <p:pic>
        <p:nvPicPr>
          <p:cNvPr descr="Back with solid fill" id="796" name="Google Shape;796;p62"/>
          <p:cNvPicPr preferRelativeResize="0"/>
          <p:nvPr/>
        </p:nvPicPr>
        <p:blipFill rotWithShape="1">
          <a:blip r:embed="rId4">
            <a:alphaModFix/>
          </a:blip>
          <a:srcRect b="0" l="0" r="0" t="0"/>
          <a:stretch/>
        </p:blipFill>
        <p:spPr>
          <a:xfrm>
            <a:off x="166255" y="3533621"/>
            <a:ext cx="457200" cy="457200"/>
          </a:xfrm>
          <a:prstGeom prst="rect">
            <a:avLst/>
          </a:prstGeom>
          <a:noFill/>
          <a:ln>
            <a:noFill/>
          </a:ln>
        </p:spPr>
      </p:pic>
      <p:pic>
        <p:nvPicPr>
          <p:cNvPr descr="Plant with solid fill" id="797" name="Google Shape;797;p62"/>
          <p:cNvPicPr preferRelativeResize="0"/>
          <p:nvPr/>
        </p:nvPicPr>
        <p:blipFill rotWithShape="1">
          <a:blip r:embed="rId5">
            <a:alphaModFix/>
          </a:blip>
          <a:srcRect b="0" l="0" r="0" t="0"/>
          <a:stretch/>
        </p:blipFill>
        <p:spPr>
          <a:xfrm>
            <a:off x="166255" y="4396450"/>
            <a:ext cx="457200" cy="457200"/>
          </a:xfrm>
          <a:prstGeom prst="rect">
            <a:avLst/>
          </a:prstGeom>
          <a:noFill/>
          <a:ln>
            <a:noFill/>
          </a:ln>
        </p:spPr>
      </p:pic>
      <p:pic>
        <p:nvPicPr>
          <p:cNvPr descr="Chevron arrows with solid fill" id="798" name="Google Shape;798;p62"/>
          <p:cNvPicPr preferRelativeResize="0"/>
          <p:nvPr/>
        </p:nvPicPr>
        <p:blipFill rotWithShape="1">
          <a:blip r:embed="rId6">
            <a:alphaModFix/>
          </a:blip>
          <a:srcRect b="0" l="0" r="0" t="0"/>
          <a:stretch/>
        </p:blipFill>
        <p:spPr>
          <a:xfrm>
            <a:off x="166255" y="1091683"/>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Understanding Artificial Intelligence (AI):</a:t>
            </a:r>
            <a:br>
              <a:rPr lang="en-US"/>
            </a:br>
            <a:r>
              <a:rPr lang="en-US"/>
              <a:t>Technology Types</a:t>
            </a:r>
            <a:endParaRPr/>
          </a:p>
        </p:txBody>
      </p:sp>
      <p:grpSp>
        <p:nvGrpSpPr>
          <p:cNvPr id="138" name="Google Shape;138;p18"/>
          <p:cNvGrpSpPr/>
          <p:nvPr/>
        </p:nvGrpSpPr>
        <p:grpSpPr>
          <a:xfrm>
            <a:off x="838200" y="1825625"/>
            <a:ext cx="5257800" cy="4351337"/>
            <a:chOff x="0" y="0"/>
            <a:chExt cx="5257800" cy="4351337"/>
          </a:xfrm>
        </p:grpSpPr>
        <p:sp>
          <p:nvSpPr>
            <p:cNvPr id="139" name="Google Shape;139;p18"/>
            <p:cNvSpPr/>
            <p:nvPr/>
          </p:nvSpPr>
          <p:spPr>
            <a:xfrm>
              <a:off x="1971675" y="0"/>
              <a:ext cx="1314450" cy="1087834"/>
            </a:xfrm>
            <a:prstGeom prst="trapezoid">
              <a:avLst>
                <a:gd fmla="val 60416" name="adj"/>
              </a:avLst>
            </a:prstGeom>
            <a:solidFill>
              <a:schemeClr val="accent3">
                <a:alpha val="89803"/>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txBox="1"/>
            <p:nvPr/>
          </p:nvSpPr>
          <p:spPr>
            <a:xfrm>
              <a:off x="1971675" y="0"/>
              <a:ext cx="1314450" cy="1087834"/>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PT Sans"/>
                <a:buNone/>
              </a:pPr>
              <a:r>
                <a:rPr b="0" i="0" lang="en-US" sz="2400" u="none" cap="none" strike="noStrike">
                  <a:solidFill>
                    <a:schemeClr val="lt1"/>
                  </a:solidFill>
                  <a:latin typeface="PT Sans"/>
                  <a:ea typeface="PT Sans"/>
                  <a:cs typeface="PT Sans"/>
                  <a:sym typeface="PT Sans"/>
                </a:rPr>
                <a:t>Narrow</a:t>
              </a:r>
              <a:br>
                <a:rPr b="0" i="0" lang="en-US" sz="2400" u="none" cap="none" strike="noStrike">
                  <a:solidFill>
                    <a:schemeClr val="lt1"/>
                  </a:solidFill>
                  <a:latin typeface="PT Sans"/>
                  <a:ea typeface="PT Sans"/>
                  <a:cs typeface="PT Sans"/>
                  <a:sym typeface="PT Sans"/>
                </a:rPr>
              </a:br>
              <a:r>
                <a:rPr b="0" i="0" lang="en-US" sz="2400" u="none" cap="none" strike="noStrike">
                  <a:solidFill>
                    <a:schemeClr val="lt1"/>
                  </a:solidFill>
                  <a:latin typeface="PT Sans"/>
                  <a:ea typeface="PT Sans"/>
                  <a:cs typeface="PT Sans"/>
                  <a:sym typeface="PT Sans"/>
                </a:rPr>
                <a:t>AI</a:t>
              </a:r>
              <a:endParaRPr/>
            </a:p>
          </p:txBody>
        </p:sp>
        <p:sp>
          <p:nvSpPr>
            <p:cNvPr id="141" name="Google Shape;141;p18"/>
            <p:cNvSpPr/>
            <p:nvPr/>
          </p:nvSpPr>
          <p:spPr>
            <a:xfrm>
              <a:off x="1314450" y="1087834"/>
              <a:ext cx="2628900" cy="1087834"/>
            </a:xfrm>
            <a:prstGeom prst="trapezoid">
              <a:avLst>
                <a:gd fmla="val 60416" name="adj"/>
              </a:avLst>
            </a:prstGeom>
            <a:solidFill>
              <a:schemeClr val="accent3">
                <a:alpha val="76862"/>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txBox="1"/>
            <p:nvPr/>
          </p:nvSpPr>
          <p:spPr>
            <a:xfrm>
              <a:off x="1774507" y="1087834"/>
              <a:ext cx="1708785" cy="1087834"/>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PT Sans"/>
                <a:buNone/>
              </a:pPr>
              <a:r>
                <a:rPr b="0" i="0" lang="en-US" sz="2400" u="none" cap="none" strike="noStrike">
                  <a:solidFill>
                    <a:schemeClr val="lt1"/>
                  </a:solidFill>
                  <a:latin typeface="PT Sans"/>
                  <a:ea typeface="PT Sans"/>
                  <a:cs typeface="PT Sans"/>
                  <a:sym typeface="PT Sans"/>
                </a:rPr>
                <a:t>Generative AI</a:t>
              </a:r>
              <a:endParaRPr/>
            </a:p>
          </p:txBody>
        </p:sp>
        <p:sp>
          <p:nvSpPr>
            <p:cNvPr id="143" name="Google Shape;143;p18"/>
            <p:cNvSpPr/>
            <p:nvPr/>
          </p:nvSpPr>
          <p:spPr>
            <a:xfrm>
              <a:off x="657224" y="2175669"/>
              <a:ext cx="3943350" cy="1087834"/>
            </a:xfrm>
            <a:prstGeom prst="trapezoid">
              <a:avLst>
                <a:gd fmla="val 60416" name="adj"/>
              </a:avLst>
            </a:prstGeom>
            <a:solidFill>
              <a:schemeClr val="accent3">
                <a:alpha val="63137"/>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txBox="1"/>
            <p:nvPr/>
          </p:nvSpPr>
          <p:spPr>
            <a:xfrm>
              <a:off x="1347311" y="2175669"/>
              <a:ext cx="2563177" cy="1087834"/>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PT Sans"/>
                <a:buNone/>
              </a:pPr>
              <a:r>
                <a:rPr b="0" i="0" lang="en-US" sz="2400" u="none" cap="none" strike="noStrike">
                  <a:solidFill>
                    <a:schemeClr val="lt1"/>
                  </a:solidFill>
                  <a:latin typeface="PT Sans"/>
                  <a:ea typeface="PT Sans"/>
                  <a:cs typeface="PT Sans"/>
                  <a:sym typeface="PT Sans"/>
                </a:rPr>
                <a:t>General AI</a:t>
              </a:r>
              <a:endParaRPr/>
            </a:p>
          </p:txBody>
        </p:sp>
        <p:sp>
          <p:nvSpPr>
            <p:cNvPr id="145" name="Google Shape;145;p18"/>
            <p:cNvSpPr/>
            <p:nvPr/>
          </p:nvSpPr>
          <p:spPr>
            <a:xfrm>
              <a:off x="0" y="3263503"/>
              <a:ext cx="5257800" cy="1087834"/>
            </a:xfrm>
            <a:prstGeom prst="trapezoid">
              <a:avLst>
                <a:gd fmla="val 60416" name="adj"/>
              </a:avLst>
            </a:prstGeom>
            <a:solidFill>
              <a:schemeClr val="accent3">
                <a:alpha val="49803"/>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txBox="1"/>
            <p:nvPr/>
          </p:nvSpPr>
          <p:spPr>
            <a:xfrm>
              <a:off x="920115" y="3263503"/>
              <a:ext cx="3417570" cy="1087834"/>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PT Sans"/>
                <a:buNone/>
              </a:pPr>
              <a:r>
                <a:rPr b="0" i="0" lang="en-US" sz="2400" u="none" cap="none" strike="noStrike">
                  <a:solidFill>
                    <a:schemeClr val="lt1"/>
                  </a:solidFill>
                  <a:latin typeface="PT Sans"/>
                  <a:ea typeface="PT Sans"/>
                  <a:cs typeface="PT Sans"/>
                  <a:sym typeface="PT Sans"/>
                </a:rPr>
                <a:t>Artificial Superintelligence</a:t>
              </a:r>
              <a:endParaRPr/>
            </a:p>
          </p:txBody>
        </p:sp>
      </p:grpSp>
      <p:pic>
        <p:nvPicPr>
          <p:cNvPr descr="Robot with solid fill" id="147" name="Google Shape;147;p18"/>
          <p:cNvPicPr preferRelativeResize="0"/>
          <p:nvPr/>
        </p:nvPicPr>
        <p:blipFill rotWithShape="1">
          <a:blip r:embed="rId3">
            <a:alphaModFix/>
          </a:blip>
          <a:srcRect b="0" l="0" r="0" t="0"/>
          <a:stretch/>
        </p:blipFill>
        <p:spPr>
          <a:xfrm>
            <a:off x="5260521" y="4066885"/>
            <a:ext cx="914400" cy="914400"/>
          </a:xfrm>
          <a:prstGeom prst="rect">
            <a:avLst/>
          </a:prstGeom>
          <a:noFill/>
          <a:ln>
            <a:noFill/>
          </a:ln>
        </p:spPr>
      </p:pic>
      <p:pic>
        <p:nvPicPr>
          <p:cNvPr descr="Brain with solid fill" id="148" name="Google Shape;148;p18"/>
          <p:cNvPicPr preferRelativeResize="0"/>
          <p:nvPr/>
        </p:nvPicPr>
        <p:blipFill rotWithShape="1">
          <a:blip r:embed="rId4">
            <a:alphaModFix/>
          </a:blip>
          <a:srcRect b="0" l="0" r="0" t="0"/>
          <a:stretch/>
        </p:blipFill>
        <p:spPr>
          <a:xfrm>
            <a:off x="5845629" y="5094817"/>
            <a:ext cx="914400" cy="914400"/>
          </a:xfrm>
          <a:prstGeom prst="rect">
            <a:avLst/>
          </a:prstGeom>
          <a:noFill/>
          <a:ln>
            <a:noFill/>
          </a:ln>
        </p:spPr>
      </p:pic>
      <p:pic>
        <p:nvPicPr>
          <p:cNvPr descr="Speech with solid fill" id="149" name="Google Shape;149;p18"/>
          <p:cNvPicPr preferRelativeResize="0"/>
          <p:nvPr/>
        </p:nvPicPr>
        <p:blipFill rotWithShape="1">
          <a:blip r:embed="rId5">
            <a:alphaModFix/>
          </a:blip>
          <a:srcRect b="0" l="0" r="0" t="0"/>
          <a:stretch/>
        </p:blipFill>
        <p:spPr>
          <a:xfrm>
            <a:off x="4119566" y="1940151"/>
            <a:ext cx="914400" cy="914400"/>
          </a:xfrm>
          <a:prstGeom prst="rect">
            <a:avLst/>
          </a:prstGeom>
          <a:noFill/>
          <a:ln>
            <a:noFill/>
          </a:ln>
        </p:spPr>
      </p:pic>
      <p:sp>
        <p:nvSpPr>
          <p:cNvPr id="150" name="Google Shape;150;p18"/>
          <p:cNvSpPr txBox="1"/>
          <p:nvPr/>
        </p:nvSpPr>
        <p:spPr>
          <a:xfrm>
            <a:off x="5144861" y="2051062"/>
            <a:ext cx="52577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2"/>
                </a:solidFill>
                <a:latin typeface="PT Sans"/>
                <a:ea typeface="PT Sans"/>
                <a:cs typeface="PT Sans"/>
                <a:sym typeface="PT Sans"/>
              </a:rPr>
              <a:t>Specialist: Task-specific intelligence, such as voice assistants or search engines</a:t>
            </a:r>
            <a:endParaRPr/>
          </a:p>
        </p:txBody>
      </p:sp>
      <p:sp>
        <p:nvSpPr>
          <p:cNvPr id="151" name="Google Shape;151;p18"/>
          <p:cNvSpPr txBox="1"/>
          <p:nvPr/>
        </p:nvSpPr>
        <p:spPr>
          <a:xfrm>
            <a:off x="6096907" y="4173280"/>
            <a:ext cx="52577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2"/>
                </a:solidFill>
                <a:latin typeface="PT Sans"/>
                <a:ea typeface="PT Sans"/>
                <a:cs typeface="PT Sans"/>
                <a:sym typeface="PT Sans"/>
              </a:rPr>
              <a:t>Peer: Human-like intelligence across a range of tasks</a:t>
            </a:r>
            <a:endParaRPr/>
          </a:p>
        </p:txBody>
      </p:sp>
      <p:sp>
        <p:nvSpPr>
          <p:cNvPr id="152" name="Google Shape;152;p18"/>
          <p:cNvSpPr txBox="1"/>
          <p:nvPr/>
        </p:nvSpPr>
        <p:spPr>
          <a:xfrm>
            <a:off x="6760029" y="5227456"/>
            <a:ext cx="52577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2"/>
                </a:solidFill>
                <a:latin typeface="PT Sans"/>
                <a:ea typeface="PT Sans"/>
                <a:cs typeface="PT Sans"/>
                <a:sym typeface="PT Sans"/>
              </a:rPr>
              <a:t>Overseer: Intelligence surpassing human capabilities in all areas</a:t>
            </a:r>
            <a:endParaRPr/>
          </a:p>
        </p:txBody>
      </p:sp>
      <p:pic>
        <p:nvPicPr>
          <p:cNvPr descr="Palette with solid fill" id="153" name="Google Shape;153;p18"/>
          <p:cNvPicPr preferRelativeResize="0"/>
          <p:nvPr/>
        </p:nvPicPr>
        <p:blipFill rotWithShape="1">
          <a:blip r:embed="rId6">
            <a:alphaModFix/>
          </a:blip>
          <a:srcRect b="0" l="0" r="0" t="0"/>
          <a:stretch/>
        </p:blipFill>
        <p:spPr>
          <a:xfrm>
            <a:off x="4687661" y="2930572"/>
            <a:ext cx="914400" cy="914400"/>
          </a:xfrm>
          <a:prstGeom prst="rect">
            <a:avLst/>
          </a:prstGeom>
          <a:noFill/>
          <a:ln>
            <a:noFill/>
          </a:ln>
        </p:spPr>
      </p:pic>
      <p:sp>
        <p:nvSpPr>
          <p:cNvPr id="154" name="Google Shape;154;p18"/>
          <p:cNvSpPr txBox="1"/>
          <p:nvPr/>
        </p:nvSpPr>
        <p:spPr>
          <a:xfrm>
            <a:off x="5717721" y="3086994"/>
            <a:ext cx="52577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2"/>
                </a:solidFill>
                <a:latin typeface="PT Sans"/>
                <a:ea typeface="PT Sans"/>
                <a:cs typeface="PT Sans"/>
                <a:sym typeface="PT Sans"/>
              </a:rPr>
              <a:t>Collaboration Partner: AI that can generate new content and ideas</a:t>
            </a:r>
            <a:endParaRPr/>
          </a:p>
        </p:txBody>
      </p:sp>
      <p:pic>
        <p:nvPicPr>
          <p:cNvPr descr="Can ChatGPT Help Write Accessible Content? Opportunities and ..." id="155" name="Google Shape;155;p18"/>
          <p:cNvPicPr preferRelativeResize="0"/>
          <p:nvPr/>
        </p:nvPicPr>
        <p:blipFill rotWithShape="1">
          <a:blip r:embed="rId7">
            <a:alphaModFix/>
          </a:blip>
          <a:srcRect b="0" l="0" r="0" t="0"/>
          <a:stretch/>
        </p:blipFill>
        <p:spPr>
          <a:xfrm>
            <a:off x="381001" y="3195638"/>
            <a:ext cx="1828800" cy="537687"/>
          </a:xfrm>
          <a:prstGeom prst="rect">
            <a:avLst/>
          </a:prstGeom>
          <a:noFill/>
          <a:ln>
            <a:noFill/>
          </a:ln>
        </p:spPr>
      </p:pic>
      <p:pic>
        <p:nvPicPr>
          <p:cNvPr id="156" name="Google Shape;156;p18"/>
          <p:cNvPicPr preferRelativeResize="0"/>
          <p:nvPr/>
        </p:nvPicPr>
        <p:blipFill rotWithShape="1">
          <a:blip r:embed="rId8">
            <a:alphaModFix/>
          </a:blip>
          <a:srcRect b="0" l="0" r="0" t="0"/>
          <a:stretch/>
        </p:blipFill>
        <p:spPr>
          <a:xfrm>
            <a:off x="1154615" y="1711551"/>
            <a:ext cx="1269449"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Understanding Generative AI</a:t>
            </a:r>
            <a:endParaRPr/>
          </a:p>
        </p:txBody>
      </p:sp>
      <p:sp>
        <p:nvSpPr>
          <p:cNvPr id="163" name="Google Shape;163;p19"/>
          <p:cNvSpPr txBox="1"/>
          <p:nvPr/>
        </p:nvSpPr>
        <p:spPr>
          <a:xfrm>
            <a:off x="634404" y="3788862"/>
            <a:ext cx="282892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PT Sans"/>
                <a:ea typeface="PT Sans"/>
                <a:cs typeface="PT Sans"/>
                <a:sym typeface="PT Sans"/>
              </a:rPr>
              <a:t>NATURAL LANGUAGE PROCESSING (NLP)</a:t>
            </a:r>
            <a:r>
              <a:rPr lang="en-US" sz="1600">
                <a:solidFill>
                  <a:schemeClr val="dk1"/>
                </a:solidFill>
                <a:latin typeface="PT Sans"/>
                <a:ea typeface="PT Sans"/>
                <a:cs typeface="PT Sans"/>
                <a:sym typeface="PT Sans"/>
              </a:rPr>
              <a:t> has revolutionized how machines </a:t>
            </a:r>
            <a:r>
              <a:rPr b="1" lang="en-US" sz="1600">
                <a:solidFill>
                  <a:schemeClr val="dk2"/>
                </a:solidFill>
                <a:latin typeface="PT Sans"/>
                <a:ea typeface="PT Sans"/>
                <a:cs typeface="PT Sans"/>
                <a:sym typeface="PT Sans"/>
              </a:rPr>
              <a:t>UNDERSTAND AND RESPOND </a:t>
            </a:r>
            <a:r>
              <a:rPr lang="en-US" sz="1600">
                <a:solidFill>
                  <a:schemeClr val="dk1"/>
                </a:solidFill>
                <a:latin typeface="PT Sans"/>
                <a:ea typeface="PT Sans"/>
                <a:cs typeface="PT Sans"/>
                <a:sym typeface="PT Sans"/>
              </a:rPr>
              <a:t>to human language.</a:t>
            </a:r>
            <a:endParaRPr/>
          </a:p>
          <a:p>
            <a:pPr indent="0" lvl="0" marL="0" marR="0" rtl="0" algn="l">
              <a:spcBef>
                <a:spcPts val="0"/>
              </a:spcBef>
              <a:spcAft>
                <a:spcPts val="0"/>
              </a:spcAft>
              <a:buNone/>
            </a:pPr>
            <a:r>
              <a:t/>
            </a:r>
            <a:endParaRPr b="1" sz="1600">
              <a:solidFill>
                <a:schemeClr val="dk1"/>
              </a:solidFill>
              <a:latin typeface="PT Sans"/>
              <a:ea typeface="PT Sans"/>
              <a:cs typeface="PT Sans"/>
              <a:sym typeface="PT Sans"/>
            </a:endParaRPr>
          </a:p>
        </p:txBody>
      </p:sp>
      <p:sp>
        <p:nvSpPr>
          <p:cNvPr id="164" name="Google Shape;164;p19"/>
          <p:cNvSpPr txBox="1"/>
          <p:nvPr/>
        </p:nvSpPr>
        <p:spPr>
          <a:xfrm>
            <a:off x="3283091" y="3786691"/>
            <a:ext cx="2725766"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PT Sans"/>
                <a:ea typeface="PT Sans"/>
                <a:cs typeface="PT Sans"/>
                <a:sym typeface="PT Sans"/>
              </a:rPr>
              <a:t>LARGE LANGUAGE MODELS (LLMs) </a:t>
            </a:r>
            <a:r>
              <a:rPr lang="en-US" sz="1600">
                <a:solidFill>
                  <a:schemeClr val="dk1"/>
                </a:solidFill>
                <a:latin typeface="PT Sans"/>
                <a:ea typeface="PT Sans"/>
                <a:cs typeface="PT Sans"/>
                <a:sym typeface="PT Sans"/>
              </a:rPr>
              <a:t>are unlocking new possibilities by generating </a:t>
            </a:r>
            <a:r>
              <a:rPr b="1" lang="en-US" sz="1600">
                <a:solidFill>
                  <a:schemeClr val="dk2"/>
                </a:solidFill>
                <a:latin typeface="PT Sans"/>
                <a:ea typeface="PT Sans"/>
                <a:cs typeface="PT Sans"/>
                <a:sym typeface="PT Sans"/>
              </a:rPr>
              <a:t>HUMAN-LIKE TEXT </a:t>
            </a:r>
            <a:r>
              <a:rPr lang="en-US" sz="1600">
                <a:solidFill>
                  <a:schemeClr val="dk1"/>
                </a:solidFill>
                <a:latin typeface="PT Sans"/>
                <a:ea typeface="PT Sans"/>
                <a:cs typeface="PT Sans"/>
                <a:sym typeface="PT Sans"/>
              </a:rPr>
              <a:t>and solving </a:t>
            </a:r>
            <a:r>
              <a:rPr b="1" lang="en-US" sz="1600">
                <a:solidFill>
                  <a:schemeClr val="dk2"/>
                </a:solidFill>
                <a:latin typeface="PT Sans"/>
                <a:ea typeface="PT Sans"/>
                <a:cs typeface="PT Sans"/>
                <a:sym typeface="PT Sans"/>
              </a:rPr>
              <a:t>COMPLEX LANGUAGE TASKS </a:t>
            </a:r>
            <a:r>
              <a:rPr lang="en-US" sz="1600">
                <a:solidFill>
                  <a:schemeClr val="dk1"/>
                </a:solidFill>
                <a:latin typeface="PT Sans"/>
                <a:ea typeface="PT Sans"/>
                <a:cs typeface="PT Sans"/>
                <a:sym typeface="PT Sans"/>
              </a:rPr>
              <a:t>effortlessly.</a:t>
            </a:r>
            <a:endParaRPr/>
          </a:p>
          <a:p>
            <a:pPr indent="0" lvl="0" marL="0" marR="0" rtl="0" algn="ctr">
              <a:spcBef>
                <a:spcPts val="0"/>
              </a:spcBef>
              <a:spcAft>
                <a:spcPts val="0"/>
              </a:spcAft>
              <a:buNone/>
            </a:pPr>
            <a:r>
              <a:t/>
            </a:r>
            <a:endParaRPr b="1" sz="1600">
              <a:solidFill>
                <a:schemeClr val="dk1"/>
              </a:solidFill>
              <a:latin typeface="PT Sans"/>
              <a:ea typeface="PT Sans"/>
              <a:cs typeface="PT Sans"/>
              <a:sym typeface="PT Sans"/>
            </a:endParaRPr>
          </a:p>
        </p:txBody>
      </p:sp>
      <p:sp>
        <p:nvSpPr>
          <p:cNvPr id="165" name="Google Shape;165;p19"/>
          <p:cNvSpPr txBox="1"/>
          <p:nvPr/>
        </p:nvSpPr>
        <p:spPr>
          <a:xfrm>
            <a:off x="6043831" y="3786691"/>
            <a:ext cx="2828925"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PT Sans"/>
                <a:ea typeface="PT Sans"/>
                <a:cs typeface="PT Sans"/>
                <a:sym typeface="PT Sans"/>
              </a:rPr>
              <a:t>MULTIMODAL MODELS </a:t>
            </a:r>
            <a:r>
              <a:rPr lang="en-US" sz="1600">
                <a:solidFill>
                  <a:schemeClr val="dk1"/>
                </a:solidFill>
                <a:latin typeface="PT Sans"/>
                <a:ea typeface="PT Sans"/>
                <a:cs typeface="PT Sans"/>
                <a:sym typeface="PT Sans"/>
              </a:rPr>
              <a:t>blur the boundaries of AI by integrating </a:t>
            </a:r>
            <a:r>
              <a:rPr b="1" lang="en-US" sz="1600">
                <a:solidFill>
                  <a:schemeClr val="dk2"/>
                </a:solidFill>
                <a:latin typeface="PT Sans"/>
                <a:ea typeface="PT Sans"/>
                <a:cs typeface="PT Sans"/>
                <a:sym typeface="PT Sans"/>
              </a:rPr>
              <a:t>TEXT, IMAGES, AND AUDIO </a:t>
            </a:r>
            <a:r>
              <a:rPr lang="en-US" sz="1600">
                <a:solidFill>
                  <a:schemeClr val="dk1"/>
                </a:solidFill>
                <a:latin typeface="PT Sans"/>
                <a:ea typeface="PT Sans"/>
                <a:cs typeface="PT Sans"/>
                <a:sym typeface="PT Sans"/>
              </a:rPr>
              <a:t>into cohesive and creative outputs.</a:t>
            </a:r>
            <a:endParaRPr/>
          </a:p>
          <a:p>
            <a:pPr indent="0" lvl="0" marL="0" marR="0" rtl="0" algn="ctr">
              <a:spcBef>
                <a:spcPts val="0"/>
              </a:spcBef>
              <a:spcAft>
                <a:spcPts val="0"/>
              </a:spcAft>
              <a:buNone/>
            </a:pPr>
            <a:r>
              <a:t/>
            </a:r>
            <a:endParaRPr b="1" sz="1600">
              <a:solidFill>
                <a:schemeClr val="dk1"/>
              </a:solidFill>
              <a:latin typeface="PT Sans"/>
              <a:ea typeface="PT Sans"/>
              <a:cs typeface="PT Sans"/>
              <a:sym typeface="PT Sans"/>
            </a:endParaRPr>
          </a:p>
        </p:txBody>
      </p:sp>
      <p:sp>
        <p:nvSpPr>
          <p:cNvPr id="166" name="Google Shape;166;p19"/>
          <p:cNvSpPr txBox="1"/>
          <p:nvPr/>
        </p:nvSpPr>
        <p:spPr>
          <a:xfrm>
            <a:off x="8863009" y="3782349"/>
            <a:ext cx="282892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PT Sans"/>
                <a:ea typeface="PT Sans"/>
                <a:cs typeface="PT Sans"/>
                <a:sym typeface="PT Sans"/>
              </a:rPr>
              <a:t>AI AGENTS </a:t>
            </a:r>
            <a:r>
              <a:rPr lang="en-US" sz="1600">
                <a:solidFill>
                  <a:schemeClr val="dk1"/>
                </a:solidFill>
                <a:latin typeface="PT Sans"/>
                <a:ea typeface="PT Sans"/>
                <a:cs typeface="PT Sans"/>
                <a:sym typeface="PT Sans"/>
              </a:rPr>
              <a:t>can transform industries with autonomous systems that </a:t>
            </a:r>
            <a:r>
              <a:rPr b="1" lang="en-US" sz="1600">
                <a:solidFill>
                  <a:schemeClr val="dk2"/>
                </a:solidFill>
                <a:latin typeface="PT Sans"/>
                <a:ea typeface="PT Sans"/>
                <a:cs typeface="PT Sans"/>
                <a:sym typeface="PT Sans"/>
              </a:rPr>
              <a:t>LEARN, ADAPT, AND ACT </a:t>
            </a:r>
            <a:r>
              <a:rPr lang="en-US" sz="1600">
                <a:solidFill>
                  <a:schemeClr val="dk1"/>
                </a:solidFill>
                <a:latin typeface="PT Sans"/>
                <a:ea typeface="PT Sans"/>
                <a:cs typeface="PT Sans"/>
                <a:sym typeface="PT Sans"/>
              </a:rPr>
              <a:t>in real time.</a:t>
            </a:r>
            <a:endParaRPr sz="1600">
              <a:solidFill>
                <a:schemeClr val="accent3"/>
              </a:solidFill>
              <a:latin typeface="PT Sans"/>
              <a:ea typeface="PT Sans"/>
              <a:cs typeface="PT Sans"/>
              <a:sym typeface="PT Sans"/>
            </a:endParaRPr>
          </a:p>
        </p:txBody>
      </p:sp>
      <p:pic>
        <p:nvPicPr>
          <p:cNvPr id="167" name="Google Shape;167;p19"/>
          <p:cNvPicPr preferRelativeResize="0"/>
          <p:nvPr/>
        </p:nvPicPr>
        <p:blipFill rotWithShape="1">
          <a:blip r:embed="rId3">
            <a:alphaModFix/>
          </a:blip>
          <a:srcRect b="0" l="31309" r="12523" t="0"/>
          <a:stretch/>
        </p:blipFill>
        <p:spPr>
          <a:xfrm>
            <a:off x="838200" y="1716012"/>
            <a:ext cx="1830408" cy="1828800"/>
          </a:xfrm>
          <a:prstGeom prst="ellipse">
            <a:avLst/>
          </a:prstGeom>
          <a:noFill/>
          <a:ln>
            <a:noFill/>
          </a:ln>
        </p:spPr>
      </p:pic>
      <p:pic>
        <p:nvPicPr>
          <p:cNvPr id="168" name="Google Shape;168;p19"/>
          <p:cNvPicPr preferRelativeResize="0"/>
          <p:nvPr/>
        </p:nvPicPr>
        <p:blipFill rotWithShape="1">
          <a:blip r:embed="rId4">
            <a:alphaModFix/>
          </a:blip>
          <a:srcRect b="0" l="0" r="0" t="0"/>
          <a:stretch/>
        </p:blipFill>
        <p:spPr>
          <a:xfrm>
            <a:off x="3691328" y="1716012"/>
            <a:ext cx="1822814" cy="1828800"/>
          </a:xfrm>
          <a:prstGeom prst="ellipse">
            <a:avLst/>
          </a:prstGeom>
          <a:noFill/>
          <a:ln>
            <a:noFill/>
          </a:ln>
        </p:spPr>
      </p:pic>
      <p:pic>
        <p:nvPicPr>
          <p:cNvPr id="169" name="Google Shape;169;p19"/>
          <p:cNvPicPr preferRelativeResize="0"/>
          <p:nvPr/>
        </p:nvPicPr>
        <p:blipFill rotWithShape="1">
          <a:blip r:embed="rId5">
            <a:alphaModFix/>
          </a:blip>
          <a:srcRect b="0" l="0" r="0" t="0"/>
          <a:stretch/>
        </p:blipFill>
        <p:spPr>
          <a:xfrm>
            <a:off x="6536862" y="1716012"/>
            <a:ext cx="1828800" cy="1828800"/>
          </a:xfrm>
          <a:prstGeom prst="ellipse">
            <a:avLst/>
          </a:prstGeom>
          <a:noFill/>
          <a:ln>
            <a:noFill/>
          </a:ln>
        </p:spPr>
      </p:pic>
      <p:pic>
        <p:nvPicPr>
          <p:cNvPr id="170" name="Google Shape;170;p19"/>
          <p:cNvPicPr preferRelativeResize="0"/>
          <p:nvPr/>
        </p:nvPicPr>
        <p:blipFill rotWithShape="1">
          <a:blip r:embed="rId6">
            <a:alphaModFix/>
          </a:blip>
          <a:srcRect b="0" l="0" r="0" t="0"/>
          <a:stretch/>
        </p:blipFill>
        <p:spPr>
          <a:xfrm>
            <a:off x="9388382" y="1733788"/>
            <a:ext cx="1828800" cy="18288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 name="Shape 175"/>
        <p:cNvGrpSpPr/>
        <p:nvPr/>
      </p:nvGrpSpPr>
      <p:grpSpPr>
        <a:xfrm>
          <a:off x="0" y="0"/>
          <a:ext cx="0" cy="0"/>
          <a:chOff x="0" y="0"/>
          <a:chExt cx="0" cy="0"/>
        </a:xfrm>
      </p:grpSpPr>
      <p:sp>
        <p:nvSpPr>
          <p:cNvPr id="176" name="Google Shape;176;p20"/>
          <p:cNvSpPr/>
          <p:nvPr/>
        </p:nvSpPr>
        <p:spPr>
          <a:xfrm>
            <a:off x="10308699" y="-590623"/>
            <a:ext cx="2658140" cy="2286000"/>
          </a:xfrm>
          <a:prstGeom prst="hexagon">
            <a:avLst>
              <a:gd fmla="val 25000" name="adj"/>
              <a:gd fmla="val 115470" name="vf"/>
            </a:avLst>
          </a:prstGeom>
          <a:gradFill>
            <a:gsLst>
              <a:gs pos="0">
                <a:srgbClr val="DBCBC3"/>
              </a:gs>
              <a:gs pos="50000">
                <a:srgbClr val="E7DED9"/>
              </a:gs>
              <a:gs pos="100000">
                <a:srgbClr val="F3EEEB"/>
              </a:gs>
            </a:gsLst>
            <a:lin ang="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7" name="Google Shape;177;p20"/>
          <p:cNvGrpSpPr/>
          <p:nvPr/>
        </p:nvGrpSpPr>
        <p:grpSpPr>
          <a:xfrm>
            <a:off x="-2645252" y="2708203"/>
            <a:ext cx="6966904" cy="5831357"/>
            <a:chOff x="5569527" y="1532009"/>
            <a:chExt cx="6966904" cy="5831357"/>
          </a:xfrm>
        </p:grpSpPr>
        <p:sp>
          <p:nvSpPr>
            <p:cNvPr id="178" name="Google Shape;178;p20"/>
            <p:cNvSpPr/>
            <p:nvPr/>
          </p:nvSpPr>
          <p:spPr>
            <a:xfrm>
              <a:off x="7730836" y="271148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0"/>
            <p:cNvSpPr/>
            <p:nvPr/>
          </p:nvSpPr>
          <p:spPr>
            <a:xfrm>
              <a:off x="9878291"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20"/>
            <p:cNvSpPr/>
            <p:nvPr/>
          </p:nvSpPr>
          <p:spPr>
            <a:xfrm>
              <a:off x="7730836" y="507736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20"/>
            <p:cNvSpPr/>
            <p:nvPr/>
          </p:nvSpPr>
          <p:spPr>
            <a:xfrm>
              <a:off x="9878291" y="1532009"/>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20"/>
            <p:cNvSpPr/>
            <p:nvPr/>
          </p:nvSpPr>
          <p:spPr>
            <a:xfrm>
              <a:off x="5569527"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83" name="Google Shape;18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Understanding Generative AI</a:t>
            </a:r>
            <a:endParaRPr/>
          </a:p>
        </p:txBody>
      </p:sp>
      <p:grpSp>
        <p:nvGrpSpPr>
          <p:cNvPr id="184" name="Google Shape;184;p20"/>
          <p:cNvGrpSpPr/>
          <p:nvPr/>
        </p:nvGrpSpPr>
        <p:grpSpPr>
          <a:xfrm>
            <a:off x="841486" y="2007235"/>
            <a:ext cx="10509027" cy="3988116"/>
            <a:chOff x="3286" y="181610"/>
            <a:chExt cx="10509027" cy="3988116"/>
          </a:xfrm>
        </p:grpSpPr>
        <p:sp>
          <p:nvSpPr>
            <p:cNvPr id="185" name="Google Shape;185;p20"/>
            <p:cNvSpPr/>
            <p:nvPr/>
          </p:nvSpPr>
          <p:spPr>
            <a:xfrm>
              <a:off x="3286" y="181610"/>
              <a:ext cx="3203971" cy="1119591"/>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txBox="1"/>
            <p:nvPr/>
          </p:nvSpPr>
          <p:spPr>
            <a:xfrm>
              <a:off x="3286" y="181610"/>
              <a:ext cx="3203971" cy="1119591"/>
            </a:xfrm>
            <a:prstGeom prst="rect">
              <a:avLst/>
            </a:prstGeom>
            <a:noFill/>
            <a:ln>
              <a:noFill/>
            </a:ln>
          </p:spPr>
          <p:txBody>
            <a:bodyPr anchorCtr="0" anchor="ctr" bIns="89400" lIns="156450" spcFirstLastPara="1" rIns="156450" wrap="square" tIns="89400">
              <a:noAutofit/>
            </a:bodyPr>
            <a:lstStyle/>
            <a:p>
              <a:pPr indent="0" lvl="0" marL="0" marR="0" rtl="0" algn="ctr">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Sophisticated Technological Foundations</a:t>
              </a:r>
              <a:endParaRPr/>
            </a:p>
          </p:txBody>
        </p:sp>
        <p:sp>
          <p:nvSpPr>
            <p:cNvPr id="187" name="Google Shape;187;p20"/>
            <p:cNvSpPr/>
            <p:nvPr/>
          </p:nvSpPr>
          <p:spPr>
            <a:xfrm>
              <a:off x="3286" y="1301202"/>
              <a:ext cx="3203971" cy="2868524"/>
            </a:xfrm>
            <a:prstGeom prst="rect">
              <a:avLst/>
            </a:prstGeom>
            <a:solidFill>
              <a:srgbClr val="CAD7D7">
                <a:alpha val="89803"/>
              </a:srgbClr>
            </a:solidFill>
            <a:ln cap="flat" cmpd="sng" w="12700">
              <a:solidFill>
                <a:srgbClr val="CAD7D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txBox="1"/>
            <p:nvPr/>
          </p:nvSpPr>
          <p:spPr>
            <a:xfrm>
              <a:off x="3286" y="1301202"/>
              <a:ext cx="3203971" cy="2868524"/>
            </a:xfrm>
            <a:prstGeom prst="rect">
              <a:avLst/>
            </a:prstGeom>
            <a:noFill/>
            <a:ln>
              <a:noFill/>
            </a:ln>
          </p:spPr>
          <p:txBody>
            <a:bodyPr anchorCtr="0" anchor="t" bIns="176000" lIns="117325" spcFirstLastPara="1" rIns="156450" wrap="square" tIns="117325">
              <a:noAutofit/>
            </a:bodyPr>
            <a:lstStyle/>
            <a:p>
              <a:pPr indent="-228600" lvl="1" marL="228600" marR="0" rtl="0" algn="l">
                <a:lnSpc>
                  <a:spcPct val="9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Machine learning and neural networks</a:t>
              </a:r>
              <a:endParaRPr/>
            </a:p>
            <a:p>
              <a:pPr indent="-228600" lvl="1" marL="228600" marR="0" rtl="0" algn="l">
                <a:lnSpc>
                  <a:spcPct val="90000"/>
                </a:lnSpc>
                <a:spcBef>
                  <a:spcPts val="33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Natural language processing (NLP)</a:t>
              </a:r>
              <a:endParaRPr/>
            </a:p>
            <a:p>
              <a:pPr indent="-228600" lvl="1" marL="228600" marR="0" rtl="0" algn="l">
                <a:lnSpc>
                  <a:spcPct val="90000"/>
                </a:lnSpc>
                <a:spcBef>
                  <a:spcPts val="33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Pattern recognition and generation</a:t>
              </a:r>
              <a:endParaRPr/>
            </a:p>
          </p:txBody>
        </p:sp>
        <p:sp>
          <p:nvSpPr>
            <p:cNvPr id="189" name="Google Shape;189;p20"/>
            <p:cNvSpPr/>
            <p:nvPr/>
          </p:nvSpPr>
          <p:spPr>
            <a:xfrm>
              <a:off x="3655814" y="181610"/>
              <a:ext cx="3203971" cy="1119591"/>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0"/>
            <p:cNvSpPr txBox="1"/>
            <p:nvPr/>
          </p:nvSpPr>
          <p:spPr>
            <a:xfrm>
              <a:off x="3655814" y="181610"/>
              <a:ext cx="3203971" cy="1119591"/>
            </a:xfrm>
            <a:prstGeom prst="rect">
              <a:avLst/>
            </a:prstGeom>
            <a:noFill/>
            <a:ln>
              <a:noFill/>
            </a:ln>
          </p:spPr>
          <p:txBody>
            <a:bodyPr anchorCtr="0" anchor="ctr" bIns="89400" lIns="156450" spcFirstLastPara="1" rIns="156450" wrap="square" tIns="89400">
              <a:noAutofit/>
            </a:bodyPr>
            <a:lstStyle/>
            <a:p>
              <a:pPr indent="0" lvl="0" marL="0" marR="0" rtl="0" algn="ctr">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Extensive Training Data</a:t>
              </a:r>
              <a:endParaRPr/>
            </a:p>
          </p:txBody>
        </p:sp>
        <p:sp>
          <p:nvSpPr>
            <p:cNvPr id="191" name="Google Shape;191;p20"/>
            <p:cNvSpPr/>
            <p:nvPr/>
          </p:nvSpPr>
          <p:spPr>
            <a:xfrm>
              <a:off x="3655814" y="1301202"/>
              <a:ext cx="3203971" cy="2868524"/>
            </a:xfrm>
            <a:prstGeom prst="rect">
              <a:avLst/>
            </a:prstGeom>
            <a:solidFill>
              <a:srgbClr val="CAD7D7">
                <a:alpha val="89803"/>
              </a:srgbClr>
            </a:solidFill>
            <a:ln cap="flat" cmpd="sng" w="12700">
              <a:solidFill>
                <a:srgbClr val="CAD7D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0"/>
            <p:cNvSpPr txBox="1"/>
            <p:nvPr/>
          </p:nvSpPr>
          <p:spPr>
            <a:xfrm>
              <a:off x="3655814" y="1301202"/>
              <a:ext cx="3203971" cy="2868524"/>
            </a:xfrm>
            <a:prstGeom prst="rect">
              <a:avLst/>
            </a:prstGeom>
            <a:noFill/>
            <a:ln>
              <a:noFill/>
            </a:ln>
          </p:spPr>
          <p:txBody>
            <a:bodyPr anchorCtr="0" anchor="t" bIns="176000" lIns="117325" spcFirstLastPara="1" rIns="156450" wrap="square" tIns="117325">
              <a:noAutofit/>
            </a:bodyPr>
            <a:lstStyle/>
            <a:p>
              <a:pPr indent="-228600" lvl="1" marL="228600" marR="0" rtl="0" algn="l">
                <a:lnSpc>
                  <a:spcPct val="9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Billions of text samples</a:t>
              </a:r>
              <a:endParaRPr/>
            </a:p>
            <a:p>
              <a:pPr indent="-228600" lvl="1" marL="228600" marR="0" rtl="0" algn="l">
                <a:lnSpc>
                  <a:spcPct val="90000"/>
                </a:lnSpc>
                <a:spcBef>
                  <a:spcPts val="33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Diverse, global information sources</a:t>
              </a:r>
              <a:endParaRPr/>
            </a:p>
            <a:p>
              <a:pPr indent="-228600" lvl="1" marL="228600" marR="0" rtl="0" algn="l">
                <a:lnSpc>
                  <a:spcPct val="90000"/>
                </a:lnSpc>
                <a:spcBef>
                  <a:spcPts val="33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Continuous model improvement (not real time)</a:t>
              </a:r>
              <a:endParaRPr/>
            </a:p>
          </p:txBody>
        </p:sp>
        <p:sp>
          <p:nvSpPr>
            <p:cNvPr id="193" name="Google Shape;193;p20"/>
            <p:cNvSpPr/>
            <p:nvPr/>
          </p:nvSpPr>
          <p:spPr>
            <a:xfrm>
              <a:off x="7308342" y="181610"/>
              <a:ext cx="3203971" cy="1119591"/>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0"/>
            <p:cNvSpPr txBox="1"/>
            <p:nvPr/>
          </p:nvSpPr>
          <p:spPr>
            <a:xfrm>
              <a:off x="7308342" y="181610"/>
              <a:ext cx="3203971" cy="1119591"/>
            </a:xfrm>
            <a:prstGeom prst="rect">
              <a:avLst/>
            </a:prstGeom>
            <a:noFill/>
            <a:ln>
              <a:noFill/>
            </a:ln>
          </p:spPr>
          <p:txBody>
            <a:bodyPr anchorCtr="0" anchor="ctr" bIns="89400" lIns="156450" spcFirstLastPara="1" rIns="156450" wrap="square" tIns="89400">
              <a:noAutofit/>
            </a:bodyPr>
            <a:lstStyle/>
            <a:p>
              <a:pPr indent="0" lvl="0" marL="0" marR="0" rtl="0" algn="ctr">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Vast and Varied Applications</a:t>
              </a:r>
              <a:endParaRPr/>
            </a:p>
          </p:txBody>
        </p:sp>
        <p:sp>
          <p:nvSpPr>
            <p:cNvPr id="195" name="Google Shape;195;p20"/>
            <p:cNvSpPr/>
            <p:nvPr/>
          </p:nvSpPr>
          <p:spPr>
            <a:xfrm>
              <a:off x="7308342" y="1301202"/>
              <a:ext cx="3203971" cy="2868524"/>
            </a:xfrm>
            <a:prstGeom prst="rect">
              <a:avLst/>
            </a:prstGeom>
            <a:solidFill>
              <a:srgbClr val="CAD7D7">
                <a:alpha val="89803"/>
              </a:srgbClr>
            </a:solidFill>
            <a:ln cap="flat" cmpd="sng" w="12700">
              <a:solidFill>
                <a:srgbClr val="CAD7D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0"/>
            <p:cNvSpPr txBox="1"/>
            <p:nvPr/>
          </p:nvSpPr>
          <p:spPr>
            <a:xfrm>
              <a:off x="7308342" y="1301202"/>
              <a:ext cx="3203971" cy="2868524"/>
            </a:xfrm>
            <a:prstGeom prst="rect">
              <a:avLst/>
            </a:prstGeom>
            <a:noFill/>
            <a:ln>
              <a:noFill/>
            </a:ln>
          </p:spPr>
          <p:txBody>
            <a:bodyPr anchorCtr="0" anchor="t" bIns="176000" lIns="117325" spcFirstLastPara="1" rIns="156450" wrap="square" tIns="117325">
              <a:noAutofit/>
            </a:bodyPr>
            <a:lstStyle/>
            <a:p>
              <a:pPr indent="-228600" lvl="1" marL="228600" marR="0" rtl="0" algn="l">
                <a:lnSpc>
                  <a:spcPct val="9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Excels in creative fields like art, music, and writing</a:t>
              </a:r>
              <a:endParaRPr/>
            </a:p>
            <a:p>
              <a:pPr indent="-228600" lvl="1" marL="228600" marR="0" rtl="0" algn="l">
                <a:lnSpc>
                  <a:spcPct val="90000"/>
                </a:lnSpc>
                <a:spcBef>
                  <a:spcPts val="33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Personalized recommendations with contextual relevance</a:t>
              </a:r>
              <a:endParaRPr/>
            </a:p>
            <a:p>
              <a:pPr indent="-228600" lvl="1" marL="228600" marR="0" rtl="0" algn="l">
                <a:lnSpc>
                  <a:spcPct val="90000"/>
                </a:lnSpc>
                <a:spcBef>
                  <a:spcPts val="33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AI Agents for task automation</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1" name="Shape 201"/>
        <p:cNvGrpSpPr/>
        <p:nvPr/>
      </p:nvGrpSpPr>
      <p:grpSpPr>
        <a:xfrm>
          <a:off x="0" y="0"/>
          <a:ext cx="0" cy="0"/>
          <a:chOff x="0" y="0"/>
          <a:chExt cx="0" cy="0"/>
        </a:xfrm>
      </p:grpSpPr>
      <p:grpSp>
        <p:nvGrpSpPr>
          <p:cNvPr id="202" name="Google Shape;202;p21"/>
          <p:cNvGrpSpPr/>
          <p:nvPr/>
        </p:nvGrpSpPr>
        <p:grpSpPr>
          <a:xfrm>
            <a:off x="-344431" y="-360434"/>
            <a:ext cx="14399420" cy="9111729"/>
            <a:chOff x="-344431" y="-360434"/>
            <a:chExt cx="14399420" cy="9111729"/>
          </a:xfrm>
        </p:grpSpPr>
        <p:sp>
          <p:nvSpPr>
            <p:cNvPr id="203" name="Google Shape;203;p21"/>
            <p:cNvSpPr/>
            <p:nvPr/>
          </p:nvSpPr>
          <p:spPr>
            <a:xfrm>
              <a:off x="-344431" y="-360434"/>
              <a:ext cx="2658140" cy="2286000"/>
            </a:xfrm>
            <a:prstGeom prst="hexagon">
              <a:avLst>
                <a:gd fmla="val 25000" name="adj"/>
                <a:gd fmla="val 115470" name="vf"/>
              </a:avLst>
            </a:prstGeom>
            <a:gradFill>
              <a:gsLst>
                <a:gs pos="0">
                  <a:srgbClr val="DBCBC3"/>
                </a:gs>
                <a:gs pos="50000">
                  <a:srgbClr val="E7DED9"/>
                </a:gs>
                <a:gs pos="100000">
                  <a:srgbClr val="F3EEEB"/>
                </a:gs>
              </a:gsLst>
              <a:lin ang="0" scaled="0"/>
            </a:gradFill>
            <a:ln>
              <a:noFill/>
            </a:ln>
            <a:effectLst>
              <a:outerShdw blurRad="50800" sx="99564" rotWithShape="0" algn="ctr" dir="5400000" dist="50800" sy="99564">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4" name="Google Shape;204;p21"/>
            <p:cNvGrpSpPr/>
            <p:nvPr/>
          </p:nvGrpSpPr>
          <p:grpSpPr>
            <a:xfrm>
              <a:off x="7088085" y="2919938"/>
              <a:ext cx="6966904" cy="5831357"/>
              <a:chOff x="5569527" y="1532009"/>
              <a:chExt cx="6966904" cy="5831357"/>
            </a:xfrm>
          </p:grpSpPr>
          <p:sp>
            <p:nvSpPr>
              <p:cNvPr id="205" name="Google Shape;205;p21"/>
              <p:cNvSpPr/>
              <p:nvPr/>
            </p:nvSpPr>
            <p:spPr>
              <a:xfrm>
                <a:off x="7730836" y="271148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21"/>
              <p:cNvSpPr/>
              <p:nvPr/>
            </p:nvSpPr>
            <p:spPr>
              <a:xfrm>
                <a:off x="9878291"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21"/>
              <p:cNvSpPr/>
              <p:nvPr/>
            </p:nvSpPr>
            <p:spPr>
              <a:xfrm>
                <a:off x="7730836" y="5077366"/>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21"/>
              <p:cNvSpPr/>
              <p:nvPr/>
            </p:nvSpPr>
            <p:spPr>
              <a:xfrm>
                <a:off x="9878291" y="1532009"/>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21"/>
              <p:cNvSpPr/>
              <p:nvPr/>
            </p:nvSpPr>
            <p:spPr>
              <a:xfrm>
                <a:off x="5569527" y="3890963"/>
                <a:ext cx="2658140" cy="2286000"/>
              </a:xfrm>
              <a:prstGeom prst="hexagon">
                <a:avLst>
                  <a:gd fmla="val 25000" name="adj"/>
                  <a:gd fmla="val 115470" name="vf"/>
                </a:avLst>
              </a:prstGeom>
              <a:gradFill>
                <a:gsLst>
                  <a:gs pos="0">
                    <a:srgbClr val="DBCBC3"/>
                  </a:gs>
                  <a:gs pos="50000">
                    <a:srgbClr val="E7DED9"/>
                  </a:gs>
                  <a:gs pos="100000">
                    <a:srgbClr val="F3EEEB"/>
                  </a:gs>
                </a:gsLst>
                <a:lin ang="2700000" scaled="0"/>
              </a:gradFill>
              <a:ln>
                <a:noFill/>
              </a:ln>
              <a:effectLst>
                <a:outerShdw blurRad="50800" sx="100365" rotWithShape="0" algn="ctr" dir="5400000" dist="50800" sy="100365">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210" name="Google Shape;21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lang="en-US"/>
              <a:t>Understanding</a:t>
            </a:r>
            <a:endParaRPr/>
          </a:p>
        </p:txBody>
      </p:sp>
      <p:sp>
        <p:nvSpPr>
          <p:cNvPr id="211" name="Google Shape;211;p21"/>
          <p:cNvSpPr txBox="1"/>
          <p:nvPr>
            <p:ph idx="1" type="body"/>
          </p:nvPr>
        </p:nvSpPr>
        <p:spPr>
          <a:xfrm>
            <a:off x="838200" y="1877939"/>
            <a:ext cx="10515600" cy="4614935"/>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120000"/>
              </a:lnSpc>
              <a:spcBef>
                <a:spcPts val="0"/>
              </a:spcBef>
              <a:spcAft>
                <a:spcPts val="0"/>
              </a:spcAft>
              <a:buClr>
                <a:schemeClr val="dk2"/>
              </a:buClr>
              <a:buSzPct val="100000"/>
              <a:buChar char="•"/>
            </a:pPr>
            <a:r>
              <a:rPr b="1" lang="en-US">
                <a:solidFill>
                  <a:schemeClr val="dk2"/>
                </a:solidFill>
              </a:rPr>
              <a:t>OpenAI</a:t>
            </a:r>
            <a:r>
              <a:rPr lang="en-US"/>
              <a:t> is a research organization working on developing “safe and beneficial” general artificial intelligence, and the parent company of ChatGPT.</a:t>
            </a:r>
            <a:endParaRPr>
              <a:solidFill>
                <a:schemeClr val="accent5"/>
              </a:solidFill>
            </a:endParaRPr>
          </a:p>
          <a:p>
            <a:pPr indent="-228600" lvl="0" marL="228600" rtl="0" algn="l">
              <a:lnSpc>
                <a:spcPct val="120000"/>
              </a:lnSpc>
              <a:spcBef>
                <a:spcPts val="1000"/>
              </a:spcBef>
              <a:spcAft>
                <a:spcPts val="0"/>
              </a:spcAft>
              <a:buClr>
                <a:schemeClr val="dk1"/>
              </a:buClr>
              <a:buSzPct val="100000"/>
              <a:buChar char="•"/>
            </a:pPr>
            <a:r>
              <a:rPr lang="en-US"/>
              <a:t>ChatGPT is a </a:t>
            </a:r>
            <a:r>
              <a:rPr b="1" lang="en-US">
                <a:solidFill>
                  <a:schemeClr val="dk2"/>
                </a:solidFill>
              </a:rPr>
              <a:t>Large Language Model (LLM)</a:t>
            </a:r>
            <a:r>
              <a:rPr lang="en-US"/>
              <a:t>, a generative AI application that can understand and generate human-like text. ChatGPT was released November, 2022. GPT stands for Generative Pre-trained Transformer.</a:t>
            </a:r>
            <a:endParaRPr/>
          </a:p>
          <a:p>
            <a:pPr indent="-228600" lvl="0" marL="228600" rtl="0" algn="l">
              <a:lnSpc>
                <a:spcPct val="120000"/>
              </a:lnSpc>
              <a:spcBef>
                <a:spcPts val="1000"/>
              </a:spcBef>
              <a:spcAft>
                <a:spcPts val="0"/>
              </a:spcAft>
              <a:buClr>
                <a:schemeClr val="dk1"/>
              </a:buClr>
              <a:buSzPct val="100000"/>
              <a:buChar char="•"/>
            </a:pPr>
            <a:r>
              <a:rPr lang="en-US"/>
              <a:t>ChatGPT was trained on publicly available web pages, books, and articles and is </a:t>
            </a:r>
            <a:r>
              <a:rPr b="1" lang="en-US">
                <a:solidFill>
                  <a:schemeClr val="dk2"/>
                </a:solidFill>
              </a:rPr>
              <a:t>designed to predict the next word or set of words </a:t>
            </a:r>
            <a:r>
              <a:rPr lang="en-US"/>
              <a:t>you want to see. </a:t>
            </a:r>
            <a:endParaRPr/>
          </a:p>
          <a:p>
            <a:pPr indent="-228600" lvl="0" marL="228600" rtl="0" algn="l">
              <a:lnSpc>
                <a:spcPct val="120000"/>
              </a:lnSpc>
              <a:spcBef>
                <a:spcPts val="1000"/>
              </a:spcBef>
              <a:spcAft>
                <a:spcPts val="0"/>
              </a:spcAft>
              <a:buClr>
                <a:schemeClr val="dk1"/>
              </a:buClr>
              <a:buSzPct val="100000"/>
              <a:buChar char="•"/>
            </a:pPr>
            <a:r>
              <a:rPr lang="en-US"/>
              <a:t>As of March 2025, the free version of ChatGPT is GPT-4-turbo, updated through June, 2024. Free users can also create a limited number of images and conduct web searches in ChatGPT. </a:t>
            </a:r>
            <a:endParaRPr/>
          </a:p>
          <a:p>
            <a:pPr indent="-228600" lvl="0" marL="228600" rtl="0" algn="l">
              <a:lnSpc>
                <a:spcPct val="120000"/>
              </a:lnSpc>
              <a:spcBef>
                <a:spcPts val="1000"/>
              </a:spcBef>
              <a:spcAft>
                <a:spcPts val="0"/>
              </a:spcAft>
              <a:buClr>
                <a:schemeClr val="dk1"/>
              </a:buClr>
              <a:buSzPct val="100000"/>
              <a:buChar char="•"/>
            </a:pPr>
            <a:r>
              <a:rPr lang="en-US"/>
              <a:t>Paid subscribers have access to the more advanced models and features, including improved reasoning and video. OpenAI continues to refine and update its models to enhance user experience.</a:t>
            </a:r>
            <a:endParaRPr/>
          </a:p>
          <a:p>
            <a:pPr indent="0" lvl="0" marL="0" rtl="0" algn="ctr">
              <a:lnSpc>
                <a:spcPct val="120000"/>
              </a:lnSpc>
              <a:spcBef>
                <a:spcPts val="1000"/>
              </a:spcBef>
              <a:spcAft>
                <a:spcPts val="0"/>
              </a:spcAft>
              <a:buClr>
                <a:schemeClr val="dk1"/>
              </a:buClr>
              <a:buSzPct val="100000"/>
              <a:buNone/>
            </a:pPr>
            <a:r>
              <a:rPr b="1" lang="en-US" sz="4200"/>
              <a:t>It can be found at </a:t>
            </a:r>
            <a:r>
              <a:rPr b="1" lang="en-US" sz="4200">
                <a:solidFill>
                  <a:schemeClr val="accent5"/>
                </a:solidFill>
              </a:rPr>
              <a:t>chatgpt.com.</a:t>
            </a:r>
            <a:endParaRPr/>
          </a:p>
          <a:p>
            <a:pPr indent="0" lvl="0" marL="0" rtl="0" algn="l">
              <a:lnSpc>
                <a:spcPct val="120000"/>
              </a:lnSpc>
              <a:spcBef>
                <a:spcPts val="1000"/>
              </a:spcBef>
              <a:spcAft>
                <a:spcPts val="0"/>
              </a:spcAft>
              <a:buClr>
                <a:schemeClr val="dk1"/>
              </a:buClr>
              <a:buSzPct val="100000"/>
              <a:buNone/>
            </a:pPr>
            <a:r>
              <a:t/>
            </a:r>
            <a:endParaRPr/>
          </a:p>
          <a:p>
            <a:pPr indent="-117475" lvl="0" marL="228600" rtl="0" algn="l">
              <a:lnSpc>
                <a:spcPct val="120000"/>
              </a:lnSpc>
              <a:spcBef>
                <a:spcPts val="1000"/>
              </a:spcBef>
              <a:spcAft>
                <a:spcPts val="0"/>
              </a:spcAft>
              <a:buClr>
                <a:schemeClr val="dk1"/>
              </a:buClr>
              <a:buSzPct val="100000"/>
              <a:buNone/>
            </a:pPr>
            <a:r>
              <a:t/>
            </a:r>
            <a:endParaRPr>
              <a:latin typeface="PT Sans"/>
              <a:ea typeface="PT Sans"/>
              <a:cs typeface="PT Sans"/>
              <a:sym typeface="PT Sans"/>
            </a:endParaRPr>
          </a:p>
        </p:txBody>
      </p:sp>
      <p:pic>
        <p:nvPicPr>
          <p:cNvPr descr="Can ChatGPT Help Write Accessible Content? Opportunities and ..." id="212" name="Google Shape;212;p21"/>
          <p:cNvPicPr preferRelativeResize="0"/>
          <p:nvPr/>
        </p:nvPicPr>
        <p:blipFill rotWithShape="1">
          <a:blip r:embed="rId3">
            <a:alphaModFix/>
          </a:blip>
          <a:srcRect b="0" l="0" r="0" t="0"/>
          <a:stretch/>
        </p:blipFill>
        <p:spPr>
          <a:xfrm>
            <a:off x="4892944" y="552377"/>
            <a:ext cx="3234777" cy="95105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hatGPT">
      <a:dk1>
        <a:srgbClr val="004080"/>
      </a:dk1>
      <a:lt1>
        <a:srgbClr val="F5F5F5"/>
      </a:lt1>
      <a:dk2>
        <a:srgbClr val="008080"/>
      </a:dk2>
      <a:lt2>
        <a:srgbClr val="BFACA3"/>
      </a:lt2>
      <a:accent1>
        <a:srgbClr val="87CEEB"/>
      </a:accent1>
      <a:accent2>
        <a:srgbClr val="98FB98"/>
      </a:accent2>
      <a:accent3>
        <a:srgbClr val="FFD700"/>
      </a:accent3>
      <a:accent4>
        <a:srgbClr val="001F3F"/>
      </a:accent4>
      <a:accent5>
        <a:srgbClr val="DC143C"/>
      </a:accent5>
      <a:accent6>
        <a:srgbClr val="FF69B3"/>
      </a:accent6>
      <a:hlink>
        <a:srgbClr val="66666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