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62e4d7f8f5_0_128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62e4d7f8f5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264945" y="5542289"/>
            <a:ext cx="7242600" cy="15498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264945" y="1086507"/>
            <a:ext cx="2386800" cy="14775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16713" y="880293"/>
            <a:ext cx="5412600" cy="8000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198575" y="1415969"/>
            <a:ext cx="3261600" cy="7225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r">
              <a:buNone/>
              <a:defRPr sz="1200">
                <a:solidFill>
                  <a:schemeClr val="dk2"/>
                </a:solidFill>
              </a:defRPr>
            </a:lvl1pPr>
            <a:lvl2pPr lvl="1" rtl="0" algn="r">
              <a:buNone/>
              <a:defRPr sz="1200">
                <a:solidFill>
                  <a:schemeClr val="dk2"/>
                </a:solidFill>
              </a:defRPr>
            </a:lvl2pPr>
            <a:lvl3pPr lvl="2" rtl="0" algn="r">
              <a:buNone/>
              <a:defRPr sz="1200">
                <a:solidFill>
                  <a:schemeClr val="dk2"/>
                </a:solidFill>
              </a:defRPr>
            </a:lvl3pPr>
            <a:lvl4pPr lvl="3" rtl="0" algn="r">
              <a:buNone/>
              <a:defRPr sz="1200">
                <a:solidFill>
                  <a:schemeClr val="dk2"/>
                </a:solidFill>
              </a:defRPr>
            </a:lvl4pPr>
            <a:lvl5pPr lvl="4" rtl="0" algn="r">
              <a:buNone/>
              <a:defRPr sz="1200">
                <a:solidFill>
                  <a:schemeClr val="dk2"/>
                </a:solidFill>
              </a:defRPr>
            </a:lvl5pPr>
            <a:lvl6pPr lvl="5" rtl="0" algn="r">
              <a:buNone/>
              <a:defRPr sz="1200">
                <a:solidFill>
                  <a:schemeClr val="dk2"/>
                </a:solidFill>
              </a:defRPr>
            </a:lvl6pPr>
            <a:lvl7pPr lvl="6" rtl="0" algn="r">
              <a:buNone/>
              <a:defRPr sz="1200">
                <a:solidFill>
                  <a:schemeClr val="dk2"/>
                </a:solidFill>
              </a:defRPr>
            </a:lvl7pPr>
            <a:lvl8pPr lvl="7" rtl="0" algn="r">
              <a:buNone/>
              <a:defRPr sz="1200">
                <a:solidFill>
                  <a:schemeClr val="dk2"/>
                </a:solidFill>
              </a:defRPr>
            </a:lvl8pPr>
            <a:lvl9pPr lvl="8" rtl="0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 txBox="1"/>
          <p:nvPr/>
        </p:nvSpPr>
        <p:spPr>
          <a:xfrm>
            <a:off x="5339650" y="571850"/>
            <a:ext cx="20421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Name: ____________________</a:t>
            </a:r>
            <a:endParaRPr sz="1000"/>
          </a:p>
        </p:txBody>
      </p:sp>
      <p:sp>
        <p:nvSpPr>
          <p:cNvPr id="100" name="Google Shape;100;p25"/>
          <p:cNvSpPr txBox="1"/>
          <p:nvPr/>
        </p:nvSpPr>
        <p:spPr>
          <a:xfrm>
            <a:off x="528000" y="365750"/>
            <a:ext cx="5035200" cy="5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Summer Ice Storm</a:t>
            </a:r>
            <a:r>
              <a:rPr lang="en" sz="1200"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en" sz="3000">
                <a:latin typeface="Oswald"/>
                <a:ea typeface="Oswald"/>
                <a:cs typeface="Oswald"/>
                <a:sym typeface="Oswald"/>
              </a:rPr>
              <a:t>-</a:t>
            </a:r>
            <a:r>
              <a:rPr lang="en" sz="1200"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en" sz="3000">
                <a:latin typeface="Oswald"/>
                <a:ea typeface="Oswald"/>
                <a:cs typeface="Oswald"/>
                <a:sym typeface="Oswald"/>
              </a:rPr>
              <a:t>Hail Protection</a:t>
            </a:r>
            <a:endParaRPr sz="30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1" name="Google Shape;101;p25"/>
          <p:cNvSpPr/>
          <p:nvPr/>
        </p:nvSpPr>
        <p:spPr>
          <a:xfrm flipH="1" rot="10800000">
            <a:off x="528000" y="918400"/>
            <a:ext cx="6716400" cy="7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5"/>
          <p:cNvSpPr txBox="1"/>
          <p:nvPr/>
        </p:nvSpPr>
        <p:spPr>
          <a:xfrm>
            <a:off x="0" y="-406900"/>
            <a:ext cx="6182400" cy="24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highlight>
                  <a:srgbClr val="FFFF00"/>
                </a:highlight>
              </a:rPr>
              <a:t> ✎  </a:t>
            </a:r>
            <a:r>
              <a:rPr b="1" lang="en" sz="1000">
                <a:solidFill>
                  <a:srgbClr val="000000"/>
                </a:solidFill>
                <a:highlight>
                  <a:srgbClr val="FFFF00"/>
                </a:highlight>
              </a:rPr>
              <a:t>Want to edit this worksheet or print?  </a:t>
            </a:r>
            <a:r>
              <a:rPr lang="en" sz="1000">
                <a:solidFill>
                  <a:srgbClr val="000000"/>
                </a:solidFill>
                <a:highlight>
                  <a:srgbClr val="FFFF00"/>
                </a:highlight>
              </a:rPr>
              <a:t>Go to File &gt; Make a Copy, and edit away--or go to File &gt; Print </a:t>
            </a:r>
            <a:r>
              <a:rPr lang="en" sz="1000">
                <a:solidFill>
                  <a:srgbClr val="FFFF00"/>
                </a:solidFill>
              </a:rPr>
              <a:t>: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03" name="Google Shape;103;p25"/>
          <p:cNvSpPr txBox="1"/>
          <p:nvPr/>
        </p:nvSpPr>
        <p:spPr>
          <a:xfrm>
            <a:off x="5577825" y="269100"/>
            <a:ext cx="2420100" cy="2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Weather &amp; Climate</a:t>
            </a:r>
            <a:r>
              <a:rPr lang="en" sz="900"/>
              <a:t> | Performance Task</a:t>
            </a:r>
            <a:endParaRPr sz="900"/>
          </a:p>
        </p:txBody>
      </p:sp>
      <p:sp>
        <p:nvSpPr>
          <p:cNvPr id="104" name="Google Shape;104;p25"/>
          <p:cNvSpPr txBox="1"/>
          <p:nvPr/>
        </p:nvSpPr>
        <p:spPr>
          <a:xfrm>
            <a:off x="545175" y="2870963"/>
            <a:ext cx="6716400" cy="323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 Draw Your Device: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105" name="Google Shape;105;p25"/>
          <p:cNvSpPr txBox="1"/>
          <p:nvPr/>
        </p:nvSpPr>
        <p:spPr>
          <a:xfrm>
            <a:off x="545175" y="1214650"/>
            <a:ext cx="6716400" cy="161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Can you design a device that will save cars and trucks from hail damage?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It must do three things: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Protect cars or trucks in a hailstorm.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Fold up so it can fit inside a car or truck.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Be lightweight so people can easily set it up.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25"/>
          <p:cNvSpPr txBox="1"/>
          <p:nvPr/>
        </p:nvSpPr>
        <p:spPr>
          <a:xfrm>
            <a:off x="528000" y="6303138"/>
            <a:ext cx="6716400" cy="201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Describe your device and explain how it works</a:t>
            </a:r>
            <a:r>
              <a:rPr lang="en">
                <a:solidFill>
                  <a:schemeClr val="dk1"/>
                </a:solidFill>
              </a:rPr>
              <a:t>: _________________________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__________________________________________________________________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__________________________________________________________________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__________________________________________________________________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7" name="Google Shape;107;p25"/>
          <p:cNvSpPr txBox="1"/>
          <p:nvPr/>
        </p:nvSpPr>
        <p:spPr>
          <a:xfrm>
            <a:off x="528000" y="8513700"/>
            <a:ext cx="6716400" cy="6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Name your device</a:t>
            </a:r>
            <a:r>
              <a:rPr lang="en">
                <a:solidFill>
                  <a:schemeClr val="dk1"/>
                </a:solidFill>
              </a:rPr>
              <a:t>:__________________________________________________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8" name="Google Shape;108;p25"/>
          <p:cNvSpPr/>
          <p:nvPr/>
        </p:nvSpPr>
        <p:spPr>
          <a:xfrm rot="10641794">
            <a:off x="609462" y="2766549"/>
            <a:ext cx="6559298" cy="3755102"/>
          </a:xfrm>
          <a:custGeom>
            <a:rect b="b" l="l" r="r" t="t"/>
            <a:pathLst>
              <a:path extrusionOk="0" h="94225" w="116507">
                <a:moveTo>
                  <a:pt x="30873" y="1510"/>
                </a:moveTo>
                <a:cubicBezTo>
                  <a:pt x="23106" y="1510"/>
                  <a:pt x="14237" y="-2001"/>
                  <a:pt x="7577" y="1995"/>
                </a:cubicBezTo>
                <a:cubicBezTo>
                  <a:pt x="1384" y="5711"/>
                  <a:pt x="2002" y="15646"/>
                  <a:pt x="1753" y="22864"/>
                </a:cubicBezTo>
                <a:cubicBezTo>
                  <a:pt x="1496" y="30317"/>
                  <a:pt x="297" y="37732"/>
                  <a:pt x="297" y="45189"/>
                </a:cubicBezTo>
                <a:cubicBezTo>
                  <a:pt x="297" y="54249"/>
                  <a:pt x="297" y="63308"/>
                  <a:pt x="297" y="72368"/>
                </a:cubicBezTo>
                <a:cubicBezTo>
                  <a:pt x="297" y="76264"/>
                  <a:pt x="-797" y="80712"/>
                  <a:pt x="1268" y="84016"/>
                </a:cubicBezTo>
                <a:cubicBezTo>
                  <a:pt x="8895" y="96219"/>
                  <a:pt x="29614" y="89427"/>
                  <a:pt x="43977" y="90325"/>
                </a:cubicBezTo>
                <a:cubicBezTo>
                  <a:pt x="59821" y="91316"/>
                  <a:pt x="75664" y="92752"/>
                  <a:pt x="91539" y="92752"/>
                </a:cubicBezTo>
                <a:cubicBezTo>
                  <a:pt x="98010" y="92752"/>
                  <a:pt x="105296" y="95895"/>
                  <a:pt x="110952" y="92752"/>
                </a:cubicBezTo>
                <a:cubicBezTo>
                  <a:pt x="112977" y="91627"/>
                  <a:pt x="111923" y="88222"/>
                  <a:pt x="112408" y="85957"/>
                </a:cubicBezTo>
                <a:cubicBezTo>
                  <a:pt x="114897" y="74340"/>
                  <a:pt x="116291" y="62408"/>
                  <a:pt x="116291" y="50528"/>
                </a:cubicBezTo>
                <a:cubicBezTo>
                  <a:pt x="116291" y="41463"/>
                  <a:pt x="115320" y="32415"/>
                  <a:pt x="115320" y="23350"/>
                </a:cubicBezTo>
                <a:cubicBezTo>
                  <a:pt x="115320" y="17688"/>
                  <a:pt x="117852" y="11428"/>
                  <a:pt x="115320" y="6363"/>
                </a:cubicBezTo>
                <a:cubicBezTo>
                  <a:pt x="114213" y="4150"/>
                  <a:pt x="110433" y="5537"/>
                  <a:pt x="108040" y="4907"/>
                </a:cubicBezTo>
                <a:cubicBezTo>
                  <a:pt x="100516" y="2927"/>
                  <a:pt x="92524" y="3451"/>
                  <a:pt x="84744" y="3451"/>
                </a:cubicBezTo>
                <a:cubicBezTo>
                  <a:pt x="67099" y="3451"/>
                  <a:pt x="49489" y="1510"/>
                  <a:pt x="31844" y="1510"/>
                </a:cubicBezTo>
              </a:path>
            </a:pathLst>
          </a:custGeom>
          <a:noFill/>
          <a:ln cap="flat" cmpd="sng" w="28575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sp>
      <p:pic>
        <p:nvPicPr>
          <p:cNvPr id="109" name="Google Shape;109;p25"/>
          <p:cNvPicPr preferRelativeResize="0"/>
          <p:nvPr/>
        </p:nvPicPr>
        <p:blipFill rotWithShape="1">
          <a:blip r:embed="rId3">
            <a:alphaModFix/>
          </a:blip>
          <a:srcRect b="-34811" l="0" r="-3852" t="-11579"/>
          <a:stretch/>
        </p:blipFill>
        <p:spPr>
          <a:xfrm>
            <a:off x="5906213" y="40625"/>
            <a:ext cx="1763323" cy="32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