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embeddedFontLst>
    <p:embeddedFont>
      <p:font typeface="Nunito ExtraBold" panose="020B0604020202020204" charset="0"/>
      <p:bold r:id="rId10"/>
      <p:boldItalic r:id="rId11"/>
    </p:embeddedFont>
    <p:embeddedFont>
      <p:font typeface="Helvetica Neue" panose="020B0604020202020204" charset="0"/>
      <p:regular r:id="rId12"/>
      <p:bold r:id="rId13"/>
      <p:italic r:id="rId14"/>
      <p:boldItalic r:id="rId15"/>
    </p:embeddedFont>
    <p:embeddedFont>
      <p:font typeface="Archivo Black" panose="020B0604020202020204" charset="0"/>
      <p:regular r:id="rId16"/>
    </p:embeddedFont>
    <p:embeddedFont>
      <p:font typeface="Nuni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2A7CC-01DC-4F14-9B0D-939A24EA15A3}">
  <a:tblStyle styleId="{DC02A7CC-01DC-4F14-9B0D-939A24EA15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2D3055-28CC-435B-A370-7D66EC52E01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56" autoAdjust="0"/>
  </p:normalViewPr>
  <p:slideViewPr>
    <p:cSldViewPr snapToGrid="0">
      <p:cViewPr varScale="1">
        <p:scale>
          <a:sx n="56" d="100"/>
          <a:sy n="56" d="100"/>
        </p:scale>
        <p:origin x="860" y="40"/>
      </p:cViewPr>
      <p:guideLst>
        <p:guide orient="horz" pos="419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selective-focus-photography-of-woman-holding-clear-glass-ball-RmzR87vTiYw?utm_content=creditCopyText&amp;utm_medium=referral&amp;utm_source=unsplash"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iam_anih?utm_content=creditCopyText&amp;utm_medium=referral&amp;utm_source=unsplas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shallow-focus-photo-of-girl-holding-newspaper-2eMemvByB-8?utm_content=creditCopyText&amp;utm_medium=referral&amp;utm_source=unsplash"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magictype?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a-cup-of-coffee-and-a-pair-of-glasses-on-a-newspaper-Wh9ZC4727e4?utm_content=creditCopyText&amp;utm_medium=referral&amp;utm_source=unsplash" TargetMode="External"/><Relationship Id="rId7" Type="http://schemas.openxmlformats.org/officeDocument/2006/relationships/hyperlink" Target="https://mediasmarts.ca/sites/default/files/pdfs/lesson-plan/Lesson_Bias_News_Source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ary.cambridge.org/dictionary/english/perspective" TargetMode="External"/><Relationship Id="rId5" Type="http://schemas.openxmlformats.org/officeDocument/2006/relationships/hyperlink" Target="https://unsplash.com/" TargetMode="External"/><Relationship Id="rId4" Type="http://schemas.openxmlformats.org/officeDocument/2006/relationships/hyperlink" Target="https://unsplash.com/@ashni_ahlawat?utm_content=creditCopyText&amp;utm_medium=referral&amp;utm_source=unsplash"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photos/man-using-laptop-computer-and-headphones-sc-B_2-Om7Q"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sambour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7ef0766c6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f7ef0766c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CA"/>
              <a:t>Image source:</a:t>
            </a:r>
            <a:endParaRPr/>
          </a:p>
          <a:p>
            <a:pPr marL="0" lvl="0" indent="0" algn="l" rtl="0">
              <a:lnSpc>
                <a:spcPct val="115000"/>
              </a:lnSpc>
              <a:spcBef>
                <a:spcPts val="0"/>
              </a:spcBef>
              <a:spcAft>
                <a:spcPts val="1100"/>
              </a:spcAft>
              <a:buClr>
                <a:schemeClr val="dk1"/>
              </a:buClr>
              <a:buSzPts val="1100"/>
              <a:buFont typeface="Arial"/>
              <a:buNone/>
            </a:pPr>
            <a:r>
              <a:rPr lang="en-CA" u="sng">
                <a:solidFill>
                  <a:schemeClr val="hlink"/>
                </a:solidFill>
                <a:hlinkClick r:id="rId3"/>
              </a:rPr>
              <a:t>Selective focus photography of woman holding clear glass ball</a:t>
            </a:r>
            <a:r>
              <a:rPr lang="en-CA">
                <a:solidFill>
                  <a:schemeClr val="dk1"/>
                </a:solidFill>
              </a:rPr>
              <a:t> by</a:t>
            </a:r>
            <a:r>
              <a:rPr lang="en-CA">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CA" u="sng">
                <a:solidFill>
                  <a:schemeClr val="hlink"/>
                </a:solidFill>
                <a:hlinkClick r:id="rId4"/>
              </a:rPr>
              <a:t>Anika Huizinga</a:t>
            </a:r>
            <a:r>
              <a:rPr lang="en-CA">
                <a:solidFill>
                  <a:schemeClr val="dk1"/>
                </a:solidFill>
              </a:rPr>
              <a:t> on </a:t>
            </a:r>
            <a:r>
              <a:rPr lang="en-CA" u="sng">
                <a:solidFill>
                  <a:schemeClr val="hlink"/>
                </a:solidFill>
                <a:hlinkClick r:id="rId5"/>
              </a:rPr>
              <a:t>Unsplash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9e29680d94_0_1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9e29680d94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1100"/>
              </a:spcAft>
              <a:buClr>
                <a:schemeClr val="dk1"/>
              </a:buClr>
              <a:buSzPts val="1100"/>
              <a:buFont typeface="Arial"/>
              <a:buNone/>
            </a:pPr>
            <a:r>
              <a:rPr lang="en-CA">
                <a:solidFill>
                  <a:schemeClr val="dk1"/>
                </a:solidFill>
              </a:rPr>
              <a:t>Image source:</a:t>
            </a:r>
            <a:br>
              <a:rPr lang="en-CA">
                <a:solidFill>
                  <a:schemeClr val="dk1"/>
                </a:solidFill>
              </a:rPr>
            </a:br>
            <a:r>
              <a:rPr lang="en-CA" u="sng">
                <a:solidFill>
                  <a:schemeClr val="hlink"/>
                </a:solidFill>
                <a:hlinkClick r:id="rId3"/>
              </a:rPr>
              <a:t>Shallow focus photo of girl holding newspaper</a:t>
            </a:r>
            <a:r>
              <a:rPr lang="en-CA">
                <a:solidFill>
                  <a:schemeClr val="dk1"/>
                </a:solidFill>
              </a:rPr>
              <a:t> by</a:t>
            </a:r>
            <a:r>
              <a:rPr lang="en-CA">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CA" u="sng">
                <a:solidFill>
                  <a:schemeClr val="hlink"/>
                </a:solidFill>
                <a:hlinkClick r:id="rId4"/>
              </a:rPr>
              <a:t>jaikishan patel</a:t>
            </a:r>
            <a:r>
              <a:rPr lang="en-CA">
                <a:solidFill>
                  <a:schemeClr val="dk1"/>
                </a:solidFill>
              </a:rPr>
              <a:t> on </a:t>
            </a:r>
            <a:r>
              <a:rPr lang="en-CA" u="sng">
                <a:solidFill>
                  <a:schemeClr val="hlink"/>
                </a:solidFill>
                <a:hlinkClick r:id="rId5"/>
              </a:rPr>
              <a:t>Unsplash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ee7d3dc3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ee7d3dc3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CA" dirty="0"/>
              <a:t>Image source:</a:t>
            </a:r>
            <a:endParaRPr dirty="0"/>
          </a:p>
          <a:p>
            <a:pPr marL="0" lvl="0" indent="0" algn="l" rtl="0">
              <a:lnSpc>
                <a:spcPct val="115000"/>
              </a:lnSpc>
              <a:spcBef>
                <a:spcPts val="0"/>
              </a:spcBef>
              <a:spcAft>
                <a:spcPts val="0"/>
              </a:spcAft>
              <a:buClr>
                <a:schemeClr val="dk1"/>
              </a:buClr>
              <a:buSzPts val="1100"/>
              <a:buFont typeface="Arial"/>
              <a:buNone/>
            </a:pPr>
            <a:r>
              <a:rPr lang="en-CA" u="sng" dirty="0">
                <a:solidFill>
                  <a:schemeClr val="hlink"/>
                </a:solidFill>
                <a:hlinkClick r:id="rId3"/>
              </a:rPr>
              <a:t>A cup of coffee and a pair of glasses on a newspaper</a:t>
            </a:r>
            <a:r>
              <a:rPr lang="en-CA" dirty="0">
                <a:solidFill>
                  <a:schemeClr val="dk1"/>
                </a:solidFill>
              </a:rPr>
              <a:t> by</a:t>
            </a:r>
            <a:r>
              <a:rPr lang="en-CA" dirty="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CA" u="sng" dirty="0" err="1">
                <a:solidFill>
                  <a:schemeClr val="hlink"/>
                </a:solidFill>
                <a:hlinkClick r:id="rId4"/>
              </a:rPr>
              <a:t>Ashni</a:t>
            </a:r>
            <a:r>
              <a:rPr lang="en-CA" dirty="0">
                <a:solidFill>
                  <a:schemeClr val="dk1"/>
                </a:solidFill>
              </a:rPr>
              <a:t> on </a:t>
            </a:r>
            <a:r>
              <a:rPr lang="en-CA" u="sng" dirty="0" err="1">
                <a:solidFill>
                  <a:schemeClr val="hlink"/>
                </a:solidFill>
                <a:hlinkClick r:id="rId5"/>
              </a:rPr>
              <a:t>Unsplash</a:t>
            </a:r>
            <a:r>
              <a:rPr lang="en-CA" dirty="0">
                <a:solidFill>
                  <a:schemeClr val="dk1"/>
                </a:solidFill>
              </a:rPr>
              <a:t>	</a:t>
            </a:r>
            <a:endParaRPr dirty="0">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en-CA" dirty="0">
                <a:solidFill>
                  <a:schemeClr val="dk1"/>
                </a:solidFill>
              </a:rPr>
              <a:t>References:</a:t>
            </a:r>
            <a:endParaRPr dirty="0">
              <a:solidFill>
                <a:schemeClr val="dk1"/>
              </a:solidFill>
            </a:endParaRPr>
          </a:p>
          <a:p>
            <a:pPr marL="457200" lvl="0" indent="-298450" algn="l" rtl="0">
              <a:lnSpc>
                <a:spcPct val="115000"/>
              </a:lnSpc>
              <a:spcBef>
                <a:spcPts val="0"/>
              </a:spcBef>
              <a:spcAft>
                <a:spcPts val="0"/>
              </a:spcAft>
              <a:buSzPts val="1100"/>
              <a:buChar char="●"/>
            </a:pPr>
            <a:r>
              <a:rPr lang="en-CA" dirty="0">
                <a:solidFill>
                  <a:schemeClr val="dk1"/>
                </a:solidFill>
              </a:rPr>
              <a:t>Cambridge University Press &amp; Assessment (2024). Perspective. In </a:t>
            </a:r>
            <a:r>
              <a:rPr lang="en-CA" i="1" dirty="0">
                <a:solidFill>
                  <a:schemeClr val="dk1"/>
                </a:solidFill>
              </a:rPr>
              <a:t>Cambridge dictionary</a:t>
            </a:r>
            <a:r>
              <a:rPr lang="en-CA" dirty="0">
                <a:solidFill>
                  <a:schemeClr val="dk1"/>
                </a:solidFill>
              </a:rPr>
              <a:t>. Retrieved April 02, 2024, from: </a:t>
            </a:r>
            <a:r>
              <a:rPr lang="en-CA" sz="1050" u="sng" dirty="0">
                <a:solidFill>
                  <a:schemeClr val="hlink"/>
                </a:solidFill>
                <a:hlinkClick r:id="rId6"/>
              </a:rPr>
              <a:t>https://dictionary.cambridge.org/dictionary/english/perspective</a:t>
            </a:r>
            <a:r>
              <a:rPr lang="en-CA" sz="1050" dirty="0">
                <a:solidFill>
                  <a:schemeClr val="dk1"/>
                </a:solidFill>
              </a:rPr>
              <a:t> </a:t>
            </a:r>
            <a:endParaRPr sz="1050" dirty="0">
              <a:solidFill>
                <a:schemeClr val="dk1"/>
              </a:solidFill>
            </a:endParaRPr>
          </a:p>
          <a:p>
            <a:pPr marL="457200" lvl="0" indent="-298450" algn="l" rtl="0">
              <a:lnSpc>
                <a:spcPct val="115000"/>
              </a:lnSpc>
              <a:spcBef>
                <a:spcPts val="0"/>
              </a:spcBef>
              <a:spcAft>
                <a:spcPts val="0"/>
              </a:spcAft>
              <a:buSzPts val="1100"/>
              <a:buChar char="●"/>
            </a:pPr>
            <a:r>
              <a:rPr lang="en-CA" dirty="0">
                <a:solidFill>
                  <a:schemeClr val="dk1"/>
                </a:solidFill>
              </a:rPr>
              <a:t>Media Smarts (2021). Bias in news sources [Lesson Plan]. Retrieved April 02, 2024, from: </a:t>
            </a:r>
            <a:r>
              <a:rPr lang="en-CA" u="sng" dirty="0">
                <a:solidFill>
                  <a:srgbClr val="0097A7"/>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https://mediasmarts.ca/sites/default/files/pdfs/lesson-plan/Lesson_Bias_News_Sources.pdf</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1111f8325_1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b1111f8325_1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Image source:</a:t>
            </a:r>
            <a:endParaRPr/>
          </a:p>
          <a:p>
            <a:pPr marL="0" lvl="0" indent="0" algn="l" rtl="0">
              <a:spcBef>
                <a:spcPts val="0"/>
              </a:spcBef>
              <a:spcAft>
                <a:spcPts val="0"/>
              </a:spcAft>
              <a:buNone/>
            </a:pPr>
            <a:r>
              <a:rPr lang="en-CA" u="sng">
                <a:solidFill>
                  <a:schemeClr val="hlink"/>
                </a:solidFill>
                <a:hlinkClick r:id="rId3"/>
              </a:rPr>
              <a:t>Man using laptop computer and headphones</a:t>
            </a:r>
            <a:r>
              <a:rPr lang="en-CA"/>
              <a:t> by </a:t>
            </a:r>
            <a:r>
              <a:rPr lang="en-CA" u="sng">
                <a:solidFill>
                  <a:schemeClr val="hlink"/>
                </a:solidFill>
                <a:hlinkClick r:id="rId4"/>
              </a:rPr>
              <a:t>Samuel Bourke</a:t>
            </a:r>
            <a:r>
              <a:rPr lang="en-CA"/>
              <a:t> on </a:t>
            </a:r>
            <a:r>
              <a:rPr lang="en-CA" u="sng">
                <a:solidFill>
                  <a:schemeClr val="hlink"/>
                </a:solidFill>
                <a:hlinkClick r:id="rId5"/>
              </a:rPr>
              <a:t>Unsplash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893213901_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c893213901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454578665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645457866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85e12c24a_2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b85e12c24a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4305"/>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 name="Google Shape;10;p2" title="Ocean School"/>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4045450" y="483600"/>
            <a:ext cx="1053100" cy="350267"/>
          </a:xfrm>
          <a:prstGeom prst="rect">
            <a:avLst/>
          </a:prstGeom>
          <a:noFill/>
          <a:ln>
            <a:noFill/>
          </a:ln>
        </p:spPr>
      </p:pic>
      <p:sp>
        <p:nvSpPr>
          <p:cNvPr id="11" name="Google Shape;11;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2" name="Google Shape;12;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5" name="Google Shape;15;p2"/>
          <p:cNvSpPr>
            <a:spLocks noGrp="1"/>
          </p:cNvSpPr>
          <p:nvPr>
            <p:ph type="pic" idx="4"/>
          </p:nvPr>
        </p:nvSpPr>
        <p:spPr>
          <a:xfrm>
            <a:off x="180275" y="3781600"/>
            <a:ext cx="3776100" cy="2880600"/>
          </a:xfrm>
          <a:prstGeom prst="roundRect">
            <a:avLst>
              <a:gd name="adj" fmla="val 7171"/>
            </a:avLst>
          </a:prstGeom>
          <a:noFill/>
          <a:ln>
            <a:noFill/>
          </a:ln>
        </p:spPr>
      </p:sp>
      <p:sp>
        <p:nvSpPr>
          <p:cNvPr id="16" name="Google Shape;16;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pic>
        <p:nvPicPr>
          <p:cNvPr id="17" name="Google Shape;17;p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iscelaneous Info - for internal use 1">
  <p:cSld name="CUSTOM_3_1_3">
    <p:spTree>
      <p:nvGrpSpPr>
        <p:cNvPr id="1" name="Shape 143"/>
        <p:cNvGrpSpPr/>
        <p:nvPr/>
      </p:nvGrpSpPr>
      <p:grpSpPr>
        <a:xfrm>
          <a:off x="0" y="0"/>
          <a:ext cx="0" cy="0"/>
          <a:chOff x="0" y="0"/>
          <a:chExt cx="0" cy="0"/>
        </a:xfrm>
      </p:grpSpPr>
      <p:sp>
        <p:nvSpPr>
          <p:cNvPr id="144" name="Google Shape;144;p1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46" name="Google Shape;146;p1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CA" b="1">
                <a:solidFill>
                  <a:schemeClr val="lt1"/>
                </a:solidFill>
              </a:rPr>
              <a:t>Activity INFO slide - for INTERNAL USE</a:t>
            </a:r>
            <a:endParaRPr>
              <a:solidFill>
                <a:schemeClr val="lt1"/>
              </a:solidFill>
            </a:endParaRPr>
          </a:p>
        </p:txBody>
      </p:sp>
      <p:sp>
        <p:nvSpPr>
          <p:cNvPr id="148" name="Google Shape;148;p12"/>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This slide is to facilitate the website update process. Please keep this slide on the internal (or “Working”) version of this activity, but do not include it on the public facing version.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p:cSld name="CUSTOM_4">
    <p:spTree>
      <p:nvGrpSpPr>
        <p:cNvPr id="1" name="Shape 18"/>
        <p:cNvGrpSpPr/>
        <p:nvPr/>
      </p:nvGrpSpPr>
      <p:grpSpPr>
        <a:xfrm>
          <a:off x="0" y="0"/>
          <a:ext cx="0" cy="0"/>
          <a:chOff x="0" y="0"/>
          <a:chExt cx="0" cy="0"/>
        </a:xfrm>
      </p:grpSpPr>
      <p:sp>
        <p:nvSpPr>
          <p:cNvPr id="19" name="Google Shape;19;p3"/>
          <p:cNvSpPr/>
          <p:nvPr/>
        </p:nvSpPr>
        <p:spPr>
          <a:xfrm>
            <a:off x="180300" y="989975"/>
            <a:ext cx="73188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0" name="Google Shape;20;p3"/>
          <p:cNvSpPr/>
          <p:nvPr/>
        </p:nvSpPr>
        <p:spPr>
          <a:xfrm>
            <a:off x="180300" y="1652550"/>
            <a:ext cx="4283100" cy="5007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22" name="Google Shape;22;p3"/>
          <p:cNvSpPr txBox="1">
            <a:spLocks noGrp="1"/>
          </p:cNvSpPr>
          <p:nvPr>
            <p:ph type="subTitle" idx="1"/>
          </p:nvPr>
        </p:nvSpPr>
        <p:spPr>
          <a:xfrm>
            <a:off x="2276000" y="989100"/>
            <a:ext cx="6687600" cy="431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23" name="Google Shape;23;p3"/>
          <p:cNvSpPr txBox="1">
            <a:spLocks noGrp="1"/>
          </p:cNvSpPr>
          <p:nvPr>
            <p:ph type="body" idx="2"/>
          </p:nvPr>
        </p:nvSpPr>
        <p:spPr>
          <a:xfrm>
            <a:off x="267300" y="1947275"/>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4" name="Google Shape;24;p3"/>
          <p:cNvSpPr txBox="1">
            <a:spLocks noGrp="1"/>
          </p:cNvSpPr>
          <p:nvPr>
            <p:ph type="body" idx="3"/>
          </p:nvPr>
        </p:nvSpPr>
        <p:spPr>
          <a:xfrm>
            <a:off x="993340" y="26518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5" name="Google Shape;25;p3"/>
          <p:cNvSpPr txBox="1">
            <a:spLocks noGrp="1"/>
          </p:cNvSpPr>
          <p:nvPr>
            <p:ph type="body" idx="4"/>
          </p:nvPr>
        </p:nvSpPr>
        <p:spPr>
          <a:xfrm>
            <a:off x="993340" y="35805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6" name="Google Shape;26;p3"/>
          <p:cNvSpPr txBox="1">
            <a:spLocks noGrp="1"/>
          </p:cNvSpPr>
          <p:nvPr>
            <p:ph type="body" idx="5"/>
          </p:nvPr>
        </p:nvSpPr>
        <p:spPr>
          <a:xfrm>
            <a:off x="993340" y="46615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7" name="Google Shape;27;p3"/>
          <p:cNvSpPr txBox="1">
            <a:spLocks noGrp="1"/>
          </p:cNvSpPr>
          <p:nvPr>
            <p:ph type="body" idx="6"/>
          </p:nvPr>
        </p:nvSpPr>
        <p:spPr>
          <a:xfrm>
            <a:off x="1002940" y="57732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8" name="Google Shape;28;p3"/>
          <p:cNvSpPr>
            <a:spLocks noGrp="1"/>
          </p:cNvSpPr>
          <p:nvPr>
            <p:ph type="pic" idx="7"/>
          </p:nvPr>
        </p:nvSpPr>
        <p:spPr>
          <a:xfrm>
            <a:off x="4724350" y="1652550"/>
            <a:ext cx="4239300" cy="5007300"/>
          </a:xfrm>
          <a:prstGeom prst="roundRect">
            <a:avLst>
              <a:gd name="adj" fmla="val 5994"/>
            </a:avLst>
          </a:prstGeom>
          <a:noFill/>
          <a:ln>
            <a:noFill/>
          </a:ln>
        </p:spPr>
      </p:sp>
      <p:sp>
        <p:nvSpPr>
          <p:cNvPr id="29" name="Google Shape;29;p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extLst>
    <p:ext uri="{DCECCB84-F9BA-43D5-87BE-67443E8EF086}">
      <p15:sldGuideLst xmlns:p15="http://schemas.microsoft.com/office/powerpoint/2012/main">
        <p15:guide id="1" orient="horz" pos="1041">
          <p15:clr>
            <a:srgbClr val="FA7B17"/>
          </p15:clr>
        </p15:guide>
        <p15:guide id="2" pos="155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1">
  <p:cSld name="CUSTOM_4_1">
    <p:spTree>
      <p:nvGrpSpPr>
        <p:cNvPr id="1" name="Shape 30"/>
        <p:cNvGrpSpPr/>
        <p:nvPr/>
      </p:nvGrpSpPr>
      <p:grpSpPr>
        <a:xfrm>
          <a:off x="0" y="0"/>
          <a:ext cx="0" cy="0"/>
          <a:chOff x="0" y="0"/>
          <a:chExt cx="0" cy="0"/>
        </a:xfrm>
      </p:grpSpPr>
      <p:sp>
        <p:nvSpPr>
          <p:cNvPr id="31" name="Google Shape;31;p4"/>
          <p:cNvSpPr/>
          <p:nvPr/>
        </p:nvSpPr>
        <p:spPr>
          <a:xfrm>
            <a:off x="180422" y="989975"/>
            <a:ext cx="3260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2" name="Google Shape;32;p4"/>
          <p:cNvSpPr txBox="1">
            <a:spLocks noGrp="1"/>
          </p:cNvSpPr>
          <p:nvPr>
            <p:ph type="title"/>
          </p:nvPr>
        </p:nvSpPr>
        <p:spPr>
          <a:xfrm>
            <a:off x="175700" y="983575"/>
            <a:ext cx="38955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4" name="Google Shape;34;p4"/>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5" name="Google Shape;35;p4"/>
          <p:cNvSpPr>
            <a:spLocks noGrp="1"/>
          </p:cNvSpPr>
          <p:nvPr>
            <p:ph type="pic" idx="3"/>
          </p:nvPr>
        </p:nvSpPr>
        <p:spPr>
          <a:xfrm>
            <a:off x="4962775" y="1644850"/>
            <a:ext cx="3987600" cy="2986500"/>
          </a:xfrm>
          <a:prstGeom prst="roundRect">
            <a:avLst>
              <a:gd name="adj" fmla="val 27676"/>
            </a:avLst>
          </a:prstGeom>
          <a:noFill/>
          <a:ln>
            <a:noFill/>
          </a:ln>
        </p:spPr>
      </p:sp>
      <p:sp>
        <p:nvSpPr>
          <p:cNvPr id="36" name="Google Shape;36;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37" name="Google Shape;37;p4"/>
          <p:cNvSpPr/>
          <p:nvPr/>
        </p:nvSpPr>
        <p:spPr>
          <a:xfrm>
            <a:off x="4962767" y="5306578"/>
            <a:ext cx="3987600" cy="1370400"/>
          </a:xfrm>
          <a:prstGeom prst="roundRect">
            <a:avLst>
              <a:gd name="adj" fmla="val 12791"/>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 Question slide 2">
  <p:cSld name="CUSTOM_12_1">
    <p:spTree>
      <p:nvGrpSpPr>
        <p:cNvPr id="1" name="Shape 38"/>
        <p:cNvGrpSpPr/>
        <p:nvPr/>
      </p:nvGrpSpPr>
      <p:grpSpPr>
        <a:xfrm>
          <a:off x="0" y="0"/>
          <a:ext cx="0" cy="0"/>
          <a:chOff x="0" y="0"/>
          <a:chExt cx="0" cy="0"/>
        </a:xfrm>
      </p:grpSpPr>
      <p:sp>
        <p:nvSpPr>
          <p:cNvPr id="39" name="Google Shape;39;p5"/>
          <p:cNvSpPr/>
          <p:nvPr/>
        </p:nvSpPr>
        <p:spPr>
          <a:xfrm>
            <a:off x="178208" y="989975"/>
            <a:ext cx="23949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40" name="Google Shape;40;p5"/>
          <p:cNvSpPr txBox="1">
            <a:spLocks noGrp="1"/>
          </p:cNvSpPr>
          <p:nvPr>
            <p:ph type="title"/>
          </p:nvPr>
        </p:nvSpPr>
        <p:spPr>
          <a:xfrm>
            <a:off x="175700" y="983575"/>
            <a:ext cx="2394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5"/>
          <p:cNvSpPr/>
          <p:nvPr/>
        </p:nvSpPr>
        <p:spPr>
          <a:xfrm>
            <a:off x="1803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80300" y="2567246"/>
            <a:ext cx="4283100" cy="22284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46806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4680600" y="2567246"/>
            <a:ext cx="4283100" cy="22284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80300" y="4998725"/>
            <a:ext cx="8783400" cy="6156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80300" y="5624700"/>
            <a:ext cx="8783400" cy="10353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48" name="Google Shape;48;p5"/>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9" name="Google Shape;49;p5"/>
          <p:cNvSpPr txBox="1">
            <a:spLocks noGrp="1"/>
          </p:cNvSpPr>
          <p:nvPr>
            <p:ph type="body" idx="2"/>
          </p:nvPr>
        </p:nvSpPr>
        <p:spPr>
          <a:xfrm>
            <a:off x="308125" y="2656178"/>
            <a:ext cx="3982500" cy="204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50" name="Google Shape;50;p5"/>
          <p:cNvSpPr txBox="1">
            <a:spLocks noGrp="1"/>
          </p:cNvSpPr>
          <p:nvPr>
            <p:ph type="body" idx="3"/>
          </p:nvPr>
        </p:nvSpPr>
        <p:spPr>
          <a:xfrm>
            <a:off x="308125" y="5000675"/>
            <a:ext cx="7871400" cy="6138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1" name="Google Shape;51;p5"/>
          <p:cNvSpPr txBox="1">
            <a:spLocks noGrp="1"/>
          </p:cNvSpPr>
          <p:nvPr>
            <p:ph type="body" idx="4"/>
          </p:nvPr>
        </p:nvSpPr>
        <p:spPr>
          <a:xfrm>
            <a:off x="308125" y="5742100"/>
            <a:ext cx="8560200" cy="79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52" name="Google Shape;52;p5"/>
          <p:cNvSpPr txBox="1">
            <a:spLocks noGrp="1"/>
          </p:cNvSpPr>
          <p:nvPr>
            <p:ph type="body" idx="5"/>
          </p:nvPr>
        </p:nvSpPr>
        <p:spPr>
          <a:xfrm>
            <a:off x="48110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3" name="Google Shape;53;p5"/>
          <p:cNvSpPr txBox="1">
            <a:spLocks noGrp="1"/>
          </p:cNvSpPr>
          <p:nvPr>
            <p:ph type="body" idx="6"/>
          </p:nvPr>
        </p:nvSpPr>
        <p:spPr>
          <a:xfrm>
            <a:off x="4808425" y="2656178"/>
            <a:ext cx="3982500" cy="204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54" name="Google Shape;54;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004617"/>
            <a:ext cx="475800" cy="500839"/>
          </a:xfrm>
          <a:prstGeom prst="rect">
            <a:avLst/>
          </a:prstGeom>
          <a:noFill/>
          <a:ln>
            <a:noFill/>
          </a:ln>
        </p:spPr>
      </p:pic>
      <p:pic>
        <p:nvPicPr>
          <p:cNvPr id="55" name="Google Shape;55;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36848" y="2004617"/>
            <a:ext cx="475800" cy="500839"/>
          </a:xfrm>
          <a:prstGeom prst="rect">
            <a:avLst/>
          </a:prstGeom>
          <a:noFill/>
          <a:ln>
            <a:noFill/>
          </a:ln>
        </p:spPr>
      </p:pic>
      <p:pic>
        <p:nvPicPr>
          <p:cNvPr id="56" name="Google Shape;56;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36848" y="5057155"/>
            <a:ext cx="475800" cy="5008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 Question slide 2 1">
  <p:cSld name="CUSTOM_12_1_1">
    <p:spTree>
      <p:nvGrpSpPr>
        <p:cNvPr id="1" name="Shape 57"/>
        <p:cNvGrpSpPr/>
        <p:nvPr/>
      </p:nvGrpSpPr>
      <p:grpSpPr>
        <a:xfrm>
          <a:off x="0" y="0"/>
          <a:ext cx="0" cy="0"/>
          <a:chOff x="0" y="0"/>
          <a:chExt cx="0" cy="0"/>
        </a:xfrm>
      </p:grpSpPr>
      <p:sp>
        <p:nvSpPr>
          <p:cNvPr id="58" name="Google Shape;58;p6"/>
          <p:cNvSpPr/>
          <p:nvPr/>
        </p:nvSpPr>
        <p:spPr>
          <a:xfrm>
            <a:off x="180300" y="989975"/>
            <a:ext cx="2698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59" name="Google Shape;59;p6"/>
          <p:cNvSpPr txBox="1">
            <a:spLocks noGrp="1"/>
          </p:cNvSpPr>
          <p:nvPr>
            <p:ph type="title"/>
          </p:nvPr>
        </p:nvSpPr>
        <p:spPr>
          <a:xfrm>
            <a:off x="175700" y="983575"/>
            <a:ext cx="269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6"/>
          <p:cNvSpPr/>
          <p:nvPr/>
        </p:nvSpPr>
        <p:spPr>
          <a:xfrm>
            <a:off x="1803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180300" y="2567253"/>
            <a:ext cx="4283100" cy="4092900"/>
          </a:xfrm>
          <a:prstGeom prst="roundRect">
            <a:avLst>
              <a:gd name="adj" fmla="val 4616"/>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63" name="Google Shape;63;p6"/>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64" name="Google Shape;64;p6"/>
          <p:cNvSpPr txBox="1">
            <a:spLocks noGrp="1"/>
          </p:cNvSpPr>
          <p:nvPr>
            <p:ph type="body" idx="2"/>
          </p:nvPr>
        </p:nvSpPr>
        <p:spPr>
          <a:xfrm>
            <a:off x="308125" y="2672625"/>
            <a:ext cx="3982500" cy="3812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65" name="Google Shape;65;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004617"/>
            <a:ext cx="475800" cy="500839"/>
          </a:xfrm>
          <a:prstGeom prst="rect">
            <a:avLst/>
          </a:prstGeom>
          <a:noFill/>
          <a:ln>
            <a:noFill/>
          </a:ln>
        </p:spPr>
      </p:pic>
      <p:sp>
        <p:nvSpPr>
          <p:cNvPr id="66" name="Google Shape;66;p6"/>
          <p:cNvSpPr/>
          <p:nvPr/>
        </p:nvSpPr>
        <p:spPr>
          <a:xfrm>
            <a:off x="4680625" y="1652802"/>
            <a:ext cx="4283100" cy="9114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4680625" y="2567250"/>
            <a:ext cx="4283100" cy="4092900"/>
          </a:xfrm>
          <a:prstGeom prst="roundRect">
            <a:avLst>
              <a:gd name="adj" fmla="val 319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body" idx="3"/>
          </p:nvPr>
        </p:nvSpPr>
        <p:spPr>
          <a:xfrm>
            <a:off x="4773425" y="16525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69" name="Google Shape;69;p6"/>
          <p:cNvSpPr txBox="1">
            <a:spLocks noGrp="1"/>
          </p:cNvSpPr>
          <p:nvPr>
            <p:ph type="body" idx="4"/>
          </p:nvPr>
        </p:nvSpPr>
        <p:spPr>
          <a:xfrm>
            <a:off x="4770025" y="2672645"/>
            <a:ext cx="4104300" cy="3812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70" name="Google Shape;70;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17210" y="2004625"/>
            <a:ext cx="475800" cy="5008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 Question slide 2 1 1">
  <p:cSld name="CUSTOM_12_1_1_1">
    <p:spTree>
      <p:nvGrpSpPr>
        <p:cNvPr id="1" name="Shape 71"/>
        <p:cNvGrpSpPr/>
        <p:nvPr/>
      </p:nvGrpSpPr>
      <p:grpSpPr>
        <a:xfrm>
          <a:off x="0" y="0"/>
          <a:ext cx="0" cy="0"/>
          <a:chOff x="0" y="0"/>
          <a:chExt cx="0" cy="0"/>
        </a:xfrm>
      </p:grpSpPr>
      <p:sp>
        <p:nvSpPr>
          <p:cNvPr id="72" name="Google Shape;72;p7"/>
          <p:cNvSpPr/>
          <p:nvPr/>
        </p:nvSpPr>
        <p:spPr>
          <a:xfrm>
            <a:off x="180300" y="989975"/>
            <a:ext cx="11775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73" name="Google Shape;73;p7"/>
          <p:cNvSpPr txBox="1">
            <a:spLocks noGrp="1"/>
          </p:cNvSpPr>
          <p:nvPr>
            <p:ph type="title"/>
          </p:nvPr>
        </p:nvSpPr>
        <p:spPr>
          <a:xfrm>
            <a:off x="175700" y="983575"/>
            <a:ext cx="269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7"/>
          <p:cNvSpPr/>
          <p:nvPr/>
        </p:nvSpPr>
        <p:spPr>
          <a:xfrm>
            <a:off x="180300" y="1652550"/>
            <a:ext cx="4283100" cy="15972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180300" y="3249751"/>
            <a:ext cx="4283100" cy="3410400"/>
          </a:xfrm>
          <a:prstGeom prst="roundRect">
            <a:avLst>
              <a:gd name="adj" fmla="val 4616"/>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77" name="Google Shape;77;p7"/>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8" name="Google Shape;78;p7"/>
          <p:cNvSpPr txBox="1">
            <a:spLocks noGrp="1"/>
          </p:cNvSpPr>
          <p:nvPr>
            <p:ph type="body" idx="2"/>
          </p:nvPr>
        </p:nvSpPr>
        <p:spPr>
          <a:xfrm>
            <a:off x="308125" y="3363675"/>
            <a:ext cx="3982500" cy="312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79" name="Google Shape;79;p7"/>
          <p:cNvSpPr>
            <a:spLocks noGrp="1"/>
          </p:cNvSpPr>
          <p:nvPr>
            <p:ph type="pic" idx="3"/>
          </p:nvPr>
        </p:nvSpPr>
        <p:spPr>
          <a:xfrm>
            <a:off x="4724350" y="1652550"/>
            <a:ext cx="4239300" cy="5007300"/>
          </a:xfrm>
          <a:prstGeom prst="roundRect">
            <a:avLst>
              <a:gd name="adj" fmla="val 5994"/>
            </a:avLst>
          </a:prstGeom>
          <a:noFill/>
          <a:ln>
            <a:noFill/>
          </a:ln>
        </p:spPr>
      </p:sp>
      <p:pic>
        <p:nvPicPr>
          <p:cNvPr id="80" name="Google Shape;80;p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690417"/>
            <a:ext cx="475800" cy="5008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 Question slide 1">
  <p:cSld name="CUSTOM_14_1">
    <p:spTree>
      <p:nvGrpSpPr>
        <p:cNvPr id="1" name="Shape 81"/>
        <p:cNvGrpSpPr/>
        <p:nvPr/>
      </p:nvGrpSpPr>
      <p:grpSpPr>
        <a:xfrm>
          <a:off x="0" y="0"/>
          <a:ext cx="0" cy="0"/>
          <a:chOff x="0" y="0"/>
          <a:chExt cx="0" cy="0"/>
        </a:xfrm>
      </p:grpSpPr>
      <p:sp>
        <p:nvSpPr>
          <p:cNvPr id="82" name="Google Shape;82;p8"/>
          <p:cNvSpPr/>
          <p:nvPr/>
        </p:nvSpPr>
        <p:spPr>
          <a:xfrm>
            <a:off x="183700" y="1643850"/>
            <a:ext cx="8787900" cy="431100"/>
          </a:xfrm>
          <a:prstGeom prst="roundRect">
            <a:avLst>
              <a:gd name="adj" fmla="val 32632"/>
            </a:avLst>
          </a:prstGeom>
          <a:solidFill>
            <a:srgbClr val="2A6312">
              <a:alpha val="157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highlight>
                <a:srgbClr val="760F47"/>
              </a:highlight>
              <a:latin typeface="Nunito"/>
              <a:ea typeface="Nunito"/>
              <a:cs typeface="Nunito"/>
              <a:sym typeface="Nunito"/>
            </a:endParaRPr>
          </a:p>
        </p:txBody>
      </p:sp>
      <p:sp>
        <p:nvSpPr>
          <p:cNvPr id="83" name="Google Shape;83;p8"/>
          <p:cNvSpPr/>
          <p:nvPr/>
        </p:nvSpPr>
        <p:spPr>
          <a:xfrm>
            <a:off x="179500" y="989975"/>
            <a:ext cx="2255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84" name="Google Shape;84;p8"/>
          <p:cNvSpPr txBox="1">
            <a:spLocks noGrp="1"/>
          </p:cNvSpPr>
          <p:nvPr>
            <p:ph type="title"/>
          </p:nvPr>
        </p:nvSpPr>
        <p:spPr>
          <a:xfrm>
            <a:off x="175700" y="983575"/>
            <a:ext cx="34275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8"/>
          <p:cNvSpPr/>
          <p:nvPr/>
        </p:nvSpPr>
        <p:spPr>
          <a:xfrm>
            <a:off x="180300" y="2306721"/>
            <a:ext cx="4283100" cy="6909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80300" y="3007425"/>
            <a:ext cx="4283100" cy="13776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83700" y="4592420"/>
            <a:ext cx="4283100" cy="6912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83700" y="5283575"/>
            <a:ext cx="4283100" cy="13776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90" name="Google Shape;90;p8"/>
          <p:cNvSpPr txBox="1">
            <a:spLocks noGrp="1"/>
          </p:cNvSpPr>
          <p:nvPr>
            <p:ph type="body" idx="1"/>
          </p:nvPr>
        </p:nvSpPr>
        <p:spPr>
          <a:xfrm>
            <a:off x="183700" y="1643875"/>
            <a:ext cx="87879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1" name="Google Shape;91;p8"/>
          <p:cNvSpPr txBox="1">
            <a:spLocks noGrp="1"/>
          </p:cNvSpPr>
          <p:nvPr>
            <p:ph type="body" idx="2"/>
          </p:nvPr>
        </p:nvSpPr>
        <p:spPr>
          <a:xfrm>
            <a:off x="273100" y="2306499"/>
            <a:ext cx="3639300" cy="690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2" name="Google Shape;92;p8"/>
          <p:cNvSpPr txBox="1">
            <a:spLocks noGrp="1"/>
          </p:cNvSpPr>
          <p:nvPr>
            <p:ph type="body" idx="3"/>
          </p:nvPr>
        </p:nvSpPr>
        <p:spPr>
          <a:xfrm>
            <a:off x="269700" y="3104284"/>
            <a:ext cx="4104300" cy="1200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93" name="Google Shape;93;p8"/>
          <p:cNvSpPr txBox="1">
            <a:spLocks noGrp="1"/>
          </p:cNvSpPr>
          <p:nvPr>
            <p:ph type="body" idx="4"/>
          </p:nvPr>
        </p:nvSpPr>
        <p:spPr>
          <a:xfrm>
            <a:off x="273112" y="4592199"/>
            <a:ext cx="3639300" cy="691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4" name="Google Shape;94;p8"/>
          <p:cNvSpPr txBox="1">
            <a:spLocks noGrp="1"/>
          </p:cNvSpPr>
          <p:nvPr>
            <p:ph type="body" idx="5"/>
          </p:nvPr>
        </p:nvSpPr>
        <p:spPr>
          <a:xfrm>
            <a:off x="273112" y="5386920"/>
            <a:ext cx="4104300" cy="1184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95" name="Google Shape;95;p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916885" y="4719562"/>
            <a:ext cx="475800" cy="500839"/>
          </a:xfrm>
          <a:prstGeom prst="rect">
            <a:avLst/>
          </a:prstGeom>
          <a:noFill/>
          <a:ln>
            <a:noFill/>
          </a:ln>
        </p:spPr>
      </p:pic>
      <p:pic>
        <p:nvPicPr>
          <p:cNvPr id="96" name="Google Shape;96;p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916885" y="2467175"/>
            <a:ext cx="475800" cy="5008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97"/>
        <p:cNvGrpSpPr/>
        <p:nvPr/>
      </p:nvGrpSpPr>
      <p:grpSpPr>
        <a:xfrm>
          <a:off x="0" y="0"/>
          <a:ext cx="0" cy="0"/>
          <a:chOff x="0" y="0"/>
          <a:chExt cx="0" cy="0"/>
        </a:xfrm>
      </p:grpSpPr>
      <p:sp>
        <p:nvSpPr>
          <p:cNvPr id="98" name="Google Shape;98;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99" name="Google Shape;99;p9"/>
          <p:cNvSpPr/>
          <p:nvPr/>
        </p:nvSpPr>
        <p:spPr>
          <a:xfrm>
            <a:off x="180300" y="989975"/>
            <a:ext cx="2698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0" name="Google Shape;100;p9"/>
          <p:cNvSpPr txBox="1">
            <a:spLocks noGrp="1"/>
          </p:cNvSpPr>
          <p:nvPr>
            <p:ph type="title"/>
          </p:nvPr>
        </p:nvSpPr>
        <p:spPr>
          <a:xfrm>
            <a:off x="175700" y="983575"/>
            <a:ext cx="269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rriculum connections slide - for internal use ">
  <p:cSld name="CUSTOM_3_1_2">
    <p:spTree>
      <p:nvGrpSpPr>
        <p:cNvPr id="1" name="Shape 117"/>
        <p:cNvGrpSpPr/>
        <p:nvPr/>
      </p:nvGrpSpPr>
      <p:grpSpPr>
        <a:xfrm>
          <a:off x="0" y="0"/>
          <a:ext cx="0" cy="0"/>
          <a:chOff x="0" y="0"/>
          <a:chExt cx="0" cy="0"/>
        </a:xfrm>
      </p:grpSpPr>
      <p:sp>
        <p:nvSpPr>
          <p:cNvPr id="118" name="Google Shape;118;p11"/>
          <p:cNvSpPr/>
          <p:nvPr/>
        </p:nvSpPr>
        <p:spPr>
          <a:xfrm>
            <a:off x="63050" y="76725"/>
            <a:ext cx="9006900" cy="94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20" name="Google Shape;120;p11"/>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CA" b="1">
                <a:solidFill>
                  <a:schemeClr val="lt1"/>
                </a:solidFill>
              </a:rPr>
              <a:t>CURRICULUM CONNECTIONS slide - for INTERNAL USE</a:t>
            </a:r>
            <a:endParaRPr>
              <a:solidFill>
                <a:schemeClr val="lt1"/>
              </a:solidFill>
            </a:endParaRPr>
          </a:p>
        </p:txBody>
      </p:sp>
      <p:graphicFrame>
        <p:nvGraphicFramePr>
          <p:cNvPr id="121" name="Google Shape;121;p11"/>
          <p:cNvGraphicFramePr/>
          <p:nvPr/>
        </p:nvGraphicFramePr>
        <p:xfrm>
          <a:off x="274900" y="1391675"/>
          <a:ext cx="3000000" cy="3000000"/>
        </p:xfrm>
        <a:graphic>
          <a:graphicData uri="http://schemas.openxmlformats.org/drawingml/2006/table">
            <a:tbl>
              <a:tblPr>
                <a:noFill/>
                <a:tableStyleId>{DC02A7CC-01DC-4F14-9B0D-939A24EA15A3}</a:tableStyleId>
              </a:tblPr>
              <a:tblGrid>
                <a:gridCol w="1088200">
                  <a:extLst>
                    <a:ext uri="{9D8B030D-6E8A-4147-A177-3AD203B41FA5}">
                      <a16:colId xmlns:a16="http://schemas.microsoft.com/office/drawing/2014/main" val="20000"/>
                    </a:ext>
                  </a:extLst>
                </a:gridCol>
                <a:gridCol w="973400">
                  <a:extLst>
                    <a:ext uri="{9D8B030D-6E8A-4147-A177-3AD203B41FA5}">
                      <a16:colId xmlns:a16="http://schemas.microsoft.com/office/drawing/2014/main" val="20001"/>
                    </a:ext>
                  </a:extLst>
                </a:gridCol>
                <a:gridCol w="1794675">
                  <a:extLst>
                    <a:ext uri="{9D8B030D-6E8A-4147-A177-3AD203B41FA5}">
                      <a16:colId xmlns:a16="http://schemas.microsoft.com/office/drawing/2014/main" val="20002"/>
                    </a:ext>
                  </a:extLst>
                </a:gridCol>
                <a:gridCol w="46712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CA" sz="1100">
                          <a:solidFill>
                            <a:schemeClr val="lt1"/>
                          </a:solidFill>
                        </a:rPr>
                        <a:t>PROVINCE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en-CA" sz="1100">
                          <a:solidFill>
                            <a:schemeClr val="lt1"/>
                          </a:solidFill>
                        </a:rPr>
                        <a:t>GRADE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en-CA" sz="1100">
                          <a:solidFill>
                            <a:schemeClr val="lt1"/>
                          </a:solidFill>
                        </a:rPr>
                        <a:t>SUBJECT</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en-CA" sz="1100">
                          <a:solidFill>
                            <a:schemeClr val="lt1"/>
                          </a:solidFill>
                        </a:rPr>
                        <a:t>EXCERPT from curriculum document</a:t>
                      </a:r>
                      <a:endParaRPr sz="1100">
                        <a:solidFill>
                          <a:schemeClr val="lt1"/>
                        </a:solidFill>
                      </a:endParaRPr>
                    </a:p>
                  </a:txBody>
                  <a:tcPr marL="91425" marR="91425" marT="91425" marB="91425" anchor="ctr">
                    <a:solidFill>
                      <a:srgbClr val="0C1637"/>
                    </a:solidFill>
                  </a:tcPr>
                </a:tc>
                <a:extLst>
                  <a:ext uri="{0D108BD9-81ED-4DB2-BD59-A6C34878D82A}">
                    <a16:rowId xmlns:a16="http://schemas.microsoft.com/office/drawing/2014/main" val="10000"/>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86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805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8438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
        <p:nvSpPr>
          <p:cNvPr id="122" name="Google Shape;122;p11"/>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This slide is to facilitate the education process. Please keep this slide on the internal (or “Working”) version of this activity, but do not include it on the public facing version.</a:t>
            </a:r>
            <a:endParaRPr/>
          </a:p>
        </p:txBody>
      </p:sp>
      <p:sp>
        <p:nvSpPr>
          <p:cNvPr id="123" name="Google Shape;123;p11"/>
          <p:cNvSpPr txBox="1">
            <a:spLocks noGrp="1"/>
          </p:cNvSpPr>
          <p:nvPr>
            <p:ph type="body" idx="1"/>
          </p:nvPr>
        </p:nvSpPr>
        <p:spPr>
          <a:xfrm>
            <a:off x="275525" y="177267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4" name="Google Shape;124;p11"/>
          <p:cNvSpPr txBox="1">
            <a:spLocks noGrp="1"/>
          </p:cNvSpPr>
          <p:nvPr>
            <p:ph type="body" idx="2"/>
          </p:nvPr>
        </p:nvSpPr>
        <p:spPr>
          <a:xfrm>
            <a:off x="1371725" y="177267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5" name="Google Shape;125;p11"/>
          <p:cNvSpPr txBox="1">
            <a:spLocks noGrp="1"/>
          </p:cNvSpPr>
          <p:nvPr>
            <p:ph type="body" idx="3"/>
          </p:nvPr>
        </p:nvSpPr>
        <p:spPr>
          <a:xfrm>
            <a:off x="2343125" y="177267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6" name="Google Shape;126;p11"/>
          <p:cNvSpPr txBox="1">
            <a:spLocks noGrp="1"/>
          </p:cNvSpPr>
          <p:nvPr>
            <p:ph type="body" idx="4"/>
          </p:nvPr>
        </p:nvSpPr>
        <p:spPr>
          <a:xfrm>
            <a:off x="4133825" y="177267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7" name="Google Shape;127;p11"/>
          <p:cNvSpPr txBox="1">
            <a:spLocks noGrp="1"/>
          </p:cNvSpPr>
          <p:nvPr>
            <p:ph type="body" idx="5"/>
          </p:nvPr>
        </p:nvSpPr>
        <p:spPr>
          <a:xfrm>
            <a:off x="275525" y="257277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8" name="Google Shape;128;p11"/>
          <p:cNvSpPr txBox="1">
            <a:spLocks noGrp="1"/>
          </p:cNvSpPr>
          <p:nvPr>
            <p:ph type="body" idx="6"/>
          </p:nvPr>
        </p:nvSpPr>
        <p:spPr>
          <a:xfrm>
            <a:off x="1371725" y="257277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 name="Google Shape;129;p11"/>
          <p:cNvSpPr txBox="1">
            <a:spLocks noGrp="1"/>
          </p:cNvSpPr>
          <p:nvPr>
            <p:ph type="body" idx="7"/>
          </p:nvPr>
        </p:nvSpPr>
        <p:spPr>
          <a:xfrm>
            <a:off x="2343125" y="257277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0" name="Google Shape;130;p11"/>
          <p:cNvSpPr txBox="1">
            <a:spLocks noGrp="1"/>
          </p:cNvSpPr>
          <p:nvPr>
            <p:ph type="body" idx="8"/>
          </p:nvPr>
        </p:nvSpPr>
        <p:spPr>
          <a:xfrm>
            <a:off x="4133825" y="257277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1" name="Google Shape;131;p11"/>
          <p:cNvSpPr txBox="1">
            <a:spLocks noGrp="1"/>
          </p:cNvSpPr>
          <p:nvPr>
            <p:ph type="body" idx="9"/>
          </p:nvPr>
        </p:nvSpPr>
        <p:spPr>
          <a:xfrm>
            <a:off x="275525" y="33538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2" name="Google Shape;132;p11"/>
          <p:cNvSpPr txBox="1">
            <a:spLocks noGrp="1"/>
          </p:cNvSpPr>
          <p:nvPr>
            <p:ph type="body" idx="13"/>
          </p:nvPr>
        </p:nvSpPr>
        <p:spPr>
          <a:xfrm>
            <a:off x="1371725" y="33538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3" name="Google Shape;133;p11"/>
          <p:cNvSpPr txBox="1">
            <a:spLocks noGrp="1"/>
          </p:cNvSpPr>
          <p:nvPr>
            <p:ph type="body" idx="14"/>
          </p:nvPr>
        </p:nvSpPr>
        <p:spPr>
          <a:xfrm>
            <a:off x="2343125" y="33538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4" name="Google Shape;134;p11"/>
          <p:cNvSpPr txBox="1">
            <a:spLocks noGrp="1"/>
          </p:cNvSpPr>
          <p:nvPr>
            <p:ph type="body" idx="15"/>
          </p:nvPr>
        </p:nvSpPr>
        <p:spPr>
          <a:xfrm>
            <a:off x="4133825" y="33538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5" name="Google Shape;135;p11"/>
          <p:cNvSpPr txBox="1">
            <a:spLocks noGrp="1"/>
          </p:cNvSpPr>
          <p:nvPr>
            <p:ph type="body" idx="16"/>
          </p:nvPr>
        </p:nvSpPr>
        <p:spPr>
          <a:xfrm>
            <a:off x="275525" y="41539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6" name="Google Shape;136;p11"/>
          <p:cNvSpPr txBox="1">
            <a:spLocks noGrp="1"/>
          </p:cNvSpPr>
          <p:nvPr>
            <p:ph type="body" idx="17"/>
          </p:nvPr>
        </p:nvSpPr>
        <p:spPr>
          <a:xfrm>
            <a:off x="1371725" y="41539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7" name="Google Shape;137;p11"/>
          <p:cNvSpPr txBox="1">
            <a:spLocks noGrp="1"/>
          </p:cNvSpPr>
          <p:nvPr>
            <p:ph type="body" idx="18"/>
          </p:nvPr>
        </p:nvSpPr>
        <p:spPr>
          <a:xfrm>
            <a:off x="2343125" y="41539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8" name="Google Shape;138;p11"/>
          <p:cNvSpPr txBox="1">
            <a:spLocks noGrp="1"/>
          </p:cNvSpPr>
          <p:nvPr>
            <p:ph type="body" idx="19"/>
          </p:nvPr>
        </p:nvSpPr>
        <p:spPr>
          <a:xfrm>
            <a:off x="4133825" y="41539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9" name="Google Shape;139;p11"/>
          <p:cNvSpPr txBox="1">
            <a:spLocks noGrp="1"/>
          </p:cNvSpPr>
          <p:nvPr>
            <p:ph type="body" idx="20"/>
          </p:nvPr>
        </p:nvSpPr>
        <p:spPr>
          <a:xfrm>
            <a:off x="275525" y="49693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11"/>
          <p:cNvSpPr txBox="1">
            <a:spLocks noGrp="1"/>
          </p:cNvSpPr>
          <p:nvPr>
            <p:ph type="body" idx="21"/>
          </p:nvPr>
        </p:nvSpPr>
        <p:spPr>
          <a:xfrm>
            <a:off x="1371725" y="49693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1" name="Google Shape;141;p11"/>
          <p:cNvSpPr txBox="1">
            <a:spLocks noGrp="1"/>
          </p:cNvSpPr>
          <p:nvPr>
            <p:ph type="body" idx="22"/>
          </p:nvPr>
        </p:nvSpPr>
        <p:spPr>
          <a:xfrm>
            <a:off x="2343125" y="49693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2" name="Google Shape;142;p11"/>
          <p:cNvSpPr txBox="1">
            <a:spLocks noGrp="1"/>
          </p:cNvSpPr>
          <p:nvPr>
            <p:ph type="body" idx="23"/>
          </p:nvPr>
        </p:nvSpPr>
        <p:spPr>
          <a:xfrm>
            <a:off x="4133825" y="49693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diasmarts.c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180275" y="1301175"/>
            <a:ext cx="8783400" cy="18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6300"/>
              <a:t>CURRENT NEWS: </a:t>
            </a:r>
            <a:endParaRPr sz="6300"/>
          </a:p>
          <a:p>
            <a:pPr marL="0" lvl="0" indent="0" algn="ctr" rtl="0">
              <a:spcBef>
                <a:spcPts val="1000"/>
              </a:spcBef>
              <a:spcAft>
                <a:spcPts val="0"/>
              </a:spcAft>
              <a:buNone/>
            </a:pPr>
            <a:r>
              <a:rPr lang="en-CA" sz="5300"/>
              <a:t>ST. LAWRENCE RIVER</a:t>
            </a:r>
            <a:endParaRPr sz="5300"/>
          </a:p>
        </p:txBody>
      </p:sp>
      <p:pic>
        <p:nvPicPr>
          <p:cNvPr id="165" name="Google Shape;165;p15" title="Open quot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428757" y="3953925"/>
            <a:ext cx="501394" cy="350275"/>
          </a:xfrm>
          <a:prstGeom prst="rect">
            <a:avLst/>
          </a:prstGeom>
          <a:noFill/>
          <a:ln>
            <a:noFill/>
          </a:ln>
        </p:spPr>
      </p:pic>
      <p:sp>
        <p:nvSpPr>
          <p:cNvPr id="166" name="Google Shape;166;p15"/>
          <p:cNvSpPr txBox="1">
            <a:spLocks noGrp="1"/>
          </p:cNvSpPr>
          <p:nvPr>
            <p:ph type="body" idx="2"/>
          </p:nvPr>
        </p:nvSpPr>
        <p:spPr>
          <a:xfrm>
            <a:off x="4358950" y="4457365"/>
            <a:ext cx="4044900" cy="1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A diverse mix of voices leads to better discussions, decisions, and outcomes for everyone. </a:t>
            </a:r>
            <a:endParaRPr/>
          </a:p>
        </p:txBody>
      </p:sp>
      <p:pic>
        <p:nvPicPr>
          <p:cNvPr id="167" name="Google Shape;167;p15" title="Close quote"/>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6799" y="6143201"/>
            <a:ext cx="546076" cy="381474"/>
          </a:xfrm>
          <a:prstGeom prst="rect">
            <a:avLst/>
          </a:prstGeom>
          <a:noFill/>
          <a:ln>
            <a:noFill/>
          </a:ln>
        </p:spPr>
      </p:pic>
      <p:sp>
        <p:nvSpPr>
          <p:cNvPr id="168" name="Google Shape;168;p15"/>
          <p:cNvSpPr txBox="1">
            <a:spLocks noGrp="1"/>
          </p:cNvSpPr>
          <p:nvPr>
            <p:ph type="body" idx="3"/>
          </p:nvPr>
        </p:nvSpPr>
        <p:spPr>
          <a:xfrm>
            <a:off x="5338225" y="5522850"/>
            <a:ext cx="3065700" cy="52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CA"/>
              <a:t>Sundar Picha</a:t>
            </a:r>
            <a:endParaRPr/>
          </a:p>
        </p:txBody>
      </p:sp>
      <p:pic>
        <p:nvPicPr>
          <p:cNvPr id="169" name="Google Shape;169;p15" descr="Someone is holding a clear glass ball in their hand. The glass ball inverts the scene so that building on the street appear upside-down. " title="A person holding a clear glass ball. "/>
          <p:cNvPicPr preferRelativeResize="0">
            <a:picLocks noGrp="1"/>
          </p:cNvPicPr>
          <p:nvPr>
            <p:ph type="pic" idx="4"/>
          </p:nvPr>
        </p:nvPicPr>
        <p:blipFill rotWithShape="1">
          <a:blip r:embed="rId5" cstate="print">
            <a:alphaModFix/>
            <a:extLst>
              <a:ext uri="{28A0092B-C50C-407E-A947-70E740481C1C}">
                <a14:useLocalDpi xmlns:a14="http://schemas.microsoft.com/office/drawing/2010/main"/>
              </a:ext>
            </a:extLst>
          </a:blip>
          <a:srcRect/>
          <a:stretch/>
        </p:blipFill>
        <p:spPr>
          <a:xfrm>
            <a:off x="180275" y="3779400"/>
            <a:ext cx="3776100" cy="2268000"/>
          </a:xfrm>
          <a:prstGeom prst="roundRect">
            <a:avLst>
              <a:gd name="adj" fmla="val 16667"/>
            </a:avLst>
          </a:prstGeom>
        </p:spPr>
      </p:pic>
      <p:sp>
        <p:nvSpPr>
          <p:cNvPr id="170" name="Google Shape;170;p15"/>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en-CA" sz="1050"/>
              <a:t>This Ocean School activity is licensed under</a:t>
            </a:r>
            <a:r>
              <a:rPr lang="en-CA" sz="900"/>
              <a:t/>
            </a:r>
            <a:br>
              <a:rPr lang="en-CA" sz="900"/>
            </a:br>
            <a:r>
              <a:rPr lang="en-CA" sz="1100" b="1" u="sng">
                <a:hlinkClick r:id="rId6"/>
              </a:rPr>
              <a:t>CC BY-SA 4.0</a:t>
            </a:r>
            <a:endParaRPr/>
          </a:p>
        </p:txBody>
      </p:sp>
      <p:sp>
        <p:nvSpPr>
          <p:cNvPr id="171" name="Google Shape;171;p15"/>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175700" y="983575"/>
            <a:ext cx="2232000" cy="4374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en-CA"/>
              <a:t>Here’s your challenge:</a:t>
            </a:r>
            <a:endParaRPr/>
          </a:p>
        </p:txBody>
      </p:sp>
      <p:sp>
        <p:nvSpPr>
          <p:cNvPr id="177" name="Google Shape;177;p16"/>
          <p:cNvSpPr txBox="1">
            <a:spLocks noGrp="1"/>
          </p:cNvSpPr>
          <p:nvPr>
            <p:ph type="subTitle" idx="1"/>
          </p:nvPr>
        </p:nvSpPr>
        <p:spPr>
          <a:xfrm>
            <a:off x="2276000" y="989100"/>
            <a:ext cx="5222700" cy="431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en-CA"/>
              <a:t>Analyse a news article and reflect about perspective. </a:t>
            </a:r>
            <a:endParaRPr/>
          </a:p>
        </p:txBody>
      </p:sp>
      <p:sp>
        <p:nvSpPr>
          <p:cNvPr id="178" name="Google Shape;178;p16"/>
          <p:cNvSpPr txBox="1">
            <a:spLocks noGrp="1"/>
          </p:cNvSpPr>
          <p:nvPr>
            <p:ph type="body" idx="2"/>
          </p:nvPr>
        </p:nvSpPr>
        <p:spPr>
          <a:xfrm>
            <a:off x="267300" y="1947275"/>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dk1"/>
                </a:solidFill>
              </a:rPr>
              <a:t>Here’s your to-do list:</a:t>
            </a:r>
            <a:endParaRPr>
              <a:solidFill>
                <a:schemeClr val="dk1"/>
              </a:solidFill>
            </a:endParaRPr>
          </a:p>
        </p:txBody>
      </p:sp>
      <p:sp>
        <p:nvSpPr>
          <p:cNvPr id="179" name="Google Shape;179;p16"/>
          <p:cNvSpPr txBox="1"/>
          <p:nvPr/>
        </p:nvSpPr>
        <p:spPr>
          <a:xfrm>
            <a:off x="368169" y="2651850"/>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1</a:t>
            </a:r>
            <a:endParaRPr b="1">
              <a:solidFill>
                <a:srgbClr val="2A6312"/>
              </a:solidFill>
              <a:latin typeface="Nunito"/>
              <a:ea typeface="Nunito"/>
              <a:cs typeface="Nunito"/>
              <a:sym typeface="Nunito"/>
            </a:endParaRPr>
          </a:p>
        </p:txBody>
      </p:sp>
      <p:sp>
        <p:nvSpPr>
          <p:cNvPr id="180" name="Google Shape;180;p16"/>
          <p:cNvSpPr txBox="1">
            <a:spLocks noGrp="1"/>
          </p:cNvSpPr>
          <p:nvPr>
            <p:ph type="body" idx="3"/>
          </p:nvPr>
        </p:nvSpPr>
        <p:spPr>
          <a:xfrm>
            <a:off x="993340" y="265185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Learn about different perspectives and bias.</a:t>
            </a:r>
            <a:endParaRPr>
              <a:solidFill>
                <a:schemeClr val="dk1"/>
              </a:solidFill>
            </a:endParaRPr>
          </a:p>
        </p:txBody>
      </p:sp>
      <p:sp>
        <p:nvSpPr>
          <p:cNvPr id="181" name="Google Shape;181;p16"/>
          <p:cNvSpPr txBox="1"/>
          <p:nvPr/>
        </p:nvSpPr>
        <p:spPr>
          <a:xfrm rot="3249">
            <a:off x="358950" y="3580675"/>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2</a:t>
            </a:r>
            <a:endParaRPr b="1">
              <a:solidFill>
                <a:srgbClr val="2A6312"/>
              </a:solidFill>
              <a:latin typeface="Nunito"/>
              <a:ea typeface="Nunito"/>
              <a:cs typeface="Nunito"/>
              <a:sym typeface="Nunito"/>
            </a:endParaRPr>
          </a:p>
        </p:txBody>
      </p:sp>
      <p:sp>
        <p:nvSpPr>
          <p:cNvPr id="182" name="Google Shape;182;p16"/>
          <p:cNvSpPr txBox="1">
            <a:spLocks noGrp="1"/>
          </p:cNvSpPr>
          <p:nvPr>
            <p:ph type="body" idx="4"/>
          </p:nvPr>
        </p:nvSpPr>
        <p:spPr>
          <a:xfrm>
            <a:off x="993351" y="3580500"/>
            <a:ext cx="34701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Choose one article from the </a:t>
            </a:r>
            <a:br>
              <a:rPr lang="en-CA">
                <a:solidFill>
                  <a:schemeClr val="dk1"/>
                </a:solidFill>
              </a:rPr>
            </a:br>
            <a:r>
              <a:rPr lang="en-CA" i="1">
                <a:solidFill>
                  <a:schemeClr val="dk1"/>
                </a:solidFill>
              </a:rPr>
              <a:t>Current news: St. Lawrence</a:t>
            </a:r>
            <a:r>
              <a:rPr lang="en-CA">
                <a:solidFill>
                  <a:schemeClr val="dk1"/>
                </a:solidFill>
              </a:rPr>
              <a:t> newsreel.</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83" name="Google Shape;183;p16"/>
          <p:cNvSpPr txBox="1"/>
          <p:nvPr/>
        </p:nvSpPr>
        <p:spPr>
          <a:xfrm>
            <a:off x="368171" y="4509200"/>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3</a:t>
            </a:r>
            <a:endParaRPr b="1">
              <a:solidFill>
                <a:srgbClr val="2A6312"/>
              </a:solidFill>
              <a:latin typeface="Nunito"/>
              <a:ea typeface="Nunito"/>
              <a:cs typeface="Nunito"/>
              <a:sym typeface="Nunito"/>
            </a:endParaRPr>
          </a:p>
        </p:txBody>
      </p:sp>
      <p:sp>
        <p:nvSpPr>
          <p:cNvPr id="184" name="Google Shape;184;p16"/>
          <p:cNvSpPr txBox="1">
            <a:spLocks noGrp="1"/>
          </p:cNvSpPr>
          <p:nvPr>
            <p:ph type="body" idx="5"/>
          </p:nvPr>
        </p:nvSpPr>
        <p:spPr>
          <a:xfrm>
            <a:off x="993340" y="4509184"/>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Analyze the article and reflect about perspective. </a:t>
            </a:r>
            <a:endParaRPr>
              <a:solidFill>
                <a:schemeClr val="dk1"/>
              </a:solidFill>
            </a:endParaRPr>
          </a:p>
        </p:txBody>
      </p:sp>
      <p:sp>
        <p:nvSpPr>
          <p:cNvPr id="185" name="Google Shape;185;p16"/>
          <p:cNvSpPr txBox="1"/>
          <p:nvPr/>
        </p:nvSpPr>
        <p:spPr>
          <a:xfrm rot="3249">
            <a:off x="368155" y="5468625"/>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4</a:t>
            </a:r>
            <a:endParaRPr b="1">
              <a:solidFill>
                <a:srgbClr val="2A6312"/>
              </a:solidFill>
              <a:latin typeface="Nunito"/>
              <a:ea typeface="Nunito"/>
              <a:cs typeface="Nunito"/>
              <a:sym typeface="Nunito"/>
            </a:endParaRPr>
          </a:p>
        </p:txBody>
      </p:sp>
      <p:sp>
        <p:nvSpPr>
          <p:cNvPr id="186" name="Google Shape;186;p16"/>
          <p:cNvSpPr txBox="1">
            <a:spLocks noGrp="1"/>
          </p:cNvSpPr>
          <p:nvPr>
            <p:ph type="body" idx="6"/>
          </p:nvPr>
        </p:nvSpPr>
        <p:spPr>
          <a:xfrm>
            <a:off x="1002940" y="546845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Reflect on what actions you can take to protect the river.</a:t>
            </a:r>
            <a:endParaRPr>
              <a:solidFill>
                <a:schemeClr val="dk1"/>
              </a:solidFill>
            </a:endParaRPr>
          </a:p>
        </p:txBody>
      </p:sp>
      <p:pic>
        <p:nvPicPr>
          <p:cNvPr id="187" name="Google Shape;187;p16" descr="An elementary school child wearing a blue school uniform is sitting amongst her peers in a classroom holding a newspaper. " title="A student holding a newspaper"/>
          <p:cNvPicPr preferRelativeResize="0">
            <a:picLocks noGrp="1"/>
          </p:cNvPicPr>
          <p:nvPr>
            <p:ph type="pic" idx="7"/>
          </p:nvPr>
        </p:nvPicPr>
        <p:blipFill rotWithShape="1">
          <a:blip r:embed="rId3" cstate="print">
            <a:alphaModFix/>
            <a:extLst>
              <a:ext uri="{28A0092B-C50C-407E-A947-70E740481C1C}">
                <a14:useLocalDpi xmlns:a14="http://schemas.microsoft.com/office/drawing/2010/main"/>
              </a:ext>
            </a:extLst>
          </a:blip>
          <a:srcRect/>
          <a:stretch/>
        </p:blipFill>
        <p:spPr>
          <a:xfrm>
            <a:off x="4724350" y="1652550"/>
            <a:ext cx="4239300" cy="5007300"/>
          </a:xfrm>
          <a:prstGeom prst="roundRect">
            <a:avLst>
              <a:gd name="adj" fmla="val 16667"/>
            </a:avLst>
          </a:prstGeom>
        </p:spPr>
      </p:pic>
      <p:sp>
        <p:nvSpPr>
          <p:cNvPr id="188" name="Google Shape;188;p16"/>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175700" y="983575"/>
            <a:ext cx="32751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Perspective, bias, and the news</a:t>
            </a:r>
            <a:endParaRPr/>
          </a:p>
        </p:txBody>
      </p:sp>
      <p:sp>
        <p:nvSpPr>
          <p:cNvPr id="194" name="Google Shape;194;p17"/>
          <p:cNvSpPr txBox="1">
            <a:spLocks noGrp="1"/>
          </p:cNvSpPr>
          <p:nvPr>
            <p:ph type="body" idx="1"/>
          </p:nvPr>
        </p:nvSpPr>
        <p:spPr>
          <a:xfrm>
            <a:off x="180300" y="1644850"/>
            <a:ext cx="45204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dk1"/>
                </a:solidFill>
              </a:rPr>
              <a:t>A perspective is a point of view or a particular way of looking at something. Every single one of us has a unique perspective on life that has been shaped by our experiences, backgrounds, upbringing, education and values.</a:t>
            </a:r>
            <a:endParaRPr>
              <a:solidFill>
                <a:schemeClr val="dk1"/>
              </a:solidFill>
            </a:endParaRPr>
          </a:p>
          <a:p>
            <a:pPr marL="0" lvl="0" indent="0" algn="l" rtl="0">
              <a:spcBef>
                <a:spcPts val="1000"/>
              </a:spcBef>
              <a:spcAft>
                <a:spcPts val="0"/>
              </a:spcAft>
              <a:buNone/>
            </a:pPr>
            <a:r>
              <a:rPr lang="en-CA">
                <a:solidFill>
                  <a:srgbClr val="760F47"/>
                </a:solidFill>
              </a:rPr>
              <a:t/>
            </a:r>
            <a:br>
              <a:rPr lang="en-CA">
                <a:solidFill>
                  <a:srgbClr val="760F47"/>
                </a:solidFill>
              </a:rPr>
            </a:br>
            <a:r>
              <a:rPr lang="en-CA">
                <a:solidFill>
                  <a:srgbClr val="2A6312"/>
                </a:solidFill>
              </a:rPr>
              <a:t>How can perspective create bias?</a:t>
            </a:r>
            <a:endParaRPr>
              <a:solidFill>
                <a:srgbClr val="2A6312"/>
              </a:solidFill>
            </a:endParaRPr>
          </a:p>
          <a:p>
            <a:pPr marL="0" lvl="0" indent="0" algn="l" rtl="0">
              <a:spcBef>
                <a:spcPts val="1000"/>
              </a:spcBef>
              <a:spcAft>
                <a:spcPts val="0"/>
              </a:spcAft>
              <a:buNone/>
            </a:pPr>
            <a:r>
              <a:rPr lang="en-CA">
                <a:solidFill>
                  <a:schemeClr val="dk1"/>
                </a:solidFill>
              </a:rPr>
              <a:t>Our perspectives and opinions can influence how we talk or write about something, even if we’re trying to be neutral. Journalism is meant to be objective, which means it aims to present the facts without personal or external opinions and bias. That’s because biased information can influence how you make decisions or think about an issue.</a:t>
            </a:r>
            <a:endParaRPr>
              <a:solidFill>
                <a:schemeClr val="dk1"/>
              </a:solidFill>
            </a:endParaRPr>
          </a:p>
          <a:p>
            <a:pPr marL="0" lvl="0" indent="0" algn="l" rtl="0">
              <a:spcBef>
                <a:spcPts val="0"/>
              </a:spcBef>
              <a:spcAft>
                <a:spcPts val="0"/>
              </a:spcAft>
              <a:buNone/>
            </a:pPr>
            <a:r>
              <a:rPr lang="en-CA">
                <a:solidFill>
                  <a:schemeClr val="dk1"/>
                </a:solidFill>
              </a:rPr>
              <a:t> </a:t>
            </a:r>
            <a:endParaRPr>
              <a:solidFill>
                <a:schemeClr val="dk1"/>
              </a:solidFill>
            </a:endParaRPr>
          </a:p>
          <a:p>
            <a:pPr marL="0" lvl="0" indent="0" algn="l" rtl="0">
              <a:spcBef>
                <a:spcPts val="0"/>
              </a:spcBef>
              <a:spcAft>
                <a:spcPts val="0"/>
              </a:spcAft>
              <a:buNone/>
            </a:pPr>
            <a:r>
              <a:rPr lang="en-CA">
                <a:solidFill>
                  <a:schemeClr val="dk1"/>
                </a:solidFill>
              </a:rPr>
              <a:t>However, everyone’s personal experiences will give them some level of bias. When consuming the news, it is important for us to be critical about whose perspectives are being represented or left out, and how that might impact how we understand the story.</a:t>
            </a:r>
            <a:endParaRPr>
              <a:solidFill>
                <a:schemeClr val="dk1"/>
              </a:solidFill>
            </a:endParaRPr>
          </a:p>
        </p:txBody>
      </p:sp>
      <p:sp>
        <p:nvSpPr>
          <p:cNvPr id="195" name="Google Shape;195;p17"/>
          <p:cNvSpPr txBox="1"/>
          <p:nvPr/>
        </p:nvSpPr>
        <p:spPr>
          <a:xfrm>
            <a:off x="5059894" y="5741048"/>
            <a:ext cx="540300" cy="507900"/>
          </a:xfrm>
          <a:prstGeom prst="rect">
            <a:avLst/>
          </a:prstGeom>
          <a:noFill/>
          <a:ln>
            <a:noFill/>
          </a:ln>
        </p:spPr>
        <p:txBody>
          <a:bodyPr spcFirstLastPara="1" wrap="square" lIns="0" tIns="0" rIns="91425" bIns="91425" anchor="t" anchorCtr="0">
            <a:spAutoFit/>
          </a:bodyPr>
          <a:lstStyle/>
          <a:p>
            <a:pPr marL="0" lvl="0" indent="0" algn="ctr" rtl="0">
              <a:lnSpc>
                <a:spcPct val="100000"/>
              </a:lnSpc>
              <a:spcBef>
                <a:spcPts val="0"/>
              </a:spcBef>
              <a:spcAft>
                <a:spcPts val="0"/>
              </a:spcAft>
              <a:buNone/>
            </a:pPr>
            <a:r>
              <a:rPr lang="en-CA" sz="2700" b="1">
                <a:solidFill>
                  <a:srgbClr val="5CC61E"/>
                </a:solidFill>
                <a:latin typeface="Nunito"/>
                <a:ea typeface="Nunito"/>
                <a:cs typeface="Nunito"/>
                <a:sym typeface="Nunito"/>
              </a:rPr>
              <a:t>💡</a:t>
            </a:r>
            <a:endParaRPr sz="2700" b="1">
              <a:solidFill>
                <a:srgbClr val="5CC61E"/>
              </a:solidFill>
              <a:latin typeface="Nunito"/>
              <a:ea typeface="Nunito"/>
              <a:cs typeface="Nunito"/>
              <a:sym typeface="Nunito"/>
            </a:endParaRPr>
          </a:p>
        </p:txBody>
      </p:sp>
      <p:sp>
        <p:nvSpPr>
          <p:cNvPr id="196" name="Google Shape;196;p17"/>
          <p:cNvSpPr txBox="1">
            <a:spLocks noGrp="1"/>
          </p:cNvSpPr>
          <p:nvPr>
            <p:ph type="body" idx="2"/>
          </p:nvPr>
        </p:nvSpPr>
        <p:spPr>
          <a:xfrm>
            <a:off x="5500825" y="5329159"/>
            <a:ext cx="3449700" cy="13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1300" i="0" u="sng" dirty="0">
                <a:solidFill>
                  <a:schemeClr val="hlink"/>
                </a:solidFill>
                <a:hlinkClick r:id="rId3"/>
              </a:rPr>
              <a:t>Media Smarts</a:t>
            </a:r>
            <a:r>
              <a:rPr lang="en-CA" sz="1300" i="0" dirty="0">
                <a:solidFill>
                  <a:schemeClr val="dk1"/>
                </a:solidFill>
              </a:rPr>
              <a:t> defines </a:t>
            </a:r>
            <a:r>
              <a:rPr lang="en-CA" sz="1300" b="0" i="0" dirty="0">
                <a:solidFill>
                  <a:srgbClr val="2A6312"/>
                </a:solidFill>
                <a:latin typeface="Nunito ExtraBold"/>
                <a:ea typeface="Nunito ExtraBold"/>
                <a:cs typeface="Nunito ExtraBold"/>
                <a:sym typeface="Nunito ExtraBold"/>
              </a:rPr>
              <a:t>bias</a:t>
            </a:r>
            <a:r>
              <a:rPr lang="en-CA" sz="1300" i="0" dirty="0">
                <a:solidFill>
                  <a:schemeClr val="dk1"/>
                </a:solidFill>
              </a:rPr>
              <a:t> as:</a:t>
            </a:r>
            <a:endParaRPr sz="1300" i="0" dirty="0">
              <a:solidFill>
                <a:schemeClr val="dk1"/>
              </a:solidFill>
            </a:endParaRPr>
          </a:p>
          <a:p>
            <a:pPr marL="0" lvl="0" indent="0" algn="l" rtl="0">
              <a:spcBef>
                <a:spcPts val="0"/>
              </a:spcBef>
              <a:spcAft>
                <a:spcPts val="0"/>
              </a:spcAft>
              <a:buNone/>
            </a:pPr>
            <a:r>
              <a:rPr lang="en-CA" sz="1500" i="0" dirty="0">
                <a:solidFill>
                  <a:schemeClr val="dk1"/>
                </a:solidFill>
              </a:rPr>
              <a:t>“A positive or negative attitude towards something, often based </a:t>
            </a:r>
            <a:br>
              <a:rPr lang="en-CA" sz="1500" i="0" dirty="0">
                <a:solidFill>
                  <a:schemeClr val="dk1"/>
                </a:solidFill>
              </a:rPr>
            </a:br>
            <a:r>
              <a:rPr lang="en-CA" sz="1500" i="0" dirty="0">
                <a:solidFill>
                  <a:schemeClr val="dk1"/>
                </a:solidFill>
              </a:rPr>
              <a:t>on preconceived prejudices or view-</a:t>
            </a:r>
            <a:br>
              <a:rPr lang="en-CA" sz="1500" i="0" dirty="0">
                <a:solidFill>
                  <a:schemeClr val="dk1"/>
                </a:solidFill>
              </a:rPr>
            </a:br>
            <a:r>
              <a:rPr lang="en-CA" sz="1500" i="0" dirty="0">
                <a:solidFill>
                  <a:schemeClr val="dk1"/>
                </a:solidFill>
              </a:rPr>
              <a:t>points rather than evidence.” </a:t>
            </a:r>
            <a:endParaRPr sz="1500" i="0" dirty="0">
              <a:solidFill>
                <a:schemeClr val="dk1"/>
              </a:solidFill>
            </a:endParaRPr>
          </a:p>
        </p:txBody>
      </p:sp>
      <p:pic>
        <p:nvPicPr>
          <p:cNvPr id="197" name="Google Shape;197;p17" descr="A newspaper spread out flat on a surface. On top of the newspaper is a cup of coffee and a pair of reading glasses. The image is in black and white. " title="Newspaper "/>
          <p:cNvPicPr preferRelativeResize="0">
            <a:picLocks noGrp="1"/>
          </p:cNvPicPr>
          <p:nvPr>
            <p:ph type="pic" idx="3"/>
          </p:nvPr>
        </p:nvPicPr>
        <p:blipFill rotWithShape="1">
          <a:blip r:embed="rId4" cstate="print">
            <a:alphaModFix/>
            <a:extLst>
              <a:ext uri="{28A0092B-C50C-407E-A947-70E740481C1C}">
                <a14:useLocalDpi xmlns:a14="http://schemas.microsoft.com/office/drawing/2010/main"/>
              </a:ext>
            </a:extLst>
          </a:blip>
          <a:srcRect/>
          <a:stretch/>
        </p:blipFill>
        <p:spPr>
          <a:xfrm>
            <a:off x="4962775" y="1644850"/>
            <a:ext cx="3987600" cy="3334800"/>
          </a:xfrm>
          <a:prstGeom prst="roundRect">
            <a:avLst>
              <a:gd name="adj" fmla="val 16667"/>
            </a:avLst>
          </a:prstGeom>
        </p:spPr>
      </p:pic>
      <p:sp>
        <p:nvSpPr>
          <p:cNvPr id="198" name="Google Shape;198;p17"/>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175700" y="983575"/>
            <a:ext cx="22704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Choose a news article</a:t>
            </a:r>
            <a:endParaRPr/>
          </a:p>
        </p:txBody>
      </p:sp>
      <p:sp>
        <p:nvSpPr>
          <p:cNvPr id="204" name="Google Shape;204;p18"/>
          <p:cNvSpPr txBox="1">
            <a:spLocks noGrp="1"/>
          </p:cNvSpPr>
          <p:nvPr>
            <p:ph type="body" idx="1"/>
          </p:nvPr>
        </p:nvSpPr>
        <p:spPr>
          <a:xfrm>
            <a:off x="180275" y="1643875"/>
            <a:ext cx="15276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dk1"/>
                </a:solidFill>
              </a:rPr>
              <a:t>Name of article: </a:t>
            </a:r>
            <a:endParaRPr>
              <a:solidFill>
                <a:schemeClr val="dk1"/>
              </a:solidFill>
            </a:endParaRPr>
          </a:p>
        </p:txBody>
      </p:sp>
      <p:sp>
        <p:nvSpPr>
          <p:cNvPr id="205" name="Google Shape;205;p18"/>
          <p:cNvSpPr txBox="1">
            <a:spLocks noGrp="1"/>
          </p:cNvSpPr>
          <p:nvPr>
            <p:ph type="body" idx="3"/>
          </p:nvPr>
        </p:nvSpPr>
        <p:spPr>
          <a:xfrm>
            <a:off x="1707975" y="1650591"/>
            <a:ext cx="7255500" cy="431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
          <p:cNvSpPr txBox="1">
            <a:spLocks noGrp="1"/>
          </p:cNvSpPr>
          <p:nvPr>
            <p:ph type="body" idx="2"/>
          </p:nvPr>
        </p:nvSpPr>
        <p:spPr>
          <a:xfrm>
            <a:off x="273100" y="2306499"/>
            <a:ext cx="3639300" cy="6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solidFill>
                  <a:schemeClr val="dk1"/>
                </a:solidFill>
              </a:rPr>
              <a:t>What event or story is being reported? </a:t>
            </a:r>
            <a:endParaRPr>
              <a:solidFill>
                <a:schemeClr val="dk1"/>
              </a:solidFill>
            </a:endParaRPr>
          </a:p>
        </p:txBody>
      </p:sp>
      <p:sp>
        <p:nvSpPr>
          <p:cNvPr id="207" name="Google Shape;207;p18"/>
          <p:cNvSpPr txBox="1">
            <a:spLocks noGrp="1"/>
          </p:cNvSpPr>
          <p:nvPr>
            <p:ph type="body" idx="3"/>
          </p:nvPr>
        </p:nvSpPr>
        <p:spPr>
          <a:xfrm>
            <a:off x="269700" y="3104284"/>
            <a:ext cx="4104300" cy="12009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8"/>
          <p:cNvSpPr txBox="1">
            <a:spLocks noGrp="1"/>
          </p:cNvSpPr>
          <p:nvPr>
            <p:ph type="body" idx="4"/>
          </p:nvPr>
        </p:nvSpPr>
        <p:spPr>
          <a:xfrm>
            <a:off x="273112" y="4592199"/>
            <a:ext cx="3639300" cy="69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solidFill>
                  <a:schemeClr val="dk1"/>
                </a:solidFill>
              </a:rPr>
              <a:t>Who are the characters involved?</a:t>
            </a:r>
            <a:endParaRPr>
              <a:solidFill>
                <a:schemeClr val="dk1"/>
              </a:solidFill>
            </a:endParaRPr>
          </a:p>
        </p:txBody>
      </p:sp>
      <p:sp>
        <p:nvSpPr>
          <p:cNvPr id="209" name="Google Shape;209;p18"/>
          <p:cNvSpPr txBox="1">
            <a:spLocks noGrp="1"/>
          </p:cNvSpPr>
          <p:nvPr>
            <p:ph type="body" idx="5"/>
          </p:nvPr>
        </p:nvSpPr>
        <p:spPr>
          <a:xfrm>
            <a:off x="273112" y="5386920"/>
            <a:ext cx="4104300" cy="1184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10" name="Google Shape;210;p18" descr="A person wearing headphones, is sitting at a desk reading a document on a computer screen. " title="A person on the compute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724300" y="2297875"/>
            <a:ext cx="4239300" cy="4362000"/>
          </a:xfrm>
          <a:prstGeom prst="roundRect">
            <a:avLst>
              <a:gd name="adj" fmla="val 6014"/>
            </a:avLst>
          </a:prstGeom>
          <a:noFill/>
          <a:ln>
            <a:noFill/>
          </a:ln>
        </p:spPr>
      </p:pic>
      <p:sp>
        <p:nvSpPr>
          <p:cNvPr id="211" name="Google Shape;211;p18"/>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175700" y="983575"/>
            <a:ext cx="2698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Analyse your news article</a:t>
            </a:r>
            <a:endParaRPr/>
          </a:p>
        </p:txBody>
      </p:sp>
      <p:sp>
        <p:nvSpPr>
          <p:cNvPr id="217" name="Google Shape;217;p19"/>
          <p:cNvSpPr txBox="1"/>
          <p:nvPr/>
        </p:nvSpPr>
        <p:spPr>
          <a:xfrm>
            <a:off x="174800" y="1420975"/>
            <a:ext cx="8657400" cy="90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b="1">
                <a:solidFill>
                  <a:schemeClr val="dk1"/>
                </a:solidFill>
                <a:latin typeface="Nunito"/>
                <a:ea typeface="Nunito"/>
                <a:cs typeface="Nunito"/>
                <a:sym typeface="Nunito"/>
              </a:rPr>
              <a:t>What are the key facts from the article? List at least 3. </a:t>
            </a:r>
            <a:endParaRPr b="1">
              <a:solidFill>
                <a:schemeClr val="dk1"/>
              </a:solidFill>
              <a:latin typeface="Nunito"/>
              <a:ea typeface="Nunito"/>
              <a:cs typeface="Nunito"/>
              <a:sym typeface="Nunito"/>
            </a:endParaRPr>
          </a:p>
          <a:p>
            <a:pPr marL="0" lvl="0" indent="0" algn="l" rtl="0">
              <a:spcBef>
                <a:spcPts val="0"/>
              </a:spcBef>
              <a:spcAft>
                <a:spcPts val="0"/>
              </a:spcAft>
              <a:buNone/>
            </a:pPr>
            <a:r>
              <a:rPr lang="en-CA">
                <a:solidFill>
                  <a:schemeClr val="dk1"/>
                </a:solidFill>
                <a:latin typeface="Nunito"/>
                <a:ea typeface="Nunito"/>
                <a:cs typeface="Nunito"/>
                <a:sym typeface="Nunito"/>
              </a:rPr>
              <a:t>For each fact, write the evidence that the author used to support the fact. Who provided the information?  </a:t>
            </a:r>
            <a:r>
              <a:rPr lang="en-CA">
                <a:solidFill>
                  <a:srgbClr val="181245"/>
                </a:solidFill>
                <a:latin typeface="Nunito"/>
                <a:ea typeface="Nunito"/>
                <a:cs typeface="Nunito"/>
                <a:sym typeface="Nunito"/>
              </a:rPr>
              <a:t>Use the table to organise your notes and track the sources of information. </a:t>
            </a:r>
            <a:endParaRPr>
              <a:solidFill>
                <a:srgbClr val="181245"/>
              </a:solidFill>
              <a:latin typeface="Nunito"/>
              <a:ea typeface="Nunito"/>
              <a:cs typeface="Nunito"/>
              <a:sym typeface="Nunito"/>
            </a:endParaRPr>
          </a:p>
        </p:txBody>
      </p:sp>
      <p:graphicFrame>
        <p:nvGraphicFramePr>
          <p:cNvPr id="218" name="Google Shape;218;p19" descr="A table for you to record your notes and track your sources of information. The table has three columns labeled &quot;Fact,&quot; &quot;Evidence from the article&quot; and &quot;Source.&quot; There are six rows in the table. The first two rows contain examples for you. There are four more rows where you can record your notes." title="Table to track your sources of information"/>
          <p:cNvGraphicFramePr/>
          <p:nvPr/>
        </p:nvGraphicFramePr>
        <p:xfrm>
          <a:off x="174799" y="2329147"/>
          <a:ext cx="8788925" cy="4320124"/>
        </p:xfrm>
        <a:graphic>
          <a:graphicData uri="http://schemas.openxmlformats.org/drawingml/2006/table">
            <a:tbl>
              <a:tblPr>
                <a:noFill/>
                <a:tableStyleId>{EC2D3055-28CC-435B-A370-7D66EC52E014}</a:tableStyleId>
              </a:tblPr>
              <a:tblGrid>
                <a:gridCol w="2417400">
                  <a:extLst>
                    <a:ext uri="{9D8B030D-6E8A-4147-A177-3AD203B41FA5}">
                      <a16:colId xmlns:a16="http://schemas.microsoft.com/office/drawing/2014/main" val="20000"/>
                    </a:ext>
                  </a:extLst>
                </a:gridCol>
                <a:gridCol w="3184300">
                  <a:extLst>
                    <a:ext uri="{9D8B030D-6E8A-4147-A177-3AD203B41FA5}">
                      <a16:colId xmlns:a16="http://schemas.microsoft.com/office/drawing/2014/main" val="20001"/>
                    </a:ext>
                  </a:extLst>
                </a:gridCol>
                <a:gridCol w="3187225">
                  <a:extLst>
                    <a:ext uri="{9D8B030D-6E8A-4147-A177-3AD203B41FA5}">
                      <a16:colId xmlns:a16="http://schemas.microsoft.com/office/drawing/2014/main" val="20002"/>
                    </a:ext>
                  </a:extLst>
                </a:gridCol>
              </a:tblGrid>
              <a:tr h="327900">
                <a:tc>
                  <a:txBody>
                    <a:bodyPr/>
                    <a:lstStyle/>
                    <a:p>
                      <a:pPr marL="0" marR="0" lvl="0" indent="0" algn="ctr" rtl="0">
                        <a:lnSpc>
                          <a:spcPct val="100000"/>
                        </a:lnSpc>
                        <a:spcBef>
                          <a:spcPts val="0"/>
                        </a:spcBef>
                        <a:spcAft>
                          <a:spcPts val="0"/>
                        </a:spcAft>
                        <a:buClr>
                          <a:srgbClr val="000000"/>
                        </a:buClr>
                        <a:buSzPts val="1000"/>
                        <a:buFont typeface="Arial"/>
                        <a:buNone/>
                      </a:pPr>
                      <a:r>
                        <a:rPr lang="en-CA" sz="1200">
                          <a:solidFill>
                            <a:srgbClr val="FFFFFF"/>
                          </a:solidFill>
                          <a:latin typeface="Nunito"/>
                          <a:ea typeface="Nunito"/>
                          <a:cs typeface="Nunito"/>
                          <a:sym typeface="Nunito"/>
                        </a:rPr>
                        <a:t>Fact</a:t>
                      </a:r>
                      <a:endParaRPr sz="1200" u="none" strike="noStrike" cap="none">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20124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CA" sz="1200">
                          <a:solidFill>
                            <a:srgbClr val="FFFFFF"/>
                          </a:solidFill>
                          <a:latin typeface="Nunito"/>
                          <a:ea typeface="Nunito"/>
                          <a:cs typeface="Nunito"/>
                          <a:sym typeface="Nunito"/>
                        </a:rPr>
                        <a:t>Evidence from the article</a:t>
                      </a:r>
                      <a:endParaRPr sz="1200">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20124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CA" sz="1200">
                          <a:solidFill>
                            <a:srgbClr val="FFFFFF"/>
                          </a:solidFill>
                          <a:latin typeface="Nunito"/>
                          <a:ea typeface="Nunito"/>
                          <a:cs typeface="Nunito"/>
                          <a:sym typeface="Nunito"/>
                        </a:rPr>
                        <a:t>Source </a:t>
                      </a:r>
                      <a:endParaRPr sz="1200">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20124D"/>
                    </a:solidFill>
                  </a:tcPr>
                </a:tc>
                <a:extLst>
                  <a:ext uri="{0D108BD9-81ED-4DB2-BD59-A6C34878D82A}">
                    <a16:rowId xmlns:a16="http://schemas.microsoft.com/office/drawing/2014/main" val="10000"/>
                  </a:ext>
                </a:extLst>
              </a:tr>
              <a:tr h="593775">
                <a:tc>
                  <a:txBody>
                    <a:bodyPr/>
                    <a:lstStyle/>
                    <a:p>
                      <a:pPr marL="0" marR="0" lvl="0" indent="0" algn="l" rtl="0">
                        <a:lnSpc>
                          <a:spcPct val="115000"/>
                        </a:lnSpc>
                        <a:spcBef>
                          <a:spcPts val="0"/>
                        </a:spcBef>
                        <a:spcAft>
                          <a:spcPts val="0"/>
                        </a:spcAft>
                        <a:buNone/>
                      </a:pPr>
                      <a:r>
                        <a:rPr lang="en-CA" sz="1200" b="1" i="1"/>
                        <a:t>Example 1 .</a:t>
                      </a:r>
                      <a:r>
                        <a:rPr lang="en-CA" sz="1200" i="1"/>
                        <a:t> “There are 600 fish left in the pond.”</a:t>
                      </a:r>
                      <a:endParaRPr sz="1200" i="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CA" sz="1200" i="1"/>
                        <a:t>The </a:t>
                      </a:r>
                      <a:r>
                        <a:rPr lang="en-CA" sz="1200" i="1" u="none" strike="noStrike" cap="none"/>
                        <a:t>paragraph 3 says, </a:t>
                      </a:r>
                      <a:r>
                        <a:rPr lang="en-CA" sz="1200" i="1"/>
                        <a:t>“According to Fisheries and Oceans Canada”</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CA" sz="1200" i="1"/>
                        <a:t>Report from the Government of Canada</a:t>
                      </a:r>
                      <a:endParaRPr sz="1200" i="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28775">
                <a:tc>
                  <a:txBody>
                    <a:bodyPr/>
                    <a:lstStyle/>
                    <a:p>
                      <a:pPr marL="0" lvl="0" indent="0" algn="l" rtl="0">
                        <a:lnSpc>
                          <a:spcPct val="115000"/>
                        </a:lnSpc>
                        <a:spcBef>
                          <a:spcPts val="0"/>
                        </a:spcBef>
                        <a:spcAft>
                          <a:spcPts val="0"/>
                        </a:spcAft>
                        <a:buNone/>
                      </a:pPr>
                      <a:r>
                        <a:rPr lang="en-CA" sz="1200" b="1" i="1"/>
                        <a:t>Example 2.</a:t>
                      </a:r>
                      <a:r>
                        <a:rPr lang="en-CA" sz="1200" b="1"/>
                        <a:t> </a:t>
                      </a:r>
                      <a:r>
                        <a:rPr lang="en-CA" sz="1200" i="1"/>
                        <a:t>“The fish are smaller than they used to be.”</a:t>
                      </a: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CA" sz="1200" i="1"/>
                        <a:t>The reporter interviews “fisher Sam Smith” </a:t>
                      </a:r>
                      <a:endParaRPr sz="1200" i="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CA" sz="1200" i="1"/>
                        <a:t>Interview with a local fisher</a:t>
                      </a:r>
                      <a:endParaRPr sz="1200" i="1"/>
                    </a:p>
                  </a:txBody>
                  <a:tcPr marL="107550" marR="107550" marT="62325" marB="623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628775">
                <a:tc>
                  <a:txBody>
                    <a:bodyPr/>
                    <a:lstStyle/>
                    <a:p>
                      <a:pPr marL="0" marR="0" lvl="0" indent="0" algn="l" rtl="0">
                        <a:lnSpc>
                          <a:spcPct val="115000"/>
                        </a:lnSpc>
                        <a:spcBef>
                          <a:spcPts val="0"/>
                        </a:spcBef>
                        <a:spcAft>
                          <a:spcPts val="0"/>
                        </a:spcAft>
                        <a:buClr>
                          <a:srgbClr val="000000"/>
                        </a:buClr>
                        <a:buSzPts val="1000"/>
                        <a:buFont typeface="Arial"/>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710400">
                <a:tc>
                  <a:txBody>
                    <a:bodyPr/>
                    <a:lstStyle/>
                    <a:p>
                      <a:pPr marL="0" marR="0" lvl="0" indent="0" algn="l" rtl="0">
                        <a:lnSpc>
                          <a:spcPct val="115000"/>
                        </a:lnSpc>
                        <a:spcBef>
                          <a:spcPts val="0"/>
                        </a:spcBef>
                        <a:spcAft>
                          <a:spcPts val="0"/>
                        </a:spcAft>
                        <a:buClr>
                          <a:srgbClr val="000000"/>
                        </a:buClr>
                        <a:buSzPts val="1000"/>
                        <a:buFont typeface="Arial"/>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710400">
                <a:tc>
                  <a:txBody>
                    <a:bodyPr/>
                    <a:lstStyle/>
                    <a:p>
                      <a:pPr marL="0" marR="0" lvl="0" indent="0" algn="l" rtl="0">
                        <a:lnSpc>
                          <a:spcPct val="115000"/>
                        </a:lnSpc>
                        <a:spcBef>
                          <a:spcPts val="0"/>
                        </a:spcBef>
                        <a:spcAft>
                          <a:spcPts val="0"/>
                        </a:spcAft>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710400">
                <a:tc>
                  <a:txBody>
                    <a:bodyPr/>
                    <a:lstStyle/>
                    <a:p>
                      <a:pPr marL="0" marR="0" lvl="0" indent="0" algn="l" rtl="0">
                        <a:lnSpc>
                          <a:spcPct val="115000"/>
                        </a:lnSpc>
                        <a:spcBef>
                          <a:spcPts val="0"/>
                        </a:spcBef>
                        <a:spcAft>
                          <a:spcPts val="0"/>
                        </a:spcAft>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endParaRPr sz="1200" b="1" u="none" strike="noStrike" cap="none" dirty="0">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sp>
        <p:nvSpPr>
          <p:cNvPr id="219" name="Google Shape;219;p19"/>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175700" y="983575"/>
            <a:ext cx="2403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Reflect on perspectives</a:t>
            </a:r>
            <a:endParaRPr/>
          </a:p>
        </p:txBody>
      </p:sp>
      <p:sp>
        <p:nvSpPr>
          <p:cNvPr id="225" name="Google Shape;225;p20"/>
          <p:cNvSpPr txBox="1">
            <a:spLocks noGrp="1"/>
          </p:cNvSpPr>
          <p:nvPr>
            <p:ph type="body" idx="1"/>
          </p:nvPr>
        </p:nvSpPr>
        <p:spPr>
          <a:xfrm>
            <a:off x="308125" y="1652550"/>
            <a:ext cx="3540600" cy="91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solidFill>
                  <a:schemeClr val="dk1"/>
                </a:solidFill>
              </a:rPr>
              <a:t>Whose perspectives might have been left out of the article?</a:t>
            </a:r>
            <a:endParaRPr>
              <a:solidFill>
                <a:schemeClr val="dk1"/>
              </a:solidFill>
            </a:endParaRPr>
          </a:p>
        </p:txBody>
      </p:sp>
      <p:sp>
        <p:nvSpPr>
          <p:cNvPr id="226" name="Google Shape;226;p20"/>
          <p:cNvSpPr txBox="1">
            <a:spLocks noGrp="1"/>
          </p:cNvSpPr>
          <p:nvPr>
            <p:ph type="body" idx="2"/>
          </p:nvPr>
        </p:nvSpPr>
        <p:spPr>
          <a:xfrm>
            <a:off x="308125" y="2656178"/>
            <a:ext cx="3982500" cy="2044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0"/>
          <p:cNvSpPr txBox="1">
            <a:spLocks noGrp="1"/>
          </p:cNvSpPr>
          <p:nvPr>
            <p:ph type="body" idx="5"/>
          </p:nvPr>
        </p:nvSpPr>
        <p:spPr>
          <a:xfrm>
            <a:off x="4811025" y="1652550"/>
            <a:ext cx="3540600" cy="91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solidFill>
                  <a:schemeClr val="dk1"/>
                </a:solidFill>
              </a:rPr>
              <a:t>Whose perspective was being represented in the article?</a:t>
            </a:r>
            <a:endParaRPr/>
          </a:p>
        </p:txBody>
      </p:sp>
      <p:sp>
        <p:nvSpPr>
          <p:cNvPr id="228" name="Google Shape;228;p20"/>
          <p:cNvSpPr txBox="1">
            <a:spLocks noGrp="1"/>
          </p:cNvSpPr>
          <p:nvPr>
            <p:ph type="body" idx="6"/>
          </p:nvPr>
        </p:nvSpPr>
        <p:spPr>
          <a:xfrm>
            <a:off x="4808425" y="2656178"/>
            <a:ext cx="3982500" cy="2044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0"/>
          <p:cNvSpPr txBox="1">
            <a:spLocks noGrp="1"/>
          </p:cNvSpPr>
          <p:nvPr>
            <p:ph type="body" idx="3"/>
          </p:nvPr>
        </p:nvSpPr>
        <p:spPr>
          <a:xfrm>
            <a:off x="308125" y="5000675"/>
            <a:ext cx="7871400" cy="61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solidFill>
                  <a:schemeClr val="dk1"/>
                </a:solidFill>
              </a:rPr>
              <a:t>Why do different perspectives matter?</a:t>
            </a:r>
            <a:endParaRPr b="0">
              <a:solidFill>
                <a:srgbClr val="000000"/>
              </a:solidFill>
              <a:latin typeface="Arial"/>
              <a:ea typeface="Arial"/>
              <a:cs typeface="Arial"/>
              <a:sym typeface="Arial"/>
            </a:endParaRPr>
          </a:p>
        </p:txBody>
      </p:sp>
      <p:sp>
        <p:nvSpPr>
          <p:cNvPr id="230" name="Google Shape;230;p20"/>
          <p:cNvSpPr txBox="1">
            <a:spLocks noGrp="1"/>
          </p:cNvSpPr>
          <p:nvPr>
            <p:ph type="body" idx="4"/>
          </p:nvPr>
        </p:nvSpPr>
        <p:spPr>
          <a:xfrm>
            <a:off x="308125" y="5742100"/>
            <a:ext cx="8560200" cy="79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175700" y="983575"/>
            <a:ext cx="1179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Reflection</a:t>
            </a:r>
            <a:endParaRPr/>
          </a:p>
        </p:txBody>
      </p:sp>
      <p:sp>
        <p:nvSpPr>
          <p:cNvPr id="237" name="Google Shape;237;p21"/>
          <p:cNvSpPr txBox="1">
            <a:spLocks noGrp="1"/>
          </p:cNvSpPr>
          <p:nvPr>
            <p:ph type="body" idx="1"/>
          </p:nvPr>
        </p:nvSpPr>
        <p:spPr>
          <a:xfrm>
            <a:off x="308125" y="1706950"/>
            <a:ext cx="3594000" cy="151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b="0"/>
              <a:t>Each of the articles presents actions that people are taking to protect and restore the St. Lawrence River. </a:t>
            </a:r>
            <a:endParaRPr b="0"/>
          </a:p>
          <a:p>
            <a:pPr marL="0" lvl="0" indent="0" algn="l" rtl="0">
              <a:spcBef>
                <a:spcPts val="1000"/>
              </a:spcBef>
              <a:spcAft>
                <a:spcPts val="0"/>
              </a:spcAft>
              <a:buNone/>
            </a:pPr>
            <a:r>
              <a:rPr lang="en-CA"/>
              <a:t>What actions can you take to protect the river?</a:t>
            </a:r>
            <a:endParaRPr/>
          </a:p>
        </p:txBody>
      </p:sp>
      <p:sp>
        <p:nvSpPr>
          <p:cNvPr id="238" name="Google Shape;238;p21"/>
          <p:cNvSpPr txBox="1">
            <a:spLocks noGrp="1"/>
          </p:cNvSpPr>
          <p:nvPr>
            <p:ph type="body" idx="2"/>
          </p:nvPr>
        </p:nvSpPr>
        <p:spPr>
          <a:xfrm>
            <a:off x="308125" y="3363675"/>
            <a:ext cx="3982500" cy="31215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highlight>
                <a:schemeClr val="lt1"/>
              </a:highlight>
            </a:endParaRPr>
          </a:p>
        </p:txBody>
      </p:sp>
      <p:pic>
        <p:nvPicPr>
          <p:cNvPr id="239" name="Google Shape;239;p21" descr="A flock of seagulls perch on a rock near the ocean. The rock is covered in algae. " title="Seagulls "/>
          <p:cNvPicPr preferRelativeResize="0">
            <a:picLocks noGrp="1"/>
          </p:cNvPicPr>
          <p:nvPr>
            <p:ph type="pic" idx="3"/>
          </p:nvPr>
        </p:nvPicPr>
        <p:blipFill rotWithShape="1">
          <a:blip r:embed="rId3" cstate="print">
            <a:alphaModFix/>
            <a:extLst>
              <a:ext uri="{28A0092B-C50C-407E-A947-70E740481C1C}">
                <a14:useLocalDpi xmlns:a14="http://schemas.microsoft.com/office/drawing/2010/main"/>
              </a:ext>
            </a:extLst>
          </a:blip>
          <a:srcRect/>
          <a:stretch/>
        </p:blipFill>
        <p:spPr>
          <a:xfrm>
            <a:off x="4724350" y="1652550"/>
            <a:ext cx="4239300" cy="5007300"/>
          </a:xfrm>
          <a:prstGeom prst="roundRect">
            <a:avLst>
              <a:gd name="adj" fmla="val 16667"/>
            </a:avLst>
          </a:prstGeom>
        </p:spPr>
      </p:pic>
      <p:sp>
        <p:nvSpPr>
          <p:cNvPr id="240" name="Google Shape;240;p21"/>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7</a:t>
            </a:fld>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419</Words>
  <Application>Microsoft Office PowerPoint</Application>
  <PresentationFormat>On-screen Show (4:3)</PresentationFormat>
  <Paragraphs>65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Nunito ExtraBold</vt:lpstr>
      <vt:lpstr>Helvetica Neue</vt:lpstr>
      <vt:lpstr>Archivo Black</vt:lpstr>
      <vt:lpstr>Nunito</vt:lpstr>
      <vt:lpstr>Ocean School 2.0</vt:lpstr>
      <vt:lpstr>CURRENT NEWS:  ST. LAWRENCE RIVER</vt:lpstr>
      <vt:lpstr>Here’s your challenge:</vt:lpstr>
      <vt:lpstr>Perspective, bias, and the news</vt:lpstr>
      <vt:lpstr>Choose a news article</vt:lpstr>
      <vt:lpstr>Analyse your news article</vt:lpstr>
      <vt:lpstr>Reflect on perspectives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NEWS:  ST. LAWRENCE RIVER</dc:title>
  <dc:creator>Lenovo</dc:creator>
  <cp:lastModifiedBy>Lenovo</cp:lastModifiedBy>
  <cp:revision>2</cp:revision>
  <dcterms:modified xsi:type="dcterms:W3CDTF">2024-05-01T13:35:40Z</dcterms:modified>
</cp:coreProperties>
</file>