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4"/>
  </p:sldMasterIdLst>
  <p:notesMasterIdLst>
    <p:notesMasterId r:id="rId13"/>
  </p:notesMasterIdLst>
  <p:sldIdLst>
    <p:sldId id="262" r:id="rId5"/>
    <p:sldId id="261" r:id="rId6"/>
    <p:sldId id="263" r:id="rId7"/>
    <p:sldId id="270" r:id="rId8"/>
    <p:sldId id="264" r:id="rId9"/>
    <p:sldId id="267"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569" autoAdjust="0"/>
  </p:normalViewPr>
  <p:slideViewPr>
    <p:cSldViewPr snapToGrid="0">
      <p:cViewPr varScale="1">
        <p:scale>
          <a:sx n="116" d="100"/>
          <a:sy n="116" d="100"/>
        </p:scale>
        <p:origin x="328"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A1164-29A9-AB4B-B721-C90388C87DB8}" type="datetimeFigureOut">
              <a:rPr lang="en-GB" smtClean="0"/>
              <a:t>15/09/2025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0E711C-5E7A-974A-9BB0-E4733DFEAA7C}" type="slidenum">
              <a:rPr lang="en-GB" smtClean="0"/>
              <a:t>‹#›</a:t>
            </a:fld>
            <a:endParaRPr lang="en-GB"/>
          </a:p>
        </p:txBody>
      </p:sp>
    </p:spTree>
    <p:extLst>
      <p:ext uri="{BB962C8B-B14F-4D97-AF65-F5344CB8AC3E}">
        <p14:creationId xmlns:p14="http://schemas.microsoft.com/office/powerpoint/2010/main" val="3027497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Ask the class which of the toys would they like to play with. When two or more children opt for the same toy, ask them who should get to play with it first and briefly explore if it is something they could play with together, how they could decide whether to take turns, etc.</a:t>
            </a:r>
          </a:p>
          <a:p>
            <a:endParaRPr lang="en-GB" dirty="0"/>
          </a:p>
        </p:txBody>
      </p:sp>
      <p:sp>
        <p:nvSpPr>
          <p:cNvPr id="4" name="Slide Number Placeholder 3"/>
          <p:cNvSpPr>
            <a:spLocks noGrp="1"/>
          </p:cNvSpPr>
          <p:nvPr>
            <p:ph type="sldNum" sz="quarter" idx="5"/>
          </p:nvPr>
        </p:nvSpPr>
        <p:spPr/>
        <p:txBody>
          <a:bodyPr/>
          <a:lstStyle/>
          <a:p>
            <a:fld id="{2B0E711C-5E7A-974A-9BB0-E4733DFEAA7C}" type="slidenum">
              <a:rPr lang="en-GB" smtClean="0"/>
              <a:t>1</a:t>
            </a:fld>
            <a:endParaRPr lang="en-GB"/>
          </a:p>
        </p:txBody>
      </p:sp>
    </p:spTree>
    <p:extLst>
      <p:ext uri="{BB962C8B-B14F-4D97-AF65-F5344CB8AC3E}">
        <p14:creationId xmlns:p14="http://schemas.microsoft.com/office/powerpoint/2010/main" val="2196122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Challenge the class to be ‘Champion Sharers’ today and throughout the day/week awarding points/stickers/ rewards to children who demonstrate good sharing, encouraging the children to nominate one another to receive recognition.</a:t>
            </a:r>
          </a:p>
          <a:p>
            <a:endParaRPr lang="en-GB" dirty="0"/>
          </a:p>
        </p:txBody>
      </p:sp>
      <p:sp>
        <p:nvSpPr>
          <p:cNvPr id="4" name="Slide Number Placeholder 3"/>
          <p:cNvSpPr>
            <a:spLocks noGrp="1"/>
          </p:cNvSpPr>
          <p:nvPr>
            <p:ph type="sldNum" sz="quarter" idx="5"/>
          </p:nvPr>
        </p:nvSpPr>
        <p:spPr/>
        <p:txBody>
          <a:bodyPr/>
          <a:lstStyle/>
          <a:p>
            <a:fld id="{2B0E711C-5E7A-974A-9BB0-E4733DFEAA7C}" type="slidenum">
              <a:rPr lang="en-GB" smtClean="0"/>
              <a:t>7</a:t>
            </a:fld>
            <a:endParaRPr lang="en-GB"/>
          </a:p>
        </p:txBody>
      </p:sp>
    </p:spTree>
    <p:extLst>
      <p:ext uri="{BB962C8B-B14F-4D97-AF65-F5344CB8AC3E}">
        <p14:creationId xmlns:p14="http://schemas.microsoft.com/office/powerpoint/2010/main" val="3370921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activity will be </a:t>
            </a:r>
            <a:r>
              <a:rPr lang="en-GB"/>
              <a:t>very fiddly.</a:t>
            </a:r>
          </a:p>
        </p:txBody>
      </p:sp>
      <p:sp>
        <p:nvSpPr>
          <p:cNvPr id="4" name="Slide Number Placeholder 3"/>
          <p:cNvSpPr>
            <a:spLocks noGrp="1"/>
          </p:cNvSpPr>
          <p:nvPr>
            <p:ph type="sldNum" sz="quarter" idx="5"/>
          </p:nvPr>
        </p:nvSpPr>
        <p:spPr/>
        <p:txBody>
          <a:bodyPr/>
          <a:lstStyle/>
          <a:p>
            <a:fld id="{2B0E711C-5E7A-974A-9BB0-E4733DFEAA7C}" type="slidenum">
              <a:rPr lang="en-GB" smtClean="0"/>
              <a:t>8</a:t>
            </a:fld>
            <a:endParaRPr lang="en-GB"/>
          </a:p>
        </p:txBody>
      </p:sp>
    </p:spTree>
    <p:extLst>
      <p:ext uri="{BB962C8B-B14F-4D97-AF65-F5344CB8AC3E}">
        <p14:creationId xmlns:p14="http://schemas.microsoft.com/office/powerpoint/2010/main" val="2839101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9/15/2025</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9/15/2025</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9/15/2025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9/15/2025</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9/15/2025</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2000" b="-2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9/15/2025</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10;&#10;Description automatically generated">
            <a:extLst>
              <a:ext uri="{FF2B5EF4-FFF2-40B4-BE49-F238E27FC236}">
                <a16:creationId xmlns:a16="http://schemas.microsoft.com/office/drawing/2014/main" id="{928C14FB-7292-49A3-A47C-435DF1C8F080}"/>
              </a:ext>
            </a:extLst>
          </p:cNvPr>
          <p:cNvPicPr>
            <a:picLocks noChangeAspect="1"/>
          </p:cNvPicPr>
          <p:nvPr/>
        </p:nvPicPr>
        <p:blipFill>
          <a:blip r:embed="rId3">
            <a:alphaModFix/>
          </a:blip>
          <a:stretch>
            <a:fillRect/>
          </a:stretch>
        </p:blipFill>
        <p:spPr>
          <a:xfrm>
            <a:off x="259080" y="586740"/>
            <a:ext cx="5471160" cy="5471160"/>
          </a:xfrm>
          <a:prstGeom prst="rect">
            <a:avLst/>
          </a:prstGeom>
        </p:spPr>
      </p:pic>
      <p:sp>
        <p:nvSpPr>
          <p:cNvPr id="2" name="TextBox 1">
            <a:extLst>
              <a:ext uri="{FF2B5EF4-FFF2-40B4-BE49-F238E27FC236}">
                <a16:creationId xmlns:a16="http://schemas.microsoft.com/office/drawing/2014/main" id="{B25BBB0B-7359-4A85-9099-EFBE3C87B01A}"/>
              </a:ext>
            </a:extLst>
          </p:cNvPr>
          <p:cNvSpPr txBox="1"/>
          <p:nvPr/>
        </p:nvSpPr>
        <p:spPr>
          <a:xfrm>
            <a:off x="5730240" y="2998470"/>
            <a:ext cx="5684520" cy="769441"/>
          </a:xfrm>
          <a:prstGeom prst="rect">
            <a:avLst/>
          </a:prstGeom>
          <a:noFill/>
        </p:spPr>
        <p:txBody>
          <a:bodyPr wrap="square" rtlCol="0">
            <a:spAutoFit/>
          </a:bodyPr>
          <a:lstStyle/>
          <a:p>
            <a:r>
              <a:rPr lang="en-GB" sz="4400" b="1" dirty="0"/>
              <a:t>The Blue Crayon</a:t>
            </a:r>
          </a:p>
        </p:txBody>
      </p:sp>
      <p:sp>
        <p:nvSpPr>
          <p:cNvPr id="4" name="TextBox 3">
            <a:extLst>
              <a:ext uri="{FF2B5EF4-FFF2-40B4-BE49-F238E27FC236}">
                <a16:creationId xmlns:a16="http://schemas.microsoft.com/office/drawing/2014/main" id="{53D70E7B-0E9B-4FB3-B26B-0CA3F9389F49}"/>
              </a:ext>
            </a:extLst>
          </p:cNvPr>
          <p:cNvSpPr txBox="1"/>
          <p:nvPr/>
        </p:nvSpPr>
        <p:spPr>
          <a:xfrm>
            <a:off x="5730240" y="3758744"/>
            <a:ext cx="5684520" cy="830997"/>
          </a:xfrm>
          <a:prstGeom prst="rect">
            <a:avLst/>
          </a:prstGeom>
          <a:noFill/>
        </p:spPr>
        <p:txBody>
          <a:bodyPr wrap="square" rtlCol="0">
            <a:spAutoFit/>
          </a:bodyPr>
          <a:lstStyle/>
          <a:p>
            <a:endParaRPr lang="en-GB" sz="2400" b="1" dirty="0"/>
          </a:p>
          <a:p>
            <a:r>
              <a:rPr lang="en-GB" sz="2400" b="1" dirty="0"/>
              <a:t>Today we are learning to share.</a:t>
            </a:r>
          </a:p>
        </p:txBody>
      </p:sp>
      <p:sp>
        <p:nvSpPr>
          <p:cNvPr id="3" name="TextBox 2">
            <a:extLst>
              <a:ext uri="{FF2B5EF4-FFF2-40B4-BE49-F238E27FC236}">
                <a16:creationId xmlns:a16="http://schemas.microsoft.com/office/drawing/2014/main" id="{076077BD-784E-446D-87C6-5C5ED787A03D}"/>
              </a:ext>
            </a:extLst>
          </p:cNvPr>
          <p:cNvSpPr txBox="1"/>
          <p:nvPr/>
        </p:nvSpPr>
        <p:spPr>
          <a:xfrm>
            <a:off x="9002233" y="6142964"/>
            <a:ext cx="3189767" cy="707886"/>
          </a:xfrm>
          <a:prstGeom prst="rect">
            <a:avLst/>
          </a:prstGeom>
          <a:noFill/>
        </p:spPr>
        <p:txBody>
          <a:bodyPr wrap="square" rtlCol="0">
            <a:spAutoFit/>
          </a:bodyPr>
          <a:lstStyle/>
          <a:p>
            <a:endParaRPr lang="en-GB" sz="2400" b="1" dirty="0"/>
          </a:p>
          <a:p>
            <a:r>
              <a:rPr lang="en-GB" sz="1600" b="1" dirty="0"/>
              <a:t>© Embers the Dragon Ltd 2020</a:t>
            </a:r>
          </a:p>
        </p:txBody>
      </p:sp>
      <p:sp>
        <p:nvSpPr>
          <p:cNvPr id="6" name="TextBox 5">
            <a:extLst>
              <a:ext uri="{FF2B5EF4-FFF2-40B4-BE49-F238E27FC236}">
                <a16:creationId xmlns:a16="http://schemas.microsoft.com/office/drawing/2014/main" id="{FB3A2D07-BA72-A4E1-8C42-F6E4FD1C61E3}"/>
              </a:ext>
            </a:extLst>
          </p:cNvPr>
          <p:cNvSpPr txBox="1"/>
          <p:nvPr/>
        </p:nvSpPr>
        <p:spPr>
          <a:xfrm>
            <a:off x="6248400" y="253544"/>
            <a:ext cx="5684520" cy="830997"/>
          </a:xfrm>
          <a:prstGeom prst="rect">
            <a:avLst/>
          </a:prstGeom>
          <a:noFill/>
        </p:spPr>
        <p:txBody>
          <a:bodyPr wrap="square" rtlCol="0">
            <a:spAutoFit/>
          </a:bodyPr>
          <a:lstStyle/>
          <a:p>
            <a:endParaRPr lang="en-GB" sz="2400" b="1" dirty="0"/>
          </a:p>
          <a:p>
            <a:r>
              <a:rPr lang="en-GB" sz="2400" b="1" dirty="0"/>
              <a:t>EYFS – Hot Topic 3 – Session 2</a:t>
            </a:r>
          </a:p>
        </p:txBody>
      </p:sp>
    </p:spTree>
    <p:extLst>
      <p:ext uri="{BB962C8B-B14F-4D97-AF65-F5344CB8AC3E}">
        <p14:creationId xmlns:p14="http://schemas.microsoft.com/office/powerpoint/2010/main" val="3963236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609600" y="642594"/>
            <a:ext cx="11064240" cy="1371600"/>
          </a:xfrm>
        </p:spPr>
        <p:txBody>
          <a:bodyPr>
            <a:normAutofit/>
          </a:bodyPr>
          <a:lstStyle/>
          <a:p>
            <a:pPr algn="ctr"/>
            <a:r>
              <a:rPr lang="en-US" b="1" dirty="0"/>
              <a:t>Which of these would you like to play with?</a:t>
            </a:r>
          </a:p>
        </p:txBody>
      </p:sp>
      <p:pic>
        <p:nvPicPr>
          <p:cNvPr id="1026" name="Picture 2">
            <a:extLst>
              <a:ext uri="{FF2B5EF4-FFF2-40B4-BE49-F238E27FC236}">
                <a16:creationId xmlns:a16="http://schemas.microsoft.com/office/drawing/2014/main" id="{6011F920-73FE-40D7-B957-3FC6572862BB}"/>
              </a:ext>
            </a:extLst>
          </p:cNvPr>
          <p:cNvPicPr>
            <a:picLocks noChangeAspect="1" noChangeArrowheads="1"/>
          </p:cNvPicPr>
          <p:nvPr/>
        </p:nvPicPr>
        <p:blipFill>
          <a:blip r:embed="rId2" cstate="print">
            <a:clrChange>
              <a:clrFrom>
                <a:srgbClr val="FBFAFC"/>
              </a:clrFrom>
              <a:clrTo>
                <a:srgbClr val="FBFAFC">
                  <a:alpha val="0"/>
                </a:srgbClr>
              </a:clrTo>
            </a:clrChange>
            <a:extLst>
              <a:ext uri="{28A0092B-C50C-407E-A947-70E740481C1C}">
                <a14:useLocalDpi xmlns:a14="http://schemas.microsoft.com/office/drawing/2010/main"/>
              </a:ext>
            </a:extLst>
          </a:blip>
          <a:srcRect/>
          <a:stretch>
            <a:fillRect/>
          </a:stretch>
        </p:blipFill>
        <p:spPr bwMode="auto">
          <a:xfrm>
            <a:off x="10166668" y="5027612"/>
            <a:ext cx="1627585" cy="1371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Nintendo Switch, Gaming, Console">
            <a:extLst>
              <a:ext uri="{FF2B5EF4-FFF2-40B4-BE49-F238E27FC236}">
                <a16:creationId xmlns:a16="http://schemas.microsoft.com/office/drawing/2014/main" id="{90B46FF1-659B-4B51-9092-4FC14BE94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4862">
            <a:off x="542947" y="4815985"/>
            <a:ext cx="1845561" cy="10675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ablet, Electronics">
            <a:extLst>
              <a:ext uri="{FF2B5EF4-FFF2-40B4-BE49-F238E27FC236}">
                <a16:creationId xmlns:a16="http://schemas.microsoft.com/office/drawing/2014/main" id="{852D0E39-D508-456D-A92E-10428DC68E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65679">
            <a:off x="9489874" y="2316928"/>
            <a:ext cx="2084057" cy="14115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eddy Bear, Toy, Plush, Cuddly">
            <a:extLst>
              <a:ext uri="{FF2B5EF4-FFF2-40B4-BE49-F238E27FC236}">
                <a16:creationId xmlns:a16="http://schemas.microsoft.com/office/drawing/2014/main" id="{FB602678-8FBB-4900-82FD-3E13B7B916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677" y="4116476"/>
            <a:ext cx="1666797" cy="20989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aby, Child, Childhood, Children, Doll">
            <a:extLst>
              <a:ext uri="{FF2B5EF4-FFF2-40B4-BE49-F238E27FC236}">
                <a16:creationId xmlns:a16="http://schemas.microsoft.com/office/drawing/2014/main" id="{2CE4F205-886B-4A7D-9176-18D7746336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583" y="1673304"/>
            <a:ext cx="1674290" cy="237191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egos, Toy, Build, Construction, Rocket">
            <a:extLst>
              <a:ext uri="{FF2B5EF4-FFF2-40B4-BE49-F238E27FC236}">
                <a16:creationId xmlns:a16="http://schemas.microsoft.com/office/drawing/2014/main" id="{1974FA9D-11E1-40B8-8034-38C4536029E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65" b="21570"/>
          <a:stretch/>
        </p:blipFill>
        <p:spPr bwMode="auto">
          <a:xfrm>
            <a:off x="7653617" y="1491204"/>
            <a:ext cx="1627585" cy="253997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Xylophone, Musical Instrument, Mallets">
            <a:extLst>
              <a:ext uri="{FF2B5EF4-FFF2-40B4-BE49-F238E27FC236}">
                <a16:creationId xmlns:a16="http://schemas.microsoft.com/office/drawing/2014/main" id="{1B1425E2-EECA-4456-96BF-A99BBE4C67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4781" y="2163190"/>
            <a:ext cx="1824037" cy="161925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oard, Game, Ludo, Leisure, Luck, Ludo">
            <a:extLst>
              <a:ext uri="{FF2B5EF4-FFF2-40B4-BE49-F238E27FC236}">
                <a16:creationId xmlns:a16="http://schemas.microsoft.com/office/drawing/2014/main" id="{482FDE14-C025-412B-B4B6-50883450F1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14024" y="4226776"/>
            <a:ext cx="2839593" cy="187833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andpit, Sandbox, Container, Sand">
            <a:extLst>
              <a:ext uri="{FF2B5EF4-FFF2-40B4-BE49-F238E27FC236}">
                <a16:creationId xmlns:a16="http://schemas.microsoft.com/office/drawing/2014/main" id="{00D07042-CC52-44DF-963A-8F9B7CDF31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8894" y="2163190"/>
            <a:ext cx="2961879" cy="148094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ootball, Ball, Sport, Soccer, Round">
            <a:extLst>
              <a:ext uri="{FF2B5EF4-FFF2-40B4-BE49-F238E27FC236}">
                <a16:creationId xmlns:a16="http://schemas.microsoft.com/office/drawing/2014/main" id="{D8206B7A-899D-4948-A668-112624CE98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58209" y="4420667"/>
            <a:ext cx="1686755" cy="16867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8E128E-42BB-4E37-BA7B-AA4E813A34EA}"/>
              </a:ext>
            </a:extLst>
          </p:cNvPr>
          <p:cNvSpPr txBox="1"/>
          <p:nvPr/>
        </p:nvSpPr>
        <p:spPr>
          <a:xfrm>
            <a:off x="9002233" y="6142964"/>
            <a:ext cx="3189767" cy="707886"/>
          </a:xfrm>
          <a:prstGeom prst="rect">
            <a:avLst/>
          </a:prstGeom>
          <a:noFill/>
        </p:spPr>
        <p:txBody>
          <a:bodyPr wrap="square" rtlCol="0">
            <a:spAutoFit/>
          </a:bodyPr>
          <a:lstStyle/>
          <a:p>
            <a:endParaRPr lang="en-GB" sz="2400" b="1" dirty="0"/>
          </a:p>
          <a:p>
            <a:r>
              <a:rPr lang="en-GB" sz="1600" b="1" dirty="0"/>
              <a:t>© Embers the Dragon Ltd 2020</a:t>
            </a:r>
          </a:p>
        </p:txBody>
      </p:sp>
    </p:spTree>
    <p:extLst>
      <p:ext uri="{BB962C8B-B14F-4D97-AF65-F5344CB8AC3E}">
        <p14:creationId xmlns:p14="http://schemas.microsoft.com/office/powerpoint/2010/main" val="183243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a:normAutofit/>
          </a:bodyPr>
          <a:lstStyle/>
          <a:p>
            <a:pPr algn="ctr"/>
            <a:r>
              <a:rPr lang="en-US" b="1" dirty="0"/>
              <a:t>How does Mr. Panda help Bo?</a:t>
            </a:r>
          </a:p>
        </p:txBody>
      </p:sp>
      <p:grpSp>
        <p:nvGrpSpPr>
          <p:cNvPr id="5" name="Group 2">
            <a:extLst>
              <a:ext uri="{FF2B5EF4-FFF2-40B4-BE49-F238E27FC236}">
                <a16:creationId xmlns:a16="http://schemas.microsoft.com/office/drawing/2014/main" id="{B94A7F82-E2BF-4BF0-AA90-F5A1C4563FD9}"/>
              </a:ext>
            </a:extLst>
          </p:cNvPr>
          <p:cNvGrpSpPr>
            <a:grpSpLocks/>
          </p:cNvGrpSpPr>
          <p:nvPr/>
        </p:nvGrpSpPr>
        <p:grpSpPr bwMode="auto">
          <a:xfrm>
            <a:off x="10185583" y="5042369"/>
            <a:ext cx="1647825" cy="1441450"/>
            <a:chOff x="112501180" y="106833830"/>
            <a:chExt cx="1648506" cy="1441911"/>
          </a:xfrm>
        </p:grpSpPr>
        <p:grpSp>
          <p:nvGrpSpPr>
            <p:cNvPr id="6" name="Group 3">
              <a:extLst>
                <a:ext uri="{FF2B5EF4-FFF2-40B4-BE49-F238E27FC236}">
                  <a16:creationId xmlns:a16="http://schemas.microsoft.com/office/drawing/2014/main" id="{826A1BE3-AF7E-4E0E-B904-83C57195CC09}"/>
                </a:ext>
              </a:extLst>
            </p:cNvPr>
            <p:cNvGrpSpPr>
              <a:grpSpLocks/>
            </p:cNvGrpSpPr>
            <p:nvPr/>
          </p:nvGrpSpPr>
          <p:grpSpPr bwMode="auto">
            <a:xfrm>
              <a:off x="112501180" y="106833830"/>
              <a:ext cx="1648506" cy="1441911"/>
              <a:chOff x="112501180" y="106833830"/>
              <a:chExt cx="1648506" cy="1441911"/>
            </a:xfrm>
          </p:grpSpPr>
          <p:sp>
            <p:nvSpPr>
              <p:cNvPr id="7" name="Rectangle 4">
                <a:extLst>
                  <a:ext uri="{FF2B5EF4-FFF2-40B4-BE49-F238E27FC236}">
                    <a16:creationId xmlns:a16="http://schemas.microsoft.com/office/drawing/2014/main" id="{153A846B-605B-4222-8656-1D54F44F4649}"/>
                  </a:ext>
                </a:extLst>
              </p:cNvPr>
              <p:cNvSpPr>
                <a:spLocks noChangeArrowheads="1"/>
              </p:cNvSpPr>
              <p:nvPr/>
            </p:nvSpPr>
            <p:spPr bwMode="auto">
              <a:xfrm>
                <a:off x="112681062" y="107029770"/>
                <a:ext cx="1259174" cy="839450"/>
              </a:xfrm>
              <a:prstGeom prst="rect">
                <a:avLst/>
              </a:prstGeom>
              <a:solidFill>
                <a:srgbClr val="FFFFFF"/>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1029" name="Picture 5">
                <a:extLst>
                  <a:ext uri="{FF2B5EF4-FFF2-40B4-BE49-F238E27FC236}">
                    <a16:creationId xmlns:a16="http://schemas.microsoft.com/office/drawing/2014/main" id="{F401B5D9-F9D0-4D91-80DE-8D348320D475}"/>
                  </a:ext>
                </a:extLst>
              </p:cNvPr>
              <p:cNvPicPr>
                <a:picLocks noChangeAspect="1" noChangeArrowheads="1"/>
              </p:cNvPicPr>
              <p:nvPr/>
            </p:nvPicPr>
            <p:blipFill>
              <a:blip r:embed="rId4">
                <a:clrChange>
                  <a:clrFrom>
                    <a:srgbClr val="DDCEE4"/>
                  </a:clrFrom>
                  <a:clrTo>
                    <a:srgbClr val="DDCEE4">
                      <a:alpha val="0"/>
                    </a:srgbClr>
                  </a:clrTo>
                </a:clrChange>
                <a:extLst>
                  <a:ext uri="{28A0092B-C50C-407E-A947-70E740481C1C}">
                    <a14:useLocalDpi xmlns:a14="http://schemas.microsoft.com/office/drawing/2010/main" val="0"/>
                  </a:ext>
                </a:extLst>
              </a:blip>
              <a:srcRect l="11879" t="20888" r="63890" b="16319"/>
              <a:stretch>
                <a:fillRect/>
              </a:stretch>
            </p:blipFill>
            <p:spPr bwMode="auto">
              <a:xfrm>
                <a:off x="112501180" y="106833830"/>
                <a:ext cx="1648506" cy="14419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1030" name="Picture 6">
              <a:extLst>
                <a:ext uri="{FF2B5EF4-FFF2-40B4-BE49-F238E27FC236}">
                  <a16:creationId xmlns:a16="http://schemas.microsoft.com/office/drawing/2014/main" id="{599B7423-FBC2-430B-A630-70F8D0FD00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59078" y="107121960"/>
              <a:ext cx="788608" cy="6362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p:nvSpPr>
          <p:cNvPr id="8" name="TextBox 7">
            <a:extLst>
              <a:ext uri="{FF2B5EF4-FFF2-40B4-BE49-F238E27FC236}">
                <a16:creationId xmlns:a16="http://schemas.microsoft.com/office/drawing/2014/main" id="{263BC06A-3C61-4A36-B03D-C852D19FD324}"/>
              </a:ext>
            </a:extLst>
          </p:cNvPr>
          <p:cNvSpPr txBox="1"/>
          <p:nvPr/>
        </p:nvSpPr>
        <p:spPr>
          <a:xfrm>
            <a:off x="9002233" y="6142964"/>
            <a:ext cx="3189767" cy="707886"/>
          </a:xfrm>
          <a:prstGeom prst="rect">
            <a:avLst/>
          </a:prstGeom>
          <a:noFill/>
        </p:spPr>
        <p:txBody>
          <a:bodyPr wrap="square" rtlCol="0">
            <a:spAutoFit/>
          </a:bodyPr>
          <a:lstStyle/>
          <a:p>
            <a:endParaRPr lang="en-GB" sz="2400" b="1" dirty="0"/>
          </a:p>
          <a:p>
            <a:r>
              <a:rPr lang="en-GB" sz="1600" b="1" dirty="0"/>
              <a:t>© Embers the Dragon Ltd 2020</a:t>
            </a:r>
          </a:p>
        </p:txBody>
      </p:sp>
      <p:pic>
        <p:nvPicPr>
          <p:cNvPr id="9" name="Bo Learns to Share">
            <a:hlinkClick r:id="" action="ppaction://media"/>
            <a:extLst>
              <a:ext uri="{FF2B5EF4-FFF2-40B4-BE49-F238E27FC236}">
                <a16:creationId xmlns:a16="http://schemas.microsoft.com/office/drawing/2014/main" id="{5A09781E-635C-492A-A802-14499ED8E7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06995" y="2079730"/>
            <a:ext cx="6924303" cy="3894920"/>
          </a:xfrm>
          <a:prstGeom prst="rect">
            <a:avLst/>
          </a:prstGeom>
        </p:spPr>
      </p:pic>
    </p:spTree>
    <p:extLst>
      <p:ext uri="{BB962C8B-B14F-4D97-AF65-F5344CB8AC3E}">
        <p14:creationId xmlns:p14="http://schemas.microsoft.com/office/powerpoint/2010/main" val="212761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21CD5-C07F-E6D4-4F4F-4DB9F2EC8B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077304-9787-7C5C-915D-50228C953246}"/>
              </a:ext>
            </a:extLst>
          </p:cNvPr>
          <p:cNvSpPr>
            <a:spLocks noGrp="1"/>
          </p:cNvSpPr>
          <p:nvPr>
            <p:ph type="title"/>
          </p:nvPr>
        </p:nvSpPr>
        <p:spPr>
          <a:xfrm>
            <a:off x="1066800" y="642594"/>
            <a:ext cx="10058400" cy="1371600"/>
          </a:xfrm>
        </p:spPr>
        <p:txBody>
          <a:bodyPr>
            <a:normAutofit/>
          </a:bodyPr>
          <a:lstStyle/>
          <a:p>
            <a:pPr algn="ctr"/>
            <a:r>
              <a:rPr lang="en-US" b="1" dirty="0"/>
              <a:t>Would Bo have been happier playing by himself?</a:t>
            </a:r>
          </a:p>
        </p:txBody>
      </p:sp>
      <p:sp>
        <p:nvSpPr>
          <p:cNvPr id="8" name="TextBox 7">
            <a:extLst>
              <a:ext uri="{FF2B5EF4-FFF2-40B4-BE49-F238E27FC236}">
                <a16:creationId xmlns:a16="http://schemas.microsoft.com/office/drawing/2014/main" id="{90DD7B37-B771-BC88-034A-715FF86F51BF}"/>
              </a:ext>
            </a:extLst>
          </p:cNvPr>
          <p:cNvSpPr txBox="1"/>
          <p:nvPr/>
        </p:nvSpPr>
        <p:spPr>
          <a:xfrm>
            <a:off x="9002233" y="6142964"/>
            <a:ext cx="3189767" cy="707886"/>
          </a:xfrm>
          <a:prstGeom prst="rect">
            <a:avLst/>
          </a:prstGeom>
          <a:noFill/>
        </p:spPr>
        <p:txBody>
          <a:bodyPr wrap="square" rtlCol="0">
            <a:spAutoFit/>
          </a:bodyPr>
          <a:lstStyle/>
          <a:p>
            <a:endParaRPr lang="en-GB" sz="2400" b="1" dirty="0"/>
          </a:p>
          <a:p>
            <a:r>
              <a:rPr lang="en-GB" sz="1600" b="1" dirty="0"/>
              <a:t>© Embers the Dragon Ltd 2020</a:t>
            </a:r>
          </a:p>
        </p:txBody>
      </p:sp>
      <p:pic>
        <p:nvPicPr>
          <p:cNvPr id="4" name="Picture 3" descr="Cartoon characters in a forest&#10;&#10;AI-generated content may be incorrect.">
            <a:extLst>
              <a:ext uri="{FF2B5EF4-FFF2-40B4-BE49-F238E27FC236}">
                <a16:creationId xmlns:a16="http://schemas.microsoft.com/office/drawing/2014/main" id="{E449E9C0-7590-133C-5BAF-18AC2879459A}"/>
              </a:ext>
            </a:extLst>
          </p:cNvPr>
          <p:cNvPicPr>
            <a:picLocks noChangeAspect="1"/>
          </p:cNvPicPr>
          <p:nvPr/>
        </p:nvPicPr>
        <p:blipFill>
          <a:blip r:embed="rId2"/>
          <a:stretch>
            <a:fillRect/>
          </a:stretch>
        </p:blipFill>
        <p:spPr>
          <a:xfrm>
            <a:off x="2844800" y="2184727"/>
            <a:ext cx="6502400" cy="3327400"/>
          </a:xfrm>
          <a:prstGeom prst="rect">
            <a:avLst/>
          </a:prstGeom>
        </p:spPr>
      </p:pic>
    </p:spTree>
    <p:extLst>
      <p:ext uri="{BB962C8B-B14F-4D97-AF65-F5344CB8AC3E}">
        <p14:creationId xmlns:p14="http://schemas.microsoft.com/office/powerpoint/2010/main" val="65904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1025499"/>
            <a:ext cx="10058400" cy="1371600"/>
          </a:xfrm>
        </p:spPr>
        <p:txBody>
          <a:bodyPr>
            <a:normAutofit/>
          </a:bodyPr>
          <a:lstStyle/>
          <a:p>
            <a:pPr algn="ctr"/>
            <a:r>
              <a:rPr lang="en-US" b="1" dirty="0"/>
              <a:t>Is it more fun to play by yourself or with another person?</a:t>
            </a:r>
          </a:p>
        </p:txBody>
      </p:sp>
      <p:pic>
        <p:nvPicPr>
          <p:cNvPr id="3074" name="Picture 2">
            <a:extLst>
              <a:ext uri="{FF2B5EF4-FFF2-40B4-BE49-F238E27FC236}">
                <a16:creationId xmlns:a16="http://schemas.microsoft.com/office/drawing/2014/main" id="{34037F55-32D7-4841-91BF-E7AEA5A1BA11}"/>
              </a:ext>
            </a:extLst>
          </p:cNvPr>
          <p:cNvPicPr>
            <a:picLocks noChangeAspect="1" noChangeArrowheads="1"/>
          </p:cNvPicPr>
          <p:nvPr/>
        </p:nvPicPr>
        <p:blipFill>
          <a:blip r:embed="rId2">
            <a:clrChange>
              <a:clrFrom>
                <a:srgbClr val="DDCEE4"/>
              </a:clrFrom>
              <a:clrTo>
                <a:srgbClr val="DDCEE4">
                  <a:alpha val="0"/>
                </a:srgbClr>
              </a:clrTo>
            </a:clrChange>
            <a:extLst>
              <a:ext uri="{28A0092B-C50C-407E-A947-70E740481C1C}">
                <a14:useLocalDpi xmlns:a14="http://schemas.microsoft.com/office/drawing/2010/main" val="0"/>
              </a:ext>
            </a:extLst>
          </a:blip>
          <a:srcRect l="16742" t="31197" r="66187" b="29865"/>
          <a:stretch>
            <a:fillRect/>
          </a:stretch>
        </p:blipFill>
        <p:spPr bwMode="auto">
          <a:xfrm>
            <a:off x="10424160" y="5226176"/>
            <a:ext cx="1421130" cy="109302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a:extLst>
              <a:ext uri="{FF2B5EF4-FFF2-40B4-BE49-F238E27FC236}">
                <a16:creationId xmlns:a16="http://schemas.microsoft.com/office/drawing/2014/main" id="{2F3C0B45-8C7E-4361-BE9F-50A77784AC16}"/>
              </a:ext>
            </a:extLst>
          </p:cNvPr>
          <p:cNvSpPr txBox="1"/>
          <p:nvPr/>
        </p:nvSpPr>
        <p:spPr>
          <a:xfrm>
            <a:off x="9002233" y="6142964"/>
            <a:ext cx="3189767" cy="707886"/>
          </a:xfrm>
          <a:prstGeom prst="rect">
            <a:avLst/>
          </a:prstGeom>
          <a:noFill/>
        </p:spPr>
        <p:txBody>
          <a:bodyPr wrap="square" rtlCol="0">
            <a:spAutoFit/>
          </a:bodyPr>
          <a:lstStyle/>
          <a:p>
            <a:endParaRPr lang="en-GB" sz="2400" b="1" dirty="0"/>
          </a:p>
          <a:p>
            <a:r>
              <a:rPr lang="en-GB" sz="1600" b="1" dirty="0"/>
              <a:t>© Embers the Dragon Ltd 2020</a:t>
            </a:r>
          </a:p>
        </p:txBody>
      </p:sp>
      <p:pic>
        <p:nvPicPr>
          <p:cNvPr id="1026" name="Picture 2" descr="Playing Together: Encouraging Children ...">
            <a:extLst>
              <a:ext uri="{FF2B5EF4-FFF2-40B4-BE49-F238E27FC236}">
                <a16:creationId xmlns:a16="http://schemas.microsoft.com/office/drawing/2014/main" id="{8096725E-B295-758E-3705-B5BE03E3E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050" y="2801938"/>
            <a:ext cx="3517900" cy="231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793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a:normAutofit/>
          </a:bodyPr>
          <a:lstStyle/>
          <a:p>
            <a:pPr algn="ctr"/>
            <a:r>
              <a:rPr lang="en-US" b="1" dirty="0"/>
              <a:t>Were Embers and Bo better or worse friends after Bo offered to share?</a:t>
            </a:r>
          </a:p>
        </p:txBody>
      </p:sp>
      <p:grpSp>
        <p:nvGrpSpPr>
          <p:cNvPr id="11" name="Group 2">
            <a:extLst>
              <a:ext uri="{FF2B5EF4-FFF2-40B4-BE49-F238E27FC236}">
                <a16:creationId xmlns:a16="http://schemas.microsoft.com/office/drawing/2014/main" id="{92E47D5A-BAEB-48E7-97FB-9789E5629DE1}"/>
              </a:ext>
            </a:extLst>
          </p:cNvPr>
          <p:cNvGrpSpPr>
            <a:grpSpLocks/>
          </p:cNvGrpSpPr>
          <p:nvPr/>
        </p:nvGrpSpPr>
        <p:grpSpPr bwMode="auto">
          <a:xfrm>
            <a:off x="10185583" y="5042369"/>
            <a:ext cx="1647825" cy="1441450"/>
            <a:chOff x="112501180" y="106833830"/>
            <a:chExt cx="1648506" cy="1441911"/>
          </a:xfrm>
        </p:grpSpPr>
        <p:grpSp>
          <p:nvGrpSpPr>
            <p:cNvPr id="12" name="Group 3">
              <a:extLst>
                <a:ext uri="{FF2B5EF4-FFF2-40B4-BE49-F238E27FC236}">
                  <a16:creationId xmlns:a16="http://schemas.microsoft.com/office/drawing/2014/main" id="{80065AF7-5C35-4A09-A1AF-1325CD25332A}"/>
                </a:ext>
              </a:extLst>
            </p:cNvPr>
            <p:cNvGrpSpPr>
              <a:grpSpLocks/>
            </p:cNvGrpSpPr>
            <p:nvPr/>
          </p:nvGrpSpPr>
          <p:grpSpPr bwMode="auto">
            <a:xfrm>
              <a:off x="112501180" y="106833830"/>
              <a:ext cx="1648506" cy="1441911"/>
              <a:chOff x="112501180" y="106833830"/>
              <a:chExt cx="1648506" cy="1441911"/>
            </a:xfrm>
          </p:grpSpPr>
          <p:sp>
            <p:nvSpPr>
              <p:cNvPr id="14" name="Rectangle 4">
                <a:extLst>
                  <a:ext uri="{FF2B5EF4-FFF2-40B4-BE49-F238E27FC236}">
                    <a16:creationId xmlns:a16="http://schemas.microsoft.com/office/drawing/2014/main" id="{90BA83E8-69B0-4828-9A12-1BD91FF29BCE}"/>
                  </a:ext>
                </a:extLst>
              </p:cNvPr>
              <p:cNvSpPr>
                <a:spLocks noChangeArrowheads="1"/>
              </p:cNvSpPr>
              <p:nvPr/>
            </p:nvSpPr>
            <p:spPr bwMode="auto">
              <a:xfrm>
                <a:off x="112681062" y="107029770"/>
                <a:ext cx="1259174" cy="839450"/>
              </a:xfrm>
              <a:prstGeom prst="rect">
                <a:avLst/>
              </a:prstGeom>
              <a:solidFill>
                <a:srgbClr val="FFFFFF"/>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15" name="Picture 5">
                <a:extLst>
                  <a:ext uri="{FF2B5EF4-FFF2-40B4-BE49-F238E27FC236}">
                    <a16:creationId xmlns:a16="http://schemas.microsoft.com/office/drawing/2014/main" id="{E9DEA3EF-EC2E-4B6D-A7E3-0608B9D17A68}"/>
                  </a:ext>
                </a:extLst>
              </p:cNvPr>
              <p:cNvPicPr>
                <a:picLocks noChangeAspect="1" noChangeArrowheads="1"/>
              </p:cNvPicPr>
              <p:nvPr/>
            </p:nvPicPr>
            <p:blipFill>
              <a:blip r:embed="rId4">
                <a:clrChange>
                  <a:clrFrom>
                    <a:srgbClr val="DDCEE4"/>
                  </a:clrFrom>
                  <a:clrTo>
                    <a:srgbClr val="DDCEE4">
                      <a:alpha val="0"/>
                    </a:srgbClr>
                  </a:clrTo>
                </a:clrChange>
                <a:extLst>
                  <a:ext uri="{28A0092B-C50C-407E-A947-70E740481C1C}">
                    <a14:useLocalDpi xmlns:a14="http://schemas.microsoft.com/office/drawing/2010/main" val="0"/>
                  </a:ext>
                </a:extLst>
              </a:blip>
              <a:srcRect l="11879" t="20888" r="63890" b="16319"/>
              <a:stretch>
                <a:fillRect/>
              </a:stretch>
            </p:blipFill>
            <p:spPr bwMode="auto">
              <a:xfrm>
                <a:off x="112501180" y="106833830"/>
                <a:ext cx="1648506" cy="14419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13" name="Picture 6">
              <a:extLst>
                <a:ext uri="{FF2B5EF4-FFF2-40B4-BE49-F238E27FC236}">
                  <a16:creationId xmlns:a16="http://schemas.microsoft.com/office/drawing/2014/main" id="{C9E6BE0E-77AD-44EA-8E4D-BDBFCA079A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59078" y="107121960"/>
              <a:ext cx="788608" cy="6362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p:nvSpPr>
          <p:cNvPr id="5" name="TextBox 4">
            <a:extLst>
              <a:ext uri="{FF2B5EF4-FFF2-40B4-BE49-F238E27FC236}">
                <a16:creationId xmlns:a16="http://schemas.microsoft.com/office/drawing/2014/main" id="{E16109E6-357F-467B-B638-FACFF9B35F45}"/>
              </a:ext>
            </a:extLst>
          </p:cNvPr>
          <p:cNvSpPr txBox="1"/>
          <p:nvPr/>
        </p:nvSpPr>
        <p:spPr>
          <a:xfrm>
            <a:off x="9002233" y="6142964"/>
            <a:ext cx="3189767" cy="707886"/>
          </a:xfrm>
          <a:prstGeom prst="rect">
            <a:avLst/>
          </a:prstGeom>
          <a:noFill/>
        </p:spPr>
        <p:txBody>
          <a:bodyPr wrap="square" rtlCol="0">
            <a:spAutoFit/>
          </a:bodyPr>
          <a:lstStyle/>
          <a:p>
            <a:endParaRPr lang="en-GB" sz="2400" b="1" dirty="0"/>
          </a:p>
          <a:p>
            <a:r>
              <a:rPr lang="en-GB" sz="1600" b="1" dirty="0"/>
              <a:t>© Embers the Dragon Ltd 2020</a:t>
            </a:r>
          </a:p>
        </p:txBody>
      </p:sp>
      <p:pic>
        <p:nvPicPr>
          <p:cNvPr id="3" name="EMBERS_Ep03__v02 Copy 03">
            <a:hlinkClick r:id="" action="ppaction://media"/>
            <a:extLst>
              <a:ext uri="{FF2B5EF4-FFF2-40B4-BE49-F238E27FC236}">
                <a16:creationId xmlns:a16="http://schemas.microsoft.com/office/drawing/2014/main" id="{60CAE628-D1E6-431C-A33A-BC020F059C6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32959" y="2286394"/>
            <a:ext cx="6542364" cy="3680080"/>
          </a:xfrm>
          <a:prstGeom prst="rect">
            <a:avLst/>
          </a:prstGeom>
        </p:spPr>
      </p:pic>
    </p:spTree>
    <p:extLst>
      <p:ext uri="{BB962C8B-B14F-4D97-AF65-F5344CB8AC3E}">
        <p14:creationId xmlns:p14="http://schemas.microsoft.com/office/powerpoint/2010/main" val="336740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4458474"/>
            <a:ext cx="10058400" cy="1371600"/>
          </a:xfrm>
        </p:spPr>
        <p:txBody>
          <a:bodyPr>
            <a:normAutofit/>
          </a:bodyPr>
          <a:lstStyle/>
          <a:p>
            <a:pPr algn="ctr"/>
            <a:r>
              <a:rPr lang="en-US" b="1" dirty="0"/>
              <a:t>Can you be a Champion Sharer for the rest of today?</a:t>
            </a:r>
          </a:p>
        </p:txBody>
      </p:sp>
      <p:pic>
        <p:nvPicPr>
          <p:cNvPr id="3" name="Picture 2">
            <a:extLst>
              <a:ext uri="{FF2B5EF4-FFF2-40B4-BE49-F238E27FC236}">
                <a16:creationId xmlns:a16="http://schemas.microsoft.com/office/drawing/2014/main" id="{A4C62837-E7F9-4643-A31A-91AA7DE1A7D9}"/>
              </a:ext>
            </a:extLst>
          </p:cNvPr>
          <p:cNvPicPr>
            <a:picLocks noChangeAspect="1" noChangeArrowheads="1"/>
          </p:cNvPicPr>
          <p:nvPr/>
        </p:nvPicPr>
        <p:blipFill>
          <a:blip r:embed="rId3" cstate="print">
            <a:clrChange>
              <a:clrFrom>
                <a:srgbClr val="FBFAFC"/>
              </a:clrFrom>
              <a:clrTo>
                <a:srgbClr val="FBFAFC">
                  <a:alpha val="0"/>
                </a:srgbClr>
              </a:clrTo>
            </a:clrChange>
            <a:extLst>
              <a:ext uri="{28A0092B-C50C-407E-A947-70E740481C1C}">
                <a14:useLocalDpi xmlns:a14="http://schemas.microsoft.com/office/drawing/2010/main"/>
              </a:ext>
            </a:extLst>
          </a:blip>
          <a:srcRect/>
          <a:stretch>
            <a:fillRect/>
          </a:stretch>
        </p:blipFill>
        <p:spPr bwMode="auto">
          <a:xfrm>
            <a:off x="10166668" y="5027612"/>
            <a:ext cx="1627585" cy="1371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a:extLst>
              <a:ext uri="{FF2B5EF4-FFF2-40B4-BE49-F238E27FC236}">
                <a16:creationId xmlns:a16="http://schemas.microsoft.com/office/drawing/2014/main" id="{FB1C49CD-91FB-4A40-90BB-94DF162666A1}"/>
              </a:ext>
            </a:extLst>
          </p:cNvPr>
          <p:cNvSpPr txBox="1"/>
          <p:nvPr/>
        </p:nvSpPr>
        <p:spPr>
          <a:xfrm>
            <a:off x="9002233" y="6142964"/>
            <a:ext cx="3189767" cy="707886"/>
          </a:xfrm>
          <a:prstGeom prst="rect">
            <a:avLst/>
          </a:prstGeom>
          <a:noFill/>
        </p:spPr>
        <p:txBody>
          <a:bodyPr wrap="square" rtlCol="0">
            <a:spAutoFit/>
          </a:bodyPr>
          <a:lstStyle/>
          <a:p>
            <a:endParaRPr lang="en-GB" sz="2400" b="1" dirty="0"/>
          </a:p>
          <a:p>
            <a:r>
              <a:rPr lang="en-GB" sz="1600" b="1" dirty="0"/>
              <a:t>© Embers the Dragon Ltd 2020</a:t>
            </a:r>
          </a:p>
        </p:txBody>
      </p:sp>
      <p:pic>
        <p:nvPicPr>
          <p:cNvPr id="2050" name="Picture 2" descr="Sharing Issues in Children: Signs, Causes, What to Do - Cadey">
            <a:extLst>
              <a:ext uri="{FF2B5EF4-FFF2-40B4-BE49-F238E27FC236}">
                <a16:creationId xmlns:a16="http://schemas.microsoft.com/office/drawing/2014/main" id="{71294966-D355-25E5-E1B0-268A0D49C0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6856" y="1493837"/>
            <a:ext cx="4078288" cy="2651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619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2882874"/>
            <a:ext cx="10058400" cy="1371600"/>
          </a:xfrm>
        </p:spPr>
        <p:txBody>
          <a:bodyPr>
            <a:normAutofit fontScale="90000"/>
          </a:bodyPr>
          <a:lstStyle/>
          <a:p>
            <a:pPr algn="ctr"/>
            <a:r>
              <a:rPr lang="en-US" b="1" dirty="0"/>
              <a:t>Complete the “Sharing Embers” activity...</a:t>
            </a:r>
            <a:br>
              <a:rPr lang="en-US" b="1" dirty="0"/>
            </a:br>
            <a:br>
              <a:rPr lang="en-US" b="1" dirty="0"/>
            </a:br>
            <a:r>
              <a:rPr lang="en-US" b="1" dirty="0" err="1"/>
              <a:t>Colour</a:t>
            </a:r>
            <a:r>
              <a:rPr lang="en-US" b="1" dirty="0"/>
              <a:t> in the die and the pieces of Embers</a:t>
            </a:r>
            <a:br>
              <a:rPr lang="en-US" b="1" dirty="0"/>
            </a:br>
            <a:br>
              <a:rPr lang="en-US" b="1" dirty="0"/>
            </a:br>
            <a:r>
              <a:rPr lang="en-US" b="1" dirty="0"/>
              <a:t>Cut them out</a:t>
            </a:r>
            <a:br>
              <a:rPr lang="en-US" b="1" dirty="0"/>
            </a:br>
            <a:br>
              <a:rPr lang="en-US" b="1" dirty="0"/>
            </a:br>
            <a:r>
              <a:rPr lang="en-US" b="1" dirty="0"/>
              <a:t>Glue the tabs on the die and fold it together</a:t>
            </a:r>
            <a:br>
              <a:rPr lang="en-US" b="1" dirty="0"/>
            </a:br>
            <a:br>
              <a:rPr lang="en-US" b="1" dirty="0"/>
            </a:br>
            <a:r>
              <a:rPr lang="en-US" b="1" dirty="0"/>
              <a:t>Play the Sharing Embers game with a partner or on your table</a:t>
            </a:r>
          </a:p>
        </p:txBody>
      </p:sp>
      <p:pic>
        <p:nvPicPr>
          <p:cNvPr id="4098" name="Picture 2">
            <a:extLst>
              <a:ext uri="{FF2B5EF4-FFF2-40B4-BE49-F238E27FC236}">
                <a16:creationId xmlns:a16="http://schemas.microsoft.com/office/drawing/2014/main" id="{50F6FF15-D345-4D96-9494-32B5990AC3FE}"/>
              </a:ext>
            </a:extLst>
          </p:cNvPr>
          <p:cNvPicPr>
            <a:picLocks noChangeAspect="1" noChangeArrowheads="1"/>
          </p:cNvPicPr>
          <p:nvPr/>
        </p:nvPicPr>
        <p:blipFill>
          <a:blip r:embed="rId3">
            <a:clrChange>
              <a:clrFrom>
                <a:srgbClr val="FBFAFC"/>
              </a:clrFrom>
              <a:clrTo>
                <a:srgbClr val="FBFAFC">
                  <a:alpha val="0"/>
                </a:srgbClr>
              </a:clrTo>
            </a:clrChange>
            <a:extLst>
              <a:ext uri="{28A0092B-C50C-407E-A947-70E740481C1C}">
                <a14:useLocalDpi xmlns:a14="http://schemas.microsoft.com/office/drawing/2010/main" val="0"/>
              </a:ext>
            </a:extLst>
          </a:blip>
          <a:srcRect l="12650" t="19246" r="64227" b="17918"/>
          <a:stretch>
            <a:fillRect/>
          </a:stretch>
        </p:blipFill>
        <p:spPr bwMode="auto">
          <a:xfrm>
            <a:off x="10338593" y="4878388"/>
            <a:ext cx="1573213" cy="14430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a:extLst>
              <a:ext uri="{FF2B5EF4-FFF2-40B4-BE49-F238E27FC236}">
                <a16:creationId xmlns:a16="http://schemas.microsoft.com/office/drawing/2014/main" id="{D42BBDE8-73F6-4D2C-AA7A-27543817DC39}"/>
              </a:ext>
            </a:extLst>
          </p:cNvPr>
          <p:cNvSpPr txBox="1"/>
          <p:nvPr/>
        </p:nvSpPr>
        <p:spPr>
          <a:xfrm>
            <a:off x="9002233" y="6142964"/>
            <a:ext cx="3189767" cy="707886"/>
          </a:xfrm>
          <a:prstGeom prst="rect">
            <a:avLst/>
          </a:prstGeom>
          <a:noFill/>
        </p:spPr>
        <p:txBody>
          <a:bodyPr wrap="square" rtlCol="0">
            <a:spAutoFit/>
          </a:bodyPr>
          <a:lstStyle/>
          <a:p>
            <a:endParaRPr lang="en-GB" sz="2400" b="1" dirty="0"/>
          </a:p>
          <a:p>
            <a:r>
              <a:rPr lang="en-GB" sz="1600" b="1" dirty="0"/>
              <a:t>© Embers the Dragon Ltd 2020</a:t>
            </a:r>
          </a:p>
        </p:txBody>
      </p:sp>
    </p:spTree>
    <p:extLst>
      <p:ext uri="{BB962C8B-B14F-4D97-AF65-F5344CB8AC3E}">
        <p14:creationId xmlns:p14="http://schemas.microsoft.com/office/powerpoint/2010/main" val="17767970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228C0C-F774-4270-99CB-314B07EBFBE7}">
  <ds:schemaRefs>
    <ds:schemaRef ds:uri="http://www.w3.org/XML/1998/namespace"/>
    <ds:schemaRef ds:uri="http://purl.org/dc/terms/"/>
    <ds:schemaRef ds:uri="71af3243-3dd4-4a8d-8c0d-dd76da1f02a5"/>
    <ds:schemaRef ds:uri="http://purl.org/dc/elements/1.1/"/>
    <ds:schemaRef ds:uri="http://schemas.microsoft.com/office/2006/metadata/properties"/>
    <ds:schemaRef ds:uri="http://schemas.microsoft.com/office/infopath/2007/PartnerControls"/>
    <ds:schemaRef ds:uri="http://purl.org/dc/dcmitype/"/>
    <ds:schemaRef ds:uri="http://schemas.microsoft.com/office/2006/documentManagement/types"/>
    <ds:schemaRef ds:uri="16c05727-aa75-4e4a-9b5f-8a80a1165891"/>
    <ds:schemaRef ds:uri="http://schemas.openxmlformats.org/package/2006/metadata/core-properties"/>
  </ds:schemaRefs>
</ds:datastoreItem>
</file>

<file path=customXml/itemProps2.xml><?xml version="1.0" encoding="utf-8"?>
<ds:datastoreItem xmlns:ds="http://schemas.openxmlformats.org/officeDocument/2006/customXml" ds:itemID="{7745B92C-4D89-4324-B52D-E1F5F627B790}">
  <ds:schemaRefs>
    <ds:schemaRef ds:uri="http://schemas.microsoft.com/sharepoint/v3/contenttype/forms"/>
  </ds:schemaRefs>
</ds:datastoreItem>
</file>

<file path=customXml/itemProps3.xml><?xml version="1.0" encoding="utf-8"?>
<ds:datastoreItem xmlns:ds="http://schemas.openxmlformats.org/officeDocument/2006/customXml" ds:itemID="{E4487CEA-7875-4327-875F-CA3B32E800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{7ECF251B-54B9-4E04-9F5B-5333EE1B7481}tf78438558_wac</Template>
  <TotalTime>0</TotalTime>
  <Words>291</Words>
  <Application>Microsoft Office PowerPoint</Application>
  <PresentationFormat>Widescreen</PresentationFormat>
  <Paragraphs>34</Paragraphs>
  <Slides>8</Slides>
  <Notes>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Aptos</vt:lpstr>
      <vt:lpstr>Century Gothic</vt:lpstr>
      <vt:lpstr>Garamond</vt:lpstr>
      <vt:lpstr>SavonVTI</vt:lpstr>
      <vt:lpstr>PowerPoint Presentation</vt:lpstr>
      <vt:lpstr>Which of these would you like to play with?</vt:lpstr>
      <vt:lpstr>How does Mr. Panda help Bo?</vt:lpstr>
      <vt:lpstr>Would Bo have been happier playing by himself?</vt:lpstr>
      <vt:lpstr>Is it more fun to play by yourself or with another person?</vt:lpstr>
      <vt:lpstr>Were Embers and Bo better or worse friends after Bo offered to share?</vt:lpstr>
      <vt:lpstr>Can you be a Champion Sharer for the rest of today?</vt:lpstr>
      <vt:lpstr>Complete the “Sharing Embers” activity...  Colour in the die and the pieces of Embers  Cut them out  Glue the tabs on the die and fold it together  Play the Sharing Embers game with a partner or on your table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2020-08-11T05:27:39Z</dcterms:created>
  <dcterms:modified xsi:type="dcterms:W3CDTF">2025-09-15T14:11:36Z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