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29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DB00E6-F787-459D-921A-F3B74869B1F6}" v="7358" dt="2025-06-16T11:57:56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B4092-027B-FF1A-4EC0-2FABC4A47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 hidden="1">
            <a:extLst>
              <a:ext uri="{FF2B5EF4-FFF2-40B4-BE49-F238E27FC236}">
                <a16:creationId xmlns:a16="http://schemas.microsoft.com/office/drawing/2014/main" id="{9E27FDAB-8941-FF60-8790-3D2F10C376B3}"/>
              </a:ext>
            </a:extLst>
          </p:cNvPr>
          <p:cNvGrpSpPr/>
          <p:nvPr/>
        </p:nvGrpSpPr>
        <p:grpSpPr>
          <a:xfrm>
            <a:off x="609600" y="2057400"/>
            <a:ext cx="10972800" cy="4114800"/>
            <a:chOff x="609600" y="2057400"/>
            <a:chExt cx="10972800" cy="4114800"/>
          </a:xfrm>
          <a:solidFill>
            <a:schemeClr val="tx1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0793113-BC6B-DB8B-DE1F-E1ACCF268A89}"/>
                </a:ext>
              </a:extLst>
            </p:cNvPr>
            <p:cNvSpPr/>
            <p:nvPr/>
          </p:nvSpPr>
          <p:spPr>
            <a:xfrm>
              <a:off x="609600" y="2057400"/>
              <a:ext cx="2112635" cy="4114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CAF7F4C-EF3E-92AC-ED7B-E11588963272}"/>
                </a:ext>
              </a:extLst>
            </p:cNvPr>
            <p:cNvSpPr/>
            <p:nvPr/>
          </p:nvSpPr>
          <p:spPr>
            <a:xfrm>
              <a:off x="2824641" y="2057400"/>
              <a:ext cx="2112635" cy="4114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005A107-B770-AA9C-59A0-AD35739FE1A3}"/>
                </a:ext>
              </a:extLst>
            </p:cNvPr>
            <p:cNvSpPr/>
            <p:nvPr/>
          </p:nvSpPr>
          <p:spPr>
            <a:xfrm>
              <a:off x="5039681" y="2057400"/>
              <a:ext cx="2112635" cy="4114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5818D5B-22FE-6354-3F28-47906CE1768C}"/>
                </a:ext>
              </a:extLst>
            </p:cNvPr>
            <p:cNvSpPr/>
            <p:nvPr/>
          </p:nvSpPr>
          <p:spPr>
            <a:xfrm>
              <a:off x="7254722" y="2057400"/>
              <a:ext cx="2112635" cy="4114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4BDF0E1-40E9-485F-0FA4-30670F20486A}"/>
                </a:ext>
              </a:extLst>
            </p:cNvPr>
            <p:cNvSpPr/>
            <p:nvPr/>
          </p:nvSpPr>
          <p:spPr>
            <a:xfrm>
              <a:off x="9469765" y="2057400"/>
              <a:ext cx="2112635" cy="4114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1D890DB-CC9C-111B-4E31-4562AAFE50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Our 5-Stage Framework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BE347F-B9D6-BE8A-78CC-C89DF04A324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6DA85C-861D-BEC3-47C8-5FF789E1151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77BBD-3589-E4AB-705D-FC000256D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920096B-5FF1-F964-DFB0-6DB26CF49F3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Our 5-Stage Framework for Delivering Measurable Business Value Through Digital Transformation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E3B894-BE9C-C300-43FC-BD8E25E786A6}"/>
              </a:ext>
            </a:extLst>
          </p:cNvPr>
          <p:cNvSpPr txBox="1"/>
          <p:nvPr/>
        </p:nvSpPr>
        <p:spPr>
          <a:xfrm>
            <a:off x="609599" y="2604148"/>
            <a:ext cx="1912944" cy="47416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Digital Readiness Assessment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0492A6-E708-097A-67E2-F343C0958318}"/>
              </a:ext>
            </a:extLst>
          </p:cNvPr>
          <p:cNvSpPr txBox="1"/>
          <p:nvPr/>
        </p:nvSpPr>
        <p:spPr>
          <a:xfrm>
            <a:off x="2899664" y="3564806"/>
            <a:ext cx="1912944" cy="47416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Vision &amp; Strategy Alignment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440609-3623-9649-D958-D03B192AEBEF}"/>
              </a:ext>
            </a:extLst>
          </p:cNvPr>
          <p:cNvSpPr txBox="1"/>
          <p:nvPr/>
        </p:nvSpPr>
        <p:spPr>
          <a:xfrm>
            <a:off x="5189728" y="2604148"/>
            <a:ext cx="1912944" cy="47416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Experience &amp; Solution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2F7BED-C4B5-B7BE-50CB-E5B0BADC5757}"/>
              </a:ext>
            </a:extLst>
          </p:cNvPr>
          <p:cNvSpPr txBox="1"/>
          <p:nvPr/>
        </p:nvSpPr>
        <p:spPr>
          <a:xfrm>
            <a:off x="7479793" y="3564806"/>
            <a:ext cx="1912944" cy="47416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Technology Enablement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92E930-3C97-C91B-CF9D-827C9B3E68D9}"/>
              </a:ext>
            </a:extLst>
          </p:cNvPr>
          <p:cNvSpPr txBox="1"/>
          <p:nvPr/>
        </p:nvSpPr>
        <p:spPr>
          <a:xfrm>
            <a:off x="9769861" y="2604148"/>
            <a:ext cx="1912944" cy="47416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Performance Optimization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A40B1E-1421-D569-05A0-32857E927E1B}"/>
              </a:ext>
            </a:extLst>
          </p:cNvPr>
          <p:cNvSpPr txBox="1">
            <a:spLocks/>
          </p:cNvSpPr>
          <p:nvPr/>
        </p:nvSpPr>
        <p:spPr>
          <a:xfrm>
            <a:off x="609598" y="3125520"/>
            <a:ext cx="1927889" cy="10379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Evaluate current digital capabilities, market position, and organizational readiness for transformation.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D7F9A7-0F0C-0104-3534-EBC9A8C38F47}"/>
              </a:ext>
            </a:extLst>
          </p:cNvPr>
          <p:cNvSpPr txBox="1">
            <a:spLocks/>
          </p:cNvSpPr>
          <p:nvPr/>
        </p:nvSpPr>
        <p:spPr>
          <a:xfrm>
            <a:off x="2899663" y="4086178"/>
            <a:ext cx="1927889" cy="10379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Define a clear digital vision, objectives, and measurable outcomes aligned with the enterprise’s goals.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D5F5E3-E726-FA02-5DEA-8B3C0DF36CDD}"/>
              </a:ext>
            </a:extLst>
          </p:cNvPr>
          <p:cNvSpPr txBox="1">
            <a:spLocks/>
          </p:cNvSpPr>
          <p:nvPr/>
        </p:nvSpPr>
        <p:spPr>
          <a:xfrm>
            <a:off x="5189727" y="3125520"/>
            <a:ext cx="1927889" cy="10379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Create customer-centric, data-driven digital solutions and reimagine processes for maximum business value.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10C906-FE4D-37D8-0487-706F9845557F}"/>
              </a:ext>
            </a:extLst>
          </p:cNvPr>
          <p:cNvSpPr txBox="1">
            <a:spLocks/>
          </p:cNvSpPr>
          <p:nvPr/>
        </p:nvSpPr>
        <p:spPr>
          <a:xfrm>
            <a:off x="7479793" y="4086178"/>
            <a:ext cx="1927889" cy="10379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Select, implement,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and integrate the right digital transformation platforms, tools, and automation solutions.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C6AECB-7746-A215-4892-4BF05B8F31CE}"/>
              </a:ext>
            </a:extLst>
          </p:cNvPr>
          <p:cNvSpPr txBox="1"/>
          <p:nvPr/>
        </p:nvSpPr>
        <p:spPr>
          <a:xfrm>
            <a:off x="9769860" y="3125520"/>
            <a:ext cx="1838185" cy="103797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Continuously track results, optimize digital initiatives, and evolve strategies to stay ahead of market disruption.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99C1422C-8FD0-AAFE-66F5-E4066F7FA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2282597"/>
            <a:ext cx="223006" cy="215700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640227AC-21C2-8A38-5AA0-E4E206C22E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99664" y="3221076"/>
            <a:ext cx="268865" cy="260057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30D3F004-9519-5579-91C3-F58F74A3C5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9769858" y="2260418"/>
            <a:ext cx="268865" cy="260057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0B9458EF-5968-8FEA-2135-D54DAE1C7C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189729" y="2267454"/>
            <a:ext cx="254317" cy="245985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38A71C8B-6DA0-5EE5-286A-E07639942DC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7444019" y="3221076"/>
            <a:ext cx="268865" cy="260057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0800978-07DE-D448-BFA1-09D011F2E4E2}"/>
              </a:ext>
            </a:extLst>
          </p:cNvPr>
          <p:cNvCxnSpPr>
            <a:cxnSpLocks/>
          </p:cNvCxnSpPr>
          <p:nvPr/>
        </p:nvCxnSpPr>
        <p:spPr>
          <a:xfrm>
            <a:off x="4952221" y="3170940"/>
            <a:ext cx="0" cy="2125152"/>
          </a:xfrm>
          <a:prstGeom prst="line">
            <a:avLst/>
          </a:prstGeom>
          <a:ln>
            <a:solidFill>
              <a:schemeClr val="accent4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1699757-8C74-1173-534E-EF7E69C85B12}"/>
              </a:ext>
            </a:extLst>
          </p:cNvPr>
          <p:cNvCxnSpPr>
            <a:cxnSpLocks/>
          </p:cNvCxnSpPr>
          <p:nvPr/>
        </p:nvCxnSpPr>
        <p:spPr>
          <a:xfrm>
            <a:off x="2662156" y="2207914"/>
            <a:ext cx="0" cy="2125152"/>
          </a:xfrm>
          <a:prstGeom prst="line">
            <a:avLst/>
          </a:prstGeom>
          <a:ln>
            <a:solidFill>
              <a:schemeClr val="accent4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14C756A-D1C6-A03F-F80D-054E37FA7448}"/>
              </a:ext>
            </a:extLst>
          </p:cNvPr>
          <p:cNvCxnSpPr>
            <a:cxnSpLocks/>
          </p:cNvCxnSpPr>
          <p:nvPr/>
        </p:nvCxnSpPr>
        <p:spPr>
          <a:xfrm>
            <a:off x="7242285" y="2207914"/>
            <a:ext cx="0" cy="2125152"/>
          </a:xfrm>
          <a:prstGeom prst="line">
            <a:avLst/>
          </a:prstGeom>
          <a:ln>
            <a:solidFill>
              <a:schemeClr val="accent4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CA674F3-2B05-DB89-BD62-EBC3B4C00958}"/>
              </a:ext>
            </a:extLst>
          </p:cNvPr>
          <p:cNvCxnSpPr>
            <a:cxnSpLocks/>
          </p:cNvCxnSpPr>
          <p:nvPr/>
        </p:nvCxnSpPr>
        <p:spPr>
          <a:xfrm>
            <a:off x="9532350" y="3170940"/>
            <a:ext cx="0" cy="2125152"/>
          </a:xfrm>
          <a:prstGeom prst="line">
            <a:avLst/>
          </a:prstGeom>
          <a:ln>
            <a:solidFill>
              <a:schemeClr val="accent4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C3E462E-9CED-B3C0-0483-DFC7F9256F55}"/>
              </a:ext>
            </a:extLst>
          </p:cNvPr>
          <p:cNvGrpSpPr/>
          <p:nvPr/>
        </p:nvGrpSpPr>
        <p:grpSpPr>
          <a:xfrm>
            <a:off x="2528714" y="2609945"/>
            <a:ext cx="266883" cy="258140"/>
            <a:chOff x="2447417" y="3315590"/>
            <a:chExt cx="296608" cy="296608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2708711-7087-94A3-78F4-D4578C06FCFB}"/>
                </a:ext>
              </a:extLst>
            </p:cNvPr>
            <p:cNvSpPr/>
            <p:nvPr/>
          </p:nvSpPr>
          <p:spPr>
            <a:xfrm>
              <a:off x="2447417" y="3315590"/>
              <a:ext cx="296608" cy="2966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5" name="Isosceles Triangle 47">
              <a:extLst>
                <a:ext uri="{FF2B5EF4-FFF2-40B4-BE49-F238E27FC236}">
                  <a16:creationId xmlns:a16="http://schemas.microsoft.com/office/drawing/2014/main" id="{8111E2C7-70CF-223A-75D3-349715391BE7}"/>
                </a:ext>
              </a:extLst>
            </p:cNvPr>
            <p:cNvSpPr/>
            <p:nvPr/>
          </p:nvSpPr>
          <p:spPr>
            <a:xfrm rot="5400000">
              <a:off x="2534838" y="3415818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3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EDB0686-988A-CE32-55EC-DC81550D526C}"/>
              </a:ext>
            </a:extLst>
          </p:cNvPr>
          <p:cNvGrpSpPr/>
          <p:nvPr/>
        </p:nvGrpSpPr>
        <p:grpSpPr>
          <a:xfrm>
            <a:off x="7122200" y="2588402"/>
            <a:ext cx="266883" cy="258140"/>
            <a:chOff x="2447417" y="3315590"/>
            <a:chExt cx="296608" cy="29660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19987DD-F5BC-02C9-0046-A6A31071C3AA}"/>
                </a:ext>
              </a:extLst>
            </p:cNvPr>
            <p:cNvSpPr/>
            <p:nvPr/>
          </p:nvSpPr>
          <p:spPr>
            <a:xfrm>
              <a:off x="2447417" y="3315590"/>
              <a:ext cx="296608" cy="2966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9" name="Isosceles Triangle 47">
              <a:extLst>
                <a:ext uri="{FF2B5EF4-FFF2-40B4-BE49-F238E27FC236}">
                  <a16:creationId xmlns:a16="http://schemas.microsoft.com/office/drawing/2014/main" id="{903B430B-1FE0-418D-631C-450AD26B395C}"/>
                </a:ext>
              </a:extLst>
            </p:cNvPr>
            <p:cNvSpPr/>
            <p:nvPr/>
          </p:nvSpPr>
          <p:spPr>
            <a:xfrm rot="5400000">
              <a:off x="2534838" y="3415818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3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93F5021-078A-7C46-954E-47441A7556C1}"/>
              </a:ext>
            </a:extLst>
          </p:cNvPr>
          <p:cNvGrpSpPr/>
          <p:nvPr/>
        </p:nvGrpSpPr>
        <p:grpSpPr>
          <a:xfrm>
            <a:off x="9402808" y="3558362"/>
            <a:ext cx="266883" cy="258140"/>
            <a:chOff x="2447417" y="3315590"/>
            <a:chExt cx="296608" cy="29660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DD7A99F-8D79-98F9-F0A0-BA0091CF8276}"/>
                </a:ext>
              </a:extLst>
            </p:cNvPr>
            <p:cNvSpPr/>
            <p:nvPr/>
          </p:nvSpPr>
          <p:spPr>
            <a:xfrm>
              <a:off x="2447417" y="3315590"/>
              <a:ext cx="296608" cy="2966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2" name="Isosceles Triangle 47">
              <a:extLst>
                <a:ext uri="{FF2B5EF4-FFF2-40B4-BE49-F238E27FC236}">
                  <a16:creationId xmlns:a16="http://schemas.microsoft.com/office/drawing/2014/main" id="{C8B0BD2D-BC33-53AF-7386-D3D46C8470E9}"/>
                </a:ext>
              </a:extLst>
            </p:cNvPr>
            <p:cNvSpPr/>
            <p:nvPr/>
          </p:nvSpPr>
          <p:spPr>
            <a:xfrm rot="5400000">
              <a:off x="2534838" y="3415818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3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7B96C41-6610-FEE3-987B-443A305CF005}"/>
              </a:ext>
            </a:extLst>
          </p:cNvPr>
          <p:cNvGrpSpPr/>
          <p:nvPr/>
        </p:nvGrpSpPr>
        <p:grpSpPr>
          <a:xfrm>
            <a:off x="4812338" y="3558362"/>
            <a:ext cx="266883" cy="258140"/>
            <a:chOff x="2447417" y="3315590"/>
            <a:chExt cx="296608" cy="29660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106F212-FE0D-ADFF-B2BB-78CF16EEFE89}"/>
                </a:ext>
              </a:extLst>
            </p:cNvPr>
            <p:cNvSpPr/>
            <p:nvPr/>
          </p:nvSpPr>
          <p:spPr>
            <a:xfrm>
              <a:off x="2447417" y="3315590"/>
              <a:ext cx="296608" cy="29660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5" name="Isosceles Triangle 47">
              <a:extLst>
                <a:ext uri="{FF2B5EF4-FFF2-40B4-BE49-F238E27FC236}">
                  <a16:creationId xmlns:a16="http://schemas.microsoft.com/office/drawing/2014/main" id="{DC244E24-8958-D3AD-0E4C-0AE6AF249A4C}"/>
                </a:ext>
              </a:extLst>
            </p:cNvPr>
            <p:cNvSpPr/>
            <p:nvPr/>
          </p:nvSpPr>
          <p:spPr>
            <a:xfrm rot="5400000">
              <a:off x="2534838" y="3415818"/>
              <a:ext cx="152246" cy="96152"/>
            </a:xfrm>
            <a:custGeom>
              <a:avLst/>
              <a:gdLst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  <a:gd name="connsiteX3" fmla="*/ 0 w 341513"/>
                <a:gd name="connsiteY3" fmla="*/ 294408 h 294408"/>
                <a:gd name="connsiteX0" fmla="*/ 0 w 341513"/>
                <a:gd name="connsiteY0" fmla="*/ 294408 h 385848"/>
                <a:gd name="connsiteX1" fmla="*/ 170757 w 341513"/>
                <a:gd name="connsiteY1" fmla="*/ 0 h 385848"/>
                <a:gd name="connsiteX2" fmla="*/ 341513 w 341513"/>
                <a:gd name="connsiteY2" fmla="*/ 294408 h 385848"/>
                <a:gd name="connsiteX3" fmla="*/ 91440 w 341513"/>
                <a:gd name="connsiteY3" fmla="*/ 385848 h 385848"/>
                <a:gd name="connsiteX0" fmla="*/ 0 w 341513"/>
                <a:gd name="connsiteY0" fmla="*/ 294408 h 294408"/>
                <a:gd name="connsiteX1" fmla="*/ 170757 w 341513"/>
                <a:gd name="connsiteY1" fmla="*/ 0 h 294408"/>
                <a:gd name="connsiteX2" fmla="*/ 341513 w 341513"/>
                <a:gd name="connsiteY2" fmla="*/ 294408 h 29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513" h="294408">
                  <a:moveTo>
                    <a:pt x="0" y="294408"/>
                  </a:moveTo>
                  <a:lnTo>
                    <a:pt x="170757" y="0"/>
                  </a:lnTo>
                  <a:lnTo>
                    <a:pt x="341513" y="294408"/>
                  </a:lnTo>
                </a:path>
              </a:pathLst>
            </a:custGeom>
            <a:noFill/>
            <a:ln>
              <a:solidFill>
                <a:schemeClr val="accent3"/>
              </a:solidFill>
              <a:beve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9A4D93BD-5784-C058-281A-498296DAF9C5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solidFill>
                  <a:srgbClr val="E8E8E8"/>
                </a:solidFill>
                <a:latin typeface="Montserrat SemiBold" pitchFamily="2" charset="0"/>
              </a:rPr>
              <a:t>Our 5-Step Approach to Strategy, Execution, and Optimization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0C8AEA6-FCE9-5187-2E46-B5F74901FB1D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56" name="Parallelogram 55">
              <a:extLst>
                <a:ext uri="{FF2B5EF4-FFF2-40B4-BE49-F238E27FC236}">
                  <a16:creationId xmlns:a16="http://schemas.microsoft.com/office/drawing/2014/main" id="{10D19A7F-43D3-E041-EEF9-1E5E586CE96D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C1EC6A81-C4BB-FB76-A88F-CF6281C3DE0D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58" name="Parallelogram 57">
              <a:extLst>
                <a:ext uri="{FF2B5EF4-FFF2-40B4-BE49-F238E27FC236}">
                  <a16:creationId xmlns:a16="http://schemas.microsoft.com/office/drawing/2014/main" id="{834EB5C5-F899-73DF-C3EB-97434D5C43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0226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8716</TotalTime>
  <Words>124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57</cp:revision>
  <dcterms:created xsi:type="dcterms:W3CDTF">2025-04-10T11:11:23Z</dcterms:created>
  <dcterms:modified xsi:type="dcterms:W3CDTF">2025-10-16T08:01:11Z</dcterms:modified>
  <cp:category/>
</cp:coreProperties>
</file>