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9AB0CBB-4805-44FA-81E5-50A205C233B3}">
  <a:tblStyle styleId="{99AB0CBB-4805-44FA-81E5-50A205C233B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0" y="0"/>
            <a:ext cx="75810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39475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[Class Name]</a:t>
            </a:r>
            <a:endParaRPr b="1" sz="4800">
              <a:solidFill>
                <a:srgbClr val="394752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39475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[Period/Unit]</a:t>
            </a:r>
            <a:endParaRPr b="1" sz="4800">
              <a:solidFill>
                <a:srgbClr val="394752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graphicFrame>
        <p:nvGraphicFramePr>
          <p:cNvPr id="85" name="Google Shape;85;p13"/>
          <p:cNvGraphicFramePr/>
          <p:nvPr/>
        </p:nvGraphicFramePr>
        <p:xfrm>
          <a:off x="124050" y="183456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{99AB0CBB-4805-44FA-81E5-50A205C233B3}</a:tableStyleId>
              </a:tblPr>
              <a:tblGrid>
                <a:gridCol w="1810950"/>
                <a:gridCol w="2014150"/>
              </a:tblGrid>
              <a:tr h="375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STUDENT</a:t>
                      </a:r>
                      <a:endParaRPr/>
                    </a:p>
                  </a:txBody>
                  <a:tcPr marT="45725" marB="45725" marR="91450" marL="91450">
                    <a:lnB cap="flat" cmpd="sng" w="381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A539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/>
                        <a:t>Lesson you’re on</a:t>
                      </a:r>
                      <a:endParaRPr/>
                    </a:p>
                  </a:txBody>
                  <a:tcPr marT="45725" marB="45725" marR="91450" marL="91450">
                    <a:lnB cap="flat" cmpd="sng" w="381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A5395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900">
                          <a:solidFill>
                            <a:srgbClr val="1E97A0"/>
                          </a:solidFill>
                        </a:rPr>
                        <a:t>[Student Name]</a:t>
                      </a:r>
                      <a:endParaRPr sz="900">
                        <a:solidFill>
                          <a:srgbClr val="1E97A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1E97A0"/>
                          </a:solidFill>
                        </a:rPr>
                        <a:t>[Lesson #]</a:t>
                      </a:r>
                      <a:endParaRPr b="1" sz="2400">
                        <a:solidFill>
                          <a:srgbClr val="1E97A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1900">
                          <a:solidFill>
                            <a:srgbClr val="394752"/>
                          </a:solidFill>
                        </a:rPr>
                        <a:t>[Student Name]</a:t>
                      </a:r>
                      <a:endParaRPr b="1" sz="2400">
                        <a:solidFill>
                          <a:srgbClr val="394752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394752"/>
                          </a:solidFill>
                        </a:rPr>
                        <a:t>[Lesson #]</a:t>
                      </a:r>
                      <a:endParaRPr>
                        <a:solidFill>
                          <a:srgbClr val="394752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1900">
                          <a:solidFill>
                            <a:srgbClr val="394752"/>
                          </a:solidFill>
                        </a:rPr>
                        <a:t>[Student Name]</a:t>
                      </a:r>
                      <a:endParaRPr b="1" sz="2400">
                        <a:solidFill>
                          <a:srgbClr val="394752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2400">
                          <a:solidFill>
                            <a:srgbClr val="394752"/>
                          </a:solidFill>
                        </a:rPr>
                        <a:t>[Lesson #]</a:t>
                      </a:r>
                      <a:endParaRPr>
                        <a:solidFill>
                          <a:srgbClr val="394752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900">
                          <a:solidFill>
                            <a:srgbClr val="FBA538"/>
                          </a:solidFill>
                        </a:rPr>
                        <a:t>[Student Name]</a:t>
                      </a:r>
                      <a:endParaRPr sz="900">
                        <a:solidFill>
                          <a:srgbClr val="FBA538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2400"/>
                        <a:buFont typeface="Calibri"/>
                        <a:buNone/>
                      </a:pPr>
                      <a:r>
                        <a:rPr b="1" lang="en-US" sz="2400">
                          <a:solidFill>
                            <a:srgbClr val="FBA538"/>
                          </a:solidFill>
                        </a:rPr>
                        <a:t>[Lesson #]</a:t>
                      </a:r>
                      <a:endParaRPr>
                        <a:solidFill>
                          <a:srgbClr val="FBA538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1900">
                          <a:solidFill>
                            <a:srgbClr val="FBA538"/>
                          </a:solidFill>
                        </a:rPr>
                        <a:t>[Student Name]</a:t>
                      </a:r>
                      <a:endParaRPr>
                        <a:solidFill>
                          <a:srgbClr val="FBA538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2400"/>
                        <a:buFont typeface="Calibri"/>
                        <a:buNone/>
                      </a:pPr>
                      <a:r>
                        <a:rPr b="1" lang="en-US" sz="2400">
                          <a:solidFill>
                            <a:srgbClr val="FBA538"/>
                          </a:solidFill>
                        </a:rPr>
                        <a:t>[Lesson #]</a:t>
                      </a:r>
                      <a:endParaRPr>
                        <a:solidFill>
                          <a:srgbClr val="FBA538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900">
                          <a:solidFill>
                            <a:srgbClr val="0A5395"/>
                          </a:solidFill>
                        </a:rPr>
                        <a:t>[Student Name]</a:t>
                      </a:r>
                      <a:endParaRPr sz="900">
                        <a:solidFill>
                          <a:srgbClr val="0A5395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0A5395"/>
                          </a:solidFill>
                        </a:rPr>
                        <a:t>[Lesson #]</a:t>
                      </a:r>
                      <a:endParaRPr>
                        <a:solidFill>
                          <a:srgbClr val="0A5395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1900">
                          <a:solidFill>
                            <a:srgbClr val="1E97A0"/>
                          </a:solidFill>
                        </a:rPr>
                        <a:t>[Student Name]</a:t>
                      </a:r>
                      <a:endParaRPr>
                        <a:solidFill>
                          <a:srgbClr val="1E97A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2400">
                          <a:solidFill>
                            <a:srgbClr val="1E97A0"/>
                          </a:solidFill>
                        </a:rPr>
                        <a:t>[Lesson #]</a:t>
                      </a:r>
                      <a:endParaRPr>
                        <a:solidFill>
                          <a:srgbClr val="1E97A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1900">
                          <a:solidFill>
                            <a:srgbClr val="FBA538"/>
                          </a:solidFill>
                        </a:rPr>
                        <a:t>[Student Name]</a:t>
                      </a:r>
                      <a:endParaRPr>
                        <a:solidFill>
                          <a:srgbClr val="FBA538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2400"/>
                        <a:buFont typeface="Calibri"/>
                        <a:buNone/>
                      </a:pPr>
                      <a:r>
                        <a:rPr b="1" lang="en-US" sz="2400">
                          <a:solidFill>
                            <a:srgbClr val="FBA538"/>
                          </a:solidFill>
                        </a:rPr>
                        <a:t>[Lesson #]</a:t>
                      </a:r>
                      <a:endParaRPr>
                        <a:solidFill>
                          <a:srgbClr val="FBA538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1900">
                          <a:solidFill>
                            <a:srgbClr val="394752"/>
                          </a:solidFill>
                        </a:rPr>
                        <a:t>[Student Name]</a:t>
                      </a:r>
                      <a:endParaRPr>
                        <a:solidFill>
                          <a:srgbClr val="394752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2400">
                          <a:solidFill>
                            <a:srgbClr val="394752"/>
                          </a:solidFill>
                        </a:rPr>
                        <a:t>[Lesson #]</a:t>
                      </a:r>
                      <a:endParaRPr>
                        <a:solidFill>
                          <a:srgbClr val="394752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1900">
                          <a:solidFill>
                            <a:srgbClr val="1E97A0"/>
                          </a:solidFill>
                        </a:rPr>
                        <a:t>[Student Name]</a:t>
                      </a:r>
                      <a:endParaRPr>
                        <a:solidFill>
                          <a:srgbClr val="1E97A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2400">
                          <a:solidFill>
                            <a:srgbClr val="1E97A0"/>
                          </a:solidFill>
                        </a:rPr>
                        <a:t>[Lesson #]</a:t>
                      </a:r>
                      <a:endParaRPr>
                        <a:solidFill>
                          <a:srgbClr val="1E97A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" name="Google Shape;86;p13"/>
          <p:cNvGraphicFramePr/>
          <p:nvPr/>
        </p:nvGraphicFramePr>
        <p:xfrm>
          <a:off x="4055436" y="183458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{99AB0CBB-4805-44FA-81E5-50A205C233B3}</a:tableStyleId>
              </a:tblPr>
              <a:tblGrid>
                <a:gridCol w="1810950"/>
                <a:gridCol w="2014150"/>
              </a:tblGrid>
              <a:tr h="311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STUDENT</a:t>
                      </a:r>
                      <a:endParaRPr/>
                    </a:p>
                  </a:txBody>
                  <a:tcPr marT="45725" marB="45725" marR="91450" marL="91450">
                    <a:lnB cap="flat" cmpd="sng" w="381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A539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Lesson you’re on</a:t>
                      </a:r>
                      <a:endParaRPr/>
                    </a:p>
                  </a:txBody>
                  <a:tcPr marT="45725" marB="45725" marR="91450" marL="91450">
                    <a:lnB cap="flat" cmpd="sng" w="381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A5395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900">
                          <a:solidFill>
                            <a:srgbClr val="394752"/>
                          </a:solidFill>
                        </a:rPr>
                        <a:t>[Student Name]</a:t>
                      </a:r>
                      <a:endParaRPr sz="900">
                        <a:solidFill>
                          <a:srgbClr val="394752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2400">
                          <a:solidFill>
                            <a:srgbClr val="394752"/>
                          </a:solidFill>
                        </a:rPr>
                        <a:t>[Lesson #]</a:t>
                      </a:r>
                      <a:endParaRPr>
                        <a:solidFill>
                          <a:srgbClr val="394752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1900">
                          <a:solidFill>
                            <a:srgbClr val="1E97A0"/>
                          </a:solidFill>
                        </a:rPr>
                        <a:t>[Student Name]</a:t>
                      </a:r>
                      <a:endParaRPr b="1" sz="2400">
                        <a:solidFill>
                          <a:srgbClr val="1E97A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2400">
                          <a:solidFill>
                            <a:srgbClr val="1E97A0"/>
                          </a:solidFill>
                        </a:rPr>
                        <a:t>[Lesson #]</a:t>
                      </a:r>
                      <a:endParaRPr>
                        <a:solidFill>
                          <a:srgbClr val="1E97A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1900">
                          <a:solidFill>
                            <a:srgbClr val="FBA538"/>
                          </a:solidFill>
                        </a:rPr>
                        <a:t>[Student Name]</a:t>
                      </a:r>
                      <a:endParaRPr b="1" sz="2400">
                        <a:solidFill>
                          <a:srgbClr val="FBA538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2400"/>
                        <a:buFont typeface="Calibri"/>
                        <a:buNone/>
                      </a:pPr>
                      <a:r>
                        <a:rPr b="1" lang="en-US" sz="2400">
                          <a:solidFill>
                            <a:srgbClr val="FBA538"/>
                          </a:solidFill>
                        </a:rPr>
                        <a:t>[Lesson #]</a:t>
                      </a:r>
                      <a:endParaRPr>
                        <a:solidFill>
                          <a:srgbClr val="FBA538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1900">
                          <a:solidFill>
                            <a:srgbClr val="1E97A0"/>
                          </a:solidFill>
                        </a:rPr>
                        <a:t>[Student Name]</a:t>
                      </a:r>
                      <a:endParaRPr b="1" sz="2400">
                        <a:solidFill>
                          <a:srgbClr val="1E97A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2400">
                          <a:solidFill>
                            <a:srgbClr val="1E97A0"/>
                          </a:solidFill>
                        </a:rPr>
                        <a:t>[Lesson #]</a:t>
                      </a:r>
                      <a:endParaRPr>
                        <a:solidFill>
                          <a:srgbClr val="1E97A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1900">
                          <a:solidFill>
                            <a:srgbClr val="394752"/>
                          </a:solidFill>
                        </a:rPr>
                        <a:t>[Student Name]</a:t>
                      </a:r>
                      <a:endParaRPr b="1" sz="2400">
                        <a:solidFill>
                          <a:srgbClr val="394752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2400">
                          <a:solidFill>
                            <a:srgbClr val="394752"/>
                          </a:solidFill>
                        </a:rPr>
                        <a:t>[Lesson #]</a:t>
                      </a:r>
                      <a:endParaRPr>
                        <a:solidFill>
                          <a:srgbClr val="394752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900">
                          <a:solidFill>
                            <a:srgbClr val="FBA538"/>
                          </a:solidFill>
                        </a:rPr>
                        <a:t>[Student Name]</a:t>
                      </a:r>
                      <a:r>
                        <a:rPr b="1" lang="en-US" sz="2400">
                          <a:solidFill>
                            <a:srgbClr val="FBA538"/>
                          </a:solidFill>
                        </a:rPr>
                        <a:t> </a:t>
                      </a:r>
                      <a:endParaRPr>
                        <a:solidFill>
                          <a:srgbClr val="FBA538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2400"/>
                        <a:buFont typeface="Calibri"/>
                        <a:buNone/>
                      </a:pPr>
                      <a:r>
                        <a:rPr b="1" lang="en-US" sz="2400">
                          <a:solidFill>
                            <a:srgbClr val="FBA538"/>
                          </a:solidFill>
                        </a:rPr>
                        <a:t>[Lesson #]</a:t>
                      </a:r>
                      <a:endParaRPr>
                        <a:solidFill>
                          <a:srgbClr val="FBA538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1900">
                          <a:solidFill>
                            <a:srgbClr val="394752"/>
                          </a:solidFill>
                        </a:rPr>
                        <a:t>[Student Name]</a:t>
                      </a:r>
                      <a:endParaRPr>
                        <a:solidFill>
                          <a:srgbClr val="394752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2400">
                          <a:solidFill>
                            <a:srgbClr val="394752"/>
                          </a:solidFill>
                        </a:rPr>
                        <a:t>[Lesson #]</a:t>
                      </a:r>
                      <a:endParaRPr>
                        <a:solidFill>
                          <a:srgbClr val="394752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1900">
                          <a:solidFill>
                            <a:srgbClr val="0A5395"/>
                          </a:solidFill>
                        </a:rPr>
                        <a:t>[Student Name]</a:t>
                      </a:r>
                      <a:endParaRPr b="1" sz="2400">
                        <a:solidFill>
                          <a:srgbClr val="7030A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2400">
                          <a:solidFill>
                            <a:srgbClr val="0A5395"/>
                          </a:solidFill>
                        </a:rPr>
                        <a:t>[Lesson #]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41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1900">
                          <a:solidFill>
                            <a:srgbClr val="1E97A0"/>
                          </a:solidFill>
                        </a:rPr>
                        <a:t>[Student Name]</a:t>
                      </a:r>
                      <a:endParaRPr>
                        <a:solidFill>
                          <a:srgbClr val="1E97A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2400">
                          <a:solidFill>
                            <a:srgbClr val="1E97A0"/>
                          </a:solidFill>
                        </a:rPr>
                        <a:t>[Lesson #]</a:t>
                      </a:r>
                      <a:endParaRPr>
                        <a:solidFill>
                          <a:srgbClr val="1E97A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  <a:tr h="37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1900">
                          <a:solidFill>
                            <a:srgbClr val="394752"/>
                          </a:solidFill>
                        </a:rPr>
                        <a:t>[Student Name]</a:t>
                      </a:r>
                      <a:endParaRPr>
                        <a:solidFill>
                          <a:srgbClr val="394752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2400">
                          <a:solidFill>
                            <a:srgbClr val="394752"/>
                          </a:solidFill>
                        </a:rPr>
                        <a:t>[Lesson #]</a:t>
                      </a:r>
                      <a:endParaRPr>
                        <a:solidFill>
                          <a:srgbClr val="394752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8F8F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8F6"/>
                    </a:solidFill>
                  </a:tcPr>
                </a:tc>
              </a:tr>
            </a:tbl>
          </a:graphicData>
        </a:graphic>
      </p:graphicFrame>
      <p:sp>
        <p:nvSpPr>
          <p:cNvPr id="87" name="Google Shape;87;p13"/>
          <p:cNvSpPr txBox="1"/>
          <p:nvPr/>
        </p:nvSpPr>
        <p:spPr>
          <a:xfrm>
            <a:off x="8012524" y="74450"/>
            <a:ext cx="38685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39475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Target Lesson:</a:t>
            </a:r>
            <a:r>
              <a:rPr b="1" i="0" lang="en-US" sz="36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b="1" i="0" lang="en-US" sz="3600" u="none" cap="none" strike="noStrike">
                <a:solidFill>
                  <a:srgbClr val="1E97A0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[#]</a:t>
            </a:r>
            <a:endParaRPr b="1" sz="3600">
              <a:solidFill>
                <a:srgbClr val="1E97A0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1E97A0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[Date]</a:t>
            </a:r>
            <a:endParaRPr>
              <a:solidFill>
                <a:srgbClr val="1E97A0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9083329" y="1393163"/>
            <a:ext cx="1859100" cy="14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BA538"/>
                </a:solidFill>
                <a:latin typeface="Calibri"/>
                <a:ea typeface="Calibri"/>
                <a:cs typeface="Calibri"/>
                <a:sym typeface="Calibri"/>
              </a:rPr>
              <a:t>Ahead of pace!</a:t>
            </a:r>
            <a:endParaRPr>
              <a:solidFill>
                <a:srgbClr val="FBA538"/>
              </a:solidFill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1E97A0"/>
                </a:solidFill>
                <a:latin typeface="Calibri"/>
                <a:ea typeface="Calibri"/>
                <a:cs typeface="Calibri"/>
                <a:sym typeface="Calibri"/>
              </a:rPr>
              <a:t>On pace</a:t>
            </a:r>
            <a:endParaRPr>
              <a:solidFill>
                <a:srgbClr val="1E97A0"/>
              </a:solidFill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A5395"/>
                </a:solidFill>
                <a:latin typeface="Calibri"/>
                <a:ea typeface="Calibri"/>
                <a:cs typeface="Calibri"/>
                <a:sym typeface="Calibri"/>
              </a:rPr>
              <a:t>Revising</a:t>
            </a:r>
            <a:endParaRPr b="1" sz="2000">
              <a:solidFill>
                <a:srgbClr val="0A539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394752"/>
                </a:solidFill>
                <a:latin typeface="Calibri"/>
                <a:ea typeface="Calibri"/>
                <a:cs typeface="Calibri"/>
                <a:sym typeface="Calibri"/>
              </a:rPr>
              <a:t>Behind pace</a:t>
            </a:r>
            <a:endParaRPr>
              <a:solidFill>
                <a:srgbClr val="394752"/>
              </a:solidFill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8269025" y="2973466"/>
            <a:ext cx="3633900" cy="2539800"/>
          </a:xfrm>
          <a:prstGeom prst="rect">
            <a:avLst/>
          </a:prstGeom>
          <a:solidFill>
            <a:srgbClr val="0A539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SHOUT OUTS!</a:t>
            </a:r>
            <a:endParaRPr>
              <a:latin typeface="Barlow Semi Condensed"/>
              <a:ea typeface="Barlow Semi Condensed"/>
              <a:cs typeface="Barlow Semi Condensed"/>
              <a:sym typeface="Barlow Semi Condense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sz="1500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[Shoutout students for their hard work, progress, collaboration or any other behavior you want to encourage!]</a:t>
            </a:r>
            <a:endParaRPr sz="150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50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50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50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50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50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8269025" y="5431275"/>
            <a:ext cx="3633900" cy="1385400"/>
          </a:xfrm>
          <a:prstGeom prst="rect">
            <a:avLst/>
          </a:prstGeom>
          <a:solidFill>
            <a:srgbClr val="FBA538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REMINDERS</a:t>
            </a:r>
            <a:endParaRPr b="1" sz="1800">
              <a:solidFill>
                <a:schemeClr val="lt1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[This is a great place to put reminders for work habits that you are looking for and encouragement for collaboration.]</a:t>
            </a:r>
            <a:endParaRPr sz="1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