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Neue Machina Ultra-Bold" charset="1" panose="00000900000000000000"/>
      <p:regular r:id="rId16"/>
    </p:embeddedFont>
    <p:embeddedFont>
      <p:font typeface="Montserrat" charset="1" panose="00000500000000000000"/>
      <p:regular r:id="rId17"/>
    </p:embeddedFont>
    <p:embeddedFont>
      <p:font typeface="Montserrat Bold" charset="1" panose="00000800000000000000"/>
      <p:regular r:id="rId18"/>
    </p:embeddedFont>
    <p:embeddedFont>
      <p:font typeface="Poppins" charset="1" panose="00000500000000000000"/>
      <p:regular r:id="rId19"/>
    </p:embeddedFont>
    <p:embeddedFont>
      <p:font typeface="Poppins Bold" charset="1" panose="000008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0353" y="2016464"/>
            <a:ext cx="8665281" cy="6254072"/>
          </a:xfrm>
          <a:custGeom>
            <a:avLst/>
            <a:gdLst/>
            <a:ahLst/>
            <a:cxnLst/>
            <a:rect r="r" b="b" t="t" l="l"/>
            <a:pathLst>
              <a:path h="6254072" w="8665281">
                <a:moveTo>
                  <a:pt x="0" y="0"/>
                </a:moveTo>
                <a:lnTo>
                  <a:pt x="8665280" y="0"/>
                </a:lnTo>
                <a:lnTo>
                  <a:pt x="8665280" y="6254072"/>
                </a:lnTo>
                <a:lnTo>
                  <a:pt x="0" y="625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9918904" y="2369547"/>
            <a:ext cx="6492240" cy="0"/>
          </a:xfrm>
          <a:prstGeom prst="line">
            <a:avLst/>
          </a:prstGeom>
          <a:ln cap="flat" w="19050">
            <a:solidFill>
              <a:srgbClr val="B2503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9918904" y="7072599"/>
            <a:ext cx="6492240" cy="0"/>
          </a:xfrm>
          <a:prstGeom prst="line">
            <a:avLst/>
          </a:prstGeom>
          <a:ln cap="flat" w="19050">
            <a:solidFill>
              <a:srgbClr val="B2503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6198013" y="7493226"/>
            <a:ext cx="433752" cy="433752"/>
            <a:chOff x="0" y="0"/>
            <a:chExt cx="406400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6400" cy="406400"/>
            </a:xfrm>
            <a:custGeom>
              <a:avLst/>
              <a:gdLst/>
              <a:ahLst/>
              <a:cxnLst/>
              <a:rect r="r" b="b" t="t" l="l"/>
              <a:pathLst>
                <a:path h="406400" w="406400">
                  <a:moveTo>
                    <a:pt x="0" y="0"/>
                  </a:moveTo>
                  <a:lnTo>
                    <a:pt x="203200" y="0"/>
                  </a:lnTo>
                  <a:lnTo>
                    <a:pt x="406400" y="203200"/>
                  </a:lnTo>
                  <a:lnTo>
                    <a:pt x="2032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503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77800" y="-66675"/>
              <a:ext cx="152400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9918904" y="2728837"/>
            <a:ext cx="7676139" cy="268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58"/>
              </a:lnSpc>
            </a:pPr>
            <a:r>
              <a:rPr lang="en-US" sz="5113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Customer Support: The Heart of Service Excellence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18904" y="5638918"/>
            <a:ext cx="6036926" cy="966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Delivering Excellence Through Customer Support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784296" y="7491699"/>
            <a:ext cx="2219934" cy="389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Read More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Project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Home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595044" y="8918649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689049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595044" y="9220200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Eleanor Fitzgerald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990600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Timmerman Industries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9191625"/>
            <a:ext cx="1183041" cy="669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0353" y="2016464"/>
            <a:ext cx="8665281" cy="6254072"/>
          </a:xfrm>
          <a:custGeom>
            <a:avLst/>
            <a:gdLst/>
            <a:ahLst/>
            <a:cxnLst/>
            <a:rect r="r" b="b" t="t" l="l"/>
            <a:pathLst>
              <a:path h="6254072" w="8665281">
                <a:moveTo>
                  <a:pt x="0" y="0"/>
                </a:moveTo>
                <a:lnTo>
                  <a:pt x="8665280" y="0"/>
                </a:lnTo>
                <a:lnTo>
                  <a:pt x="8665280" y="6254072"/>
                </a:lnTo>
                <a:lnTo>
                  <a:pt x="0" y="625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9918904" y="2826747"/>
            <a:ext cx="6492240" cy="0"/>
          </a:xfrm>
          <a:prstGeom prst="line">
            <a:avLst/>
          </a:prstGeom>
          <a:ln cap="flat" w="19050">
            <a:solidFill>
              <a:srgbClr val="B2503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9918904" y="6618057"/>
            <a:ext cx="6492240" cy="0"/>
          </a:xfrm>
          <a:prstGeom prst="line">
            <a:avLst/>
          </a:prstGeom>
          <a:ln cap="flat" w="19050">
            <a:solidFill>
              <a:srgbClr val="B2503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9918904" y="3169647"/>
            <a:ext cx="7676139" cy="1784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58"/>
              </a:lnSpc>
            </a:pPr>
            <a:r>
              <a:rPr lang="en-US" sz="5113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The Future of Customer Support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918904" y="5200768"/>
            <a:ext cx="6036926" cy="966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Delivering Excellence Through Customer Support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004230" y="689049"/>
            <a:ext cx="1255070" cy="339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Contact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Project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65633" y="689049"/>
            <a:ext cx="1255070" cy="339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595044" y="8918649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689049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595044" y="9220200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Eleanor Fitzgerald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990600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Timmerman Industries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9191625"/>
            <a:ext cx="1183041" cy="669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45834" y="3813943"/>
            <a:ext cx="8294668" cy="5293582"/>
          </a:xfrm>
          <a:custGeom>
            <a:avLst/>
            <a:gdLst/>
            <a:ahLst/>
            <a:cxnLst/>
            <a:rect r="r" b="b" t="t" l="l"/>
            <a:pathLst>
              <a:path h="5293582" w="8294668">
                <a:moveTo>
                  <a:pt x="0" y="0"/>
                </a:moveTo>
                <a:lnTo>
                  <a:pt x="8294668" y="0"/>
                </a:lnTo>
                <a:lnTo>
                  <a:pt x="8294668" y="5293582"/>
                </a:lnTo>
                <a:lnTo>
                  <a:pt x="0" y="5293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Project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595044" y="8918649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89049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595044" y="9220200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Eleanor Fitzgerald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990600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Timmerman Industries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9191625"/>
            <a:ext cx="1183041" cy="669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192309"/>
            <a:ext cx="6443486" cy="941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40"/>
              </a:lnSpc>
            </a:pPr>
            <a:r>
              <a:rPr lang="en-US" sz="5457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Introduction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3076654"/>
            <a:ext cx="6443486" cy="509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83"/>
              </a:lnSpc>
            </a:pPr>
            <a:r>
              <a:rPr lang="en-US" sz="2988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Why Customer Support Matters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4246749"/>
            <a:ext cx="3773199" cy="2129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Suspendisse sed purus hendrerit, consequat eros at, faucibus leo. Duis ornare tempus lacus id porta.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2895504" y="2184142"/>
            <a:ext cx="4363796" cy="1324701"/>
            <a:chOff x="0" y="0"/>
            <a:chExt cx="1338752" cy="406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38752" cy="406400"/>
            </a:xfrm>
            <a:custGeom>
              <a:avLst/>
              <a:gdLst/>
              <a:ahLst/>
              <a:cxnLst/>
              <a:rect r="r" b="b" t="t" l="l"/>
              <a:pathLst>
                <a:path h="406400" w="1338752">
                  <a:moveTo>
                    <a:pt x="1135552" y="0"/>
                  </a:moveTo>
                  <a:cubicBezTo>
                    <a:pt x="1247776" y="0"/>
                    <a:pt x="1338752" y="90976"/>
                    <a:pt x="1338752" y="203200"/>
                  </a:cubicBezTo>
                  <a:cubicBezTo>
                    <a:pt x="1338752" y="315424"/>
                    <a:pt x="1247776" y="406400"/>
                    <a:pt x="11355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BE5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66675"/>
              <a:ext cx="1338752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3792723" y="2630531"/>
            <a:ext cx="2710321" cy="720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Acts as the frontline of a company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792723" y="2239934"/>
            <a:ext cx="2710321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 01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2895504" y="3928563"/>
            <a:ext cx="4363796" cy="1324701"/>
            <a:chOff x="0" y="0"/>
            <a:chExt cx="1338752" cy="4064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338752" cy="406400"/>
            </a:xfrm>
            <a:custGeom>
              <a:avLst/>
              <a:gdLst/>
              <a:ahLst/>
              <a:cxnLst/>
              <a:rect r="r" b="b" t="t" l="l"/>
              <a:pathLst>
                <a:path h="406400" w="1338752">
                  <a:moveTo>
                    <a:pt x="1135552" y="0"/>
                  </a:moveTo>
                  <a:cubicBezTo>
                    <a:pt x="1247776" y="0"/>
                    <a:pt x="1338752" y="90976"/>
                    <a:pt x="1338752" y="203200"/>
                  </a:cubicBezTo>
                  <a:cubicBezTo>
                    <a:pt x="1338752" y="315424"/>
                    <a:pt x="1247776" y="406400"/>
                    <a:pt x="11355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BE5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66675"/>
              <a:ext cx="1338752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3792723" y="4374951"/>
            <a:ext cx="2710321" cy="720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Builds customer loyalty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792723" y="3984355"/>
            <a:ext cx="2710321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 02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1747490"/>
            <a:ext cx="6756830" cy="8114097"/>
          </a:xfrm>
          <a:custGeom>
            <a:avLst/>
            <a:gdLst/>
            <a:ahLst/>
            <a:cxnLst/>
            <a:rect r="r" b="b" t="t" l="l"/>
            <a:pathLst>
              <a:path h="8114097" w="6756830">
                <a:moveTo>
                  <a:pt x="0" y="0"/>
                </a:moveTo>
                <a:lnTo>
                  <a:pt x="6756830" y="0"/>
                </a:lnTo>
                <a:lnTo>
                  <a:pt x="6756830" y="8114097"/>
                </a:lnTo>
                <a:lnTo>
                  <a:pt x="0" y="8114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595044" y="8918649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89049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595044" y="9220200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Eleanor Fitzgerald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990600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Timmerman Industries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9191625"/>
            <a:ext cx="1183041" cy="669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20220" y="2214819"/>
            <a:ext cx="6443486" cy="937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640"/>
              </a:lnSpc>
            </a:pPr>
            <a:r>
              <a:rPr lang="en-US" sz="5457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Definition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20220" y="3099165"/>
            <a:ext cx="6443486" cy="505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83"/>
              </a:lnSpc>
            </a:pPr>
            <a:r>
              <a:rPr lang="en-US" sz="2988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What is Customer Support?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3997223"/>
            <a:ext cx="7035007" cy="1072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Suspendisse sed purus hendrerit, consequat eros at, faucibus leo. Duis ornare tempus lacus id porta.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431190" y="5527350"/>
            <a:ext cx="6632517" cy="1101933"/>
            <a:chOff x="0" y="0"/>
            <a:chExt cx="2446115" cy="406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46115" cy="406400"/>
            </a:xfrm>
            <a:custGeom>
              <a:avLst/>
              <a:gdLst/>
              <a:ahLst/>
              <a:cxnLst/>
              <a:rect r="r" b="b" t="t" l="l"/>
              <a:pathLst>
                <a:path h="406400" w="2446115">
                  <a:moveTo>
                    <a:pt x="2242915" y="0"/>
                  </a:moveTo>
                  <a:cubicBezTo>
                    <a:pt x="2355139" y="0"/>
                    <a:pt x="2446115" y="90976"/>
                    <a:pt x="2446115" y="203200"/>
                  </a:cubicBezTo>
                  <a:cubicBezTo>
                    <a:pt x="2446115" y="315424"/>
                    <a:pt x="2355139" y="406400"/>
                    <a:pt x="224291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BE5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66675"/>
              <a:ext cx="2446115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31190" y="6855948"/>
            <a:ext cx="6632517" cy="1101933"/>
            <a:chOff x="0" y="0"/>
            <a:chExt cx="2446115" cy="4064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446115" cy="406400"/>
            </a:xfrm>
            <a:custGeom>
              <a:avLst/>
              <a:gdLst/>
              <a:ahLst/>
              <a:cxnLst/>
              <a:rect r="r" b="b" t="t" l="l"/>
              <a:pathLst>
                <a:path h="406400" w="2446115">
                  <a:moveTo>
                    <a:pt x="2242915" y="0"/>
                  </a:moveTo>
                  <a:cubicBezTo>
                    <a:pt x="2355139" y="0"/>
                    <a:pt x="2446115" y="90976"/>
                    <a:pt x="2446115" y="203200"/>
                  </a:cubicBezTo>
                  <a:cubicBezTo>
                    <a:pt x="2446115" y="315424"/>
                    <a:pt x="2355139" y="406400"/>
                    <a:pt x="224291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BE5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66675"/>
              <a:ext cx="2446115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071994" y="6056165"/>
            <a:ext cx="5350908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Direct assistance to customers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55742" y="7384762"/>
            <a:ext cx="5583413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Answers questions and solves problems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071994" y="5665568"/>
            <a:ext cx="5350908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 01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955742" y="6994166"/>
            <a:ext cx="5583413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 02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61391" y="4084407"/>
            <a:ext cx="8379921" cy="5777181"/>
          </a:xfrm>
          <a:custGeom>
            <a:avLst/>
            <a:gdLst/>
            <a:ahLst/>
            <a:cxnLst/>
            <a:rect r="r" b="b" t="t" l="l"/>
            <a:pathLst>
              <a:path h="5777181" w="8379921">
                <a:moveTo>
                  <a:pt x="0" y="0"/>
                </a:moveTo>
                <a:lnTo>
                  <a:pt x="8379921" y="0"/>
                </a:lnTo>
                <a:lnTo>
                  <a:pt x="8379921" y="5777180"/>
                </a:lnTo>
                <a:lnTo>
                  <a:pt x="0" y="5777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595044" y="8918649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89049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595044" y="9220200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Eleanor Fitzgerald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990600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Timmerman Industries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9191625"/>
            <a:ext cx="1183041" cy="669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841312" y="2073899"/>
            <a:ext cx="6443486" cy="1899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640"/>
              </a:lnSpc>
            </a:pPr>
            <a:r>
              <a:rPr lang="en-US" sz="5457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Roles and Responsibilities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841312" y="4027257"/>
            <a:ext cx="6443486" cy="505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83"/>
              </a:lnSpc>
            </a:pPr>
            <a:r>
              <a:rPr lang="en-US" sz="2988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What is Customer Support?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434058" y="5076825"/>
            <a:ext cx="4850740" cy="1777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Suspendisse sed purus hendrerit, consequat eros at, faucibus leo. Duis ornare tempus lacus id porta.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2672303"/>
            <a:ext cx="5879805" cy="1028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83"/>
              </a:lnSpc>
            </a:pPr>
            <a:r>
              <a:rPr lang="en-US" sz="2988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Personalization through data analysis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3906881"/>
            <a:ext cx="5879805" cy="1425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Suspendisse sed purus hendrerit, consequat eros at, faucibus leo. Duis ornare tempus lacus id porta.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87609" y="1978604"/>
            <a:ext cx="7642346" cy="6277642"/>
          </a:xfrm>
          <a:custGeom>
            <a:avLst/>
            <a:gdLst/>
            <a:ahLst/>
            <a:cxnLst/>
            <a:rect r="r" b="b" t="t" l="l"/>
            <a:pathLst>
              <a:path h="6277642" w="7642346">
                <a:moveTo>
                  <a:pt x="0" y="0"/>
                </a:moveTo>
                <a:lnTo>
                  <a:pt x="7642346" y="0"/>
                </a:lnTo>
                <a:lnTo>
                  <a:pt x="7642346" y="6277641"/>
                </a:lnTo>
                <a:lnTo>
                  <a:pt x="0" y="6277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595044" y="8918649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89049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595044" y="9220200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Eleanor Fitzgerald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990600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Timmerman Industries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9191625"/>
            <a:ext cx="1183041" cy="669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037508" y="2748006"/>
            <a:ext cx="6443486" cy="937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40"/>
              </a:lnSpc>
            </a:pPr>
            <a:r>
              <a:rPr lang="en-US" sz="5457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Skills Required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37508" y="3641876"/>
            <a:ext cx="6443486" cy="471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Strong communication skills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9144000" y="4782297"/>
            <a:ext cx="4010476" cy="1101933"/>
            <a:chOff x="0" y="0"/>
            <a:chExt cx="1479089" cy="406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479089" cy="406400"/>
            </a:xfrm>
            <a:custGeom>
              <a:avLst/>
              <a:gdLst/>
              <a:ahLst/>
              <a:cxnLst/>
              <a:rect r="r" b="b" t="t" l="l"/>
              <a:pathLst>
                <a:path h="406400" w="1479089">
                  <a:moveTo>
                    <a:pt x="1275889" y="0"/>
                  </a:moveTo>
                  <a:cubicBezTo>
                    <a:pt x="1388114" y="0"/>
                    <a:pt x="1479089" y="90976"/>
                    <a:pt x="1479089" y="203200"/>
                  </a:cubicBezTo>
                  <a:cubicBezTo>
                    <a:pt x="1479089" y="315424"/>
                    <a:pt x="1388114" y="406400"/>
                    <a:pt x="127588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BE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1479089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144000" y="6322761"/>
            <a:ext cx="4010476" cy="1101933"/>
            <a:chOff x="0" y="0"/>
            <a:chExt cx="1479089" cy="4064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79089" cy="406400"/>
            </a:xfrm>
            <a:custGeom>
              <a:avLst/>
              <a:gdLst/>
              <a:ahLst/>
              <a:cxnLst/>
              <a:rect r="r" b="b" t="t" l="l"/>
              <a:pathLst>
                <a:path h="406400" w="1479089">
                  <a:moveTo>
                    <a:pt x="1275889" y="0"/>
                  </a:moveTo>
                  <a:cubicBezTo>
                    <a:pt x="1388114" y="0"/>
                    <a:pt x="1479089" y="90976"/>
                    <a:pt x="1479089" y="203200"/>
                  </a:cubicBezTo>
                  <a:cubicBezTo>
                    <a:pt x="1479089" y="315424"/>
                    <a:pt x="1388114" y="406400"/>
                    <a:pt x="127588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19050" cap="sq">
              <a:solidFill>
                <a:srgbClr val="B25031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66675"/>
              <a:ext cx="1479089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3404566" y="4782297"/>
            <a:ext cx="4010476" cy="1101933"/>
            <a:chOff x="0" y="0"/>
            <a:chExt cx="1479089" cy="4064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479089" cy="406400"/>
            </a:xfrm>
            <a:custGeom>
              <a:avLst/>
              <a:gdLst/>
              <a:ahLst/>
              <a:cxnLst/>
              <a:rect r="r" b="b" t="t" l="l"/>
              <a:pathLst>
                <a:path h="406400" w="1479089">
                  <a:moveTo>
                    <a:pt x="1275889" y="0"/>
                  </a:moveTo>
                  <a:cubicBezTo>
                    <a:pt x="1388114" y="0"/>
                    <a:pt x="1479089" y="90976"/>
                    <a:pt x="1479089" y="203200"/>
                  </a:cubicBezTo>
                  <a:cubicBezTo>
                    <a:pt x="1479089" y="315424"/>
                    <a:pt x="1388114" y="406400"/>
                    <a:pt x="127588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19050" cap="sq">
              <a:solidFill>
                <a:srgbClr val="B25031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66675"/>
              <a:ext cx="1479089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3404566" y="6322761"/>
            <a:ext cx="4010476" cy="1101933"/>
            <a:chOff x="0" y="0"/>
            <a:chExt cx="1479089" cy="4064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79089" cy="406400"/>
            </a:xfrm>
            <a:custGeom>
              <a:avLst/>
              <a:gdLst/>
              <a:ahLst/>
              <a:cxnLst/>
              <a:rect r="r" b="b" t="t" l="l"/>
              <a:pathLst>
                <a:path h="406400" w="1479089">
                  <a:moveTo>
                    <a:pt x="1275889" y="0"/>
                  </a:moveTo>
                  <a:cubicBezTo>
                    <a:pt x="1388114" y="0"/>
                    <a:pt x="1479089" y="90976"/>
                    <a:pt x="1479089" y="203200"/>
                  </a:cubicBezTo>
                  <a:cubicBezTo>
                    <a:pt x="1479089" y="315424"/>
                    <a:pt x="1388114" y="406400"/>
                    <a:pt x="127588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BE5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66675"/>
              <a:ext cx="1479089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9461180" y="5311112"/>
            <a:ext cx="3376115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Skills Required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461180" y="6851576"/>
            <a:ext cx="3376115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Skills Required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721746" y="5311112"/>
            <a:ext cx="3376115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Skills Required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721746" y="6851576"/>
            <a:ext cx="3376115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Skills Required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461180" y="4920515"/>
            <a:ext cx="3376115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 01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461180" y="6460979"/>
            <a:ext cx="3376115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 03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721746" y="4920515"/>
            <a:ext cx="3376115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 02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721746" y="6460979"/>
            <a:ext cx="3376115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 04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95504" y="2184142"/>
            <a:ext cx="4363796" cy="1324701"/>
            <a:chOff x="0" y="0"/>
            <a:chExt cx="1338752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38752" cy="406400"/>
            </a:xfrm>
            <a:custGeom>
              <a:avLst/>
              <a:gdLst/>
              <a:ahLst/>
              <a:cxnLst/>
              <a:rect r="r" b="b" t="t" l="l"/>
              <a:pathLst>
                <a:path h="406400" w="1338752">
                  <a:moveTo>
                    <a:pt x="1135552" y="0"/>
                  </a:moveTo>
                  <a:cubicBezTo>
                    <a:pt x="1247776" y="0"/>
                    <a:pt x="1338752" y="90976"/>
                    <a:pt x="1338752" y="203200"/>
                  </a:cubicBezTo>
                  <a:cubicBezTo>
                    <a:pt x="1338752" y="315424"/>
                    <a:pt x="1247776" y="406400"/>
                    <a:pt x="11355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BE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338752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895504" y="3928563"/>
            <a:ext cx="4363796" cy="1324701"/>
            <a:chOff x="0" y="0"/>
            <a:chExt cx="1338752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38752" cy="406400"/>
            </a:xfrm>
            <a:custGeom>
              <a:avLst/>
              <a:gdLst/>
              <a:ahLst/>
              <a:cxnLst/>
              <a:rect r="r" b="b" t="t" l="l"/>
              <a:pathLst>
                <a:path h="406400" w="1338752">
                  <a:moveTo>
                    <a:pt x="1135552" y="0"/>
                  </a:moveTo>
                  <a:cubicBezTo>
                    <a:pt x="1247776" y="0"/>
                    <a:pt x="1338752" y="90976"/>
                    <a:pt x="1338752" y="203200"/>
                  </a:cubicBezTo>
                  <a:cubicBezTo>
                    <a:pt x="1338752" y="315424"/>
                    <a:pt x="1247776" y="406400"/>
                    <a:pt x="11355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BE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1338752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384776" y="3351107"/>
            <a:ext cx="7674989" cy="6208837"/>
          </a:xfrm>
          <a:custGeom>
            <a:avLst/>
            <a:gdLst/>
            <a:ahLst/>
            <a:cxnLst/>
            <a:rect r="r" b="b" t="t" l="l"/>
            <a:pathLst>
              <a:path h="6208837" w="7674989">
                <a:moveTo>
                  <a:pt x="0" y="0"/>
                </a:moveTo>
                <a:lnTo>
                  <a:pt x="7674989" y="0"/>
                </a:lnTo>
                <a:lnTo>
                  <a:pt x="7674989" y="6208837"/>
                </a:lnTo>
                <a:lnTo>
                  <a:pt x="0" y="62088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Project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595044" y="8918649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689049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595044" y="9220200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Eleanor Fitzgerald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990600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Timmerman Industries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9191625"/>
            <a:ext cx="1183041" cy="669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06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2192309"/>
            <a:ext cx="5475759" cy="941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40"/>
              </a:lnSpc>
            </a:pPr>
            <a:r>
              <a:rPr lang="en-US" sz="5457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Tools Used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3399841"/>
            <a:ext cx="5475759" cy="851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Tools to Enhance Customer Support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4701902"/>
            <a:ext cx="3773199" cy="2129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Suspendisse sed purus hendrerit, consequat eros at, faucibus leo. Duis ornare tempus lacus id porta.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792723" y="2630531"/>
            <a:ext cx="2710321" cy="720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Acts as the frontline of a company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792723" y="2239934"/>
            <a:ext cx="2710321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 01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792723" y="4374951"/>
            <a:ext cx="2710321" cy="720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Builds customer loyalty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792723" y="3984355"/>
            <a:ext cx="2710321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 02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31190" y="5527350"/>
            <a:ext cx="6632517" cy="1101933"/>
            <a:chOff x="0" y="0"/>
            <a:chExt cx="2446115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46115" cy="406400"/>
            </a:xfrm>
            <a:custGeom>
              <a:avLst/>
              <a:gdLst/>
              <a:ahLst/>
              <a:cxnLst/>
              <a:rect r="r" b="b" t="t" l="l"/>
              <a:pathLst>
                <a:path h="406400" w="2446115">
                  <a:moveTo>
                    <a:pt x="2242915" y="0"/>
                  </a:moveTo>
                  <a:cubicBezTo>
                    <a:pt x="2355139" y="0"/>
                    <a:pt x="2446115" y="90976"/>
                    <a:pt x="2446115" y="203200"/>
                  </a:cubicBezTo>
                  <a:cubicBezTo>
                    <a:pt x="2446115" y="315424"/>
                    <a:pt x="2355139" y="406400"/>
                    <a:pt x="224291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BE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2446115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31190" y="6855948"/>
            <a:ext cx="6632517" cy="1101933"/>
            <a:chOff x="0" y="0"/>
            <a:chExt cx="2446115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46115" cy="406400"/>
            </a:xfrm>
            <a:custGeom>
              <a:avLst/>
              <a:gdLst/>
              <a:ahLst/>
              <a:cxnLst/>
              <a:rect r="r" b="b" t="t" l="l"/>
              <a:pathLst>
                <a:path h="406400" w="2446115">
                  <a:moveTo>
                    <a:pt x="2242915" y="0"/>
                  </a:moveTo>
                  <a:cubicBezTo>
                    <a:pt x="2355139" y="0"/>
                    <a:pt x="2446115" y="90976"/>
                    <a:pt x="2446115" y="203200"/>
                  </a:cubicBezTo>
                  <a:cubicBezTo>
                    <a:pt x="2446115" y="315424"/>
                    <a:pt x="2355139" y="406400"/>
                    <a:pt x="224291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BE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2446115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460236" y="2329119"/>
            <a:ext cx="7799064" cy="5658412"/>
          </a:xfrm>
          <a:custGeom>
            <a:avLst/>
            <a:gdLst/>
            <a:ahLst/>
            <a:cxnLst/>
            <a:rect r="r" b="b" t="t" l="l"/>
            <a:pathLst>
              <a:path h="5658412" w="7799064">
                <a:moveTo>
                  <a:pt x="0" y="0"/>
                </a:moveTo>
                <a:lnTo>
                  <a:pt x="7799064" y="0"/>
                </a:lnTo>
                <a:lnTo>
                  <a:pt x="7799064" y="5658412"/>
                </a:lnTo>
                <a:lnTo>
                  <a:pt x="0" y="5658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Project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595044" y="8918649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689049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595044" y="9220200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Eleanor Fitzgerald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990600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Timmerman Industries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9191625"/>
            <a:ext cx="1183041" cy="669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07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20220" y="2214819"/>
            <a:ext cx="6443486" cy="1899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640"/>
              </a:lnSpc>
            </a:pPr>
            <a:r>
              <a:rPr lang="en-US" sz="5457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Importance for Business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620220" y="4384060"/>
            <a:ext cx="6443486" cy="505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83"/>
              </a:lnSpc>
            </a:pPr>
            <a:r>
              <a:rPr lang="en-US" sz="2988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Why It is Crucial for Companies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071994" y="6056165"/>
            <a:ext cx="5350908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Direct assistance to customers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955742" y="7384762"/>
            <a:ext cx="5583413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Answers questions and solves problems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071994" y="5665568"/>
            <a:ext cx="5350908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 01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955742" y="6994166"/>
            <a:ext cx="5583413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 02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65693" y="4178744"/>
            <a:ext cx="8500680" cy="5648007"/>
          </a:xfrm>
          <a:custGeom>
            <a:avLst/>
            <a:gdLst/>
            <a:ahLst/>
            <a:cxnLst/>
            <a:rect r="r" b="b" t="t" l="l"/>
            <a:pathLst>
              <a:path h="5648007" w="8500680">
                <a:moveTo>
                  <a:pt x="0" y="0"/>
                </a:moveTo>
                <a:lnTo>
                  <a:pt x="8500680" y="0"/>
                </a:lnTo>
                <a:lnTo>
                  <a:pt x="8500680" y="5648006"/>
                </a:lnTo>
                <a:lnTo>
                  <a:pt x="0" y="564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595044" y="8918649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89049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595044" y="9220200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Eleanor Fitzgerald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990600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Timmerman Industries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9191625"/>
            <a:ext cx="1183041" cy="669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08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841312" y="2073899"/>
            <a:ext cx="6443486" cy="1899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640"/>
              </a:lnSpc>
            </a:pPr>
            <a:r>
              <a:rPr lang="en-US" sz="5457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Customer Support Metrics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75768" y="4140644"/>
            <a:ext cx="7209031" cy="412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Measuring Success in Customer Support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434058" y="5076825"/>
            <a:ext cx="4850740" cy="1777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Suspendisse sed purus hendrerit, consequat eros at, faucibus leo. Duis ornare tempus lacus id porta.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2672303"/>
            <a:ext cx="5879805" cy="1028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83"/>
              </a:lnSpc>
            </a:pPr>
            <a:r>
              <a:rPr lang="en-US" sz="2988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Emerging Trends in Customer Support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3906881"/>
            <a:ext cx="5879805" cy="1425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Suspendisse sed purus hendrerit, consequat eros at, faucibus leo. Duis ornare tempus lacus id porta.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4782297"/>
            <a:ext cx="4010476" cy="1101933"/>
            <a:chOff x="0" y="0"/>
            <a:chExt cx="1479089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79089" cy="406400"/>
            </a:xfrm>
            <a:custGeom>
              <a:avLst/>
              <a:gdLst/>
              <a:ahLst/>
              <a:cxnLst/>
              <a:rect r="r" b="b" t="t" l="l"/>
              <a:pathLst>
                <a:path h="406400" w="1479089">
                  <a:moveTo>
                    <a:pt x="1275889" y="0"/>
                  </a:moveTo>
                  <a:cubicBezTo>
                    <a:pt x="1388114" y="0"/>
                    <a:pt x="1479089" y="90976"/>
                    <a:pt x="1479089" y="203200"/>
                  </a:cubicBezTo>
                  <a:cubicBezTo>
                    <a:pt x="1479089" y="315424"/>
                    <a:pt x="1388114" y="406400"/>
                    <a:pt x="127588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BE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479089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6322761"/>
            <a:ext cx="4010476" cy="1101933"/>
            <a:chOff x="0" y="0"/>
            <a:chExt cx="1479089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79089" cy="406400"/>
            </a:xfrm>
            <a:custGeom>
              <a:avLst/>
              <a:gdLst/>
              <a:ahLst/>
              <a:cxnLst/>
              <a:rect r="r" b="b" t="t" l="l"/>
              <a:pathLst>
                <a:path h="406400" w="1479089">
                  <a:moveTo>
                    <a:pt x="1275889" y="0"/>
                  </a:moveTo>
                  <a:cubicBezTo>
                    <a:pt x="1388114" y="0"/>
                    <a:pt x="1479089" y="90976"/>
                    <a:pt x="1479089" y="203200"/>
                  </a:cubicBezTo>
                  <a:cubicBezTo>
                    <a:pt x="1479089" y="315424"/>
                    <a:pt x="1388114" y="406400"/>
                    <a:pt x="127588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19050" cap="sq">
              <a:solidFill>
                <a:srgbClr val="B25031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1479089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404566" y="4782297"/>
            <a:ext cx="4010476" cy="1101933"/>
            <a:chOff x="0" y="0"/>
            <a:chExt cx="1479089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79089" cy="406400"/>
            </a:xfrm>
            <a:custGeom>
              <a:avLst/>
              <a:gdLst/>
              <a:ahLst/>
              <a:cxnLst/>
              <a:rect r="r" b="b" t="t" l="l"/>
              <a:pathLst>
                <a:path h="406400" w="1479089">
                  <a:moveTo>
                    <a:pt x="1275889" y="0"/>
                  </a:moveTo>
                  <a:cubicBezTo>
                    <a:pt x="1388114" y="0"/>
                    <a:pt x="1479089" y="90976"/>
                    <a:pt x="1479089" y="203200"/>
                  </a:cubicBezTo>
                  <a:cubicBezTo>
                    <a:pt x="1479089" y="315424"/>
                    <a:pt x="1388114" y="406400"/>
                    <a:pt x="127588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19050" cap="sq">
              <a:solidFill>
                <a:srgbClr val="B25031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1479089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404566" y="6322761"/>
            <a:ext cx="4010476" cy="1101933"/>
            <a:chOff x="0" y="0"/>
            <a:chExt cx="1479089" cy="40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79089" cy="406400"/>
            </a:xfrm>
            <a:custGeom>
              <a:avLst/>
              <a:gdLst/>
              <a:ahLst/>
              <a:cxnLst/>
              <a:rect r="r" b="b" t="t" l="l"/>
              <a:pathLst>
                <a:path h="406400" w="1479089">
                  <a:moveTo>
                    <a:pt x="1275889" y="0"/>
                  </a:moveTo>
                  <a:cubicBezTo>
                    <a:pt x="1388114" y="0"/>
                    <a:pt x="1479089" y="90976"/>
                    <a:pt x="1479089" y="203200"/>
                  </a:cubicBezTo>
                  <a:cubicBezTo>
                    <a:pt x="1479089" y="315424"/>
                    <a:pt x="1388114" y="406400"/>
                    <a:pt x="127588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BE5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1479089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354932" y="2261819"/>
            <a:ext cx="7217568" cy="6053844"/>
          </a:xfrm>
          <a:custGeom>
            <a:avLst/>
            <a:gdLst/>
            <a:ahLst/>
            <a:cxnLst/>
            <a:rect r="r" b="b" t="t" l="l"/>
            <a:pathLst>
              <a:path h="6053844" w="7217568">
                <a:moveTo>
                  <a:pt x="0" y="0"/>
                </a:moveTo>
                <a:lnTo>
                  <a:pt x="7217568" y="0"/>
                </a:lnTo>
                <a:lnTo>
                  <a:pt x="7217568" y="6053844"/>
                </a:lnTo>
                <a:lnTo>
                  <a:pt x="0" y="6053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Project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595044" y="8918649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689049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Presented By :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595044" y="9220200"/>
            <a:ext cx="2664256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Eleanor Fitzgerald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990600"/>
            <a:ext cx="3236993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Timmerman Industries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9191625"/>
            <a:ext cx="1183041" cy="669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404342" y="2768955"/>
            <a:ext cx="7854958" cy="937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40"/>
              </a:lnSpc>
            </a:pPr>
            <a:r>
              <a:rPr lang="en-US" sz="5457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Future Trends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404342" y="3662825"/>
            <a:ext cx="7854958" cy="471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Emerging Trends in Customer Support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461180" y="5311112"/>
            <a:ext cx="3376115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Skills Required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461180" y="6851576"/>
            <a:ext cx="3376115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Skills Required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721746" y="5311112"/>
            <a:ext cx="3376115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Skills Required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721746" y="6851576"/>
            <a:ext cx="3376115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Skills Required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461180" y="4920515"/>
            <a:ext cx="3376115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 01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461180" y="6460979"/>
            <a:ext cx="3376115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 03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721746" y="4920515"/>
            <a:ext cx="3376115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 02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721746" y="6460979"/>
            <a:ext cx="3376115" cy="36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 04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DAHF-1T2Iu0</dc:identifier>
  <dcterms:modified xsi:type="dcterms:W3CDTF">2011-08-01T06:04:30Z</dcterms:modified>
  <cp:revision>1</cp:revision>
  <dc:title>Red and Green Modern Customer Support Presentation</dc:title>
</cp:coreProperties>
</file>