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1" r:id="rId5"/>
    <p:sldMasterId id="2147483659" r:id="rId6"/>
    <p:sldMasterId id="2147483664" r:id="rId7"/>
    <p:sldMasterId id="2147483666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</p:sldIdLst>
  <p:sldSz cy="6858000" cx="12192000"/>
  <p:notesSz cx="6858000" cy="9144000"/>
  <p:embeddedFontLst>
    <p:embeddedFont>
      <p:font typeface="Questrial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1" roundtripDataSignature="AMtx7mj/TOr8HRTGHxir4W7OnxeJZJ8f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Questrial-regular.fntdata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21" Type="http://customschemas.google.com/relationships/presentationmetadata" Target="metadata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0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nccc.ucsf.edu/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aidsetc.org/directory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This outline lists the order and subject matter of this lesson.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This lesson will refer to specific aspects unique to acute HCV.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In many instances, acute HCV is assessed in the same way as chronic HCV. For a broader review regarding the evaluation of HCV, learners should refer to the content within Lesson 3.1.</a:t>
            </a:r>
            <a:endParaRPr/>
          </a:p>
        </p:txBody>
      </p:sp>
      <p:sp>
        <p:nvSpPr>
          <p:cNvPr id="115" name="Google Shape;115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Practice navigating through the leading source for HCV treatment guidelines.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American Association for the Study of Liver Disease (AASLD) and Infectious Disease Society of America (IDSA).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See Lesson 2 for drug interaction references.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Recommendations are provided considering treatment experience, genotype, and cirrhosis status.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Consolidated summaries and print-friendly views are available in the Page Tools.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Note the supporting data footnoted below each recommendation to help interpret study data with regard to individual patient circumstances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Familiarize yourself with national and local expert clinical support resources.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The National Clinician Consultation Center (</a:t>
            </a:r>
            <a:r>
              <a:rPr lang="en-US" u="sng">
                <a:solidFill>
                  <a:schemeClr val="hlink"/>
                </a:solidFill>
                <a:hlinkClick r:id="rId2"/>
              </a:rPr>
              <a:t>http://nccc.ucsf.edu/</a:t>
            </a:r>
            <a:r>
              <a:rPr lang="en-US"/>
              <a:t> or (800) 933-3413 Mon-Fri 9:00am-8:00 EST) has live telephonic consultation support for HIV/HCV management.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Regional AIDS Education and Training Centers (</a:t>
            </a:r>
            <a:r>
              <a:rPr lang="en-US" u="sng">
                <a:solidFill>
                  <a:schemeClr val="hlink"/>
                </a:solidFill>
                <a:hlinkClick r:id="rId2"/>
              </a:rPr>
              <a:t>https://aidsetc.org/directory</a:t>
            </a:r>
            <a:r>
              <a:rPr lang="en-US"/>
              <a:t>) can connect you to local experts who can also help answer questions about HIV/HCV management.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/>
              <a:t>MidAtlantic AETC: Pennsylvania, Virginia, West Virginia, Maryland, Delaware, Washington DC.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/>
              <a:t>Midwest AETC: Michigan, Missouri, Ohio, Illinois, Indiana, Iowa, Wisconsin, Kansas, Nebraska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/>
              <a:t>Mountain West AETC: Alaska, Washington, Oregon, Montana, Wyoming, Colorado, Idaho, Utah, Colorado, North Dakota, South Dakota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/>
              <a:t>New England AETC: Maine, Vermont, New Hampshire, Massachusetts, Connecticut, Rhode Island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/>
              <a:t>Northeast/Caribbean AETC: New  York, New Jersey, Puerto Rico, U.S. Virgin Islands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/>
              <a:t>Pacific AETC: California, Nevada, Arizona, Hawaii, U.S. Pacific Jurisdictions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/>
              <a:t>South Central AETC: Texas, Oklahoma, New Mexico, Arkansas, Louisiana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Southeast AETC: Florida, Georgia, Alabama, South Carolina, North Carolina, Tennessee, Kentucky, Mississippi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2"/>
          <p:cNvSpPr txBox="1"/>
          <p:nvPr>
            <p:ph type="title"/>
          </p:nvPr>
        </p:nvSpPr>
        <p:spPr>
          <a:xfrm>
            <a:off x="2948888" y="2691240"/>
            <a:ext cx="853440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2"/>
          <p:cNvSpPr txBox="1"/>
          <p:nvPr>
            <p:ph idx="1" type="body"/>
          </p:nvPr>
        </p:nvSpPr>
        <p:spPr>
          <a:xfrm>
            <a:off x="2948888" y="4401202"/>
            <a:ext cx="6957016" cy="4956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582" lvl="1" marL="914400" marR="0" rtl="0" algn="l"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3732"/>
              <a:buFont typeface="Arial"/>
              <a:buChar char="–"/>
              <a:defRPr b="0" i="0" sz="373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736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Arial"/>
              <a:buChar char="•"/>
              <a:defRPr b="0" i="0" sz="31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7891" lvl="3" marL="1828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–"/>
              <a:defRPr b="0" i="0" sz="26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7891" lvl="4" marL="22860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»"/>
              <a:defRPr b="0" i="0" sz="26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7891" lvl="5" marL="27432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7891" lvl="6" marL="32004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7890" lvl="7" marL="36576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7890" lvl="8" marL="4114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2"/>
          <p:cNvSpPr txBox="1"/>
          <p:nvPr>
            <p:ph idx="2" type="body"/>
          </p:nvPr>
        </p:nvSpPr>
        <p:spPr>
          <a:xfrm>
            <a:off x="2948888" y="5140034"/>
            <a:ext cx="6957016" cy="4956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096B6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096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582" lvl="1" marL="914400" marR="0" rtl="0" algn="l"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3732"/>
              <a:buFont typeface="Arial"/>
              <a:buChar char="–"/>
              <a:defRPr b="0" i="0" sz="373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736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Arial"/>
              <a:buChar char="•"/>
              <a:defRPr b="0" i="0" sz="31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7891" lvl="3" marL="1828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–"/>
              <a:defRPr b="0" i="0" sz="26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7891" lvl="4" marL="22860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»"/>
              <a:defRPr b="0" i="0" sz="26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7891" lvl="5" marL="27432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7891" lvl="6" marL="32004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7890" lvl="7" marL="36576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7890" lvl="8" marL="4114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12"/>
          <p:cNvSpPr/>
          <p:nvPr/>
        </p:nvSpPr>
        <p:spPr>
          <a:xfrm>
            <a:off x="2948888" y="4097068"/>
            <a:ext cx="8534401" cy="609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7"/>
              <a:buFont typeface="Arial"/>
              <a:buNone/>
            </a:pPr>
            <a:r>
              <a:t/>
            </a:r>
            <a:endParaRPr b="0" i="0" sz="248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 slide">
  <p:cSld name="Presentation title slide">
    <p:bg>
      <p:bgPr>
        <a:gradFill>
          <a:gsLst>
            <a:gs pos="0">
              <a:srgbClr val="15294E"/>
            </a:gs>
            <a:gs pos="17000">
              <a:srgbClr val="15294E"/>
            </a:gs>
            <a:gs pos="100000">
              <a:schemeClr val="accent4"/>
            </a:gs>
          </a:gsLst>
          <a:lin ang="0" scaled="0"/>
        </a:gra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3"/>
          <p:cNvSpPr txBox="1"/>
          <p:nvPr>
            <p:ph type="ctrTitle"/>
          </p:nvPr>
        </p:nvSpPr>
        <p:spPr>
          <a:xfrm>
            <a:off x="2954854" y="2209800"/>
            <a:ext cx="8647034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5" name="Google Shape;65;p23"/>
          <p:cNvSpPr txBox="1"/>
          <p:nvPr>
            <p:ph idx="1" type="body"/>
          </p:nvPr>
        </p:nvSpPr>
        <p:spPr>
          <a:xfrm>
            <a:off x="2949145" y="3667798"/>
            <a:ext cx="6957016" cy="4956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399"/>
              <a:buFont typeface="Arial"/>
              <a:buNone/>
              <a:defRPr b="0" i="0" sz="2399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582" lvl="1" marL="914400" marR="0" rtl="0" algn="l"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3732"/>
              <a:buFont typeface="Arial"/>
              <a:buChar char="–"/>
              <a:defRPr b="0" i="0" sz="373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736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Arial"/>
              <a:buChar char="•"/>
              <a:defRPr b="0" i="0" sz="31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7891" lvl="3" marL="1828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–"/>
              <a:defRPr b="0" i="0" sz="26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7891" lvl="4" marL="22860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»"/>
              <a:defRPr b="0" i="0" sz="26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7891" lvl="5" marL="27432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7891" lvl="6" marL="32004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7890" lvl="7" marL="36576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7890" lvl="8" marL="4114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23"/>
          <p:cNvSpPr txBox="1"/>
          <p:nvPr>
            <p:ph idx="2" type="body"/>
          </p:nvPr>
        </p:nvSpPr>
        <p:spPr>
          <a:xfrm>
            <a:off x="2949145" y="4170960"/>
            <a:ext cx="6957016" cy="4956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096B6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096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582" lvl="1" marL="914400" marR="0" rtl="0" algn="l"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3732"/>
              <a:buFont typeface="Arial"/>
              <a:buChar char="–"/>
              <a:defRPr b="0" i="0" sz="373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736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Arial"/>
              <a:buChar char="•"/>
              <a:defRPr b="0" i="0" sz="31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7891" lvl="3" marL="1828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–"/>
              <a:defRPr b="0" i="0" sz="26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7891" lvl="4" marL="22860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»"/>
              <a:defRPr b="0" i="0" sz="26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7891" lvl="5" marL="27432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7891" lvl="6" marL="32004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7890" lvl="7" marL="36576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7890" lvl="8" marL="4114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7" name="Google Shape;67;p23"/>
          <p:cNvPicPr preferRelativeResize="0"/>
          <p:nvPr/>
        </p:nvPicPr>
        <p:blipFill rotWithShape="1">
          <a:blip r:embed="rId2">
            <a:alphaModFix amt="12000"/>
          </a:blip>
          <a:srcRect b="0" l="0" r="0" t="0"/>
          <a:stretch/>
        </p:blipFill>
        <p:spPr>
          <a:xfrm>
            <a:off x="273730" y="0"/>
            <a:ext cx="126298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3"/>
          <p:cNvSpPr/>
          <p:nvPr/>
        </p:nvSpPr>
        <p:spPr>
          <a:xfrm>
            <a:off x="3037662" y="3322458"/>
            <a:ext cx="8534401" cy="609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7"/>
              <a:buFont typeface="Arial"/>
              <a:buNone/>
            </a:pPr>
            <a:r>
              <a:t/>
            </a:r>
            <a:endParaRPr b="0" i="0" sz="248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93833" y="5408699"/>
            <a:ext cx="2840759" cy="1075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4"/>
          <p:cNvSpPr txBox="1"/>
          <p:nvPr>
            <p:ph type="ctrTitle"/>
          </p:nvPr>
        </p:nvSpPr>
        <p:spPr>
          <a:xfrm>
            <a:off x="914399" y="2025522"/>
            <a:ext cx="10363199" cy="2546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954A4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954A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72" name="Google Shape;72;p24"/>
          <p:cNvSpPr txBox="1"/>
          <p:nvPr>
            <p:ph idx="1" type="subTitle"/>
          </p:nvPr>
        </p:nvSpPr>
        <p:spPr>
          <a:xfrm>
            <a:off x="914400" y="4681684"/>
            <a:ext cx="10363197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56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440"/>
              </a:spcBef>
              <a:spcAft>
                <a:spcPts val="0"/>
              </a:spcAft>
              <a:buClr>
                <a:srgbClr val="8A8A8A"/>
              </a:buClr>
              <a:buSzPts val="2200"/>
              <a:buFont typeface="Arial"/>
              <a:buNone/>
              <a:defRPr b="0" i="0" sz="3732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2000"/>
              <a:buFont typeface="Arial"/>
              <a:buNone/>
              <a:defRPr b="0" i="0" sz="3199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360"/>
              </a:spcBef>
              <a:spcAft>
                <a:spcPts val="0"/>
              </a:spcAft>
              <a:buClr>
                <a:srgbClr val="8A8A8A"/>
              </a:buClr>
              <a:buSzPts val="1800"/>
              <a:buFont typeface="Arial"/>
              <a:buNone/>
              <a:defRPr b="0" i="0" sz="2666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320"/>
              </a:spcBef>
              <a:spcAft>
                <a:spcPts val="0"/>
              </a:spcAft>
              <a:buClr>
                <a:srgbClr val="8A8A8A"/>
              </a:buClr>
              <a:buSzPts val="1600"/>
              <a:buFont typeface="Arial"/>
              <a:buNone/>
              <a:defRPr b="0" i="0" sz="2666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280"/>
              </a:spcBef>
              <a:spcAft>
                <a:spcPts val="0"/>
              </a:spcAft>
              <a:buClr>
                <a:srgbClr val="8A8A8A"/>
              </a:buClr>
              <a:buSzPts val="1400"/>
              <a:buFont typeface="Arial"/>
              <a:buNone/>
              <a:defRPr b="0" i="0" sz="2666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280"/>
              </a:spcBef>
              <a:spcAft>
                <a:spcPts val="0"/>
              </a:spcAft>
              <a:buClr>
                <a:srgbClr val="8A8A8A"/>
              </a:buClr>
              <a:buSzPts val="1400"/>
              <a:buFont typeface="Arial"/>
              <a:buNone/>
              <a:defRPr b="0" i="0" sz="2666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280"/>
              </a:spcBef>
              <a:spcAft>
                <a:spcPts val="0"/>
              </a:spcAft>
              <a:buClr>
                <a:srgbClr val="8A8A8A"/>
              </a:buClr>
              <a:buSzPts val="1400"/>
              <a:buFont typeface="Arial"/>
              <a:buNone/>
              <a:defRPr b="0" i="0" sz="2666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280"/>
              </a:spcBef>
              <a:spcAft>
                <a:spcPts val="0"/>
              </a:spcAft>
              <a:buClr>
                <a:srgbClr val="8A8A8A"/>
              </a:buClr>
              <a:buSzPts val="1400"/>
              <a:buFont typeface="Arial"/>
              <a:buNone/>
              <a:defRPr b="0" i="0" sz="2666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24"/>
          <p:cNvSpPr/>
          <p:nvPr>
            <p:ph idx="12" type="sldNum"/>
          </p:nvPr>
        </p:nvSpPr>
        <p:spPr>
          <a:xfrm>
            <a:off x="11375717" y="6305883"/>
            <a:ext cx="731520" cy="39624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7BD0"/>
              </a:buClr>
              <a:buSzPts val="1800"/>
              <a:buFont typeface="Questrial"/>
              <a:buNone/>
              <a:defRPr b="0" i="0" sz="1800" u="none" cap="none" strike="noStrik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7BD0"/>
              </a:buClr>
              <a:buSzPts val="1800"/>
              <a:buFont typeface="Questrial"/>
              <a:buNone/>
              <a:defRPr b="0" i="0" sz="1800" u="none" cap="none" strike="noStrik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7BD0"/>
              </a:buClr>
              <a:buSzPts val="1800"/>
              <a:buFont typeface="Questrial"/>
              <a:buNone/>
              <a:defRPr b="0" i="0" sz="1800" u="none" cap="none" strike="noStrik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7BD0"/>
              </a:buClr>
              <a:buSzPts val="1800"/>
              <a:buFont typeface="Questrial"/>
              <a:buNone/>
              <a:defRPr b="0" i="0" sz="1800" u="none" cap="none" strike="noStrik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7BD0"/>
              </a:buClr>
              <a:buSzPts val="1800"/>
              <a:buFont typeface="Questrial"/>
              <a:buNone/>
              <a:defRPr b="0" i="0" sz="1800" u="none" cap="none" strike="noStrik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7BD0"/>
              </a:buClr>
              <a:buSzPts val="1800"/>
              <a:buFont typeface="Questrial"/>
              <a:buNone/>
              <a:defRPr b="0" i="0" sz="1800" u="none" cap="none" strike="noStrik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7BD0"/>
              </a:buClr>
              <a:buSzPts val="1800"/>
              <a:buFont typeface="Questrial"/>
              <a:buNone/>
              <a:defRPr b="0" i="0" sz="1800" u="none" cap="none" strike="noStrik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7BD0"/>
              </a:buClr>
              <a:buSzPts val="1800"/>
              <a:buFont typeface="Questrial"/>
              <a:buNone/>
              <a:defRPr b="0" i="0" sz="1800" u="none" cap="none" strike="noStrik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7BD0"/>
              </a:buClr>
              <a:buSzPts val="1800"/>
              <a:buFont typeface="Questrial"/>
              <a:buNone/>
              <a:defRPr b="0" i="0" sz="1800" u="none" cap="none" strike="noStrik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24"/>
          <p:cNvSpPr txBox="1"/>
          <p:nvPr>
            <p:ph idx="11" type="ftr"/>
          </p:nvPr>
        </p:nvSpPr>
        <p:spPr>
          <a:xfrm>
            <a:off x="4469945" y="6352706"/>
            <a:ext cx="68076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A7DE"/>
              </a:buClr>
              <a:buSzPts val="1400"/>
              <a:buFont typeface="Questrial"/>
              <a:buNone/>
              <a:defRPr b="0" i="0" sz="1200" u="none" cap="none" strike="noStrike">
                <a:solidFill>
                  <a:srgbClr val="87A7D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5"/>
          <p:cNvSpPr txBox="1"/>
          <p:nvPr>
            <p:ph type="title"/>
          </p:nvPr>
        </p:nvSpPr>
        <p:spPr>
          <a:xfrm>
            <a:off x="609599" y="274638"/>
            <a:ext cx="1108742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954A4"/>
              </a:buClr>
              <a:buSzPts val="4000"/>
              <a:buFont typeface="Arial"/>
              <a:buNone/>
              <a:defRPr b="0" i="0" sz="5865" u="none" cap="none" strike="noStrike">
                <a:solidFill>
                  <a:srgbClr val="0954A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77" name="Google Shape;77;p25"/>
          <p:cNvSpPr txBox="1"/>
          <p:nvPr>
            <p:ph idx="1" type="body"/>
          </p:nvPr>
        </p:nvSpPr>
        <p:spPr>
          <a:xfrm>
            <a:off x="609599" y="1600201"/>
            <a:ext cx="11087425" cy="4367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spcBef>
                <a:spcPts val="44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Arial"/>
              <a:buChar char="▪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25"/>
          <p:cNvSpPr/>
          <p:nvPr>
            <p:ph idx="12" type="sldNum"/>
          </p:nvPr>
        </p:nvSpPr>
        <p:spPr>
          <a:xfrm>
            <a:off x="11375717" y="6305883"/>
            <a:ext cx="731520" cy="39624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6"/>
              <a:buFont typeface="Arial"/>
              <a:buNone/>
              <a:defRPr b="0" i="0" sz="18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6"/>
              <a:buFont typeface="Arial"/>
              <a:buNone/>
              <a:defRPr b="0" i="0" sz="18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6"/>
              <a:buFont typeface="Arial"/>
              <a:buNone/>
              <a:defRPr b="0" i="0" sz="18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6"/>
              <a:buFont typeface="Arial"/>
              <a:buNone/>
              <a:defRPr b="0" i="0" sz="18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6"/>
              <a:buFont typeface="Arial"/>
              <a:buNone/>
              <a:defRPr b="0" i="0" sz="18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6"/>
              <a:buFont typeface="Arial"/>
              <a:buNone/>
              <a:defRPr b="0" i="0" sz="18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6"/>
              <a:buFont typeface="Arial"/>
              <a:buNone/>
              <a:defRPr b="0" i="0" sz="18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6"/>
              <a:buFont typeface="Arial"/>
              <a:buNone/>
              <a:defRPr b="0" i="0" sz="18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6"/>
              <a:buFont typeface="Arial"/>
              <a:buNone/>
              <a:defRPr b="0" i="0" sz="18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25"/>
          <p:cNvSpPr txBox="1"/>
          <p:nvPr>
            <p:ph idx="11" type="ftr"/>
          </p:nvPr>
        </p:nvSpPr>
        <p:spPr>
          <a:xfrm>
            <a:off x="4469945" y="6352706"/>
            <a:ext cx="6905772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A7DE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7A7D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st">
  <p:cSld name="Lis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6"/>
          <p:cNvSpPr txBox="1"/>
          <p:nvPr>
            <p:ph type="title"/>
          </p:nvPr>
        </p:nvSpPr>
        <p:spPr>
          <a:xfrm>
            <a:off x="609599" y="274638"/>
            <a:ext cx="1108742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954A4"/>
              </a:buClr>
              <a:buSzPts val="1800"/>
              <a:buFont typeface="Calibri"/>
              <a:buNone/>
              <a:defRPr b="0" i="0" sz="58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82" name="Google Shape;82;p26"/>
          <p:cNvSpPr/>
          <p:nvPr>
            <p:ph idx="12" type="sldNum"/>
          </p:nvPr>
        </p:nvSpPr>
        <p:spPr>
          <a:xfrm>
            <a:off x="11375717" y="6305883"/>
            <a:ext cx="731520" cy="39624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26"/>
          <p:cNvSpPr txBox="1"/>
          <p:nvPr>
            <p:ph idx="11" type="ftr"/>
          </p:nvPr>
        </p:nvSpPr>
        <p:spPr>
          <a:xfrm>
            <a:off x="4572001" y="6352706"/>
            <a:ext cx="6803716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6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26"/>
          <p:cNvSpPr txBox="1"/>
          <p:nvPr>
            <p:ph idx="1" type="body"/>
          </p:nvPr>
        </p:nvSpPr>
        <p:spPr>
          <a:xfrm>
            <a:off x="609599" y="1600201"/>
            <a:ext cx="11087425" cy="4367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▪"/>
              <a:defRPr b="0" i="0" sz="31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▪"/>
              <a:defRPr b="0" i="0" sz="26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▪"/>
              <a:defRPr b="0" i="0" sz="26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8"/>
          <p:cNvSpPr txBox="1"/>
          <p:nvPr>
            <p:ph type="title"/>
          </p:nvPr>
        </p:nvSpPr>
        <p:spPr>
          <a:xfrm>
            <a:off x="2948884" y="2691240"/>
            <a:ext cx="853440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0"/>
          <p:cNvSpPr txBox="1"/>
          <p:nvPr>
            <p:ph type="title"/>
          </p:nvPr>
        </p:nvSpPr>
        <p:spPr>
          <a:xfrm>
            <a:off x="2938121" y="2691246"/>
            <a:ext cx="853440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 txBox="1"/>
          <p:nvPr>
            <p:ph type="title"/>
          </p:nvPr>
        </p:nvSpPr>
        <p:spPr>
          <a:xfrm>
            <a:off x="2948888" y="2691240"/>
            <a:ext cx="853440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agraph and Bullets">
  <p:cSld name="Paragraph and Bulle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623460" y="1202374"/>
            <a:ext cx="10515163" cy="648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624051" y="2141308"/>
            <a:ext cx="9617437" cy="2986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TR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TR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891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891" lvl="6" marL="32004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890" lvl="7" marL="36576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890" lvl="8" marL="4114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623459" y="6356351"/>
            <a:ext cx="27439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Arial"/>
              <a:buNone/>
              <a:defRPr sz="1200">
                <a:solidFill>
                  <a:srgbClr val="8A8A8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">
  <p:cSld name="2 column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/>
          <p:nvPr>
            <p:ph type="title"/>
          </p:nvPr>
        </p:nvSpPr>
        <p:spPr>
          <a:xfrm>
            <a:off x="623460" y="1162570"/>
            <a:ext cx="10515163" cy="648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" type="body"/>
          </p:nvPr>
        </p:nvSpPr>
        <p:spPr>
          <a:xfrm>
            <a:off x="624051" y="2049030"/>
            <a:ext cx="5172786" cy="2986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̶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­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TR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891" lvl="5" marL="27432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891" lvl="6" marL="32004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890" lvl="7" marL="36576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890" lvl="8" marL="4114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15"/>
          <p:cNvSpPr txBox="1"/>
          <p:nvPr>
            <p:ph idx="2" type="body"/>
          </p:nvPr>
        </p:nvSpPr>
        <p:spPr>
          <a:xfrm>
            <a:off x="6016605" y="2049029"/>
            <a:ext cx="5172786" cy="2986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̶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­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TR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891" lvl="5" marL="27432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891" lvl="6" marL="32004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890" lvl="7" marL="36576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890" lvl="8" marL="4114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15"/>
          <p:cNvSpPr txBox="1"/>
          <p:nvPr>
            <p:ph idx="10" type="dt"/>
          </p:nvPr>
        </p:nvSpPr>
        <p:spPr>
          <a:xfrm>
            <a:off x="623459" y="6356351"/>
            <a:ext cx="27439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Arial"/>
              <a:buNone/>
              <a:defRPr sz="1200">
                <a:solidFill>
                  <a:srgbClr val="8A8A8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column">
  <p:cSld name="3-colum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/>
          <p:nvPr>
            <p:ph type="title"/>
          </p:nvPr>
        </p:nvSpPr>
        <p:spPr>
          <a:xfrm>
            <a:off x="623460" y="1137403"/>
            <a:ext cx="10515163" cy="648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" type="body"/>
          </p:nvPr>
        </p:nvSpPr>
        <p:spPr>
          <a:xfrm>
            <a:off x="623459" y="2085597"/>
            <a:ext cx="3444653" cy="2986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TR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TR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891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891" lvl="6" marL="32004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890" lvl="7" marL="36576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890" lvl="8" marL="4114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17"/>
          <p:cNvSpPr txBox="1"/>
          <p:nvPr>
            <p:ph idx="2" type="body"/>
          </p:nvPr>
        </p:nvSpPr>
        <p:spPr>
          <a:xfrm>
            <a:off x="4238855" y="2085597"/>
            <a:ext cx="3444653" cy="2986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TR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TR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891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891" lvl="6" marL="32004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890" lvl="7" marL="36576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890" lvl="8" marL="4114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17"/>
          <p:cNvSpPr txBox="1"/>
          <p:nvPr>
            <p:ph idx="3" type="body"/>
          </p:nvPr>
        </p:nvSpPr>
        <p:spPr>
          <a:xfrm>
            <a:off x="7854250" y="2078952"/>
            <a:ext cx="3444653" cy="2986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TR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TR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891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891" lvl="6" marL="32004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890" lvl="7" marL="36576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890" lvl="8" marL="4114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17"/>
          <p:cNvSpPr txBox="1"/>
          <p:nvPr>
            <p:ph idx="10" type="dt"/>
          </p:nvPr>
        </p:nvSpPr>
        <p:spPr>
          <a:xfrm>
            <a:off x="623459" y="6356351"/>
            <a:ext cx="27439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Arial"/>
              <a:buNone/>
              <a:defRPr sz="1200">
                <a:solidFill>
                  <a:srgbClr val="8A8A8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">
  <p:cSld name="4 colum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/>
          <p:nvPr>
            <p:ph type="title"/>
          </p:nvPr>
        </p:nvSpPr>
        <p:spPr>
          <a:xfrm>
            <a:off x="623460" y="1170959"/>
            <a:ext cx="10515163" cy="648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" type="body"/>
          </p:nvPr>
        </p:nvSpPr>
        <p:spPr>
          <a:xfrm>
            <a:off x="623459" y="2052044"/>
            <a:ext cx="2743915" cy="2986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TR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TR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891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891" lvl="6" marL="32004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890" lvl="7" marL="36576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890" lvl="8" marL="4114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18"/>
          <p:cNvSpPr txBox="1"/>
          <p:nvPr>
            <p:ph idx="2" type="body"/>
          </p:nvPr>
        </p:nvSpPr>
        <p:spPr>
          <a:xfrm>
            <a:off x="3427871" y="2052042"/>
            <a:ext cx="2743915" cy="2986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TR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TR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891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891" lvl="6" marL="32004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890" lvl="7" marL="36576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890" lvl="8" marL="4114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18"/>
          <p:cNvSpPr txBox="1"/>
          <p:nvPr>
            <p:ph idx="3" type="body"/>
          </p:nvPr>
        </p:nvSpPr>
        <p:spPr>
          <a:xfrm>
            <a:off x="6232284" y="2048314"/>
            <a:ext cx="2743915" cy="2986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TR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TR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891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891" lvl="6" marL="32004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890" lvl="7" marL="36576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890" lvl="8" marL="4114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18"/>
          <p:cNvSpPr txBox="1"/>
          <p:nvPr>
            <p:ph idx="4" type="body"/>
          </p:nvPr>
        </p:nvSpPr>
        <p:spPr>
          <a:xfrm>
            <a:off x="9036696" y="2056886"/>
            <a:ext cx="2743915" cy="2986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TR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TR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891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891" lvl="6" marL="32004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890" lvl="7" marL="36576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890" lvl="8" marL="4114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18"/>
          <p:cNvSpPr txBox="1"/>
          <p:nvPr>
            <p:ph idx="10" type="dt"/>
          </p:nvPr>
        </p:nvSpPr>
        <p:spPr>
          <a:xfrm>
            <a:off x="623459" y="6356351"/>
            <a:ext cx="27439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Arial"/>
              <a:buNone/>
              <a:defRPr sz="1200">
                <a:solidFill>
                  <a:srgbClr val="8A8A8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 Text and Picture">
  <p:cSld name="1 Col Text and Pictur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623460" y="1154181"/>
            <a:ext cx="10515163" cy="648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" type="body"/>
          </p:nvPr>
        </p:nvSpPr>
        <p:spPr>
          <a:xfrm>
            <a:off x="624052" y="2040641"/>
            <a:ext cx="5249959" cy="2986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TR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TR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891" lvl="5" marL="27432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891" lvl="6" marL="32004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890" lvl="7" marL="36576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890" lvl="8" marL="4114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9"/>
          <p:cNvSpPr/>
          <p:nvPr>
            <p:ph idx="2" type="pic"/>
          </p:nvPr>
        </p:nvSpPr>
        <p:spPr>
          <a:xfrm>
            <a:off x="6096001" y="2042458"/>
            <a:ext cx="5043213" cy="2987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20"/>
              </a:spcBef>
              <a:spcAft>
                <a:spcPts val="0"/>
              </a:spcAft>
              <a:buClr>
                <a:schemeClr val="accent6"/>
              </a:buClr>
              <a:buSzPts val="2600"/>
              <a:buFont typeface="Noto Sans Symbols"/>
              <a:buChar char="▪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520"/>
              </a:spcBef>
              <a:spcAft>
                <a:spcPts val="0"/>
              </a:spcAft>
              <a:buClr>
                <a:schemeClr val="accent6"/>
              </a:buClr>
              <a:buSzPts val="2600"/>
              <a:buFont typeface="Arial"/>
              <a:buChar char="⎯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–"/>
              <a:defRPr b="0" i="0" sz="2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»"/>
              <a:defRPr b="0" i="0" sz="2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9"/>
          <p:cNvSpPr txBox="1"/>
          <p:nvPr>
            <p:ph idx="10" type="dt"/>
          </p:nvPr>
        </p:nvSpPr>
        <p:spPr>
          <a:xfrm>
            <a:off x="623459" y="6356351"/>
            <a:ext cx="27439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Arial"/>
              <a:buNone/>
              <a:defRPr sz="1200">
                <a:solidFill>
                  <a:srgbClr val="8A8A8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623459" y="1136035"/>
            <a:ext cx="10797792" cy="648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/>
          <p:nvPr>
            <p:ph idx="2" type="pic"/>
          </p:nvPr>
        </p:nvSpPr>
        <p:spPr>
          <a:xfrm>
            <a:off x="623460" y="1371601"/>
            <a:ext cx="10941633" cy="4246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20"/>
              </a:spcBef>
              <a:spcAft>
                <a:spcPts val="0"/>
              </a:spcAft>
              <a:buClr>
                <a:schemeClr val="accent6"/>
              </a:buClr>
              <a:buSzPts val="2600"/>
              <a:buFont typeface="Noto Sans Symbols"/>
              <a:buChar char="▪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520"/>
              </a:spcBef>
              <a:spcAft>
                <a:spcPts val="0"/>
              </a:spcAft>
              <a:buClr>
                <a:schemeClr val="accent6"/>
              </a:buClr>
              <a:buSzPts val="2600"/>
              <a:buFont typeface="Arial"/>
              <a:buChar char="⎯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–"/>
              <a:defRPr b="0" i="0" sz="2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»"/>
              <a:defRPr b="0" i="0" sz="2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20"/>
          <p:cNvSpPr txBox="1"/>
          <p:nvPr>
            <p:ph idx="10" type="dt"/>
          </p:nvPr>
        </p:nvSpPr>
        <p:spPr>
          <a:xfrm>
            <a:off x="623459" y="6356351"/>
            <a:ext cx="27439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Arial"/>
              <a:buNone/>
              <a:defRPr sz="1200">
                <a:solidFill>
                  <a:srgbClr val="8A8A8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 paragraphs and bullets">
  <p:cSld name="1 column paragraphs and bullets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/>
          <p:nvPr>
            <p:ph type="title"/>
          </p:nvPr>
        </p:nvSpPr>
        <p:spPr>
          <a:xfrm>
            <a:off x="623460" y="1145792"/>
            <a:ext cx="10515163" cy="648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" type="body"/>
          </p:nvPr>
        </p:nvSpPr>
        <p:spPr>
          <a:xfrm>
            <a:off x="624052" y="2032252"/>
            <a:ext cx="9605131" cy="2986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891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891" lvl="6" marL="32004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890" lvl="7" marL="36576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890" lvl="8" marL="4114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21"/>
          <p:cNvSpPr txBox="1"/>
          <p:nvPr>
            <p:ph idx="10" type="dt"/>
          </p:nvPr>
        </p:nvSpPr>
        <p:spPr>
          <a:xfrm>
            <a:off x="623459" y="6356351"/>
            <a:ext cx="27439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Arial"/>
              <a:buNone/>
              <a:defRPr sz="1200">
                <a:solidFill>
                  <a:srgbClr val="8A8A8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6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theme" Target="../theme/theme2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4" Type="http://schemas.openxmlformats.org/officeDocument/2006/relationships/theme" Target="../theme/theme3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DDCD3"/>
            </a:gs>
            <a:gs pos="99000">
              <a:srgbClr val="F8F6F0"/>
            </a:gs>
            <a:gs pos="100000">
              <a:srgbClr val="F8F6F0"/>
            </a:gs>
          </a:gsLst>
          <a:lin ang="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2948888" y="2691240"/>
            <a:ext cx="853440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1" name="Google Shape;11;p11"/>
          <p:cNvPicPr preferRelativeResize="0"/>
          <p:nvPr/>
        </p:nvPicPr>
        <p:blipFill rotWithShape="1">
          <a:blip r:embed="rId1">
            <a:alphaModFix amt="26000"/>
          </a:blip>
          <a:srcRect b="0" l="0" r="0" t="0"/>
          <a:stretch/>
        </p:blipFill>
        <p:spPr>
          <a:xfrm>
            <a:off x="264849" y="0"/>
            <a:ext cx="126298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icon&#10;&#10;Description automatically generated" id="12" name="Google Shape;1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67791" y="5995243"/>
            <a:ext cx="3515497" cy="6154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</p:sldLayoutIdLst>
  <p:transition spd="slow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 txBox="1"/>
          <p:nvPr>
            <p:ph type="title"/>
          </p:nvPr>
        </p:nvSpPr>
        <p:spPr>
          <a:xfrm>
            <a:off x="623459" y="1136035"/>
            <a:ext cx="10797792" cy="648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66"/>
              <a:buFont typeface="Arial"/>
              <a:buNone/>
              <a:defRPr b="0" i="0" sz="3466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" name="Google Shape;22;p13"/>
          <p:cNvSpPr/>
          <p:nvPr/>
        </p:nvSpPr>
        <p:spPr>
          <a:xfrm>
            <a:off x="1" y="1"/>
            <a:ext cx="12192000" cy="728547"/>
          </a:xfrm>
          <a:prstGeom prst="rect">
            <a:avLst/>
          </a:prstGeom>
          <a:gradFill>
            <a:gsLst>
              <a:gs pos="0">
                <a:srgbClr val="15294E"/>
              </a:gs>
              <a:gs pos="23000">
                <a:srgbClr val="15294E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99"/>
              <a:buFont typeface="Arial"/>
              <a:buNone/>
            </a:pPr>
            <a:r>
              <a:t/>
            </a:r>
            <a:endParaRPr b="0" i="0" sz="2399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3"/>
          <p:cNvSpPr/>
          <p:nvPr/>
        </p:nvSpPr>
        <p:spPr>
          <a:xfrm>
            <a:off x="11616593" y="220765"/>
            <a:ext cx="307776" cy="3076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7"/>
              <a:buFont typeface="Arial"/>
              <a:buNone/>
            </a:pPr>
            <a:r>
              <a:t/>
            </a:r>
            <a:endParaRPr b="0" i="0" sz="248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3"/>
          <p:cNvSpPr txBox="1"/>
          <p:nvPr/>
        </p:nvSpPr>
        <p:spPr>
          <a:xfrm>
            <a:off x="11568525" y="247655"/>
            <a:ext cx="403913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3"/>
          <p:cNvSpPr txBox="1"/>
          <p:nvPr>
            <p:ph idx="10" type="dt"/>
          </p:nvPr>
        </p:nvSpPr>
        <p:spPr>
          <a:xfrm>
            <a:off x="623459" y="6356351"/>
            <a:ext cx="27439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6"/>
              <a:buFont typeface="Arial"/>
              <a:buNone/>
              <a:defRPr b="0" i="0" sz="18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6"/>
              <a:buFont typeface="Arial"/>
              <a:buNone/>
              <a:defRPr b="0" i="0" sz="18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6"/>
              <a:buFont typeface="Arial"/>
              <a:buNone/>
              <a:defRPr b="0" i="0" sz="18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6"/>
              <a:buFont typeface="Arial"/>
              <a:buNone/>
              <a:defRPr b="0" i="0" sz="18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6"/>
              <a:buFont typeface="Arial"/>
              <a:buNone/>
              <a:defRPr b="0" i="0" sz="18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6"/>
              <a:buFont typeface="Arial"/>
              <a:buNone/>
              <a:defRPr b="0" i="0" sz="18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6"/>
              <a:buFont typeface="Arial"/>
              <a:buNone/>
              <a:defRPr b="0" i="0" sz="18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6"/>
              <a:buFont typeface="Arial"/>
              <a:buNone/>
              <a:defRPr b="0" i="0" sz="18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icon&#10;&#10;Description automatically generated" id="26" name="Google Shape;26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429088" y="6173508"/>
            <a:ext cx="2495281" cy="43683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transition spd="slow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2"/>
            </a:gs>
            <a:gs pos="100000">
              <a:srgbClr val="15294E"/>
            </a:gs>
          </a:gsLst>
          <a:lin ang="0" scaled="0"/>
        </a:gra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</p:sldLayoutIdLst>
  <p:transition spd="slow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5294E"/>
            </a:gs>
            <a:gs pos="99000">
              <a:schemeClr val="accent1"/>
            </a:gs>
            <a:gs pos="100000">
              <a:schemeClr val="accent1"/>
            </a:gs>
          </a:gsLst>
          <a:lin ang="0" scaled="0"/>
        </a:gra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7"/>
          <p:cNvSpPr txBox="1"/>
          <p:nvPr>
            <p:ph type="title"/>
          </p:nvPr>
        </p:nvSpPr>
        <p:spPr>
          <a:xfrm>
            <a:off x="2937306" y="2691240"/>
            <a:ext cx="853440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87" name="Google Shape;87;p27"/>
          <p:cNvPicPr preferRelativeResize="0"/>
          <p:nvPr/>
        </p:nvPicPr>
        <p:blipFill rotWithShape="1">
          <a:blip r:embed="rId1">
            <a:alphaModFix amt="12000"/>
          </a:blip>
          <a:srcRect b="0" l="0" r="0" t="0"/>
          <a:stretch/>
        </p:blipFill>
        <p:spPr>
          <a:xfrm>
            <a:off x="273730" y="0"/>
            <a:ext cx="126298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70549" y="5880758"/>
            <a:ext cx="1713873" cy="64891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3"/>
  </p:sldLayoutIdLst>
  <p:transition spd="slow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3"/>
            </a:gs>
            <a:gs pos="57000">
              <a:srgbClr val="B41B1A"/>
            </a:gs>
            <a:gs pos="99000">
              <a:schemeClr val="accent4"/>
            </a:gs>
            <a:gs pos="100000">
              <a:schemeClr val="accent4"/>
            </a:gs>
          </a:gsLst>
          <a:lin ang="0" scaled="0"/>
        </a:gra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9"/>
          <p:cNvSpPr txBox="1"/>
          <p:nvPr>
            <p:ph type="title"/>
          </p:nvPr>
        </p:nvSpPr>
        <p:spPr>
          <a:xfrm>
            <a:off x="2938121" y="2691246"/>
            <a:ext cx="853440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93" name="Google Shape;93;p29"/>
          <p:cNvPicPr preferRelativeResize="0"/>
          <p:nvPr/>
        </p:nvPicPr>
        <p:blipFill rotWithShape="1">
          <a:blip r:embed="rId1">
            <a:alphaModFix amt="12000"/>
          </a:blip>
          <a:srcRect b="0" l="0" r="0" t="0"/>
          <a:stretch/>
        </p:blipFill>
        <p:spPr>
          <a:xfrm>
            <a:off x="273730" y="0"/>
            <a:ext cx="126298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70549" y="5880758"/>
            <a:ext cx="1713873" cy="64891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3"/>
  </p:sldLayoutIdLst>
  <p:transition spd="slow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aidsetc.org/hivhcv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hcvguidelines.org/" TargetMode="External"/><Relationship Id="rId4" Type="http://schemas.openxmlformats.org/officeDocument/2006/relationships/hyperlink" Target="https://www.hepatitisc.uw.edu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nccc.ucsf.edu/clinician-consultation/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aidsetc.org/directory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 txBox="1"/>
          <p:nvPr>
            <p:ph type="title"/>
          </p:nvPr>
        </p:nvSpPr>
        <p:spPr>
          <a:xfrm>
            <a:off x="2948888" y="2352431"/>
            <a:ext cx="8534401" cy="14818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80"/>
              <a:buFont typeface="Arial"/>
              <a:buNone/>
            </a:pPr>
            <a:r>
              <a:rPr lang="en-US" sz="3780"/>
              <a:t>Lesson 3: Hepatitis C Virus Infection Treatment Guidelines and Consultation Resources </a:t>
            </a:r>
            <a:endParaRPr/>
          </a:p>
        </p:txBody>
      </p:sp>
      <p:sp>
        <p:nvSpPr>
          <p:cNvPr id="103" name="Google Shape;103;p1"/>
          <p:cNvSpPr txBox="1"/>
          <p:nvPr>
            <p:ph idx="1" type="body"/>
          </p:nvPr>
        </p:nvSpPr>
        <p:spPr>
          <a:xfrm>
            <a:off x="2948888" y="4401202"/>
            <a:ext cx="6957016" cy="4956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00"/>
              <a:buNone/>
            </a:pPr>
            <a:r>
              <a:rPr lang="en-US"/>
              <a:t>Section</a:t>
            </a:r>
            <a:r>
              <a:rPr lang="en-US"/>
              <a:t> 4: HCV Treatment</a:t>
            </a:r>
            <a:endParaRPr/>
          </a:p>
        </p:txBody>
      </p:sp>
      <p:sp>
        <p:nvSpPr>
          <p:cNvPr id="104" name="Google Shape;104;p1"/>
          <p:cNvSpPr txBox="1"/>
          <p:nvPr>
            <p:ph idx="2" type="body"/>
          </p:nvPr>
        </p:nvSpPr>
        <p:spPr>
          <a:xfrm>
            <a:off x="2948888" y="4896843"/>
            <a:ext cx="6957016" cy="4956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096B6"/>
              </a:buClr>
              <a:buSzPts val="2300"/>
              <a:buNone/>
            </a:pPr>
            <a:r>
              <a:rPr lang="en-US"/>
              <a:t>July 2017, updated November 2020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"/>
          <p:cNvSpPr txBox="1"/>
          <p:nvPr>
            <p:ph type="title"/>
          </p:nvPr>
        </p:nvSpPr>
        <p:spPr>
          <a:xfrm>
            <a:off x="623460" y="1202374"/>
            <a:ext cx="10515163" cy="648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</a:pPr>
            <a:r>
              <a:rPr lang="en-US"/>
              <a:t>Disclaimer and Permissions</a:t>
            </a:r>
            <a:endParaRPr/>
          </a:p>
        </p:txBody>
      </p:sp>
      <p:sp>
        <p:nvSpPr>
          <p:cNvPr id="171" name="Google Shape;171;p10"/>
          <p:cNvSpPr txBox="1"/>
          <p:nvPr>
            <p:ph idx="1" type="body"/>
          </p:nvPr>
        </p:nvSpPr>
        <p:spPr>
          <a:xfrm>
            <a:off x="624051" y="2141308"/>
            <a:ext cx="9617437" cy="2986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Char char="▪"/>
            </a:pPr>
            <a:r>
              <a:rPr lang="en-US"/>
              <a:t>Users are cautioned that because of the rapidly changing medical field, information could become out of date quickly.  </a:t>
            </a:r>
            <a:endParaRPr/>
          </a:p>
          <a:p>
            <a:pPr indent="-342900" lvl="0" marL="342900" rtl="0" algn="l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Char char="▪"/>
            </a:pPr>
            <a:r>
              <a:rPr lang="en-US"/>
              <a:t>You may use or present this slide set and other material in its entirely or incorporate into another presentation if you credit the author and/or source of the materials.</a:t>
            </a:r>
            <a:endParaRPr/>
          </a:p>
          <a:p>
            <a:pPr indent="-342900" lvl="0" marL="342900" rtl="0" algn="l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Char char="▪"/>
            </a:pPr>
            <a:r>
              <a:rPr lang="en-US"/>
              <a:t>The complete HIV/HCV Co-infection: An AETC National Curriculum is available at: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https://aidsetc.org/hivhcv</a:t>
            </a:r>
            <a:endParaRPr/>
          </a:p>
          <a:p>
            <a:pPr indent="-190500" lvl="0" marL="342900" rtl="0" algn="l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/>
          <p:nvPr>
            <p:ph type="title"/>
          </p:nvPr>
        </p:nvSpPr>
        <p:spPr>
          <a:xfrm>
            <a:off x="623460" y="1202374"/>
            <a:ext cx="10515163" cy="648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</a:pPr>
            <a:r>
              <a:rPr lang="en-US"/>
              <a:t>Authors and Funders</a:t>
            </a:r>
            <a:endParaRPr/>
          </a:p>
        </p:txBody>
      </p:sp>
      <p:sp>
        <p:nvSpPr>
          <p:cNvPr id="111" name="Google Shape;111;p2"/>
          <p:cNvSpPr txBox="1"/>
          <p:nvPr>
            <p:ph idx="1" type="body"/>
          </p:nvPr>
        </p:nvSpPr>
        <p:spPr>
          <a:xfrm>
            <a:off x="624051" y="2141308"/>
            <a:ext cx="9617437" cy="2986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Char char="▪"/>
            </a:pPr>
            <a:r>
              <a:rPr lang="en-US"/>
              <a:t>This presentation was prepared by Philip J. Bolduc, MD (New England AETC) for the AETC National Coordinating Resource Center in July 2017 and updated by the NCRC in November 2020.</a:t>
            </a:r>
            <a:endParaRPr/>
          </a:p>
          <a:p>
            <a:pPr indent="-342900" lvl="0" marL="342900" rtl="0" algn="l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Char char="▪"/>
            </a:pPr>
            <a:r>
              <a:rPr lang="en-US"/>
              <a:t>This presentation is part of a curriculum developed by the AETC Program for the project: Jurisdictional Approach to Curing Hepatitis C among HIV/HCV Co-infected People of Color (HRSA 16-189), funded by the Secretary's Minority AIDS Initiative through the Health Resources and Services Administration HIV/AIDS Bureau.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>
            <p:ph type="title"/>
          </p:nvPr>
        </p:nvSpPr>
        <p:spPr>
          <a:xfrm>
            <a:off x="623460" y="1202374"/>
            <a:ext cx="10515163" cy="648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18" name="Google Shape;118;p3"/>
          <p:cNvSpPr txBox="1"/>
          <p:nvPr>
            <p:ph idx="1" type="body"/>
          </p:nvPr>
        </p:nvSpPr>
        <p:spPr>
          <a:xfrm>
            <a:off x="624051" y="2141308"/>
            <a:ext cx="9617437" cy="2986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Char char="▪"/>
            </a:pPr>
            <a:r>
              <a:rPr lang="en-US"/>
              <a:t>By the end of this lesson, the learner will be able to:</a:t>
            </a:r>
            <a:endParaRPr/>
          </a:p>
          <a:p>
            <a:pPr indent="-342900" lvl="0" marL="342900" rtl="0" algn="l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Char char="▪"/>
            </a:pPr>
            <a:r>
              <a:rPr lang="en-US"/>
              <a:t>Identify the most important information sources and references for HCV management</a:t>
            </a:r>
            <a:endParaRPr/>
          </a:p>
        </p:txBody>
      </p:sp>
      <p:sp>
        <p:nvSpPr>
          <p:cNvPr id="119" name="Google Shape;119;p3"/>
          <p:cNvSpPr/>
          <p:nvPr/>
        </p:nvSpPr>
        <p:spPr>
          <a:xfrm>
            <a:off x="2301732" y="2438401"/>
            <a:ext cx="7546975" cy="3694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/>
          <p:nvPr>
            <p:ph type="title"/>
          </p:nvPr>
        </p:nvSpPr>
        <p:spPr>
          <a:xfrm>
            <a:off x="623460" y="1202374"/>
            <a:ext cx="10515163" cy="648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</a:pPr>
            <a:r>
              <a:rPr lang="en-US"/>
              <a:t>Leading Sources</a:t>
            </a:r>
            <a:endParaRPr/>
          </a:p>
        </p:txBody>
      </p:sp>
      <p:sp>
        <p:nvSpPr>
          <p:cNvPr id="126" name="Google Shape;126;p4"/>
          <p:cNvSpPr txBox="1"/>
          <p:nvPr>
            <p:ph idx="1" type="body"/>
          </p:nvPr>
        </p:nvSpPr>
        <p:spPr>
          <a:xfrm>
            <a:off x="624051" y="2141308"/>
            <a:ext cx="9617437" cy="2986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Char char="▪"/>
            </a:pPr>
            <a:r>
              <a:rPr lang="en-US"/>
              <a:t>AASLD-IDSA HCV Treatment Guidelines:  Recommendations for Testing, Managing, and Treating Hepatitis C.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http://www.hcvguidelines.org</a:t>
            </a:r>
            <a:r>
              <a:rPr lang="en-US"/>
              <a:t>    </a:t>
            </a:r>
            <a:endParaRPr/>
          </a:p>
          <a:p>
            <a:pPr indent="-347472" lvl="1" marL="685800" rtl="0" algn="l"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This site is regularly updated by the AASLD-IDSA, and is the definitive resource at the point of clinical care for determining the best HCV regimen for a specific patient.</a:t>
            </a:r>
            <a:endParaRPr/>
          </a:p>
          <a:p>
            <a:pPr indent="-342900" lvl="0" marL="342900" rtl="0" algn="l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Char char="▪"/>
            </a:pPr>
            <a:r>
              <a:rPr lang="en-US"/>
              <a:t>University of Washington Hepatitis C Web Study</a:t>
            </a:r>
            <a:endParaRPr/>
          </a:p>
          <a:p>
            <a:pPr indent="-347472" lvl="1" marL="685800" rtl="0" algn="l"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Leading resource for on-line self-study, includes both curriculum and questions for self-assessment.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https://www.hepatitisc.uw.edu/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>
            <p:ph type="title"/>
          </p:nvPr>
        </p:nvSpPr>
        <p:spPr>
          <a:xfrm>
            <a:off x="623460" y="1202374"/>
            <a:ext cx="10515163" cy="648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</a:pPr>
            <a:r>
              <a:rPr lang="en-US"/>
              <a:t>HCV Guidelines (1)</a:t>
            </a:r>
            <a:endParaRPr/>
          </a:p>
        </p:txBody>
      </p:sp>
      <p:sp>
        <p:nvSpPr>
          <p:cNvPr id="132" name="Google Shape;132;p5"/>
          <p:cNvSpPr txBox="1"/>
          <p:nvPr>
            <p:ph idx="1" type="body"/>
          </p:nvPr>
        </p:nvSpPr>
        <p:spPr>
          <a:xfrm>
            <a:off x="624051" y="2141308"/>
            <a:ext cx="9617437" cy="2986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133" name="Google Shape;13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218" y="855169"/>
            <a:ext cx="8143628" cy="5866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/>
          <p:nvPr>
            <p:ph type="title"/>
          </p:nvPr>
        </p:nvSpPr>
        <p:spPr>
          <a:xfrm>
            <a:off x="623460" y="1202374"/>
            <a:ext cx="10515163" cy="648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</a:pPr>
            <a:r>
              <a:rPr lang="en-US"/>
              <a:t>HCV Guidelines (2)</a:t>
            </a:r>
            <a:endParaRPr/>
          </a:p>
        </p:txBody>
      </p:sp>
      <p:sp>
        <p:nvSpPr>
          <p:cNvPr id="140" name="Google Shape;140;p6"/>
          <p:cNvSpPr txBox="1"/>
          <p:nvPr>
            <p:ph idx="1" type="body"/>
          </p:nvPr>
        </p:nvSpPr>
        <p:spPr>
          <a:xfrm>
            <a:off x="624051" y="2141308"/>
            <a:ext cx="9617437" cy="2986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141" name="Google Shape;14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460" y="760881"/>
            <a:ext cx="10640838" cy="5336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"/>
          <p:cNvSpPr txBox="1"/>
          <p:nvPr>
            <p:ph type="title"/>
          </p:nvPr>
        </p:nvSpPr>
        <p:spPr>
          <a:xfrm>
            <a:off x="623460" y="1202374"/>
            <a:ext cx="10515163" cy="648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</a:pPr>
            <a:r>
              <a:rPr lang="en-US"/>
              <a:t>HCV Guidelines – 3</a:t>
            </a:r>
            <a:endParaRPr/>
          </a:p>
        </p:txBody>
      </p:sp>
      <p:sp>
        <p:nvSpPr>
          <p:cNvPr id="147" name="Google Shape;147;p7"/>
          <p:cNvSpPr txBox="1"/>
          <p:nvPr>
            <p:ph idx="1" type="body"/>
          </p:nvPr>
        </p:nvSpPr>
        <p:spPr>
          <a:xfrm>
            <a:off x="624051" y="2141308"/>
            <a:ext cx="9617437" cy="2986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Char char="▪"/>
            </a:pPr>
            <a:r>
              <a:rPr lang="en-US"/>
              <a:t>Note the supporting data footnoted below each recommendation to help interpret study data with regard to individual patient circumstances  </a:t>
            </a:r>
            <a:endParaRPr/>
          </a:p>
          <a:p>
            <a:pPr indent="-342900" lvl="0" marL="342900" rtl="0" algn="l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Char char="▪"/>
            </a:pPr>
            <a:r>
              <a:rPr lang="en-US"/>
              <a:t>Consult the HCV guidelines to select an HCV regimen</a:t>
            </a:r>
            <a:endParaRPr/>
          </a:p>
          <a:p>
            <a:pPr indent="-190500" lvl="0" marL="342900" rtl="0" algn="l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"/>
          <p:cNvSpPr txBox="1"/>
          <p:nvPr>
            <p:ph type="title"/>
          </p:nvPr>
        </p:nvSpPr>
        <p:spPr>
          <a:xfrm>
            <a:off x="623460" y="1162570"/>
            <a:ext cx="10515163" cy="648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</a:pPr>
            <a:r>
              <a:rPr lang="en-US"/>
              <a:t>National Consultation Resources</a:t>
            </a:r>
            <a:endParaRPr/>
          </a:p>
        </p:txBody>
      </p:sp>
      <p:sp>
        <p:nvSpPr>
          <p:cNvPr id="154" name="Google Shape;154;p8"/>
          <p:cNvSpPr txBox="1"/>
          <p:nvPr>
            <p:ph idx="1" type="body"/>
          </p:nvPr>
        </p:nvSpPr>
        <p:spPr>
          <a:xfrm>
            <a:off x="624051" y="2049030"/>
            <a:ext cx="5172786" cy="2986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Char char="▪"/>
            </a:pPr>
            <a:r>
              <a:rPr lang="en-US"/>
              <a:t>The National Clinician Consultation Center at UCSF provides clinicians of all experience levels prompt, expert responses to questions about managing Hepatitis C, as well as HIV, perinatal HIV, HIV pre-exposure prophylaxis, and blood borne pathogen exposures. They provide online and phone-based consultation. All services are confidential and cost-free. </a:t>
            </a:r>
            <a:endParaRPr/>
          </a:p>
        </p:txBody>
      </p:sp>
      <p:sp>
        <p:nvSpPr>
          <p:cNvPr id="155" name="Google Shape;155;p8"/>
          <p:cNvSpPr txBox="1"/>
          <p:nvPr>
            <p:ph idx="2" type="body"/>
          </p:nvPr>
        </p:nvSpPr>
        <p:spPr>
          <a:xfrm>
            <a:off x="6016605" y="2049029"/>
            <a:ext cx="6089426" cy="2986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▪"/>
            </a:pPr>
            <a:r>
              <a:rPr lang="en-US" sz="2000"/>
              <a:t>Hepatitis C Consultation Service: 844-437-4636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▪"/>
            </a:pPr>
            <a:r>
              <a:rPr lang="en-US" sz="2000"/>
              <a:t>HIV PEP Line: 888-448-4911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▪"/>
            </a:pPr>
            <a:r>
              <a:rPr lang="en-US" sz="2000"/>
              <a:t>HIV PrEP Line: 855-448-7737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▪"/>
            </a:pPr>
            <a:r>
              <a:rPr lang="en-US" sz="2000"/>
              <a:t>HIV/AIDS Management: 800-933-3413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▪"/>
            </a:pPr>
            <a:r>
              <a:rPr lang="en-US" sz="2000"/>
              <a:t>Perinatal HIV Consultation: 888-448-8765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▪"/>
            </a:pPr>
            <a:r>
              <a:rPr lang="en-US" sz="2000"/>
              <a:t>Substance Use Management: 855-300-3595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Char char="▪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http://nccc.ucsf.edu/</a:t>
            </a:r>
            <a:endParaRPr/>
          </a:p>
          <a:p>
            <a:pPr indent="-203200" lvl="0" marL="342900" rtl="0" algn="l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picture of home page for http://nccc.ucsf.edu" id="156" name="Google Shape;156;p8" title="Screen shot of Clinician Consultation Center home page"/>
          <p:cNvPicPr preferRelativeResize="0"/>
          <p:nvPr/>
        </p:nvPicPr>
        <p:blipFill rotWithShape="1">
          <a:blip r:embed="rId4">
            <a:alphaModFix/>
          </a:blip>
          <a:srcRect b="32597" l="2105" r="1053" t="330"/>
          <a:stretch/>
        </p:blipFill>
        <p:spPr>
          <a:xfrm>
            <a:off x="9323754" y="4662945"/>
            <a:ext cx="2868246" cy="195277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/>
          <p:nvPr>
            <p:ph type="title"/>
          </p:nvPr>
        </p:nvSpPr>
        <p:spPr>
          <a:xfrm>
            <a:off x="623460" y="1202374"/>
            <a:ext cx="10515163" cy="648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</a:pPr>
            <a:r>
              <a:rPr lang="en-US"/>
              <a:t>Regional Consultation – AETCs</a:t>
            </a:r>
            <a:endParaRPr/>
          </a:p>
        </p:txBody>
      </p:sp>
      <p:sp>
        <p:nvSpPr>
          <p:cNvPr id="163" name="Google Shape;163;p9"/>
          <p:cNvSpPr txBox="1"/>
          <p:nvPr>
            <p:ph idx="1" type="body"/>
          </p:nvPr>
        </p:nvSpPr>
        <p:spPr>
          <a:xfrm>
            <a:off x="7916984" y="2876062"/>
            <a:ext cx="4095261" cy="2251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▪"/>
            </a:pPr>
            <a:r>
              <a:rPr lang="en-US" sz="2000" u="sng">
                <a:solidFill>
                  <a:schemeClr val="hlink"/>
                </a:solidFill>
                <a:hlinkClick r:id="rId3"/>
              </a:rPr>
              <a:t>https://aidsetc.org/directory</a:t>
            </a:r>
            <a:endParaRPr sz="2000"/>
          </a:p>
          <a:p>
            <a:pPr indent="-190500" lvl="0" marL="342900" rtl="0" algn="l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Map of US with AETC Program Regional and National Centers outlined&#10;" id="164" name="Google Shape;164;p9" title="AETC Regional Map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6226" y="2141308"/>
            <a:ext cx="7400041" cy="456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6_Custom Design">
  <a:themeElements>
    <a:clrScheme name="AETC Template">
      <a:dk1>
        <a:srgbClr val="222222"/>
      </a:dk1>
      <a:lt1>
        <a:srgbClr val="FFFFFF"/>
      </a:lt1>
      <a:dk2>
        <a:srgbClr val="1C3768"/>
      </a:dk2>
      <a:lt2>
        <a:srgbClr val="F8F6F0"/>
      </a:lt2>
      <a:accent1>
        <a:srgbClr val="0053A6"/>
      </a:accent1>
      <a:accent2>
        <a:srgbClr val="8096B6"/>
      </a:accent2>
      <a:accent3>
        <a:srgbClr val="A01813"/>
      </a:accent3>
      <a:accent4>
        <a:srgbClr val="D62027"/>
      </a:accent4>
      <a:accent5>
        <a:srgbClr val="DDDCD3"/>
      </a:accent5>
      <a:accent6>
        <a:srgbClr val="FFFFFF"/>
      </a:accent6>
      <a:hlink>
        <a:srgbClr val="0053A6"/>
      </a:hlink>
      <a:folHlink>
        <a:srgbClr val="7F95B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itle slide master">
  <a:themeElements>
    <a:clrScheme name="AETC">
      <a:dk1>
        <a:srgbClr val="222222"/>
      </a:dk1>
      <a:lt1>
        <a:srgbClr val="FFFFFF"/>
      </a:lt1>
      <a:dk2>
        <a:srgbClr val="1C3768"/>
      </a:dk2>
      <a:lt2>
        <a:srgbClr val="D6D6D6"/>
      </a:lt2>
      <a:accent1>
        <a:srgbClr val="F1A21F"/>
      </a:accent1>
      <a:accent2>
        <a:srgbClr val="8F3E97"/>
      </a:accent2>
      <a:accent3>
        <a:srgbClr val="1EB24B"/>
      </a:accent3>
      <a:accent4>
        <a:srgbClr val="0054A6"/>
      </a:accent4>
      <a:accent5>
        <a:srgbClr val="F37520"/>
      </a:accent5>
      <a:accent6>
        <a:srgbClr val="D6201A"/>
      </a:accent6>
      <a:hlink>
        <a:srgbClr val="478FCC"/>
      </a:hlink>
      <a:folHlink>
        <a:srgbClr val="67798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3_Custom Design">
  <a:themeElements>
    <a:clrScheme name="AETC Template">
      <a:dk1>
        <a:srgbClr val="222222"/>
      </a:dk1>
      <a:lt1>
        <a:srgbClr val="FFFFFF"/>
      </a:lt1>
      <a:dk2>
        <a:srgbClr val="1C3768"/>
      </a:dk2>
      <a:lt2>
        <a:srgbClr val="F8F6F0"/>
      </a:lt2>
      <a:accent1>
        <a:srgbClr val="0053A6"/>
      </a:accent1>
      <a:accent2>
        <a:srgbClr val="8096B6"/>
      </a:accent2>
      <a:accent3>
        <a:srgbClr val="A01813"/>
      </a:accent3>
      <a:accent4>
        <a:srgbClr val="D62027"/>
      </a:accent4>
      <a:accent5>
        <a:srgbClr val="DDDCD3"/>
      </a:accent5>
      <a:accent6>
        <a:srgbClr val="FFFFFF"/>
      </a:accent6>
      <a:hlink>
        <a:srgbClr val="0053A6"/>
      </a:hlink>
      <a:folHlink>
        <a:srgbClr val="7F95B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5_Custom Design">
  <a:themeElements>
    <a:clrScheme name="AETC Template">
      <a:dk1>
        <a:srgbClr val="222222"/>
      </a:dk1>
      <a:lt1>
        <a:srgbClr val="FFFFFF"/>
      </a:lt1>
      <a:dk2>
        <a:srgbClr val="1C3768"/>
      </a:dk2>
      <a:lt2>
        <a:srgbClr val="F8F6F0"/>
      </a:lt2>
      <a:accent1>
        <a:srgbClr val="0053A6"/>
      </a:accent1>
      <a:accent2>
        <a:srgbClr val="8096B6"/>
      </a:accent2>
      <a:accent3>
        <a:srgbClr val="A01813"/>
      </a:accent3>
      <a:accent4>
        <a:srgbClr val="D62027"/>
      </a:accent4>
      <a:accent5>
        <a:srgbClr val="DDDCD3"/>
      </a:accent5>
      <a:accent6>
        <a:srgbClr val="FFFFFF"/>
      </a:accent6>
      <a:hlink>
        <a:srgbClr val="0053A6"/>
      </a:hlink>
      <a:folHlink>
        <a:srgbClr val="7F95B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Content slide master">
  <a:themeElements>
    <a:clrScheme name="AETC">
      <a:dk1>
        <a:srgbClr val="222222"/>
      </a:dk1>
      <a:lt1>
        <a:srgbClr val="FFFFFF"/>
      </a:lt1>
      <a:dk2>
        <a:srgbClr val="1C3768"/>
      </a:dk2>
      <a:lt2>
        <a:srgbClr val="D6D6D6"/>
      </a:lt2>
      <a:accent1>
        <a:srgbClr val="F1A21F"/>
      </a:accent1>
      <a:accent2>
        <a:srgbClr val="8F3E97"/>
      </a:accent2>
      <a:accent3>
        <a:srgbClr val="1EB24B"/>
      </a:accent3>
      <a:accent4>
        <a:srgbClr val="0054A6"/>
      </a:accent4>
      <a:accent5>
        <a:srgbClr val="F37520"/>
      </a:accent5>
      <a:accent6>
        <a:srgbClr val="D6201A"/>
      </a:accent6>
      <a:hlink>
        <a:srgbClr val="478FCC"/>
      </a:hlink>
      <a:folHlink>
        <a:srgbClr val="67798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Nelson, John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0x0101001BE52367AE689248AFFD0091572BDB88</vt:lpwstr>
  </property>
</Properties>
</file>