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</p:sldMasterIdLst>
  <p:notesMasterIdLst>
    <p:notesMasterId r:id="rId53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</p:sldIdLst>
  <p:sldSz cx="10439400" cy="7920038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60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move the slide</a:t>
            </a: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Click to edit the notes format</a:t>
            </a:r>
          </a:p>
        </p:txBody>
      </p:sp>
      <p:sp>
        <p:nvSpPr>
          <p:cNvPr id="6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&lt;header&gt;</a:t>
            </a:r>
          </a:p>
        </p:txBody>
      </p:sp>
      <p:sp>
        <p:nvSpPr>
          <p:cNvPr id="70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71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72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631A7663-EE82-43B9-8544-D046274BC1AC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‹N°›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5413" y="1143000"/>
            <a:ext cx="4067175" cy="3086100"/>
          </a:xfrm>
          <a:prstGeom prst="rect">
            <a:avLst/>
          </a:prstGeom>
          <a:ln w="0">
            <a:noFill/>
          </a:ln>
        </p:spPr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77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458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CFC277C-B594-43CC-92E8-45926557D72B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1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04F0C4F-6BF3-41A4-8D22-C876ACC54E38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53F75C41-251E-4119-9218-7828A00406A3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1901C60E-F3DC-4B54-9BBC-8ECF38B2FF63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4D64293-D1D2-4FF7-9BD9-7701D81F43AB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4F1C827-921C-4638-B957-8579148D80AB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ubTitle"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0BB0539-8313-4860-A5FC-B200B45F9778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6823A23B-6A08-420D-BAB7-AC1CF16E46BD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9F107DEE-51FE-4561-809C-70AD0775EDF3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521640" y="1853280"/>
            <a:ext cx="458460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5335920" y="1853280"/>
            <a:ext cx="458460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21F559BC-DC0B-4489-976E-486AD46E8C2C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D6771FC1-5E73-42A2-A075-ECFF853909F4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214792FE-CCD6-417C-B5F8-ADECF692578A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 idx="1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2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1106384-4186-4AFC-AA17-87ACE3EA137D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261000" y="210240"/>
            <a:ext cx="1716840" cy="89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>
              <a:buNone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2040840" y="210240"/>
            <a:ext cx="2917440" cy="4506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261000" y="1104840"/>
            <a:ext cx="1716840" cy="3611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dt" idx="28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59" name="PlaceHolder 5"/>
          <p:cNvSpPr>
            <a:spLocks noGrp="1"/>
          </p:cNvSpPr>
          <p:nvPr>
            <p:ph type="ftr" idx="29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60" name="PlaceHolder 6"/>
          <p:cNvSpPr>
            <a:spLocks noGrp="1"/>
          </p:cNvSpPr>
          <p:nvPr>
            <p:ph type="sldNum" idx="30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DA1DEF2-05EA-42B9-B2CD-158C921620C0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023120" y="3696120"/>
            <a:ext cx="3131640" cy="43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>
              <a:buNone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023120" y="471960"/>
            <a:ext cx="3131640" cy="3167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1023120" y="4132440"/>
            <a:ext cx="3131640" cy="619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64" name="PlaceHolder 4"/>
          <p:cNvSpPr>
            <a:spLocks noGrp="1"/>
          </p:cNvSpPr>
          <p:nvPr>
            <p:ph type="dt" idx="31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65" name="PlaceHolder 5"/>
          <p:cNvSpPr>
            <a:spLocks noGrp="1"/>
          </p:cNvSpPr>
          <p:nvPr>
            <p:ph type="ftr" idx="32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66" name="PlaceHolder 6"/>
          <p:cNvSpPr>
            <a:spLocks noGrp="1"/>
          </p:cNvSpPr>
          <p:nvPr>
            <p:ph type="sldNum" idx="33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58542DF-CEA9-4B8E-A752-D488A140984C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 rot="5400000">
            <a:off x="867960" y="624960"/>
            <a:ext cx="3484080" cy="4697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7" name="PlaceHolder 3"/>
          <p:cNvSpPr>
            <a:spLocks noGrp="1"/>
          </p:cNvSpPr>
          <p:nvPr>
            <p:ph type="dt" idx="4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8" name="PlaceHolder 4"/>
          <p:cNvSpPr>
            <a:spLocks noGrp="1"/>
          </p:cNvSpPr>
          <p:nvPr>
            <p:ph type="ftr" idx="5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9" name="PlaceHolder 5"/>
          <p:cNvSpPr>
            <a:spLocks noGrp="1"/>
          </p:cNvSpPr>
          <p:nvPr>
            <p:ph type="sldNum" idx="6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E4EB97F-7C15-4FE9-806A-7C48F68C7455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 rot="5400000">
            <a:off x="2118960" y="1876680"/>
            <a:ext cx="4504680" cy="117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 rot="5400000">
            <a:off x="-272880" y="745560"/>
            <a:ext cx="4504680" cy="3435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8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12" name="PlaceHolder 3"/>
          <p:cNvSpPr>
            <a:spLocks noGrp="1"/>
          </p:cNvSpPr>
          <p:nvPr>
            <p:ph type="dt" idx="7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3" name="PlaceHolder 4"/>
          <p:cNvSpPr>
            <a:spLocks noGrp="1"/>
          </p:cNvSpPr>
          <p:nvPr>
            <p:ph type="ftr" idx="8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14" name="PlaceHolder 5"/>
          <p:cNvSpPr>
            <a:spLocks noGrp="1"/>
          </p:cNvSpPr>
          <p:nvPr>
            <p:ph type="sldNum" idx="9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64B1C51-DD7D-43EA-A6A4-98122E800D23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91320" y="1640160"/>
            <a:ext cx="4436280" cy="113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6" name="PlaceHolder 2"/>
          <p:cNvSpPr>
            <a:spLocks noGrp="1"/>
          </p:cNvSpPr>
          <p:nvPr>
            <p:ph type="dt" idx="10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7" name="PlaceHolder 3"/>
          <p:cNvSpPr>
            <a:spLocks noGrp="1"/>
          </p:cNvSpPr>
          <p:nvPr>
            <p:ph type="ftr" idx="11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18" name="PlaceHolder 4"/>
          <p:cNvSpPr>
            <a:spLocks noGrp="1"/>
          </p:cNvSpPr>
          <p:nvPr>
            <p:ph type="sldNum" idx="12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9943E21-5795-453B-B870-C49B20731674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261000" y="1231920"/>
            <a:ext cx="46972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23" name="PlaceHolder 3"/>
          <p:cNvSpPr>
            <a:spLocks noGrp="1"/>
          </p:cNvSpPr>
          <p:nvPr>
            <p:ph type="dt" idx="13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24" name="PlaceHolder 4"/>
          <p:cNvSpPr>
            <a:spLocks noGrp="1"/>
          </p:cNvSpPr>
          <p:nvPr>
            <p:ph type="ftr" idx="14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5" name="PlaceHolder 5"/>
          <p:cNvSpPr>
            <a:spLocks noGrp="1"/>
          </p:cNvSpPr>
          <p:nvPr>
            <p:ph type="sldNum" idx="15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7098CDE-9E95-4CEC-B58D-A15287597CBD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12200" y="3393000"/>
            <a:ext cx="4436280" cy="1048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>
              <a:buNone/>
            </a:pPr>
            <a:r>
              <a:rPr lang="en-US" sz="228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12200" y="2237760"/>
            <a:ext cx="4436280" cy="1154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7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0" name="PlaceHolder 3"/>
          <p:cNvSpPr>
            <a:spLocks noGrp="1"/>
          </p:cNvSpPr>
          <p:nvPr>
            <p:ph type="dt" idx="16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31" name="PlaceHolder 4"/>
          <p:cNvSpPr>
            <a:spLocks noGrp="1"/>
          </p:cNvSpPr>
          <p:nvPr>
            <p:ph type="ftr" idx="17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32" name="PlaceHolder 5"/>
          <p:cNvSpPr>
            <a:spLocks noGrp="1"/>
          </p:cNvSpPr>
          <p:nvPr>
            <p:ph type="sldNum" idx="18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8736352-E501-43EE-AE44-1D53DBC5BFAF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261000" y="1231920"/>
            <a:ext cx="23050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2653200" y="1231920"/>
            <a:ext cx="23050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6" name="PlaceHolder 4"/>
          <p:cNvSpPr>
            <a:spLocks noGrp="1"/>
          </p:cNvSpPr>
          <p:nvPr>
            <p:ph type="dt" idx="19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37" name="PlaceHolder 5"/>
          <p:cNvSpPr>
            <a:spLocks noGrp="1"/>
          </p:cNvSpPr>
          <p:nvPr>
            <p:ph type="ftr" idx="20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38" name="PlaceHolder 6"/>
          <p:cNvSpPr>
            <a:spLocks noGrp="1"/>
          </p:cNvSpPr>
          <p:nvPr>
            <p:ph type="sldNum" idx="21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56CEE82-091D-4A4B-9600-5273FC0D8B9A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261000" y="1181880"/>
            <a:ext cx="230580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261000" y="1674360"/>
            <a:ext cx="2305800" cy="304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2651400" y="1181880"/>
            <a:ext cx="230688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2651400" y="1674360"/>
            <a:ext cx="2306880" cy="304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7" name="PlaceHolder 6"/>
          <p:cNvSpPr>
            <a:spLocks noGrp="1"/>
          </p:cNvSpPr>
          <p:nvPr>
            <p:ph type="dt" idx="22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48" name="PlaceHolder 7"/>
          <p:cNvSpPr>
            <a:spLocks noGrp="1"/>
          </p:cNvSpPr>
          <p:nvPr>
            <p:ph type="ftr" idx="23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49" name="PlaceHolder 8"/>
          <p:cNvSpPr>
            <a:spLocks noGrp="1"/>
          </p:cNvSpPr>
          <p:nvPr>
            <p:ph type="sldNum" idx="24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4041AAE-A1E4-45FA-AF91-F09716B3C79D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1" name="PlaceHolder 2"/>
          <p:cNvSpPr>
            <a:spLocks noGrp="1"/>
          </p:cNvSpPr>
          <p:nvPr>
            <p:ph type="dt" idx="25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52" name="PlaceHolder 3"/>
          <p:cNvSpPr>
            <a:spLocks noGrp="1"/>
          </p:cNvSpPr>
          <p:nvPr>
            <p:ph type="ftr" idx="26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53" name="PlaceHolder 4"/>
          <p:cNvSpPr>
            <a:spLocks noGrp="1"/>
          </p:cNvSpPr>
          <p:nvPr>
            <p:ph type="sldNum" idx="27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B0055ED-BD82-4238-963E-B0A4759058BC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sv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89;p13"/>
          <p:cNvSpPr/>
          <p:nvPr/>
        </p:nvSpPr>
        <p:spPr>
          <a:xfrm>
            <a:off x="58680" y="596448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74" name="Google Shape;90;p13"/>
          <p:cNvSpPr/>
          <p:nvPr/>
        </p:nvSpPr>
        <p:spPr>
          <a:xfrm>
            <a:off x="2104200" y="2969280"/>
            <a:ext cx="6230880" cy="90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99000"/>
              </a:lnSpc>
              <a:tabLst>
                <a:tab pos="0" algn="l"/>
              </a:tabLst>
            </a:pPr>
            <a:r>
              <a:rPr lang="en-US" sz="600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TaRL </a:t>
            </a:r>
            <a:r>
              <a:rPr lang="en-US" sz="60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Français</a:t>
            </a:r>
            <a:endParaRPr lang="en-US" sz="6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" name="Google Shape;91;p13"/>
          <p:cNvSpPr/>
          <p:nvPr/>
        </p:nvSpPr>
        <p:spPr>
          <a:xfrm>
            <a:off x="8335440" y="572004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76" name="Google Shape;92;p13"/>
          <p:cNvGrpSpPr/>
          <p:nvPr/>
        </p:nvGrpSpPr>
        <p:grpSpPr>
          <a:xfrm>
            <a:off x="2923200" y="4747320"/>
            <a:ext cx="4813920" cy="635760"/>
            <a:chOff x="2923200" y="4747320"/>
            <a:chExt cx="4813920" cy="635760"/>
          </a:xfrm>
        </p:grpSpPr>
        <p:sp>
          <p:nvSpPr>
            <p:cNvPr id="77" name="Google Shape;93;p13"/>
            <p:cNvSpPr/>
            <p:nvPr/>
          </p:nvSpPr>
          <p:spPr>
            <a:xfrm>
              <a:off x="4054680" y="4747320"/>
              <a:ext cx="2435400" cy="618840"/>
            </a:xfrm>
            <a:prstGeom prst="roundRect">
              <a:avLst>
                <a:gd name="adj" fmla="val 32324"/>
              </a:avLst>
            </a:pr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sp>
          <p:nvSpPr>
            <p:cNvPr id="78" name="Google Shape;94;p13"/>
            <p:cNvSpPr/>
            <p:nvPr/>
          </p:nvSpPr>
          <p:spPr>
            <a:xfrm>
              <a:off x="2923200" y="4790880"/>
              <a:ext cx="4813920" cy="59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>
                <a:lnSpc>
                  <a:spcPct val="139000"/>
                </a:lnSpc>
                <a:tabLst>
                  <a:tab pos="0" algn="l"/>
                </a:tabLst>
              </a:pPr>
              <a:r>
                <a:rPr lang="en-US" sz="2790" b="1" u="none" strike="noStrike" dirty="0">
                  <a:solidFill>
                    <a:schemeClr val="lt1"/>
                  </a:solidFill>
                  <a:uFillTx/>
                  <a:latin typeface="Dosis"/>
                  <a:ea typeface="Dosis"/>
                </a:rPr>
                <a:t>Séance  </a:t>
              </a:r>
              <a:r>
                <a:rPr lang="fr-FR" sz="2790" b="1" u="none" strike="noStrike" dirty="0">
                  <a:solidFill>
                    <a:schemeClr val="lt1"/>
                  </a:solidFill>
                  <a:uFillTx/>
                  <a:latin typeface="Dosis"/>
                  <a:ea typeface="Dosis"/>
                </a:rPr>
                <a:t>20</a:t>
              </a:r>
              <a:endParaRPr lang="en-US" sz="2790" b="0" u="none" strike="noStrike" dirty="0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79" name="Google Shape;96;p13"/>
          <p:cNvGrpSpPr/>
          <p:nvPr/>
        </p:nvGrpSpPr>
        <p:grpSpPr>
          <a:xfrm>
            <a:off x="8080560" y="2343600"/>
            <a:ext cx="2098800" cy="1504800"/>
            <a:chOff x="8080560" y="2343600"/>
            <a:chExt cx="2098800" cy="1504800"/>
          </a:xfrm>
        </p:grpSpPr>
        <p:sp>
          <p:nvSpPr>
            <p:cNvPr id="80" name="Google Shape;97;p13"/>
            <p:cNvSpPr/>
            <p:nvPr/>
          </p:nvSpPr>
          <p:spPr>
            <a:xfrm>
              <a:off x="8409600" y="2343600"/>
              <a:ext cx="1440720" cy="1504800"/>
            </a:xfrm>
            <a:custGeom>
              <a:avLst/>
              <a:gdLst>
                <a:gd name="textAreaLeft" fmla="*/ 0 w 1440720"/>
                <a:gd name="textAreaRight" fmla="*/ 1441080 w 1440720"/>
                <a:gd name="textAreaTop" fmla="*/ 0 h 1504800"/>
                <a:gd name="textAreaBottom" fmla="*/ 1505160 h 1504800"/>
              </a:gdLst>
              <a:ahLst/>
              <a:cxnLst/>
              <a:rect l="textAreaLeft" t="textAreaTop" r="textAreaRight" b="textAreaBottom"/>
              <a:pathLst>
                <a:path w="1446572" h="1650653">
                  <a:moveTo>
                    <a:pt x="0" y="0"/>
                  </a:moveTo>
                  <a:lnTo>
                    <a:pt x="1446572" y="0"/>
                  </a:lnTo>
                  <a:lnTo>
                    <a:pt x="1446572" y="1650653"/>
                  </a:lnTo>
                  <a:lnTo>
                    <a:pt x="0" y="1650653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5"/>
              <a:srcRect/>
              <a:stretch/>
            </a:blipFill>
            <a:ln w="0">
              <a:noFill/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  <p:sp>
          <p:nvSpPr>
            <p:cNvPr id="81" name="Google Shape;98;p13"/>
            <p:cNvSpPr/>
            <p:nvPr/>
          </p:nvSpPr>
          <p:spPr>
            <a:xfrm>
              <a:off x="8080560" y="2663280"/>
              <a:ext cx="2098800" cy="1131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>
                <a:lnSpc>
                  <a:spcPct val="155000"/>
                </a:lnSpc>
                <a:tabLst>
                  <a:tab pos="0" algn="l"/>
                </a:tabLst>
              </a:pPr>
              <a:r>
                <a:rPr lang="en-US" sz="2280" b="1" u="none" strike="noStrike">
                  <a:solidFill>
                    <a:srgbClr val="31859B"/>
                  </a:solidFill>
                  <a:uFillTx/>
                  <a:latin typeface="Dosis"/>
                  <a:ea typeface="Dosis"/>
                </a:rPr>
                <a:t>Niveau                </a:t>
              </a:r>
              <a:r>
                <a:rPr lang="en-US" sz="2510" b="1" u="none" strike="noStrike">
                  <a:solidFill>
                    <a:srgbClr val="31859B"/>
                  </a:solidFill>
                  <a:uFillTx/>
                  <a:latin typeface="Dosis"/>
                  <a:ea typeface="Dosis"/>
                </a:rPr>
                <a:t>             </a:t>
              </a:r>
              <a:endParaRPr lang="en-US" sz="251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82" name="Google Shape;99;p13"/>
            <p:cNvSpPr/>
            <p:nvPr/>
          </p:nvSpPr>
          <p:spPr>
            <a:xfrm>
              <a:off x="8806680" y="3178800"/>
              <a:ext cx="1043640" cy="40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060" b="1" u="none" strike="noStrike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1</a:t>
              </a:r>
              <a:r>
                <a:rPr lang="en-US" sz="2058" b="1" u="none" strike="noStrike" baseline="30000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ère</a:t>
              </a:r>
              <a:r>
                <a:rPr lang="en-US" sz="2060" b="1" u="none" strike="noStrike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 AP</a:t>
              </a:r>
              <a:endParaRPr lang="en-US" sz="206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83" name="Google Shape;100;p13"/>
          <p:cNvSpPr/>
          <p:nvPr/>
        </p:nvSpPr>
        <p:spPr>
          <a:xfrm>
            <a:off x="2799000" y="6072120"/>
            <a:ext cx="4592880" cy="3385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6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4" name="Google Shape;101;p13" descr="الصفحة الرئيسية"/>
          <p:cNvPicPr/>
          <p:nvPr/>
        </p:nvPicPr>
        <p:blipFill>
          <a:blip r:embed="rId6"/>
          <a:stretch/>
        </p:blipFill>
        <p:spPr>
          <a:xfrm>
            <a:off x="1532880" y="644400"/>
            <a:ext cx="7373520" cy="1032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5" name="Google Shape;100;p13"/>
          <p:cNvSpPr/>
          <p:nvPr/>
        </p:nvSpPr>
        <p:spPr>
          <a:xfrm>
            <a:off x="2808000" y="6638040"/>
            <a:ext cx="4592880" cy="33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1600" b="1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2024/2025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10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1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2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13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14" name="ZoneTexte 13"/>
          <p:cNvSpPr/>
          <p:nvPr/>
        </p:nvSpPr>
        <p:spPr>
          <a:xfrm>
            <a:off x="381600" y="483480"/>
            <a:ext cx="8989200" cy="64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Première écoute : Les élèves écoutent. Pendant la diffusion, l’enseignant réalise des gestes expressifs en lien avec le contenu de la chanson.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15" name="Image 21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7640" y="1445760"/>
            <a:ext cx="8137080" cy="5304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80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215"/>
                </p:tgtEl>
              </p:cMediaNode>
            </p:video>
            <p:seq>
              <p:cTn id="8" restart="whenNotActive" fill="hold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childTnLst>
                  <p:par>
                    <p:cTn id="9" fill="hold">
                      <p:stCondLst>
                        <p:cond evt="onClick" delay="0">
                          <p:tgtEl>
                            <p:spTgt spid="215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17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8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9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20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21" name="ZoneTexte 13"/>
          <p:cNvSpPr/>
          <p:nvPr/>
        </p:nvSpPr>
        <p:spPr>
          <a:xfrm>
            <a:off x="348120" y="480240"/>
            <a:ext cx="98589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0" i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Deuxième écoute : les élèves chantent et font des gestes expressifs. Cliquez pour diffuser l’audio.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22" name="Image 22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2640" y="1445760"/>
            <a:ext cx="7967880" cy="5519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80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222"/>
                </p:tgtEl>
              </p:cMediaNode>
            </p:video>
            <p:seq>
              <p:cTn id="8" restart="whenNotActive" fill="hold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childTnLst>
                  <p:par>
                    <p:cTn id="9" fill="hold">
                      <p:stCondLst>
                        <p:cond evt="onClick" delay="0">
                          <p:tgtEl>
                            <p:spTgt spid="222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63;p24"/>
          <p:cNvSpPr/>
          <p:nvPr/>
        </p:nvSpPr>
        <p:spPr>
          <a:xfrm>
            <a:off x="0" y="5688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24" name="Google Shape;264;p24"/>
          <p:cNvSpPr/>
          <p:nvPr/>
        </p:nvSpPr>
        <p:spPr>
          <a:xfrm>
            <a:off x="766800" y="1591560"/>
            <a:ext cx="8905320" cy="185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660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Vocabulaire</a:t>
            </a: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5" name="Google Shape;266;p24"/>
          <p:cNvSpPr/>
          <p:nvPr/>
        </p:nvSpPr>
        <p:spPr>
          <a:xfrm>
            <a:off x="2450160" y="3828600"/>
            <a:ext cx="5992560" cy="74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</a:pPr>
            <a:r>
              <a:rPr lang="fr-FR" sz="28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Famille              papa                maman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6" name="Google Shape;267;p24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27" name="Google Shape;268;p24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228" name="Google Shape;124;p14"/>
          <p:cNvGrpSpPr/>
          <p:nvPr/>
        </p:nvGrpSpPr>
        <p:grpSpPr>
          <a:xfrm>
            <a:off x="6841080" y="6478200"/>
            <a:ext cx="1828800" cy="696240"/>
            <a:chOff x="6841080" y="6478200"/>
            <a:chExt cx="1828800" cy="696240"/>
          </a:xfrm>
        </p:grpSpPr>
        <p:sp>
          <p:nvSpPr>
            <p:cNvPr id="229" name="Google Shape;125;p14"/>
            <p:cNvSpPr/>
            <p:nvPr/>
          </p:nvSpPr>
          <p:spPr>
            <a:xfrm>
              <a:off x="7159320" y="664272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230" name="Google Shape;126;p14"/>
            <p:cNvPicPr/>
            <p:nvPr/>
          </p:nvPicPr>
          <p:blipFill>
            <a:blip r:embed="rId5"/>
            <a:stretch/>
          </p:blipFill>
          <p:spPr>
            <a:xfrm>
              <a:off x="6841080" y="647820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31" name="Google Shape;127;p14"/>
            <p:cNvSpPr/>
            <p:nvPr/>
          </p:nvSpPr>
          <p:spPr>
            <a:xfrm>
              <a:off x="7386840" y="662040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33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34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35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36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1 : « Présentation du vocabulaire ».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l’image et présente les membres de la famille.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7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38" name="Image 11"/>
          <p:cNvPicPr/>
          <p:nvPr/>
        </p:nvPicPr>
        <p:blipFill>
          <a:blip r:embed="rId2"/>
          <a:stretch/>
        </p:blipFill>
        <p:spPr>
          <a:xfrm>
            <a:off x="1332000" y="1662120"/>
            <a:ext cx="8048520" cy="5370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40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41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42" name="Rectangle : coins arrondis 8"/>
            <p:cNvSpPr/>
            <p:nvPr/>
          </p:nvSpPr>
          <p:spPr>
            <a:xfrm>
              <a:off x="231840" y="273600"/>
              <a:ext cx="9975240" cy="9565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43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Les élèves répètent en choeur. puis individuellement.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4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45" name="Image 2"/>
          <p:cNvPicPr/>
          <p:nvPr/>
        </p:nvPicPr>
        <p:blipFill>
          <a:blip r:embed="rId2"/>
          <a:stretch/>
        </p:blipFill>
        <p:spPr>
          <a:xfrm>
            <a:off x="1332000" y="1662120"/>
            <a:ext cx="8048520" cy="5370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47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48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49" name="Rectangle : coins arrondis 8"/>
            <p:cNvSpPr/>
            <p:nvPr/>
          </p:nvSpPr>
          <p:spPr>
            <a:xfrm>
              <a:off x="231840" y="273600"/>
              <a:ext cx="9975240" cy="9565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50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dit un mot et demande aux élèves de montrer sur l’image de leurs livrets.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1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52" name="Image 2"/>
          <p:cNvPicPr/>
          <p:nvPr/>
        </p:nvPicPr>
        <p:blipFill>
          <a:blip r:embed="rId2"/>
          <a:stretch/>
        </p:blipFill>
        <p:spPr>
          <a:xfrm>
            <a:off x="1332000" y="1662120"/>
            <a:ext cx="8048520" cy="5370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54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55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56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57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2 : « Échange entre élèves ».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toute la famille et désigne des élèves pour dire le mot famille en français.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8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59" name="Image 4"/>
          <p:cNvPicPr/>
          <p:nvPr/>
        </p:nvPicPr>
        <p:blipFill>
          <a:blip r:embed="rId2"/>
          <a:stretch/>
        </p:blipFill>
        <p:spPr>
          <a:xfrm>
            <a:off x="1322280" y="1923480"/>
            <a:ext cx="8026200" cy="49662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6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6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63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64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le papa  et désigne des élèves pour dire le mot papa en français.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5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66" name="Image 3"/>
          <p:cNvPicPr/>
          <p:nvPr/>
        </p:nvPicPr>
        <p:blipFill>
          <a:blip r:embed="rId2"/>
          <a:stretch/>
        </p:blipFill>
        <p:spPr>
          <a:xfrm>
            <a:off x="3652200" y="3076920"/>
            <a:ext cx="2376000" cy="25995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68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69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70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71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la maman et désigne des élèves pour dire le mot maman en français.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2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73" name="Image 3"/>
          <p:cNvPicPr/>
          <p:nvPr/>
        </p:nvPicPr>
        <p:blipFill>
          <a:blip r:embed="rId2"/>
          <a:stretch/>
        </p:blipFill>
        <p:spPr>
          <a:xfrm>
            <a:off x="3935880" y="2955960"/>
            <a:ext cx="2567160" cy="27068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75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76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77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78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la fille et désigne des élèves pour dire le mot fille en français.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9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80" name="Image 3"/>
          <p:cNvPicPr/>
          <p:nvPr/>
        </p:nvPicPr>
        <p:blipFill>
          <a:blip r:embed="rId2"/>
          <a:stretch/>
        </p:blipFill>
        <p:spPr>
          <a:xfrm>
            <a:off x="3953160" y="2801160"/>
            <a:ext cx="2300760" cy="25495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Freeform 2"/>
          <p:cNvSpPr/>
          <p:nvPr/>
        </p:nvSpPr>
        <p:spPr>
          <a:xfrm>
            <a:off x="0" y="45360"/>
            <a:ext cx="10438920" cy="782928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grpSp>
        <p:nvGrpSpPr>
          <p:cNvPr id="87" name="Group 3"/>
          <p:cNvGrpSpPr/>
          <p:nvPr/>
        </p:nvGrpSpPr>
        <p:grpSpPr>
          <a:xfrm>
            <a:off x="422280" y="595440"/>
            <a:ext cx="9594360" cy="6740280"/>
            <a:chOff x="422280" y="595440"/>
            <a:chExt cx="9594360" cy="6740280"/>
          </a:xfrm>
        </p:grpSpPr>
        <p:sp>
          <p:nvSpPr>
            <p:cNvPr id="88" name="Freeform 4"/>
            <p:cNvSpPr/>
            <p:nvPr/>
          </p:nvSpPr>
          <p:spPr>
            <a:xfrm>
              <a:off x="422280" y="718920"/>
              <a:ext cx="9594360" cy="6616800"/>
            </a:xfrm>
            <a:custGeom>
              <a:avLst/>
              <a:gdLst>
                <a:gd name="textAreaLeft" fmla="*/ 0 w 9594360"/>
                <a:gd name="textAreaRight" fmla="*/ 9594720 w 9594360"/>
                <a:gd name="textAreaTop" fmla="*/ 0 h 6616800"/>
                <a:gd name="textAreaBottom" fmla="*/ 6617160 h 661680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just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89" name="TextBox 5"/>
            <p:cNvSpPr/>
            <p:nvPr/>
          </p:nvSpPr>
          <p:spPr>
            <a:xfrm>
              <a:off x="422280" y="595440"/>
              <a:ext cx="2001600" cy="2228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9160" tIns="29160" rIns="29160" bIns="29160" anchor="ctr">
              <a:noAutofit/>
            </a:bodyPr>
            <a:lstStyle/>
            <a:p>
              <a:pPr algn="just">
                <a:lnSpc>
                  <a:spcPts val="1831"/>
                </a:lnSpc>
              </a:pPr>
              <a:endParaRPr lang="en-US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90" name="Freeform 7"/>
          <p:cNvSpPr/>
          <p:nvPr/>
        </p:nvSpPr>
        <p:spPr>
          <a:xfrm>
            <a:off x="695880" y="305280"/>
            <a:ext cx="707040" cy="678600"/>
          </a:xfrm>
          <a:custGeom>
            <a:avLst/>
            <a:gdLst>
              <a:gd name="textAreaLeft" fmla="*/ 0 w 707040"/>
              <a:gd name="textAreaRight" fmla="*/ 707400 w 707040"/>
              <a:gd name="textAreaTop" fmla="*/ 0 h 678600"/>
              <a:gd name="textAreaBottom" fmla="*/ 678960 h 67860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91" name="TextBox 9"/>
          <p:cNvSpPr/>
          <p:nvPr/>
        </p:nvSpPr>
        <p:spPr>
          <a:xfrm>
            <a:off x="1627200" y="1239840"/>
            <a:ext cx="8090280" cy="81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>
              <a:lnSpc>
                <a:spcPts val="3197"/>
              </a:lnSpc>
            </a:pPr>
            <a:r>
              <a:rPr lang="fr-FR" sz="2740" b="1" u="none" strike="noStrike">
                <a:solidFill>
                  <a:srgbClr val="1F497D"/>
                </a:solidFill>
                <a:uFillTx/>
                <a:latin typeface="Dosis"/>
                <a:ea typeface="Arial"/>
              </a:rPr>
              <a:t> Recommandations générales pour les enseignants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" name="TextBox 10"/>
          <p:cNvSpPr/>
          <p:nvPr/>
        </p:nvSpPr>
        <p:spPr>
          <a:xfrm>
            <a:off x="422280" y="2242080"/>
            <a:ext cx="9594360" cy="58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>
              <a:lnSpc>
                <a:spcPts val="2302"/>
              </a:lnSpc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1.  Se préparer </a:t>
            </a:r>
            <a:r>
              <a:rPr lang="en-US" sz="1829" b="0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:  </a:t>
            </a:r>
            <a:r>
              <a:rPr lang="en-US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lire le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support avant la séance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pour s’en imprégner et visualiser les enchaînements</a:t>
            </a:r>
            <a:r>
              <a:rPr lang="fr-FR" sz="1600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" name="TextBox 10"/>
          <p:cNvSpPr/>
          <p:nvPr/>
        </p:nvSpPr>
        <p:spPr>
          <a:xfrm>
            <a:off x="422280" y="2747520"/>
            <a:ext cx="9320760" cy="204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0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</a:t>
            </a: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2.  Maintenir un rythme soutenu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doit imposer une cadence élevée à la classe, sans temps morts. Il doit veiller à couvrir le contenu de la leçon,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en vérifiant la compréhension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avant de passer à l’étape suivante</a:t>
            </a:r>
            <a:r>
              <a:rPr lang="en-US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" name="TextBox 10"/>
          <p:cNvSpPr/>
          <p:nvPr/>
        </p:nvSpPr>
        <p:spPr>
          <a:xfrm>
            <a:off x="396720" y="3804120"/>
            <a:ext cx="932076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3.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Questionner et corriger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doit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faire participer le maximum d’élèves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pendant la séance, surtout les plus faibles. Chaque réponse erronée doit être corrigée pour éviter l’installation durable de lacunes.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" name="TextBox 10"/>
          <p:cNvSpPr/>
          <p:nvPr/>
        </p:nvSpPr>
        <p:spPr>
          <a:xfrm>
            <a:off x="422280" y="4893480"/>
            <a:ext cx="9320760" cy="166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723240" indent="-723240" algn="just">
              <a:lnSpc>
                <a:spcPct val="100000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4.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Suivre les étapes du support sans le lire passivement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chaque haut de page contient un encadré avec des suggestions pour les enseignants. Il est essentiel de respecter ces orientations et de ne sauter aucune page. Toutefois,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ne doit pas faire de lecture passive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 Il se tient debout, circule et occupe la salle. Il explique de manière vivante et expressive, donne des exemples, fait participer les élèves et corrige les réponses.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" name="TextBox 10"/>
          <p:cNvSpPr/>
          <p:nvPr/>
        </p:nvSpPr>
        <p:spPr>
          <a:xfrm>
            <a:off x="422280" y="6461280"/>
            <a:ext cx="9320760" cy="116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5.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Expliquer les consignes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 veille à ce que tous les élèves comprennent les consignes des activités en leur demandant de les reformuler ou en les réexpliquant dans leur langue maternelle.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7" name="ZoneTexte 13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82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83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84" name="Rectangle : coins arrondis 8"/>
            <p:cNvSpPr/>
            <p:nvPr/>
          </p:nvSpPr>
          <p:spPr>
            <a:xfrm>
              <a:off x="231840" y="273600"/>
              <a:ext cx="9975240" cy="9565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85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le garçon et désigne des élèves pour dire le mot garçon en français.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6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87" name="Image 4"/>
          <p:cNvPicPr/>
          <p:nvPr/>
        </p:nvPicPr>
        <p:blipFill>
          <a:blip r:embed="rId2"/>
          <a:stretch/>
        </p:blipFill>
        <p:spPr>
          <a:xfrm>
            <a:off x="4000320" y="2899080"/>
            <a:ext cx="1857960" cy="26132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94;p27"/>
          <p:cNvSpPr/>
          <p:nvPr/>
        </p:nvSpPr>
        <p:spPr>
          <a:xfrm>
            <a:off x="12420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89" name="Google Shape;295;p27"/>
          <p:cNvSpPr/>
          <p:nvPr/>
        </p:nvSpPr>
        <p:spPr>
          <a:xfrm>
            <a:off x="766800" y="2350440"/>
            <a:ext cx="8905320" cy="127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456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Chanson de l’alphabet </a:t>
            </a:r>
            <a:endParaRPr lang="en-US" sz="45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0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91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292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293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294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95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97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98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99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00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301" name="ZoneTexte 9"/>
          <p:cNvSpPr/>
          <p:nvPr/>
        </p:nvSpPr>
        <p:spPr>
          <a:xfrm>
            <a:off x="928080" y="534960"/>
            <a:ext cx="8989200" cy="64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chemeClr val="lt1">
                    <a:lumMod val="65000"/>
                  </a:schemeClr>
                </a:solidFill>
                <a:uFillTx/>
                <a:latin typeface="Arial"/>
                <a:ea typeface="Arial"/>
              </a:rPr>
              <a:t>On va écouter la chanson de l’alphabet. Après, on va chanter ensemble. Ecoutez bien.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02" name="Image 1"/>
          <p:cNvPicPr/>
          <p:nvPr/>
        </p:nvPicPr>
        <p:blipFill>
          <a:blip r:embed="rId4"/>
          <a:stretch/>
        </p:blipFill>
        <p:spPr>
          <a:xfrm>
            <a:off x="2377800" y="1690200"/>
            <a:ext cx="5625360" cy="517500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04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05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06" name="Google Shape;305;p28"/>
          <p:cNvSpPr/>
          <p:nvPr/>
        </p:nvSpPr>
        <p:spPr>
          <a:xfrm>
            <a:off x="209880" y="37080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1 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Les élèves écoutent et suivent avec le doigt sur la charte des lettres. L’enseignant met le doigt sur les lettres pendant la chanson )livret de l’élève page 79 [.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07" name="Image 30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120" y="1127880"/>
            <a:ext cx="9815040" cy="566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33" fill="hold"/>
                                        <p:tgtEl>
                                          <p:spTgt spid="3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307"/>
                </p:tgtEl>
              </p:cMediaNode>
            </p:video>
            <p:seq>
              <p:cTn id="8" restart="whenNotActive" fill="hold" nodeType="interactiveSeq">
                <p:stCondLst>
                  <p:cond evt="onClick" delay="0">
                    <p:tgtEl>
                      <p:spTgt spid="307"/>
                    </p:tgtEl>
                  </p:cond>
                </p:stCondLst>
                <p:childTnLst>
                  <p:par>
                    <p:cTn id="9" fill="hold">
                      <p:stCondLst>
                        <p:cond evt="onClick" delay="0">
                          <p:tgtEl>
                            <p:spTgt spid="307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09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10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11" name="Google Shape;305;p28"/>
          <p:cNvSpPr/>
          <p:nvPr/>
        </p:nvSpPr>
        <p:spPr>
          <a:xfrm>
            <a:off x="209880" y="30240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2: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Les élèves chantent l’alphabet en mettant le doigt sur chaque lettre.(s’arrêter à T)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12" name="Image 2"/>
          <p:cNvPicPr/>
          <p:nvPr/>
        </p:nvPicPr>
        <p:blipFill>
          <a:blip r:embed="rId2"/>
          <a:stretch/>
        </p:blipFill>
        <p:spPr>
          <a:xfrm>
            <a:off x="3151080" y="1413360"/>
            <a:ext cx="4136760" cy="3722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3" name="Image 6"/>
          <p:cNvPicPr/>
          <p:nvPr/>
        </p:nvPicPr>
        <p:blipFill>
          <a:blip r:embed="rId3"/>
          <a:stretch/>
        </p:blipFill>
        <p:spPr>
          <a:xfrm>
            <a:off x="3151080" y="5057280"/>
            <a:ext cx="4136760" cy="20768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294;p27"/>
          <p:cNvSpPr/>
          <p:nvPr/>
        </p:nvSpPr>
        <p:spPr>
          <a:xfrm>
            <a:off x="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15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16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317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318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319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20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321" name="Google Shape;295;p27"/>
          <p:cNvSpPr/>
          <p:nvPr/>
        </p:nvSpPr>
        <p:spPr>
          <a:xfrm>
            <a:off x="766800" y="3414600"/>
            <a:ext cx="8905320" cy="134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fr-FR" sz="48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U         V</a:t>
            </a:r>
            <a:endParaRPr lang="en-US" sz="4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2" name="Google Shape;295;p27"/>
          <p:cNvSpPr/>
          <p:nvPr/>
        </p:nvSpPr>
        <p:spPr>
          <a:xfrm>
            <a:off x="670680" y="1711440"/>
            <a:ext cx="8905320" cy="100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fr-FR" sz="3600" b="1" u="none" strike="noStrike">
                <a:solidFill>
                  <a:schemeClr val="accent1">
                    <a:lumMod val="75000"/>
                  </a:schemeClr>
                </a:solidFill>
                <a:uFillTx/>
                <a:latin typeface="MicrosoftUighur-Bold"/>
                <a:ea typeface="Arial"/>
              </a:rPr>
              <a:t>Présentation des lettres</a:t>
            </a:r>
            <a:endParaRPr lang="en-US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24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25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3900" b="0" u="none" strike="noStrike">
                <a:solidFill>
                  <a:schemeClr val="dk1"/>
                </a:solidFill>
                <a:uFillTx/>
                <a:latin typeface="Dosis"/>
                <a:ea typeface="Dosis"/>
              </a:rPr>
              <a:t>U</a:t>
            </a:r>
            <a:endParaRPr lang="en-US" sz="239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6" name="Google Shape;305;p28"/>
          <p:cNvSpPr/>
          <p:nvPr/>
        </p:nvSpPr>
        <p:spPr>
          <a:xfrm>
            <a:off x="261000" y="28008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Etape 1 : c’est la lettre U. Répétons tous ensemble « U 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28" name="Rectangle : coins arrondis 15"/>
          <p:cNvSpPr/>
          <p:nvPr/>
        </p:nvSpPr>
        <p:spPr>
          <a:xfrm>
            <a:off x="144720" y="1186200"/>
            <a:ext cx="1014948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29" name="ZoneTexte 17"/>
          <p:cNvSpPr/>
          <p:nvPr/>
        </p:nvSpPr>
        <p:spPr>
          <a:xfrm>
            <a:off x="913320" y="1373040"/>
            <a:ext cx="6959160" cy="38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ts val="2296"/>
              </a:lnSpc>
            </a:pPr>
            <a:r>
              <a:rPr lang="en-US" sz="1600" b="1" u="none" strike="noStrike">
                <a:solidFill>
                  <a:srgbClr val="BFBFBF"/>
                </a:solidFill>
                <a:uFillTx/>
                <a:latin typeface="Dosis"/>
              </a:rPr>
              <a:t>Aujourd’hui, nous </a:t>
            </a:r>
            <a:r>
              <a:rPr lang="fr-FR" sz="1600" b="1" u="none" strike="noStrike">
                <a:solidFill>
                  <a:srgbClr val="BFBFBF"/>
                </a:solidFill>
                <a:uFillTx/>
                <a:latin typeface="Dosis"/>
              </a:rPr>
              <a:t>allons apprendre de nouveaux mots en français.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0" name="Freeform 8"/>
          <p:cNvSpPr/>
          <p:nvPr/>
        </p:nvSpPr>
        <p:spPr>
          <a:xfrm>
            <a:off x="304560" y="132012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31" name="Rectangle 6"/>
          <p:cNvSpPr/>
          <p:nvPr/>
        </p:nvSpPr>
        <p:spPr>
          <a:xfrm>
            <a:off x="144720" y="1654560"/>
            <a:ext cx="1013544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2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3" name="Rectangle : coins arrondis 7"/>
          <p:cNvSpPr/>
          <p:nvPr/>
        </p:nvSpPr>
        <p:spPr>
          <a:xfrm>
            <a:off x="279000" y="357480"/>
            <a:ext cx="10029600" cy="730728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4" name="Rectangle : coins arrondis 22"/>
          <p:cNvSpPr/>
          <p:nvPr/>
        </p:nvSpPr>
        <p:spPr>
          <a:xfrm>
            <a:off x="279000" y="360000"/>
            <a:ext cx="10011600" cy="10126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5" name="Rectangle 25"/>
          <p:cNvSpPr/>
          <p:nvPr/>
        </p:nvSpPr>
        <p:spPr>
          <a:xfrm>
            <a:off x="271440" y="101412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6" name="Freeform 8"/>
          <p:cNvSpPr/>
          <p:nvPr/>
        </p:nvSpPr>
        <p:spPr>
          <a:xfrm>
            <a:off x="515880" y="68544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37" name="ZoneTexte 19"/>
          <p:cNvSpPr/>
          <p:nvPr/>
        </p:nvSpPr>
        <p:spPr>
          <a:xfrm>
            <a:off x="1068840" y="471240"/>
            <a:ext cx="877464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 "/>
                <a:ea typeface="Arial"/>
              </a:rPr>
              <a:t>Répétez avec moi : «U» </a:t>
            </a:r>
            <a:r>
              <a:rPr lang="fr-FR" sz="1710" b="1" u="none" strike="noStrike">
                <a:solidFill>
                  <a:srgbClr val="A6A6A6"/>
                </a:solidFill>
                <a:uFillTx/>
                <a:latin typeface="Dosis"/>
                <a:ea typeface="Arial"/>
              </a:rPr>
              <a:t>.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8" name="Rectangle 1"/>
          <p:cNvSpPr/>
          <p:nvPr/>
        </p:nvSpPr>
        <p:spPr>
          <a:xfrm>
            <a:off x="1344960" y="1969560"/>
            <a:ext cx="8814960" cy="368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pt-BR" sz="23600" b="1" u="none" strike="noStrike">
                <a:solidFill>
                  <a:srgbClr val="106585"/>
                </a:solidFill>
                <a:uFillTx/>
                <a:latin typeface="Dosis"/>
              </a:rPr>
              <a:t> </a:t>
            </a:r>
            <a:r>
              <a:rPr lang="pt-BR" sz="23600" b="1" u="none" strike="noStrike">
                <a:solidFill>
                  <a:srgbClr val="106585"/>
                </a:solidFill>
                <a:uFillTx/>
                <a:latin typeface="KG Primary Penmanship 2"/>
              </a:rPr>
              <a:t>   U</a:t>
            </a:r>
            <a:endParaRPr lang="en-US" sz="2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9" name="ZoneTexte 3"/>
          <p:cNvSpPr/>
          <p:nvPr/>
        </p:nvSpPr>
        <p:spPr>
          <a:xfrm>
            <a:off x="1092960" y="864360"/>
            <a:ext cx="7349040" cy="34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fr-FR" sz="1679" b="0" i="1" u="none" strike="noStrike">
                <a:solidFill>
                  <a:srgbClr val="A6A6A6"/>
                </a:solidFill>
                <a:uFillTx/>
                <a:latin typeface="Calibri "/>
                <a:ea typeface="Arial"/>
              </a:rPr>
              <a:t>Faire répéter tous les élèves individuellement</a:t>
            </a:r>
            <a:r>
              <a:rPr lang="fr-FR" sz="1490" b="0" u="none" strike="noStrike">
                <a:solidFill>
                  <a:srgbClr val="A6A6A6"/>
                </a:solidFill>
                <a:uFillTx/>
                <a:latin typeface="Dosis"/>
                <a:ea typeface="Arial"/>
              </a:rPr>
              <a:t>.</a:t>
            </a:r>
            <a:endParaRPr lang="en-US" sz="14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1" name="Rectangle : coins arrondis 15"/>
          <p:cNvSpPr/>
          <p:nvPr/>
        </p:nvSpPr>
        <p:spPr>
          <a:xfrm>
            <a:off x="144720" y="1186200"/>
            <a:ext cx="1014948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2" name="ZoneTexte 17"/>
          <p:cNvSpPr/>
          <p:nvPr/>
        </p:nvSpPr>
        <p:spPr>
          <a:xfrm>
            <a:off x="913320" y="1373040"/>
            <a:ext cx="6959160" cy="38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ts val="2296"/>
              </a:lnSpc>
            </a:pPr>
            <a:r>
              <a:rPr lang="en-US" sz="1600" b="1" u="none" strike="noStrike">
                <a:solidFill>
                  <a:srgbClr val="BFBFBF"/>
                </a:solidFill>
                <a:uFillTx/>
                <a:latin typeface="Dosis"/>
              </a:rPr>
              <a:t>Aujourd’hui, nous </a:t>
            </a:r>
            <a:r>
              <a:rPr lang="fr-FR" sz="1600" b="1" u="none" strike="noStrike">
                <a:solidFill>
                  <a:srgbClr val="BFBFBF"/>
                </a:solidFill>
                <a:uFillTx/>
                <a:latin typeface="Dosis"/>
              </a:rPr>
              <a:t>allons apprendre de nouveaux mots en français.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3" name="Freeform 8"/>
          <p:cNvSpPr/>
          <p:nvPr/>
        </p:nvSpPr>
        <p:spPr>
          <a:xfrm>
            <a:off x="304560" y="132012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44" name="Rectangle 6"/>
          <p:cNvSpPr/>
          <p:nvPr/>
        </p:nvSpPr>
        <p:spPr>
          <a:xfrm>
            <a:off x="144720" y="1654560"/>
            <a:ext cx="1013544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5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6" name="Rectangle : coins arrondis 7"/>
          <p:cNvSpPr/>
          <p:nvPr/>
        </p:nvSpPr>
        <p:spPr>
          <a:xfrm>
            <a:off x="279000" y="357480"/>
            <a:ext cx="10029600" cy="730728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7" name="Rectangle : coins arrondis 22"/>
          <p:cNvSpPr/>
          <p:nvPr/>
        </p:nvSpPr>
        <p:spPr>
          <a:xfrm>
            <a:off x="279000" y="360000"/>
            <a:ext cx="10011600" cy="113616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8" name="Rectangle 25"/>
          <p:cNvSpPr/>
          <p:nvPr/>
        </p:nvSpPr>
        <p:spPr>
          <a:xfrm>
            <a:off x="271440" y="101412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9" name="ZoneTexte 19"/>
          <p:cNvSpPr/>
          <p:nvPr/>
        </p:nvSpPr>
        <p:spPr>
          <a:xfrm>
            <a:off x="1068840" y="471240"/>
            <a:ext cx="87746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2 : Présentation du mot référent :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« U comme dans Usine ». L’enseignant montre l’image sur le livret.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Les élèves répètent «Usine » en mettant le doigt sur l’image.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50" name="Image 3"/>
          <p:cNvPicPr/>
          <p:nvPr/>
        </p:nvPicPr>
        <p:blipFill>
          <a:blip r:embed="rId4"/>
          <a:stretch/>
        </p:blipFill>
        <p:spPr>
          <a:xfrm>
            <a:off x="3106080" y="3106080"/>
            <a:ext cx="4423320" cy="29210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52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53" name="Rectangle : coins arrondis 7"/>
          <p:cNvSpPr/>
          <p:nvPr/>
        </p:nvSpPr>
        <p:spPr>
          <a:xfrm>
            <a:off x="209880" y="24840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54" name="Rectangle : coins arrondis 22"/>
          <p:cNvSpPr/>
          <p:nvPr/>
        </p:nvSpPr>
        <p:spPr>
          <a:xfrm>
            <a:off x="206640" y="250920"/>
            <a:ext cx="1001160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55" name="Rectangle 25"/>
          <p:cNvSpPr/>
          <p:nvPr/>
        </p:nvSpPr>
        <p:spPr>
          <a:xfrm>
            <a:off x="224640" y="887400"/>
            <a:ext cx="9953640" cy="25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56" name="Freeform 8"/>
          <p:cNvSpPr/>
          <p:nvPr/>
        </p:nvSpPr>
        <p:spPr>
          <a:xfrm>
            <a:off x="714960" y="43200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57" name="ZoneTexte 6"/>
          <p:cNvSpPr/>
          <p:nvPr/>
        </p:nvSpPr>
        <p:spPr>
          <a:xfrm>
            <a:off x="1105560" y="347760"/>
            <a:ext cx="87746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2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Regardez comment j’écris la lettre U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8" name="ZoneTexte 1"/>
          <p:cNvSpPr/>
          <p:nvPr/>
        </p:nvSpPr>
        <p:spPr>
          <a:xfrm>
            <a:off x="957240" y="711720"/>
            <a:ext cx="841248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600" b="0" i="1" u="none" strike="noStrike">
                <a:solidFill>
                  <a:srgbClr val="A6A6A6"/>
                </a:solidFill>
                <a:uFillTx/>
                <a:latin typeface="Dosis"/>
              </a:rPr>
              <a:t>Sur le tableau, l’enseignant montre le geste à réaliser pour écrire la lettre en l’expliquant.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9" name="Rectangle 3"/>
          <p:cNvSpPr/>
          <p:nvPr/>
        </p:nvSpPr>
        <p:spPr>
          <a:xfrm>
            <a:off x="1344960" y="2357640"/>
            <a:ext cx="8814960" cy="368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pt-BR" sz="23600" b="1" u="none" strike="noStrike">
                <a:solidFill>
                  <a:srgbClr val="106585"/>
                </a:solidFill>
                <a:uFillTx/>
                <a:latin typeface="Dosis"/>
              </a:rPr>
              <a:t> </a:t>
            </a:r>
            <a:r>
              <a:rPr lang="pt-BR" sz="23600" b="1" u="none" strike="noStrike">
                <a:solidFill>
                  <a:srgbClr val="106585"/>
                </a:solidFill>
                <a:uFillTx/>
                <a:latin typeface="KG Primary Penmanship 2"/>
              </a:rPr>
              <a:t>   U</a:t>
            </a:r>
            <a:endParaRPr lang="en-US" sz="2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e 11"/>
          <p:cNvGrpSpPr/>
          <p:nvPr/>
        </p:nvGrpSpPr>
        <p:grpSpPr>
          <a:xfrm>
            <a:off x="0" y="45360"/>
            <a:ext cx="10438920" cy="7829280"/>
            <a:chOff x="0" y="45360"/>
            <a:chExt cx="10438920" cy="7829280"/>
          </a:xfrm>
        </p:grpSpPr>
        <p:sp>
          <p:nvSpPr>
            <p:cNvPr id="99" name="Freeform 2"/>
            <p:cNvSpPr/>
            <p:nvPr/>
          </p:nvSpPr>
          <p:spPr>
            <a:xfrm>
              <a:off x="0" y="45360"/>
              <a:ext cx="10438920" cy="782928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7829280"/>
                <a:gd name="textAreaBottom" fmla="*/ 7829640 h 782928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grpSp>
          <p:nvGrpSpPr>
            <p:cNvPr id="100" name="Groupe 9"/>
            <p:cNvGrpSpPr/>
            <p:nvPr/>
          </p:nvGrpSpPr>
          <p:grpSpPr>
            <a:xfrm>
              <a:off x="609120" y="314640"/>
              <a:ext cx="9134280" cy="6950880"/>
              <a:chOff x="609120" y="314640"/>
              <a:chExt cx="9134280" cy="6950880"/>
            </a:xfrm>
          </p:grpSpPr>
          <p:grpSp>
            <p:nvGrpSpPr>
              <p:cNvPr id="101" name="Group 3"/>
              <p:cNvGrpSpPr/>
              <p:nvPr/>
            </p:nvGrpSpPr>
            <p:grpSpPr>
              <a:xfrm>
                <a:off x="609120" y="712080"/>
                <a:ext cx="9134280" cy="6553440"/>
                <a:chOff x="609120" y="712080"/>
                <a:chExt cx="9134280" cy="6553440"/>
              </a:xfrm>
            </p:grpSpPr>
            <p:sp>
              <p:nvSpPr>
                <p:cNvPr id="102" name="Freeform 4"/>
                <p:cNvSpPr/>
                <p:nvPr/>
              </p:nvSpPr>
              <p:spPr>
                <a:xfrm>
                  <a:off x="609120" y="712080"/>
                  <a:ext cx="9134280" cy="6553440"/>
                </a:xfrm>
                <a:custGeom>
                  <a:avLst/>
                  <a:gdLst>
                    <a:gd name="textAreaLeft" fmla="*/ 0 w 9134280"/>
                    <a:gd name="textAreaRight" fmla="*/ 9134640 w 9134280"/>
                    <a:gd name="textAreaTop" fmla="*/ 0 h 6553440"/>
                    <a:gd name="textAreaBottom" fmla="*/ 6553800 h 6553440"/>
                  </a:gdLst>
                  <a:ahLst/>
                  <a:cxnLst/>
                  <a:rect l="textAreaLeft" t="textAreaTop" r="textAreaRight" b="textAreaBottom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pPr defTabSz="695880">
                    <a:lnSpc>
                      <a:spcPct val="100000"/>
                    </a:lnSpc>
                  </a:pPr>
                  <a:endParaRPr lang="fr-MA" sz="1030" b="0" u="none" strike="noStrike">
                    <a:solidFill>
                      <a:srgbClr val="000000"/>
                    </a:solidFill>
                    <a:uFillTx/>
                    <a:latin typeface="Dosis"/>
                    <a:ea typeface="Arial"/>
                  </a:endParaRPr>
                </a:p>
              </p:txBody>
            </p:sp>
            <p:sp>
              <p:nvSpPr>
                <p:cNvPr id="103" name="TextBox 5"/>
                <p:cNvSpPr/>
                <p:nvPr/>
              </p:nvSpPr>
              <p:spPr>
                <a:xfrm>
                  <a:off x="609120" y="1526760"/>
                  <a:ext cx="1905480" cy="1601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29160" tIns="29160" rIns="29160" bIns="29160" anchor="ctr">
                  <a:noAutofit/>
                </a:bodyPr>
                <a:lstStyle/>
                <a:p>
                  <a:pPr algn="ctr" defTabSz="695880">
                    <a:lnSpc>
                      <a:spcPts val="1831"/>
                    </a:lnSpc>
                  </a:pPr>
                  <a:endParaRPr lang="en-US" sz="1030" b="0" u="none" strike="noStrike">
                    <a:solidFill>
                      <a:srgbClr val="000000"/>
                    </a:solidFill>
                    <a:uFillTx/>
                    <a:latin typeface="Dosis"/>
                    <a:ea typeface="Arial"/>
                  </a:endParaRPr>
                </a:p>
              </p:txBody>
            </p:sp>
          </p:grpSp>
          <p:sp>
            <p:nvSpPr>
              <p:cNvPr id="104" name="Freeform 7"/>
              <p:cNvSpPr/>
              <p:nvPr/>
            </p:nvSpPr>
            <p:spPr>
              <a:xfrm>
                <a:off x="695880" y="314640"/>
                <a:ext cx="707040" cy="678600"/>
              </a:xfrm>
              <a:custGeom>
                <a:avLst/>
                <a:gdLst>
                  <a:gd name="textAreaLeft" fmla="*/ 0 w 707040"/>
                  <a:gd name="textAreaRight" fmla="*/ 707400 w 707040"/>
                  <a:gd name="textAreaTop" fmla="*/ 0 h 678600"/>
                  <a:gd name="textAreaBottom" fmla="*/ 678960 h 678600"/>
                </a:gdLst>
                <a:ahLst/>
                <a:cxnLst/>
                <a:rect l="textAreaLeft" t="textAreaTop" r="textAreaRight" b="textAreaBottom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695880">
                  <a:lnSpc>
                    <a:spcPct val="100000"/>
                  </a:lnSpc>
                </a:pPr>
                <a:endParaRPr lang="fr-MA" sz="1030" b="0" u="none" strike="noStrike">
                  <a:solidFill>
                    <a:srgbClr val="000000"/>
                  </a:solidFill>
                  <a:uFillTx/>
                  <a:latin typeface="Dosis"/>
                  <a:ea typeface="Arial"/>
                </a:endParaRPr>
              </a:p>
            </p:txBody>
          </p:sp>
        </p:grpSp>
      </p:grpSp>
      <p:sp>
        <p:nvSpPr>
          <p:cNvPr id="105" name="TextBox 9"/>
          <p:cNvSpPr/>
          <p:nvPr/>
        </p:nvSpPr>
        <p:spPr>
          <a:xfrm>
            <a:off x="2201760" y="1657800"/>
            <a:ext cx="5723640" cy="40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695880">
              <a:lnSpc>
                <a:spcPts val="3195"/>
              </a:lnSpc>
            </a:pPr>
            <a:r>
              <a:rPr lang="fr-FR" sz="3190" b="1" u="none" strike="noStrike">
                <a:solidFill>
                  <a:srgbClr val="1F497D"/>
                </a:solidFill>
                <a:uFillTx/>
                <a:latin typeface="Dosis"/>
                <a:ea typeface="Arial"/>
              </a:rPr>
              <a:t>Objectifs de la séance</a:t>
            </a:r>
            <a:endParaRPr lang="en-US" sz="31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6" name="ZoneTexte 10"/>
          <p:cNvSpPr/>
          <p:nvPr/>
        </p:nvSpPr>
        <p:spPr>
          <a:xfrm>
            <a:off x="926640" y="2536920"/>
            <a:ext cx="8466120" cy="78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695880">
              <a:lnSpc>
                <a:spcPct val="100000"/>
              </a:lnSpc>
              <a:spcAft>
                <a:spcPts val="686"/>
              </a:spcAft>
            </a:pPr>
            <a:r>
              <a:rPr lang="fr-FR" sz="2280" b="0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À la fin de la séance, </a:t>
            </a:r>
            <a:r>
              <a:rPr lang="fr-FR" sz="2280" b="1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au moins 80% des élèves </a:t>
            </a:r>
            <a:r>
              <a:rPr lang="fr-FR" sz="2280" b="0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doivent être capables de : </a:t>
            </a:r>
            <a:endParaRPr lang="en-US" sz="228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07" name="Groupe 7"/>
          <p:cNvGrpSpPr/>
          <p:nvPr/>
        </p:nvGrpSpPr>
        <p:grpSpPr>
          <a:xfrm>
            <a:off x="1403280" y="3333240"/>
            <a:ext cx="7832880" cy="2135880"/>
            <a:chOff x="1403280" y="3333240"/>
            <a:chExt cx="7832880" cy="2135880"/>
          </a:xfrm>
        </p:grpSpPr>
        <p:sp>
          <p:nvSpPr>
            <p:cNvPr id="108" name="Freeform 17"/>
            <p:cNvSpPr/>
            <p:nvPr/>
          </p:nvSpPr>
          <p:spPr>
            <a:xfrm>
              <a:off x="1403280" y="3333240"/>
              <a:ext cx="7832880" cy="2135880"/>
            </a:xfrm>
            <a:custGeom>
              <a:avLst/>
              <a:gdLst>
                <a:gd name="textAreaLeft" fmla="*/ 0 w 7832880"/>
                <a:gd name="textAreaRight" fmla="*/ 7833240 w 7832880"/>
                <a:gd name="textAreaTop" fmla="*/ 0 h 2135880"/>
                <a:gd name="textAreaBottom" fmla="*/ 2136240 h 2135880"/>
              </a:gdLst>
              <a:ahLst/>
              <a:cxnLst/>
              <a:rect l="textAreaLeft" t="textAreaTop" r="textAreaRight" b="textAreaBottom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69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09" name="ZoneTexte 32"/>
            <p:cNvSpPr/>
            <p:nvPr/>
          </p:nvSpPr>
          <p:spPr>
            <a:xfrm>
              <a:off x="2158200" y="4607640"/>
              <a:ext cx="635292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800" b="0" u="none" strike="noStrike">
                  <a:solidFill>
                    <a:srgbClr val="000000"/>
                  </a:solidFill>
                  <a:uFillTx/>
                  <a:latin typeface="MicrosoftUighur"/>
                  <a:ea typeface="Arial"/>
                </a:rPr>
                <a:t>Reconnaître, nommer et écrire les lettres U et V en capitale.</a:t>
              </a:r>
              <a:endParaRPr lang="en-US" sz="1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10" name="Freeform 17"/>
            <p:cNvSpPr/>
            <p:nvPr/>
          </p:nvSpPr>
          <p:spPr>
            <a:xfrm>
              <a:off x="1506240" y="3402000"/>
              <a:ext cx="708120" cy="2066760"/>
            </a:xfrm>
            <a:custGeom>
              <a:avLst/>
              <a:gdLst>
                <a:gd name="textAreaLeft" fmla="*/ 0 w 708120"/>
                <a:gd name="textAreaRight" fmla="*/ 708480 w 708120"/>
                <a:gd name="textAreaTop" fmla="*/ 0 h 2066760"/>
                <a:gd name="textAreaBottom" fmla="*/ 2067120 h 2066760"/>
              </a:gdLst>
              <a:ahLst/>
              <a:cxnLst/>
              <a:rect l="textAreaLeft" t="textAreaTop" r="textAreaRight" b="textAreaBottom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7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69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pic>
          <p:nvPicPr>
            <p:cNvPr id="111" name="Image 38"/>
            <p:cNvPicPr/>
            <p:nvPr/>
          </p:nvPicPr>
          <p:blipFill>
            <a:blip r:embed="rId8"/>
            <a:stretch/>
          </p:blipFill>
          <p:spPr>
            <a:xfrm>
              <a:off x="1658520" y="4554360"/>
              <a:ext cx="437760" cy="37872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12" name="ZoneTexte 12"/>
          <p:cNvSpPr/>
          <p:nvPr/>
        </p:nvSpPr>
        <p:spPr>
          <a:xfrm>
            <a:off x="2151360" y="3663720"/>
            <a:ext cx="7196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Comprendre et produire un vocabulaire de base lié à la famille.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3" name="ZoneTexte 14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4" name="Image 15"/>
          <p:cNvPicPr/>
          <p:nvPr/>
        </p:nvPicPr>
        <p:blipFill>
          <a:blip r:embed="rId8"/>
          <a:stretch/>
        </p:blipFill>
        <p:spPr>
          <a:xfrm>
            <a:off x="1660320" y="3607560"/>
            <a:ext cx="437760" cy="3787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61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62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3900" b="0" u="none" strike="noStrike">
                <a:solidFill>
                  <a:schemeClr val="dk1"/>
                </a:solidFill>
                <a:uFillTx/>
                <a:latin typeface="Dosis"/>
                <a:ea typeface="Dosis"/>
              </a:rPr>
              <a:t>V</a:t>
            </a:r>
            <a:endParaRPr lang="en-US" sz="239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3" name="Google Shape;305;p28"/>
          <p:cNvSpPr/>
          <p:nvPr/>
        </p:nvSpPr>
        <p:spPr>
          <a:xfrm>
            <a:off x="261000" y="28008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Etape 1 : c’est la lettre V. Répétons tous ensemble « V 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5" name="Rectangle : coins arrondis 15"/>
          <p:cNvSpPr/>
          <p:nvPr/>
        </p:nvSpPr>
        <p:spPr>
          <a:xfrm>
            <a:off x="144720" y="1186200"/>
            <a:ext cx="1014948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6" name="ZoneTexte 17"/>
          <p:cNvSpPr/>
          <p:nvPr/>
        </p:nvSpPr>
        <p:spPr>
          <a:xfrm>
            <a:off x="913320" y="1373040"/>
            <a:ext cx="6959160" cy="38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ts val="2296"/>
              </a:lnSpc>
            </a:pPr>
            <a:r>
              <a:rPr lang="en-US" sz="1600" b="1" u="none" strike="noStrike">
                <a:solidFill>
                  <a:srgbClr val="BFBFBF"/>
                </a:solidFill>
                <a:uFillTx/>
                <a:latin typeface="Dosis"/>
              </a:rPr>
              <a:t>Aujourd’hui, nous </a:t>
            </a:r>
            <a:r>
              <a:rPr lang="fr-FR" sz="1600" b="1" u="none" strike="noStrike">
                <a:solidFill>
                  <a:srgbClr val="BFBFBF"/>
                </a:solidFill>
                <a:uFillTx/>
                <a:latin typeface="Dosis"/>
              </a:rPr>
              <a:t>allons apprendre de nouveaux mots en français.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7" name="Freeform 8"/>
          <p:cNvSpPr/>
          <p:nvPr/>
        </p:nvSpPr>
        <p:spPr>
          <a:xfrm>
            <a:off x="304560" y="132012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68" name="Rectangle 6"/>
          <p:cNvSpPr/>
          <p:nvPr/>
        </p:nvSpPr>
        <p:spPr>
          <a:xfrm>
            <a:off x="144720" y="1654560"/>
            <a:ext cx="1013544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9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0" name="Rectangle : coins arrondis 7"/>
          <p:cNvSpPr/>
          <p:nvPr/>
        </p:nvSpPr>
        <p:spPr>
          <a:xfrm>
            <a:off x="279000" y="357480"/>
            <a:ext cx="10029600" cy="730728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1" name="Rectangle : coins arrondis 22"/>
          <p:cNvSpPr/>
          <p:nvPr/>
        </p:nvSpPr>
        <p:spPr>
          <a:xfrm>
            <a:off x="279000" y="360000"/>
            <a:ext cx="10011600" cy="10126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2" name="Rectangle 25"/>
          <p:cNvSpPr/>
          <p:nvPr/>
        </p:nvSpPr>
        <p:spPr>
          <a:xfrm>
            <a:off x="271440" y="101412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3" name="Freeform 8"/>
          <p:cNvSpPr/>
          <p:nvPr/>
        </p:nvSpPr>
        <p:spPr>
          <a:xfrm>
            <a:off x="515880" y="68544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74" name="ZoneTexte 19"/>
          <p:cNvSpPr/>
          <p:nvPr/>
        </p:nvSpPr>
        <p:spPr>
          <a:xfrm>
            <a:off x="1068840" y="471240"/>
            <a:ext cx="877464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 "/>
                <a:ea typeface="Arial"/>
              </a:rPr>
              <a:t>Répétez avec moi : «V» </a:t>
            </a:r>
            <a:r>
              <a:rPr lang="fr-FR" sz="1710" b="1" u="none" strike="noStrike">
                <a:solidFill>
                  <a:srgbClr val="A6A6A6"/>
                </a:solidFill>
                <a:uFillTx/>
                <a:latin typeface="Dosis"/>
                <a:ea typeface="Arial"/>
              </a:rPr>
              <a:t>.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5" name="Rectangle 1"/>
          <p:cNvSpPr/>
          <p:nvPr/>
        </p:nvSpPr>
        <p:spPr>
          <a:xfrm>
            <a:off x="1344960" y="1969560"/>
            <a:ext cx="8814960" cy="368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pt-BR" sz="23600" b="1" u="none" strike="noStrike">
                <a:solidFill>
                  <a:srgbClr val="106585"/>
                </a:solidFill>
                <a:uFillTx/>
                <a:latin typeface="Dosis"/>
              </a:rPr>
              <a:t> </a:t>
            </a:r>
            <a:r>
              <a:rPr lang="pt-BR" sz="23600" b="1" u="none" strike="noStrike">
                <a:solidFill>
                  <a:srgbClr val="106585"/>
                </a:solidFill>
                <a:uFillTx/>
                <a:latin typeface="KG Primary Penmanship 2"/>
              </a:rPr>
              <a:t>   V</a:t>
            </a:r>
            <a:endParaRPr lang="en-US" sz="2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6" name="ZoneTexte 3"/>
          <p:cNvSpPr/>
          <p:nvPr/>
        </p:nvSpPr>
        <p:spPr>
          <a:xfrm>
            <a:off x="1092960" y="864360"/>
            <a:ext cx="7349040" cy="34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fr-FR" sz="1679" b="0" i="1" u="none" strike="noStrike">
                <a:solidFill>
                  <a:srgbClr val="A6A6A6"/>
                </a:solidFill>
                <a:uFillTx/>
                <a:latin typeface="Calibri "/>
                <a:ea typeface="Arial"/>
              </a:rPr>
              <a:t>Faire répéter tous les élèves individuellement</a:t>
            </a:r>
            <a:r>
              <a:rPr lang="fr-FR" sz="1490" b="0" u="none" strike="noStrike">
                <a:solidFill>
                  <a:srgbClr val="A6A6A6"/>
                </a:solidFill>
                <a:uFillTx/>
                <a:latin typeface="Dosis"/>
                <a:ea typeface="Arial"/>
              </a:rPr>
              <a:t>.</a:t>
            </a:r>
            <a:endParaRPr lang="en-US" sz="14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8" name="Rectangle : coins arrondis 15"/>
          <p:cNvSpPr/>
          <p:nvPr/>
        </p:nvSpPr>
        <p:spPr>
          <a:xfrm>
            <a:off x="144720" y="1186200"/>
            <a:ext cx="1014948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9" name="ZoneTexte 17"/>
          <p:cNvSpPr/>
          <p:nvPr/>
        </p:nvSpPr>
        <p:spPr>
          <a:xfrm>
            <a:off x="913320" y="1373040"/>
            <a:ext cx="6959160" cy="38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ts val="2296"/>
              </a:lnSpc>
            </a:pPr>
            <a:r>
              <a:rPr lang="en-US" sz="1600" b="1" u="none" strike="noStrike">
                <a:solidFill>
                  <a:srgbClr val="BFBFBF"/>
                </a:solidFill>
                <a:uFillTx/>
                <a:latin typeface="Dosis"/>
              </a:rPr>
              <a:t>Aujourd’hui, nous </a:t>
            </a:r>
            <a:r>
              <a:rPr lang="fr-FR" sz="1600" b="1" u="none" strike="noStrike">
                <a:solidFill>
                  <a:srgbClr val="BFBFBF"/>
                </a:solidFill>
                <a:uFillTx/>
                <a:latin typeface="Dosis"/>
              </a:rPr>
              <a:t>allons apprendre de nouveaux mots en français.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0" name="Freeform 8"/>
          <p:cNvSpPr/>
          <p:nvPr/>
        </p:nvSpPr>
        <p:spPr>
          <a:xfrm>
            <a:off x="304560" y="132012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81" name="Rectangle 6"/>
          <p:cNvSpPr/>
          <p:nvPr/>
        </p:nvSpPr>
        <p:spPr>
          <a:xfrm>
            <a:off x="144720" y="1654560"/>
            <a:ext cx="1013544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82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83" name="Rectangle : coins arrondis 7"/>
          <p:cNvSpPr/>
          <p:nvPr/>
        </p:nvSpPr>
        <p:spPr>
          <a:xfrm>
            <a:off x="279000" y="357480"/>
            <a:ext cx="10029600" cy="730728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84" name="Rectangle : coins arrondis 22"/>
          <p:cNvSpPr/>
          <p:nvPr/>
        </p:nvSpPr>
        <p:spPr>
          <a:xfrm>
            <a:off x="279000" y="360000"/>
            <a:ext cx="10011600" cy="113616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85" name="Rectangle 25"/>
          <p:cNvSpPr/>
          <p:nvPr/>
        </p:nvSpPr>
        <p:spPr>
          <a:xfrm>
            <a:off x="271440" y="101412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86" name="ZoneTexte 19"/>
          <p:cNvSpPr/>
          <p:nvPr/>
        </p:nvSpPr>
        <p:spPr>
          <a:xfrm>
            <a:off x="1068840" y="471240"/>
            <a:ext cx="87746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2 : Présentation du mot référent :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« V comme dans </a:t>
            </a: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Valise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 ». L’enseignant montre l’image sur le livret.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Les élèves répètent «</a:t>
            </a: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Valise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 » en mettant le doigt sur l’image.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87" name="Image 4"/>
          <p:cNvPicPr/>
          <p:nvPr/>
        </p:nvPicPr>
        <p:blipFill>
          <a:blip r:embed="rId4"/>
          <a:stretch/>
        </p:blipFill>
        <p:spPr>
          <a:xfrm>
            <a:off x="3353760" y="3031920"/>
            <a:ext cx="4344480" cy="27608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89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0" name="Rectangle : coins arrondis 7"/>
          <p:cNvSpPr/>
          <p:nvPr/>
        </p:nvSpPr>
        <p:spPr>
          <a:xfrm>
            <a:off x="209880" y="24840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1" name="Rectangle : coins arrondis 22"/>
          <p:cNvSpPr/>
          <p:nvPr/>
        </p:nvSpPr>
        <p:spPr>
          <a:xfrm>
            <a:off x="206640" y="250920"/>
            <a:ext cx="1001160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2" name="Rectangle 25"/>
          <p:cNvSpPr/>
          <p:nvPr/>
        </p:nvSpPr>
        <p:spPr>
          <a:xfrm>
            <a:off x="224640" y="887400"/>
            <a:ext cx="9953640" cy="25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3" name="Freeform 8"/>
          <p:cNvSpPr/>
          <p:nvPr/>
        </p:nvSpPr>
        <p:spPr>
          <a:xfrm>
            <a:off x="714960" y="43200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94" name="ZoneTexte 6"/>
          <p:cNvSpPr/>
          <p:nvPr/>
        </p:nvSpPr>
        <p:spPr>
          <a:xfrm>
            <a:off x="1105560" y="347760"/>
            <a:ext cx="87746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2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Regardez comment j’écris la lettre V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5" name="ZoneTexte 1"/>
          <p:cNvSpPr/>
          <p:nvPr/>
        </p:nvSpPr>
        <p:spPr>
          <a:xfrm>
            <a:off x="957240" y="711720"/>
            <a:ext cx="841248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600" b="0" i="1" u="none" strike="noStrike">
                <a:solidFill>
                  <a:srgbClr val="A6A6A6"/>
                </a:solidFill>
                <a:uFillTx/>
                <a:latin typeface="Dosis"/>
              </a:rPr>
              <a:t>Sur le tableau, l’enseignant montre le geste à réaliser pour écrire la lettre en l’expliquant.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6" name="Rectangle 3"/>
          <p:cNvSpPr/>
          <p:nvPr/>
        </p:nvSpPr>
        <p:spPr>
          <a:xfrm>
            <a:off x="1344960" y="2357640"/>
            <a:ext cx="8814960" cy="368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pt-BR" sz="23600" b="1" u="none" strike="noStrike">
                <a:solidFill>
                  <a:srgbClr val="106585"/>
                </a:solidFill>
                <a:uFillTx/>
                <a:latin typeface="Dosis"/>
              </a:rPr>
              <a:t> </a:t>
            </a:r>
            <a:r>
              <a:rPr lang="pt-BR" sz="23600" b="1" u="none" strike="noStrike">
                <a:solidFill>
                  <a:srgbClr val="106585"/>
                </a:solidFill>
                <a:uFillTx/>
                <a:latin typeface="KG Primary Penmanship 2"/>
              </a:rPr>
              <a:t>   V</a:t>
            </a:r>
            <a:endParaRPr lang="en-US" sz="2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8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9" name="Rectangle : coins arrondis 7"/>
          <p:cNvSpPr/>
          <p:nvPr/>
        </p:nvSpPr>
        <p:spPr>
          <a:xfrm>
            <a:off x="209880" y="24840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00" name="Rectangle : coins arrondis 22"/>
          <p:cNvSpPr/>
          <p:nvPr/>
        </p:nvSpPr>
        <p:spPr>
          <a:xfrm>
            <a:off x="206640" y="250920"/>
            <a:ext cx="1001160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01" name="Rectangle 25"/>
          <p:cNvSpPr/>
          <p:nvPr/>
        </p:nvSpPr>
        <p:spPr>
          <a:xfrm>
            <a:off x="224640" y="88740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02" name="Freeform 8"/>
          <p:cNvSpPr/>
          <p:nvPr/>
        </p:nvSpPr>
        <p:spPr>
          <a:xfrm>
            <a:off x="579600" y="55620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403" name="ZoneTexte 11"/>
          <p:cNvSpPr/>
          <p:nvPr/>
        </p:nvSpPr>
        <p:spPr>
          <a:xfrm>
            <a:off x="1084680" y="444600"/>
            <a:ext cx="877464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</a:rPr>
              <a:t>Prenez vos livrets « page 61 »</a:t>
            </a:r>
            <a:r>
              <a:rPr lang="fr-FR" sz="1829" b="1" u="none" strike="noStrike">
                <a:solidFill>
                  <a:srgbClr val="A6A6A6"/>
                </a:solidFill>
                <a:uFillTx/>
                <a:latin typeface="Dosis"/>
              </a:rPr>
              <a:t>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4" name="Rectangle 4"/>
          <p:cNvSpPr/>
          <p:nvPr/>
        </p:nvSpPr>
        <p:spPr>
          <a:xfrm>
            <a:off x="5385960" y="5390640"/>
            <a:ext cx="4646880" cy="196200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pic>
        <p:nvPicPr>
          <p:cNvPr id="405" name="Image 3"/>
          <p:cNvPicPr/>
          <p:nvPr/>
        </p:nvPicPr>
        <p:blipFill>
          <a:blip r:embed="rId4"/>
          <a:stretch/>
        </p:blipFill>
        <p:spPr>
          <a:xfrm>
            <a:off x="1185480" y="1454400"/>
            <a:ext cx="8847360" cy="60490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407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408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9600" b="0" u="none" strike="noStrike">
                <a:solidFill>
                  <a:schemeClr val="dk1"/>
                </a:solidFill>
                <a:uFillTx/>
                <a:latin typeface="Dosis"/>
                <a:ea typeface="Dosis"/>
              </a:rPr>
              <a:t>  </a:t>
            </a:r>
            <a:endParaRPr lang="en-US" sz="9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9" name="Google Shape;305;p28"/>
          <p:cNvSpPr/>
          <p:nvPr/>
        </p:nvSpPr>
        <p:spPr>
          <a:xfrm>
            <a:off x="261000" y="35856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4 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L’enseignant demande aux élèves de colorier et d’écrire la lettre U sur le livret .L’enseignant circule entre les rangs et apporte de l’aide aux élèves.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10" name="Image 2"/>
          <p:cNvPicPr/>
          <p:nvPr/>
        </p:nvPicPr>
        <p:blipFill>
          <a:blip r:embed="rId2"/>
          <a:stretch/>
        </p:blipFill>
        <p:spPr>
          <a:xfrm>
            <a:off x="1520640" y="1577160"/>
            <a:ext cx="7668000" cy="55274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412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413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9600" b="0" u="none" strike="noStrike">
                <a:solidFill>
                  <a:schemeClr val="dk1"/>
                </a:solidFill>
                <a:uFillTx/>
                <a:latin typeface="Dosis"/>
                <a:ea typeface="Dosis"/>
              </a:rPr>
              <a:t>  </a:t>
            </a:r>
            <a:endParaRPr lang="en-US" sz="9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4" name="Google Shape;305;p28"/>
          <p:cNvSpPr/>
          <p:nvPr/>
        </p:nvSpPr>
        <p:spPr>
          <a:xfrm>
            <a:off x="261000" y="35856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4 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L’enseignant demande aux élèves de colorier et d’écrire la lettre V sur le livret .L’enseignant circule entre les rangs et apporte de l’aide aux élèves.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15" name="Image 3"/>
          <p:cNvPicPr/>
          <p:nvPr/>
        </p:nvPicPr>
        <p:blipFill>
          <a:blip r:embed="rId2"/>
          <a:stretch/>
        </p:blipFill>
        <p:spPr>
          <a:xfrm>
            <a:off x="2121840" y="1995840"/>
            <a:ext cx="6660360" cy="46749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294;p27"/>
          <p:cNvSpPr/>
          <p:nvPr/>
        </p:nvSpPr>
        <p:spPr>
          <a:xfrm>
            <a:off x="12420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417" name="Google Shape;295;p27"/>
          <p:cNvSpPr/>
          <p:nvPr/>
        </p:nvSpPr>
        <p:spPr>
          <a:xfrm>
            <a:off x="766800" y="2350440"/>
            <a:ext cx="8905320" cy="201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4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Jeu </a:t>
            </a:r>
            <a:endParaRPr lang="en-US" sz="4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4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32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Sauter sur les lettres</a:t>
            </a:r>
            <a:r>
              <a:rPr lang="fr-FR" sz="36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 </a:t>
            </a:r>
            <a:endParaRPr lang="en-US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8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419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420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421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422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423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10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25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26" name="Rectangle : coins arrondis 7"/>
          <p:cNvSpPr/>
          <p:nvPr/>
        </p:nvSpPr>
        <p:spPr>
          <a:xfrm>
            <a:off x="158760" y="25092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27" name="Rectangle : coins arrondis 22"/>
          <p:cNvSpPr/>
          <p:nvPr/>
        </p:nvSpPr>
        <p:spPr>
          <a:xfrm>
            <a:off x="206640" y="250920"/>
            <a:ext cx="10011600" cy="119772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28" name="Rectangle 25"/>
          <p:cNvSpPr/>
          <p:nvPr/>
        </p:nvSpPr>
        <p:spPr>
          <a:xfrm>
            <a:off x="224640" y="887400"/>
            <a:ext cx="9953640" cy="25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29" name="Freeform 8"/>
          <p:cNvSpPr/>
          <p:nvPr/>
        </p:nvSpPr>
        <p:spPr>
          <a:xfrm>
            <a:off x="568440" y="59184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430" name="ZoneTexte 6"/>
          <p:cNvSpPr/>
          <p:nvPr/>
        </p:nvSpPr>
        <p:spPr>
          <a:xfrm>
            <a:off x="949320" y="495000"/>
            <a:ext cx="8774640" cy="94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On va jouer le </a:t>
            </a:r>
            <a:r>
              <a:rPr lang="fr-FR" sz="20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Jeu « </a:t>
            </a: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Sauter sur les lettres</a:t>
            </a:r>
            <a:r>
              <a:rPr lang="fr-FR" sz="20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 »</a:t>
            </a:r>
            <a:r>
              <a:rPr lang="fr-FR" sz="1829" b="1" u="none" strike="noStrike">
                <a:solidFill>
                  <a:srgbClr val="A6A6A6"/>
                </a:solidFill>
                <a:uFillTx/>
                <a:latin typeface="Arial"/>
                <a:ea typeface="Arial"/>
              </a:rPr>
              <a:t>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783000">
              <a:lnSpc>
                <a:spcPct val="100000"/>
              </a:lnSpc>
            </a:pPr>
            <a:r>
              <a:rPr lang="fr-FR" sz="18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Les élèves jouent à tour de rôle : « Saute sur la lettre que tu entends ». )l’élève saute sur la lettre et la nomme(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31" name="Image 1"/>
          <p:cNvPicPr/>
          <p:nvPr/>
        </p:nvPicPr>
        <p:blipFill>
          <a:blip r:embed="rId4"/>
          <a:stretch/>
        </p:blipFill>
        <p:spPr>
          <a:xfrm>
            <a:off x="2091600" y="2553120"/>
            <a:ext cx="5826600" cy="36777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roupe 3"/>
          <p:cNvGrpSpPr/>
          <p:nvPr/>
        </p:nvGrpSpPr>
        <p:grpSpPr>
          <a:xfrm>
            <a:off x="-57960" y="37440"/>
            <a:ext cx="10555200" cy="7866000"/>
            <a:chOff x="-57960" y="37440"/>
            <a:chExt cx="10555200" cy="7866000"/>
          </a:xfrm>
        </p:grpSpPr>
        <p:sp>
          <p:nvSpPr>
            <p:cNvPr id="433" name="Rectangle 9"/>
            <p:cNvSpPr/>
            <p:nvPr/>
          </p:nvSpPr>
          <p:spPr>
            <a:xfrm>
              <a:off x="-57960" y="37440"/>
              <a:ext cx="10555200" cy="7866000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434" name="Rectangle : coins arrondis 11"/>
            <p:cNvSpPr/>
            <p:nvPr/>
          </p:nvSpPr>
          <p:spPr>
            <a:xfrm>
              <a:off x="176400" y="636840"/>
              <a:ext cx="10085760" cy="700452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435" name="Rectangle : coins arrondis 12"/>
            <p:cNvSpPr/>
            <p:nvPr/>
          </p:nvSpPr>
          <p:spPr>
            <a:xfrm>
              <a:off x="176400" y="274680"/>
              <a:ext cx="10085760" cy="9403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436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  <a:ea typeface="Arial"/>
            </a:endParaRPr>
          </a:p>
        </p:txBody>
      </p:sp>
      <p:sp>
        <p:nvSpPr>
          <p:cNvPr id="437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FR" sz="1370" b="0" u="none" strike="noStrike">
              <a:solidFill>
                <a:srgbClr val="000000"/>
              </a:solidFill>
              <a:uFillTx/>
              <a:latin typeface="Calibri"/>
              <a:ea typeface="Arial"/>
            </a:endParaRPr>
          </a:p>
        </p:txBody>
      </p:sp>
      <p:pic>
        <p:nvPicPr>
          <p:cNvPr id="438" name="Image 10"/>
          <p:cNvPicPr/>
          <p:nvPr/>
        </p:nvPicPr>
        <p:blipFill>
          <a:blip r:embed="rId4"/>
          <a:stretch/>
        </p:blipFill>
        <p:spPr>
          <a:xfrm>
            <a:off x="2328840" y="209664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9" name="ZoneTexte 2"/>
          <p:cNvSpPr/>
          <p:nvPr/>
        </p:nvSpPr>
        <p:spPr>
          <a:xfrm>
            <a:off x="956880" y="541800"/>
            <a:ext cx="927900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La séance d’aujourd’hui est terminée. À demain !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06;p14"/>
          <p:cNvGrpSpPr/>
          <p:nvPr/>
        </p:nvGrpSpPr>
        <p:grpSpPr>
          <a:xfrm>
            <a:off x="15840" y="-447120"/>
            <a:ext cx="10438920" cy="8254800"/>
            <a:chOff x="15840" y="-447120"/>
            <a:chExt cx="10438920" cy="8254800"/>
          </a:xfrm>
        </p:grpSpPr>
        <p:sp>
          <p:nvSpPr>
            <p:cNvPr id="116" name="Google Shape;107;p14"/>
            <p:cNvSpPr/>
            <p:nvPr/>
          </p:nvSpPr>
          <p:spPr>
            <a:xfrm>
              <a:off x="15840" y="-447120"/>
              <a:ext cx="10438920" cy="825480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8254800"/>
                <a:gd name="textAreaBottom" fmla="*/ 8255160 h 825480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  <p:grpSp>
          <p:nvGrpSpPr>
            <p:cNvPr id="117" name="Google Shape;108;p14"/>
            <p:cNvGrpSpPr/>
            <p:nvPr/>
          </p:nvGrpSpPr>
          <p:grpSpPr>
            <a:xfrm>
              <a:off x="668520" y="529920"/>
              <a:ext cx="9134280" cy="6442200"/>
              <a:chOff x="668520" y="529920"/>
              <a:chExt cx="9134280" cy="6442200"/>
            </a:xfrm>
          </p:grpSpPr>
          <p:sp>
            <p:nvSpPr>
              <p:cNvPr id="118" name="Google Shape;109;p14"/>
              <p:cNvSpPr/>
              <p:nvPr/>
            </p:nvSpPr>
            <p:spPr>
              <a:xfrm>
                <a:off x="668520" y="648000"/>
                <a:ext cx="9134280" cy="6324120"/>
              </a:xfrm>
              <a:custGeom>
                <a:avLst/>
                <a:gdLst>
                  <a:gd name="textAreaLeft" fmla="*/ 0 w 9134280"/>
                  <a:gd name="textAreaRight" fmla="*/ 9134640 w 9134280"/>
                  <a:gd name="textAreaTop" fmla="*/ 0 h 6324120"/>
                  <a:gd name="textAreaBottom" fmla="*/ 6324480 h 6324120"/>
                </a:gdLst>
                <a:ahLst/>
                <a:cxnLst/>
                <a:rect l="textAreaLeft" t="textAreaTop" r="textAreaRight" b="textAreaBottom"/>
                <a:pathLst>
                  <a:path w="3895412" h="2555175">
                    <a:moveTo>
                      <a:pt x="6703" y="0"/>
                    </a:moveTo>
                    <a:lnTo>
                      <a:pt x="3888710" y="0"/>
                    </a:lnTo>
                    <a:cubicBezTo>
                      <a:pt x="3892411" y="0"/>
                      <a:pt x="3895412" y="3001"/>
                      <a:pt x="3895412" y="6703"/>
                    </a:cubicBezTo>
                    <a:lnTo>
                      <a:pt x="3895412" y="2548473"/>
                    </a:lnTo>
                    <a:cubicBezTo>
                      <a:pt x="3895412" y="2550250"/>
                      <a:pt x="3894706" y="2551955"/>
                      <a:pt x="3893449" y="2553212"/>
                    </a:cubicBezTo>
                    <a:cubicBezTo>
                      <a:pt x="3892192" y="2554469"/>
                      <a:pt x="3890487" y="2555175"/>
                      <a:pt x="3888710" y="2555175"/>
                    </a:cubicBezTo>
                    <a:lnTo>
                      <a:pt x="6703" y="2555175"/>
                    </a:lnTo>
                    <a:cubicBezTo>
                      <a:pt x="4925" y="2555175"/>
                      <a:pt x="3220" y="2554469"/>
                      <a:pt x="1963" y="2553212"/>
                    </a:cubicBezTo>
                    <a:cubicBezTo>
                      <a:pt x="706" y="2551955"/>
                      <a:pt x="0" y="2550250"/>
                      <a:pt x="0" y="2548473"/>
                    </a:cubicBezTo>
                    <a:lnTo>
                      <a:pt x="0" y="6703"/>
                    </a:lnTo>
                    <a:cubicBezTo>
                      <a:pt x="0" y="4925"/>
                      <a:pt x="706" y="3220"/>
                      <a:pt x="1963" y="1963"/>
                    </a:cubicBezTo>
                    <a:cubicBezTo>
                      <a:pt x="3220" y="706"/>
                      <a:pt x="4925" y="0"/>
                      <a:pt x="6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anchor="t">
                <a:noAutofit/>
              </a:bodyPr>
              <a:lstStyle/>
              <a:p>
                <a:pPr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660" b="0" u="none" strike="noStrike">
                  <a:solidFill>
                    <a:schemeClr val="dk1"/>
                  </a:solidFill>
                  <a:uFillTx/>
                  <a:latin typeface="Dosis"/>
                  <a:ea typeface="Dosis"/>
                </a:endParaRPr>
              </a:p>
            </p:txBody>
          </p:sp>
          <p:sp>
            <p:nvSpPr>
              <p:cNvPr id="119" name="Google Shape;110;p14"/>
              <p:cNvSpPr/>
              <p:nvPr/>
            </p:nvSpPr>
            <p:spPr>
              <a:xfrm>
                <a:off x="668520" y="529920"/>
                <a:ext cx="1905480" cy="2129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8800" tIns="28800" rIns="28800" bIns="28800" anchor="ctr">
                <a:noAutofit/>
              </a:bodyPr>
              <a:lstStyle/>
              <a:p>
                <a:pPr algn="ctr">
                  <a:lnSpc>
                    <a:spcPct val="277000"/>
                  </a:lnSpc>
                  <a:tabLst>
                    <a:tab pos="0" algn="l"/>
                  </a:tabLst>
                </a:pPr>
                <a:endParaRPr lang="en-US" sz="660" b="0" u="none" strike="noStrike">
                  <a:solidFill>
                    <a:schemeClr val="dk1"/>
                  </a:solidFill>
                  <a:uFillTx/>
                  <a:latin typeface="Dosis"/>
                  <a:ea typeface="Dosis"/>
                </a:endParaRPr>
              </a:p>
            </p:txBody>
          </p:sp>
        </p:grpSp>
        <p:sp>
          <p:nvSpPr>
            <p:cNvPr id="120" name="Google Shape;111;p14"/>
            <p:cNvSpPr/>
            <p:nvPr/>
          </p:nvSpPr>
          <p:spPr>
            <a:xfrm>
              <a:off x="711720" y="185400"/>
              <a:ext cx="707040" cy="678600"/>
            </a:xfrm>
            <a:custGeom>
              <a:avLst/>
              <a:gdLst>
                <a:gd name="textAreaLeft" fmla="*/ 0 w 707040"/>
                <a:gd name="textAreaRight" fmla="*/ 707400 w 707040"/>
                <a:gd name="textAreaTop" fmla="*/ 0 h 678600"/>
                <a:gd name="textAreaBottom" fmla="*/ 678960 h 678600"/>
              </a:gdLst>
              <a:ahLst/>
              <a:cxnLst/>
              <a:rect l="textAreaLeft" t="textAreaTop" r="textAreaRight" b="textAreaBottom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</p:grpSp>
      <p:sp>
        <p:nvSpPr>
          <p:cNvPr id="121" name="Google Shape;112;p14"/>
          <p:cNvSpPr/>
          <p:nvPr/>
        </p:nvSpPr>
        <p:spPr>
          <a:xfrm>
            <a:off x="2357640" y="1413360"/>
            <a:ext cx="5723640" cy="48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14000"/>
              </a:lnSpc>
              <a:tabLst>
                <a:tab pos="0" algn="l"/>
              </a:tabLst>
            </a:pPr>
            <a:r>
              <a:rPr lang="en-US" sz="28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Plan de la séance 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2" name="Google Shape;113;p14"/>
          <p:cNvSpPr/>
          <p:nvPr/>
        </p:nvSpPr>
        <p:spPr>
          <a:xfrm>
            <a:off x="972360" y="3680640"/>
            <a:ext cx="869904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famille      papa        maman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3" name="Google Shape;115;p14"/>
          <p:cNvSpPr/>
          <p:nvPr/>
        </p:nvSpPr>
        <p:spPr>
          <a:xfrm>
            <a:off x="972360" y="5883120"/>
            <a:ext cx="773064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Sauter sur les lettres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4" name="Google Shape;116;p14"/>
          <p:cNvSpPr/>
          <p:nvPr/>
        </p:nvSpPr>
        <p:spPr>
          <a:xfrm>
            <a:off x="776880" y="2350080"/>
            <a:ext cx="31046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 </a:t>
            </a: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1. </a:t>
            </a:r>
            <a:r>
              <a:rPr lang="fr-FR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Chanson action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25" name="Google Shape;117;p14"/>
          <p:cNvGrpSpPr/>
          <p:nvPr/>
        </p:nvGrpSpPr>
        <p:grpSpPr>
          <a:xfrm>
            <a:off x="3608280" y="2340000"/>
            <a:ext cx="851400" cy="293040"/>
            <a:chOff x="3608280" y="2340000"/>
            <a:chExt cx="851400" cy="293040"/>
          </a:xfrm>
        </p:grpSpPr>
        <p:sp>
          <p:nvSpPr>
            <p:cNvPr id="126" name="Google Shape;118;p14"/>
            <p:cNvSpPr/>
            <p:nvPr/>
          </p:nvSpPr>
          <p:spPr>
            <a:xfrm>
              <a:off x="3749400" y="240948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27" name="Google Shape;119;p14"/>
            <p:cNvPicPr/>
            <p:nvPr/>
          </p:nvPicPr>
          <p:blipFill>
            <a:blip r:embed="rId4"/>
            <a:stretch/>
          </p:blipFill>
          <p:spPr>
            <a:xfrm>
              <a:off x="3608280" y="234000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28" name="Google Shape;120;p14"/>
            <p:cNvSpPr/>
            <p:nvPr/>
          </p:nvSpPr>
          <p:spPr>
            <a:xfrm>
              <a:off x="3850200" y="2400120"/>
              <a:ext cx="6094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5 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29" name="Google Shape;121;p14"/>
          <p:cNvSpPr/>
          <p:nvPr/>
        </p:nvSpPr>
        <p:spPr>
          <a:xfrm>
            <a:off x="972360" y="2759400"/>
            <a:ext cx="848160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Ouvrez les volets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0" name="Google Shape;122;p14"/>
          <p:cNvSpPr/>
          <p:nvPr/>
        </p:nvSpPr>
        <p:spPr>
          <a:xfrm>
            <a:off x="806040" y="3472200"/>
            <a:ext cx="3104640" cy="35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1" name="Google Shape;123;p14"/>
          <p:cNvSpPr/>
          <p:nvPr/>
        </p:nvSpPr>
        <p:spPr>
          <a:xfrm>
            <a:off x="776880" y="3202560"/>
            <a:ext cx="31046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 </a:t>
            </a: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2. Vocabulaire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32" name="Google Shape;124;p14"/>
          <p:cNvGrpSpPr/>
          <p:nvPr/>
        </p:nvGrpSpPr>
        <p:grpSpPr>
          <a:xfrm>
            <a:off x="3659400" y="3145320"/>
            <a:ext cx="811080" cy="293040"/>
            <a:chOff x="3659400" y="3145320"/>
            <a:chExt cx="811080" cy="293040"/>
          </a:xfrm>
        </p:grpSpPr>
        <p:sp>
          <p:nvSpPr>
            <p:cNvPr id="133" name="Google Shape;125;p14"/>
            <p:cNvSpPr/>
            <p:nvPr/>
          </p:nvSpPr>
          <p:spPr>
            <a:xfrm>
              <a:off x="3800520" y="321444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34" name="Google Shape;126;p14"/>
            <p:cNvPicPr/>
            <p:nvPr/>
          </p:nvPicPr>
          <p:blipFill>
            <a:blip r:embed="rId4"/>
            <a:stretch/>
          </p:blipFill>
          <p:spPr>
            <a:xfrm>
              <a:off x="3659400" y="314532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35" name="Google Shape;127;p14"/>
            <p:cNvSpPr/>
            <p:nvPr/>
          </p:nvSpPr>
          <p:spPr>
            <a:xfrm>
              <a:off x="3901320" y="3205080"/>
              <a:ext cx="56916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36" name="Google Shape;129;p14"/>
          <p:cNvSpPr/>
          <p:nvPr/>
        </p:nvSpPr>
        <p:spPr>
          <a:xfrm>
            <a:off x="745920" y="4120920"/>
            <a:ext cx="40435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3.  Chanson de l’alphabet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37" name="Google Shape;130;p14"/>
          <p:cNvGrpSpPr/>
          <p:nvPr/>
        </p:nvGrpSpPr>
        <p:grpSpPr>
          <a:xfrm>
            <a:off x="4677120" y="4130640"/>
            <a:ext cx="1225080" cy="293040"/>
            <a:chOff x="4677120" y="4130640"/>
            <a:chExt cx="1225080" cy="293040"/>
          </a:xfrm>
        </p:grpSpPr>
        <p:sp>
          <p:nvSpPr>
            <p:cNvPr id="138" name="Google Shape;131;p14"/>
            <p:cNvSpPr/>
            <p:nvPr/>
          </p:nvSpPr>
          <p:spPr>
            <a:xfrm>
              <a:off x="4818240" y="4216680"/>
              <a:ext cx="726840" cy="18828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39" name="Google Shape;132;p14"/>
            <p:cNvPicPr/>
            <p:nvPr/>
          </p:nvPicPr>
          <p:blipFill>
            <a:blip r:embed="rId4"/>
            <a:stretch/>
          </p:blipFill>
          <p:spPr>
            <a:xfrm>
              <a:off x="4677120" y="413064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40" name="Google Shape;133;p14"/>
            <p:cNvSpPr/>
            <p:nvPr/>
          </p:nvSpPr>
          <p:spPr>
            <a:xfrm>
              <a:off x="4902120" y="4190400"/>
              <a:ext cx="10000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141" name="Google Shape;134;p14"/>
          <p:cNvGrpSpPr/>
          <p:nvPr/>
        </p:nvGrpSpPr>
        <p:grpSpPr>
          <a:xfrm>
            <a:off x="5304240" y="4751280"/>
            <a:ext cx="1225440" cy="293040"/>
            <a:chOff x="5304240" y="4751280"/>
            <a:chExt cx="1225440" cy="293040"/>
          </a:xfrm>
        </p:grpSpPr>
        <p:sp>
          <p:nvSpPr>
            <p:cNvPr id="142" name="Google Shape;135;p14"/>
            <p:cNvSpPr/>
            <p:nvPr/>
          </p:nvSpPr>
          <p:spPr>
            <a:xfrm>
              <a:off x="5445720" y="4837320"/>
              <a:ext cx="726840" cy="18828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43" name="Google Shape;136;p14"/>
            <p:cNvPicPr/>
            <p:nvPr/>
          </p:nvPicPr>
          <p:blipFill>
            <a:blip r:embed="rId4"/>
            <a:stretch/>
          </p:blipFill>
          <p:spPr>
            <a:xfrm>
              <a:off x="5304240" y="475128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44" name="Google Shape;137;p14"/>
            <p:cNvSpPr/>
            <p:nvPr/>
          </p:nvSpPr>
          <p:spPr>
            <a:xfrm>
              <a:off x="5529600" y="4811400"/>
              <a:ext cx="10000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45" name="Google Shape;128;p14"/>
          <p:cNvSpPr/>
          <p:nvPr/>
        </p:nvSpPr>
        <p:spPr>
          <a:xfrm>
            <a:off x="745920" y="5434200"/>
            <a:ext cx="65761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5. Jeu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6" name="ZoneTexte 2"/>
          <p:cNvSpPr/>
          <p:nvPr/>
        </p:nvSpPr>
        <p:spPr>
          <a:xfrm>
            <a:off x="5425920" y="2476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47" name="Google Shape;117;p14"/>
          <p:cNvGrpSpPr/>
          <p:nvPr/>
        </p:nvGrpSpPr>
        <p:grpSpPr>
          <a:xfrm>
            <a:off x="4127760" y="5495040"/>
            <a:ext cx="851760" cy="293040"/>
            <a:chOff x="4127760" y="5495040"/>
            <a:chExt cx="851760" cy="293040"/>
          </a:xfrm>
        </p:grpSpPr>
        <p:sp>
          <p:nvSpPr>
            <p:cNvPr id="148" name="Google Shape;118;p14"/>
            <p:cNvSpPr/>
            <p:nvPr/>
          </p:nvSpPr>
          <p:spPr>
            <a:xfrm>
              <a:off x="4269240" y="556416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49" name="Google Shape;119;p14"/>
            <p:cNvPicPr/>
            <p:nvPr/>
          </p:nvPicPr>
          <p:blipFill>
            <a:blip r:embed="rId4"/>
            <a:stretch/>
          </p:blipFill>
          <p:spPr>
            <a:xfrm>
              <a:off x="4127760" y="549504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50" name="Google Shape;120;p14"/>
            <p:cNvSpPr/>
            <p:nvPr/>
          </p:nvSpPr>
          <p:spPr>
            <a:xfrm>
              <a:off x="4370040" y="5554800"/>
              <a:ext cx="6094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10 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51" name="Google Shape;121;p14"/>
          <p:cNvSpPr/>
          <p:nvPr/>
        </p:nvSpPr>
        <p:spPr>
          <a:xfrm>
            <a:off x="900720" y="4757760"/>
            <a:ext cx="848160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2400" b="0" u="none" strike="noStrike">
                <a:solidFill>
                  <a:schemeClr val="accent1">
                    <a:lumMod val="75000"/>
                  </a:schemeClr>
                </a:solidFill>
                <a:uFillTx/>
                <a:latin typeface="MicrosoftUighur-Bold"/>
                <a:ea typeface="Arial"/>
              </a:rPr>
              <a:t>4.</a:t>
            </a:r>
            <a:r>
              <a:rPr lang="fr-FR" sz="2800" b="1" u="none" strike="noStrike">
                <a:solidFill>
                  <a:schemeClr val="accent1">
                    <a:lumMod val="75000"/>
                  </a:schemeClr>
                </a:solidFill>
                <a:uFillTx/>
                <a:latin typeface="MicrosoftUighur-Bold"/>
                <a:ea typeface="Arial"/>
              </a:rPr>
              <a:t> </a:t>
            </a:r>
            <a:r>
              <a:rPr lang="fr-FR" sz="2000" b="1" u="none" strike="noStrike">
                <a:solidFill>
                  <a:schemeClr val="accent1">
                    <a:lumMod val="75000"/>
                  </a:schemeClr>
                </a:solidFill>
                <a:uFillTx/>
                <a:latin typeface="MicrosoftUighur-Bold"/>
                <a:ea typeface="Arial"/>
              </a:rPr>
              <a:t>Présentation des lettres U et V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Freeform 2"/>
          <p:cNvSpPr/>
          <p:nvPr/>
        </p:nvSpPr>
        <p:spPr>
          <a:xfrm>
            <a:off x="59760" y="45360"/>
            <a:ext cx="10319760" cy="7829280"/>
          </a:xfrm>
          <a:custGeom>
            <a:avLst/>
            <a:gdLst>
              <a:gd name="textAreaLeft" fmla="*/ 0 w 10319760"/>
              <a:gd name="textAreaRight" fmla="*/ 10320120 w 1031976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65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441" name="TextBox 6"/>
          <p:cNvSpPr/>
          <p:nvPr/>
        </p:nvSpPr>
        <p:spPr>
          <a:xfrm>
            <a:off x="936000" y="2528640"/>
            <a:ext cx="8803800" cy="105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8348"/>
              </a:lnSpc>
            </a:pPr>
            <a:r>
              <a:rPr lang="en-US" sz="4520" b="0" u="none" strike="noStrike">
                <a:solidFill>
                  <a:srgbClr val="01070A"/>
                </a:solidFill>
                <a:uFillTx/>
                <a:latin typeface="Carelia"/>
                <a:ea typeface="Arial"/>
              </a:rPr>
              <a:t>Réflexions de l’enseignant</a:t>
            </a:r>
            <a:endParaRPr lang="en-US" sz="45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2" name="TextBox 7"/>
          <p:cNvSpPr/>
          <p:nvPr/>
        </p:nvSpPr>
        <p:spPr>
          <a:xfrm>
            <a:off x="918000" y="3917160"/>
            <a:ext cx="8803800" cy="132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fr-FR" sz="3170" b="0" u="none" strike="noStrike">
                <a:solidFill>
                  <a:srgbClr val="106585"/>
                </a:solidFill>
                <a:uFillTx/>
                <a:latin typeface="Dosis Bold"/>
                <a:ea typeface="Arial"/>
              </a:rPr>
              <a:t>Je note mes observations dans le cahier-journal</a:t>
            </a:r>
            <a:endParaRPr lang="en-US" sz="317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3" name="TextBox 8"/>
          <p:cNvSpPr/>
          <p:nvPr/>
        </p:nvSpPr>
        <p:spPr>
          <a:xfrm>
            <a:off x="3658320" y="6590520"/>
            <a:ext cx="2847960" cy="33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29"/>
              </a:lnSpc>
            </a:pPr>
            <a:r>
              <a:rPr lang="en-US" sz="950" b="0" u="none" strike="noStrike">
                <a:solidFill>
                  <a:srgbClr val="FCFEFD"/>
                </a:solidFill>
                <a:uFillTx/>
                <a:latin typeface="Arimo Italics"/>
                <a:ea typeface="Arial"/>
              </a:rPr>
              <a:t>Version provisoire pour la formation des enseignants </a:t>
            </a:r>
            <a:endParaRPr lang="en-US" sz="9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4" name="Freeform 9"/>
          <p:cNvSpPr/>
          <p:nvPr/>
        </p:nvSpPr>
        <p:spPr>
          <a:xfrm>
            <a:off x="60120" y="6009480"/>
            <a:ext cx="1514520" cy="1877400"/>
          </a:xfrm>
          <a:custGeom>
            <a:avLst/>
            <a:gdLst>
              <a:gd name="textAreaLeft" fmla="*/ 0 w 1514520"/>
              <a:gd name="textAreaRight" fmla="*/ 1514880 w 1514520"/>
              <a:gd name="textAreaTop" fmla="*/ 0 h 1877400"/>
              <a:gd name="textAreaBottom" fmla="*/ 1877760 h 18774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65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445" name="Freeform 10"/>
          <p:cNvSpPr/>
          <p:nvPr/>
        </p:nvSpPr>
        <p:spPr>
          <a:xfrm>
            <a:off x="8372880" y="5767920"/>
            <a:ext cx="2006640" cy="2118960"/>
          </a:xfrm>
          <a:custGeom>
            <a:avLst/>
            <a:gdLst>
              <a:gd name="textAreaLeft" fmla="*/ 0 w 2006640"/>
              <a:gd name="textAreaRight" fmla="*/ 2007000 w 2006640"/>
              <a:gd name="textAreaTop" fmla="*/ 0 h 2118960"/>
              <a:gd name="textAreaBottom" fmla="*/ 2119320 h 211896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65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446" name="TextBox 7"/>
          <p:cNvSpPr/>
          <p:nvPr/>
        </p:nvSpPr>
        <p:spPr>
          <a:xfrm>
            <a:off x="911880" y="3916080"/>
            <a:ext cx="8803800" cy="132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fr-FR" sz="3170" b="0" u="none" strike="noStrike">
                <a:solidFill>
                  <a:srgbClr val="106585"/>
                </a:solidFill>
                <a:uFillTx/>
                <a:latin typeface="Dosis Bold"/>
                <a:ea typeface="Arial"/>
              </a:rPr>
              <a:t>Je note mes observations dans le cahier-journal</a:t>
            </a:r>
            <a:endParaRPr lang="en-US" sz="317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Freeform 2"/>
          <p:cNvSpPr/>
          <p:nvPr/>
        </p:nvSpPr>
        <p:spPr>
          <a:xfrm>
            <a:off x="59760" y="268920"/>
            <a:ext cx="10315440" cy="7605720"/>
          </a:xfrm>
          <a:custGeom>
            <a:avLst/>
            <a:gdLst>
              <a:gd name="textAreaLeft" fmla="*/ 0 w 10315440"/>
              <a:gd name="textAreaRight" fmla="*/ 10315800 w 10315440"/>
              <a:gd name="textAreaTop" fmla="*/ 0 h 7605720"/>
              <a:gd name="textAreaBottom" fmla="*/ 7606080 h 760572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889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grpSp>
        <p:nvGrpSpPr>
          <p:cNvPr id="448" name="Group 3"/>
          <p:cNvGrpSpPr/>
          <p:nvPr/>
        </p:nvGrpSpPr>
        <p:grpSpPr>
          <a:xfrm>
            <a:off x="661320" y="736560"/>
            <a:ext cx="9025920" cy="6387120"/>
            <a:chOff x="661320" y="736560"/>
            <a:chExt cx="9025920" cy="6387120"/>
          </a:xfrm>
        </p:grpSpPr>
        <p:sp>
          <p:nvSpPr>
            <p:cNvPr id="449" name="Freeform 4"/>
            <p:cNvSpPr/>
            <p:nvPr/>
          </p:nvSpPr>
          <p:spPr>
            <a:xfrm>
              <a:off x="661320" y="853560"/>
              <a:ext cx="9025920" cy="6270120"/>
            </a:xfrm>
            <a:custGeom>
              <a:avLst/>
              <a:gdLst>
                <a:gd name="textAreaLeft" fmla="*/ 0 w 9025920"/>
                <a:gd name="textAreaRight" fmla="*/ 9026280 w 9025920"/>
                <a:gd name="textAreaTop" fmla="*/ 0 h 6270120"/>
                <a:gd name="textAreaBottom" fmla="*/ 6270480 h 627012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MA" sz="889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450" name="TextBox 5"/>
            <p:cNvSpPr/>
            <p:nvPr/>
          </p:nvSpPr>
          <p:spPr>
            <a:xfrm>
              <a:off x="661320" y="736560"/>
              <a:ext cx="1883160" cy="2111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400" tIns="50400" rIns="50400" bIns="50400" anchor="ctr">
              <a:noAutofit/>
            </a:bodyPr>
            <a:lstStyle/>
            <a:p>
              <a:pPr algn="ctr">
                <a:lnSpc>
                  <a:spcPts val="3175"/>
                </a:lnSpc>
              </a:pPr>
              <a:endParaRPr lang="en-US" sz="889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451" name="Freeform 7"/>
          <p:cNvSpPr/>
          <p:nvPr/>
        </p:nvSpPr>
        <p:spPr>
          <a:xfrm>
            <a:off x="747360" y="361080"/>
            <a:ext cx="698760" cy="670680"/>
          </a:xfrm>
          <a:custGeom>
            <a:avLst/>
            <a:gdLst>
              <a:gd name="textAreaLeft" fmla="*/ 0 w 698760"/>
              <a:gd name="textAreaRight" fmla="*/ 699120 w 698760"/>
              <a:gd name="textAreaTop" fmla="*/ 0 h 670680"/>
              <a:gd name="textAreaBottom" fmla="*/ 671040 h 67068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889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452" name="TextBox 9"/>
          <p:cNvSpPr/>
          <p:nvPr/>
        </p:nvSpPr>
        <p:spPr>
          <a:xfrm>
            <a:off x="1809720" y="5399280"/>
            <a:ext cx="7436880" cy="12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979" b="0" u="none" strike="noStrike">
                <a:solidFill>
                  <a:schemeClr val="accent1">
                    <a:lumMod val="50000"/>
                  </a:schemeClr>
                </a:solidFill>
                <a:uFillTx/>
                <a:latin typeface="Carelia"/>
                <a:ea typeface="Arial"/>
              </a:rPr>
              <a:t>Les objectifs de ma séance ont-ils été atteints ? </a:t>
            </a:r>
            <a:endParaRPr lang="en-US" sz="197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200000"/>
              </a:lnSpc>
            </a:pPr>
            <a:r>
              <a:rPr lang="en-US" sz="1979" b="0" u="none" strike="noStrike">
                <a:solidFill>
                  <a:schemeClr val="accent1">
                    <a:lumMod val="50000"/>
                  </a:schemeClr>
                </a:solidFill>
                <a:uFillTx/>
                <a:latin typeface="Carelia"/>
                <a:ea typeface="Arial"/>
              </a:rPr>
              <a:t>Pourquoi ? Que faire les prochaines séances ? </a:t>
            </a:r>
            <a:endParaRPr lang="en-US" sz="197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3" name="Freeform 4"/>
          <p:cNvSpPr/>
          <p:nvPr/>
        </p:nvSpPr>
        <p:spPr>
          <a:xfrm rot="21483000">
            <a:off x="1462320" y="5496120"/>
            <a:ext cx="888840" cy="947160"/>
          </a:xfrm>
          <a:custGeom>
            <a:avLst/>
            <a:gdLst>
              <a:gd name="textAreaLeft" fmla="*/ 0 w 888840"/>
              <a:gd name="textAreaRight" fmla="*/ 889200 w 888840"/>
              <a:gd name="textAreaTop" fmla="*/ 0 h 947160"/>
              <a:gd name="textAreaBottom" fmla="*/ 947520 h 947160"/>
            </a:gdLst>
            <a:ahLst/>
            <a:cxnLst/>
            <a:rect l="textAreaLeft" t="textAreaTop" r="textAreaRight" b="textAreaBottom"/>
            <a:pathLst>
              <a:path w="1363289" h="1605587">
                <a:moveTo>
                  <a:pt x="0" y="0"/>
                </a:moveTo>
                <a:lnTo>
                  <a:pt x="1363289" y="0"/>
                </a:lnTo>
                <a:lnTo>
                  <a:pt x="1363289" y="1605587"/>
                </a:lnTo>
                <a:lnTo>
                  <a:pt x="0" y="160558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889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sp>
        <p:nvSpPr>
          <p:cNvPr id="454" name="TextBox 6"/>
          <p:cNvSpPr/>
          <p:nvPr/>
        </p:nvSpPr>
        <p:spPr>
          <a:xfrm>
            <a:off x="849960" y="1164600"/>
            <a:ext cx="8803800" cy="105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8348"/>
              </a:lnSpc>
            </a:pPr>
            <a:r>
              <a:rPr lang="en-US" sz="4520" b="0" u="none" strike="noStrike">
                <a:solidFill>
                  <a:srgbClr val="01070A"/>
                </a:solidFill>
                <a:uFillTx/>
                <a:latin typeface="Carelia"/>
                <a:ea typeface="Arial"/>
              </a:rPr>
              <a:t>Réflexions de l’enseignant</a:t>
            </a:r>
            <a:endParaRPr lang="en-US" sz="45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5" name="TextBox 7"/>
          <p:cNvSpPr/>
          <p:nvPr/>
        </p:nvSpPr>
        <p:spPr>
          <a:xfrm>
            <a:off x="855360" y="3867120"/>
            <a:ext cx="8803800" cy="132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fr-FR" sz="3170" b="0" u="none" strike="noStrike">
                <a:solidFill>
                  <a:srgbClr val="106585"/>
                </a:solidFill>
                <a:uFillTx/>
                <a:latin typeface="Dosis Bold"/>
                <a:ea typeface="Arial"/>
              </a:rPr>
              <a:t>Je note mes observations dans le cahier-journal</a:t>
            </a:r>
            <a:endParaRPr lang="en-US" sz="317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e 5"/>
          <p:cNvGrpSpPr/>
          <p:nvPr/>
        </p:nvGrpSpPr>
        <p:grpSpPr>
          <a:xfrm>
            <a:off x="0" y="45360"/>
            <a:ext cx="10438920" cy="7829280"/>
            <a:chOff x="0" y="45360"/>
            <a:chExt cx="10438920" cy="7829280"/>
          </a:xfrm>
        </p:grpSpPr>
        <p:sp>
          <p:nvSpPr>
            <p:cNvPr id="153" name="Freeform 2"/>
            <p:cNvSpPr/>
            <p:nvPr/>
          </p:nvSpPr>
          <p:spPr>
            <a:xfrm>
              <a:off x="0" y="45360"/>
              <a:ext cx="10438920" cy="782928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7829280"/>
                <a:gd name="textAreaBottom" fmla="*/ 7829640 h 782928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</a:endParaRPr>
            </a:p>
          </p:txBody>
        </p:sp>
        <p:grpSp>
          <p:nvGrpSpPr>
            <p:cNvPr id="154" name="Groupe 10"/>
            <p:cNvGrpSpPr/>
            <p:nvPr/>
          </p:nvGrpSpPr>
          <p:grpSpPr>
            <a:xfrm>
              <a:off x="609120" y="314640"/>
              <a:ext cx="9134280" cy="6950880"/>
              <a:chOff x="609120" y="314640"/>
              <a:chExt cx="9134280" cy="6950880"/>
            </a:xfrm>
          </p:grpSpPr>
          <p:grpSp>
            <p:nvGrpSpPr>
              <p:cNvPr id="155" name="Group 3"/>
              <p:cNvGrpSpPr/>
              <p:nvPr/>
            </p:nvGrpSpPr>
            <p:grpSpPr>
              <a:xfrm>
                <a:off x="609120" y="712080"/>
                <a:ext cx="9134280" cy="6553440"/>
                <a:chOff x="609120" y="712080"/>
                <a:chExt cx="9134280" cy="6553440"/>
              </a:xfrm>
            </p:grpSpPr>
            <p:sp>
              <p:nvSpPr>
                <p:cNvPr id="156" name="Freeform 4"/>
                <p:cNvSpPr/>
                <p:nvPr/>
              </p:nvSpPr>
              <p:spPr>
                <a:xfrm>
                  <a:off x="609120" y="712080"/>
                  <a:ext cx="9134280" cy="6553440"/>
                </a:xfrm>
                <a:custGeom>
                  <a:avLst/>
                  <a:gdLst>
                    <a:gd name="textAreaLeft" fmla="*/ 0 w 9134280"/>
                    <a:gd name="textAreaRight" fmla="*/ 9134640 w 9134280"/>
                    <a:gd name="textAreaTop" fmla="*/ 0 h 6553440"/>
                    <a:gd name="textAreaBottom" fmla="*/ 6553800 h 6553440"/>
                  </a:gdLst>
                  <a:ahLst/>
                  <a:cxnLst/>
                  <a:rect l="textAreaLeft" t="textAreaTop" r="textAreaRight" b="textAreaBottom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pPr defTabSz="695880">
                    <a:lnSpc>
                      <a:spcPct val="100000"/>
                    </a:lnSpc>
                  </a:pPr>
                  <a:endParaRPr lang="fr-MA" sz="1030" b="0" u="none" strike="noStrike">
                    <a:solidFill>
                      <a:srgbClr val="000000"/>
                    </a:solidFill>
                    <a:uFillTx/>
                    <a:latin typeface="Dosis"/>
                  </a:endParaRPr>
                </a:p>
              </p:txBody>
            </p:sp>
            <p:sp>
              <p:nvSpPr>
                <p:cNvPr id="157" name="TextBox 5"/>
                <p:cNvSpPr/>
                <p:nvPr/>
              </p:nvSpPr>
              <p:spPr>
                <a:xfrm>
                  <a:off x="609120" y="1526760"/>
                  <a:ext cx="1905480" cy="1601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29160" tIns="29160" rIns="29160" bIns="29160" anchor="ctr">
                  <a:noAutofit/>
                </a:bodyPr>
                <a:lstStyle/>
                <a:p>
                  <a:pPr algn="ctr" defTabSz="695880">
                    <a:lnSpc>
                      <a:spcPts val="1831"/>
                    </a:lnSpc>
                  </a:pPr>
                  <a:endParaRPr lang="en-US" sz="1030" b="0" u="none" strike="noStrike">
                    <a:solidFill>
                      <a:srgbClr val="000000"/>
                    </a:solidFill>
                    <a:uFillTx/>
                    <a:latin typeface="Dosis"/>
                  </a:endParaRPr>
                </a:p>
              </p:txBody>
            </p:sp>
          </p:grpSp>
          <p:sp>
            <p:nvSpPr>
              <p:cNvPr id="158" name="Freeform 7"/>
              <p:cNvSpPr/>
              <p:nvPr/>
            </p:nvSpPr>
            <p:spPr>
              <a:xfrm>
                <a:off x="695880" y="314640"/>
                <a:ext cx="707040" cy="678600"/>
              </a:xfrm>
              <a:custGeom>
                <a:avLst/>
                <a:gdLst>
                  <a:gd name="textAreaLeft" fmla="*/ 0 w 707040"/>
                  <a:gd name="textAreaRight" fmla="*/ 707400 w 707040"/>
                  <a:gd name="textAreaTop" fmla="*/ 0 h 678600"/>
                  <a:gd name="textAreaBottom" fmla="*/ 678960 h 678600"/>
                </a:gdLst>
                <a:ahLst/>
                <a:cxnLst/>
                <a:rect l="textAreaLeft" t="textAreaTop" r="textAreaRight" b="textAreaBottom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695880">
                  <a:lnSpc>
                    <a:spcPct val="100000"/>
                  </a:lnSpc>
                </a:pPr>
                <a:endParaRPr lang="fr-MA" sz="1030" b="0" u="none" strike="noStrike">
                  <a:solidFill>
                    <a:srgbClr val="000000"/>
                  </a:solidFill>
                  <a:uFillTx/>
                  <a:latin typeface="Dosis"/>
                </a:endParaRPr>
              </a:p>
            </p:txBody>
          </p:sp>
        </p:grpSp>
      </p:grpSp>
      <p:sp>
        <p:nvSpPr>
          <p:cNvPr id="159" name="TextBox 9"/>
          <p:cNvSpPr/>
          <p:nvPr/>
        </p:nvSpPr>
        <p:spPr>
          <a:xfrm>
            <a:off x="2454480" y="4271040"/>
            <a:ext cx="5723640" cy="4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522000">
              <a:lnSpc>
                <a:spcPts val="3197"/>
              </a:lnSpc>
            </a:pPr>
            <a:r>
              <a:rPr lang="en-US" sz="2740" b="1" u="none" strike="noStrike">
                <a:solidFill>
                  <a:srgbClr val="1F497D"/>
                </a:solidFill>
                <a:uFillTx/>
                <a:latin typeface="Dosis"/>
              </a:rPr>
              <a:t>Matériel didactique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0" name="Image 7"/>
          <p:cNvPicPr/>
          <p:nvPr/>
        </p:nvPicPr>
        <p:blipFill>
          <a:blip r:embed="rId5"/>
          <a:srcRect t="976" r="53526"/>
          <a:stretch/>
        </p:blipFill>
        <p:spPr>
          <a:xfrm>
            <a:off x="3525120" y="4858560"/>
            <a:ext cx="3702600" cy="2318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1" name="TextBox 9"/>
          <p:cNvSpPr/>
          <p:nvPr/>
        </p:nvSpPr>
        <p:spPr>
          <a:xfrm>
            <a:off x="2514960" y="1040040"/>
            <a:ext cx="5723640" cy="4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522000">
              <a:lnSpc>
                <a:spcPts val="3197"/>
              </a:lnSpc>
            </a:pPr>
            <a:r>
              <a:rPr lang="en-US" sz="2740" b="1" u="none" strike="noStrike">
                <a:solidFill>
                  <a:srgbClr val="1F497D"/>
                </a:solidFill>
                <a:uFillTx/>
                <a:latin typeface="Dosis"/>
              </a:rPr>
              <a:t>Matériel technique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2" name="Image 2"/>
          <p:cNvPicPr/>
          <p:nvPr/>
        </p:nvPicPr>
        <p:blipFill>
          <a:blip r:embed="rId6"/>
          <a:stretch/>
        </p:blipFill>
        <p:spPr>
          <a:xfrm>
            <a:off x="2069640" y="1927440"/>
            <a:ext cx="1455120" cy="1269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3" name="Rectangle : coins arrondis 4"/>
          <p:cNvSpPr/>
          <p:nvPr/>
        </p:nvSpPr>
        <p:spPr>
          <a:xfrm>
            <a:off x="1002960" y="3259080"/>
            <a:ext cx="3401640" cy="40968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4" name="ZoneTexte 3"/>
          <p:cNvSpPr/>
          <p:nvPr/>
        </p:nvSpPr>
        <p:spPr>
          <a:xfrm>
            <a:off x="1056240" y="3258000"/>
            <a:ext cx="33314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Ordinateur avec Microsoft Office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5" name="Rectangle : coins arrondis 6"/>
          <p:cNvSpPr/>
          <p:nvPr/>
        </p:nvSpPr>
        <p:spPr>
          <a:xfrm>
            <a:off x="4813200" y="3259440"/>
            <a:ext cx="1726920" cy="40968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6" name="ZoneTexte 15"/>
          <p:cNvSpPr/>
          <p:nvPr/>
        </p:nvSpPr>
        <p:spPr>
          <a:xfrm>
            <a:off x="5146920" y="3268800"/>
            <a:ext cx="103896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Pointeur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7" name="Image 16"/>
          <p:cNvPicPr/>
          <p:nvPr/>
        </p:nvPicPr>
        <p:blipFill>
          <a:blip r:embed="rId7"/>
          <a:stretch/>
        </p:blipFill>
        <p:spPr>
          <a:xfrm>
            <a:off x="4641120" y="1531800"/>
            <a:ext cx="1698480" cy="1696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8" name="Rectangle : coins arrondis 17"/>
          <p:cNvSpPr/>
          <p:nvPr/>
        </p:nvSpPr>
        <p:spPr>
          <a:xfrm>
            <a:off x="7000560" y="3244320"/>
            <a:ext cx="2476800" cy="41760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9" name="ZoneTexte 18"/>
          <p:cNvSpPr/>
          <p:nvPr/>
        </p:nvSpPr>
        <p:spPr>
          <a:xfrm>
            <a:off x="7254720" y="3264120"/>
            <a:ext cx="19465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Projection ajustée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0" name="Image 23"/>
          <p:cNvPicPr/>
          <p:nvPr/>
        </p:nvPicPr>
        <p:blipFill>
          <a:blip r:embed="rId8"/>
          <a:stretch/>
        </p:blipFill>
        <p:spPr>
          <a:xfrm>
            <a:off x="7036200" y="2118240"/>
            <a:ext cx="2405160" cy="755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1" name="Image 22"/>
          <p:cNvPicPr/>
          <p:nvPr/>
        </p:nvPicPr>
        <p:blipFill>
          <a:blip r:embed="rId9"/>
          <a:stretch/>
        </p:blipFill>
        <p:spPr>
          <a:xfrm>
            <a:off x="5743440" y="4933440"/>
            <a:ext cx="1048320" cy="1475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2" name="Rectangle 19"/>
          <p:cNvSpPr/>
          <p:nvPr/>
        </p:nvSpPr>
        <p:spPr>
          <a:xfrm>
            <a:off x="3172320" y="4681440"/>
            <a:ext cx="1960200" cy="252576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FR" sz="1400" b="0" u="none" strike="noStrike">
              <a:solidFill>
                <a:schemeClr val="lt1"/>
              </a:solidFill>
              <a:uFillTx/>
              <a:latin typeface="Arial"/>
              <a:ea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263;p24"/>
          <p:cNvSpPr/>
          <p:nvPr/>
        </p:nvSpPr>
        <p:spPr>
          <a:xfrm>
            <a:off x="-14400" y="-2268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174" name="Google Shape;264;p24"/>
          <p:cNvSpPr/>
          <p:nvPr/>
        </p:nvSpPr>
        <p:spPr>
          <a:xfrm>
            <a:off x="766800" y="1591560"/>
            <a:ext cx="8905320" cy="370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</a:pPr>
            <a:r>
              <a:rPr lang="fr-FR" sz="6600" b="1" u="none" strike="noStrike">
                <a:solidFill>
                  <a:schemeClr val="accent5">
                    <a:lumMod val="50000"/>
                  </a:schemeClr>
                </a:solidFill>
                <a:uFillTx/>
                <a:latin typeface="Dosis"/>
                <a:ea typeface="Calibri"/>
              </a:rPr>
              <a:t>Chanson-action</a:t>
            </a: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84000"/>
              </a:lnSpc>
              <a:tabLst>
                <a:tab pos="0" algn="l"/>
              </a:tabLst>
            </a:pP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5" name="Google Shape;266;p24"/>
          <p:cNvSpPr/>
          <p:nvPr/>
        </p:nvSpPr>
        <p:spPr>
          <a:xfrm>
            <a:off x="3235320" y="3616920"/>
            <a:ext cx="3968280" cy="4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32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Ouvrez les volets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6" name="Google Shape;267;p24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177" name="Google Shape;268;p24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178" name="Google Shape;117;p14"/>
          <p:cNvGrpSpPr/>
          <p:nvPr/>
        </p:nvGrpSpPr>
        <p:grpSpPr>
          <a:xfrm>
            <a:off x="8176320" y="5273640"/>
            <a:ext cx="2495520" cy="836640"/>
            <a:chOff x="8176320" y="5273640"/>
            <a:chExt cx="2495520" cy="836640"/>
          </a:xfrm>
        </p:grpSpPr>
        <p:sp>
          <p:nvSpPr>
            <p:cNvPr id="179" name="Google Shape;118;p14"/>
            <p:cNvSpPr/>
            <p:nvPr/>
          </p:nvSpPr>
          <p:spPr>
            <a:xfrm>
              <a:off x="8590320" y="5470920"/>
              <a:ext cx="1667880" cy="58572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80" name="Google Shape;119;p14"/>
            <p:cNvPicPr/>
            <p:nvPr/>
          </p:nvPicPr>
          <p:blipFill>
            <a:blip r:embed="rId5"/>
            <a:stretch/>
          </p:blipFill>
          <p:spPr>
            <a:xfrm>
              <a:off x="8176320" y="5273640"/>
              <a:ext cx="759240" cy="8366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81" name="Google Shape;120;p14"/>
            <p:cNvSpPr/>
            <p:nvPr/>
          </p:nvSpPr>
          <p:spPr>
            <a:xfrm>
              <a:off x="8885520" y="5444640"/>
              <a:ext cx="1786320" cy="578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32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5  min</a:t>
              </a:r>
              <a:endParaRPr lang="en-US" sz="32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Freeform 2"/>
          <p:cNvSpPr/>
          <p:nvPr/>
        </p:nvSpPr>
        <p:spPr>
          <a:xfrm>
            <a:off x="0" y="-147240"/>
            <a:ext cx="10438920" cy="782928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grpSp>
        <p:nvGrpSpPr>
          <p:cNvPr id="183" name="Group 3"/>
          <p:cNvGrpSpPr/>
          <p:nvPr/>
        </p:nvGrpSpPr>
        <p:grpSpPr>
          <a:xfrm>
            <a:off x="290160" y="767160"/>
            <a:ext cx="9858960" cy="6507720"/>
            <a:chOff x="290160" y="767160"/>
            <a:chExt cx="9858960" cy="6507720"/>
          </a:xfrm>
        </p:grpSpPr>
        <p:sp>
          <p:nvSpPr>
            <p:cNvPr id="184" name="Freeform 4"/>
            <p:cNvSpPr/>
            <p:nvPr/>
          </p:nvSpPr>
          <p:spPr>
            <a:xfrm>
              <a:off x="290160" y="886320"/>
              <a:ext cx="9858960" cy="6388560"/>
            </a:xfrm>
            <a:custGeom>
              <a:avLst/>
              <a:gdLst>
                <a:gd name="textAreaLeft" fmla="*/ 0 w 9858960"/>
                <a:gd name="textAreaRight" fmla="*/ 9859320 w 9858960"/>
                <a:gd name="textAreaTop" fmla="*/ 0 h 6388560"/>
                <a:gd name="textAreaBottom" fmla="*/ 6388920 h 638856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just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85" name="TextBox 5"/>
            <p:cNvSpPr/>
            <p:nvPr/>
          </p:nvSpPr>
          <p:spPr>
            <a:xfrm>
              <a:off x="290160" y="767160"/>
              <a:ext cx="2057040" cy="2151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9160" tIns="29160" rIns="29160" bIns="29160" anchor="ctr">
              <a:noAutofit/>
            </a:bodyPr>
            <a:lstStyle/>
            <a:p>
              <a:pPr algn="just" defTabSz="522000">
                <a:lnSpc>
                  <a:spcPts val="1831"/>
                </a:lnSpc>
              </a:pPr>
              <a:endParaRPr lang="en-US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186" name="Freeform 7"/>
          <p:cNvSpPr/>
          <p:nvPr/>
        </p:nvSpPr>
        <p:spPr>
          <a:xfrm>
            <a:off x="452520" y="381240"/>
            <a:ext cx="707040" cy="678600"/>
          </a:xfrm>
          <a:custGeom>
            <a:avLst/>
            <a:gdLst>
              <a:gd name="textAreaLeft" fmla="*/ 0 w 707040"/>
              <a:gd name="textAreaRight" fmla="*/ 707400 w 707040"/>
              <a:gd name="textAreaTop" fmla="*/ 0 h 678600"/>
              <a:gd name="textAreaBottom" fmla="*/ 678960 h 67860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7" name="TextBox 9"/>
          <p:cNvSpPr/>
          <p:nvPr/>
        </p:nvSpPr>
        <p:spPr>
          <a:xfrm>
            <a:off x="3617640" y="2003040"/>
            <a:ext cx="4123080" cy="81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 defTabSz="522000">
              <a:lnSpc>
                <a:spcPts val="3195"/>
              </a:lnSpc>
            </a:pPr>
            <a:r>
              <a:rPr lang="fr-FR" sz="3190" b="1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Objectifs de l’activité </a:t>
            </a:r>
            <a:endParaRPr lang="en-US" sz="31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8" name="Freeform 17"/>
          <p:cNvSpPr/>
          <p:nvPr/>
        </p:nvSpPr>
        <p:spPr>
          <a:xfrm rot="10800000" flipH="1">
            <a:off x="1050840" y="2889000"/>
            <a:ext cx="8949960" cy="2514600"/>
          </a:xfrm>
          <a:custGeom>
            <a:avLst/>
            <a:gdLst>
              <a:gd name="textAreaLeft" fmla="*/ -360 w 8949960"/>
              <a:gd name="textAreaRight" fmla="*/ 8949960 w 8949960"/>
              <a:gd name="textAreaTop" fmla="*/ 0 h 2514600"/>
              <a:gd name="textAreaBottom" fmla="*/ 2514960 h 2514600"/>
            </a:gdLst>
            <a:ahLst/>
            <a:cxnLst/>
            <a:rect l="textAreaLeft" t="textAreaTop" r="textAreaRight" b="textAreaBottom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69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9" name="Freeform 17"/>
          <p:cNvSpPr/>
          <p:nvPr/>
        </p:nvSpPr>
        <p:spPr>
          <a:xfrm>
            <a:off x="1229400" y="2956680"/>
            <a:ext cx="537480" cy="2409480"/>
          </a:xfrm>
          <a:custGeom>
            <a:avLst/>
            <a:gdLst>
              <a:gd name="textAreaLeft" fmla="*/ 0 w 537480"/>
              <a:gd name="textAreaRight" fmla="*/ 537840 w 537480"/>
              <a:gd name="textAreaTop" fmla="*/ 0 h 2409480"/>
              <a:gd name="textAreaBottom" fmla="*/ 2409840 h 2409480"/>
            </a:gdLst>
            <a:ahLst/>
            <a:cxnLst/>
            <a:rect l="textAreaLeft" t="textAreaTop" r="textAreaRight" b="textAreaBottom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69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90" name="TextBox 10"/>
          <p:cNvSpPr/>
          <p:nvPr/>
        </p:nvSpPr>
        <p:spPr>
          <a:xfrm>
            <a:off x="2098800" y="3602160"/>
            <a:ext cx="6779520" cy="324360"/>
          </a:xfrm>
          <a:prstGeom prst="roundRect">
            <a:avLst>
              <a:gd name="adj" fmla="val 16667"/>
            </a:avLst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522000">
              <a:lnSpc>
                <a:spcPts val="2302"/>
              </a:lnSpc>
              <a:spcAft>
                <a:spcPts val="456"/>
              </a:spcAft>
            </a:pPr>
            <a:r>
              <a:rPr lang="fr-FR" sz="2280" b="0" u="none" strike="noStrike">
                <a:solidFill>
                  <a:srgbClr val="000000"/>
                </a:solidFill>
                <a:uFillTx/>
                <a:latin typeface="Dosis"/>
                <a:ea typeface="Arial"/>
              </a:rPr>
              <a:t>Chanter la chanson : « </a:t>
            </a:r>
            <a:r>
              <a:rPr lang="fr-FR" sz="18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Ouvrez les volets</a:t>
            </a:r>
            <a:r>
              <a:rPr lang="fr-FR" sz="2280" b="1" u="none" strike="noStrike">
                <a:solidFill>
                  <a:schemeClr val="accent5">
                    <a:lumMod val="50000"/>
                  </a:schemeClr>
                </a:solidFill>
                <a:uFillTx/>
                <a:latin typeface="Dosis"/>
                <a:ea typeface="Arial"/>
              </a:rPr>
              <a:t>» </a:t>
            </a:r>
            <a:endParaRPr lang="en-US" sz="228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91" name="Image 12"/>
          <p:cNvPicPr/>
          <p:nvPr/>
        </p:nvPicPr>
        <p:blipFill>
          <a:blip r:embed="rId8"/>
          <a:stretch/>
        </p:blipFill>
        <p:spPr>
          <a:xfrm>
            <a:off x="1560960" y="3534120"/>
            <a:ext cx="383400" cy="417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2" name="ZoneTexte 9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e 5"/>
          <p:cNvGrpSpPr/>
          <p:nvPr/>
        </p:nvGrpSpPr>
        <p:grpSpPr>
          <a:xfrm>
            <a:off x="-57960" y="8280"/>
            <a:ext cx="10555200" cy="7866000"/>
            <a:chOff x="-57960" y="8280"/>
            <a:chExt cx="10555200" cy="7866000"/>
          </a:xfrm>
        </p:grpSpPr>
        <p:sp>
          <p:nvSpPr>
            <p:cNvPr id="194" name="Rectangle 6"/>
            <p:cNvSpPr/>
            <p:nvPr/>
          </p:nvSpPr>
          <p:spPr>
            <a:xfrm>
              <a:off x="-57960" y="8280"/>
              <a:ext cx="10555200" cy="7866000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95" name="Rectangle : coins arrondis 7"/>
            <p:cNvSpPr/>
            <p:nvPr/>
          </p:nvSpPr>
          <p:spPr>
            <a:xfrm>
              <a:off x="176400" y="607680"/>
              <a:ext cx="10085760" cy="700452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96" name="Rectangle : coins arrondis 8"/>
            <p:cNvSpPr/>
            <p:nvPr/>
          </p:nvSpPr>
          <p:spPr>
            <a:xfrm>
              <a:off x="176400" y="245520"/>
              <a:ext cx="10085760" cy="9403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197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</a:endParaRPr>
          </a:p>
        </p:txBody>
      </p:sp>
      <p:sp>
        <p:nvSpPr>
          <p:cNvPr id="198" name="ZoneTexte 9"/>
          <p:cNvSpPr/>
          <p:nvPr/>
        </p:nvSpPr>
        <p:spPr>
          <a:xfrm>
            <a:off x="920520" y="511560"/>
            <a:ext cx="929160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</a:rPr>
              <a:t>Bonjour les enfants. Nous allons commencer une nouvelle séance de français. Soyez attentifs !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9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FR" sz="1370" b="0" u="none" strike="noStrik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00" name="Image 2"/>
          <p:cNvPicPr/>
          <p:nvPr/>
        </p:nvPicPr>
        <p:blipFill>
          <a:blip r:embed="rId4"/>
          <a:stretch/>
        </p:blipFill>
        <p:spPr>
          <a:xfrm>
            <a:off x="2328840" y="2096640"/>
            <a:ext cx="5781240" cy="47473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02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03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04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05" name="Freeform 8"/>
          <p:cNvSpPr/>
          <p:nvPr/>
        </p:nvSpPr>
        <p:spPr>
          <a:xfrm rot="10800000" flipH="1">
            <a:off x="522360" y="58500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  <a:ea typeface="Arial"/>
            </a:endParaRPr>
          </a:p>
        </p:txBody>
      </p:sp>
      <p:sp>
        <p:nvSpPr>
          <p:cNvPr id="206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07" name="ZoneTexte 13"/>
          <p:cNvSpPr/>
          <p:nvPr/>
        </p:nvSpPr>
        <p:spPr>
          <a:xfrm>
            <a:off x="986040" y="426600"/>
            <a:ext cx="9221040" cy="70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Pour commencer, nous allons écouter une nouvelle chanson  : « </a:t>
            </a:r>
            <a:r>
              <a:rPr lang="fr-FR" sz="18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Ouvrez les volets</a:t>
            </a: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».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Après, on va chanter ensemble. 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8" name="Image 10"/>
          <p:cNvPicPr/>
          <p:nvPr/>
        </p:nvPicPr>
        <p:blipFill>
          <a:blip r:embed="rId4"/>
          <a:stretch/>
        </p:blipFill>
        <p:spPr>
          <a:xfrm>
            <a:off x="2716200" y="2066760"/>
            <a:ext cx="5006520" cy="41061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1000</TotalTime>
  <Words>1104</Words>
  <PresentationFormat>Personnalisé</PresentationFormat>
  <Paragraphs>115</Paragraphs>
  <Slides>41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41</vt:i4>
      </vt:variant>
    </vt:vector>
  </HeadingPairs>
  <TitlesOfParts>
    <vt:vector size="66" baseType="lpstr">
      <vt:lpstr>Arial</vt:lpstr>
      <vt:lpstr>Arimo Italics</vt:lpstr>
      <vt:lpstr>Calibri</vt:lpstr>
      <vt:lpstr>Calibri </vt:lpstr>
      <vt:lpstr>Cambria</vt:lpstr>
      <vt:lpstr>Carelia</vt:lpstr>
      <vt:lpstr>Dosis</vt:lpstr>
      <vt:lpstr>Dosis Bold</vt:lpstr>
      <vt:lpstr>KG Primary Penmanship 2</vt:lpstr>
      <vt:lpstr>MicrosoftUighur</vt:lpstr>
      <vt:lpstr>MicrosoftUighur-Bold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description/>
  <dcterms:modified xsi:type="dcterms:W3CDTF">2025-07-05T10:03:05Z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3</vt:r8>
  </property>
  <property fmtid="{D5CDD505-2E9C-101B-9397-08002B2CF9AE}" pid="3" name="Notes">
    <vt:r8>13</vt:r8>
  </property>
  <property fmtid="{D5CDD505-2E9C-101B-9397-08002B2CF9AE}" pid="4" name="PresentationFormat">
    <vt:lpwstr>Personnalisé</vt:lpwstr>
  </property>
  <property fmtid="{D5CDD505-2E9C-101B-9397-08002B2CF9AE}" pid="5" name="Slides">
    <vt:r8>41</vt:r8>
  </property>
</Properties>
</file>