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57ec5f7a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457ec5f7a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457ec5f7a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457ec5f7a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g3457ec5f7a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3457ec5f7a5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57ec5f7a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3457ec5f7a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457ec5f7a5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57ec5f7a5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3457ec5f7a5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/>
              <a:t>Start with your own ideas: </a:t>
            </a:r>
            <a:r>
              <a:rPr lang="en-GB"/>
              <a:t>Students begin with their own ideas. This ensures they’re practicing critical thinking, creativity, and problem-solving before turning to AI.</a:t>
            </a:r>
            <a:br>
              <a:rPr lang="en-GB"/>
            </a:br>
            <a:br>
              <a:rPr b="1" lang="en-GB"/>
            </a:br>
            <a:r>
              <a:rPr b="1" lang="en-GB"/>
              <a:t>Add in AI’s ideas: </a:t>
            </a:r>
            <a:r>
              <a:rPr lang="en-GB"/>
              <a:t>Once students have a base, they use AI to expand on their thinking. The AI offers fresh perspectives, alternatives, and prompts they might not have considered.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/>
              <a:t>You combine + improve: </a:t>
            </a:r>
            <a:r>
              <a:rPr lang="en-GB"/>
              <a:t>Students then return to refine and integrate both sets of ideas. This stage emphasizes judgment, synthesis, and ownership of the final product.</a:t>
            </a:r>
            <a:br>
              <a:rPr lang="en-GB"/>
            </a:br>
            <a:br>
              <a:rPr lang="en-GB"/>
            </a:br>
            <a:r>
              <a:rPr lang="en-GB"/>
              <a:t>By framing assignments this way, you keep students at the center of the learning process. The AI simply becomes a tool to enhance their work, </a:t>
            </a:r>
            <a:r>
              <a:rPr b="1" lang="en-GB"/>
              <a:t>rather than replace it.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457ec5f7a5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366666" y="1398589"/>
            <a:ext cx="15240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NOT</a:t>
            </a:r>
            <a:endParaRPr sz="6300"/>
          </a:p>
        </p:txBody>
      </p:sp>
      <p:pic>
        <p:nvPicPr>
          <p:cNvPr descr="A screenshot of a video game&#10;&#10;Description automatically generated with medium confidence"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9300" y="2300250"/>
            <a:ext cx="4598874" cy="3065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4"/>
          <p:cNvGrpSpPr/>
          <p:nvPr/>
        </p:nvGrpSpPr>
        <p:grpSpPr>
          <a:xfrm>
            <a:off x="-2165170" y="2442807"/>
            <a:ext cx="5463649" cy="4796538"/>
            <a:chOff x="-1811532" y="4736114"/>
            <a:chExt cx="4284207" cy="3761106"/>
          </a:xfrm>
        </p:grpSpPr>
        <p:sp>
          <p:nvSpPr>
            <p:cNvPr id="64" name="Google Shape;64;p14"/>
            <p:cNvSpPr/>
            <p:nvPr/>
          </p:nvSpPr>
          <p:spPr>
            <a:xfrm>
              <a:off x="-1811532" y="4736114"/>
              <a:ext cx="3030600" cy="3030600"/>
            </a:xfrm>
            <a:prstGeom prst="ellipse">
              <a:avLst/>
            </a:prstGeom>
            <a:noFill/>
            <a:ln cap="flat" cmpd="sng" w="57150">
              <a:solidFill>
                <a:srgbClr val="FBBF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-557925" y="5466620"/>
              <a:ext cx="3030600" cy="3030600"/>
            </a:xfrm>
            <a:prstGeom prst="ellipse">
              <a:avLst/>
            </a:prstGeom>
            <a:noFill/>
            <a:ln cap="flat" cmpd="sng" w="57150">
              <a:solidFill>
                <a:srgbClr val="FBBF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14"/>
          <p:cNvSpPr txBox="1"/>
          <p:nvPr/>
        </p:nvSpPr>
        <p:spPr>
          <a:xfrm>
            <a:off x="2228978" y="333875"/>
            <a:ext cx="54978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AI IS A </a:t>
            </a:r>
            <a:r>
              <a:rPr b="1" lang="en-GB" sz="6300" cap="none">
                <a:solidFill>
                  <a:srgbClr val="FFC000"/>
                </a:solidFill>
                <a:latin typeface="Oswald Light"/>
                <a:ea typeface="Oswald Light"/>
                <a:cs typeface="Oswald Light"/>
                <a:sym typeface="Oswald Light"/>
              </a:rPr>
              <a:t>CO</a:t>
            </a: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-PILOT</a:t>
            </a:r>
            <a:endParaRPr sz="6300"/>
          </a:p>
        </p:txBody>
      </p:sp>
      <p:sp>
        <p:nvSpPr>
          <p:cNvPr id="67" name="Google Shape;67;p14"/>
          <p:cNvSpPr txBox="1"/>
          <p:nvPr/>
        </p:nvSpPr>
        <p:spPr>
          <a:xfrm>
            <a:off x="7187999" y="347548"/>
            <a:ext cx="801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…</a:t>
            </a:r>
            <a:endParaRPr sz="6300"/>
          </a:p>
        </p:txBody>
      </p:sp>
      <p:sp>
        <p:nvSpPr>
          <p:cNvPr id="68" name="Google Shape;68;p14"/>
          <p:cNvSpPr txBox="1"/>
          <p:nvPr/>
        </p:nvSpPr>
        <p:spPr>
          <a:xfrm>
            <a:off x="4847127" y="1404299"/>
            <a:ext cx="64317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FFC000"/>
                </a:solidFill>
                <a:latin typeface="Oswald Light"/>
                <a:ea typeface="Oswald Light"/>
                <a:cs typeface="Oswald Light"/>
                <a:sym typeface="Oswald Light"/>
              </a:rPr>
              <a:t>AUTO</a:t>
            </a: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-PILOT</a:t>
            </a:r>
            <a:endParaRPr sz="63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5"/>
          <p:cNvGrpSpPr/>
          <p:nvPr/>
        </p:nvGrpSpPr>
        <p:grpSpPr>
          <a:xfrm>
            <a:off x="-2165170" y="2442807"/>
            <a:ext cx="5463649" cy="4796538"/>
            <a:chOff x="-1811532" y="4736114"/>
            <a:chExt cx="4284207" cy="3761106"/>
          </a:xfrm>
        </p:grpSpPr>
        <p:sp>
          <p:nvSpPr>
            <p:cNvPr id="75" name="Google Shape;75;p15"/>
            <p:cNvSpPr/>
            <p:nvPr/>
          </p:nvSpPr>
          <p:spPr>
            <a:xfrm>
              <a:off x="-1811532" y="4736114"/>
              <a:ext cx="3030600" cy="3030600"/>
            </a:xfrm>
            <a:prstGeom prst="ellipse">
              <a:avLst/>
            </a:prstGeom>
            <a:noFill/>
            <a:ln cap="flat" cmpd="sng" w="57150">
              <a:solidFill>
                <a:srgbClr val="FBBF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-557925" y="5466620"/>
              <a:ext cx="3030600" cy="3030600"/>
            </a:xfrm>
            <a:prstGeom prst="ellipse">
              <a:avLst/>
            </a:prstGeom>
            <a:noFill/>
            <a:ln cap="flat" cmpd="sng" w="57150">
              <a:solidFill>
                <a:srgbClr val="FBBF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5"/>
          <p:cNvSpPr txBox="1"/>
          <p:nvPr/>
        </p:nvSpPr>
        <p:spPr>
          <a:xfrm>
            <a:off x="2150918" y="333875"/>
            <a:ext cx="67005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IF AI </a:t>
            </a:r>
            <a:r>
              <a:rPr b="1" lang="en-GB" sz="6300" cap="none">
                <a:solidFill>
                  <a:srgbClr val="FFC000"/>
                </a:solidFill>
                <a:latin typeface="Oswald Light"/>
                <a:ea typeface="Oswald Light"/>
                <a:cs typeface="Oswald Light"/>
                <a:sym typeface="Oswald Light"/>
              </a:rPr>
              <a:t>DOES</a:t>
            </a: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 YOUR JOB</a:t>
            </a:r>
            <a:endParaRPr sz="6300"/>
          </a:p>
        </p:txBody>
      </p:sp>
      <p:sp>
        <p:nvSpPr>
          <p:cNvPr id="78" name="Google Shape;78;p15"/>
          <p:cNvSpPr txBox="1"/>
          <p:nvPr/>
        </p:nvSpPr>
        <p:spPr>
          <a:xfrm>
            <a:off x="3298372" y="1349581"/>
            <a:ext cx="64317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AI </a:t>
            </a:r>
            <a:r>
              <a:rPr b="1" lang="en-GB" sz="6300" cap="none">
                <a:solidFill>
                  <a:srgbClr val="FFC000"/>
                </a:solidFill>
                <a:latin typeface="Oswald Light"/>
                <a:ea typeface="Oswald Light"/>
                <a:cs typeface="Oswald Light"/>
                <a:sym typeface="Oswald Light"/>
              </a:rPr>
              <a:t>GETS</a:t>
            </a: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 YOUR JOB</a:t>
            </a:r>
            <a:endParaRPr sz="6300"/>
          </a:p>
        </p:txBody>
      </p:sp>
      <p:pic>
        <p:nvPicPr>
          <p:cNvPr descr="A screenshot of a video game&#10;&#10;Description automatically generated with medium confidence"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9300" y="2300250"/>
            <a:ext cx="4598874" cy="30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6"/>
          <p:cNvGrpSpPr/>
          <p:nvPr/>
        </p:nvGrpSpPr>
        <p:grpSpPr>
          <a:xfrm>
            <a:off x="-2165170" y="2442807"/>
            <a:ext cx="5463649" cy="4796538"/>
            <a:chOff x="-1811532" y="4736114"/>
            <a:chExt cx="4284207" cy="3761106"/>
          </a:xfrm>
        </p:grpSpPr>
        <p:sp>
          <p:nvSpPr>
            <p:cNvPr id="86" name="Google Shape;86;p16"/>
            <p:cNvSpPr/>
            <p:nvPr/>
          </p:nvSpPr>
          <p:spPr>
            <a:xfrm>
              <a:off x="-1811532" y="4736114"/>
              <a:ext cx="3030600" cy="3030600"/>
            </a:xfrm>
            <a:prstGeom prst="ellipse">
              <a:avLst/>
            </a:prstGeom>
            <a:noFill/>
            <a:ln cap="flat" cmpd="sng" w="57150">
              <a:solidFill>
                <a:srgbClr val="FBBF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-557925" y="5466620"/>
              <a:ext cx="3030600" cy="3030600"/>
            </a:xfrm>
            <a:prstGeom prst="ellipse">
              <a:avLst/>
            </a:prstGeom>
            <a:noFill/>
            <a:ln cap="flat" cmpd="sng" w="57150">
              <a:solidFill>
                <a:srgbClr val="FBBF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6"/>
          <p:cNvSpPr txBox="1"/>
          <p:nvPr/>
        </p:nvSpPr>
        <p:spPr>
          <a:xfrm>
            <a:off x="1188812" y="333875"/>
            <a:ext cx="7163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MAKE THE </a:t>
            </a:r>
            <a:r>
              <a:rPr b="1" lang="en-GB" sz="6300" cap="none">
                <a:solidFill>
                  <a:srgbClr val="FFC000"/>
                </a:solidFill>
                <a:latin typeface="Oswald Light"/>
                <a:ea typeface="Oswald Light"/>
                <a:cs typeface="Oswald Light"/>
                <a:sym typeface="Oswald Light"/>
              </a:rPr>
              <a:t>MOST </a:t>
            </a: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OF AI</a:t>
            </a:r>
            <a:endParaRPr sz="6300"/>
          </a:p>
        </p:txBody>
      </p:sp>
      <p:sp>
        <p:nvSpPr>
          <p:cNvPr id="89" name="Google Shape;89;p16"/>
          <p:cNvSpPr txBox="1"/>
          <p:nvPr/>
        </p:nvSpPr>
        <p:spPr>
          <a:xfrm>
            <a:off x="1558159" y="1349575"/>
            <a:ext cx="82866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3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MAKE AN AI </a:t>
            </a:r>
            <a:r>
              <a:rPr b="1" lang="en-GB" sz="6300" cap="none">
                <a:solidFill>
                  <a:srgbClr val="FFC000"/>
                </a:solidFill>
                <a:latin typeface="Oswald Light"/>
                <a:ea typeface="Oswald Light"/>
                <a:cs typeface="Oswald Light"/>
                <a:sym typeface="Oswald Light"/>
              </a:rPr>
              <a:t>SANDWICH</a:t>
            </a:r>
            <a:endParaRPr b="1" sz="6300" cap="none">
              <a:solidFill>
                <a:srgbClr val="595959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descr="A cartoon of a robot and a person&#10;&#10;AI-generated content may be incorrect."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6441" y="1992307"/>
            <a:ext cx="4768700" cy="317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561225" y="281525"/>
            <a:ext cx="76236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HOW TO MAKE AN </a:t>
            </a:r>
            <a:r>
              <a:rPr b="1" lang="en-GB" sz="4100" cap="none">
                <a:solidFill>
                  <a:srgbClr val="FBBF10"/>
                </a:solidFill>
                <a:latin typeface="Oswald Light"/>
                <a:ea typeface="Oswald Light"/>
                <a:cs typeface="Oswald Light"/>
                <a:sym typeface="Oswald Light"/>
              </a:rPr>
              <a:t>AI</a:t>
            </a:r>
            <a:r>
              <a:rPr b="1" lang="en-GB" sz="4100" cap="none">
                <a:solidFill>
                  <a:srgbClr val="595959"/>
                </a:solidFill>
                <a:latin typeface="Oswald Light"/>
                <a:ea typeface="Oswald Light"/>
                <a:cs typeface="Oswald Light"/>
                <a:sym typeface="Oswald Light"/>
              </a:rPr>
              <a:t> </a:t>
            </a:r>
            <a:r>
              <a:rPr b="1" lang="en-GB" sz="4100" cap="none">
                <a:solidFill>
                  <a:srgbClr val="FBBF00"/>
                </a:solidFill>
                <a:latin typeface="Oswald Light"/>
                <a:ea typeface="Oswald Light"/>
                <a:cs typeface="Oswald Light"/>
                <a:sym typeface="Oswald Light"/>
              </a:rPr>
              <a:t>SANDWICH</a:t>
            </a:r>
            <a:endParaRPr sz="1100"/>
          </a:p>
        </p:txBody>
      </p:sp>
      <p:cxnSp>
        <p:nvCxnSpPr>
          <p:cNvPr id="97" name="Google Shape;97;p17"/>
          <p:cNvCxnSpPr/>
          <p:nvPr/>
        </p:nvCxnSpPr>
        <p:spPr>
          <a:xfrm flipH="1" rot="10800000">
            <a:off x="561228" y="994076"/>
            <a:ext cx="7897200" cy="132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7"/>
          <p:cNvSpPr/>
          <p:nvPr/>
        </p:nvSpPr>
        <p:spPr>
          <a:xfrm>
            <a:off x="711700" y="3706270"/>
            <a:ext cx="3482700" cy="762300"/>
          </a:xfrm>
          <a:prstGeom prst="roundRect">
            <a:avLst>
              <a:gd fmla="val 8130" name="adj"/>
            </a:avLst>
          </a:prstGeom>
          <a:solidFill>
            <a:srgbClr val="FBBF00"/>
          </a:solidFill>
          <a:ln cap="flat" cmpd="sng" w="24825">
            <a:solidFill>
              <a:srgbClr val="FBB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9627" rotWithShape="0" algn="bl" dir="2460000" dist="49627">
              <a:srgbClr val="000000">
                <a:alpha val="40000"/>
              </a:srgbClr>
            </a:outerShdw>
          </a:effectLst>
        </p:spPr>
        <p:txBody>
          <a:bodyPr anchorCtr="0" anchor="ctr" bIns="29775" lIns="59550" spcFirstLastPara="1" rIns="59550" wrap="square" tIns="29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Start with </a:t>
            </a:r>
            <a:r>
              <a:rPr b="1"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your </a:t>
            </a:r>
            <a:r>
              <a:rPr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ideas</a:t>
            </a:r>
            <a:endParaRPr sz="260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9" name="Google Shape;99;p17" title="bre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249" y="1930313"/>
            <a:ext cx="3626134" cy="2719600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76000"/>
              </a:schemeClr>
            </a:outerShdw>
          </a:effectLst>
        </p:spPr>
      </p:pic>
      <p:sp>
        <p:nvSpPr>
          <p:cNvPr id="100" name="Google Shape;100;p17"/>
          <p:cNvSpPr/>
          <p:nvPr/>
        </p:nvSpPr>
        <p:spPr>
          <a:xfrm>
            <a:off x="711700" y="2654366"/>
            <a:ext cx="3537300" cy="762300"/>
          </a:xfrm>
          <a:prstGeom prst="roundRect">
            <a:avLst>
              <a:gd fmla="val 8130" name="adj"/>
            </a:avLst>
          </a:prstGeom>
          <a:solidFill>
            <a:schemeClr val="lt1"/>
          </a:solidFill>
          <a:ln cap="flat" cmpd="sng" w="24825">
            <a:solidFill>
              <a:srgbClr val="FBB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9627" rotWithShape="0" algn="bl" dir="2460000" dist="49627">
              <a:srgbClr val="000000">
                <a:alpha val="40000"/>
              </a:srgbClr>
            </a:outerShdw>
          </a:effectLst>
        </p:spPr>
        <p:txBody>
          <a:bodyPr anchorCtr="0" anchor="ctr" bIns="29775" lIns="59550" spcFirstLastPara="1" rIns="59550" wrap="square" tIns="29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Add in</a:t>
            </a:r>
            <a:r>
              <a:rPr b="1"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AI’s</a:t>
            </a:r>
            <a:r>
              <a:rPr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ideas</a:t>
            </a:r>
            <a:endParaRPr sz="260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1" name="Google Shape;101;p17" title="chee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850" y="1897173"/>
            <a:ext cx="3954950" cy="2966222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76000"/>
              </a:schemeClr>
            </a:outerShdw>
          </a:effectLst>
        </p:spPr>
      </p:pic>
      <p:sp>
        <p:nvSpPr>
          <p:cNvPr id="102" name="Google Shape;102;p17"/>
          <p:cNvSpPr/>
          <p:nvPr/>
        </p:nvSpPr>
        <p:spPr>
          <a:xfrm>
            <a:off x="684400" y="1512538"/>
            <a:ext cx="3537300" cy="762300"/>
          </a:xfrm>
          <a:prstGeom prst="roundRect">
            <a:avLst>
              <a:gd fmla="val 8130" name="adj"/>
            </a:avLst>
          </a:prstGeom>
          <a:solidFill>
            <a:srgbClr val="FBBF00"/>
          </a:solidFill>
          <a:ln cap="flat" cmpd="sng" w="24825">
            <a:solidFill>
              <a:srgbClr val="FBB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9627" rotWithShape="0" algn="bl" dir="2460000" dist="49627">
              <a:srgbClr val="000000">
                <a:alpha val="40000"/>
              </a:srgbClr>
            </a:outerShdw>
          </a:effectLst>
        </p:spPr>
        <p:txBody>
          <a:bodyPr anchorCtr="0" anchor="ctr" bIns="29775" lIns="59550" spcFirstLastPara="1" rIns="59550" wrap="square" tIns="297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You</a:t>
            </a:r>
            <a:r>
              <a:rPr lang="en-GB" sz="260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combine + improve</a:t>
            </a:r>
            <a:endParaRPr sz="260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3" name="Google Shape;103;p17" title="lettuc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9444" y="1540832"/>
            <a:ext cx="3893786" cy="2920339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76000"/>
              </a:schemeClr>
            </a:outerShdw>
          </a:effectLst>
        </p:spPr>
      </p:pic>
      <p:pic>
        <p:nvPicPr>
          <p:cNvPr id="104" name="Google Shape;104;p17" title="tomat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1913" y="1540829"/>
            <a:ext cx="3708806" cy="2781605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76000"/>
              </a:schemeClr>
            </a:outerShdw>
          </a:effectLst>
        </p:spPr>
      </p:pic>
      <p:pic>
        <p:nvPicPr>
          <p:cNvPr id="105" name="Google Shape;105;p17" title="onion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9420" y="1398830"/>
            <a:ext cx="3893786" cy="2920339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76000"/>
              </a:schemeClr>
            </a:outerShdw>
          </a:effectLst>
        </p:spPr>
      </p:pic>
      <p:pic>
        <p:nvPicPr>
          <p:cNvPr id="106" name="Google Shape;106;p17" title="brea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906" y="1325085"/>
            <a:ext cx="3708815" cy="2781605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76000"/>
              </a:schemeClr>
            </a:outerShdw>
          </a:effectLst>
        </p:spPr>
      </p:pic>
      <p:pic>
        <p:nvPicPr>
          <p:cNvPr id="107" name="Google Shape;107;p17" title="flag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8796" y="1317100"/>
            <a:ext cx="1994188" cy="1495641"/>
          </a:xfrm>
          <a:prstGeom prst="rect">
            <a:avLst/>
          </a:prstGeom>
          <a:noFill/>
          <a:ln>
            <a:noFill/>
          </a:ln>
          <a:effectLst>
            <a:outerShdw blurRad="66664" rotWithShape="0" algn="bl" dir="840000" dist="26666">
              <a:schemeClr val="dk2">
                <a:alpha val="16000"/>
              </a:scheme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