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Lst>
  <p:sldSz cy="5143500" cx="9144000"/>
  <p:notesSz cx="6858000" cy="9144000"/>
  <p:embeddedFontLst>
    <p:embeddedFont>
      <p:font typeface="Lato"/>
      <p:regular r:id="rId70"/>
      <p:bold r:id="rId71"/>
      <p:italic r:id="rId72"/>
      <p:boldItalic r:id="rId73"/>
    </p:embeddedFont>
    <p:embeddedFont>
      <p:font typeface="Lato Black"/>
      <p:bold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76" roundtripDataSignature="AMtx7mjoszQk60M8P2eGVYqOuOOxZue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ED6C0CD-5A79-498B-97AA-6A61BF59704D}">
  <a:tblStyle styleId="{0ED6C0CD-5A79-498B-97AA-6A61BF59704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A309C265-2077-4348-835B-2121A0A19D4E}"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Lato-boldItalic.fntdata"/><Relationship Id="rId72" Type="http://schemas.openxmlformats.org/officeDocument/2006/relationships/font" Target="fonts/Lato-italic.fntdata"/><Relationship Id="rId31" Type="http://schemas.openxmlformats.org/officeDocument/2006/relationships/slide" Target="slides/slide25.xml"/><Relationship Id="rId75" Type="http://schemas.openxmlformats.org/officeDocument/2006/relationships/font" Target="fonts/LatoBlack-boldItalic.fntdata"/><Relationship Id="rId30" Type="http://schemas.openxmlformats.org/officeDocument/2006/relationships/slide" Target="slides/slide24.xml"/><Relationship Id="rId74" Type="http://schemas.openxmlformats.org/officeDocument/2006/relationships/font" Target="fonts/LatoBlack-bold.fntdata"/><Relationship Id="rId33" Type="http://schemas.openxmlformats.org/officeDocument/2006/relationships/slide" Target="slides/slide27.xml"/><Relationship Id="rId32" Type="http://schemas.openxmlformats.org/officeDocument/2006/relationships/slide" Target="slides/slide26.xml"/><Relationship Id="rId76" Type="http://customschemas.google.com/relationships/presentationmetadata" Target="meta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Lato-bold.fntdata"/><Relationship Id="rId70" Type="http://schemas.openxmlformats.org/officeDocument/2006/relationships/font" Target="fonts/Lato-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nest.co.uk/compound-interest/"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nest.co.uk/compound-interest/" TargetMode="Externa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should make a note of the correct answers</a:t>
            </a:r>
            <a:endParaRPr>
              <a:solidFill>
                <a:schemeClr val="dk1"/>
              </a:solidFill>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Delivery instruction</a:t>
            </a:r>
            <a:endParaRPr b="1"/>
          </a:p>
          <a:p>
            <a:pPr indent="0" lvl="0" marL="0" rtl="0" algn="l">
              <a:lnSpc>
                <a:spcPct val="100000"/>
              </a:lnSpc>
              <a:spcBef>
                <a:spcPts val="0"/>
              </a:spcBef>
              <a:spcAft>
                <a:spcPts val="0"/>
              </a:spcAft>
              <a:buSzPts val="1100"/>
              <a:buNone/>
            </a:pPr>
            <a:r>
              <a:rPr lang="en-GB"/>
              <a:t>Encourage students to use keywords when projecting back to the class.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chemeClr val="dk1"/>
              </a:solidFill>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Loans work is a similar way except it’s the cost of borrowing. When borrowing, interest is the amount a person has to pay back to the lender each year.</a:t>
            </a:r>
            <a:endParaRPr>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Hand out sheets and students label the different aspects of a savings account</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4488225b49_1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34488225b49_1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Hand out sheets and students label the different aspects of a savings account</a:t>
            </a:r>
            <a:endParaRPr>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 three savings accounts should be split between the class with students working in pairs. Students complete the worksheet before coming back as a class to discuss and compare each savings account. This exercise sets students up for the case study matching activity.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If students get through one account quickly, they can continue with the other accounts. They can then complete their sheets during student feedback; adding any relevant information shown in the following feedback slides.</a:t>
            </a:r>
            <a:endParaRPr>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Additional context</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These examples are mostly illustrative.</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For the past few years interest rates on savings accounts have been relatively low. This means that it’s very hard to find an interest of 5% on a savings account. As the Bank of England has raised the base rate of interest, very slowly there’s a better opportunity to find higher interest rates on savings accounts.   </a:t>
            </a:r>
            <a:endParaRPr>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Additional context</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For the past few years interest rates on savings accounts have been relatively low. This means that it’s very hard to find an interest of 5% on a savings account. As the Bank of England has raised the base rate of interest, very slowly there’s a better opportunity to find higher interest rates on savings accounts.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Additional context</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For the past few years interest rates on savings accounts have been relatively low. This means that it’s very hard to find an interest of 5% on a savings account. As the Bank of England has raised the base rate of interest, very slowly there’s a better opportunity to find higher interest rates on savings accounts.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If mini whiteboards area available, these can be used for students to write ‘Profile name | Savings Account’ to assess learning</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Prompt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rgbClr val="0543B3"/>
              </a:buClr>
              <a:buSzPts val="1100"/>
              <a:buFont typeface="Lato"/>
              <a:buChar char="●"/>
            </a:pPr>
            <a:r>
              <a:rPr lang="en-GB">
                <a:solidFill>
                  <a:schemeClr val="dk1"/>
                </a:solidFill>
                <a:latin typeface="Lato"/>
                <a:ea typeface="Lato"/>
                <a:cs typeface="Lato"/>
                <a:sym typeface="Lato"/>
              </a:rPr>
              <a:t>What are they saving for?</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rgbClr val="0543B3"/>
              </a:buClr>
              <a:buSzPts val="1100"/>
              <a:buFont typeface="Lato"/>
              <a:buChar char="●"/>
            </a:pPr>
            <a:r>
              <a:rPr lang="en-GB">
                <a:solidFill>
                  <a:schemeClr val="dk1"/>
                </a:solidFill>
                <a:latin typeface="Lato"/>
                <a:ea typeface="Lato"/>
                <a:cs typeface="Lato"/>
                <a:sym typeface="Lato"/>
              </a:rPr>
              <a:t>Will they be able to access money when they need it?</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rgbClr val="0543B3"/>
              </a:buClr>
              <a:buSzPts val="1100"/>
              <a:buFont typeface="Lato"/>
              <a:buChar char="●"/>
            </a:pPr>
            <a:r>
              <a:rPr lang="en-GB">
                <a:solidFill>
                  <a:schemeClr val="dk1"/>
                </a:solidFill>
                <a:latin typeface="Lato"/>
                <a:ea typeface="Lato"/>
                <a:cs typeface="Lato"/>
                <a:sym typeface="Lato"/>
              </a:rPr>
              <a:t>What is the interest rate on the account?</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rgbClr val="0543B3"/>
              </a:buClr>
              <a:buSzPts val="1100"/>
              <a:buFont typeface="Lato"/>
              <a:buChar char="●"/>
            </a:pPr>
            <a:r>
              <a:rPr lang="en-GB">
                <a:solidFill>
                  <a:schemeClr val="dk1"/>
                </a:solidFill>
                <a:latin typeface="Lato"/>
                <a:ea typeface="Lato"/>
                <a:cs typeface="Lato"/>
                <a:sym typeface="Lato"/>
              </a:rPr>
              <a:t>Is there a minimum or maximum amount of money needed to deposit in the account?</a:t>
            </a:r>
            <a:endParaRPr>
              <a:latin typeface="Lato"/>
              <a:ea typeface="Lato"/>
              <a:cs typeface="Lato"/>
              <a:sym typeface="La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Use targeted questioning prompting students to provide justification for the selected saving account </a:t>
            </a:r>
            <a:endParaRPr>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different students to read out each of these key points. Students may also want to comment on these - for example, sharing additional resources to help compare savings accounts options.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different students to read out each of these key points. Students may also want to comment on these - for example, sharing additional resources to help compare savings accounts options.</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different students to read out each of these key points. Students may also want to comment on these - for example, sharing additional resources to help compare savings accounts options.</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chemeClr val="dk1"/>
              </a:solidFill>
              <a:latin typeface="Lato"/>
              <a:ea typeface="Lato"/>
              <a:cs typeface="Lato"/>
              <a:sym typeface="Lato"/>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Teacher explanation</a:t>
            </a:r>
            <a:endParaRPr b="1"/>
          </a:p>
          <a:p>
            <a:pPr indent="0" lvl="0" marL="0" rtl="0" algn="l">
              <a:lnSpc>
                <a:spcPct val="100000"/>
              </a:lnSpc>
              <a:spcBef>
                <a:spcPts val="0"/>
              </a:spcBef>
              <a:spcAft>
                <a:spcPts val="0"/>
              </a:spcAft>
              <a:buSzPts val="1100"/>
              <a:buNone/>
            </a:pPr>
            <a:r>
              <a:rPr lang="en-GB">
                <a:latin typeface="Lato"/>
                <a:ea typeface="Lato"/>
                <a:cs typeface="Lato"/>
                <a:sym typeface="Lato"/>
              </a:rPr>
              <a:t>Teacher runs through the worked example of Daniel’s interest earned, drawing out key mathematical concepts and calculations. Encourage students to understand the concept of compound interest being when ‘next year’s interest is building on the previous year’s interest’ meaning money saved (or owed if a loan is made) grows faster and faster over time. If students feel confident with the concept from their maths lessons, invite them to share explanations with the class to support lower-ability students.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Teacher explanation</a:t>
            </a:r>
            <a:endParaRPr b="1">
              <a:solidFill>
                <a:schemeClr val="dk1"/>
              </a:solidFill>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Students to complete the gaps in the table, using calculators.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They may wish to show their answer on mini whiteboards, drawing a table for years 4 and 5.</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ffdd8bd1cb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g2ffdd8bd1cb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Teacher explanation</a:t>
            </a:r>
            <a:endParaRPr b="1">
              <a:solidFill>
                <a:schemeClr val="dk1"/>
              </a:solidFill>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Students to complete the gaps in the table, using calculators.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They may wish to show their answer on mini whiteboards, drawing a table for years 4 and 5.</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Available as printout in lesson folder</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Lots of students will recognise this from their Maths GCSE. Connections can be drawn so students can see how compound works when it comes to money!</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It may also be a good time to explain/ discuss what happens to a loan when interest is added. The loan will also grow and grow because of compounding so when we borrow money, it’s important to take into account that the amount that will need to be repaid will depend on the </a:t>
            </a:r>
            <a:r>
              <a:rPr b="1" lang="en-GB">
                <a:latin typeface="Lato"/>
                <a:ea typeface="Lato"/>
                <a:cs typeface="Lato"/>
                <a:sym typeface="Lato"/>
              </a:rPr>
              <a:t>interest rate</a:t>
            </a:r>
            <a:r>
              <a:rPr lang="en-GB">
                <a:latin typeface="Lato"/>
                <a:ea typeface="Lato"/>
                <a:cs typeface="Lato"/>
                <a:sym typeface="Lato"/>
              </a:rPr>
              <a:t> and </a:t>
            </a:r>
            <a:r>
              <a:rPr b="1" lang="en-GB">
                <a:latin typeface="Lato"/>
                <a:ea typeface="Lato"/>
                <a:cs typeface="Lato"/>
                <a:sym typeface="Lato"/>
              </a:rPr>
              <a:t>time period</a:t>
            </a:r>
            <a:r>
              <a:rPr lang="en-GB">
                <a:latin typeface="Lato"/>
                <a:ea typeface="Lato"/>
                <a:cs typeface="Lato"/>
                <a:sym typeface="Lato"/>
              </a:rPr>
              <a:t> until its paid back.</a:t>
            </a:r>
            <a:endParaRPr>
              <a:latin typeface="Lato"/>
              <a:ea typeface="Lato"/>
              <a:cs typeface="Lato"/>
              <a:sym typeface="Lato"/>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Encourage students to use their analytical skills to compare these answers and see what’s realistic, even if they don’t have a calculator</a:t>
            </a:r>
            <a:endParaRPr>
              <a:latin typeface="Lato"/>
              <a:ea typeface="Lato"/>
              <a:cs typeface="Lato"/>
              <a:sym typeface="Lato"/>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different students to read out each of these key points. Students may also want to comment on these - for example, sharing additional resources to help compare savings accounts options.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1" name="Google Shape;501;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chemeClr val="dk1"/>
              </a:solidFill>
              <a:latin typeface="Lato"/>
              <a:ea typeface="Lato"/>
              <a:cs typeface="Lato"/>
              <a:sym typeface="Lato"/>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Calculation is a simple takeaway sum, so $</a:t>
            </a:r>
            <a:r>
              <a:rPr lang="en-GB">
                <a:latin typeface="Lato"/>
                <a:ea typeface="Lato"/>
                <a:cs typeface="Lato"/>
                <a:sym typeface="Lato"/>
              </a:rPr>
              <a:t>2,105,826 - $1,232,318 = $873,508</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Source: </a:t>
            </a:r>
            <a:r>
              <a:rPr lang="en-GB" u="sng">
                <a:solidFill>
                  <a:schemeClr val="hlink"/>
                </a:solidFill>
                <a:latin typeface="Lato"/>
                <a:ea typeface="Lato"/>
                <a:cs typeface="Lato"/>
                <a:sym typeface="Lato"/>
                <a:hlinkClick r:id="rId2"/>
              </a:rPr>
              <a:t>Compound Interest Makes 20-Year-Olds Better At Investing Than Financial Pro's</a:t>
            </a:r>
            <a:r>
              <a:rPr lang="en-GB">
                <a:latin typeface="Lato"/>
                <a:ea typeface="Lato"/>
                <a:cs typeface="Lato"/>
                <a:sym typeface="Lato"/>
              </a:rPr>
              <a:t>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04c3f51bb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6" name="Google Shape;526;g304c3f51bb4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Calculation is a simple takeaway sum, so $2,105,826 - $1,232,318 = $873,508</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Source: </a:t>
            </a:r>
            <a:r>
              <a:rPr lang="en-GB" u="sng">
                <a:solidFill>
                  <a:schemeClr val="hlink"/>
                </a:solidFill>
                <a:latin typeface="Lato"/>
                <a:ea typeface="Lato"/>
                <a:cs typeface="Lato"/>
                <a:sym typeface="Lato"/>
                <a:hlinkClick r:id="rId2"/>
              </a:rPr>
              <a:t>Compound Interest Makes 20-Year-Olds Better At Investing Than Financial Pro's</a:t>
            </a:r>
            <a:r>
              <a:rPr lang="en-GB">
                <a:latin typeface="Lato"/>
                <a:ea typeface="Lato"/>
                <a:cs typeface="Lato"/>
                <a:sym typeface="Lato"/>
              </a:rPr>
              <a:t>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solidFill>
                  <a:srgbClr val="333333"/>
                </a:solidFill>
                <a:latin typeface="Lato"/>
                <a:ea typeface="Lato"/>
                <a:cs typeface="Lato"/>
                <a:sym typeface="Lato"/>
              </a:rPr>
              <a:t>Inflation is the increase in the price of something over time. For example, your parents or carers may be saying the cost of their weekly shop has gone up and it costs more to fill the car with petrol. The rise in inflation has been driven by a number of things – from increased demand for goods and services as coronavirus restrictions were lifted, to supply issues and the higher price of oil and gas.</a:t>
            </a:r>
            <a:endParaRPr>
              <a:solidFill>
                <a:srgbClr val="333333"/>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a:solidFill>
                <a:srgbClr val="333333"/>
              </a:solidFill>
            </a:endParaRPr>
          </a:p>
          <a:p>
            <a:pPr indent="0" lvl="0" marL="0" rtl="0" algn="l">
              <a:lnSpc>
                <a:spcPct val="100000"/>
              </a:lnSpc>
              <a:spcBef>
                <a:spcPts val="0"/>
              </a:spcBef>
              <a:spcAft>
                <a:spcPts val="0"/>
              </a:spcAft>
              <a:buSzPts val="1100"/>
              <a:buNone/>
            </a:pPr>
            <a:r>
              <a:t/>
            </a:r>
            <a:endParaRPr>
              <a:solidFill>
                <a:srgbClr val="333333"/>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solidFill>
                  <a:srgbClr val="333333"/>
                </a:solidFill>
                <a:latin typeface="Lato"/>
                <a:ea typeface="Lato"/>
                <a:cs typeface="Lato"/>
                <a:sym typeface="Lato"/>
              </a:rPr>
              <a:t>Inflation is the increase in the price of something over time. For example, your parents or carers may be saying the cost of their weekly shop has gone up and it costs more to fill the car with petrol. The rise in inflation has been driven by a number of things – from increased demand for goods and services as coronavirus restrictions were lifted, to supply issues and the higher price of oil and gas.</a:t>
            </a:r>
            <a:endParaRPr>
              <a:solidFill>
                <a:srgbClr val="333333"/>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a:solidFill>
                <a:srgbClr val="333333"/>
              </a:solidFill>
            </a:endParaRPr>
          </a:p>
          <a:p>
            <a:pPr indent="0" lvl="0" marL="0" rtl="0" algn="l">
              <a:lnSpc>
                <a:spcPct val="100000"/>
              </a:lnSpc>
              <a:spcBef>
                <a:spcPts val="0"/>
              </a:spcBef>
              <a:spcAft>
                <a:spcPts val="0"/>
              </a:spcAft>
              <a:buSzPts val="1100"/>
              <a:buNone/>
            </a:pPr>
            <a:r>
              <a:t/>
            </a:r>
            <a:endParaRPr>
              <a:solidFill>
                <a:srgbClr val="333333"/>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9" name="Google Shape;559;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rgbClr val="333333"/>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32887efce4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g32887efce46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rgbClr val="333333"/>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rgbClr val="333333"/>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32887efce46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3" name="Google Shape;583;g32887efce46_1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rgbClr val="333333"/>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1" name="Google Shape;591;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Delivery instruction</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Encourage students to use definitions and key concepts from the lesson. Take this in for teacher review.</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Possible answers: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To afford a big purchase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For children</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To  invest</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For safety net or ‘rainy day’ fund</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For a sense of security and confidence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Question 3</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Have a savings jar at home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Open a savings account</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Invest in stocks and shares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9" name="Google Shape;599;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chemeClr val="dk1"/>
              </a:solidFill>
              <a:latin typeface="Lato"/>
              <a:ea typeface="Lato"/>
              <a:cs typeface="Lato"/>
              <a:sym typeface="Lato"/>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6" name="Google Shape;606;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2" name="Google Shape;612;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0" name="Google Shape;630;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Prompt questions</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other sorts of items or services might Susanna save for?</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kinds of things may an emergency fund be used for?</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How would you define investing?</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Encourage  students to think about more examples if ways they can save gradually or motivate themselves to save for the future.</a:t>
            </a:r>
            <a:endParaRPr>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Use think- pair-share</a:t>
            </a:r>
            <a:endParaRPr>
              <a:solidFill>
                <a:schemeClr val="dk1"/>
              </a:solidFill>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6" name="Shape 6"/>
        <p:cNvGrpSpPr/>
        <p:nvPr/>
      </p:nvGrpSpPr>
      <p:grpSpPr>
        <a:xfrm>
          <a:off x="0" y="0"/>
          <a:ext cx="0" cy="0"/>
          <a:chOff x="0" y="0"/>
          <a:chExt cx="0" cy="0"/>
        </a:xfrm>
      </p:grpSpPr>
      <p:sp>
        <p:nvSpPr>
          <p:cNvPr id="7" name="Google Shape;7;g341989cdb23_0_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 name="Google Shape;8;g341989cdb23_0_1"/>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28" name="Shape 28"/>
        <p:cNvGrpSpPr/>
        <p:nvPr/>
      </p:nvGrpSpPr>
      <p:grpSpPr>
        <a:xfrm>
          <a:off x="0" y="0"/>
          <a:ext cx="0" cy="0"/>
          <a:chOff x="0" y="0"/>
          <a:chExt cx="0" cy="0"/>
        </a:xfrm>
      </p:grpSpPr>
      <p:sp>
        <p:nvSpPr>
          <p:cNvPr id="29" name="Google Shape;29;g341989cdb23_0_23"/>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 name="Google Shape;30;g341989cdb23_0_23"/>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p:cSld name="TITLE_ONLY_2">
    <p:bg>
      <p:bgPr>
        <a:solidFill>
          <a:srgbClr val="262A33"/>
        </a:solidFill>
      </p:bgPr>
    </p:bg>
    <p:spTree>
      <p:nvGrpSpPr>
        <p:cNvPr id="31" name="Shape 31"/>
        <p:cNvGrpSpPr/>
        <p:nvPr/>
      </p:nvGrpSpPr>
      <p:grpSpPr>
        <a:xfrm>
          <a:off x="0" y="0"/>
          <a:ext cx="0" cy="0"/>
          <a:chOff x="0" y="0"/>
          <a:chExt cx="0" cy="0"/>
        </a:xfrm>
      </p:grpSpPr>
      <p:pic>
        <p:nvPicPr>
          <p:cNvPr id="32" name="Google Shape;32;g341989cdb23_0_26"/>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33" name="Shape 33"/>
        <p:cNvGrpSpPr/>
        <p:nvPr/>
      </p:nvGrpSpPr>
      <p:grpSpPr>
        <a:xfrm>
          <a:off x="0" y="0"/>
          <a:ext cx="0" cy="0"/>
          <a:chOff x="0" y="0"/>
          <a:chExt cx="0" cy="0"/>
        </a:xfrm>
      </p:grpSpPr>
      <p:pic>
        <p:nvPicPr>
          <p:cNvPr id="34" name="Google Shape;34;g341989cdb23_0_28"/>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2">
  <p:cSld name="TITLE_AND_BODY_1_1">
    <p:bg>
      <p:bgPr>
        <a:solidFill>
          <a:srgbClr val="0543B3"/>
        </a:solidFill>
      </p:bgPr>
    </p:bg>
    <p:spTree>
      <p:nvGrpSpPr>
        <p:cNvPr id="35" name="Shape 35"/>
        <p:cNvGrpSpPr/>
        <p:nvPr/>
      </p:nvGrpSpPr>
      <p:grpSpPr>
        <a:xfrm>
          <a:off x="0" y="0"/>
          <a:ext cx="0" cy="0"/>
          <a:chOff x="0" y="0"/>
          <a:chExt cx="0" cy="0"/>
        </a:xfrm>
      </p:grpSpPr>
      <p:pic>
        <p:nvPicPr>
          <p:cNvPr id="36" name="Google Shape;36;g341989cdb23_0_30"/>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
        <p:nvSpPr>
          <p:cNvPr id="37" name="Google Shape;37;g341989cdb23_0_3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900"/>
              <a:buFont typeface="Lato"/>
              <a:buNone/>
              <a:defRPr b="1" sz="2900">
                <a:solidFill>
                  <a:schemeClr val="lt1"/>
                </a:solidFill>
                <a:latin typeface="Lato"/>
                <a:ea typeface="Lato"/>
                <a:cs typeface="Lato"/>
                <a:sym typeface="Lato"/>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1">
  <p:cSld name="Section slide 1_1_1">
    <p:spTree>
      <p:nvGrpSpPr>
        <p:cNvPr id="38" name="Shape 38"/>
        <p:cNvGrpSpPr/>
        <p:nvPr/>
      </p:nvGrpSpPr>
      <p:grpSpPr>
        <a:xfrm>
          <a:off x="0" y="0"/>
          <a:ext cx="0" cy="0"/>
          <a:chOff x="0" y="0"/>
          <a:chExt cx="0" cy="0"/>
        </a:xfrm>
      </p:grpSpPr>
      <p:sp>
        <p:nvSpPr>
          <p:cNvPr id="39" name="Google Shape;39;g341989cdb23_0_33"/>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2 1">
  <p:cSld name="Section slide 1_3">
    <p:spTree>
      <p:nvGrpSpPr>
        <p:cNvPr id="40" name="Shape 40"/>
        <p:cNvGrpSpPr/>
        <p:nvPr/>
      </p:nvGrpSpPr>
      <p:grpSpPr>
        <a:xfrm>
          <a:off x="0" y="0"/>
          <a:ext cx="0" cy="0"/>
          <a:chOff x="0" y="0"/>
          <a:chExt cx="0" cy="0"/>
        </a:xfrm>
      </p:grpSpPr>
      <p:sp>
        <p:nvSpPr>
          <p:cNvPr id="41" name="Google Shape;41;g341989cdb23_0_35"/>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g341989cdb23_0_35"/>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2">
  <p:cSld name="TITLE_AND_TWO_COLUMNS_1_2">
    <p:spTree>
      <p:nvGrpSpPr>
        <p:cNvPr id="9" name="Shape 9"/>
        <p:cNvGrpSpPr/>
        <p:nvPr/>
      </p:nvGrpSpPr>
      <p:grpSpPr>
        <a:xfrm>
          <a:off x="0" y="0"/>
          <a:ext cx="0" cy="0"/>
          <a:chOff x="0" y="0"/>
          <a:chExt cx="0" cy="0"/>
        </a:xfrm>
      </p:grpSpPr>
      <p:sp>
        <p:nvSpPr>
          <p:cNvPr id="10" name="Google Shape;10;g341989cdb23_0_4"/>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g341989cdb23_0_4"/>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2" name="Google Shape;12;g341989cdb23_0_4"/>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900"/>
              <a:buFont typeface="Lato"/>
              <a:buNone/>
              <a:defRPr b="1" sz="2900">
                <a:solidFill>
                  <a:schemeClr val="lt1"/>
                </a:solidFill>
                <a:latin typeface="Lato"/>
                <a:ea typeface="Lato"/>
                <a:cs typeface="Lato"/>
                <a:sym typeface="Lato"/>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TITLE_AND_TWO_COLUMNS_1_1">
    <p:spTree>
      <p:nvGrpSpPr>
        <p:cNvPr id="13" name="Shape 13"/>
        <p:cNvGrpSpPr/>
        <p:nvPr/>
      </p:nvGrpSpPr>
      <p:grpSpPr>
        <a:xfrm>
          <a:off x="0" y="0"/>
          <a:ext cx="0" cy="0"/>
          <a:chOff x="0" y="0"/>
          <a:chExt cx="0" cy="0"/>
        </a:xfrm>
      </p:grpSpPr>
      <p:sp>
        <p:nvSpPr>
          <p:cNvPr id="14" name="Google Shape;14;g341989cdb23_0_8"/>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5" name="Shape 15"/>
        <p:cNvGrpSpPr/>
        <p:nvPr/>
      </p:nvGrpSpPr>
      <p:grpSpPr>
        <a:xfrm>
          <a:off x="0" y="0"/>
          <a:ext cx="0" cy="0"/>
          <a:chOff x="0" y="0"/>
          <a:chExt cx="0" cy="0"/>
        </a:xfrm>
      </p:grpSpPr>
      <p:pic>
        <p:nvPicPr>
          <p:cNvPr id="16" name="Google Shape;16;g341989cdb23_0_10"/>
          <p:cNvPicPr preferRelativeResize="0"/>
          <p:nvPr/>
        </p:nvPicPr>
        <p:blipFill rotWithShape="1">
          <a:blip r:embed="rId2">
            <a:alphaModFix/>
          </a:blip>
          <a:srcRect b="-2281" l="-4222" r="-3757" t="-2440"/>
          <a:stretch/>
        </p:blipFill>
        <p:spPr>
          <a:xfrm rot="-5400000">
            <a:off x="7182681" y="3219806"/>
            <a:ext cx="2039601" cy="1978026"/>
          </a:xfrm>
          <a:prstGeom prst="rect">
            <a:avLst/>
          </a:prstGeom>
          <a:noFill/>
          <a:ln>
            <a:noFill/>
          </a:ln>
        </p:spPr>
      </p:pic>
      <p:pic>
        <p:nvPicPr>
          <p:cNvPr id="17" name="Google Shape;17;g341989cdb23_0_10"/>
          <p:cNvPicPr preferRelativeResize="0"/>
          <p:nvPr/>
        </p:nvPicPr>
        <p:blipFill rotWithShape="1">
          <a:blip r:embed="rId3">
            <a:alphaModFix/>
          </a:blip>
          <a:srcRect b="-5224" l="-1905" r="-1091" t="-5235"/>
          <a:stretch/>
        </p:blipFill>
        <p:spPr>
          <a:xfrm>
            <a:off x="426625" y="302950"/>
            <a:ext cx="2516427" cy="696225"/>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8" name="Shape 18"/>
        <p:cNvGrpSpPr/>
        <p:nvPr/>
      </p:nvGrpSpPr>
      <p:grpSpPr>
        <a:xfrm>
          <a:off x="0" y="0"/>
          <a:ext cx="0" cy="0"/>
          <a:chOff x="0" y="0"/>
          <a:chExt cx="0" cy="0"/>
        </a:xfrm>
      </p:grpSpPr>
      <p:pic>
        <p:nvPicPr>
          <p:cNvPr id="19" name="Google Shape;19;g341989cdb23_0_13"/>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0" name="Shape 20"/>
        <p:cNvGrpSpPr/>
        <p:nvPr/>
      </p:nvGrpSpPr>
      <p:grpSpPr>
        <a:xfrm>
          <a:off x="0" y="0"/>
          <a:ext cx="0" cy="0"/>
          <a:chOff x="0" y="0"/>
          <a:chExt cx="0" cy="0"/>
        </a:xfrm>
      </p:grpSpPr>
      <p:pic>
        <p:nvPicPr>
          <p:cNvPr id="21" name="Google Shape;21;g341989cdb23_0_15"/>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TITLE_ONLY_1_1">
    <p:bg>
      <p:bgPr>
        <a:solidFill>
          <a:srgbClr val="0543B3"/>
        </a:solidFill>
      </p:bgPr>
    </p:bg>
    <p:spTree>
      <p:nvGrpSpPr>
        <p:cNvPr id="22" name="Shape 2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3" name="Shape 23"/>
        <p:cNvGrpSpPr/>
        <p:nvPr/>
      </p:nvGrpSpPr>
      <p:grpSpPr>
        <a:xfrm>
          <a:off x="0" y="0"/>
          <a:ext cx="0" cy="0"/>
          <a:chOff x="0" y="0"/>
          <a:chExt cx="0" cy="0"/>
        </a:xfrm>
      </p:grpSpPr>
      <p:sp>
        <p:nvSpPr>
          <p:cNvPr id="24" name="Google Shape;24;g341989cdb23_0_18"/>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 name="Google Shape;25;g341989cdb23_0_18"/>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26" name="Google Shape;26;g341989cdb23_0_18"/>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900"/>
              <a:buFont typeface="Lato"/>
              <a:buNone/>
              <a:defRPr b="1" sz="2900">
                <a:solidFill>
                  <a:schemeClr val="lt1"/>
                </a:solidFill>
                <a:latin typeface="Lato"/>
                <a:ea typeface="Lato"/>
                <a:cs typeface="Lato"/>
                <a:sym typeface="Lato"/>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27" name="Shape 2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www.youtube.com/watch?v=lNK95khKvSk" TargetMode="External"/><Relationship Id="rId4" Type="http://schemas.openxmlformats.org/officeDocument/2006/relationships/image" Target="../media/image21.jpg"/><Relationship Id="rId5" Type="http://schemas.openxmlformats.org/officeDocument/2006/relationships/hyperlink" Target="https://www.youtube.com/watch?v=DyXUCEm7Ve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moneysavingexpert.com/savings/savings-accounts-best-interest/?&amp;source=GOO-0X0000042AADF612A3&amp;gclid=CjwKCAiA2fmdBhBpEiwA4CcHzSgeRZvPeYkK14KJZXHaCyT4pWhO6XtTI8SADO79-zQoBDTYdnwS8RoC2EMQAvD_BwE&amp;gclsrc=aw.ds" TargetMode="External"/><Relationship Id="rId4" Type="http://schemas.openxmlformats.org/officeDocument/2006/relationships/hyperlink" Target="https://www.moneysupermarket.com/saving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www.moneysavingexpert.com/savings/savings-accounts-best-interest/?&amp;source=GOO-0X0000042AADF612A3&amp;gclid=CjwKCAiA2fmdBhBpEiwA4CcHzSgeRZvPeYkK14KJZXHaCyT4pWhO6XtTI8SADO79-zQoBDTYdnwS8RoC2EMQAvD_BwE&amp;gclsrc=aw.ds" TargetMode="External"/><Relationship Id="rId4" Type="http://schemas.openxmlformats.org/officeDocument/2006/relationships/hyperlink" Target="https://www.moneysupermarket.com/savings/" TargetMode="External"/><Relationship Id="rId5" Type="http://schemas.openxmlformats.org/officeDocument/2006/relationships/hyperlink" Target="https://www.gov.uk/junior-individual-savings-account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4.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4.pn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4.pn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4.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1.png"/><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0.png"/><Relationship Id="rId4" Type="http://schemas.openxmlformats.org/officeDocument/2006/relationships/image" Target="../media/image32.png"/><Relationship Id="rId5"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40.png"/><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www.themoneyjar.co.uk/calc/compound-interest-calculator.html" TargetMode="Externa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hyperlink" Target="https://news.sky.com/video/uk-economy-historic-inflation-explained-12749099" TargetMode="External"/><Relationship Id="rId4" Type="http://schemas.openxmlformats.org/officeDocument/2006/relationships/image" Target="../media/image34.png"/><Relationship Id="rId5" Type="http://schemas.openxmlformats.org/officeDocument/2006/relationships/hyperlink" Target="https://news.sky.com/video/uk-economy-historic-inflation-explained-12749099"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hyperlink" Target="https://www.citizensadvice.org.uk/debt-and-money/" TargetMode="External"/><Relationship Id="rId4" Type="http://schemas.openxmlformats.org/officeDocument/2006/relationships/image" Target="../media/image38.png"/><Relationship Id="rId5" Type="http://schemas.openxmlformats.org/officeDocument/2006/relationships/image" Target="../media/image33.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3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hyperlink" Target="https://resources.ftflic.com/" TargetMode="External"/><Relationship Id="rId4" Type="http://schemas.openxmlformats.org/officeDocument/2006/relationships/hyperlink" Target="https://themoneycharity.org.uk/advice-information/tips-choosing-savings-account/" TargetMode="External"/><Relationship Id="rId5" Type="http://schemas.openxmlformats.org/officeDocument/2006/relationships/hyperlink" Target="https://thedecisionlab.com/insights/consumer-insights/how-we-can-nudge-ourselves-to-save-more" TargetMode="External"/><Relationship Id="rId6" Type="http://schemas.openxmlformats.org/officeDocument/2006/relationships/hyperlink" Target="https://www.moneysavingexpert.com/savings/savings-accounts-best-interest/?&amp;source=GOO-0X0000042AADF612A3&amp;gclid=CjwKCAiAzp6eBhByEiwA_gGq5N3GOzXpZDen1YJm2liUlc6B-e8UlwTfwe_HWqM3rhSALzuZuTV-MRoCj-AQAvD_BwE&amp;gclsrc=aw.d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hyperlink" Target="https://thedecisionlab.com/insights/consumer-insights/how-we-can-nudge-ourselves-to-save-mor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s://www.moneyhelper.org.uk/en/pensions-and-retirement/tax-and-pensions/tax-relief-and-your-pension#:~:text=When%20you%20pay%20into%20your,income%20tax%20that%20you%20pa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6" name="Shape 46"/>
        <p:cNvGrpSpPr/>
        <p:nvPr/>
      </p:nvGrpSpPr>
      <p:grpSpPr>
        <a:xfrm>
          <a:off x="0" y="0"/>
          <a:ext cx="0" cy="0"/>
          <a:chOff x="0" y="0"/>
          <a:chExt cx="0" cy="0"/>
        </a:xfrm>
      </p:grpSpPr>
      <p:sp>
        <p:nvSpPr>
          <p:cNvPr id="47" name="Google Shape;47;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a:t>
            </a:r>
            <a:r>
              <a:rPr b="1" lang="en-GB" sz="1000">
                <a:solidFill>
                  <a:schemeClr val="accent2"/>
                </a:solidFill>
              </a:rPr>
              <a:t>Key Stage F</a:t>
            </a:r>
            <a:r>
              <a:rPr b="1" i="0" lang="en-GB" sz="1000" u="none" cap="none" strike="noStrike">
                <a:solidFill>
                  <a:schemeClr val="accent2"/>
                </a:solidFill>
                <a:latin typeface="Arial"/>
                <a:ea typeface="Arial"/>
                <a:cs typeface="Arial"/>
                <a:sym typeface="Arial"/>
              </a:rPr>
              <a:t>our (recommended for Year 11)</a:t>
            </a:r>
            <a:endParaRPr b="1" i="0" sz="1000" u="none" cap="none" strike="noStrike">
              <a:solidFill>
                <a:schemeClr val="accent2"/>
              </a:solidFill>
              <a:latin typeface="Arial"/>
              <a:ea typeface="Arial"/>
              <a:cs typeface="Arial"/>
              <a:sym typeface="Arial"/>
            </a:endParaRPr>
          </a:p>
        </p:txBody>
      </p:sp>
      <p:sp>
        <p:nvSpPr>
          <p:cNvPr id="48" name="Google Shape;48;p1"/>
          <p:cNvSpPr txBox="1"/>
          <p:nvPr/>
        </p:nvSpPr>
        <p:spPr>
          <a:xfrm>
            <a:off x="43432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FFFFFF"/>
                </a:solidFill>
                <a:latin typeface="Lato Black"/>
                <a:ea typeface="Lato Black"/>
                <a:cs typeface="Lato Black"/>
                <a:sym typeface="Lato Black"/>
              </a:rPr>
              <a:t>How to protect my financial future</a:t>
            </a:r>
            <a:endParaRPr b="1" i="0" sz="4800" u="none" cap="none" strike="noStrike">
              <a:solidFill>
                <a:srgbClr val="FFFFFF"/>
              </a:solidFill>
              <a:latin typeface="Lato Black"/>
              <a:ea typeface="Lato Black"/>
              <a:cs typeface="Lato Black"/>
              <a:sym typeface="Lato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0"/>
          <p:cNvSpPr/>
          <p:nvPr/>
        </p:nvSpPr>
        <p:spPr>
          <a:xfrm>
            <a:off x="6475650" y="865988"/>
            <a:ext cx="2317500" cy="30888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0"/>
          <p:cNvSpPr/>
          <p:nvPr/>
        </p:nvSpPr>
        <p:spPr>
          <a:xfrm>
            <a:off x="2697825" y="866000"/>
            <a:ext cx="3625800" cy="39267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0"/>
          <p:cNvSpPr/>
          <p:nvPr/>
        </p:nvSpPr>
        <p:spPr>
          <a:xfrm>
            <a:off x="228300" y="866000"/>
            <a:ext cx="2317500" cy="39267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9" name="Google Shape;129;p10"/>
          <p:cNvPicPr preferRelativeResize="0"/>
          <p:nvPr/>
        </p:nvPicPr>
        <p:blipFill rotWithShape="1">
          <a:blip r:embed="rId3">
            <a:alphaModFix/>
          </a:blip>
          <a:srcRect b="0" l="0" r="0" t="14155"/>
          <a:stretch/>
        </p:blipFill>
        <p:spPr>
          <a:xfrm>
            <a:off x="3593925" y="1056925"/>
            <a:ext cx="1658400" cy="971850"/>
          </a:xfrm>
          <a:prstGeom prst="rect">
            <a:avLst/>
          </a:prstGeom>
          <a:noFill/>
          <a:ln cap="flat" cmpd="sng" w="19050">
            <a:solidFill>
              <a:schemeClr val="accent2"/>
            </a:solidFill>
            <a:prstDash val="solid"/>
            <a:round/>
            <a:headEnd len="sm" w="sm" type="none"/>
            <a:tailEnd len="sm" w="sm" type="none"/>
          </a:ln>
        </p:spPr>
      </p:pic>
      <p:sp>
        <p:nvSpPr>
          <p:cNvPr id="130" name="Google Shape;130;p10"/>
          <p:cNvSpPr/>
          <p:nvPr/>
        </p:nvSpPr>
        <p:spPr>
          <a:xfrm>
            <a:off x="3425750" y="2198800"/>
            <a:ext cx="2000400" cy="4779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2. Savings Accounts</a:t>
            </a:r>
            <a:endParaRPr b="1" i="0" sz="1400" u="none" cap="none" strike="noStrike">
              <a:solidFill>
                <a:schemeClr val="dk1"/>
              </a:solidFill>
              <a:latin typeface="Lato"/>
              <a:ea typeface="Lato"/>
              <a:cs typeface="Lato"/>
              <a:sym typeface="Lato"/>
            </a:endParaRPr>
          </a:p>
        </p:txBody>
      </p:sp>
      <p:sp>
        <p:nvSpPr>
          <p:cNvPr id="131" name="Google Shape;131;p10"/>
          <p:cNvSpPr txBox="1"/>
          <p:nvPr/>
        </p:nvSpPr>
        <p:spPr>
          <a:xfrm>
            <a:off x="2697825" y="2822400"/>
            <a:ext cx="3513600" cy="201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Lato"/>
                <a:ea typeface="Lato"/>
                <a:cs typeface="Lato"/>
                <a:sym typeface="Lato"/>
              </a:rPr>
              <a:t>(</a:t>
            </a:r>
            <a:r>
              <a:rPr b="0" i="0" lang="en-GB" sz="1200" u="none" cap="none" strike="noStrike">
                <a:solidFill>
                  <a:schemeClr val="lt1"/>
                </a:solidFill>
                <a:latin typeface="Lato"/>
                <a:ea typeface="Lato"/>
                <a:cs typeface="Lato"/>
                <a:sym typeface="Lato"/>
              </a:rPr>
              <a:t>C) A place to put money in and</a:t>
            </a:r>
            <a:r>
              <a:rPr b="1" i="0" lang="en-GB" sz="1200" u="none" cap="none" strike="noStrike">
                <a:solidFill>
                  <a:schemeClr val="lt1"/>
                </a:solidFill>
                <a:latin typeface="Lato"/>
                <a:ea typeface="Lato"/>
                <a:cs typeface="Lato"/>
                <a:sym typeface="Lato"/>
              </a:rPr>
              <a:t> earn interest</a:t>
            </a:r>
            <a:r>
              <a:rPr b="0" i="0" lang="en-GB" sz="1200" u="none" cap="none" strike="noStrike">
                <a:solidFill>
                  <a:schemeClr val="lt1"/>
                </a:solidFill>
                <a:latin typeface="Lato"/>
                <a:ea typeface="Lato"/>
                <a:cs typeface="Lato"/>
                <a:sym typeface="Lato"/>
              </a:rPr>
              <a:t>. </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Lato"/>
                <a:ea typeface="Lato"/>
                <a:cs typeface="Lato"/>
                <a:sym typeface="Lato"/>
              </a:rPr>
              <a:t>There are many different types of these including:</a:t>
            </a:r>
            <a:endParaRPr b="0" i="0" sz="1200" u="none" cap="none" strike="noStrike">
              <a:solidFill>
                <a:schemeClr val="lt1"/>
              </a:solidFill>
              <a:latin typeface="Lato"/>
              <a:ea typeface="Lato"/>
              <a:cs typeface="Lato"/>
              <a:sym typeface="Lato"/>
            </a:endParaRPr>
          </a:p>
          <a:p>
            <a:pPr indent="-304800" lvl="0" marL="457200" marR="0" rtl="0" algn="l">
              <a:lnSpc>
                <a:spcPct val="100000"/>
              </a:lnSpc>
              <a:spcBef>
                <a:spcPts val="0"/>
              </a:spcBef>
              <a:spcAft>
                <a:spcPts val="0"/>
              </a:spcAft>
              <a:buClr>
                <a:schemeClr val="lt1"/>
              </a:buClr>
              <a:buSzPts val="1200"/>
              <a:buFont typeface="Lato"/>
              <a:buChar char="●"/>
            </a:pPr>
            <a:r>
              <a:rPr b="0" i="0" lang="en-GB" sz="1200" u="none" cap="none" strike="noStrike">
                <a:solidFill>
                  <a:schemeClr val="lt1"/>
                </a:solidFill>
                <a:latin typeface="Lato"/>
                <a:ea typeface="Lato"/>
                <a:cs typeface="Lato"/>
                <a:sym typeface="Lato"/>
              </a:rPr>
              <a:t>Fixed Rate (lock away money for set amount of time) </a:t>
            </a:r>
            <a:endParaRPr b="0" i="0" sz="1200" u="none" cap="none" strike="noStrike">
              <a:solidFill>
                <a:schemeClr val="lt1"/>
              </a:solidFill>
              <a:latin typeface="Lato"/>
              <a:ea typeface="Lato"/>
              <a:cs typeface="Lato"/>
              <a:sym typeface="Lato"/>
            </a:endParaRPr>
          </a:p>
          <a:p>
            <a:pPr indent="-304800" lvl="0" marL="457200" marR="0" rtl="0" algn="l">
              <a:lnSpc>
                <a:spcPct val="100000"/>
              </a:lnSpc>
              <a:spcBef>
                <a:spcPts val="0"/>
              </a:spcBef>
              <a:spcAft>
                <a:spcPts val="0"/>
              </a:spcAft>
              <a:buClr>
                <a:schemeClr val="lt1"/>
              </a:buClr>
              <a:buSzPts val="1200"/>
              <a:buFont typeface="Lato"/>
              <a:buChar char="●"/>
            </a:pPr>
            <a:r>
              <a:rPr b="0" i="0" lang="en-GB" sz="1200" u="none" cap="none" strike="noStrike">
                <a:solidFill>
                  <a:schemeClr val="lt1"/>
                </a:solidFill>
                <a:latin typeface="Lato"/>
                <a:ea typeface="Lato"/>
                <a:cs typeface="Lato"/>
                <a:sym typeface="Lato"/>
              </a:rPr>
              <a:t>Easy Access (can withdraw money easily)</a:t>
            </a:r>
            <a:endParaRPr b="0" i="0" sz="1200" u="none" cap="none" strike="noStrike">
              <a:solidFill>
                <a:schemeClr val="lt1"/>
              </a:solidFill>
              <a:latin typeface="Lato"/>
              <a:ea typeface="Lato"/>
              <a:cs typeface="Lato"/>
              <a:sym typeface="Lato"/>
            </a:endParaRPr>
          </a:p>
          <a:p>
            <a:pPr indent="-304800" lvl="0" marL="457200" marR="0" rtl="0" algn="l">
              <a:lnSpc>
                <a:spcPct val="100000"/>
              </a:lnSpc>
              <a:spcBef>
                <a:spcPts val="0"/>
              </a:spcBef>
              <a:spcAft>
                <a:spcPts val="0"/>
              </a:spcAft>
              <a:buClr>
                <a:schemeClr val="lt1"/>
              </a:buClr>
              <a:buSzPts val="1200"/>
              <a:buFont typeface="Lato"/>
              <a:buChar char="●"/>
            </a:pPr>
            <a:r>
              <a:rPr b="0" i="0" lang="en-GB" sz="1200" u="none" cap="none" strike="noStrike">
                <a:solidFill>
                  <a:schemeClr val="lt1"/>
                </a:solidFill>
                <a:latin typeface="Lato"/>
                <a:ea typeface="Lato"/>
                <a:cs typeface="Lato"/>
                <a:sym typeface="Lato"/>
              </a:rPr>
              <a:t>Regular Saver (a set amount of money put aside each month)</a:t>
            </a:r>
            <a:endParaRPr b="0" i="0" sz="1200" u="none" cap="none" strike="noStrike">
              <a:solidFill>
                <a:schemeClr val="lt1"/>
              </a:solidFill>
              <a:latin typeface="Lato"/>
              <a:ea typeface="Lato"/>
              <a:cs typeface="Lato"/>
              <a:sym typeface="Lato"/>
            </a:endParaRPr>
          </a:p>
          <a:p>
            <a:pPr indent="-304800" lvl="0" marL="457200" marR="0" rtl="0" algn="l">
              <a:lnSpc>
                <a:spcPct val="100000"/>
              </a:lnSpc>
              <a:spcBef>
                <a:spcPts val="0"/>
              </a:spcBef>
              <a:spcAft>
                <a:spcPts val="0"/>
              </a:spcAft>
              <a:buClr>
                <a:schemeClr val="lt1"/>
              </a:buClr>
              <a:buSzPts val="1200"/>
              <a:buFont typeface="Lato"/>
              <a:buChar char="●"/>
            </a:pPr>
            <a:r>
              <a:rPr b="0" i="0" lang="en-GB" sz="1200" u="none" cap="none" strike="noStrike">
                <a:solidFill>
                  <a:schemeClr val="lt1"/>
                </a:solidFill>
                <a:latin typeface="Lato"/>
                <a:ea typeface="Lato"/>
                <a:cs typeface="Lato"/>
                <a:sym typeface="Lato"/>
              </a:rPr>
              <a:t>Green Savings (where savings are only used to fund environmentally friendly projects)</a:t>
            </a:r>
            <a:endParaRPr b="0" i="0" sz="1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Lato"/>
              <a:ea typeface="Lato"/>
              <a:cs typeface="Lato"/>
              <a:sym typeface="Lato"/>
            </a:endParaRPr>
          </a:p>
        </p:txBody>
      </p:sp>
      <p:sp>
        <p:nvSpPr>
          <p:cNvPr id="132" name="Google Shape;132;p10"/>
          <p:cNvSpPr txBox="1"/>
          <p:nvPr/>
        </p:nvSpPr>
        <p:spPr>
          <a:xfrm>
            <a:off x="199200" y="125150"/>
            <a:ext cx="7997400" cy="477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Different ways to save for the future | </a:t>
            </a:r>
            <a:r>
              <a:rPr b="0" i="0" lang="en-GB" sz="2400" u="none" cap="none" strike="noStrike">
                <a:solidFill>
                  <a:schemeClr val="lt1"/>
                </a:solidFill>
                <a:latin typeface="Lato"/>
                <a:ea typeface="Lato"/>
                <a:cs typeface="Lato"/>
                <a:sym typeface="Lato"/>
              </a:rPr>
              <a:t>ANSWERS</a:t>
            </a:r>
            <a:endParaRPr b="0" i="0" sz="2900" u="none" cap="none" strike="noStrike">
              <a:solidFill>
                <a:schemeClr val="lt1"/>
              </a:solidFill>
              <a:latin typeface="Lato"/>
              <a:ea typeface="Lato"/>
              <a:cs typeface="Lato"/>
              <a:sym typeface="Lato"/>
            </a:endParaRPr>
          </a:p>
        </p:txBody>
      </p:sp>
      <p:pic>
        <p:nvPicPr>
          <p:cNvPr id="133" name="Google Shape;133;p10"/>
          <p:cNvPicPr preferRelativeResize="0"/>
          <p:nvPr/>
        </p:nvPicPr>
        <p:blipFill rotWithShape="1">
          <a:blip r:embed="rId4">
            <a:alphaModFix/>
          </a:blip>
          <a:srcRect b="12343" l="0" r="0" t="11367"/>
          <a:stretch/>
        </p:blipFill>
        <p:spPr>
          <a:xfrm>
            <a:off x="522600" y="1056925"/>
            <a:ext cx="1658400" cy="971875"/>
          </a:xfrm>
          <a:prstGeom prst="rect">
            <a:avLst/>
          </a:prstGeom>
          <a:noFill/>
          <a:ln cap="flat" cmpd="sng" w="19050">
            <a:solidFill>
              <a:schemeClr val="accent2"/>
            </a:solidFill>
            <a:prstDash val="solid"/>
            <a:round/>
            <a:headEnd len="sm" w="sm" type="none"/>
            <a:tailEnd len="sm" w="sm" type="none"/>
          </a:ln>
        </p:spPr>
      </p:pic>
      <p:sp>
        <p:nvSpPr>
          <p:cNvPr id="134" name="Google Shape;134;p10"/>
          <p:cNvSpPr/>
          <p:nvPr/>
        </p:nvSpPr>
        <p:spPr>
          <a:xfrm>
            <a:off x="351600" y="2198800"/>
            <a:ext cx="2000400" cy="4779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200" u="none" cap="none" strike="noStrike">
                <a:solidFill>
                  <a:schemeClr val="dk1"/>
                </a:solidFill>
                <a:latin typeface="Lato"/>
                <a:ea typeface="Lato"/>
                <a:cs typeface="Lato"/>
                <a:sym typeface="Lato"/>
              </a:rPr>
              <a:t>1. Cash ISA (Individual Savings Account)</a:t>
            </a:r>
            <a:endParaRPr b="1" i="0" sz="1200" u="none" cap="none" strike="noStrike">
              <a:solidFill>
                <a:schemeClr val="dk1"/>
              </a:solidFill>
              <a:latin typeface="Lato"/>
              <a:ea typeface="Lato"/>
              <a:cs typeface="Lato"/>
              <a:sym typeface="Lato"/>
            </a:endParaRPr>
          </a:p>
        </p:txBody>
      </p:sp>
      <p:sp>
        <p:nvSpPr>
          <p:cNvPr id="135" name="Google Shape;135;p10"/>
          <p:cNvSpPr txBox="1"/>
          <p:nvPr/>
        </p:nvSpPr>
        <p:spPr>
          <a:xfrm>
            <a:off x="269250" y="2760700"/>
            <a:ext cx="23175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Lato"/>
                <a:ea typeface="Lato"/>
                <a:cs typeface="Lato"/>
                <a:sym typeface="Lato"/>
              </a:rPr>
              <a:t>(B) Savings accounts that pays interest </a:t>
            </a:r>
            <a:r>
              <a:rPr b="1" i="0" lang="en-GB" sz="1200" u="none" cap="none" strike="noStrike">
                <a:solidFill>
                  <a:schemeClr val="lt1"/>
                </a:solidFill>
                <a:latin typeface="Lato"/>
                <a:ea typeface="Lato"/>
                <a:cs typeface="Lato"/>
                <a:sym typeface="Lato"/>
              </a:rPr>
              <a:t>tax free </a:t>
            </a:r>
            <a:r>
              <a:rPr b="0" i="0" lang="en-GB" sz="1200" u="none" cap="none" strike="noStrike">
                <a:solidFill>
                  <a:schemeClr val="lt1"/>
                </a:solidFill>
                <a:latin typeface="Lato"/>
                <a:ea typeface="Lato"/>
                <a:cs typeface="Lato"/>
                <a:sym typeface="Lato"/>
              </a:rPr>
              <a:t>for up to </a:t>
            </a:r>
            <a:r>
              <a:rPr b="1" i="0" lang="en-GB" sz="1200" u="none" cap="none" strike="noStrike">
                <a:solidFill>
                  <a:schemeClr val="lt1"/>
                </a:solidFill>
                <a:latin typeface="Lato"/>
                <a:ea typeface="Lato"/>
                <a:cs typeface="Lato"/>
                <a:sym typeface="Lato"/>
              </a:rPr>
              <a:t>£20,000</a:t>
            </a:r>
            <a:r>
              <a:rPr b="0" i="0" lang="en-GB" sz="1200" u="none" cap="none" strike="noStrike">
                <a:solidFill>
                  <a:schemeClr val="lt1"/>
                </a:solidFill>
                <a:latin typeface="Lato"/>
                <a:ea typeface="Lato"/>
                <a:cs typeface="Lato"/>
                <a:sym typeface="Lato"/>
              </a:rPr>
              <a:t>. There are many types such as Cash ISAs, Junior ISAs and Stocks and Shares ISAs. </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Lato"/>
                <a:ea typeface="Lato"/>
                <a:cs typeface="Lato"/>
                <a:sym typeface="Lato"/>
              </a:rPr>
              <a:t>You have to be 16 to open a Cash ISA, but a Junior ISA can be opened by a parent or guardian! </a:t>
            </a:r>
            <a:endParaRPr b="0" i="0" sz="1200" u="none" cap="none" strike="noStrike">
              <a:solidFill>
                <a:schemeClr val="lt1"/>
              </a:solidFill>
              <a:latin typeface="Lato"/>
              <a:ea typeface="Lato"/>
              <a:cs typeface="Lato"/>
              <a:sym typeface="Lato"/>
            </a:endParaRPr>
          </a:p>
        </p:txBody>
      </p:sp>
      <p:sp>
        <p:nvSpPr>
          <p:cNvPr id="136" name="Google Shape;136;p10"/>
          <p:cNvSpPr txBox="1"/>
          <p:nvPr/>
        </p:nvSpPr>
        <p:spPr>
          <a:xfrm>
            <a:off x="6504600" y="2760700"/>
            <a:ext cx="22596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Lato"/>
                <a:ea typeface="Lato"/>
                <a:cs typeface="Lato"/>
                <a:sym typeface="Lato"/>
              </a:rPr>
              <a:t>(A) A pot of cash that a person and/or their employer pay into as a way of saving money for retirement. </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Lato"/>
                <a:ea typeface="Lato"/>
                <a:cs typeface="Lato"/>
                <a:sym typeface="Lato"/>
              </a:rPr>
              <a:t>Importantly, it has tax benefits.</a:t>
            </a:r>
            <a:endParaRPr b="0" i="0" sz="1200" u="none" cap="none" strike="noStrike">
              <a:solidFill>
                <a:schemeClr val="lt1"/>
              </a:solidFill>
              <a:latin typeface="Lato"/>
              <a:ea typeface="Lato"/>
              <a:cs typeface="Lato"/>
              <a:sym typeface="Lato"/>
            </a:endParaRPr>
          </a:p>
        </p:txBody>
      </p:sp>
      <p:pic>
        <p:nvPicPr>
          <p:cNvPr id="137" name="Google Shape;137;p10"/>
          <p:cNvPicPr preferRelativeResize="0"/>
          <p:nvPr/>
        </p:nvPicPr>
        <p:blipFill rotWithShape="1">
          <a:blip r:embed="rId5">
            <a:alphaModFix/>
          </a:blip>
          <a:srcRect b="0" l="0" r="0" t="0"/>
          <a:stretch/>
        </p:blipFill>
        <p:spPr>
          <a:xfrm>
            <a:off x="6837850" y="1056925"/>
            <a:ext cx="1658400" cy="928704"/>
          </a:xfrm>
          <a:prstGeom prst="rect">
            <a:avLst/>
          </a:prstGeom>
          <a:noFill/>
          <a:ln cap="flat" cmpd="sng" w="19050">
            <a:solidFill>
              <a:schemeClr val="accent2"/>
            </a:solidFill>
            <a:prstDash val="solid"/>
            <a:round/>
            <a:headEnd len="sm" w="sm" type="none"/>
            <a:tailEnd len="sm" w="sm" type="none"/>
          </a:ln>
        </p:spPr>
      </p:pic>
      <p:sp>
        <p:nvSpPr>
          <p:cNvPr id="138" name="Google Shape;138;p10"/>
          <p:cNvSpPr/>
          <p:nvPr/>
        </p:nvSpPr>
        <p:spPr>
          <a:xfrm>
            <a:off x="6666850" y="2198800"/>
            <a:ext cx="2000400" cy="4779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300" u="none" cap="none" strike="noStrike">
                <a:solidFill>
                  <a:schemeClr val="dk1"/>
                </a:solidFill>
                <a:latin typeface="Lato"/>
                <a:ea typeface="Lato"/>
                <a:cs typeface="Lato"/>
                <a:sym typeface="Lato"/>
              </a:rPr>
              <a:t>3. Pensions </a:t>
            </a:r>
            <a:endParaRPr b="1" i="0" sz="1300" u="none" cap="none" strike="noStrike">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txBox="1"/>
          <p:nvPr/>
        </p:nvSpPr>
        <p:spPr>
          <a:xfrm>
            <a:off x="489224" y="247400"/>
            <a:ext cx="7429800" cy="781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Did you know?</a:t>
            </a:r>
            <a:endParaRPr b="1"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900" u="none" cap="none" strike="noStrike">
              <a:solidFill>
                <a:schemeClr val="lt1"/>
              </a:solidFill>
              <a:latin typeface="Lato"/>
              <a:ea typeface="Lato"/>
              <a:cs typeface="Lato"/>
              <a:sym typeface="Lato"/>
            </a:endParaRPr>
          </a:p>
        </p:txBody>
      </p:sp>
      <p:sp>
        <p:nvSpPr>
          <p:cNvPr id="144" name="Google Shape;144;p11"/>
          <p:cNvSpPr/>
          <p:nvPr/>
        </p:nvSpPr>
        <p:spPr>
          <a:xfrm>
            <a:off x="2530575" y="1168650"/>
            <a:ext cx="4008900" cy="3594000"/>
          </a:xfrm>
          <a:prstGeom prst="ellipse">
            <a:avLst/>
          </a:prstGeom>
          <a:solidFill>
            <a:schemeClr val="accent3"/>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0" lang="en-GB" sz="2300" u="none" cap="none" strike="noStrike">
                <a:solidFill>
                  <a:schemeClr val="dk1"/>
                </a:solidFill>
                <a:latin typeface="Lato"/>
                <a:ea typeface="Lato"/>
                <a:cs typeface="Lato"/>
                <a:sym typeface="Lato"/>
              </a:rPr>
              <a:t>Savings in a bank are protected up to</a:t>
            </a:r>
            <a:endParaRPr b="0" i="0" sz="23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4600"/>
              <a:buFont typeface="Arial"/>
              <a:buNone/>
            </a:pPr>
            <a:r>
              <a:rPr b="0" i="0" lang="en-GB" sz="4600" u="none" cap="none" strike="noStrike">
                <a:solidFill>
                  <a:schemeClr val="dk1"/>
                </a:solidFill>
                <a:latin typeface="Lato Black"/>
                <a:ea typeface="Lato Black"/>
                <a:cs typeface="Lato Black"/>
                <a:sym typeface="Lato Black"/>
              </a:rPr>
              <a:t>£85,000 </a:t>
            </a:r>
            <a:endParaRPr b="0" i="0" sz="4600" u="none" cap="none" strike="noStrike">
              <a:solidFill>
                <a:schemeClr val="dk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2300"/>
              <a:buFont typeface="Arial"/>
              <a:buNone/>
            </a:pPr>
            <a:r>
              <a:rPr b="0" i="0" lang="en-GB" sz="2300" u="none" cap="none" strike="noStrike">
                <a:solidFill>
                  <a:schemeClr val="dk1"/>
                </a:solidFill>
                <a:latin typeface="Lato"/>
                <a:ea typeface="Lato"/>
                <a:cs typeface="Lato"/>
                <a:sym typeface="Lato"/>
              </a:rPr>
              <a:t>if the bank goes bust!</a:t>
            </a:r>
            <a:endParaRPr b="0" i="0" sz="2300" u="none" cap="none" strike="noStrike">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2"/>
          <p:cNvSpPr txBox="1"/>
          <p:nvPr/>
        </p:nvSpPr>
        <p:spPr>
          <a:xfrm>
            <a:off x="679600" y="647700"/>
            <a:ext cx="7659600" cy="375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0" i="0" lang="en-GB" sz="2900" u="none" cap="none" strike="noStrike">
                <a:solidFill>
                  <a:schemeClr val="lt1"/>
                </a:solidFill>
                <a:latin typeface="Lato"/>
                <a:ea typeface="Lato"/>
                <a:cs typeface="Lato"/>
                <a:sym typeface="Lato"/>
              </a:rPr>
              <a:t>The amazing thing about putting money away in a savings account is that interest is calculated </a:t>
            </a:r>
            <a:r>
              <a:rPr b="0" i="0" lang="en-GB" sz="2900" u="sng" cap="none" strike="noStrike">
                <a:solidFill>
                  <a:schemeClr val="lt1"/>
                </a:solidFill>
                <a:latin typeface="Lato"/>
                <a:ea typeface="Lato"/>
                <a:cs typeface="Lato"/>
                <a:sym typeface="Lato"/>
              </a:rPr>
              <a:t>on top</a:t>
            </a:r>
            <a:r>
              <a:rPr b="0" i="0" lang="en-GB" sz="2900" u="none" cap="none" strike="noStrike">
                <a:solidFill>
                  <a:schemeClr val="lt1"/>
                </a:solidFill>
                <a:latin typeface="Lato"/>
                <a:ea typeface="Lato"/>
                <a:cs typeface="Lato"/>
                <a:sym typeface="Lato"/>
              </a:rPr>
              <a:t> of interest!</a:t>
            </a:r>
            <a:endParaRPr b="0"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This is known as </a:t>
            </a:r>
            <a:r>
              <a:rPr b="1" i="0" lang="en-GB" sz="2900" u="sng" cap="none" strike="noStrike">
                <a:solidFill>
                  <a:schemeClr val="lt1"/>
                </a:solidFill>
                <a:latin typeface="Lato"/>
                <a:ea typeface="Lato"/>
                <a:cs typeface="Lato"/>
                <a:sym typeface="Lato"/>
              </a:rPr>
              <a:t>compound interest</a:t>
            </a:r>
            <a:r>
              <a:rPr b="0" i="0" lang="en-GB" sz="2900" u="none" cap="none" strike="noStrike">
                <a:solidFill>
                  <a:schemeClr val="lt1"/>
                </a:solidFill>
                <a:latin typeface="Lato"/>
                <a:ea typeface="Lato"/>
                <a:cs typeface="Lato"/>
                <a:sym typeface="Lato"/>
              </a:rPr>
              <a:t> which is an extremely powerful tool allowing money to </a:t>
            </a:r>
            <a:r>
              <a:rPr b="1" i="0" lang="en-GB" sz="2900" u="none" cap="none" strike="noStrike">
                <a:solidFill>
                  <a:schemeClr val="lt1"/>
                </a:solidFill>
                <a:latin typeface="Lato"/>
                <a:ea typeface="Lato"/>
                <a:cs typeface="Lato"/>
                <a:sym typeface="Lato"/>
              </a:rPr>
              <a:t>grow </a:t>
            </a:r>
            <a:r>
              <a:rPr b="0" i="0" lang="en-GB" sz="2900" u="none" cap="none" strike="noStrike">
                <a:solidFill>
                  <a:schemeClr val="lt1"/>
                </a:solidFill>
                <a:latin typeface="Lato"/>
                <a:ea typeface="Lato"/>
                <a:cs typeface="Lato"/>
                <a:sym typeface="Lato"/>
              </a:rPr>
              <a:t>with little work from the customer.  </a:t>
            </a:r>
            <a:endParaRPr b="0"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900"/>
              <a:buFont typeface="Arial"/>
              <a:buNone/>
            </a:pPr>
            <a:r>
              <a:t/>
            </a:r>
            <a:endParaRPr b="0" i="1" sz="29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3"/>
          <p:cNvSpPr txBox="1"/>
          <p:nvPr/>
        </p:nvSpPr>
        <p:spPr>
          <a:xfrm>
            <a:off x="492275" y="992000"/>
            <a:ext cx="3730200" cy="252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i="0" lang="en-GB" sz="1900" u="none" cap="none" strike="noStrike">
                <a:solidFill>
                  <a:schemeClr val="lt1"/>
                </a:solidFill>
                <a:latin typeface="Lato"/>
                <a:ea typeface="Lato"/>
                <a:cs typeface="Lato"/>
                <a:sym typeface="Lato"/>
              </a:rPr>
              <a:t>Watch the video to learn more about the differences between simple and compound interest.</a:t>
            </a:r>
            <a:endParaRPr i="0" sz="1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i="0" sz="1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i="0" lang="en-GB" sz="1900" u="none" cap="none" strike="noStrike">
                <a:solidFill>
                  <a:schemeClr val="lt1"/>
                </a:solidFill>
                <a:latin typeface="Lato"/>
                <a:ea typeface="Lato"/>
                <a:cs typeface="Lato"/>
                <a:sym typeface="Lato"/>
              </a:rPr>
              <a:t>The magic of </a:t>
            </a:r>
            <a:r>
              <a:rPr b="1" lang="en-GB" sz="1900">
                <a:solidFill>
                  <a:schemeClr val="lt1"/>
                </a:solidFill>
                <a:latin typeface="Lato"/>
                <a:ea typeface="Lato"/>
                <a:cs typeface="Lato"/>
                <a:sym typeface="Lato"/>
              </a:rPr>
              <a:t>compounding</a:t>
            </a:r>
            <a:r>
              <a:rPr i="0" lang="en-GB" sz="1900" u="none" cap="none" strike="noStrike">
                <a:solidFill>
                  <a:schemeClr val="lt1"/>
                </a:solidFill>
                <a:latin typeface="Lato"/>
                <a:ea typeface="Lato"/>
                <a:cs typeface="Lato"/>
                <a:sym typeface="Lato"/>
              </a:rPr>
              <a:t> applies to </a:t>
            </a:r>
            <a:r>
              <a:rPr b="1" lang="en-GB" sz="1900">
                <a:solidFill>
                  <a:schemeClr val="lt1"/>
                </a:solidFill>
                <a:latin typeface="Lato"/>
                <a:ea typeface="Lato"/>
                <a:cs typeface="Lato"/>
                <a:sym typeface="Lato"/>
              </a:rPr>
              <a:t>investments</a:t>
            </a:r>
            <a:r>
              <a:rPr i="0" lang="en-GB" sz="1900" u="none" cap="none" strike="noStrike">
                <a:solidFill>
                  <a:schemeClr val="lt1"/>
                </a:solidFill>
                <a:latin typeface="Lato"/>
                <a:ea typeface="Lato"/>
                <a:cs typeface="Lato"/>
                <a:sym typeface="Lato"/>
              </a:rPr>
              <a:t> too.</a:t>
            </a:r>
            <a:endParaRPr i="0" sz="1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i="0" lang="en-GB" sz="1900" u="none" cap="none" strike="noStrike">
                <a:solidFill>
                  <a:schemeClr val="lt1"/>
                </a:solidFill>
                <a:latin typeface="Lato"/>
                <a:ea typeface="Lato"/>
                <a:cs typeface="Lato"/>
                <a:sym typeface="Lato"/>
              </a:rPr>
              <a:t>The reverse effect will also happen for </a:t>
            </a:r>
            <a:r>
              <a:rPr b="1" lang="en-GB" sz="1900">
                <a:solidFill>
                  <a:schemeClr val="lt1"/>
                </a:solidFill>
                <a:latin typeface="Lato"/>
                <a:ea typeface="Lato"/>
                <a:cs typeface="Lato"/>
                <a:sym typeface="Lato"/>
              </a:rPr>
              <a:t>borrowed</a:t>
            </a:r>
            <a:r>
              <a:rPr i="0" lang="en-GB" sz="1900" u="none" cap="none" strike="noStrike">
                <a:solidFill>
                  <a:schemeClr val="lt1"/>
                </a:solidFill>
                <a:latin typeface="Lato"/>
                <a:ea typeface="Lato"/>
                <a:cs typeface="Lato"/>
                <a:sym typeface="Lato"/>
              </a:rPr>
              <a:t> money.</a:t>
            </a:r>
            <a:endParaRPr i="0" sz="1900" u="none" cap="none" strike="noStrike">
              <a:solidFill>
                <a:schemeClr val="lt1"/>
              </a:solidFill>
              <a:latin typeface="Lato"/>
              <a:ea typeface="Lato"/>
              <a:cs typeface="Lato"/>
              <a:sym typeface="Lato"/>
            </a:endParaRPr>
          </a:p>
        </p:txBody>
      </p:sp>
      <p:pic>
        <p:nvPicPr>
          <p:cNvPr descr="When it comes to interest, it isn't always simple - but it doesn't have to be difficult to understand. Basically, it usually falls within one of two groups - simple or compound interest. But what is the difference? Here is a quick crash course." id="155" name="Google Shape;155;p13" title="What is compound interest?">
            <a:hlinkClick r:id="rId3"/>
          </p:cNvPr>
          <p:cNvPicPr preferRelativeResize="0"/>
          <p:nvPr/>
        </p:nvPicPr>
        <p:blipFill rotWithShape="1">
          <a:blip r:embed="rId4">
            <a:alphaModFix/>
          </a:blip>
          <a:srcRect b="0" l="0" r="0" t="0"/>
          <a:stretch/>
        </p:blipFill>
        <p:spPr>
          <a:xfrm>
            <a:off x="4409700" y="780806"/>
            <a:ext cx="4572000" cy="3429000"/>
          </a:xfrm>
          <a:prstGeom prst="rect">
            <a:avLst/>
          </a:prstGeom>
          <a:noFill/>
          <a:ln>
            <a:noFill/>
          </a:ln>
        </p:spPr>
      </p:pic>
      <p:sp>
        <p:nvSpPr>
          <p:cNvPr id="156" name="Google Shape;156;p13"/>
          <p:cNvSpPr txBox="1"/>
          <p:nvPr/>
        </p:nvSpPr>
        <p:spPr>
          <a:xfrm>
            <a:off x="152400" y="4648200"/>
            <a:ext cx="46878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lang="en-GB" sz="1200" u="sng">
                <a:solidFill>
                  <a:schemeClr val="lt1"/>
                </a:solidFill>
                <a:latin typeface="Lato"/>
                <a:ea typeface="Lato"/>
                <a:cs typeface="Lato"/>
                <a:sym typeface="Lato"/>
                <a:hlinkClick r:id="rId5">
                  <a:extLst>
                    <a:ext uri="{A12FA001-AC4F-418D-AE19-62706E023703}">
                      <ahyp:hlinkClr val="tx"/>
                    </a:ext>
                  </a:extLst>
                </a:hlinkClick>
              </a:rPr>
              <a:t>Video | PSHE | KS3 | KS4 | Interest - How does compound interest work? | BBC Teach</a:t>
            </a:r>
            <a:endParaRPr b="1" i="0" sz="12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4"/>
          <p:cNvSpPr txBox="1"/>
          <p:nvPr/>
        </p:nvSpPr>
        <p:spPr>
          <a:xfrm>
            <a:off x="489225" y="2202975"/>
            <a:ext cx="5349900" cy="19041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2200"/>
              <a:buFont typeface="Arial"/>
              <a:buNone/>
            </a:pPr>
            <a:r>
              <a:rPr b="1" i="0" lang="en-GB" sz="2200" u="none" cap="none" strike="noStrike">
                <a:solidFill>
                  <a:srgbClr val="0543B3"/>
                </a:solidFill>
                <a:latin typeface="Lato"/>
                <a:ea typeface="Lato"/>
                <a:cs typeface="Lato"/>
                <a:sym typeface="Lato"/>
              </a:rPr>
              <a:t>Discuss with the person next to you which ‘ways to save’  are most relevant to young people and why</a:t>
            </a:r>
            <a:endParaRPr b="1" i="0" sz="22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543B3"/>
              </a:solidFill>
              <a:latin typeface="Lato"/>
              <a:ea typeface="Lato"/>
              <a:cs typeface="Lato"/>
              <a:sym typeface="Lato"/>
            </a:endParaRPr>
          </a:p>
        </p:txBody>
      </p:sp>
      <p:pic>
        <p:nvPicPr>
          <p:cNvPr id="162" name="Google Shape;162;p14"/>
          <p:cNvPicPr preferRelativeResize="0"/>
          <p:nvPr/>
        </p:nvPicPr>
        <p:blipFill rotWithShape="1">
          <a:blip r:embed="rId3">
            <a:alphaModFix/>
          </a:blip>
          <a:srcRect b="0" l="0" r="0" t="0"/>
          <a:stretch/>
        </p:blipFill>
        <p:spPr>
          <a:xfrm>
            <a:off x="5976525" y="1238900"/>
            <a:ext cx="3167475" cy="3167450"/>
          </a:xfrm>
          <a:prstGeom prst="rect">
            <a:avLst/>
          </a:prstGeom>
          <a:noFill/>
          <a:ln>
            <a:noFill/>
          </a:ln>
        </p:spPr>
      </p:pic>
      <p:sp>
        <p:nvSpPr>
          <p:cNvPr id="163" name="Google Shape;163;p14"/>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Savings explainer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7" name="Shape 167"/>
        <p:cNvGrpSpPr/>
        <p:nvPr/>
      </p:nvGrpSpPr>
      <p:grpSpPr>
        <a:xfrm>
          <a:off x="0" y="0"/>
          <a:ext cx="0" cy="0"/>
          <a:chOff x="0" y="0"/>
          <a:chExt cx="0" cy="0"/>
        </a:xfrm>
      </p:grpSpPr>
      <p:sp>
        <p:nvSpPr>
          <p:cNvPr id="168" name="Google Shape;168;p1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5"/>
          <p:cNvSpPr txBox="1"/>
          <p:nvPr/>
        </p:nvSpPr>
        <p:spPr>
          <a:xfrm>
            <a:off x="360375" y="629075"/>
            <a:ext cx="7708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70" name="Google Shape;170;p15"/>
          <p:cNvSpPr txBox="1"/>
          <p:nvPr/>
        </p:nvSpPr>
        <p:spPr>
          <a:xfrm>
            <a:off x="488176" y="1274075"/>
            <a:ext cx="7708800" cy="224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different ways to save for the long term</a:t>
            </a:r>
            <a:endParaRPr b="1" i="0" sz="2200" u="none" cap="none" strike="noStrike">
              <a:solidFill>
                <a:srgbClr val="00FF00"/>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0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Compare different savings products and assess best options for different people</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0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Calculate interest for different savings accounts</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6"/>
          <p:cNvSpPr txBox="1"/>
          <p:nvPr/>
        </p:nvSpPr>
        <p:spPr>
          <a:xfrm>
            <a:off x="0" y="1266650"/>
            <a:ext cx="6608700" cy="30108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When it comes to saving money in a bank, there are several things that are important to consider.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Perhaps most importantly, </a:t>
            </a:r>
            <a:r>
              <a:rPr b="1" i="0" lang="en-GB" sz="1800" u="none" cap="none" strike="noStrike">
                <a:solidFill>
                  <a:schemeClr val="accent2"/>
                </a:solidFill>
                <a:latin typeface="Lato"/>
                <a:ea typeface="Lato"/>
                <a:cs typeface="Lato"/>
                <a:sym typeface="Lato"/>
              </a:rPr>
              <a:t>interest rates</a:t>
            </a:r>
            <a:r>
              <a:rPr b="0" i="0" lang="en-GB" sz="1800" u="none" cap="none" strike="noStrike">
                <a:solidFill>
                  <a:srgbClr val="0543B3"/>
                </a:solidFill>
                <a:latin typeface="Lato"/>
                <a:ea typeface="Lato"/>
                <a:cs typeface="Lato"/>
                <a:sym typeface="Lato"/>
              </a:rPr>
              <a:t>!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This is a </a:t>
            </a:r>
            <a:r>
              <a:rPr b="1" i="0" lang="en-GB" sz="1800" u="none" cap="none" strike="noStrike">
                <a:solidFill>
                  <a:schemeClr val="accent2"/>
                </a:solidFill>
                <a:latin typeface="Lato"/>
                <a:ea typeface="Lato"/>
                <a:cs typeface="Lato"/>
                <a:sym typeface="Lato"/>
              </a:rPr>
              <a:t>percentage of extra money given to the saver by the bank each year,</a:t>
            </a:r>
            <a:r>
              <a:rPr b="0" i="0" lang="en-GB" sz="1800" u="none" cap="none" strike="noStrike">
                <a:solidFill>
                  <a:srgbClr val="0543B3"/>
                </a:solidFill>
                <a:latin typeface="Lato"/>
                <a:ea typeface="Lato"/>
                <a:cs typeface="Lato"/>
                <a:sym typeface="Lato"/>
              </a:rPr>
              <a:t> as a </a:t>
            </a:r>
            <a:r>
              <a:rPr b="1" i="0" lang="en-GB" sz="1800" u="none" cap="none" strike="noStrike">
                <a:solidFill>
                  <a:schemeClr val="accent2"/>
                </a:solidFill>
                <a:latin typeface="Lato"/>
                <a:ea typeface="Lato"/>
                <a:cs typeface="Lato"/>
                <a:sym typeface="Lato"/>
              </a:rPr>
              <a:t>reward for saving </a:t>
            </a:r>
            <a:r>
              <a:rPr b="0" i="0" lang="en-GB" sz="1800" u="none" cap="none" strike="noStrike">
                <a:solidFill>
                  <a:srgbClr val="0543B3"/>
                </a:solidFill>
                <a:latin typeface="Lato"/>
                <a:ea typeface="Lato"/>
                <a:cs typeface="Lato"/>
                <a:sym typeface="Lato"/>
              </a:rPr>
              <a:t>money with them.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We’re now going to look at key features of a savings account…</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p:txBody>
      </p:sp>
      <p:pic>
        <p:nvPicPr>
          <p:cNvPr id="176" name="Google Shape;176;p16"/>
          <p:cNvPicPr preferRelativeResize="0"/>
          <p:nvPr/>
        </p:nvPicPr>
        <p:blipFill rotWithShape="1">
          <a:blip r:embed="rId3">
            <a:alphaModFix/>
          </a:blip>
          <a:srcRect b="0" l="0" r="0" t="0"/>
          <a:stretch/>
        </p:blipFill>
        <p:spPr>
          <a:xfrm>
            <a:off x="6608700" y="1371450"/>
            <a:ext cx="2208950" cy="2208950"/>
          </a:xfrm>
          <a:prstGeom prst="rect">
            <a:avLst/>
          </a:prstGeom>
          <a:noFill/>
          <a:ln>
            <a:noFill/>
          </a:ln>
        </p:spPr>
      </p:pic>
      <p:sp>
        <p:nvSpPr>
          <p:cNvPr id="177" name="Google Shape;177;p16"/>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Savings accounts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Main features of a savings accoun</a:t>
            </a:r>
            <a:r>
              <a:rPr b="1" i="0" lang="en-GB" sz="2900" u="none" cap="none" strike="noStrike">
                <a:latin typeface="Lato"/>
                <a:ea typeface="Lato"/>
                <a:cs typeface="Lato"/>
                <a:sym typeface="Lato"/>
              </a:rPr>
              <a:t>t</a:t>
            </a:r>
            <a:endParaRPr b="1" i="0" sz="2900" u="none" cap="none" strike="noStrike">
              <a:latin typeface="Lato"/>
              <a:ea typeface="Lato"/>
              <a:cs typeface="Lato"/>
              <a:sym typeface="Lato"/>
            </a:endParaRPr>
          </a:p>
        </p:txBody>
      </p:sp>
      <p:sp>
        <p:nvSpPr>
          <p:cNvPr id="183" name="Google Shape;183;p17"/>
          <p:cNvSpPr txBox="1"/>
          <p:nvPr/>
        </p:nvSpPr>
        <p:spPr>
          <a:xfrm>
            <a:off x="118050" y="1608225"/>
            <a:ext cx="4462800" cy="12807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100"/>
              <a:buFont typeface="Arial"/>
              <a:buNone/>
            </a:pPr>
            <a:r>
              <a:rPr b="1" lang="en-GB" sz="1600">
                <a:solidFill>
                  <a:schemeClr val="accent2"/>
                </a:solidFill>
                <a:latin typeface="Lato"/>
                <a:ea typeface="Lato"/>
                <a:cs typeface="Lato"/>
                <a:sym typeface="Lato"/>
              </a:rPr>
              <a:t>Resource 1: Comparing Savings Accounts</a:t>
            </a:r>
            <a:endParaRPr b="1" sz="1600">
              <a:solidFill>
                <a:schemeClr val="accent2"/>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lang="en-GB" sz="1600">
                <a:solidFill>
                  <a:schemeClr val="dk1"/>
                </a:solidFill>
                <a:latin typeface="Lato"/>
                <a:ea typeface="Lato"/>
                <a:cs typeface="Lato"/>
                <a:sym typeface="Lato"/>
              </a:rPr>
              <a:t>Before thinking about the advantages and disadvantages of each option, let’s understand the key terms →</a:t>
            </a:r>
            <a:endParaRPr b="1" sz="1100">
              <a:solidFill>
                <a:schemeClr val="dk1"/>
              </a:solidFill>
              <a:latin typeface="Lato"/>
              <a:ea typeface="Lato"/>
              <a:cs typeface="Lato"/>
              <a:sym typeface="Lato"/>
            </a:endParaRPr>
          </a:p>
        </p:txBody>
      </p:sp>
      <p:graphicFrame>
        <p:nvGraphicFramePr>
          <p:cNvPr id="184" name="Google Shape;184;p17"/>
          <p:cNvGraphicFramePr/>
          <p:nvPr/>
        </p:nvGraphicFramePr>
        <p:xfrm>
          <a:off x="4818525" y="1253900"/>
          <a:ext cx="3000000" cy="3000000"/>
        </p:xfrm>
        <a:graphic>
          <a:graphicData uri="http://schemas.openxmlformats.org/drawingml/2006/table">
            <a:tbl>
              <a:tblPr>
                <a:noFill/>
                <a:tableStyleId>{A309C265-2077-4348-835B-2121A0A19D4E}</a:tableStyleId>
              </a:tblPr>
              <a:tblGrid>
                <a:gridCol w="1407950"/>
                <a:gridCol w="2043650"/>
              </a:tblGrid>
              <a:tr h="546100">
                <a:tc gridSpan="2">
                  <a:txBody>
                    <a:bodyPr/>
                    <a:lstStyle/>
                    <a:p>
                      <a:pPr indent="0" lvl="0" marL="0" marR="0" rtl="0" algn="l">
                        <a:lnSpc>
                          <a:spcPct val="115000"/>
                        </a:lnSpc>
                        <a:spcBef>
                          <a:spcPts val="0"/>
                        </a:spcBef>
                        <a:spcAft>
                          <a:spcPts val="0"/>
                        </a:spcAft>
                        <a:buClr>
                          <a:srgbClr val="000000"/>
                        </a:buClr>
                        <a:buSzPts val="1500"/>
                        <a:buFont typeface="Arial"/>
                        <a:buNone/>
                      </a:pPr>
                      <a:r>
                        <a:rPr b="1" lang="en-GB" sz="1500" u="none" cap="none" strike="noStrike">
                          <a:solidFill>
                            <a:schemeClr val="dk2"/>
                          </a:solidFill>
                          <a:latin typeface="Lato"/>
                          <a:ea typeface="Lato"/>
                          <a:cs typeface="Lato"/>
                          <a:sym typeface="Lato"/>
                        </a:rPr>
                        <a:t>Savings Account 1: Fixed Rate</a:t>
                      </a:r>
                      <a:endParaRPr b="1" sz="1500" u="none" cap="none" strike="noStrike">
                        <a:solidFill>
                          <a:schemeClr val="dk2"/>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2"/>
                    </a:solidFill>
                  </a:tcPr>
                </a:tc>
                <a:tc hMerge="1"/>
              </a:tr>
              <a:tr h="5840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Minimum/Maximum deposit </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86"/>
                      </a:srgbClr>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Minimum £100 to open the account</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86"/>
                      </a:srgbClr>
                    </a:solidFill>
                  </a:tcPr>
                </a:tc>
              </a:tr>
              <a:tr h="40597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Annual interest rate</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 5% </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Fixed term period </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 3 years</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Notice period </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2 months</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7621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highlight>
                            <a:srgbClr val="FFFFFF"/>
                          </a:highlight>
                          <a:latin typeface="Lato"/>
                          <a:ea typeface="Lato"/>
                          <a:cs typeface="Lato"/>
                          <a:sym typeface="Lato"/>
                        </a:rPr>
                        <a:t>Is there a maximum number of withdrawals that can be made each year?</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Need to notify the bank two months before making a withdrawal</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185" name="Google Shape;185;p17"/>
          <p:cNvSpPr txBox="1"/>
          <p:nvPr/>
        </p:nvSpPr>
        <p:spPr>
          <a:xfrm>
            <a:off x="0" y="4811825"/>
            <a:ext cx="4698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Resource 1: Key features of a savings account</a:t>
            </a:r>
            <a:endParaRPr b="1" i="0" sz="1000" u="none" cap="none" strike="noStrike">
              <a:solidFill>
                <a:schemeClr val="accent2"/>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4488225b49_1_6"/>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Main features of a savings account</a:t>
            </a:r>
            <a:endParaRPr b="1" i="0" sz="2900" u="none" cap="none" strike="noStrike">
              <a:latin typeface="Lato"/>
              <a:ea typeface="Lato"/>
              <a:cs typeface="Lato"/>
              <a:sym typeface="Lato"/>
            </a:endParaRPr>
          </a:p>
        </p:txBody>
      </p:sp>
      <p:sp>
        <p:nvSpPr>
          <p:cNvPr id="191" name="Google Shape;191;g34488225b49_1_6"/>
          <p:cNvSpPr txBox="1"/>
          <p:nvPr/>
        </p:nvSpPr>
        <p:spPr>
          <a:xfrm>
            <a:off x="279625" y="1240800"/>
            <a:ext cx="4462800" cy="6372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Clr>
                <a:srgbClr val="000000"/>
              </a:buClr>
              <a:buSzPts val="1600"/>
              <a:buFont typeface="Arial"/>
              <a:buNone/>
            </a:pPr>
            <a:r>
              <a:rPr b="1" lang="en-GB" sz="1600">
                <a:solidFill>
                  <a:schemeClr val="dk1"/>
                </a:solidFill>
                <a:latin typeface="Lato"/>
                <a:ea typeface="Lato"/>
                <a:cs typeface="Lato"/>
                <a:sym typeface="Lato"/>
              </a:rPr>
              <a:t>Glossary</a:t>
            </a:r>
            <a:endParaRPr b="1" sz="1600">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Deposit - amount of money held in the bank</a:t>
            </a:r>
            <a:endParaRPr b="1" sz="1100">
              <a:solidFill>
                <a:schemeClr val="dk1"/>
              </a:solidFill>
              <a:latin typeface="Lato"/>
              <a:ea typeface="Lato"/>
              <a:cs typeface="Lato"/>
              <a:sym typeface="Lato"/>
            </a:endParaRPr>
          </a:p>
        </p:txBody>
      </p:sp>
      <p:graphicFrame>
        <p:nvGraphicFramePr>
          <p:cNvPr id="192" name="Google Shape;192;g34488225b49_1_6"/>
          <p:cNvGraphicFramePr/>
          <p:nvPr/>
        </p:nvGraphicFramePr>
        <p:xfrm>
          <a:off x="4818525" y="1253900"/>
          <a:ext cx="3000000" cy="3000000"/>
        </p:xfrm>
        <a:graphic>
          <a:graphicData uri="http://schemas.openxmlformats.org/drawingml/2006/table">
            <a:tbl>
              <a:tblPr>
                <a:noFill/>
                <a:tableStyleId>{A309C265-2077-4348-835B-2121A0A19D4E}</a:tableStyleId>
              </a:tblPr>
              <a:tblGrid>
                <a:gridCol w="1407950"/>
                <a:gridCol w="2043650"/>
              </a:tblGrid>
              <a:tr h="546100">
                <a:tc gridSpan="2">
                  <a:txBody>
                    <a:bodyPr/>
                    <a:lstStyle/>
                    <a:p>
                      <a:pPr indent="0" lvl="0" marL="0" marR="0" rtl="0" algn="l">
                        <a:lnSpc>
                          <a:spcPct val="115000"/>
                        </a:lnSpc>
                        <a:spcBef>
                          <a:spcPts val="0"/>
                        </a:spcBef>
                        <a:spcAft>
                          <a:spcPts val="0"/>
                        </a:spcAft>
                        <a:buClr>
                          <a:srgbClr val="000000"/>
                        </a:buClr>
                        <a:buSzPts val="1500"/>
                        <a:buFont typeface="Arial"/>
                        <a:buNone/>
                      </a:pPr>
                      <a:r>
                        <a:rPr b="1" lang="en-GB" sz="1500" u="none" cap="none" strike="noStrike">
                          <a:solidFill>
                            <a:schemeClr val="dk2"/>
                          </a:solidFill>
                          <a:latin typeface="Lato"/>
                          <a:ea typeface="Lato"/>
                          <a:cs typeface="Lato"/>
                          <a:sym typeface="Lato"/>
                        </a:rPr>
                        <a:t>Savings Account 1: Fixed Rate</a:t>
                      </a:r>
                      <a:endParaRPr b="1" sz="1500" u="none" cap="none" strike="noStrike">
                        <a:solidFill>
                          <a:schemeClr val="dk2"/>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2"/>
                    </a:solidFill>
                  </a:tcPr>
                </a:tc>
                <a:tc hMerge="1"/>
              </a:tr>
              <a:tr h="5840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Minimum/Maximum deposit </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90"/>
                      </a:srgbClr>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Minimum £100 to open the account</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90"/>
                      </a:srgbClr>
                    </a:solidFill>
                  </a:tcPr>
                </a:tc>
              </a:tr>
              <a:tr h="40597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Annual interest rate</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 5% </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Fixed term period </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 3 years</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Notice period </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2 months</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7621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highlight>
                            <a:srgbClr val="FFFFFF"/>
                          </a:highlight>
                          <a:latin typeface="Lato"/>
                          <a:ea typeface="Lato"/>
                          <a:cs typeface="Lato"/>
                          <a:sym typeface="Lato"/>
                        </a:rPr>
                        <a:t>Is there a maximum number of withdrawals that can be made each year?</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Need to notify the bank two months before making a withdrawal</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193" name="Google Shape;193;g34488225b49_1_6"/>
          <p:cNvSpPr txBox="1"/>
          <p:nvPr/>
        </p:nvSpPr>
        <p:spPr>
          <a:xfrm>
            <a:off x="0" y="4811825"/>
            <a:ext cx="4698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Resource 1: Key features of a savings account</a:t>
            </a:r>
            <a:endParaRPr b="1" i="0" sz="1000" u="none" cap="none" strike="noStrike">
              <a:solidFill>
                <a:schemeClr val="accent2"/>
              </a:solidFill>
              <a:latin typeface="Lato"/>
              <a:ea typeface="Lato"/>
              <a:cs typeface="Lato"/>
              <a:sym typeface="Lato"/>
            </a:endParaRPr>
          </a:p>
        </p:txBody>
      </p:sp>
      <p:pic>
        <p:nvPicPr>
          <p:cNvPr id="194" name="Google Shape;194;g34488225b49_1_6"/>
          <p:cNvPicPr preferRelativeResize="0"/>
          <p:nvPr/>
        </p:nvPicPr>
        <p:blipFill rotWithShape="1">
          <a:blip r:embed="rId3">
            <a:alphaModFix/>
          </a:blip>
          <a:srcRect b="0" l="0" r="0" t="0"/>
          <a:stretch/>
        </p:blipFill>
        <p:spPr>
          <a:xfrm>
            <a:off x="80983" y="1563700"/>
            <a:ext cx="273100" cy="273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8"/>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Main features of a savings account</a:t>
            </a:r>
            <a:endParaRPr b="1" i="0" sz="2900" u="none" cap="none" strike="noStrike">
              <a:latin typeface="Lato"/>
              <a:ea typeface="Lato"/>
              <a:cs typeface="Lato"/>
              <a:sym typeface="Lato"/>
            </a:endParaRPr>
          </a:p>
        </p:txBody>
      </p:sp>
      <p:sp>
        <p:nvSpPr>
          <p:cNvPr id="200" name="Google Shape;200;p18"/>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graphicFrame>
        <p:nvGraphicFramePr>
          <p:cNvPr id="201" name="Google Shape;201;p18"/>
          <p:cNvGraphicFramePr/>
          <p:nvPr/>
        </p:nvGraphicFramePr>
        <p:xfrm>
          <a:off x="4818525" y="1253900"/>
          <a:ext cx="3000000" cy="3000000"/>
        </p:xfrm>
        <a:graphic>
          <a:graphicData uri="http://schemas.openxmlformats.org/drawingml/2006/table">
            <a:tbl>
              <a:tblPr>
                <a:noFill/>
                <a:tableStyleId>{A309C265-2077-4348-835B-2121A0A19D4E}</a:tableStyleId>
              </a:tblPr>
              <a:tblGrid>
                <a:gridCol w="1407950"/>
                <a:gridCol w="2043650"/>
              </a:tblGrid>
              <a:tr h="546100">
                <a:tc gridSpan="2">
                  <a:txBody>
                    <a:bodyPr/>
                    <a:lstStyle/>
                    <a:p>
                      <a:pPr indent="0" lvl="0" marL="0" marR="0" rtl="0" algn="l">
                        <a:lnSpc>
                          <a:spcPct val="115000"/>
                        </a:lnSpc>
                        <a:spcBef>
                          <a:spcPts val="0"/>
                        </a:spcBef>
                        <a:spcAft>
                          <a:spcPts val="0"/>
                        </a:spcAft>
                        <a:buClr>
                          <a:srgbClr val="000000"/>
                        </a:buClr>
                        <a:buSzPts val="1500"/>
                        <a:buFont typeface="Arial"/>
                        <a:buNone/>
                      </a:pPr>
                      <a:r>
                        <a:rPr b="1" lang="en-GB" sz="1500" u="none" cap="none" strike="noStrike">
                          <a:solidFill>
                            <a:schemeClr val="dk1"/>
                          </a:solidFill>
                          <a:latin typeface="Lato"/>
                          <a:ea typeface="Lato"/>
                          <a:cs typeface="Lato"/>
                          <a:sym typeface="Lato"/>
                        </a:rPr>
                        <a:t>Savings Account 1: Fixed Rate</a:t>
                      </a:r>
                      <a:endParaRPr b="1" sz="15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2"/>
                    </a:solidFill>
                  </a:tcPr>
                </a:tc>
                <a:tc hMerge="1"/>
              </a:tr>
              <a:tr h="5840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chemeClr val="dk1"/>
                          </a:solidFill>
                          <a:latin typeface="Lato"/>
                          <a:ea typeface="Lato"/>
                          <a:cs typeface="Lato"/>
                          <a:sym typeface="Lato"/>
                        </a:rPr>
                        <a:t>Minimum/Maximum deposit </a:t>
                      </a:r>
                      <a:endParaRPr sz="10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86"/>
                      </a:srgbClr>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chemeClr val="dk1"/>
                          </a:solidFill>
                          <a:latin typeface="Lato"/>
                          <a:ea typeface="Lato"/>
                          <a:cs typeface="Lato"/>
                          <a:sym typeface="Lato"/>
                        </a:rPr>
                        <a:t>Minimum £100 to open the account</a:t>
                      </a:r>
                      <a:endParaRPr sz="10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86"/>
                      </a:srgbClr>
                    </a:solidFill>
                  </a:tcPr>
                </a:tc>
              </a:tr>
              <a:tr h="40597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chemeClr val="dk1"/>
                          </a:solidFill>
                          <a:latin typeface="Lato"/>
                          <a:ea typeface="Lato"/>
                          <a:cs typeface="Lato"/>
                          <a:sym typeface="Lato"/>
                        </a:rPr>
                        <a:t>Annual interest rate</a:t>
                      </a:r>
                      <a:endParaRPr sz="10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chemeClr val="dk1"/>
                          </a:solidFill>
                          <a:latin typeface="Lato"/>
                          <a:ea typeface="Lato"/>
                          <a:cs typeface="Lato"/>
                          <a:sym typeface="Lato"/>
                        </a:rPr>
                        <a:t> 5% </a:t>
                      </a:r>
                      <a:endParaRPr sz="10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chemeClr val="dk1"/>
                          </a:solidFill>
                          <a:latin typeface="Lato"/>
                          <a:ea typeface="Lato"/>
                          <a:cs typeface="Lato"/>
                          <a:sym typeface="Lato"/>
                        </a:rPr>
                        <a:t>Fixed term period </a:t>
                      </a:r>
                      <a:endParaRPr sz="10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chemeClr val="dk1"/>
                          </a:solidFill>
                          <a:latin typeface="Lato"/>
                          <a:ea typeface="Lato"/>
                          <a:cs typeface="Lato"/>
                          <a:sym typeface="Lato"/>
                        </a:rPr>
                        <a:t> 3 years</a:t>
                      </a:r>
                      <a:endParaRPr sz="10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chemeClr val="dk1"/>
                          </a:solidFill>
                          <a:latin typeface="Lato"/>
                          <a:ea typeface="Lato"/>
                          <a:cs typeface="Lato"/>
                          <a:sym typeface="Lato"/>
                        </a:rPr>
                        <a:t>Notice period </a:t>
                      </a:r>
                      <a:endParaRPr sz="10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chemeClr val="dk1"/>
                          </a:solidFill>
                          <a:latin typeface="Lato"/>
                          <a:ea typeface="Lato"/>
                          <a:cs typeface="Lato"/>
                          <a:sym typeface="Lato"/>
                        </a:rPr>
                        <a:t>2 months</a:t>
                      </a:r>
                      <a:endParaRPr sz="10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7621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chemeClr val="dk1"/>
                          </a:solidFill>
                          <a:highlight>
                            <a:srgbClr val="FFFFFF"/>
                          </a:highlight>
                          <a:latin typeface="Lato"/>
                          <a:ea typeface="Lato"/>
                          <a:cs typeface="Lato"/>
                          <a:sym typeface="Lato"/>
                        </a:rPr>
                        <a:t>Is there a maximum number of withdrawals that can be made each year?</a:t>
                      </a:r>
                      <a:endParaRPr sz="10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chemeClr val="dk1"/>
                          </a:solidFill>
                          <a:latin typeface="Lato"/>
                          <a:ea typeface="Lato"/>
                          <a:cs typeface="Lato"/>
                          <a:sym typeface="Lato"/>
                        </a:rPr>
                        <a:t>Need to notify the bank two months before making a withdrawal</a:t>
                      </a:r>
                      <a:endParaRPr sz="10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202" name="Google Shape;202;p18"/>
          <p:cNvSpPr txBox="1"/>
          <p:nvPr/>
        </p:nvSpPr>
        <p:spPr>
          <a:xfrm>
            <a:off x="0" y="4811825"/>
            <a:ext cx="4698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Resource 1: Key features of a savings account</a:t>
            </a:r>
            <a:endParaRPr b="1" i="0" sz="1000" u="none" cap="none" strike="noStrike">
              <a:solidFill>
                <a:schemeClr val="accent2"/>
              </a:solidFill>
              <a:latin typeface="Lato"/>
              <a:ea typeface="Lato"/>
              <a:cs typeface="Lato"/>
              <a:sym typeface="Lato"/>
            </a:endParaRPr>
          </a:p>
        </p:txBody>
      </p:sp>
      <p:sp>
        <p:nvSpPr>
          <p:cNvPr id="203" name="Google Shape;203;p18"/>
          <p:cNvSpPr txBox="1"/>
          <p:nvPr/>
        </p:nvSpPr>
        <p:spPr>
          <a:xfrm>
            <a:off x="279625" y="1240800"/>
            <a:ext cx="4462800" cy="16107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Clr>
                <a:srgbClr val="000000"/>
              </a:buClr>
              <a:buSzPts val="1600"/>
              <a:buFont typeface="Arial"/>
              <a:buNone/>
            </a:pPr>
            <a:r>
              <a:rPr b="1" lang="en-GB" sz="1600">
                <a:solidFill>
                  <a:schemeClr val="dk1"/>
                </a:solidFill>
                <a:latin typeface="Lato"/>
                <a:ea typeface="Lato"/>
                <a:cs typeface="Lato"/>
                <a:sym typeface="Lato"/>
              </a:rPr>
              <a:t>Glossary</a:t>
            </a:r>
            <a:endParaRPr b="1" sz="1600">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Deposit </a:t>
            </a:r>
            <a:r>
              <a:rPr b="0" i="0" lang="en-GB" sz="1100" u="none" cap="none" strike="noStrike">
                <a:solidFill>
                  <a:schemeClr val="dk1"/>
                </a:solidFill>
                <a:latin typeface="Lato"/>
                <a:ea typeface="Lato"/>
                <a:cs typeface="Lato"/>
                <a:sym typeface="Lato"/>
              </a:rPr>
              <a:t>- amount of money held in the bank</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extLst>
                  <a:ext uri="http://customooxmlschemas.google.com/">
                    <go:slidesCustomData xmlns:go="http://customooxmlschemas.google.com/" textRoundtripDataId="0"/>
                  </a:ext>
                </a:extLst>
              </a:rPr>
              <a:t>Minimum</a:t>
            </a:r>
            <a:r>
              <a:rPr b="1" i="0" lang="en-GB" sz="1100" u="none" cap="none" strike="noStrike">
                <a:solidFill>
                  <a:schemeClr val="dk1"/>
                </a:solidFill>
                <a:latin typeface="Lato"/>
                <a:ea typeface="Lato"/>
                <a:cs typeface="Lato"/>
                <a:sym typeface="Lato"/>
              </a:rPr>
              <a:t> deposit</a:t>
            </a:r>
            <a:r>
              <a:rPr b="1" i="0" lang="en-GB" sz="1100" u="none" cap="none" strike="noStrike">
                <a:solidFill>
                  <a:schemeClr val="dk1"/>
                </a:solidFill>
                <a:latin typeface="Lato"/>
                <a:ea typeface="Lato"/>
                <a:cs typeface="Lato"/>
                <a:sym typeface="Lato"/>
              </a:rPr>
              <a:t> – a set amount of money needed to open the account or be added to the account each month</a:t>
            </a:r>
            <a:endParaRPr b="1" i="0" sz="1100" u="none" cap="none" strike="noStrike">
              <a:solidFill>
                <a:schemeClr val="dk1"/>
              </a:solidFill>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   </a:t>
            </a:r>
            <a:r>
              <a:rPr b="1" i="0" lang="en-GB" sz="1100" u="none" cap="none" strike="noStrike">
                <a:solidFill>
                  <a:schemeClr val="dk1"/>
                </a:solidFill>
                <a:latin typeface="Lato"/>
                <a:ea typeface="Lato"/>
                <a:cs typeface="Lato"/>
                <a:sym typeface="Lato"/>
              </a:rPr>
              <a:t>Maximum deposit </a:t>
            </a:r>
            <a:r>
              <a:rPr b="1" i="0" lang="en-GB" sz="1100" u="none" cap="none" strike="noStrike">
                <a:solidFill>
                  <a:schemeClr val="dk1"/>
                </a:solidFill>
                <a:latin typeface="Lato"/>
                <a:ea typeface="Lato"/>
                <a:cs typeface="Lato"/>
                <a:sym typeface="Lato"/>
              </a:rPr>
              <a:t>- the maximum that can be added to the   account</a:t>
            </a:r>
            <a:endParaRPr b="1" sz="1100">
              <a:solidFill>
                <a:schemeClr val="dk1"/>
              </a:solidFill>
              <a:latin typeface="Lato"/>
              <a:ea typeface="Lato"/>
              <a:cs typeface="Lato"/>
              <a:sym typeface="Lato"/>
            </a:endParaRPr>
          </a:p>
        </p:txBody>
      </p:sp>
      <p:pic>
        <p:nvPicPr>
          <p:cNvPr id="204" name="Google Shape;204;p18"/>
          <p:cNvPicPr preferRelativeResize="0"/>
          <p:nvPr/>
        </p:nvPicPr>
        <p:blipFill rotWithShape="1">
          <a:blip r:embed="rId3">
            <a:alphaModFix/>
          </a:blip>
          <a:srcRect b="0" l="0" r="0" t="0"/>
          <a:stretch/>
        </p:blipFill>
        <p:spPr>
          <a:xfrm>
            <a:off x="80983" y="1563700"/>
            <a:ext cx="273100" cy="273100"/>
          </a:xfrm>
          <a:prstGeom prst="rect">
            <a:avLst/>
          </a:prstGeom>
          <a:noFill/>
          <a:ln>
            <a:noFill/>
          </a:ln>
        </p:spPr>
      </p:pic>
      <p:pic>
        <p:nvPicPr>
          <p:cNvPr id="205" name="Google Shape;205;p18"/>
          <p:cNvPicPr preferRelativeResize="0"/>
          <p:nvPr/>
        </p:nvPicPr>
        <p:blipFill rotWithShape="1">
          <a:blip r:embed="rId3">
            <a:alphaModFix/>
          </a:blip>
          <a:srcRect b="0" l="0" r="0" t="0"/>
          <a:stretch/>
        </p:blipFill>
        <p:spPr>
          <a:xfrm>
            <a:off x="80977" y="2535869"/>
            <a:ext cx="273100" cy="273100"/>
          </a:xfrm>
          <a:prstGeom prst="rect">
            <a:avLst/>
          </a:prstGeom>
          <a:noFill/>
          <a:ln>
            <a:noFill/>
          </a:ln>
        </p:spPr>
      </p:pic>
      <p:pic>
        <p:nvPicPr>
          <p:cNvPr id="206" name="Google Shape;206;p18"/>
          <p:cNvPicPr preferRelativeResize="0"/>
          <p:nvPr/>
        </p:nvPicPr>
        <p:blipFill rotWithShape="1">
          <a:blip r:embed="rId3">
            <a:alphaModFix/>
          </a:blip>
          <a:srcRect b="0" l="0" r="0" t="0"/>
          <a:stretch/>
        </p:blipFill>
        <p:spPr>
          <a:xfrm>
            <a:off x="80977" y="2031805"/>
            <a:ext cx="273100" cy="273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2"/>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Unit outline</a:t>
            </a:r>
            <a:endParaRPr b="1" i="0" sz="2900" u="none" cap="none" strike="noStrike">
              <a:solidFill>
                <a:schemeClr val="lt1"/>
              </a:solidFill>
              <a:latin typeface="Lato"/>
              <a:ea typeface="Lato"/>
              <a:cs typeface="Lato"/>
              <a:sym typeface="Lato"/>
            </a:endParaRPr>
          </a:p>
        </p:txBody>
      </p:sp>
      <p:graphicFrame>
        <p:nvGraphicFramePr>
          <p:cNvPr id="54" name="Google Shape;54;p2"/>
          <p:cNvGraphicFramePr/>
          <p:nvPr/>
        </p:nvGraphicFramePr>
        <p:xfrm>
          <a:off x="871975" y="1721850"/>
          <a:ext cx="3000000" cy="3000000"/>
        </p:xfrm>
        <a:graphic>
          <a:graphicData uri="http://schemas.openxmlformats.org/drawingml/2006/table">
            <a:tbl>
              <a:tblPr>
                <a:noFill/>
                <a:tableStyleId>{0ED6C0CD-5A79-498B-97AA-6A61BF59704D}</a:tableStyleId>
              </a:tblPr>
              <a:tblGrid>
                <a:gridCol w="1206500"/>
                <a:gridCol w="1206500"/>
                <a:gridCol w="1206500"/>
                <a:gridCol w="1206500"/>
                <a:gridCol w="1206500"/>
                <a:gridCol w="1206500"/>
              </a:tblGrid>
              <a:tr h="307775">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030000">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solidFill>
                            <a:srgbClr val="262A33"/>
                          </a:solidFill>
                          <a:latin typeface="Lato"/>
                          <a:ea typeface="Lato"/>
                          <a:cs typeface="Lato"/>
                          <a:sym typeface="Lato"/>
                        </a:rPr>
                        <a:t>Take home pay </a:t>
                      </a:r>
                      <a:endParaRPr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Budgeting for the future</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Savings accounts</a:t>
                      </a:r>
                      <a:endParaRPr b="1" sz="1400" u="none" cap="none" strike="noStrike">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Investing for the long term</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Insurance </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rgbClr val="262A33"/>
                          </a:solidFill>
                          <a:latin typeface="Lato"/>
                          <a:ea typeface="Lato"/>
                          <a:cs typeface="Lato"/>
                          <a:sym typeface="Lato"/>
                        </a:rPr>
                        <a:t>Investment simulation</a:t>
                      </a:r>
                      <a:endParaRPr b="0"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9"/>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Main features of a savings account</a:t>
            </a:r>
            <a:endParaRPr b="1" i="0" sz="2900" u="none" cap="none" strike="noStrike">
              <a:latin typeface="Lato"/>
              <a:ea typeface="Lato"/>
              <a:cs typeface="Lato"/>
              <a:sym typeface="Lato"/>
            </a:endParaRPr>
          </a:p>
        </p:txBody>
      </p:sp>
      <p:graphicFrame>
        <p:nvGraphicFramePr>
          <p:cNvPr id="212" name="Google Shape;212;p19"/>
          <p:cNvGraphicFramePr/>
          <p:nvPr/>
        </p:nvGraphicFramePr>
        <p:xfrm>
          <a:off x="4818525" y="1253900"/>
          <a:ext cx="3000000" cy="3000000"/>
        </p:xfrm>
        <a:graphic>
          <a:graphicData uri="http://schemas.openxmlformats.org/drawingml/2006/table">
            <a:tbl>
              <a:tblPr>
                <a:noFill/>
                <a:tableStyleId>{A309C265-2077-4348-835B-2121A0A19D4E}</a:tableStyleId>
              </a:tblPr>
              <a:tblGrid>
                <a:gridCol w="1407950"/>
                <a:gridCol w="2043650"/>
              </a:tblGrid>
              <a:tr h="546100">
                <a:tc gridSpan="2">
                  <a:txBody>
                    <a:bodyPr/>
                    <a:lstStyle/>
                    <a:p>
                      <a:pPr indent="0" lvl="0" marL="0" marR="0" rtl="0" algn="l">
                        <a:lnSpc>
                          <a:spcPct val="115000"/>
                        </a:lnSpc>
                        <a:spcBef>
                          <a:spcPts val="0"/>
                        </a:spcBef>
                        <a:spcAft>
                          <a:spcPts val="0"/>
                        </a:spcAft>
                        <a:buClr>
                          <a:srgbClr val="000000"/>
                        </a:buClr>
                        <a:buSzPts val="1500"/>
                        <a:buFont typeface="Arial"/>
                        <a:buNone/>
                      </a:pPr>
                      <a:r>
                        <a:rPr b="1" lang="en-GB" sz="1500" u="none" cap="none" strike="noStrike">
                          <a:solidFill>
                            <a:schemeClr val="dk2"/>
                          </a:solidFill>
                          <a:latin typeface="Lato"/>
                          <a:ea typeface="Lato"/>
                          <a:cs typeface="Lato"/>
                          <a:sym typeface="Lato"/>
                        </a:rPr>
                        <a:t>Savings Account 1: Fixed Rate</a:t>
                      </a:r>
                      <a:endParaRPr b="1" sz="1500" u="none" cap="none" strike="noStrike">
                        <a:solidFill>
                          <a:schemeClr val="dk2"/>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2"/>
                    </a:solidFill>
                  </a:tcPr>
                </a:tc>
                <a:tc hMerge="1"/>
              </a:tr>
              <a:tr h="5840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Minimum/Maximum deposit </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Minimum £100 to open the account</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0597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Annual interest rate</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86"/>
                      </a:srgbClr>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 5% </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86"/>
                      </a:srgbClr>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Fixed term period </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 3 years</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Notice period </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2 months</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7621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highlight>
                            <a:srgbClr val="FFFFFF"/>
                          </a:highlight>
                          <a:latin typeface="Lato"/>
                          <a:ea typeface="Lato"/>
                          <a:cs typeface="Lato"/>
                          <a:sym typeface="Lato"/>
                        </a:rPr>
                        <a:t>Is there a maximum number of withdrawals that can be made each year?</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Need to notify the bank two months before making a withdrawal</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213" name="Google Shape;213;p19"/>
          <p:cNvSpPr txBox="1"/>
          <p:nvPr/>
        </p:nvSpPr>
        <p:spPr>
          <a:xfrm>
            <a:off x="0" y="4811825"/>
            <a:ext cx="4698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Resource 1: Key features of a savings account</a:t>
            </a:r>
            <a:endParaRPr b="1" i="0" sz="1000" u="none" cap="none" strike="noStrike">
              <a:solidFill>
                <a:schemeClr val="accent2"/>
              </a:solidFill>
              <a:latin typeface="Lato"/>
              <a:ea typeface="Lato"/>
              <a:cs typeface="Lato"/>
              <a:sym typeface="Lato"/>
            </a:endParaRPr>
          </a:p>
        </p:txBody>
      </p:sp>
      <p:sp>
        <p:nvSpPr>
          <p:cNvPr id="214" name="Google Shape;214;p19"/>
          <p:cNvSpPr txBox="1"/>
          <p:nvPr/>
        </p:nvSpPr>
        <p:spPr>
          <a:xfrm>
            <a:off x="279625" y="1240800"/>
            <a:ext cx="4462800" cy="25845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Clr>
                <a:srgbClr val="000000"/>
              </a:buClr>
              <a:buSzPts val="1600"/>
              <a:buFont typeface="Arial"/>
              <a:buNone/>
            </a:pPr>
            <a:r>
              <a:rPr b="1" lang="en-GB" sz="1600">
                <a:solidFill>
                  <a:schemeClr val="dk1"/>
                </a:solidFill>
                <a:latin typeface="Lato"/>
                <a:ea typeface="Lato"/>
                <a:cs typeface="Lato"/>
                <a:sym typeface="Lato"/>
              </a:rPr>
              <a:t>Glossary</a:t>
            </a:r>
            <a:endParaRPr b="1" sz="1600">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Deposit </a:t>
            </a:r>
            <a:r>
              <a:rPr b="0" i="0" lang="en-GB" sz="1100" u="none" cap="none" strike="noStrike">
                <a:solidFill>
                  <a:schemeClr val="dk1"/>
                </a:solidFill>
                <a:latin typeface="Lato"/>
                <a:ea typeface="Lato"/>
                <a:cs typeface="Lato"/>
                <a:sym typeface="Lato"/>
              </a:rPr>
              <a:t>- amount of money held in the bank</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extLst>
                  <a:ext uri="http://customooxmlschemas.google.com/">
                    <go:slidesCustomData xmlns:go="http://customooxmlschemas.google.com/" textRoundtripDataId="1"/>
                  </a:ext>
                </a:extLst>
              </a:rPr>
              <a:t>Minimum</a:t>
            </a:r>
            <a:r>
              <a:rPr b="1" i="0" lang="en-GB" sz="1100" u="none" cap="none" strike="noStrike">
                <a:solidFill>
                  <a:schemeClr val="dk1"/>
                </a:solidFill>
                <a:latin typeface="Lato"/>
                <a:ea typeface="Lato"/>
                <a:cs typeface="Lato"/>
                <a:sym typeface="Lato"/>
              </a:rPr>
              <a:t> deposit</a:t>
            </a:r>
            <a:r>
              <a:rPr b="0" i="0" lang="en-GB" sz="1100" u="none" cap="none" strike="noStrike">
                <a:solidFill>
                  <a:schemeClr val="dk1"/>
                </a:solidFill>
                <a:latin typeface="Lato"/>
                <a:ea typeface="Lato"/>
                <a:cs typeface="Lato"/>
                <a:sym typeface="Lato"/>
              </a:rPr>
              <a:t> – a set amount of money needed to open the account or be added to the account each month</a:t>
            </a:r>
            <a:endParaRPr b="0" i="0" sz="1100" u="none" cap="none" strike="noStrike">
              <a:solidFill>
                <a:schemeClr val="dk1"/>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chemeClr val="dk1"/>
                </a:solidFill>
                <a:latin typeface="Lato"/>
                <a:ea typeface="Lato"/>
                <a:cs typeface="Lato"/>
                <a:sym typeface="Lato"/>
              </a:rPr>
              <a:t>   </a:t>
            </a:r>
            <a:r>
              <a:rPr b="1" i="0" lang="en-GB" sz="1100" u="none" cap="none" strike="noStrike">
                <a:solidFill>
                  <a:schemeClr val="dk1"/>
                </a:solidFill>
                <a:latin typeface="Lato"/>
                <a:ea typeface="Lato"/>
                <a:cs typeface="Lato"/>
                <a:sym typeface="Lato"/>
              </a:rPr>
              <a:t>Maximum deposit </a:t>
            </a:r>
            <a:r>
              <a:rPr b="0" i="0" lang="en-GB" sz="1100" u="none" cap="none" strike="noStrike">
                <a:solidFill>
                  <a:schemeClr val="dk1"/>
                </a:solidFill>
                <a:latin typeface="Lato"/>
                <a:ea typeface="Lato"/>
                <a:cs typeface="Lato"/>
                <a:sym typeface="Lato"/>
              </a:rPr>
              <a:t>- the maximum that can be added to the   account</a:t>
            </a:r>
            <a:endParaRPr b="0" i="0" sz="11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101600" rtl="0" algn="l">
              <a:lnSpc>
                <a:spcPct val="115000"/>
              </a:lnSpc>
              <a:spcBef>
                <a:spcPts val="0"/>
              </a:spcBef>
              <a:spcAft>
                <a:spcPts val="0"/>
              </a:spcAft>
              <a:buNone/>
            </a:pPr>
            <a:r>
              <a:rPr b="1" lang="en-GB" sz="1100">
                <a:solidFill>
                  <a:schemeClr val="dk1"/>
                </a:solidFill>
                <a:latin typeface="Lato"/>
                <a:ea typeface="Lato"/>
                <a:cs typeface="Lato"/>
                <a:sym typeface="Lato"/>
              </a:rPr>
              <a:t>Interest rate – the reward for saving i.e. the amount of money added each period. This can be fixed or variable, meaning it either stays the same or can change over time. This is often referred to as APR (annual percentage rate).</a:t>
            </a:r>
            <a:endParaRPr b="1" sz="1100">
              <a:solidFill>
                <a:schemeClr val="dk1"/>
              </a:solidFill>
              <a:latin typeface="Lato"/>
              <a:ea typeface="Lato"/>
              <a:cs typeface="Lato"/>
              <a:sym typeface="Lato"/>
            </a:endParaRPr>
          </a:p>
        </p:txBody>
      </p:sp>
      <p:pic>
        <p:nvPicPr>
          <p:cNvPr id="215" name="Google Shape;215;p19"/>
          <p:cNvPicPr preferRelativeResize="0"/>
          <p:nvPr/>
        </p:nvPicPr>
        <p:blipFill rotWithShape="1">
          <a:blip r:embed="rId3">
            <a:alphaModFix/>
          </a:blip>
          <a:srcRect b="0" l="0" r="0" t="0"/>
          <a:stretch/>
        </p:blipFill>
        <p:spPr>
          <a:xfrm>
            <a:off x="80983" y="1563700"/>
            <a:ext cx="273100" cy="273100"/>
          </a:xfrm>
          <a:prstGeom prst="rect">
            <a:avLst/>
          </a:prstGeom>
          <a:noFill/>
          <a:ln>
            <a:noFill/>
          </a:ln>
        </p:spPr>
      </p:pic>
      <p:pic>
        <p:nvPicPr>
          <p:cNvPr id="216" name="Google Shape;216;p19"/>
          <p:cNvPicPr preferRelativeResize="0"/>
          <p:nvPr/>
        </p:nvPicPr>
        <p:blipFill rotWithShape="1">
          <a:blip r:embed="rId3">
            <a:alphaModFix/>
          </a:blip>
          <a:srcRect b="0" l="0" r="0" t="0"/>
          <a:stretch/>
        </p:blipFill>
        <p:spPr>
          <a:xfrm>
            <a:off x="80977" y="2535869"/>
            <a:ext cx="273100" cy="273100"/>
          </a:xfrm>
          <a:prstGeom prst="rect">
            <a:avLst/>
          </a:prstGeom>
          <a:noFill/>
          <a:ln>
            <a:noFill/>
          </a:ln>
        </p:spPr>
      </p:pic>
      <p:pic>
        <p:nvPicPr>
          <p:cNvPr id="217" name="Google Shape;217;p19"/>
          <p:cNvPicPr preferRelativeResize="0"/>
          <p:nvPr/>
        </p:nvPicPr>
        <p:blipFill rotWithShape="1">
          <a:blip r:embed="rId3">
            <a:alphaModFix/>
          </a:blip>
          <a:srcRect b="0" l="0" r="0" t="0"/>
          <a:stretch/>
        </p:blipFill>
        <p:spPr>
          <a:xfrm>
            <a:off x="80977" y="2981669"/>
            <a:ext cx="273100" cy="273100"/>
          </a:xfrm>
          <a:prstGeom prst="rect">
            <a:avLst/>
          </a:prstGeom>
          <a:noFill/>
          <a:ln>
            <a:noFill/>
          </a:ln>
        </p:spPr>
      </p:pic>
      <p:pic>
        <p:nvPicPr>
          <p:cNvPr id="218" name="Google Shape;218;p19"/>
          <p:cNvPicPr preferRelativeResize="0"/>
          <p:nvPr/>
        </p:nvPicPr>
        <p:blipFill rotWithShape="1">
          <a:blip r:embed="rId3">
            <a:alphaModFix/>
          </a:blip>
          <a:srcRect b="0" l="0" r="0" t="0"/>
          <a:stretch/>
        </p:blipFill>
        <p:spPr>
          <a:xfrm>
            <a:off x="80977" y="2031805"/>
            <a:ext cx="273100" cy="273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Main features of a savings account</a:t>
            </a:r>
            <a:endParaRPr b="1" i="0" sz="2900" u="none" cap="none" strike="noStrike">
              <a:latin typeface="Lato"/>
              <a:ea typeface="Lato"/>
              <a:cs typeface="Lato"/>
              <a:sym typeface="Lato"/>
            </a:endParaRPr>
          </a:p>
        </p:txBody>
      </p:sp>
      <p:graphicFrame>
        <p:nvGraphicFramePr>
          <p:cNvPr id="224" name="Google Shape;224;p20"/>
          <p:cNvGraphicFramePr/>
          <p:nvPr/>
        </p:nvGraphicFramePr>
        <p:xfrm>
          <a:off x="4818525" y="1253900"/>
          <a:ext cx="3000000" cy="3000000"/>
        </p:xfrm>
        <a:graphic>
          <a:graphicData uri="http://schemas.openxmlformats.org/drawingml/2006/table">
            <a:tbl>
              <a:tblPr>
                <a:noFill/>
                <a:tableStyleId>{A309C265-2077-4348-835B-2121A0A19D4E}</a:tableStyleId>
              </a:tblPr>
              <a:tblGrid>
                <a:gridCol w="1407950"/>
                <a:gridCol w="2043650"/>
              </a:tblGrid>
              <a:tr h="546100">
                <a:tc gridSpan="2">
                  <a:txBody>
                    <a:bodyPr/>
                    <a:lstStyle/>
                    <a:p>
                      <a:pPr indent="0" lvl="0" marL="0" marR="0" rtl="0" algn="l">
                        <a:lnSpc>
                          <a:spcPct val="115000"/>
                        </a:lnSpc>
                        <a:spcBef>
                          <a:spcPts val="0"/>
                        </a:spcBef>
                        <a:spcAft>
                          <a:spcPts val="0"/>
                        </a:spcAft>
                        <a:buClr>
                          <a:srgbClr val="000000"/>
                        </a:buClr>
                        <a:buSzPts val="1500"/>
                        <a:buFont typeface="Arial"/>
                        <a:buNone/>
                      </a:pPr>
                      <a:r>
                        <a:rPr b="1" lang="en-GB" sz="1500" u="none" cap="none" strike="noStrike">
                          <a:solidFill>
                            <a:schemeClr val="dk1"/>
                          </a:solidFill>
                          <a:latin typeface="Lato"/>
                          <a:ea typeface="Lato"/>
                          <a:cs typeface="Lato"/>
                          <a:sym typeface="Lato"/>
                        </a:rPr>
                        <a:t>Savings Account 1: Fixed Rate</a:t>
                      </a:r>
                      <a:endParaRPr b="1" sz="15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2"/>
                    </a:solidFill>
                  </a:tcPr>
                </a:tc>
                <a:tc hMerge="1"/>
              </a:tr>
              <a:tr h="5840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chemeClr val="dk1"/>
                          </a:solidFill>
                          <a:latin typeface="Lato"/>
                          <a:ea typeface="Lato"/>
                          <a:cs typeface="Lato"/>
                          <a:sym typeface="Lato"/>
                        </a:rPr>
                        <a:t>Minimum/Maximum deposit </a:t>
                      </a:r>
                      <a:endParaRPr sz="10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chemeClr val="dk1"/>
                          </a:solidFill>
                          <a:latin typeface="Lato"/>
                          <a:ea typeface="Lato"/>
                          <a:cs typeface="Lato"/>
                          <a:sym typeface="Lato"/>
                        </a:rPr>
                        <a:t>Minimum £100 to open the account</a:t>
                      </a:r>
                      <a:endParaRPr sz="10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0597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chemeClr val="dk1"/>
                          </a:solidFill>
                          <a:latin typeface="Lato"/>
                          <a:ea typeface="Lato"/>
                          <a:cs typeface="Lato"/>
                          <a:sym typeface="Lato"/>
                        </a:rPr>
                        <a:t>Annual interest rate</a:t>
                      </a:r>
                      <a:endParaRPr sz="10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chemeClr val="dk1"/>
                          </a:solidFill>
                          <a:latin typeface="Lato"/>
                          <a:ea typeface="Lato"/>
                          <a:cs typeface="Lato"/>
                          <a:sym typeface="Lato"/>
                        </a:rPr>
                        <a:t> 5% </a:t>
                      </a:r>
                      <a:endParaRPr sz="10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chemeClr val="dk1"/>
                          </a:solidFill>
                          <a:latin typeface="Lato"/>
                          <a:ea typeface="Lato"/>
                          <a:cs typeface="Lato"/>
                          <a:sym typeface="Lato"/>
                        </a:rPr>
                        <a:t>Fixed term period </a:t>
                      </a:r>
                      <a:endParaRPr sz="10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86"/>
                      </a:srgbClr>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chemeClr val="dk1"/>
                          </a:solidFill>
                          <a:latin typeface="Lato"/>
                          <a:ea typeface="Lato"/>
                          <a:cs typeface="Lato"/>
                          <a:sym typeface="Lato"/>
                        </a:rPr>
                        <a:t> 3 years</a:t>
                      </a:r>
                      <a:endParaRPr sz="10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86"/>
                      </a:srgbClr>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chemeClr val="dk1"/>
                          </a:solidFill>
                          <a:latin typeface="Lato"/>
                          <a:ea typeface="Lato"/>
                          <a:cs typeface="Lato"/>
                          <a:sym typeface="Lato"/>
                        </a:rPr>
                        <a:t>Notice period </a:t>
                      </a:r>
                      <a:endParaRPr sz="10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chemeClr val="dk1"/>
                          </a:solidFill>
                          <a:latin typeface="Lato"/>
                          <a:ea typeface="Lato"/>
                          <a:cs typeface="Lato"/>
                          <a:sym typeface="Lato"/>
                        </a:rPr>
                        <a:t>2 months</a:t>
                      </a:r>
                      <a:endParaRPr sz="10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7621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chemeClr val="dk1"/>
                          </a:solidFill>
                          <a:highlight>
                            <a:srgbClr val="FFFFFF"/>
                          </a:highlight>
                          <a:latin typeface="Lato"/>
                          <a:ea typeface="Lato"/>
                          <a:cs typeface="Lato"/>
                          <a:sym typeface="Lato"/>
                        </a:rPr>
                        <a:t>Is there a maximum number of withdrawals that can be made each year?</a:t>
                      </a:r>
                      <a:endParaRPr sz="10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solidFill>
                            <a:schemeClr val="dk1"/>
                          </a:solidFill>
                          <a:latin typeface="Lato"/>
                          <a:ea typeface="Lato"/>
                          <a:cs typeface="Lato"/>
                          <a:sym typeface="Lato"/>
                        </a:rPr>
                        <a:t>Need to notify the bank two months before making a withdrawal</a:t>
                      </a:r>
                      <a:endParaRPr sz="10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225" name="Google Shape;225;p20"/>
          <p:cNvSpPr txBox="1"/>
          <p:nvPr/>
        </p:nvSpPr>
        <p:spPr>
          <a:xfrm>
            <a:off x="0" y="4811825"/>
            <a:ext cx="4698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Resource 1: Key features of a savings account</a:t>
            </a:r>
            <a:endParaRPr b="1" i="0" sz="1000" u="none" cap="none" strike="noStrike">
              <a:solidFill>
                <a:schemeClr val="accent2"/>
              </a:solidFill>
              <a:latin typeface="Lato"/>
              <a:ea typeface="Lato"/>
              <a:cs typeface="Lato"/>
              <a:sym typeface="Lato"/>
            </a:endParaRPr>
          </a:p>
        </p:txBody>
      </p:sp>
      <p:pic>
        <p:nvPicPr>
          <p:cNvPr id="226" name="Google Shape;226;p20"/>
          <p:cNvPicPr preferRelativeResize="0"/>
          <p:nvPr/>
        </p:nvPicPr>
        <p:blipFill rotWithShape="1">
          <a:blip r:embed="rId3">
            <a:alphaModFix/>
          </a:blip>
          <a:srcRect b="0" l="0" r="0" t="0"/>
          <a:stretch/>
        </p:blipFill>
        <p:spPr>
          <a:xfrm>
            <a:off x="80977" y="3752944"/>
            <a:ext cx="273100" cy="273100"/>
          </a:xfrm>
          <a:prstGeom prst="rect">
            <a:avLst/>
          </a:prstGeom>
          <a:noFill/>
          <a:ln>
            <a:noFill/>
          </a:ln>
        </p:spPr>
      </p:pic>
      <p:sp>
        <p:nvSpPr>
          <p:cNvPr id="227" name="Google Shape;227;p20"/>
          <p:cNvSpPr txBox="1"/>
          <p:nvPr/>
        </p:nvSpPr>
        <p:spPr>
          <a:xfrm>
            <a:off x="279625" y="1240800"/>
            <a:ext cx="4462800" cy="31686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Clr>
                <a:srgbClr val="000000"/>
              </a:buClr>
              <a:buSzPts val="1600"/>
              <a:buFont typeface="Arial"/>
              <a:buNone/>
            </a:pPr>
            <a:r>
              <a:rPr b="1" lang="en-GB" sz="1600">
                <a:solidFill>
                  <a:schemeClr val="dk1"/>
                </a:solidFill>
                <a:latin typeface="Lato"/>
                <a:ea typeface="Lato"/>
                <a:cs typeface="Lato"/>
                <a:sym typeface="Lato"/>
              </a:rPr>
              <a:t>Glossary</a:t>
            </a:r>
            <a:endParaRPr b="1" sz="1600">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Deposit </a:t>
            </a:r>
            <a:r>
              <a:rPr b="0" i="0" lang="en-GB" sz="1100" u="none" cap="none" strike="noStrike">
                <a:solidFill>
                  <a:schemeClr val="dk1"/>
                </a:solidFill>
                <a:latin typeface="Lato"/>
                <a:ea typeface="Lato"/>
                <a:cs typeface="Lato"/>
                <a:sym typeface="Lato"/>
              </a:rPr>
              <a:t>- amount of money held in the bank</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extLst>
                  <a:ext uri="http://customooxmlschemas.google.com/">
                    <go:slidesCustomData xmlns:go="http://customooxmlschemas.google.com/" textRoundtripDataId="2"/>
                  </a:ext>
                </a:extLst>
              </a:rPr>
              <a:t>Minimum</a:t>
            </a:r>
            <a:r>
              <a:rPr b="1" i="0" lang="en-GB" sz="1100" u="none" cap="none" strike="noStrike">
                <a:solidFill>
                  <a:schemeClr val="dk1"/>
                </a:solidFill>
                <a:latin typeface="Lato"/>
                <a:ea typeface="Lato"/>
                <a:cs typeface="Lato"/>
                <a:sym typeface="Lato"/>
              </a:rPr>
              <a:t> deposit</a:t>
            </a:r>
            <a:r>
              <a:rPr b="0" i="0" lang="en-GB" sz="1100" u="none" cap="none" strike="noStrike">
                <a:solidFill>
                  <a:schemeClr val="dk1"/>
                </a:solidFill>
                <a:latin typeface="Lato"/>
                <a:ea typeface="Lato"/>
                <a:cs typeface="Lato"/>
                <a:sym typeface="Lato"/>
              </a:rPr>
              <a:t> – a set amount of money needed to open the account or be added to the account each month</a:t>
            </a:r>
            <a:endParaRPr b="0" i="0" sz="1100" u="none" cap="none" strike="noStrike">
              <a:solidFill>
                <a:schemeClr val="dk1"/>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chemeClr val="dk1"/>
                </a:solidFill>
                <a:latin typeface="Lato"/>
                <a:ea typeface="Lato"/>
                <a:cs typeface="Lato"/>
                <a:sym typeface="Lato"/>
              </a:rPr>
              <a:t>   </a:t>
            </a:r>
            <a:r>
              <a:rPr b="1" i="0" lang="en-GB" sz="1100" u="none" cap="none" strike="noStrike">
                <a:solidFill>
                  <a:schemeClr val="dk1"/>
                </a:solidFill>
                <a:latin typeface="Lato"/>
                <a:ea typeface="Lato"/>
                <a:cs typeface="Lato"/>
                <a:sym typeface="Lato"/>
              </a:rPr>
              <a:t>Maximum deposit </a:t>
            </a:r>
            <a:r>
              <a:rPr b="0" i="0" lang="en-GB" sz="1100" u="none" cap="none" strike="noStrike">
                <a:solidFill>
                  <a:schemeClr val="dk1"/>
                </a:solidFill>
                <a:latin typeface="Lato"/>
                <a:ea typeface="Lato"/>
                <a:cs typeface="Lato"/>
                <a:sym typeface="Lato"/>
              </a:rPr>
              <a:t>- the maximum that can be added to the   account</a:t>
            </a:r>
            <a:endParaRPr b="0" i="0" sz="11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Interest rate – </a:t>
            </a:r>
            <a:r>
              <a:rPr b="0" i="0" lang="en-GB" sz="1100" u="none" cap="none" strike="noStrike">
                <a:solidFill>
                  <a:schemeClr val="dk1"/>
                </a:solidFill>
                <a:latin typeface="Lato"/>
                <a:ea typeface="Lato"/>
                <a:cs typeface="Lato"/>
                <a:sym typeface="Lato"/>
              </a:rPr>
              <a:t>the reward for saving i.e. the amount of money added each period. This can be fixed or variable, meaning it either stays the same or can change over time.</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Fixed term - </a:t>
            </a:r>
            <a:r>
              <a:rPr b="1" i="0" lang="en-GB" sz="1100" u="none" cap="none" strike="noStrike">
                <a:solidFill>
                  <a:schemeClr val="dk1"/>
                </a:solidFill>
                <a:latin typeface="Lato"/>
                <a:ea typeface="Lato"/>
                <a:cs typeface="Lato"/>
                <a:sym typeface="Lato"/>
              </a:rPr>
              <a:t>the amount of time the savings need to stay in the account.  At the end of the term, savings and interest will be taken out.</a:t>
            </a:r>
            <a:endParaRPr b="1" i="0" sz="1200" u="none" cap="none" strike="noStrike">
              <a:solidFill>
                <a:schemeClr val="dk1"/>
              </a:solidFill>
            </a:endParaRPr>
          </a:p>
        </p:txBody>
      </p:sp>
      <p:pic>
        <p:nvPicPr>
          <p:cNvPr id="228" name="Google Shape;228;p20"/>
          <p:cNvPicPr preferRelativeResize="0"/>
          <p:nvPr/>
        </p:nvPicPr>
        <p:blipFill rotWithShape="1">
          <a:blip r:embed="rId3">
            <a:alphaModFix/>
          </a:blip>
          <a:srcRect b="0" l="0" r="0" t="0"/>
          <a:stretch/>
        </p:blipFill>
        <p:spPr>
          <a:xfrm>
            <a:off x="80983" y="1563700"/>
            <a:ext cx="273100" cy="273100"/>
          </a:xfrm>
          <a:prstGeom prst="rect">
            <a:avLst/>
          </a:prstGeom>
          <a:noFill/>
          <a:ln>
            <a:noFill/>
          </a:ln>
        </p:spPr>
      </p:pic>
      <p:pic>
        <p:nvPicPr>
          <p:cNvPr id="229" name="Google Shape;229;p20"/>
          <p:cNvPicPr preferRelativeResize="0"/>
          <p:nvPr/>
        </p:nvPicPr>
        <p:blipFill rotWithShape="1">
          <a:blip r:embed="rId3">
            <a:alphaModFix/>
          </a:blip>
          <a:srcRect b="0" l="0" r="0" t="0"/>
          <a:stretch/>
        </p:blipFill>
        <p:spPr>
          <a:xfrm>
            <a:off x="80977" y="2535869"/>
            <a:ext cx="273100" cy="273100"/>
          </a:xfrm>
          <a:prstGeom prst="rect">
            <a:avLst/>
          </a:prstGeom>
          <a:noFill/>
          <a:ln>
            <a:noFill/>
          </a:ln>
        </p:spPr>
      </p:pic>
      <p:pic>
        <p:nvPicPr>
          <p:cNvPr id="230" name="Google Shape;230;p20"/>
          <p:cNvPicPr preferRelativeResize="0"/>
          <p:nvPr/>
        </p:nvPicPr>
        <p:blipFill rotWithShape="1">
          <a:blip r:embed="rId3">
            <a:alphaModFix/>
          </a:blip>
          <a:srcRect b="0" l="0" r="0" t="0"/>
          <a:stretch/>
        </p:blipFill>
        <p:spPr>
          <a:xfrm>
            <a:off x="80977" y="2981669"/>
            <a:ext cx="273100" cy="273100"/>
          </a:xfrm>
          <a:prstGeom prst="rect">
            <a:avLst/>
          </a:prstGeom>
          <a:noFill/>
          <a:ln>
            <a:noFill/>
          </a:ln>
        </p:spPr>
      </p:pic>
      <p:pic>
        <p:nvPicPr>
          <p:cNvPr id="231" name="Google Shape;231;p20"/>
          <p:cNvPicPr preferRelativeResize="0"/>
          <p:nvPr/>
        </p:nvPicPr>
        <p:blipFill rotWithShape="1">
          <a:blip r:embed="rId3">
            <a:alphaModFix/>
          </a:blip>
          <a:srcRect b="0" l="0" r="0" t="0"/>
          <a:stretch/>
        </p:blipFill>
        <p:spPr>
          <a:xfrm>
            <a:off x="80977" y="2031805"/>
            <a:ext cx="273100" cy="273100"/>
          </a:xfrm>
          <a:prstGeom prst="rect">
            <a:avLst/>
          </a:prstGeom>
          <a:noFill/>
          <a:ln>
            <a:noFill/>
          </a:ln>
        </p:spPr>
      </p:pic>
      <p:pic>
        <p:nvPicPr>
          <p:cNvPr id="232" name="Google Shape;232;p20"/>
          <p:cNvPicPr preferRelativeResize="0"/>
          <p:nvPr/>
        </p:nvPicPr>
        <p:blipFill rotWithShape="1">
          <a:blip r:embed="rId3">
            <a:alphaModFix/>
          </a:blip>
          <a:srcRect b="0" l="0" r="0" t="0"/>
          <a:stretch/>
        </p:blipFill>
        <p:spPr>
          <a:xfrm>
            <a:off x="80977" y="3752944"/>
            <a:ext cx="273100" cy="273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Main features of a savings account</a:t>
            </a:r>
            <a:endParaRPr b="1" i="0" sz="2900" u="none" cap="none" strike="noStrike">
              <a:latin typeface="Lato"/>
              <a:ea typeface="Lato"/>
              <a:cs typeface="Lato"/>
              <a:sym typeface="Lato"/>
            </a:endParaRPr>
          </a:p>
        </p:txBody>
      </p:sp>
      <p:sp>
        <p:nvSpPr>
          <p:cNvPr id="238" name="Google Shape;238;p21"/>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239" name="Google Shape;239;p21"/>
          <p:cNvSpPr txBox="1"/>
          <p:nvPr/>
        </p:nvSpPr>
        <p:spPr>
          <a:xfrm>
            <a:off x="279625" y="1240800"/>
            <a:ext cx="4462800" cy="39474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Clr>
                <a:srgbClr val="000000"/>
              </a:buClr>
              <a:buSzPts val="1600"/>
              <a:buFont typeface="Arial"/>
              <a:buNone/>
            </a:pPr>
            <a:r>
              <a:rPr b="1" lang="en-GB" sz="1600">
                <a:solidFill>
                  <a:schemeClr val="dk1"/>
                </a:solidFill>
                <a:latin typeface="Lato"/>
                <a:ea typeface="Lato"/>
                <a:cs typeface="Lato"/>
                <a:sym typeface="Lato"/>
              </a:rPr>
              <a:t>Glossary</a:t>
            </a:r>
            <a:endParaRPr b="1" sz="1600">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Deposit </a:t>
            </a:r>
            <a:r>
              <a:rPr b="0" i="0" lang="en-GB" sz="1100" u="none" cap="none" strike="noStrike">
                <a:solidFill>
                  <a:schemeClr val="dk1"/>
                </a:solidFill>
                <a:latin typeface="Lato"/>
                <a:ea typeface="Lato"/>
                <a:cs typeface="Lato"/>
                <a:sym typeface="Lato"/>
              </a:rPr>
              <a:t>- amount of money held in the bank</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extLst>
                  <a:ext uri="http://customooxmlschemas.google.com/">
                    <go:slidesCustomData xmlns:go="http://customooxmlschemas.google.com/" textRoundtripDataId="3"/>
                  </a:ext>
                </a:extLst>
              </a:rPr>
              <a:t>Minimum</a:t>
            </a:r>
            <a:r>
              <a:rPr b="1" i="0" lang="en-GB" sz="1100" u="none" cap="none" strike="noStrike">
                <a:solidFill>
                  <a:schemeClr val="dk1"/>
                </a:solidFill>
                <a:latin typeface="Lato"/>
                <a:ea typeface="Lato"/>
                <a:cs typeface="Lato"/>
                <a:sym typeface="Lato"/>
              </a:rPr>
              <a:t> deposit</a:t>
            </a:r>
            <a:r>
              <a:rPr b="0" i="0" lang="en-GB" sz="1100" u="none" cap="none" strike="noStrike">
                <a:solidFill>
                  <a:schemeClr val="dk1"/>
                </a:solidFill>
                <a:latin typeface="Lato"/>
                <a:ea typeface="Lato"/>
                <a:cs typeface="Lato"/>
                <a:sym typeface="Lato"/>
              </a:rPr>
              <a:t> – a set amount of money needed to open the account or be added to the account each month</a:t>
            </a:r>
            <a:endParaRPr b="0" i="0" sz="1100" u="none" cap="none" strike="noStrike">
              <a:solidFill>
                <a:schemeClr val="dk1"/>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chemeClr val="dk1"/>
                </a:solidFill>
                <a:latin typeface="Lato"/>
                <a:ea typeface="Lato"/>
                <a:cs typeface="Lato"/>
                <a:sym typeface="Lato"/>
              </a:rPr>
              <a:t>   </a:t>
            </a:r>
            <a:r>
              <a:rPr b="1" i="0" lang="en-GB" sz="1100" u="none" cap="none" strike="noStrike">
                <a:solidFill>
                  <a:schemeClr val="dk1"/>
                </a:solidFill>
                <a:latin typeface="Lato"/>
                <a:ea typeface="Lato"/>
                <a:cs typeface="Lato"/>
                <a:sym typeface="Lato"/>
              </a:rPr>
              <a:t>Maximum deposit </a:t>
            </a:r>
            <a:r>
              <a:rPr b="0" i="0" lang="en-GB" sz="1100" u="none" cap="none" strike="noStrike">
                <a:solidFill>
                  <a:schemeClr val="dk1"/>
                </a:solidFill>
                <a:latin typeface="Lato"/>
                <a:ea typeface="Lato"/>
                <a:cs typeface="Lato"/>
                <a:sym typeface="Lato"/>
              </a:rPr>
              <a:t>- the maximum that can be added to the   account</a:t>
            </a:r>
            <a:endParaRPr b="0" i="0" sz="11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Interest rate – </a:t>
            </a:r>
            <a:r>
              <a:rPr b="0" i="0" lang="en-GB" sz="1100" u="none" cap="none" strike="noStrike">
                <a:solidFill>
                  <a:schemeClr val="dk1"/>
                </a:solidFill>
                <a:latin typeface="Lato"/>
                <a:ea typeface="Lato"/>
                <a:cs typeface="Lato"/>
                <a:sym typeface="Lato"/>
              </a:rPr>
              <a:t>the reward for saving i.e. the amount of money added each period. This can be fixed or variable, meaning it either stays the same or can change over time.</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Fixed term - </a:t>
            </a:r>
            <a:r>
              <a:rPr b="0" i="0" lang="en-GB" sz="1100" u="none" cap="none" strike="noStrike">
                <a:solidFill>
                  <a:schemeClr val="dk1"/>
                </a:solidFill>
                <a:latin typeface="Lato"/>
                <a:ea typeface="Lato"/>
                <a:cs typeface="Lato"/>
                <a:sym typeface="Lato"/>
              </a:rPr>
              <a:t>the amount of time the savings need to stay in the account.  At the end of the term, savings and interest will be taken out.</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Notice period – the amount of time before a person can get their money out. There may be a penalty fee if money is taken out before the notice period. </a:t>
            </a:r>
            <a:r>
              <a:rPr b="0" i="0" lang="en-GB" sz="1100" u="none" cap="none" strike="noStrike">
                <a:solidFill>
                  <a:schemeClr val="dk1"/>
                </a:solidFill>
                <a:latin typeface="Lato"/>
                <a:ea typeface="Lato"/>
                <a:cs typeface="Lato"/>
                <a:sym typeface="Lato"/>
              </a:rPr>
              <a:t> </a:t>
            </a:r>
            <a:r>
              <a:rPr b="1" i="0" lang="en-GB" sz="1100" u="none" cap="none" strike="noStrike">
                <a:solidFill>
                  <a:schemeClr val="dk1"/>
                </a:solidFill>
                <a:latin typeface="Lato"/>
                <a:ea typeface="Lato"/>
                <a:cs typeface="Lato"/>
                <a:sym typeface="Lato"/>
              </a:rPr>
              <a:t>Not all savings accounts will have this.</a:t>
            </a:r>
            <a:endParaRPr b="0" i="0" sz="1200" u="none" cap="none" strike="noStrike">
              <a:solidFill>
                <a:schemeClr val="dk1"/>
              </a:solidFill>
              <a:latin typeface="Arial"/>
              <a:ea typeface="Arial"/>
              <a:cs typeface="Arial"/>
              <a:sym typeface="Arial"/>
            </a:endParaRPr>
          </a:p>
        </p:txBody>
      </p:sp>
      <p:pic>
        <p:nvPicPr>
          <p:cNvPr id="240" name="Google Shape;240;p21"/>
          <p:cNvPicPr preferRelativeResize="0"/>
          <p:nvPr/>
        </p:nvPicPr>
        <p:blipFill rotWithShape="1">
          <a:blip r:embed="rId3">
            <a:alphaModFix/>
          </a:blip>
          <a:srcRect b="0" l="0" r="0" t="0"/>
          <a:stretch/>
        </p:blipFill>
        <p:spPr>
          <a:xfrm>
            <a:off x="80983" y="1563700"/>
            <a:ext cx="273100" cy="273100"/>
          </a:xfrm>
          <a:prstGeom prst="rect">
            <a:avLst/>
          </a:prstGeom>
          <a:noFill/>
          <a:ln>
            <a:noFill/>
          </a:ln>
        </p:spPr>
      </p:pic>
      <p:pic>
        <p:nvPicPr>
          <p:cNvPr id="241" name="Google Shape;241;p21"/>
          <p:cNvPicPr preferRelativeResize="0"/>
          <p:nvPr/>
        </p:nvPicPr>
        <p:blipFill rotWithShape="1">
          <a:blip r:embed="rId3">
            <a:alphaModFix/>
          </a:blip>
          <a:srcRect b="0" l="0" r="0" t="0"/>
          <a:stretch/>
        </p:blipFill>
        <p:spPr>
          <a:xfrm>
            <a:off x="80977" y="2535869"/>
            <a:ext cx="273100" cy="273100"/>
          </a:xfrm>
          <a:prstGeom prst="rect">
            <a:avLst/>
          </a:prstGeom>
          <a:noFill/>
          <a:ln>
            <a:noFill/>
          </a:ln>
        </p:spPr>
      </p:pic>
      <p:pic>
        <p:nvPicPr>
          <p:cNvPr id="242" name="Google Shape;242;p21"/>
          <p:cNvPicPr preferRelativeResize="0"/>
          <p:nvPr/>
        </p:nvPicPr>
        <p:blipFill rotWithShape="1">
          <a:blip r:embed="rId3">
            <a:alphaModFix/>
          </a:blip>
          <a:srcRect b="0" l="0" r="0" t="0"/>
          <a:stretch/>
        </p:blipFill>
        <p:spPr>
          <a:xfrm>
            <a:off x="80977" y="2981669"/>
            <a:ext cx="273100" cy="273100"/>
          </a:xfrm>
          <a:prstGeom prst="rect">
            <a:avLst/>
          </a:prstGeom>
          <a:noFill/>
          <a:ln>
            <a:noFill/>
          </a:ln>
        </p:spPr>
      </p:pic>
      <p:pic>
        <p:nvPicPr>
          <p:cNvPr id="243" name="Google Shape;243;p21"/>
          <p:cNvPicPr preferRelativeResize="0"/>
          <p:nvPr/>
        </p:nvPicPr>
        <p:blipFill rotWithShape="1">
          <a:blip r:embed="rId3">
            <a:alphaModFix/>
          </a:blip>
          <a:srcRect b="0" l="0" r="0" t="0"/>
          <a:stretch/>
        </p:blipFill>
        <p:spPr>
          <a:xfrm>
            <a:off x="80977" y="2031805"/>
            <a:ext cx="273100" cy="273100"/>
          </a:xfrm>
          <a:prstGeom prst="rect">
            <a:avLst/>
          </a:prstGeom>
          <a:noFill/>
          <a:ln>
            <a:noFill/>
          </a:ln>
        </p:spPr>
      </p:pic>
      <p:pic>
        <p:nvPicPr>
          <p:cNvPr id="244" name="Google Shape;244;p21"/>
          <p:cNvPicPr preferRelativeResize="0"/>
          <p:nvPr/>
        </p:nvPicPr>
        <p:blipFill rotWithShape="1">
          <a:blip r:embed="rId3">
            <a:alphaModFix/>
          </a:blip>
          <a:srcRect b="0" l="0" r="0" t="0"/>
          <a:stretch/>
        </p:blipFill>
        <p:spPr>
          <a:xfrm>
            <a:off x="80977" y="3752944"/>
            <a:ext cx="273100" cy="273100"/>
          </a:xfrm>
          <a:prstGeom prst="rect">
            <a:avLst/>
          </a:prstGeom>
          <a:noFill/>
          <a:ln>
            <a:noFill/>
          </a:ln>
        </p:spPr>
      </p:pic>
      <p:pic>
        <p:nvPicPr>
          <p:cNvPr id="245" name="Google Shape;245;p21"/>
          <p:cNvPicPr preferRelativeResize="0"/>
          <p:nvPr/>
        </p:nvPicPr>
        <p:blipFill rotWithShape="1">
          <a:blip r:embed="rId3">
            <a:alphaModFix/>
          </a:blip>
          <a:srcRect b="0" l="0" r="0" t="0"/>
          <a:stretch/>
        </p:blipFill>
        <p:spPr>
          <a:xfrm>
            <a:off x="80977" y="4464944"/>
            <a:ext cx="273100" cy="273100"/>
          </a:xfrm>
          <a:prstGeom prst="rect">
            <a:avLst/>
          </a:prstGeom>
          <a:noFill/>
          <a:ln>
            <a:noFill/>
          </a:ln>
        </p:spPr>
      </p:pic>
      <p:graphicFrame>
        <p:nvGraphicFramePr>
          <p:cNvPr id="246" name="Google Shape;246;p21"/>
          <p:cNvGraphicFramePr/>
          <p:nvPr/>
        </p:nvGraphicFramePr>
        <p:xfrm>
          <a:off x="4818525" y="1253900"/>
          <a:ext cx="3000000" cy="3000000"/>
        </p:xfrm>
        <a:graphic>
          <a:graphicData uri="http://schemas.openxmlformats.org/drawingml/2006/table">
            <a:tbl>
              <a:tblPr>
                <a:noFill/>
                <a:tableStyleId>{A309C265-2077-4348-835B-2121A0A19D4E}</a:tableStyleId>
              </a:tblPr>
              <a:tblGrid>
                <a:gridCol w="1407950"/>
                <a:gridCol w="2043650"/>
              </a:tblGrid>
              <a:tr h="546100">
                <a:tc gridSpan="2">
                  <a:txBody>
                    <a:bodyPr/>
                    <a:lstStyle/>
                    <a:p>
                      <a:pPr indent="0" lvl="0" marL="0" marR="0" rtl="0" algn="l">
                        <a:lnSpc>
                          <a:spcPct val="115000"/>
                        </a:lnSpc>
                        <a:spcBef>
                          <a:spcPts val="0"/>
                        </a:spcBef>
                        <a:spcAft>
                          <a:spcPts val="0"/>
                        </a:spcAft>
                        <a:buClr>
                          <a:srgbClr val="000000"/>
                        </a:buClr>
                        <a:buSzPts val="1500"/>
                        <a:buFont typeface="Arial"/>
                        <a:buNone/>
                      </a:pPr>
                      <a:r>
                        <a:rPr b="1" lang="en-GB" sz="1500" u="none" cap="none" strike="noStrike">
                          <a:solidFill>
                            <a:schemeClr val="dk1"/>
                          </a:solidFill>
                          <a:latin typeface="Lato"/>
                          <a:ea typeface="Lato"/>
                          <a:cs typeface="Lato"/>
                          <a:sym typeface="Lato"/>
                        </a:rPr>
                        <a:t>Savings Account 1: Fixed Rate</a:t>
                      </a:r>
                      <a:endParaRPr b="1" sz="15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2"/>
                    </a:solidFill>
                  </a:tcPr>
                </a:tc>
                <a:tc hMerge="1"/>
              </a:tr>
              <a:tr h="5840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Minimum/Maximum deposit </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Minimum £100 to open the account</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0597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Annual interest rate</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5% </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Fixed term period </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3 years</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Notice period </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86"/>
                      </a:srgbClr>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2 months</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86"/>
                      </a:srgbClr>
                    </a:solidFill>
                  </a:tcPr>
                </a:tc>
              </a:tr>
              <a:tr h="7621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highlight>
                            <a:srgbClr val="FFFFFF"/>
                          </a:highlight>
                          <a:latin typeface="Lato"/>
                          <a:ea typeface="Lato"/>
                          <a:cs typeface="Lato"/>
                          <a:sym typeface="Lato"/>
                        </a:rPr>
                        <a:t>Is there a maximum number of withdrawals that can be made each year?</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Need to notify the bank two months before making a withdrawal</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247" name="Google Shape;247;p21"/>
          <p:cNvSpPr txBox="1"/>
          <p:nvPr/>
        </p:nvSpPr>
        <p:spPr>
          <a:xfrm>
            <a:off x="4818525" y="4804800"/>
            <a:ext cx="4698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Resource 1: Key features of a savings account</a:t>
            </a:r>
            <a:endParaRPr b="1" i="0" sz="1000" u="none" cap="none" strike="noStrike">
              <a:solidFill>
                <a:schemeClr val="accent2"/>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2"/>
          <p:cNvSpPr/>
          <p:nvPr/>
        </p:nvSpPr>
        <p:spPr>
          <a:xfrm>
            <a:off x="7025850" y="4345175"/>
            <a:ext cx="2118000" cy="66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53" name="Google Shape;253;p22"/>
          <p:cNvGraphicFramePr/>
          <p:nvPr/>
        </p:nvGraphicFramePr>
        <p:xfrm>
          <a:off x="151550" y="2185588"/>
          <a:ext cx="3000000" cy="3000000"/>
        </p:xfrm>
        <a:graphic>
          <a:graphicData uri="http://schemas.openxmlformats.org/drawingml/2006/table">
            <a:tbl>
              <a:tblPr>
                <a:noFill/>
                <a:tableStyleId>{A309C265-2077-4348-835B-2121A0A19D4E}</a:tableStyleId>
              </a:tblPr>
              <a:tblGrid>
                <a:gridCol w="1180025"/>
                <a:gridCol w="1565975"/>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Savings Account 1: Fixed Rate</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32750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Minimum/Maximum deposit </a:t>
                      </a:r>
                      <a:endParaRPr b="1"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Lato"/>
                          <a:ea typeface="Lato"/>
                          <a:cs typeface="Lato"/>
                          <a:sym typeface="Lato"/>
                        </a:rPr>
                        <a:t>Minimum £100 to open the account</a:t>
                      </a:r>
                      <a:endParaRPr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572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Annual interest rate</a:t>
                      </a:r>
                      <a:endParaRPr b="1"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Lato"/>
                          <a:ea typeface="Lato"/>
                          <a:cs typeface="Lato"/>
                          <a:sym typeface="Lato"/>
                        </a:rPr>
                        <a:t>5% </a:t>
                      </a:r>
                      <a:endParaRPr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825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Fixed-term period </a:t>
                      </a:r>
                      <a:endParaRPr b="1"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Lato"/>
                          <a:ea typeface="Lato"/>
                          <a:cs typeface="Lato"/>
                          <a:sym typeface="Lato"/>
                        </a:rPr>
                        <a:t>3 years</a:t>
                      </a:r>
                      <a:endParaRPr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4907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Notice period </a:t>
                      </a:r>
                      <a:endParaRPr b="1"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700"/>
                        <a:buFont typeface="Arial"/>
                        <a:buNone/>
                      </a:pPr>
                      <a:r>
                        <a:rPr lang="en-GB" sz="700" u="none" cap="none" strike="noStrike">
                          <a:latin typeface="Lato"/>
                          <a:ea typeface="Lato"/>
                          <a:cs typeface="Lato"/>
                          <a:sym typeface="Lato"/>
                        </a:rPr>
                        <a:t>2 months and interest withdrawn for that year</a:t>
                      </a:r>
                      <a:endParaRPr sz="7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3815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highlight>
                            <a:schemeClr val="lt1"/>
                          </a:highlight>
                          <a:latin typeface="Lato"/>
                          <a:ea typeface="Lato"/>
                          <a:cs typeface="Lato"/>
                          <a:sym typeface="Lato"/>
                        </a:rPr>
                        <a:t>Is there a maximum number of withdrawals that can be made each year?</a:t>
                      </a:r>
                      <a:endParaRPr b="1" sz="6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700"/>
                        <a:buFont typeface="Arial"/>
                        <a:buNone/>
                      </a:pPr>
                      <a:r>
                        <a:rPr lang="en-GB" sz="700" u="none" cap="none" strike="noStrike">
                          <a:latin typeface="Lato"/>
                          <a:ea typeface="Lato"/>
                          <a:cs typeface="Lato"/>
                          <a:sym typeface="Lato"/>
                        </a:rPr>
                        <a:t>Can withdraw maximum £500 per year. Have  to pay a fee if withdraw money early</a:t>
                      </a:r>
                      <a:endParaRPr sz="7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graphicFrame>
        <p:nvGraphicFramePr>
          <p:cNvPr id="254" name="Google Shape;254;p22"/>
          <p:cNvGraphicFramePr/>
          <p:nvPr/>
        </p:nvGraphicFramePr>
        <p:xfrm>
          <a:off x="3188925" y="2185588"/>
          <a:ext cx="3000000" cy="3000000"/>
        </p:xfrm>
        <a:graphic>
          <a:graphicData uri="http://schemas.openxmlformats.org/drawingml/2006/table">
            <a:tbl>
              <a:tblPr>
                <a:noFill/>
                <a:tableStyleId>{A309C265-2077-4348-835B-2121A0A19D4E}</a:tableStyleId>
              </a:tblPr>
              <a:tblGrid>
                <a:gridCol w="1289450"/>
                <a:gridCol w="1456550"/>
              </a:tblGrid>
              <a:tr h="386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S</a:t>
                      </a:r>
                      <a:r>
                        <a:rPr b="1" lang="en-GB" sz="1000" u="none" cap="none" strike="noStrike">
                          <a:latin typeface="Lato"/>
                          <a:ea typeface="Lato"/>
                          <a:cs typeface="Lato"/>
                          <a:sym typeface="Lato"/>
                        </a:rPr>
                        <a:t>avings Account 2: Easy Access</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7EACF7"/>
                    </a:solidFill>
                  </a:tcPr>
                </a:tc>
                <a:tc hMerge="1"/>
              </a:tr>
              <a:tr h="45582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Minimum/Maximum deposit </a:t>
                      </a:r>
                      <a:endParaRPr b="1"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Lato"/>
                          <a:ea typeface="Lato"/>
                          <a:cs typeface="Lato"/>
                          <a:sym typeface="Lato"/>
                        </a:rPr>
                        <a:t>Maximum £100 per month</a:t>
                      </a:r>
                      <a:endParaRPr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5582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Annual interest rate</a:t>
                      </a:r>
                      <a:endParaRPr b="1"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a:latin typeface="Lato"/>
                          <a:ea typeface="Lato"/>
                          <a:cs typeface="Lato"/>
                          <a:sym typeface="Lato"/>
                        </a:rPr>
                        <a:t>4</a:t>
                      </a:r>
                      <a:r>
                        <a:rPr lang="en-GB" sz="800" u="none" cap="none" strike="noStrike">
                          <a:latin typeface="Lato"/>
                          <a:ea typeface="Lato"/>
                          <a:cs typeface="Lato"/>
                          <a:sym typeface="Lato"/>
                        </a:rPr>
                        <a:t>% for the first year then it may drop</a:t>
                      </a:r>
                      <a:endParaRPr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4312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Fixed-term period </a:t>
                      </a:r>
                      <a:endParaRPr b="1"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Lato"/>
                          <a:ea typeface="Lato"/>
                          <a:cs typeface="Lato"/>
                          <a:sym typeface="Lato"/>
                        </a:rPr>
                        <a:t>None</a:t>
                      </a:r>
                      <a:endParaRPr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4557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Notice period </a:t>
                      </a:r>
                      <a:endParaRPr b="1"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Lato"/>
                          <a:ea typeface="Lato"/>
                          <a:cs typeface="Lato"/>
                          <a:sym typeface="Lato"/>
                        </a:rPr>
                        <a:t>None </a:t>
                      </a:r>
                      <a:endParaRPr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73377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highlight>
                            <a:schemeClr val="lt1"/>
                          </a:highlight>
                          <a:latin typeface="Lato"/>
                          <a:ea typeface="Lato"/>
                          <a:cs typeface="Lato"/>
                          <a:sym typeface="Lato"/>
                        </a:rPr>
                        <a:t>Is there a maximum number of withdrawals that can be made each year?</a:t>
                      </a:r>
                      <a:endParaRPr b="1"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Lato"/>
                          <a:ea typeface="Lato"/>
                          <a:cs typeface="Lato"/>
                          <a:sym typeface="Lato"/>
                        </a:rPr>
                        <a:t>Can withdraw whenever wanted</a:t>
                      </a:r>
                      <a:endParaRPr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graphicFrame>
        <p:nvGraphicFramePr>
          <p:cNvPr id="255" name="Google Shape;255;p22"/>
          <p:cNvGraphicFramePr/>
          <p:nvPr/>
        </p:nvGraphicFramePr>
        <p:xfrm>
          <a:off x="6226300" y="2185588"/>
          <a:ext cx="3000000" cy="3000000"/>
        </p:xfrm>
        <a:graphic>
          <a:graphicData uri="http://schemas.openxmlformats.org/drawingml/2006/table">
            <a:tbl>
              <a:tblPr>
                <a:noFill/>
                <a:tableStyleId>{A309C265-2077-4348-835B-2121A0A19D4E}</a:tableStyleId>
              </a:tblPr>
              <a:tblGrid>
                <a:gridCol w="1263225"/>
                <a:gridCol w="1543225"/>
              </a:tblGrid>
              <a:tr h="37140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Savings Account 3: Regular Savings</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B6D7A8"/>
                    </a:solidFill>
                  </a:tcPr>
                </a:tc>
                <a:tc hMerge="1"/>
              </a:tr>
              <a:tr h="32750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Minimum/Maximum deposit </a:t>
                      </a:r>
                      <a:endParaRPr b="1"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Lato"/>
                          <a:ea typeface="Lato"/>
                          <a:cs typeface="Lato"/>
                          <a:sym typeface="Lato"/>
                        </a:rPr>
                        <a:t>Minimum £50 per month and </a:t>
                      </a:r>
                      <a:r>
                        <a:rPr b="1" lang="en-GB" sz="800" u="none" cap="none" strike="noStrike">
                          <a:latin typeface="Lato"/>
                          <a:ea typeface="Lato"/>
                          <a:cs typeface="Lato"/>
                          <a:sym typeface="Lato"/>
                        </a:rPr>
                        <a:t>must</a:t>
                      </a:r>
                      <a:r>
                        <a:rPr lang="en-GB" sz="800" u="none" cap="none" strike="noStrike">
                          <a:latin typeface="Lato"/>
                          <a:ea typeface="Lato"/>
                          <a:cs typeface="Lato"/>
                          <a:sym typeface="Lato"/>
                        </a:rPr>
                        <a:t> save monthly. Maximum deposit of £250.</a:t>
                      </a:r>
                      <a:endParaRPr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572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Annual interest rate</a:t>
                      </a:r>
                      <a:endParaRPr b="1"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Lato"/>
                          <a:ea typeface="Lato"/>
                          <a:cs typeface="Lato"/>
                          <a:sym typeface="Lato"/>
                        </a:rPr>
                        <a:t> </a:t>
                      </a:r>
                      <a:r>
                        <a:rPr lang="en-GB" sz="800">
                          <a:latin typeface="Lato"/>
                          <a:ea typeface="Lato"/>
                          <a:cs typeface="Lato"/>
                          <a:sym typeface="Lato"/>
                        </a:rPr>
                        <a:t>8</a:t>
                      </a:r>
                      <a:r>
                        <a:rPr lang="en-GB" sz="800" u="none" cap="none" strike="noStrike">
                          <a:latin typeface="Lato"/>
                          <a:ea typeface="Lato"/>
                          <a:cs typeface="Lato"/>
                          <a:sym typeface="Lato"/>
                        </a:rPr>
                        <a:t>% </a:t>
                      </a:r>
                      <a:endParaRPr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5275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Fixed-term period </a:t>
                      </a:r>
                      <a:endParaRPr b="1"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Lato"/>
                          <a:ea typeface="Lato"/>
                          <a:cs typeface="Lato"/>
                          <a:sym typeface="Lato"/>
                        </a:rPr>
                        <a:t> </a:t>
                      </a:r>
                      <a:r>
                        <a:rPr lang="en-GB" sz="800">
                          <a:latin typeface="Lato"/>
                          <a:ea typeface="Lato"/>
                          <a:cs typeface="Lato"/>
                          <a:sym typeface="Lato"/>
                        </a:rPr>
                        <a:t>1 </a:t>
                      </a:r>
                      <a:r>
                        <a:rPr lang="en-GB" sz="800" u="none" cap="none" strike="noStrike">
                          <a:latin typeface="Lato"/>
                          <a:ea typeface="Lato"/>
                          <a:cs typeface="Lato"/>
                          <a:sym typeface="Lato"/>
                        </a:rPr>
                        <a:t> years</a:t>
                      </a:r>
                      <a:endParaRPr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35527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Notice period </a:t>
                      </a:r>
                      <a:endParaRPr b="1"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Lato"/>
                          <a:ea typeface="Lato"/>
                          <a:cs typeface="Lato"/>
                          <a:sym typeface="Lato"/>
                        </a:rPr>
                        <a:t>None</a:t>
                      </a:r>
                      <a:endParaRPr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70832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highlight>
                            <a:schemeClr val="lt1"/>
                          </a:highlight>
                          <a:latin typeface="Lato"/>
                          <a:ea typeface="Lato"/>
                          <a:cs typeface="Lato"/>
                          <a:sym typeface="Lato"/>
                        </a:rPr>
                        <a:t>Is there a maximum number of withdrawals that can be made each year?</a:t>
                      </a:r>
                      <a:endParaRPr b="1"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Lato"/>
                          <a:ea typeface="Lato"/>
                          <a:cs typeface="Lato"/>
                          <a:sym typeface="Lato"/>
                        </a:rPr>
                        <a:t>Cannot withdraw money early or have to pay a fee</a:t>
                      </a:r>
                      <a:endParaRPr sz="8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256" name="Google Shape;256;p22"/>
          <p:cNvSpPr txBox="1"/>
          <p:nvPr/>
        </p:nvSpPr>
        <p:spPr>
          <a:xfrm>
            <a:off x="92250" y="958200"/>
            <a:ext cx="8959500" cy="11127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1" i="0" lang="en-GB" sz="1800" u="none" cap="none" strike="noStrike">
                <a:solidFill>
                  <a:srgbClr val="0543B3"/>
                </a:solidFill>
                <a:latin typeface="Lato"/>
                <a:ea typeface="Lato"/>
                <a:cs typeface="Lato"/>
                <a:sym typeface="Lato"/>
              </a:rPr>
              <a:t>Activity - have a look at the three different savings accounts</a:t>
            </a:r>
            <a:endParaRPr b="1" i="0" sz="1800" u="none" cap="none" strike="noStrike">
              <a:solidFill>
                <a:srgbClr val="0543B3"/>
              </a:solidFill>
              <a:latin typeface="Lato"/>
              <a:ea typeface="Lato"/>
              <a:cs typeface="Lato"/>
              <a:sym typeface="Lato"/>
            </a:endParaRPr>
          </a:p>
          <a:p>
            <a:pPr indent="-304800" lvl="0" marL="457200" marR="0" rtl="0" algn="l">
              <a:lnSpc>
                <a:spcPct val="115000"/>
              </a:lnSpc>
              <a:spcBef>
                <a:spcPts val="0"/>
              </a:spcBef>
              <a:spcAft>
                <a:spcPts val="0"/>
              </a:spcAft>
              <a:buClr>
                <a:srgbClr val="0543B3"/>
              </a:buClr>
              <a:buSzPts val="1200"/>
              <a:buFont typeface="Lato"/>
              <a:buChar char="●"/>
            </a:pPr>
            <a:r>
              <a:rPr b="0" i="0" lang="en-GB" sz="1200" u="none" cap="none" strike="noStrike">
                <a:solidFill>
                  <a:srgbClr val="0543B3"/>
                </a:solidFill>
                <a:latin typeface="Lato"/>
                <a:ea typeface="Lato"/>
                <a:cs typeface="Lato"/>
                <a:sym typeface="Lato"/>
              </a:rPr>
              <a:t>Focusing on one account to begin with, discuss and write down the </a:t>
            </a:r>
            <a:r>
              <a:rPr b="1" i="0" lang="en-GB" sz="1200" u="none" cap="none" strike="noStrike">
                <a:solidFill>
                  <a:srgbClr val="0543B3"/>
                </a:solidFill>
                <a:latin typeface="Lato"/>
                <a:ea typeface="Lato"/>
                <a:cs typeface="Lato"/>
                <a:sym typeface="Lato"/>
              </a:rPr>
              <a:t>advantages and disadvantages</a:t>
            </a:r>
            <a:r>
              <a:rPr b="0" i="0" lang="en-GB" sz="1200" u="none" cap="none" strike="noStrike">
                <a:solidFill>
                  <a:srgbClr val="0543B3"/>
                </a:solidFill>
                <a:latin typeface="Lato"/>
                <a:ea typeface="Lato"/>
                <a:cs typeface="Lato"/>
                <a:sym typeface="Lato"/>
              </a:rPr>
              <a:t> of your savings account. Compare your account to the other accounts to help you.</a:t>
            </a:r>
            <a:endParaRPr b="0" i="0" sz="1200" u="none" cap="none" strike="noStrike">
              <a:solidFill>
                <a:srgbClr val="0543B3"/>
              </a:solidFill>
              <a:latin typeface="Lato"/>
              <a:ea typeface="Lato"/>
              <a:cs typeface="Lato"/>
              <a:sym typeface="Lato"/>
            </a:endParaRPr>
          </a:p>
          <a:p>
            <a:pPr indent="-304800" lvl="0" marL="457200" marR="0" rtl="0" algn="l">
              <a:lnSpc>
                <a:spcPct val="115000"/>
              </a:lnSpc>
              <a:spcBef>
                <a:spcPts val="0"/>
              </a:spcBef>
              <a:spcAft>
                <a:spcPts val="0"/>
              </a:spcAft>
              <a:buClr>
                <a:srgbClr val="0543B3"/>
              </a:buClr>
              <a:buSzPts val="1200"/>
              <a:buFont typeface="Lato"/>
              <a:buChar char="●"/>
            </a:pPr>
            <a:r>
              <a:rPr b="0" i="0" lang="en-GB" sz="1200" u="none" cap="none" strike="noStrike">
                <a:solidFill>
                  <a:srgbClr val="0543B3"/>
                </a:solidFill>
                <a:latin typeface="Lato"/>
                <a:ea typeface="Lato"/>
                <a:cs typeface="Lato"/>
                <a:sym typeface="Lato"/>
              </a:rPr>
              <a:t>What do you notice about the relationship between the fixed-term period and interest rate?</a:t>
            </a:r>
            <a:endParaRPr b="0" i="0" sz="2000" u="none" cap="none" strike="noStrike">
              <a:solidFill>
                <a:srgbClr val="0543B3"/>
              </a:solidFill>
              <a:latin typeface="Lato"/>
              <a:ea typeface="Lato"/>
              <a:cs typeface="Lato"/>
              <a:sym typeface="Lato"/>
            </a:endParaRPr>
          </a:p>
        </p:txBody>
      </p:sp>
      <p:sp>
        <p:nvSpPr>
          <p:cNvPr id="257" name="Google Shape;257;p2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Comparing different savings accounts</a:t>
            </a:r>
            <a:endParaRPr b="1" i="0" sz="2900" u="none" cap="none" strike="noStrike">
              <a:latin typeface="Lato"/>
              <a:ea typeface="Lato"/>
              <a:cs typeface="Lato"/>
              <a:sym typeface="Lato"/>
            </a:endParaRPr>
          </a:p>
        </p:txBody>
      </p:sp>
      <p:sp>
        <p:nvSpPr>
          <p:cNvPr id="258" name="Google Shape;258;p22"/>
          <p:cNvSpPr txBox="1"/>
          <p:nvPr/>
        </p:nvSpPr>
        <p:spPr>
          <a:xfrm>
            <a:off x="73175" y="4895625"/>
            <a:ext cx="4698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Resource 2: Comparing Savings Accounts</a:t>
            </a:r>
            <a:endParaRPr b="1" i="0" sz="1000" u="none" cap="none" strike="noStrike">
              <a:solidFill>
                <a:schemeClr val="accent2"/>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graphicFrame>
        <p:nvGraphicFramePr>
          <p:cNvPr id="263" name="Google Shape;263;p23"/>
          <p:cNvGraphicFramePr/>
          <p:nvPr/>
        </p:nvGraphicFramePr>
        <p:xfrm>
          <a:off x="272750" y="1117700"/>
          <a:ext cx="3000000" cy="3000000"/>
        </p:xfrm>
        <a:graphic>
          <a:graphicData uri="http://schemas.openxmlformats.org/drawingml/2006/table">
            <a:tbl>
              <a:tblPr>
                <a:noFill/>
                <a:tableStyleId>{A309C265-2077-4348-835B-2121A0A19D4E}</a:tableStyleId>
              </a:tblPr>
              <a:tblGrid>
                <a:gridCol w="1455050"/>
                <a:gridCol w="1760700"/>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300" u="none" cap="none" strike="noStrike">
                          <a:latin typeface="Lato"/>
                          <a:ea typeface="Lato"/>
                          <a:cs typeface="Lato"/>
                          <a:sym typeface="Lato"/>
                        </a:rPr>
                        <a:t>Savings Account 1: Fixed Rate</a:t>
                      </a:r>
                      <a:endParaRPr b="1" sz="13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327500">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Minimum/Maximum deposit </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latin typeface="Lato"/>
                          <a:ea typeface="Lato"/>
                          <a:cs typeface="Lato"/>
                          <a:sym typeface="Lato"/>
                        </a:rPr>
                        <a:t>Minimum £100 to open the account</a:t>
                      </a:r>
                      <a:endParaRPr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5725">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Annual interest rate</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latin typeface="Lato"/>
                          <a:ea typeface="Lato"/>
                          <a:cs typeface="Lato"/>
                          <a:sym typeface="Lato"/>
                        </a:rPr>
                        <a:t>5% (fixed so doesn’t change)</a:t>
                      </a:r>
                      <a:endParaRPr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8250">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Fixed-term period </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latin typeface="Lato"/>
                          <a:ea typeface="Lato"/>
                          <a:cs typeface="Lato"/>
                          <a:sym typeface="Lato"/>
                        </a:rPr>
                        <a:t>3 years</a:t>
                      </a:r>
                      <a:endParaRPr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8250">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Notice period </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latin typeface="Lato"/>
                          <a:ea typeface="Lato"/>
                          <a:cs typeface="Lato"/>
                          <a:sym typeface="Lato"/>
                        </a:rPr>
                        <a:t>2 months</a:t>
                      </a:r>
                      <a:endParaRPr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38150">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highlight>
                            <a:schemeClr val="lt1"/>
                          </a:highlight>
                          <a:latin typeface="Lato"/>
                          <a:ea typeface="Lato"/>
                          <a:cs typeface="Lato"/>
                          <a:sym typeface="Lato"/>
                        </a:rPr>
                        <a:t>Is there a maximum number of withdrawals that can be made each year?</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latin typeface="Lato"/>
                          <a:ea typeface="Lato"/>
                          <a:cs typeface="Lato"/>
                          <a:sym typeface="Lato"/>
                        </a:rPr>
                        <a:t>Need to pay a fee to take money out before the fixed term period</a:t>
                      </a:r>
                      <a:endParaRPr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
        <p:nvSpPr>
          <p:cNvPr id="264" name="Google Shape;264;p23"/>
          <p:cNvSpPr txBox="1"/>
          <p:nvPr/>
        </p:nvSpPr>
        <p:spPr>
          <a:xfrm>
            <a:off x="3756400" y="1186500"/>
            <a:ext cx="4382400" cy="277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A500"/>
                </a:solidFill>
                <a:latin typeface="Arial"/>
                <a:ea typeface="Arial"/>
                <a:cs typeface="Arial"/>
                <a:sym typeface="Arial"/>
              </a:rPr>
              <a:t>Advantages</a:t>
            </a:r>
            <a:endParaRPr b="1" i="0" sz="1400" u="none" cap="none" strike="noStrike">
              <a:solidFill>
                <a:srgbClr val="00A5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Relatively </a:t>
            </a:r>
            <a:r>
              <a:rPr b="1" i="0" lang="en-GB" sz="1400" u="none" cap="none" strike="noStrike">
                <a:solidFill>
                  <a:srgbClr val="000000"/>
                </a:solidFill>
                <a:latin typeface="Lato"/>
                <a:ea typeface="Lato"/>
                <a:cs typeface="Lato"/>
                <a:sym typeface="Lato"/>
              </a:rPr>
              <a:t>high interest rate</a:t>
            </a:r>
            <a:r>
              <a:rPr b="0" i="0" lang="en-GB" sz="1400" u="none" cap="none" strike="noStrike">
                <a:solidFill>
                  <a:srgbClr val="000000"/>
                </a:solidFill>
                <a:latin typeface="Lato"/>
                <a:ea typeface="Lato"/>
                <a:cs typeface="Lato"/>
                <a:sym typeface="Lato"/>
              </a:rPr>
              <a:t> of 5%</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Need to be making enough money to afford depositing minimum £100 per month</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This is a </a:t>
            </a:r>
            <a:r>
              <a:rPr b="1" i="0" lang="en-GB" sz="1400" u="none" cap="none" strike="noStrike">
                <a:solidFill>
                  <a:srgbClr val="000000"/>
                </a:solidFill>
                <a:latin typeface="Lato"/>
                <a:ea typeface="Lato"/>
                <a:cs typeface="Lato"/>
                <a:sym typeface="Lato"/>
              </a:rPr>
              <a:t>good way to save a lump sum</a:t>
            </a:r>
            <a:r>
              <a:rPr b="0" i="0" lang="en-GB" sz="1400" u="none" cap="none" strike="noStrike">
                <a:solidFill>
                  <a:srgbClr val="000000"/>
                </a:solidFill>
                <a:latin typeface="Lato"/>
                <a:ea typeface="Lato"/>
                <a:cs typeface="Lato"/>
                <a:sym typeface="Lato"/>
              </a:rPr>
              <a:t> over a fixed amount of time and prevents impulse or sudden withdrawals (which can be tempting!)</a:t>
            </a:r>
            <a:endParaRPr b="0" i="0" sz="14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0000"/>
                </a:solidFill>
                <a:latin typeface="Arial"/>
                <a:ea typeface="Arial"/>
                <a:cs typeface="Arial"/>
                <a:sym typeface="Arial"/>
              </a:rPr>
              <a:t>Disadvantages</a:t>
            </a:r>
            <a:endParaRPr b="1" i="0" sz="1400" u="none" cap="none" strike="noStrike">
              <a:solidFill>
                <a:srgbClr val="FF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It’s not a great account for people to use as their emergency fund because a </a:t>
            </a:r>
            <a:r>
              <a:rPr b="1" i="0" lang="en-GB" sz="1400" u="none" cap="none" strike="noStrike">
                <a:solidFill>
                  <a:srgbClr val="000000"/>
                </a:solidFill>
                <a:latin typeface="Lato"/>
                <a:ea typeface="Lato"/>
                <a:cs typeface="Lato"/>
                <a:sym typeface="Lato"/>
              </a:rPr>
              <a:t>fee needs to be paid if money is taken out before the the year is up</a:t>
            </a:r>
            <a:endParaRPr b="1" i="0" sz="1400" u="none" cap="none" strike="noStrike">
              <a:solidFill>
                <a:srgbClr val="000000"/>
              </a:solidFill>
              <a:latin typeface="Lato"/>
              <a:ea typeface="Lato"/>
              <a:cs typeface="Lato"/>
              <a:sym typeface="Lato"/>
            </a:endParaRPr>
          </a:p>
        </p:txBody>
      </p:sp>
      <p:sp>
        <p:nvSpPr>
          <p:cNvPr id="265" name="Google Shape;265;p23"/>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Savings Account 1: Fixed Rate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4"/>
          <p:cNvSpPr txBox="1"/>
          <p:nvPr/>
        </p:nvSpPr>
        <p:spPr>
          <a:xfrm>
            <a:off x="3609025" y="1089575"/>
            <a:ext cx="4817400" cy="341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A500"/>
                </a:solidFill>
                <a:latin typeface="Lato"/>
                <a:ea typeface="Lato"/>
                <a:cs typeface="Lato"/>
                <a:sym typeface="Lato"/>
              </a:rPr>
              <a:t>Advantages</a:t>
            </a:r>
            <a:endParaRPr b="1" i="0" sz="1400" u="none" cap="none" strike="noStrike">
              <a:solidFill>
                <a:srgbClr val="00A5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Can withdraw whenever the money is needed so may be</a:t>
            </a:r>
            <a:r>
              <a:rPr b="1" i="0" lang="en-GB" sz="1400" u="none" cap="none" strike="noStrike">
                <a:solidFill>
                  <a:srgbClr val="000000"/>
                </a:solidFill>
                <a:latin typeface="Lato"/>
                <a:ea typeface="Lato"/>
                <a:cs typeface="Lato"/>
                <a:sym typeface="Lato"/>
              </a:rPr>
              <a:t> convenient </a:t>
            </a:r>
            <a:r>
              <a:rPr b="0" i="0" lang="en-GB" sz="1400" u="none" cap="none" strike="noStrike">
                <a:solidFill>
                  <a:srgbClr val="000000"/>
                </a:solidFill>
                <a:latin typeface="Lato"/>
                <a:ea typeface="Lato"/>
                <a:cs typeface="Lato"/>
                <a:sym typeface="Lato"/>
              </a:rPr>
              <a:t>and the person doesn’t have to worry about fees when withdrawing money</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It’s good for people who want to put some </a:t>
            </a:r>
            <a:r>
              <a:rPr b="1" i="0" lang="en-GB" sz="1400" u="none" cap="none" strike="noStrike">
                <a:solidFill>
                  <a:srgbClr val="000000"/>
                </a:solidFill>
                <a:latin typeface="Lato"/>
                <a:ea typeface="Lato"/>
                <a:cs typeface="Lato"/>
                <a:sym typeface="Lato"/>
              </a:rPr>
              <a:t>emergency savings away that can be accessed easily</a:t>
            </a:r>
            <a:r>
              <a:rPr b="0" i="0" lang="en-GB" sz="1400" u="none" cap="none" strike="noStrike">
                <a:solidFill>
                  <a:srgbClr val="000000"/>
                </a:solidFill>
                <a:latin typeface="Lato"/>
                <a:ea typeface="Lato"/>
                <a:cs typeface="Lato"/>
                <a:sym typeface="Lato"/>
              </a:rPr>
              <a:t> e.g. if a car breaks down or more money is needed to cover unforeseen expenses</a:t>
            </a:r>
            <a:endParaRPr b="0" i="0" sz="14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0000"/>
                </a:solidFill>
                <a:latin typeface="Lato"/>
                <a:ea typeface="Lato"/>
                <a:cs typeface="Lato"/>
                <a:sym typeface="Lato"/>
              </a:rPr>
              <a:t>Disadvantages</a:t>
            </a:r>
            <a:endParaRPr b="1" i="0" sz="1400" u="none" cap="none" strike="noStrike">
              <a:solidFill>
                <a:srgbClr val="FF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1" i="0" lang="en-GB" sz="1400" u="none" cap="none" strike="noStrike">
                <a:solidFill>
                  <a:srgbClr val="000000"/>
                </a:solidFill>
                <a:latin typeface="Lato"/>
                <a:ea typeface="Lato"/>
                <a:cs typeface="Lato"/>
                <a:sym typeface="Lato"/>
              </a:rPr>
              <a:t>Interest rate of </a:t>
            </a:r>
            <a:r>
              <a:rPr b="1" lang="en-GB">
                <a:latin typeface="Lato"/>
                <a:ea typeface="Lato"/>
                <a:cs typeface="Lato"/>
                <a:sym typeface="Lato"/>
              </a:rPr>
              <a:t>4</a:t>
            </a:r>
            <a:r>
              <a:rPr b="1" i="0" lang="en-GB" sz="1400" u="none" cap="none" strike="noStrike">
                <a:solidFill>
                  <a:srgbClr val="000000"/>
                </a:solidFill>
                <a:latin typeface="Lato"/>
                <a:ea typeface="Lato"/>
                <a:cs typeface="Lato"/>
                <a:sym typeface="Lato"/>
              </a:rPr>
              <a:t>% is relatively low</a:t>
            </a:r>
            <a:r>
              <a:rPr b="0" i="0" lang="en-GB" sz="1400" u="none" cap="none" strike="noStrike">
                <a:solidFill>
                  <a:srgbClr val="000000"/>
                </a:solidFill>
                <a:latin typeface="Lato"/>
                <a:ea typeface="Lato"/>
                <a:cs typeface="Lato"/>
                <a:sym typeface="Lato"/>
              </a:rPr>
              <a:t>, especially when compared to Regular Savers and Fixed Rate account.</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There’s a </a:t>
            </a:r>
            <a:r>
              <a:rPr b="1" i="0" lang="en-GB" sz="1400" u="none" cap="none" strike="noStrike">
                <a:solidFill>
                  <a:srgbClr val="000000"/>
                </a:solidFill>
                <a:latin typeface="Lato"/>
                <a:ea typeface="Lato"/>
                <a:cs typeface="Lato"/>
                <a:sym typeface="Lato"/>
              </a:rPr>
              <a:t>maximum amount of money</a:t>
            </a:r>
            <a:r>
              <a:rPr b="0" i="0" lang="en-GB" sz="1400" u="none" cap="none" strike="noStrike">
                <a:solidFill>
                  <a:srgbClr val="000000"/>
                </a:solidFill>
                <a:latin typeface="Lato"/>
                <a:ea typeface="Lato"/>
                <a:cs typeface="Lato"/>
                <a:sym typeface="Lato"/>
              </a:rPr>
              <a:t> (deposit) that can be put in every month</a:t>
            </a:r>
            <a:endParaRPr b="0" i="0" sz="14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graphicFrame>
        <p:nvGraphicFramePr>
          <p:cNvPr id="271" name="Google Shape;271;p24"/>
          <p:cNvGraphicFramePr/>
          <p:nvPr/>
        </p:nvGraphicFramePr>
        <p:xfrm>
          <a:off x="360375" y="1120888"/>
          <a:ext cx="3000000" cy="3000000"/>
        </p:xfrm>
        <a:graphic>
          <a:graphicData uri="http://schemas.openxmlformats.org/drawingml/2006/table">
            <a:tbl>
              <a:tblPr>
                <a:noFill/>
                <a:tableStyleId>{A309C265-2077-4348-835B-2121A0A19D4E}</a:tableStyleId>
              </a:tblPr>
              <a:tblGrid>
                <a:gridCol w="1422625"/>
                <a:gridCol w="1697600"/>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300" u="none" cap="none" strike="noStrike">
                          <a:solidFill>
                            <a:schemeClr val="dk1"/>
                          </a:solidFill>
                          <a:latin typeface="Lato"/>
                          <a:ea typeface="Lato"/>
                          <a:cs typeface="Lato"/>
                          <a:sym typeface="Lato"/>
                        </a:rPr>
                        <a:t>Savings Account 2: Easy Access</a:t>
                      </a:r>
                      <a:endParaRPr b="1" sz="13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7EACF7"/>
                    </a:solidFill>
                  </a:tcPr>
                </a:tc>
                <a:tc hMerge="1"/>
              </a:tr>
              <a:tr h="327500">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solidFill>
                            <a:schemeClr val="dk1"/>
                          </a:solidFill>
                          <a:latin typeface="Lato"/>
                          <a:ea typeface="Lato"/>
                          <a:cs typeface="Lato"/>
                          <a:sym typeface="Lato"/>
                        </a:rPr>
                        <a:t>Minimum/Maximum deposit </a:t>
                      </a:r>
                      <a:endParaRPr b="1" sz="11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solidFill>
                            <a:schemeClr val="dk1"/>
                          </a:solidFill>
                          <a:latin typeface="Lato"/>
                          <a:ea typeface="Lato"/>
                          <a:cs typeface="Lato"/>
                          <a:sym typeface="Lato"/>
                        </a:rPr>
                        <a:t>Maximum £100 per month</a:t>
                      </a:r>
                      <a:endParaRPr sz="11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5725">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solidFill>
                            <a:schemeClr val="dk1"/>
                          </a:solidFill>
                          <a:latin typeface="Lato"/>
                          <a:ea typeface="Lato"/>
                          <a:cs typeface="Lato"/>
                          <a:sym typeface="Lato"/>
                        </a:rPr>
                        <a:t>Annual interest rate</a:t>
                      </a:r>
                      <a:endParaRPr b="1" sz="11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1100">
                          <a:solidFill>
                            <a:schemeClr val="dk1"/>
                          </a:solidFill>
                          <a:latin typeface="Lato"/>
                          <a:ea typeface="Lato"/>
                          <a:cs typeface="Lato"/>
                          <a:sym typeface="Lato"/>
                        </a:rPr>
                        <a:t>4</a:t>
                      </a:r>
                      <a:r>
                        <a:rPr lang="en-GB" sz="1100" u="none" cap="none" strike="noStrike">
                          <a:solidFill>
                            <a:schemeClr val="dk1"/>
                          </a:solidFill>
                          <a:latin typeface="Lato"/>
                          <a:ea typeface="Lato"/>
                          <a:cs typeface="Lato"/>
                          <a:sym typeface="Lato"/>
                        </a:rPr>
                        <a:t>% for the first year and then it may drop</a:t>
                      </a:r>
                      <a:endParaRPr sz="11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52750">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solidFill>
                            <a:schemeClr val="dk1"/>
                          </a:solidFill>
                          <a:latin typeface="Lato"/>
                          <a:ea typeface="Lato"/>
                          <a:cs typeface="Lato"/>
                          <a:sym typeface="Lato"/>
                        </a:rPr>
                        <a:t>Fixed-term period </a:t>
                      </a:r>
                      <a:endParaRPr b="1" sz="11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solidFill>
                            <a:schemeClr val="dk1"/>
                          </a:solidFill>
                          <a:latin typeface="Lato"/>
                          <a:ea typeface="Lato"/>
                          <a:cs typeface="Lato"/>
                          <a:sym typeface="Lato"/>
                        </a:rPr>
                        <a:t>None</a:t>
                      </a:r>
                      <a:endParaRPr sz="11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55275">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solidFill>
                            <a:schemeClr val="dk1"/>
                          </a:solidFill>
                          <a:latin typeface="Lato"/>
                          <a:ea typeface="Lato"/>
                          <a:cs typeface="Lato"/>
                          <a:sym typeface="Lato"/>
                        </a:rPr>
                        <a:t>Notice period </a:t>
                      </a:r>
                      <a:endParaRPr b="1" sz="11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solidFill>
                            <a:schemeClr val="dk1"/>
                          </a:solidFill>
                          <a:latin typeface="Lato"/>
                          <a:ea typeface="Lato"/>
                          <a:cs typeface="Lato"/>
                          <a:sym typeface="Lato"/>
                        </a:rPr>
                        <a:t>None </a:t>
                      </a:r>
                      <a:endParaRPr sz="11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98100">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solidFill>
                            <a:schemeClr val="dk1"/>
                          </a:solidFill>
                          <a:highlight>
                            <a:schemeClr val="lt1"/>
                          </a:highlight>
                          <a:latin typeface="Lato"/>
                          <a:ea typeface="Lato"/>
                          <a:cs typeface="Lato"/>
                          <a:sym typeface="Lato"/>
                        </a:rPr>
                        <a:t>Is there a maximum number of withdrawals that can be made each year?</a:t>
                      </a:r>
                      <a:endParaRPr b="1" sz="11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800"/>
                        <a:buFont typeface="Arial"/>
                        <a:buNone/>
                      </a:pPr>
                      <a:r>
                        <a:t/>
                      </a:r>
                      <a:endParaRPr b="1" sz="11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solidFill>
                            <a:schemeClr val="dk1"/>
                          </a:solidFill>
                          <a:latin typeface="Lato"/>
                          <a:ea typeface="Lato"/>
                          <a:cs typeface="Lato"/>
                          <a:sym typeface="Lato"/>
                        </a:rPr>
                        <a:t>Can withdraw whenever wanted</a:t>
                      </a:r>
                      <a:endParaRPr sz="1100" u="none" cap="none" strike="noStrike">
                        <a:solidFill>
                          <a:schemeClr val="dk1"/>
                        </a:solidFill>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
        <p:nvSpPr>
          <p:cNvPr id="272" name="Google Shape;272;p24"/>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Savings Account 2: Easy Access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5"/>
          <p:cNvSpPr txBox="1"/>
          <p:nvPr/>
        </p:nvSpPr>
        <p:spPr>
          <a:xfrm>
            <a:off x="3762725" y="1168700"/>
            <a:ext cx="4905000" cy="367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A500"/>
                </a:solidFill>
                <a:latin typeface="Lato"/>
                <a:ea typeface="Lato"/>
                <a:cs typeface="Lato"/>
                <a:sym typeface="Lato"/>
              </a:rPr>
              <a:t>Advantages</a:t>
            </a:r>
            <a:endParaRPr b="1" i="0" sz="1500" u="none" cap="none" strike="noStrike">
              <a:solidFill>
                <a:srgbClr val="00A5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Great way to create good financial savings habits as money needs to be deposited every month </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Relatively high interest of </a:t>
            </a:r>
            <a:r>
              <a:rPr lang="en-GB">
                <a:latin typeface="Lato"/>
                <a:ea typeface="Lato"/>
                <a:cs typeface="Lato"/>
                <a:sym typeface="Lato"/>
              </a:rPr>
              <a:t>8</a:t>
            </a:r>
            <a:r>
              <a:rPr b="0" i="0" lang="en-GB" sz="1400" u="none" cap="none" strike="noStrike">
                <a:solidFill>
                  <a:srgbClr val="000000"/>
                </a:solidFill>
                <a:latin typeface="Lato"/>
                <a:ea typeface="Lato"/>
                <a:cs typeface="Lato"/>
                <a:sym typeface="Lato"/>
              </a:rPr>
              <a:t>% is earned. This is higher than the Easy Access account</a:t>
            </a:r>
            <a:endParaRPr b="0" i="0" sz="14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FF0000"/>
                </a:solidFill>
                <a:latin typeface="Lato"/>
                <a:ea typeface="Lato"/>
                <a:cs typeface="Lato"/>
                <a:sym typeface="Lato"/>
              </a:rPr>
              <a:t>Disadvantages</a:t>
            </a:r>
            <a:endParaRPr b="1" i="0" sz="1500" u="none" cap="none" strike="noStrike">
              <a:solidFill>
                <a:srgbClr val="FF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There’s a maximum amount of money that can be deposited each month. This may not be a negative for everyone but may be an annoyance if, for example, a person earns  more money unexpectedly (e.g. a big bonus*) and would look to put more money into the account one month.</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Minimum monthly deposit might be a problem for people that don’t earn a steady income</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SzPts val="1400"/>
              <a:buFont typeface="Lato"/>
              <a:buChar char="●"/>
            </a:pPr>
            <a:r>
              <a:rPr lang="en-GB">
                <a:latin typeface="Lato"/>
                <a:ea typeface="Lato"/>
                <a:cs typeface="Lato"/>
                <a:sym typeface="Lato"/>
              </a:rPr>
              <a:t>Interest rate only fixed for a year</a:t>
            </a:r>
            <a:endParaRPr>
              <a:latin typeface="Lato"/>
              <a:ea typeface="Lato"/>
              <a:cs typeface="Lato"/>
              <a:sym typeface="Lato"/>
            </a:endParaRPr>
          </a:p>
        </p:txBody>
      </p:sp>
      <p:graphicFrame>
        <p:nvGraphicFramePr>
          <p:cNvPr id="278" name="Google Shape;278;p25"/>
          <p:cNvGraphicFramePr/>
          <p:nvPr/>
        </p:nvGraphicFramePr>
        <p:xfrm>
          <a:off x="272750" y="1125300"/>
          <a:ext cx="3000000" cy="3000000"/>
        </p:xfrm>
        <a:graphic>
          <a:graphicData uri="http://schemas.openxmlformats.org/drawingml/2006/table">
            <a:tbl>
              <a:tblPr>
                <a:noFill/>
                <a:tableStyleId>{A309C265-2077-4348-835B-2121A0A19D4E}</a:tableStyleId>
              </a:tblPr>
              <a:tblGrid>
                <a:gridCol w="1495550"/>
                <a:gridCol w="1994425"/>
              </a:tblGrid>
              <a:tr h="568975">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300" u="none" cap="none" strike="noStrike">
                          <a:latin typeface="Lato"/>
                          <a:ea typeface="Lato"/>
                          <a:cs typeface="Lato"/>
                          <a:sym typeface="Lato"/>
                        </a:rPr>
                        <a:t>Savings Account 3: Regular Savings</a:t>
                      </a:r>
                      <a:endParaRPr b="1" sz="13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B6D7A8"/>
                    </a:solidFill>
                  </a:tcPr>
                </a:tc>
                <a:tc hMerge="1"/>
              </a:tr>
              <a:tr h="674275">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Minimum/Maximum deposit </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00"/>
                        <a:buFont typeface="Arial"/>
                        <a:buNone/>
                      </a:pPr>
                      <a:r>
                        <a:rPr lang="en-GB" sz="1200" u="none" cap="none" strike="noStrike">
                          <a:latin typeface="Lato"/>
                          <a:ea typeface="Lato"/>
                          <a:cs typeface="Lato"/>
                          <a:sym typeface="Lato"/>
                        </a:rPr>
                        <a:t>Minimum £50 per month and </a:t>
                      </a:r>
                      <a:r>
                        <a:rPr b="1" lang="en-GB" sz="1200" u="none" cap="none" strike="noStrike">
                          <a:latin typeface="Lato"/>
                          <a:ea typeface="Lato"/>
                          <a:cs typeface="Lato"/>
                          <a:sym typeface="Lato"/>
                        </a:rPr>
                        <a:t>must</a:t>
                      </a:r>
                      <a:r>
                        <a:rPr lang="en-GB" sz="1200" u="none" cap="none" strike="noStrike">
                          <a:latin typeface="Lato"/>
                          <a:ea typeface="Lato"/>
                          <a:cs typeface="Lato"/>
                          <a:sym typeface="Lato"/>
                        </a:rPr>
                        <a:t> save monthly. Maximum deposit of £250.</a:t>
                      </a:r>
                      <a:endParaRPr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22975">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Annual interest rate</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00"/>
                        <a:buFont typeface="Arial"/>
                        <a:buNone/>
                      </a:pPr>
                      <a:r>
                        <a:rPr lang="en-GB" sz="1200" u="none" cap="none" strike="noStrike">
                          <a:latin typeface="Lato"/>
                          <a:ea typeface="Lato"/>
                          <a:cs typeface="Lato"/>
                          <a:sym typeface="Lato"/>
                        </a:rPr>
                        <a:t> </a:t>
                      </a:r>
                      <a:r>
                        <a:rPr lang="en-GB" sz="1200">
                          <a:latin typeface="Lato"/>
                          <a:ea typeface="Lato"/>
                          <a:cs typeface="Lato"/>
                          <a:sym typeface="Lato"/>
                        </a:rPr>
                        <a:t>8</a:t>
                      </a:r>
                      <a:r>
                        <a:rPr lang="en-GB" sz="1200" u="none" cap="none" strike="noStrike">
                          <a:latin typeface="Lato"/>
                          <a:ea typeface="Lato"/>
                          <a:cs typeface="Lato"/>
                          <a:sym typeface="Lato"/>
                        </a:rPr>
                        <a:t>% </a:t>
                      </a:r>
                      <a:endParaRPr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58075">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Fixed-term period </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00"/>
                        <a:buFont typeface="Arial"/>
                        <a:buNone/>
                      </a:pPr>
                      <a:r>
                        <a:rPr lang="en-GB" sz="1200" u="none" cap="none" strike="noStrike">
                          <a:latin typeface="Lato"/>
                          <a:ea typeface="Lato"/>
                          <a:cs typeface="Lato"/>
                          <a:sym typeface="Lato"/>
                        </a:rPr>
                        <a:t> </a:t>
                      </a:r>
                      <a:r>
                        <a:rPr lang="en-GB" sz="1200">
                          <a:latin typeface="Lato"/>
                          <a:ea typeface="Lato"/>
                          <a:cs typeface="Lato"/>
                          <a:sym typeface="Lato"/>
                        </a:rPr>
                        <a:t>1</a:t>
                      </a:r>
                      <a:r>
                        <a:rPr lang="en-GB" sz="1200" u="none" cap="none" strike="noStrike">
                          <a:latin typeface="Lato"/>
                          <a:ea typeface="Lato"/>
                          <a:cs typeface="Lato"/>
                          <a:sym typeface="Lato"/>
                        </a:rPr>
                        <a:t> years</a:t>
                      </a:r>
                      <a:endParaRPr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61375">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Notice period </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00"/>
                        <a:buFont typeface="Arial"/>
                        <a:buNone/>
                      </a:pPr>
                      <a:r>
                        <a:rPr lang="en-GB" sz="1200" u="none" cap="none" strike="noStrike">
                          <a:latin typeface="Lato"/>
                          <a:ea typeface="Lato"/>
                          <a:cs typeface="Lato"/>
                          <a:sym typeface="Lato"/>
                        </a:rPr>
                        <a:t>None</a:t>
                      </a:r>
                      <a:endParaRPr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608525">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highlight>
                            <a:schemeClr val="lt1"/>
                          </a:highlight>
                          <a:latin typeface="Lato"/>
                          <a:ea typeface="Lato"/>
                          <a:cs typeface="Lato"/>
                          <a:sym typeface="Lato"/>
                        </a:rPr>
                        <a:t>Is there a maximum number of withdrawals that can be made each year?</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00"/>
                        <a:buFont typeface="Arial"/>
                        <a:buNone/>
                      </a:pPr>
                      <a:r>
                        <a:rPr lang="en-GB" sz="1200" u="none" cap="none" strike="noStrike">
                          <a:latin typeface="Lato"/>
                          <a:ea typeface="Lato"/>
                          <a:cs typeface="Lato"/>
                          <a:sym typeface="Lato"/>
                        </a:rPr>
                        <a:t>Cannot withdraw money early or have to pay a fee</a:t>
                      </a:r>
                      <a:endParaRPr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279" name="Google Shape;279;p25"/>
          <p:cNvSpPr txBox="1"/>
          <p:nvPr/>
        </p:nvSpPr>
        <p:spPr>
          <a:xfrm>
            <a:off x="0" y="4751875"/>
            <a:ext cx="4275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dk1"/>
                </a:solidFill>
                <a:latin typeface="Lato"/>
                <a:ea typeface="Lato"/>
                <a:cs typeface="Lato"/>
                <a:sym typeface="Lato"/>
              </a:rPr>
              <a:t>*An amount of money added to wages as a reward for good performance</a:t>
            </a:r>
            <a:endParaRPr b="0" i="0" sz="1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Lato"/>
              <a:ea typeface="Lato"/>
              <a:cs typeface="Lato"/>
              <a:sym typeface="Lato"/>
            </a:endParaRPr>
          </a:p>
        </p:txBody>
      </p:sp>
      <p:sp>
        <p:nvSpPr>
          <p:cNvPr id="280" name="Google Shape;280;p25"/>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Savings Account 3: Regular Savings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6"/>
          <p:cNvSpPr/>
          <p:nvPr/>
        </p:nvSpPr>
        <p:spPr>
          <a:xfrm>
            <a:off x="2545550" y="1151575"/>
            <a:ext cx="3960300" cy="3517800"/>
          </a:xfrm>
          <a:prstGeom prst="ellipse">
            <a:avLst/>
          </a:prstGeom>
          <a:solidFill>
            <a:schemeClr val="accent3"/>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dk1"/>
                </a:solidFill>
                <a:latin typeface="Lato"/>
                <a:ea typeface="Lato"/>
                <a:cs typeface="Lato"/>
                <a:sym typeface="Lato"/>
              </a:rPr>
              <a:t>Generally</a:t>
            </a:r>
            <a:r>
              <a:rPr b="0" i="1" lang="en-GB" sz="2200" u="none" cap="none" strike="noStrike">
                <a:solidFill>
                  <a:schemeClr val="dk1"/>
                </a:solidFill>
                <a:latin typeface="Lato"/>
                <a:ea typeface="Lato"/>
                <a:cs typeface="Lato"/>
                <a:sym typeface="Lato"/>
              </a:rPr>
              <a:t>,</a:t>
            </a:r>
            <a:r>
              <a:rPr b="0" i="0" lang="en-GB" sz="2200" u="none" cap="none" strike="noStrike">
                <a:solidFill>
                  <a:schemeClr val="dk1"/>
                </a:solidFill>
                <a:latin typeface="Lato"/>
                <a:ea typeface="Lato"/>
                <a:cs typeface="Lato"/>
                <a:sym typeface="Lato"/>
              </a:rPr>
              <a:t> the relationship between interest rates and the fixed term is that the</a:t>
            </a:r>
            <a:r>
              <a:rPr b="0" i="0" lang="en-GB" sz="2200" u="none" cap="none" strike="noStrike">
                <a:solidFill>
                  <a:schemeClr val="accent2"/>
                </a:solidFill>
                <a:latin typeface="Lato"/>
                <a:ea typeface="Lato"/>
                <a:cs typeface="Lato"/>
                <a:sym typeface="Lato"/>
              </a:rPr>
              <a:t> </a:t>
            </a:r>
            <a:r>
              <a:rPr b="1" i="0" lang="en-GB" sz="2200" u="none" cap="none" strike="noStrike">
                <a:solidFill>
                  <a:schemeClr val="accent1"/>
                </a:solidFill>
                <a:latin typeface="Lato"/>
                <a:ea typeface="Lato"/>
                <a:cs typeface="Lato"/>
                <a:sym typeface="Lato"/>
              </a:rPr>
              <a:t>longer amount of time</a:t>
            </a:r>
            <a:r>
              <a:rPr b="0" i="0" lang="en-GB" sz="2200" u="none" cap="none" strike="noStrike">
                <a:solidFill>
                  <a:schemeClr val="accent2"/>
                </a:solidFill>
                <a:latin typeface="Lato"/>
                <a:ea typeface="Lato"/>
                <a:cs typeface="Lato"/>
                <a:sym typeface="Lato"/>
              </a:rPr>
              <a:t> </a:t>
            </a:r>
            <a:r>
              <a:rPr b="1" i="0" lang="en-GB" sz="2200" u="none" cap="none" strike="noStrike">
                <a:solidFill>
                  <a:schemeClr val="accent1"/>
                </a:solidFill>
                <a:latin typeface="Lato"/>
                <a:ea typeface="Lato"/>
                <a:cs typeface="Lato"/>
                <a:sym typeface="Lato"/>
              </a:rPr>
              <a:t>money is locked away</a:t>
            </a:r>
            <a:r>
              <a:rPr b="0" i="0" lang="en-GB" sz="2200" u="none" cap="none" strike="noStrike">
                <a:solidFill>
                  <a:schemeClr val="dk1"/>
                </a:solidFill>
                <a:latin typeface="Lato"/>
                <a:ea typeface="Lato"/>
                <a:cs typeface="Lato"/>
                <a:sym typeface="Lato"/>
              </a:rPr>
              <a:t>, the</a:t>
            </a:r>
            <a:r>
              <a:rPr b="0" i="0" lang="en-GB" sz="2200" u="none" cap="none" strike="noStrike">
                <a:solidFill>
                  <a:schemeClr val="accent2"/>
                </a:solidFill>
                <a:latin typeface="Lato"/>
                <a:ea typeface="Lato"/>
                <a:cs typeface="Lato"/>
                <a:sym typeface="Lato"/>
              </a:rPr>
              <a:t> </a:t>
            </a:r>
            <a:r>
              <a:rPr b="1" i="0" lang="en-GB" sz="2200" u="none" cap="none" strike="noStrike">
                <a:solidFill>
                  <a:schemeClr val="accent1"/>
                </a:solidFill>
                <a:latin typeface="Lato"/>
                <a:ea typeface="Lato"/>
                <a:cs typeface="Lato"/>
                <a:sym typeface="Lato"/>
              </a:rPr>
              <a:t>higher the interest rate</a:t>
            </a:r>
            <a:r>
              <a:rPr b="0" i="0" lang="en-GB" sz="2200" u="none" cap="none" strike="noStrike">
                <a:solidFill>
                  <a:schemeClr val="accent2"/>
                </a:solidFill>
                <a:latin typeface="Lato"/>
                <a:ea typeface="Lato"/>
                <a:cs typeface="Lato"/>
                <a:sym typeface="Lato"/>
              </a:rPr>
              <a:t> </a:t>
            </a:r>
            <a:r>
              <a:rPr b="0" i="0" lang="en-GB" sz="2200" u="none" cap="none" strike="noStrike">
                <a:solidFill>
                  <a:schemeClr val="dk1"/>
                </a:solidFill>
                <a:latin typeface="Lato"/>
                <a:ea typeface="Lato"/>
                <a:cs typeface="Lato"/>
                <a:sym typeface="Lato"/>
              </a:rPr>
              <a:t>will be on the savings!</a:t>
            </a:r>
            <a:endParaRPr b="0" i="0" sz="2200" u="none" cap="none" strike="noStrike">
              <a:solidFill>
                <a:schemeClr val="dk1"/>
              </a:solidFill>
              <a:latin typeface="Lato"/>
              <a:ea typeface="Lato"/>
              <a:cs typeface="Lato"/>
              <a:sym typeface="Lato"/>
            </a:endParaRPr>
          </a:p>
        </p:txBody>
      </p:sp>
      <p:sp>
        <p:nvSpPr>
          <p:cNvPr id="286" name="Google Shape;286;p26"/>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Relationship between time in the bank and interest rates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7"/>
          <p:cNvSpPr/>
          <p:nvPr/>
        </p:nvSpPr>
        <p:spPr>
          <a:xfrm>
            <a:off x="7610575" y="3913125"/>
            <a:ext cx="1533300" cy="1001700"/>
          </a:xfrm>
          <a:prstGeom prst="roundRect">
            <a:avLst>
              <a:gd fmla="val 16667" name="adj"/>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2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Activity - Case studies match up</a:t>
            </a:r>
            <a:endParaRPr b="1" i="0" sz="2900" u="none" cap="none" strike="noStrike">
              <a:latin typeface="Lato"/>
              <a:ea typeface="Lato"/>
              <a:cs typeface="Lato"/>
              <a:sym typeface="Lato"/>
            </a:endParaRPr>
          </a:p>
        </p:txBody>
      </p:sp>
      <p:sp>
        <p:nvSpPr>
          <p:cNvPr id="293" name="Google Shape;293;p27"/>
          <p:cNvSpPr txBox="1"/>
          <p:nvPr/>
        </p:nvSpPr>
        <p:spPr>
          <a:xfrm>
            <a:off x="29950" y="1018050"/>
            <a:ext cx="91140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Looking over the 3 savings accounts and identify the best savings option for the different case studies.</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Choose between Regular Savers, Fixed Rate, Easy Access</a:t>
            </a:r>
            <a:endParaRPr b="0" i="0" sz="1800" u="none" cap="none" strike="noStrike">
              <a:solidFill>
                <a:schemeClr val="accent1"/>
              </a:solidFill>
              <a:latin typeface="Lato"/>
              <a:ea typeface="Lato"/>
              <a:cs typeface="Lato"/>
              <a:sym typeface="Lato"/>
            </a:endParaRPr>
          </a:p>
        </p:txBody>
      </p:sp>
      <p:sp>
        <p:nvSpPr>
          <p:cNvPr id="294" name="Google Shape;294;p27"/>
          <p:cNvSpPr txBox="1"/>
          <p:nvPr/>
        </p:nvSpPr>
        <p:spPr>
          <a:xfrm>
            <a:off x="3191975" y="2965100"/>
            <a:ext cx="2879400" cy="16440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Daniel </a:t>
            </a:r>
            <a:r>
              <a:rPr b="0" i="0" lang="en-GB" sz="1200" u="none" cap="none" strike="noStrike">
                <a:solidFill>
                  <a:srgbClr val="000000"/>
                </a:solidFill>
                <a:latin typeface="Lato"/>
                <a:ea typeface="Lato"/>
                <a:cs typeface="Lato"/>
                <a:sym typeface="Lato"/>
              </a:rPr>
              <a:t>is employed as a salesperson at a tech company and last year made a big commission of £40,000. He is keen to save £30,000 of this money in a savings account and lock it away for a number of years. This  will help him pay towards a mortgage to buy a house at a later date.</a:t>
            </a:r>
            <a:endParaRPr b="0" i="0" sz="1200" u="none" cap="none" strike="noStrike">
              <a:solidFill>
                <a:srgbClr val="000000"/>
              </a:solidFill>
              <a:latin typeface="Lato"/>
              <a:ea typeface="Lato"/>
              <a:cs typeface="Lato"/>
              <a:sym typeface="Lato"/>
            </a:endParaRPr>
          </a:p>
        </p:txBody>
      </p:sp>
      <p:sp>
        <p:nvSpPr>
          <p:cNvPr id="295" name="Google Shape;295;p27"/>
          <p:cNvSpPr txBox="1"/>
          <p:nvPr/>
        </p:nvSpPr>
        <p:spPr>
          <a:xfrm>
            <a:off x="152375" y="2965100"/>
            <a:ext cx="2685900" cy="18564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Smita</a:t>
            </a:r>
            <a:r>
              <a:rPr b="0" i="0" lang="en-GB" sz="1200" u="none" cap="none" strike="noStrike">
                <a:solidFill>
                  <a:srgbClr val="000000"/>
                </a:solidFill>
                <a:latin typeface="Lato"/>
                <a:ea typeface="Lato"/>
                <a:cs typeface="Lato"/>
                <a:sym typeface="Lato"/>
              </a:rPr>
              <a:t> is in her first job on a steady salary of £2</a:t>
            </a:r>
            <a:r>
              <a:rPr lang="en-GB" sz="1200">
                <a:latin typeface="Lato"/>
                <a:ea typeface="Lato"/>
                <a:cs typeface="Lato"/>
                <a:sym typeface="Lato"/>
              </a:rPr>
              <a:t>5</a:t>
            </a:r>
            <a:r>
              <a:rPr b="0" i="0" lang="en-GB" sz="1200" u="none" cap="none" strike="noStrike">
                <a:solidFill>
                  <a:srgbClr val="000000"/>
                </a:solidFill>
                <a:latin typeface="Lato"/>
                <a:ea typeface="Lato"/>
                <a:cs typeface="Lato"/>
                <a:sym typeface="Lato"/>
              </a:rPr>
              <a:t>,000 and is living with her family. This has enabled her to make regular savings and she wants to make monthly savings to create good savings habits. She hopes, over time, to buy a car with her savings.</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p:txBody>
      </p:sp>
      <p:sp>
        <p:nvSpPr>
          <p:cNvPr id="296" name="Google Shape;296;p27"/>
          <p:cNvSpPr txBox="1"/>
          <p:nvPr/>
        </p:nvSpPr>
        <p:spPr>
          <a:xfrm>
            <a:off x="6383975" y="2965100"/>
            <a:ext cx="2554200" cy="18564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1" lang="en-GB" sz="1200">
                <a:latin typeface="Lato"/>
                <a:ea typeface="Lato"/>
                <a:cs typeface="Lato"/>
                <a:sym typeface="Lato"/>
              </a:rPr>
              <a:t>Susanna </a:t>
            </a:r>
            <a:r>
              <a:rPr b="0" i="0" lang="en-GB" sz="1200" u="none" cap="none" strike="noStrike">
                <a:solidFill>
                  <a:srgbClr val="000000"/>
                </a:solidFill>
                <a:latin typeface="Lato"/>
                <a:ea typeface="Lato"/>
                <a:cs typeface="Lato"/>
                <a:sym typeface="Lato"/>
              </a:rPr>
              <a:t>is at university. She’s looking to make some interest on the money she’s saving from her cafe job but, because she’s not earning a lot of money, she wants to be able to withdraw funds quickly and easily.  </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p:txBody>
      </p:sp>
      <p:pic>
        <p:nvPicPr>
          <p:cNvPr id="297" name="Google Shape;297;p27"/>
          <p:cNvPicPr preferRelativeResize="0"/>
          <p:nvPr/>
        </p:nvPicPr>
        <p:blipFill rotWithShape="1">
          <a:blip r:embed="rId3">
            <a:alphaModFix/>
          </a:blip>
          <a:srcRect b="0" l="0" r="0" t="0"/>
          <a:stretch/>
        </p:blipFill>
        <p:spPr>
          <a:xfrm>
            <a:off x="4124965" y="2041525"/>
            <a:ext cx="875400" cy="808800"/>
          </a:xfrm>
          <a:prstGeom prst="ellipse">
            <a:avLst/>
          </a:prstGeom>
          <a:noFill/>
          <a:ln>
            <a:noFill/>
          </a:ln>
        </p:spPr>
      </p:pic>
      <p:pic>
        <p:nvPicPr>
          <p:cNvPr id="298" name="Google Shape;298;p27"/>
          <p:cNvPicPr preferRelativeResize="0"/>
          <p:nvPr/>
        </p:nvPicPr>
        <p:blipFill rotWithShape="1">
          <a:blip r:embed="rId4">
            <a:alphaModFix/>
          </a:blip>
          <a:srcRect b="17356" l="0" r="0" t="8972"/>
          <a:stretch/>
        </p:blipFill>
        <p:spPr>
          <a:xfrm>
            <a:off x="7108198" y="2041525"/>
            <a:ext cx="848700" cy="788400"/>
          </a:xfrm>
          <a:prstGeom prst="ellipse">
            <a:avLst/>
          </a:prstGeom>
          <a:noFill/>
          <a:ln>
            <a:noFill/>
          </a:ln>
        </p:spPr>
      </p:pic>
      <p:pic>
        <p:nvPicPr>
          <p:cNvPr id="299" name="Google Shape;299;p27"/>
          <p:cNvPicPr preferRelativeResize="0"/>
          <p:nvPr/>
        </p:nvPicPr>
        <p:blipFill rotWithShape="1">
          <a:blip r:embed="rId5">
            <a:alphaModFix/>
          </a:blip>
          <a:srcRect b="0" l="15621" r="16456" t="0"/>
          <a:stretch/>
        </p:blipFill>
        <p:spPr>
          <a:xfrm>
            <a:off x="1057625" y="2041525"/>
            <a:ext cx="875400" cy="788400"/>
          </a:xfrm>
          <a:prstGeom prst="ellipse">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8"/>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Case studies match up</a:t>
            </a:r>
            <a:endParaRPr b="1" i="0" sz="2900" u="none" cap="none" strike="noStrike">
              <a:latin typeface="Lato"/>
              <a:ea typeface="Lato"/>
              <a:cs typeface="Lato"/>
              <a:sym typeface="Lato"/>
            </a:endParaRPr>
          </a:p>
        </p:txBody>
      </p:sp>
      <p:sp>
        <p:nvSpPr>
          <p:cNvPr id="305" name="Google Shape;305;p28"/>
          <p:cNvSpPr txBox="1"/>
          <p:nvPr/>
        </p:nvSpPr>
        <p:spPr>
          <a:xfrm>
            <a:off x="3215650" y="2455825"/>
            <a:ext cx="2702400" cy="15222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Daniel is employed as a salesperson at a tech company and last year made a big commission of £40,000. He is keen to save £30,000 of this money in a savings account and lock it away for a number of years. This  will help him pay towards a mortgage to buy a house at a later date.</a:t>
            </a:r>
            <a:endParaRPr b="0" i="0" sz="1100" u="none" cap="none" strike="noStrike">
              <a:solidFill>
                <a:srgbClr val="000000"/>
              </a:solidFill>
              <a:latin typeface="Lato"/>
              <a:ea typeface="Lato"/>
              <a:cs typeface="Lato"/>
              <a:sym typeface="Lato"/>
            </a:endParaRPr>
          </a:p>
        </p:txBody>
      </p:sp>
      <p:sp>
        <p:nvSpPr>
          <p:cNvPr id="306" name="Google Shape;306;p28"/>
          <p:cNvSpPr txBox="1"/>
          <p:nvPr/>
        </p:nvSpPr>
        <p:spPr>
          <a:xfrm>
            <a:off x="176050" y="2455825"/>
            <a:ext cx="2702400" cy="17169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Smita is in her first job on a steady salary of £2</a:t>
            </a:r>
            <a:r>
              <a:rPr lang="en-GB" sz="1100">
                <a:latin typeface="Lato"/>
                <a:ea typeface="Lato"/>
                <a:cs typeface="Lato"/>
                <a:sym typeface="Lato"/>
              </a:rPr>
              <a:t>5</a:t>
            </a:r>
            <a:r>
              <a:rPr b="0" i="0" lang="en-GB" sz="1100" u="none" cap="none" strike="noStrike">
                <a:solidFill>
                  <a:srgbClr val="000000"/>
                </a:solidFill>
                <a:latin typeface="Lato"/>
                <a:ea typeface="Lato"/>
                <a:cs typeface="Lato"/>
                <a:sym typeface="Lato"/>
              </a:rPr>
              <a:t>,000 and is living with her family. This has enabled her to make regular savings and she wants to make monthly savings to create good savings habits. She hopes, over time, to buy a car with her savings.</a:t>
            </a:r>
            <a:endParaRPr b="0" i="0" sz="11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Lato"/>
              <a:ea typeface="Lato"/>
              <a:cs typeface="Lato"/>
              <a:sym typeface="Lato"/>
            </a:endParaRPr>
          </a:p>
        </p:txBody>
      </p:sp>
      <p:sp>
        <p:nvSpPr>
          <p:cNvPr id="307" name="Google Shape;307;p28"/>
          <p:cNvSpPr txBox="1"/>
          <p:nvPr/>
        </p:nvSpPr>
        <p:spPr>
          <a:xfrm>
            <a:off x="6231575" y="2455825"/>
            <a:ext cx="2554200" cy="17169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lang="en-GB" sz="1100">
                <a:latin typeface="Lato"/>
                <a:ea typeface="Lato"/>
                <a:cs typeface="Lato"/>
                <a:sym typeface="Lato"/>
              </a:rPr>
              <a:t>Susanna </a:t>
            </a:r>
            <a:r>
              <a:rPr b="0" i="0" lang="en-GB" sz="1100" u="none" cap="none" strike="noStrike">
                <a:solidFill>
                  <a:srgbClr val="000000"/>
                </a:solidFill>
                <a:latin typeface="Lato"/>
                <a:ea typeface="Lato"/>
                <a:cs typeface="Lato"/>
                <a:sym typeface="Lato"/>
              </a:rPr>
              <a:t>is at university. She’s looking to make some interest on the money she’s saving from her cafe job but, because she’s not earning a lot of money, she wants to be able to withdraw funds quickly and easily.  </a:t>
            </a:r>
            <a:endParaRPr b="0" i="0" sz="11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Lato"/>
              <a:ea typeface="Lato"/>
              <a:cs typeface="Lato"/>
              <a:sym typeface="Lato"/>
            </a:endParaRPr>
          </a:p>
        </p:txBody>
      </p:sp>
      <p:pic>
        <p:nvPicPr>
          <p:cNvPr id="308" name="Google Shape;308;p28"/>
          <p:cNvPicPr preferRelativeResize="0"/>
          <p:nvPr/>
        </p:nvPicPr>
        <p:blipFill rotWithShape="1">
          <a:blip r:embed="rId3">
            <a:alphaModFix/>
          </a:blip>
          <a:srcRect b="0" l="0" r="0" t="0"/>
          <a:stretch/>
        </p:blipFill>
        <p:spPr>
          <a:xfrm>
            <a:off x="3976925" y="1273600"/>
            <a:ext cx="1053600" cy="1060800"/>
          </a:xfrm>
          <a:prstGeom prst="ellipse">
            <a:avLst/>
          </a:prstGeom>
          <a:noFill/>
          <a:ln>
            <a:noFill/>
          </a:ln>
        </p:spPr>
      </p:pic>
      <p:pic>
        <p:nvPicPr>
          <p:cNvPr id="309" name="Google Shape;309;p28"/>
          <p:cNvPicPr preferRelativeResize="0"/>
          <p:nvPr/>
        </p:nvPicPr>
        <p:blipFill rotWithShape="1">
          <a:blip r:embed="rId4">
            <a:alphaModFix/>
          </a:blip>
          <a:srcRect b="17356" l="0" r="0" t="8972"/>
          <a:stretch/>
        </p:blipFill>
        <p:spPr>
          <a:xfrm>
            <a:off x="6940175" y="1240300"/>
            <a:ext cx="1137000" cy="1127400"/>
          </a:xfrm>
          <a:prstGeom prst="ellipse">
            <a:avLst/>
          </a:prstGeom>
          <a:noFill/>
          <a:ln>
            <a:noFill/>
          </a:ln>
        </p:spPr>
      </p:pic>
      <p:pic>
        <p:nvPicPr>
          <p:cNvPr id="310" name="Google Shape;310;p28"/>
          <p:cNvPicPr preferRelativeResize="0"/>
          <p:nvPr/>
        </p:nvPicPr>
        <p:blipFill rotWithShape="1">
          <a:blip r:embed="rId5">
            <a:alphaModFix/>
          </a:blip>
          <a:srcRect b="0" l="15621" r="16456" t="0"/>
          <a:stretch/>
        </p:blipFill>
        <p:spPr>
          <a:xfrm>
            <a:off x="927250" y="1300600"/>
            <a:ext cx="1053600" cy="1033800"/>
          </a:xfrm>
          <a:prstGeom prst="ellipse">
            <a:avLst/>
          </a:prstGeom>
          <a:noFill/>
          <a:ln>
            <a:noFill/>
          </a:ln>
        </p:spPr>
      </p:pic>
      <p:sp>
        <p:nvSpPr>
          <p:cNvPr id="311" name="Google Shape;311;p28"/>
          <p:cNvSpPr/>
          <p:nvPr/>
        </p:nvSpPr>
        <p:spPr>
          <a:xfrm>
            <a:off x="176050" y="4338650"/>
            <a:ext cx="2691300" cy="628800"/>
          </a:xfrm>
          <a:prstGeom prst="roundRect">
            <a:avLst>
              <a:gd fmla="val 16667" name="adj"/>
            </a:avLst>
          </a:prstGeom>
          <a:solidFill>
            <a:srgbClr val="00A5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(3) Regular Savings</a:t>
            </a:r>
            <a:endParaRPr b="1" i="0" sz="1800" u="none" cap="none" strike="noStrike">
              <a:solidFill>
                <a:schemeClr val="lt1"/>
              </a:solidFill>
              <a:latin typeface="Lato"/>
              <a:ea typeface="Lato"/>
              <a:cs typeface="Lato"/>
              <a:sym typeface="Lato"/>
            </a:endParaRPr>
          </a:p>
        </p:txBody>
      </p:sp>
      <p:sp>
        <p:nvSpPr>
          <p:cNvPr id="312" name="Google Shape;312;p28"/>
          <p:cNvSpPr/>
          <p:nvPr/>
        </p:nvSpPr>
        <p:spPr>
          <a:xfrm>
            <a:off x="3197525" y="4338650"/>
            <a:ext cx="2691300" cy="628800"/>
          </a:xfrm>
          <a:prstGeom prst="roundRect">
            <a:avLst>
              <a:gd fmla="val 16667" name="adj"/>
            </a:avLst>
          </a:prstGeom>
          <a:solidFill>
            <a:srgbClr val="00A500"/>
          </a:solid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(1) Fixed Rate</a:t>
            </a:r>
            <a:endParaRPr b="1" i="0" sz="1800" u="none" cap="none" strike="noStrike">
              <a:solidFill>
                <a:schemeClr val="lt1"/>
              </a:solidFill>
              <a:latin typeface="Lato"/>
              <a:ea typeface="Lato"/>
              <a:cs typeface="Lato"/>
              <a:sym typeface="Lato"/>
            </a:endParaRPr>
          </a:p>
        </p:txBody>
      </p:sp>
      <p:sp>
        <p:nvSpPr>
          <p:cNvPr id="313" name="Google Shape;313;p28"/>
          <p:cNvSpPr/>
          <p:nvPr/>
        </p:nvSpPr>
        <p:spPr>
          <a:xfrm>
            <a:off x="6219000" y="4303175"/>
            <a:ext cx="2691300" cy="628800"/>
          </a:xfrm>
          <a:prstGeom prst="roundRect">
            <a:avLst>
              <a:gd fmla="val 16667" name="adj"/>
            </a:avLst>
          </a:prstGeom>
          <a:solidFill>
            <a:srgbClr val="00A5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(2) Easy Access</a:t>
            </a:r>
            <a:endParaRPr b="1" i="0" sz="18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8" name="Shape 58"/>
        <p:cNvGrpSpPr/>
        <p:nvPr/>
      </p:nvGrpSpPr>
      <p:grpSpPr>
        <a:xfrm>
          <a:off x="0" y="0"/>
          <a:ext cx="0" cy="0"/>
          <a:chOff x="0" y="0"/>
          <a:chExt cx="0" cy="0"/>
        </a:xfrm>
      </p:grpSpPr>
      <p:sp>
        <p:nvSpPr>
          <p:cNvPr id="59" name="Google Shape;59;p3"/>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Having a respectful learning environment</a:t>
            </a:r>
            <a:endParaRPr b="1" i="0" sz="2900" u="none" cap="none" strike="noStrike">
              <a:solidFill>
                <a:schemeClr val="accent2"/>
              </a:solidFill>
              <a:latin typeface="Lato"/>
              <a:ea typeface="Lato"/>
              <a:cs typeface="Lato"/>
              <a:sym typeface="Lato"/>
            </a:endParaRPr>
          </a:p>
        </p:txBody>
      </p:sp>
      <p:sp>
        <p:nvSpPr>
          <p:cNvPr id="60" name="Google Shape;60;p3"/>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61" name="Google Shape;61;p3"/>
          <p:cNvSpPr/>
          <p:nvPr/>
        </p:nvSpPr>
        <p:spPr>
          <a:xfrm>
            <a:off x="360363" y="3453675"/>
            <a:ext cx="8214675" cy="657650"/>
          </a:xfrm>
          <a:prstGeom prst="flowChartProcess">
            <a:avLst/>
          </a:prstGeom>
          <a:noFill/>
          <a:ln cap="flat" cmpd="sng" w="19050">
            <a:solidFill>
              <a:srgbClr val="FF8022"/>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 </a:t>
            </a:r>
            <a:endParaRPr b="0" i="0" sz="1600" u="none" cap="none" strike="noStrike">
              <a:solidFill>
                <a:srgbClr val="000000"/>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9"/>
          <p:cNvSpPr txBox="1"/>
          <p:nvPr/>
        </p:nvSpPr>
        <p:spPr>
          <a:xfrm>
            <a:off x="455075" y="1206025"/>
            <a:ext cx="7731600" cy="1169700"/>
          </a:xfrm>
          <a:prstGeom prst="rect">
            <a:avLst/>
          </a:prstGeom>
          <a:noFill/>
          <a:ln>
            <a:noFill/>
          </a:ln>
        </p:spPr>
        <p:txBody>
          <a:bodyPr anchorCtr="0" anchor="ctr" bIns="91425" lIns="91425" spcFirstLastPara="1" rIns="91425" wrap="square" tIns="91425">
            <a:spAutoFit/>
          </a:bodyPr>
          <a:lstStyle/>
          <a:p>
            <a:pPr indent="-330200" lvl="0" marL="457200" marR="0" rtl="0" algn="l">
              <a:lnSpc>
                <a:spcPct val="100000"/>
              </a:lnSpc>
              <a:spcBef>
                <a:spcPts val="0"/>
              </a:spcBef>
              <a:spcAft>
                <a:spcPts val="0"/>
              </a:spcAft>
              <a:buClr>
                <a:schemeClr val="accent1"/>
              </a:buClr>
              <a:buSzPts val="1600"/>
              <a:buFont typeface="Lato"/>
              <a:buAutoNum type="arabicPeriod"/>
            </a:pPr>
            <a:r>
              <a:rPr b="0" i="0" lang="en-GB" sz="1600" u="none" cap="none" strike="noStrike">
                <a:solidFill>
                  <a:srgbClr val="000000"/>
                </a:solidFill>
                <a:latin typeface="Lato"/>
                <a:ea typeface="Lato"/>
                <a:cs typeface="Lato"/>
                <a:sym typeface="Lato"/>
              </a:rPr>
              <a:t>When looking at different savings options, it’s important to consider how an account meets the </a:t>
            </a:r>
            <a:r>
              <a:rPr b="1" i="0" lang="en-GB" sz="1600" u="none" cap="none" strike="noStrike">
                <a:solidFill>
                  <a:schemeClr val="accent1"/>
                </a:solidFill>
                <a:latin typeface="Lato"/>
                <a:ea typeface="Lato"/>
                <a:cs typeface="Lato"/>
                <a:sym typeface="Lato"/>
              </a:rPr>
              <a:t>specific needs and circumstances of that person</a:t>
            </a:r>
            <a:endParaRPr b="1" i="0" sz="1600" u="none" cap="none" strike="noStrike">
              <a:solidFill>
                <a:schemeClr val="accent1"/>
              </a:solidFill>
              <a:latin typeface="Lato"/>
              <a:ea typeface="Lato"/>
              <a:cs typeface="Lato"/>
              <a:sym typeface="Lato"/>
            </a:endParaRPr>
          </a:p>
          <a:p>
            <a:pPr indent="-330200" lvl="1" marL="914400" marR="0" rtl="0" algn="l">
              <a:lnSpc>
                <a:spcPct val="10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Although it can seem boring, reading the T&amp;Cs (terms and conditions) is super important!</a:t>
            </a:r>
            <a:endParaRPr b="0" i="0" sz="1600" u="none" cap="none" strike="noStrike">
              <a:solidFill>
                <a:schemeClr val="accent2"/>
              </a:solidFill>
              <a:latin typeface="Lato"/>
              <a:ea typeface="Lato"/>
              <a:cs typeface="Lato"/>
              <a:sym typeface="Lato"/>
            </a:endParaRPr>
          </a:p>
        </p:txBody>
      </p:sp>
      <p:sp>
        <p:nvSpPr>
          <p:cNvPr id="319" name="Google Shape;319;p29"/>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Being savings savvy!</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Being savings savvy!</a:t>
            </a:r>
            <a:endParaRPr b="1" i="0" sz="2900" u="none" cap="none" strike="noStrike">
              <a:latin typeface="Lato"/>
              <a:ea typeface="Lato"/>
              <a:cs typeface="Lato"/>
              <a:sym typeface="Lato"/>
            </a:endParaRPr>
          </a:p>
        </p:txBody>
      </p:sp>
      <p:sp>
        <p:nvSpPr>
          <p:cNvPr id="325" name="Google Shape;325;p30"/>
          <p:cNvSpPr txBox="1"/>
          <p:nvPr/>
        </p:nvSpPr>
        <p:spPr>
          <a:xfrm>
            <a:off x="455075" y="1206025"/>
            <a:ext cx="7731600" cy="2154900"/>
          </a:xfrm>
          <a:prstGeom prst="rect">
            <a:avLst/>
          </a:prstGeom>
          <a:noFill/>
          <a:ln>
            <a:noFill/>
          </a:ln>
        </p:spPr>
        <p:txBody>
          <a:bodyPr anchorCtr="0" anchor="ctr" bIns="91425" lIns="91425" spcFirstLastPara="1" rIns="91425" wrap="square" tIns="91425">
            <a:spAutoFit/>
          </a:bodyPr>
          <a:lstStyle/>
          <a:p>
            <a:pPr indent="-330200" lvl="0" marL="457200" marR="0" rtl="0" algn="l">
              <a:lnSpc>
                <a:spcPct val="100000"/>
              </a:lnSpc>
              <a:spcBef>
                <a:spcPts val="0"/>
              </a:spcBef>
              <a:spcAft>
                <a:spcPts val="0"/>
              </a:spcAft>
              <a:buClr>
                <a:schemeClr val="accent1"/>
              </a:buClr>
              <a:buSzPts val="1600"/>
              <a:buFont typeface="Lato"/>
              <a:buAutoNum type="arabicPeriod"/>
            </a:pPr>
            <a:r>
              <a:rPr b="0" i="0" lang="en-GB" sz="1600" u="none" cap="none" strike="noStrike">
                <a:solidFill>
                  <a:srgbClr val="000000"/>
                </a:solidFill>
                <a:latin typeface="Lato"/>
                <a:ea typeface="Lato"/>
                <a:cs typeface="Lato"/>
                <a:sym typeface="Lato"/>
              </a:rPr>
              <a:t>When looking at different savings options, it’s important to consider how an account meets the </a:t>
            </a:r>
            <a:r>
              <a:rPr b="1" i="0" lang="en-GB" sz="1600" u="none" cap="none" strike="noStrike">
                <a:solidFill>
                  <a:schemeClr val="accent1"/>
                </a:solidFill>
                <a:latin typeface="Lato"/>
                <a:ea typeface="Lato"/>
                <a:cs typeface="Lato"/>
                <a:sym typeface="Lato"/>
              </a:rPr>
              <a:t>specific needs and circumstances of that person</a:t>
            </a:r>
            <a:endParaRPr b="1" i="0" sz="1600" u="none" cap="none" strike="noStrike">
              <a:solidFill>
                <a:schemeClr val="accent1"/>
              </a:solidFill>
              <a:latin typeface="Lato"/>
              <a:ea typeface="Lato"/>
              <a:cs typeface="Lato"/>
              <a:sym typeface="Lato"/>
            </a:endParaRPr>
          </a:p>
          <a:p>
            <a:pPr indent="-330200" lvl="1" marL="914400" marR="0" rtl="0" algn="l">
              <a:lnSpc>
                <a:spcPct val="10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Although it can seem boring, reading the T&amp;Cs (terms and conditions) is super important!</a:t>
            </a:r>
            <a:endParaRPr b="0" i="0" sz="1600" u="none" cap="none" strike="noStrike">
              <a:solidFill>
                <a:schemeClr val="accent2"/>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330200" lvl="0" marL="457200" marR="0" rtl="0" algn="l">
              <a:lnSpc>
                <a:spcPct val="100000"/>
              </a:lnSpc>
              <a:spcBef>
                <a:spcPts val="0"/>
              </a:spcBef>
              <a:spcAft>
                <a:spcPts val="0"/>
              </a:spcAft>
              <a:buClr>
                <a:schemeClr val="accent1"/>
              </a:buClr>
              <a:buSzPts val="1600"/>
              <a:buFont typeface="Lato"/>
              <a:buAutoNum type="arabicPeriod" startAt="2"/>
            </a:pPr>
            <a:r>
              <a:rPr b="0" i="0" lang="en-GB" sz="1600" u="none" cap="none" strike="noStrike">
                <a:solidFill>
                  <a:srgbClr val="000000"/>
                </a:solidFill>
                <a:latin typeface="Lato"/>
                <a:ea typeface="Lato"/>
                <a:cs typeface="Lato"/>
                <a:sym typeface="Lato"/>
              </a:rPr>
              <a:t>There are lots of options to choose from so before making a decision carry out plenty of</a:t>
            </a:r>
            <a:r>
              <a:rPr b="0" i="0" lang="en-GB" sz="1600" u="none" cap="none" strike="noStrike">
                <a:solidFill>
                  <a:schemeClr val="accent1"/>
                </a:solidFill>
                <a:latin typeface="Lato"/>
                <a:ea typeface="Lato"/>
                <a:cs typeface="Lato"/>
                <a:sym typeface="Lato"/>
              </a:rPr>
              <a:t> </a:t>
            </a:r>
            <a:r>
              <a:rPr b="1" i="0" lang="en-GB" sz="1600" u="none" cap="none" strike="noStrike">
                <a:solidFill>
                  <a:schemeClr val="accent1"/>
                </a:solidFill>
                <a:latin typeface="Lato"/>
                <a:ea typeface="Lato"/>
                <a:cs typeface="Lato"/>
                <a:sym typeface="Lato"/>
              </a:rPr>
              <a:t>research</a:t>
            </a:r>
            <a:r>
              <a:rPr b="1" i="0" lang="en-GB" sz="1600" u="none" cap="none" strike="noStrike">
                <a:solidFill>
                  <a:srgbClr val="000000"/>
                </a:solidFill>
                <a:latin typeface="Lato"/>
                <a:ea typeface="Lato"/>
                <a:cs typeface="Lato"/>
                <a:sym typeface="Lato"/>
              </a:rPr>
              <a:t> </a:t>
            </a:r>
            <a:r>
              <a:rPr b="0" i="0" lang="en-GB" sz="1600" u="none" cap="none" strike="noStrike">
                <a:solidFill>
                  <a:srgbClr val="000000"/>
                </a:solidFill>
                <a:latin typeface="Lato"/>
                <a:ea typeface="Lato"/>
                <a:cs typeface="Lato"/>
                <a:sym typeface="Lato"/>
              </a:rPr>
              <a:t>and </a:t>
            </a:r>
            <a:r>
              <a:rPr b="1" i="0" lang="en-GB" sz="1600" u="none" cap="none" strike="noStrike">
                <a:solidFill>
                  <a:schemeClr val="accent1"/>
                </a:solidFill>
                <a:latin typeface="Lato"/>
                <a:ea typeface="Lato"/>
                <a:cs typeface="Lato"/>
                <a:sym typeface="Lato"/>
              </a:rPr>
              <a:t>shop around</a:t>
            </a:r>
            <a:r>
              <a:rPr b="0" i="0" lang="en-GB" sz="1600" u="none" cap="none" strike="noStrike">
                <a:solidFill>
                  <a:srgbClr val="000000"/>
                </a:solidFill>
                <a:latin typeface="Lato"/>
                <a:ea typeface="Lato"/>
                <a:cs typeface="Lato"/>
                <a:sym typeface="Lato"/>
              </a:rPr>
              <a:t>! </a:t>
            </a:r>
            <a:endParaRPr b="0" i="0" sz="1600" u="none" cap="none" strike="noStrike">
              <a:solidFill>
                <a:srgbClr val="000000"/>
              </a:solidFill>
              <a:latin typeface="Lato"/>
              <a:ea typeface="Lato"/>
              <a:cs typeface="Lato"/>
              <a:sym typeface="Lato"/>
            </a:endParaRPr>
          </a:p>
          <a:p>
            <a:pPr indent="-330200" lvl="1" marL="914400" marR="0" rtl="0" algn="l">
              <a:lnSpc>
                <a:spcPct val="10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See websites like </a:t>
            </a:r>
            <a:r>
              <a:rPr b="0" i="0" lang="en-GB" sz="1600" u="sng" cap="none" strike="noStrike">
                <a:solidFill>
                  <a:schemeClr val="accent2"/>
                </a:solidFill>
                <a:latin typeface="Lato"/>
                <a:ea typeface="Lato"/>
                <a:cs typeface="Lato"/>
                <a:sym typeface="Lato"/>
                <a:hlinkClick r:id="rId3">
                  <a:extLst>
                    <a:ext uri="{A12FA001-AC4F-418D-AE19-62706E023703}">
                      <ahyp:hlinkClr val="tx"/>
                    </a:ext>
                  </a:extLst>
                </a:hlinkClick>
              </a:rPr>
              <a:t>moneysavingsexpert </a:t>
            </a:r>
            <a:r>
              <a:rPr b="0" i="0" lang="en-GB" sz="1600" u="none" cap="none" strike="noStrike">
                <a:solidFill>
                  <a:schemeClr val="accent2"/>
                </a:solidFill>
                <a:latin typeface="Lato"/>
                <a:ea typeface="Lato"/>
                <a:cs typeface="Lato"/>
                <a:sym typeface="Lato"/>
              </a:rPr>
              <a:t>and  </a:t>
            </a:r>
            <a:r>
              <a:rPr b="0" i="0" lang="en-GB" sz="1600" u="sng" cap="none" strike="noStrike">
                <a:solidFill>
                  <a:schemeClr val="accent2"/>
                </a:solidFill>
                <a:latin typeface="Lato"/>
                <a:ea typeface="Lato"/>
                <a:cs typeface="Lato"/>
                <a:sym typeface="Lato"/>
                <a:hlinkClick r:id="rId4">
                  <a:extLst>
                    <a:ext uri="{A12FA001-AC4F-418D-AE19-62706E023703}">
                      <ahyp:hlinkClr val="tx"/>
                    </a:ext>
                  </a:extLst>
                </a:hlinkClick>
              </a:rPr>
              <a:t>moneysupermarket</a:t>
            </a:r>
            <a:endParaRPr b="0" i="0" sz="1600" u="none" cap="none" strike="noStrike">
              <a:solidFill>
                <a:schemeClr val="accent2"/>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1"/>
          <p:cNvSpPr txBox="1"/>
          <p:nvPr/>
        </p:nvSpPr>
        <p:spPr>
          <a:xfrm>
            <a:off x="455075" y="1206025"/>
            <a:ext cx="7731600" cy="3632700"/>
          </a:xfrm>
          <a:prstGeom prst="rect">
            <a:avLst/>
          </a:prstGeom>
          <a:noFill/>
          <a:ln>
            <a:noFill/>
          </a:ln>
        </p:spPr>
        <p:txBody>
          <a:bodyPr anchorCtr="0" anchor="ctr" bIns="91425" lIns="91425" spcFirstLastPara="1" rIns="91425" wrap="square" tIns="91425">
            <a:spAutoFit/>
          </a:bodyPr>
          <a:lstStyle/>
          <a:p>
            <a:pPr indent="-330200" lvl="0" marL="457200" marR="0" rtl="0" algn="l">
              <a:lnSpc>
                <a:spcPct val="100000"/>
              </a:lnSpc>
              <a:spcBef>
                <a:spcPts val="0"/>
              </a:spcBef>
              <a:spcAft>
                <a:spcPts val="0"/>
              </a:spcAft>
              <a:buClr>
                <a:schemeClr val="accent1"/>
              </a:buClr>
              <a:buSzPts val="1600"/>
              <a:buFont typeface="Lato"/>
              <a:buAutoNum type="arabicPeriod"/>
            </a:pPr>
            <a:r>
              <a:rPr b="0" i="0" lang="en-GB" sz="1600" u="none" cap="none" strike="noStrike">
                <a:solidFill>
                  <a:srgbClr val="000000"/>
                </a:solidFill>
                <a:latin typeface="Lato"/>
                <a:ea typeface="Lato"/>
                <a:cs typeface="Lato"/>
                <a:sym typeface="Lato"/>
              </a:rPr>
              <a:t>When looking at different savings options, it’s important to consider how an account meets the </a:t>
            </a:r>
            <a:r>
              <a:rPr b="1" i="0" lang="en-GB" sz="1600" u="none" cap="none" strike="noStrike">
                <a:solidFill>
                  <a:schemeClr val="accent1"/>
                </a:solidFill>
                <a:latin typeface="Lato"/>
                <a:ea typeface="Lato"/>
                <a:cs typeface="Lato"/>
                <a:sym typeface="Lato"/>
              </a:rPr>
              <a:t>specific needs and circumstances of that person</a:t>
            </a:r>
            <a:endParaRPr b="1" i="0" sz="1600" u="none" cap="none" strike="noStrike">
              <a:solidFill>
                <a:schemeClr val="accent1"/>
              </a:solidFill>
              <a:latin typeface="Lato"/>
              <a:ea typeface="Lato"/>
              <a:cs typeface="Lato"/>
              <a:sym typeface="Lato"/>
            </a:endParaRPr>
          </a:p>
          <a:p>
            <a:pPr indent="-330200" lvl="1" marL="914400" marR="0" rtl="0" algn="l">
              <a:lnSpc>
                <a:spcPct val="10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Although it can seem boring, reading the T&amp;Cs (terms and conditions) is super important!</a:t>
            </a:r>
            <a:endParaRPr b="0" i="0" sz="1600" u="none" cap="none" strike="noStrike">
              <a:solidFill>
                <a:schemeClr val="accent2"/>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330200" lvl="0" marL="457200" marR="0" rtl="0" algn="l">
              <a:lnSpc>
                <a:spcPct val="100000"/>
              </a:lnSpc>
              <a:spcBef>
                <a:spcPts val="0"/>
              </a:spcBef>
              <a:spcAft>
                <a:spcPts val="0"/>
              </a:spcAft>
              <a:buClr>
                <a:schemeClr val="accent1"/>
              </a:buClr>
              <a:buSzPts val="1600"/>
              <a:buFont typeface="Lato"/>
              <a:buAutoNum type="arabicPeriod" startAt="2"/>
            </a:pPr>
            <a:r>
              <a:rPr b="0" i="0" lang="en-GB" sz="1600" u="none" cap="none" strike="noStrike">
                <a:solidFill>
                  <a:srgbClr val="000000"/>
                </a:solidFill>
                <a:latin typeface="Lato"/>
                <a:ea typeface="Lato"/>
                <a:cs typeface="Lato"/>
                <a:sym typeface="Lato"/>
              </a:rPr>
              <a:t>There are lots of options to choose from so before making a decision carry out plenty of</a:t>
            </a:r>
            <a:r>
              <a:rPr b="0" i="0" lang="en-GB" sz="1600" u="none" cap="none" strike="noStrike">
                <a:solidFill>
                  <a:schemeClr val="accent1"/>
                </a:solidFill>
                <a:latin typeface="Lato"/>
                <a:ea typeface="Lato"/>
                <a:cs typeface="Lato"/>
                <a:sym typeface="Lato"/>
              </a:rPr>
              <a:t> </a:t>
            </a:r>
            <a:r>
              <a:rPr b="1" i="0" lang="en-GB" sz="1600" u="none" cap="none" strike="noStrike">
                <a:solidFill>
                  <a:schemeClr val="accent1"/>
                </a:solidFill>
                <a:latin typeface="Lato"/>
                <a:ea typeface="Lato"/>
                <a:cs typeface="Lato"/>
                <a:sym typeface="Lato"/>
              </a:rPr>
              <a:t>research</a:t>
            </a:r>
            <a:r>
              <a:rPr b="1" i="0" lang="en-GB" sz="1600" u="none" cap="none" strike="noStrike">
                <a:solidFill>
                  <a:srgbClr val="000000"/>
                </a:solidFill>
                <a:latin typeface="Lato"/>
                <a:ea typeface="Lato"/>
                <a:cs typeface="Lato"/>
                <a:sym typeface="Lato"/>
              </a:rPr>
              <a:t> </a:t>
            </a:r>
            <a:r>
              <a:rPr b="0" i="0" lang="en-GB" sz="1600" u="none" cap="none" strike="noStrike">
                <a:solidFill>
                  <a:srgbClr val="000000"/>
                </a:solidFill>
                <a:latin typeface="Lato"/>
                <a:ea typeface="Lato"/>
                <a:cs typeface="Lato"/>
                <a:sym typeface="Lato"/>
              </a:rPr>
              <a:t>and </a:t>
            </a:r>
            <a:r>
              <a:rPr b="1" i="0" lang="en-GB" sz="1600" u="none" cap="none" strike="noStrike">
                <a:solidFill>
                  <a:schemeClr val="accent1"/>
                </a:solidFill>
                <a:latin typeface="Lato"/>
                <a:ea typeface="Lato"/>
                <a:cs typeface="Lato"/>
                <a:sym typeface="Lato"/>
              </a:rPr>
              <a:t>shop around</a:t>
            </a:r>
            <a:r>
              <a:rPr b="0" i="0" lang="en-GB" sz="1600" u="none" cap="none" strike="noStrike">
                <a:solidFill>
                  <a:srgbClr val="000000"/>
                </a:solidFill>
                <a:latin typeface="Lato"/>
                <a:ea typeface="Lato"/>
                <a:cs typeface="Lato"/>
                <a:sym typeface="Lato"/>
              </a:rPr>
              <a:t>! </a:t>
            </a:r>
            <a:endParaRPr b="0" i="0" sz="1600" u="none" cap="none" strike="noStrike">
              <a:solidFill>
                <a:srgbClr val="000000"/>
              </a:solidFill>
              <a:latin typeface="Lato"/>
              <a:ea typeface="Lato"/>
              <a:cs typeface="Lato"/>
              <a:sym typeface="Lato"/>
            </a:endParaRPr>
          </a:p>
          <a:p>
            <a:pPr indent="-330200" lvl="1" marL="914400" marR="0" rtl="0" algn="l">
              <a:lnSpc>
                <a:spcPct val="10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See websites like </a:t>
            </a:r>
            <a:r>
              <a:rPr b="0" i="0" lang="en-GB" sz="1600" u="sng" cap="none" strike="noStrike">
                <a:solidFill>
                  <a:schemeClr val="accent2"/>
                </a:solidFill>
                <a:latin typeface="Lato"/>
                <a:ea typeface="Lato"/>
                <a:cs typeface="Lato"/>
                <a:sym typeface="Lato"/>
                <a:hlinkClick r:id="rId3">
                  <a:extLst>
                    <a:ext uri="{A12FA001-AC4F-418D-AE19-62706E023703}">
                      <ahyp:hlinkClr val="tx"/>
                    </a:ext>
                  </a:extLst>
                </a:hlinkClick>
              </a:rPr>
              <a:t>moneysavingsexpert </a:t>
            </a:r>
            <a:r>
              <a:rPr b="0" i="0" lang="en-GB" sz="1600" u="none" cap="none" strike="noStrike">
                <a:solidFill>
                  <a:schemeClr val="accent2"/>
                </a:solidFill>
                <a:latin typeface="Lato"/>
                <a:ea typeface="Lato"/>
                <a:cs typeface="Lato"/>
                <a:sym typeface="Lato"/>
              </a:rPr>
              <a:t>and  </a:t>
            </a:r>
            <a:r>
              <a:rPr b="0" i="0" lang="en-GB" sz="1600" u="sng" cap="none" strike="noStrike">
                <a:solidFill>
                  <a:schemeClr val="accent2"/>
                </a:solidFill>
                <a:latin typeface="Lato"/>
                <a:ea typeface="Lato"/>
                <a:cs typeface="Lato"/>
                <a:sym typeface="Lato"/>
                <a:hlinkClick r:id="rId4">
                  <a:extLst>
                    <a:ext uri="{A12FA001-AC4F-418D-AE19-62706E023703}">
                      <ahyp:hlinkClr val="tx"/>
                    </a:ext>
                  </a:extLst>
                </a:hlinkClick>
              </a:rPr>
              <a:t>moneysupermarket</a:t>
            </a:r>
            <a:endParaRPr b="0" i="0" sz="1600" u="none" cap="none" strike="noStrike">
              <a:solidFill>
                <a:schemeClr val="accent2"/>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330200" lvl="0" marL="457200" marR="0" rtl="0" algn="l">
              <a:lnSpc>
                <a:spcPct val="100000"/>
              </a:lnSpc>
              <a:spcBef>
                <a:spcPts val="0"/>
              </a:spcBef>
              <a:spcAft>
                <a:spcPts val="0"/>
              </a:spcAft>
              <a:buClr>
                <a:schemeClr val="accent1"/>
              </a:buClr>
              <a:buSzPts val="1600"/>
              <a:buFont typeface="Lato"/>
              <a:buAutoNum type="arabicPeriod" startAt="3"/>
            </a:pPr>
            <a:r>
              <a:rPr b="0" i="0" lang="en-GB" sz="1600" u="none" cap="none" strike="noStrike">
                <a:solidFill>
                  <a:srgbClr val="000000"/>
                </a:solidFill>
                <a:latin typeface="Lato"/>
                <a:ea typeface="Lato"/>
                <a:cs typeface="Lato"/>
                <a:sym typeface="Lato"/>
              </a:rPr>
              <a:t>Don’t forget you’ll also need to pay </a:t>
            </a:r>
            <a:r>
              <a:rPr b="1" i="0" lang="en-GB" sz="1600" u="none" cap="none" strike="noStrike">
                <a:solidFill>
                  <a:schemeClr val="accent1"/>
                </a:solidFill>
                <a:latin typeface="Lato"/>
                <a:ea typeface="Lato"/>
                <a:cs typeface="Lato"/>
                <a:sym typeface="Lato"/>
              </a:rPr>
              <a:t>tax</a:t>
            </a:r>
            <a:r>
              <a:rPr b="0" i="0" lang="en-GB" sz="1600" u="none" cap="none" strike="noStrike">
                <a:solidFill>
                  <a:srgbClr val="000000"/>
                </a:solidFill>
                <a:latin typeface="Lato"/>
                <a:ea typeface="Lato"/>
                <a:cs typeface="Lato"/>
                <a:sym typeface="Lato"/>
              </a:rPr>
              <a:t> on your interest earnings. A person should check out whether they can save in an </a:t>
            </a:r>
            <a:r>
              <a:rPr b="1" i="0" lang="en-GB" sz="1600" u="none" cap="none" strike="noStrike">
                <a:solidFill>
                  <a:schemeClr val="accent1"/>
                </a:solidFill>
                <a:latin typeface="Lato"/>
                <a:ea typeface="Lato"/>
                <a:cs typeface="Lato"/>
                <a:sym typeface="Lato"/>
              </a:rPr>
              <a:t>ISA (individual savings account)</a:t>
            </a:r>
            <a:r>
              <a:rPr b="0" i="0" lang="en-GB" sz="1600" u="none" cap="none" strike="noStrike">
                <a:solidFill>
                  <a:schemeClr val="accent1"/>
                </a:solidFill>
                <a:latin typeface="Lato"/>
                <a:ea typeface="Lato"/>
                <a:cs typeface="Lato"/>
                <a:sym typeface="Lato"/>
              </a:rPr>
              <a:t> </a:t>
            </a:r>
            <a:r>
              <a:rPr b="0" i="0" lang="en-GB" sz="1600" u="none" cap="none" strike="noStrike">
                <a:solidFill>
                  <a:srgbClr val="000000"/>
                </a:solidFill>
                <a:latin typeface="Lato"/>
                <a:ea typeface="Lato"/>
                <a:cs typeface="Lato"/>
                <a:sym typeface="Lato"/>
              </a:rPr>
              <a:t>as they </a:t>
            </a:r>
            <a:r>
              <a:rPr b="1" i="0" lang="en-GB" sz="1600" u="none" cap="none" strike="noStrike">
                <a:solidFill>
                  <a:schemeClr val="accent1"/>
                </a:solidFill>
                <a:latin typeface="Lato"/>
                <a:ea typeface="Lato"/>
                <a:cs typeface="Lato"/>
                <a:sym typeface="Lato"/>
              </a:rPr>
              <a:t>won’t have to pay tax </a:t>
            </a:r>
            <a:r>
              <a:rPr b="0" i="0" lang="en-GB" sz="1600" u="none" cap="none" strike="noStrike">
                <a:solidFill>
                  <a:schemeClr val="dk2"/>
                </a:solidFill>
                <a:latin typeface="Lato"/>
                <a:ea typeface="Lato"/>
                <a:cs typeface="Lato"/>
                <a:sym typeface="Lato"/>
              </a:rPr>
              <a:t>on interest </a:t>
            </a:r>
            <a:r>
              <a:rPr b="0" i="0" lang="en-GB" sz="1600" u="none" cap="none" strike="noStrike">
                <a:solidFill>
                  <a:schemeClr val="dk1"/>
                </a:solidFill>
                <a:latin typeface="Lato"/>
                <a:ea typeface="Lato"/>
                <a:cs typeface="Lato"/>
                <a:sym typeface="Lato"/>
              </a:rPr>
              <a:t>earnings </a:t>
            </a:r>
            <a:r>
              <a:rPr b="0" i="0" lang="en-GB" sz="1600" u="none" cap="none" strike="noStrike">
                <a:solidFill>
                  <a:schemeClr val="dk2"/>
                </a:solidFill>
                <a:latin typeface="Lato"/>
                <a:ea typeface="Lato"/>
                <a:cs typeface="Lato"/>
                <a:sym typeface="Lato"/>
              </a:rPr>
              <a:t>on</a:t>
            </a:r>
            <a:r>
              <a:rPr b="0" i="0" lang="en-GB" sz="1600" u="none" cap="none" strike="noStrike">
                <a:solidFill>
                  <a:schemeClr val="accent1"/>
                </a:solidFill>
                <a:latin typeface="Lato"/>
                <a:ea typeface="Lato"/>
                <a:cs typeface="Lato"/>
                <a:sym typeface="Lato"/>
              </a:rPr>
              <a:t> </a:t>
            </a:r>
            <a:r>
              <a:rPr b="1" i="0" lang="en-GB" sz="1600" u="none" cap="none" strike="noStrike">
                <a:solidFill>
                  <a:schemeClr val="accent1"/>
                </a:solidFill>
                <a:latin typeface="Lato"/>
                <a:ea typeface="Lato"/>
                <a:cs typeface="Lato"/>
                <a:sym typeface="Lato"/>
              </a:rPr>
              <a:t>£20,000!</a:t>
            </a:r>
            <a:r>
              <a:rPr b="0" i="0" lang="en-GB" sz="1600" u="none" cap="none" strike="noStrike">
                <a:solidFill>
                  <a:schemeClr val="accent1"/>
                </a:solidFill>
                <a:latin typeface="Lato"/>
                <a:ea typeface="Lato"/>
                <a:cs typeface="Lato"/>
                <a:sym typeface="Lato"/>
              </a:rPr>
              <a:t>  </a:t>
            </a:r>
            <a:endParaRPr b="0" i="0" sz="1600" u="none" cap="none" strike="noStrike">
              <a:solidFill>
                <a:schemeClr val="accent1"/>
              </a:solidFill>
              <a:latin typeface="Lato"/>
              <a:ea typeface="Lato"/>
              <a:cs typeface="Lato"/>
              <a:sym typeface="Lato"/>
            </a:endParaRPr>
          </a:p>
          <a:p>
            <a:pPr indent="-330200" lvl="1" marL="914400" marR="0" rtl="0" algn="l">
              <a:lnSpc>
                <a:spcPct val="10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It’s also possible for parents/guardians to set up a </a:t>
            </a:r>
            <a:r>
              <a:rPr b="0" i="0" lang="en-GB" sz="1600" u="sng" cap="none" strike="noStrike">
                <a:solidFill>
                  <a:schemeClr val="accent2"/>
                </a:solidFill>
                <a:latin typeface="Lato"/>
                <a:ea typeface="Lato"/>
                <a:cs typeface="Lato"/>
                <a:sym typeface="Lato"/>
                <a:hlinkClick r:id="rId5">
                  <a:extLst>
                    <a:ext uri="{A12FA001-AC4F-418D-AE19-62706E023703}">
                      <ahyp:hlinkClr val="tx"/>
                    </a:ext>
                  </a:extLst>
                </a:hlinkClick>
              </a:rPr>
              <a:t>Junior ISA</a:t>
            </a:r>
            <a:r>
              <a:rPr b="0" i="0" lang="en-GB" sz="1600" u="none" cap="none" strike="noStrike">
                <a:solidFill>
                  <a:schemeClr val="accent2"/>
                </a:solidFill>
                <a:latin typeface="Lato"/>
                <a:ea typeface="Lato"/>
                <a:cs typeface="Lato"/>
                <a:sym typeface="Lato"/>
              </a:rPr>
              <a:t> account for their children who are under 18</a:t>
            </a:r>
            <a:endParaRPr b="0" i="0" sz="1600" u="none" cap="none" strike="noStrike">
              <a:solidFill>
                <a:schemeClr val="accent2"/>
              </a:solidFill>
              <a:latin typeface="Lato"/>
              <a:ea typeface="Lato"/>
              <a:cs typeface="Lato"/>
              <a:sym typeface="Lato"/>
            </a:endParaRPr>
          </a:p>
        </p:txBody>
      </p:sp>
      <p:sp>
        <p:nvSpPr>
          <p:cNvPr id="331" name="Google Shape;331;p3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Being savings savvy!</a:t>
            </a:r>
            <a:endParaRPr b="1" i="0" sz="2900" u="none" cap="none" strike="noStrike">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5" name="Shape 335"/>
        <p:cNvGrpSpPr/>
        <p:nvPr/>
      </p:nvGrpSpPr>
      <p:grpSpPr>
        <a:xfrm>
          <a:off x="0" y="0"/>
          <a:ext cx="0" cy="0"/>
          <a:chOff x="0" y="0"/>
          <a:chExt cx="0" cy="0"/>
        </a:xfrm>
      </p:grpSpPr>
      <p:sp>
        <p:nvSpPr>
          <p:cNvPr id="336" name="Google Shape;336;p3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32"/>
          <p:cNvSpPr txBox="1"/>
          <p:nvPr/>
        </p:nvSpPr>
        <p:spPr>
          <a:xfrm>
            <a:off x="360375" y="629075"/>
            <a:ext cx="7708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38" name="Google Shape;338;p32"/>
          <p:cNvSpPr txBox="1"/>
          <p:nvPr/>
        </p:nvSpPr>
        <p:spPr>
          <a:xfrm>
            <a:off x="488176" y="1274075"/>
            <a:ext cx="7708800" cy="224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different ways to save for the long term</a:t>
            </a:r>
            <a:endParaRPr b="1" i="0" sz="2200" u="none" cap="none" strike="noStrike">
              <a:solidFill>
                <a:srgbClr val="00FF00"/>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FF00"/>
              </a:solidFill>
              <a:latin typeface="Lato"/>
              <a:ea typeface="Lato"/>
              <a:cs typeface="Lato"/>
              <a:sym typeface="Lato"/>
            </a:endParaRPr>
          </a:p>
          <a:p>
            <a:pPr indent="-368300" lvl="0" marL="457200" marR="0" rtl="0" algn="l">
              <a:lnSpc>
                <a:spcPct val="100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Compare different savings products and assess best options for different people</a:t>
            </a:r>
            <a:endParaRPr b="1" i="0" sz="2200" u="none" cap="none" strike="noStrike">
              <a:solidFill>
                <a:srgbClr val="00FF00"/>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0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Calculate interest for different savings accounts</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3"/>
          <p:cNvSpPr txBox="1"/>
          <p:nvPr>
            <p:ph type="title"/>
          </p:nvPr>
        </p:nvSpPr>
        <p:spPr>
          <a:xfrm>
            <a:off x="11871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The magic of compounding</a:t>
            </a:r>
            <a:endParaRPr b="1" i="0" sz="2900" u="none" cap="none" strike="noStrike">
              <a:latin typeface="Lato"/>
              <a:ea typeface="Lato"/>
              <a:cs typeface="Lato"/>
              <a:sym typeface="Lato"/>
            </a:endParaRPr>
          </a:p>
        </p:txBody>
      </p:sp>
      <p:sp>
        <p:nvSpPr>
          <p:cNvPr id="344" name="Google Shape;344;p33"/>
          <p:cNvSpPr txBox="1"/>
          <p:nvPr/>
        </p:nvSpPr>
        <p:spPr>
          <a:xfrm>
            <a:off x="3385050" y="1296400"/>
            <a:ext cx="5451300" cy="19752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Worked example</a:t>
            </a:r>
            <a:endParaRPr b="1" i="0" sz="16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Daniel has chosen Savings Account 1 and decides to deposit £2,000 (as a single sum) in the account for 5 years. </a:t>
            </a:r>
            <a:endParaRPr b="0" i="0" sz="1600" u="none" cap="none" strike="noStrike">
              <a:solidFill>
                <a:schemeClr val="accent1"/>
              </a:solidFill>
              <a:latin typeface="Lato"/>
              <a:ea typeface="Lato"/>
              <a:cs typeface="Lato"/>
              <a:sym typeface="Lato"/>
            </a:endParaRPr>
          </a:p>
          <a:p>
            <a:pPr indent="0" lvl="0" marL="101600" marR="0" rtl="0" algn="l">
              <a:lnSpc>
                <a:spcPct val="115000"/>
              </a:lnSpc>
              <a:spcBef>
                <a:spcPts val="100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Given that he earns an </a:t>
            </a:r>
            <a:r>
              <a:rPr b="1" i="0" lang="en-GB" sz="1600" u="none" cap="none" strike="noStrike">
                <a:solidFill>
                  <a:schemeClr val="accent2"/>
                </a:solidFill>
                <a:latin typeface="Lato"/>
                <a:ea typeface="Lato"/>
                <a:cs typeface="Lato"/>
                <a:sym typeface="Lato"/>
              </a:rPr>
              <a:t>annual interest rate of 5%</a:t>
            </a:r>
            <a:r>
              <a:rPr b="1" i="0" lang="en-GB" sz="1600" u="none" cap="none" strike="noStrike">
                <a:solidFill>
                  <a:schemeClr val="accent1"/>
                </a:solidFill>
                <a:latin typeface="Lato"/>
                <a:ea typeface="Lato"/>
                <a:cs typeface="Lato"/>
                <a:sym typeface="Lato"/>
              </a:rPr>
              <a:t> </a:t>
            </a:r>
            <a:r>
              <a:rPr b="0" i="0" lang="en-GB" sz="1600" u="none" cap="none" strike="noStrike">
                <a:solidFill>
                  <a:schemeClr val="accent1"/>
                </a:solidFill>
                <a:latin typeface="Lato"/>
                <a:ea typeface="Lato"/>
                <a:cs typeface="Lato"/>
                <a:sym typeface="Lato"/>
              </a:rPr>
              <a:t>and will keep his money in for </a:t>
            </a:r>
            <a:r>
              <a:rPr b="1" i="0" lang="en-GB" sz="1600" u="none" cap="none" strike="noStrike">
                <a:solidFill>
                  <a:schemeClr val="accent2"/>
                </a:solidFill>
                <a:latin typeface="Lato"/>
                <a:ea typeface="Lato"/>
                <a:cs typeface="Lato"/>
                <a:sym typeface="Lato"/>
              </a:rPr>
              <a:t>5 years</a:t>
            </a:r>
            <a:r>
              <a:rPr b="0" i="0" lang="en-GB" sz="1600" u="none" cap="none" strike="noStrike">
                <a:solidFill>
                  <a:schemeClr val="accent1"/>
                </a:solidFill>
                <a:latin typeface="Lato"/>
                <a:ea typeface="Lato"/>
                <a:cs typeface="Lato"/>
                <a:sym typeface="Lato"/>
              </a:rPr>
              <a:t>, how much money will Daniel have in his account after 5 years?</a:t>
            </a:r>
            <a:endParaRPr b="0" i="0" sz="1600" u="none" cap="none" strike="noStrike">
              <a:solidFill>
                <a:srgbClr val="0543B3"/>
              </a:solidFill>
              <a:latin typeface="Lato"/>
              <a:ea typeface="Lato"/>
              <a:cs typeface="Lato"/>
              <a:sym typeface="Lato"/>
            </a:endParaRPr>
          </a:p>
        </p:txBody>
      </p:sp>
      <p:pic>
        <p:nvPicPr>
          <p:cNvPr id="345" name="Google Shape;345;p33"/>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346" name="Google Shape;346;p33"/>
          <p:cNvSpPr txBox="1"/>
          <p:nvPr/>
        </p:nvSpPr>
        <p:spPr>
          <a:xfrm>
            <a:off x="3499200" y="3400000"/>
            <a:ext cx="5223000" cy="9126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2200"/>
              <a:buFont typeface="Arial"/>
              <a:buNone/>
            </a:pPr>
            <a:r>
              <a:rPr b="1" i="0" lang="en-GB" sz="2200" u="none" cap="none" strike="noStrike">
                <a:solidFill>
                  <a:schemeClr val="dk1"/>
                </a:solidFill>
                <a:latin typeface="Lato"/>
                <a:ea typeface="Lato"/>
                <a:cs typeface="Lato"/>
                <a:sym typeface="Lato"/>
              </a:rPr>
              <a:t>Any ideas of how we can work this out?</a:t>
            </a:r>
            <a:endParaRPr b="1" i="0" sz="2200" u="none" cap="none" strike="noStrike">
              <a:solidFill>
                <a:schemeClr val="dk1"/>
              </a:solidFill>
              <a:latin typeface="Lato"/>
              <a:ea typeface="Lato"/>
              <a:cs typeface="Lato"/>
              <a:sym typeface="Lato"/>
            </a:endParaRPr>
          </a:p>
          <a:p>
            <a:pPr indent="0" lvl="0" marL="101600" marR="0" rtl="0" algn="ctr">
              <a:lnSpc>
                <a:spcPct val="115000"/>
              </a:lnSpc>
              <a:spcBef>
                <a:spcPts val="0"/>
              </a:spcBef>
              <a:spcAft>
                <a:spcPts val="0"/>
              </a:spcAft>
              <a:buClr>
                <a:srgbClr val="000000"/>
              </a:buClr>
              <a:buSzPts val="2200"/>
              <a:buFont typeface="Arial"/>
              <a:buNone/>
            </a:pPr>
            <a:r>
              <a:rPr b="1" i="0" lang="en-GB" sz="2200" u="none" cap="none" strike="noStrike">
                <a:solidFill>
                  <a:schemeClr val="dk1"/>
                </a:solidFill>
                <a:latin typeface="Lato"/>
                <a:ea typeface="Lato"/>
                <a:cs typeface="Lato"/>
                <a:sym typeface="Lato"/>
              </a:rPr>
              <a:t>THINK-PAIR-SHARE</a:t>
            </a:r>
            <a:endParaRPr b="1" i="0" sz="2200" u="none" cap="none" strike="noStrike">
              <a:solidFill>
                <a:srgbClr val="000000"/>
              </a:solidFill>
              <a:latin typeface="Arial"/>
              <a:ea typeface="Arial"/>
              <a:cs typeface="Arial"/>
              <a:sym typeface="Arial"/>
            </a:endParaRPr>
          </a:p>
        </p:txBody>
      </p:sp>
      <p:graphicFrame>
        <p:nvGraphicFramePr>
          <p:cNvPr id="347" name="Google Shape;347;p33"/>
          <p:cNvGraphicFramePr/>
          <p:nvPr/>
        </p:nvGraphicFramePr>
        <p:xfrm>
          <a:off x="303950" y="1057350"/>
          <a:ext cx="3000000" cy="3000000"/>
        </p:xfrm>
        <a:graphic>
          <a:graphicData uri="http://schemas.openxmlformats.org/drawingml/2006/table">
            <a:tbl>
              <a:tblPr>
                <a:noFill/>
                <a:tableStyleId>{A309C265-2077-4348-835B-2121A0A19D4E}</a:tableStyleId>
              </a:tblPr>
              <a:tblGrid>
                <a:gridCol w="1405950"/>
                <a:gridCol w="1340050"/>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Savings Account 1: Fixed Rate</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567175">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Minimum deposit </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Minimum £100 to open the account</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5725">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Annual interest rate</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5%</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100000">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Fixed-term period </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5 years</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8250">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latin typeface="Lato"/>
                          <a:ea typeface="Lato"/>
                          <a:cs typeface="Lato"/>
                          <a:sym typeface="Lato"/>
                        </a:rPr>
                        <a:t>Notice period </a:t>
                      </a:r>
                      <a:endParaRPr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2 months</a:t>
                      </a:r>
                      <a:endParaRPr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38150">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highlight>
                            <a:schemeClr val="lt1"/>
                          </a:highlight>
                          <a:latin typeface="Lato"/>
                          <a:ea typeface="Lato"/>
                          <a:cs typeface="Lato"/>
                          <a:sym typeface="Lato"/>
                        </a:rPr>
                        <a:t>Is there a maximum number of withdrawals that can be made each year?</a:t>
                      </a:r>
                      <a:endParaRPr sz="1100" u="none" cap="none" strike="noStrike">
                        <a:latin typeface="Lato"/>
                        <a:ea typeface="Lato"/>
                        <a:cs typeface="Lato"/>
                        <a:sym typeface="Lato"/>
                      </a:endParaRPr>
                    </a:p>
                    <a:p>
                      <a:pPr indent="0" lvl="0" marL="0" marR="0" rtl="0" algn="l">
                        <a:lnSpc>
                          <a:spcPct val="115000"/>
                        </a:lnSpc>
                        <a:spcBef>
                          <a:spcPts val="0"/>
                        </a:spcBef>
                        <a:spcAft>
                          <a:spcPts val="0"/>
                        </a:spcAft>
                        <a:buClr>
                          <a:srgbClr val="000000"/>
                        </a:buClr>
                        <a:buSzPts val="800"/>
                        <a:buFont typeface="Arial"/>
                        <a:buNone/>
                      </a:pPr>
                      <a:r>
                        <a:t/>
                      </a:r>
                      <a:endParaRPr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Need to notify the bank 2 months before making a withdrawal</a:t>
                      </a:r>
                      <a:endParaRPr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4"/>
          <p:cNvSpPr txBox="1"/>
          <p:nvPr>
            <p:ph type="title"/>
          </p:nvPr>
        </p:nvSpPr>
        <p:spPr>
          <a:xfrm>
            <a:off x="11871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The magic of compounding</a:t>
            </a:r>
            <a:endParaRPr b="1" i="0" sz="2900" u="none" cap="none" strike="noStrike">
              <a:latin typeface="Lato"/>
              <a:ea typeface="Lato"/>
              <a:cs typeface="Lato"/>
              <a:sym typeface="Lato"/>
            </a:endParaRPr>
          </a:p>
        </p:txBody>
      </p:sp>
      <p:sp>
        <p:nvSpPr>
          <p:cNvPr id="353" name="Google Shape;353;p34"/>
          <p:cNvSpPr txBox="1"/>
          <p:nvPr/>
        </p:nvSpPr>
        <p:spPr>
          <a:xfrm>
            <a:off x="3243200" y="1171800"/>
            <a:ext cx="5706000" cy="17721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200"/>
              <a:buFont typeface="Arial"/>
              <a:buNone/>
            </a:pPr>
            <a:r>
              <a:rPr b="1" i="0" lang="en-GB" sz="1200" u="none" cap="none" strike="noStrike">
                <a:solidFill>
                  <a:srgbClr val="0543B3"/>
                </a:solidFill>
                <a:latin typeface="Lato"/>
                <a:ea typeface="Lato"/>
                <a:cs typeface="Lato"/>
                <a:sym typeface="Lato"/>
              </a:rPr>
              <a:t>Worked example</a:t>
            </a:r>
            <a:endParaRPr b="0" i="0" sz="12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200"/>
              <a:buFont typeface="Arial"/>
              <a:buNone/>
            </a:pPr>
            <a:r>
              <a:rPr b="0" i="0" lang="en-GB" sz="1200" u="none" cap="none" strike="noStrike">
                <a:solidFill>
                  <a:schemeClr val="accent1"/>
                </a:solidFill>
                <a:latin typeface="Lato"/>
                <a:ea typeface="Lato"/>
                <a:cs typeface="Lato"/>
                <a:sym typeface="Lato"/>
              </a:rPr>
              <a:t>Daniel has chosen Savings Account 1 and decides to deposit £2,000 in the account for 5 years. </a:t>
            </a:r>
            <a:endParaRPr b="0" i="0" sz="1200" u="none" cap="none" strike="noStrike">
              <a:solidFill>
                <a:schemeClr val="accent1"/>
              </a:solidFill>
              <a:latin typeface="Lato"/>
              <a:ea typeface="Lato"/>
              <a:cs typeface="Lato"/>
              <a:sym typeface="Lato"/>
            </a:endParaRPr>
          </a:p>
          <a:p>
            <a:pPr indent="0" lvl="0" marL="10160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accent1"/>
                </a:solidFill>
                <a:latin typeface="Lato"/>
                <a:ea typeface="Lato"/>
                <a:cs typeface="Lato"/>
                <a:sym typeface="Lato"/>
              </a:rPr>
              <a:t>Given that he earns an </a:t>
            </a:r>
            <a:r>
              <a:rPr b="1" i="0" lang="en-GB" sz="1200" u="none" cap="none" strike="noStrike">
                <a:solidFill>
                  <a:schemeClr val="accent2"/>
                </a:solidFill>
                <a:latin typeface="Lato"/>
                <a:ea typeface="Lato"/>
                <a:cs typeface="Lato"/>
                <a:sym typeface="Lato"/>
              </a:rPr>
              <a:t>annual interest rate of 5%</a:t>
            </a:r>
            <a:r>
              <a:rPr b="1" i="0" lang="en-GB" sz="1200" u="none" cap="none" strike="noStrike">
                <a:solidFill>
                  <a:schemeClr val="accent1"/>
                </a:solidFill>
                <a:latin typeface="Lato"/>
                <a:ea typeface="Lato"/>
                <a:cs typeface="Lato"/>
                <a:sym typeface="Lato"/>
              </a:rPr>
              <a:t> </a:t>
            </a:r>
            <a:r>
              <a:rPr b="0" i="0" lang="en-GB" sz="1200" u="none" cap="none" strike="noStrike">
                <a:solidFill>
                  <a:schemeClr val="accent1"/>
                </a:solidFill>
                <a:latin typeface="Lato"/>
                <a:ea typeface="Lato"/>
                <a:cs typeface="Lato"/>
                <a:sym typeface="Lato"/>
              </a:rPr>
              <a:t>and will keep his money in for     </a:t>
            </a:r>
            <a:r>
              <a:rPr b="1" i="0" lang="en-GB" sz="1200" u="none" cap="none" strike="noStrike">
                <a:solidFill>
                  <a:schemeClr val="accent2"/>
                </a:solidFill>
                <a:latin typeface="Lato"/>
                <a:ea typeface="Lato"/>
                <a:cs typeface="Lato"/>
                <a:sym typeface="Lato"/>
              </a:rPr>
              <a:t>5 years</a:t>
            </a:r>
            <a:r>
              <a:rPr b="0" i="0" lang="en-GB" sz="1200" u="none" cap="none" strike="noStrike">
                <a:solidFill>
                  <a:schemeClr val="accent1"/>
                </a:solidFill>
                <a:latin typeface="Lato"/>
                <a:ea typeface="Lato"/>
                <a:cs typeface="Lato"/>
                <a:sym typeface="Lato"/>
              </a:rPr>
              <a:t>, how much money will Daniel have in his account after 5 years?</a:t>
            </a:r>
            <a:endParaRPr b="0" i="0" sz="1200" u="none" cap="none" strike="noStrike">
              <a:solidFill>
                <a:schemeClr val="accen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200"/>
              <a:buFont typeface="Arial"/>
              <a:buNone/>
            </a:pPr>
            <a:r>
              <a:t/>
            </a:r>
            <a:endParaRPr b="1" i="0" sz="1200" u="none" cap="none" strike="noStrike">
              <a:solidFill>
                <a:schemeClr val="accent2"/>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200"/>
              <a:buFont typeface="Arial"/>
              <a:buNone/>
            </a:pPr>
            <a:r>
              <a:rPr b="1" i="0" lang="en-GB" sz="1200" u="none" cap="none" strike="noStrike">
                <a:solidFill>
                  <a:schemeClr val="accent2"/>
                </a:solidFill>
                <a:latin typeface="Lato"/>
                <a:ea typeface="Lato"/>
                <a:cs typeface="Lato"/>
                <a:sym typeface="Lato"/>
              </a:rPr>
              <a:t>One way is to work out how much Daniel has earned each year…</a:t>
            </a:r>
            <a:endParaRPr b="1" i="0" sz="1200" u="none" cap="none" strike="noStrike">
              <a:solidFill>
                <a:schemeClr val="accent2"/>
              </a:solidFill>
              <a:latin typeface="Lato"/>
              <a:ea typeface="Lato"/>
              <a:cs typeface="Lato"/>
              <a:sym typeface="Lato"/>
            </a:endParaRPr>
          </a:p>
        </p:txBody>
      </p:sp>
      <p:pic>
        <p:nvPicPr>
          <p:cNvPr id="354" name="Google Shape;354;p34"/>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355" name="Google Shape;355;p34"/>
          <p:cNvSpPr txBox="1"/>
          <p:nvPr/>
        </p:nvSpPr>
        <p:spPr>
          <a:xfrm>
            <a:off x="3265850" y="3015600"/>
            <a:ext cx="5660700" cy="1908600"/>
          </a:xfrm>
          <a:prstGeom prst="rect">
            <a:avLst/>
          </a:prstGeom>
          <a:solidFill>
            <a:schemeClr val="accent6"/>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2"/>
                </a:solidFill>
                <a:latin typeface="Lato"/>
                <a:ea typeface="Lato"/>
                <a:cs typeface="Lato"/>
                <a:sym typeface="Lato"/>
              </a:rPr>
              <a:t>After </a:t>
            </a:r>
            <a:r>
              <a:rPr b="1" i="0" lang="en-GB" sz="1400" u="none" cap="none" strike="noStrike">
                <a:solidFill>
                  <a:schemeClr val="lt2"/>
                </a:solidFill>
                <a:latin typeface="Lato"/>
                <a:ea typeface="Lato"/>
                <a:cs typeface="Lato"/>
                <a:sym typeface="Lato"/>
              </a:rPr>
              <a:t>Year 1</a:t>
            </a:r>
            <a:r>
              <a:rPr b="0" i="0" lang="en-GB" sz="1400" u="none" cap="none" strike="noStrike">
                <a:solidFill>
                  <a:schemeClr val="lt2"/>
                </a:solidFill>
                <a:latin typeface="Lato"/>
                <a:ea typeface="Lato"/>
                <a:cs typeface="Lato"/>
                <a:sym typeface="Lato"/>
              </a:rPr>
              <a:t>, Daniel will have a 5% increase on £2,000</a:t>
            </a:r>
            <a:endParaRPr b="0" i="0" sz="1400" u="none" cap="none" strike="noStrike">
              <a:solidFill>
                <a:schemeClr val="l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2"/>
                </a:solidFill>
                <a:latin typeface="Lato"/>
                <a:ea typeface="Lato"/>
                <a:cs typeface="Lato"/>
                <a:sym typeface="Lato"/>
              </a:rPr>
              <a:t>This can be calculated by £2,000 x 1.05 = </a:t>
            </a:r>
            <a:r>
              <a:rPr b="1" i="0" lang="en-GB" sz="1400" u="none" cap="none" strike="noStrike">
                <a:solidFill>
                  <a:srgbClr val="00A500"/>
                </a:solidFill>
                <a:latin typeface="Lato"/>
                <a:ea typeface="Lato"/>
                <a:cs typeface="Lato"/>
                <a:sym typeface="Lato"/>
              </a:rPr>
              <a:t>£2,100</a:t>
            </a:r>
            <a:endParaRPr b="1" i="0" sz="1400" u="none" cap="none" strike="noStrike">
              <a:solidFill>
                <a:srgbClr val="00A5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After </a:t>
            </a:r>
            <a:r>
              <a:rPr b="1" i="0" lang="en-GB" sz="1400" u="none" cap="none" strike="noStrike">
                <a:solidFill>
                  <a:schemeClr val="dk1"/>
                </a:solidFill>
                <a:latin typeface="Lato"/>
                <a:ea typeface="Lato"/>
                <a:cs typeface="Lato"/>
                <a:sym typeface="Lato"/>
              </a:rPr>
              <a:t>Year 2,</a:t>
            </a:r>
            <a:r>
              <a:rPr b="0" i="0" lang="en-GB" sz="1400" u="none" cap="none" strike="noStrike">
                <a:solidFill>
                  <a:schemeClr val="dk1"/>
                </a:solidFill>
                <a:latin typeface="Lato"/>
                <a:ea typeface="Lato"/>
                <a:cs typeface="Lato"/>
                <a:sym typeface="Lato"/>
              </a:rPr>
              <a:t> Daniel will have a 5% increase on</a:t>
            </a:r>
            <a:r>
              <a:rPr b="0" i="0" lang="en-GB" sz="1400" u="none" cap="none" strike="noStrike">
                <a:solidFill>
                  <a:schemeClr val="accent2"/>
                </a:solidFill>
                <a:latin typeface="Lato"/>
                <a:ea typeface="Lato"/>
                <a:cs typeface="Lato"/>
                <a:sym typeface="Lato"/>
              </a:rPr>
              <a:t> </a:t>
            </a:r>
            <a:r>
              <a:rPr b="1" i="0" lang="en-GB" sz="1400" u="none" cap="none" strike="noStrike">
                <a:solidFill>
                  <a:srgbClr val="00A500"/>
                </a:solidFill>
                <a:latin typeface="Lato"/>
                <a:ea typeface="Lato"/>
                <a:cs typeface="Lato"/>
                <a:sym typeface="Lato"/>
              </a:rPr>
              <a:t>£2,100</a:t>
            </a:r>
            <a:endParaRPr b="1" i="0" sz="1400" u="none" cap="none" strike="noStrike">
              <a:solidFill>
                <a:srgbClr val="00A5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This can be calculated by £2,100 x 1.05 =</a:t>
            </a:r>
            <a:r>
              <a:rPr b="0" i="0" lang="en-GB" sz="1400" u="none" cap="none" strike="noStrike">
                <a:solidFill>
                  <a:schemeClr val="accent2"/>
                </a:solidFill>
                <a:latin typeface="Lato"/>
                <a:ea typeface="Lato"/>
                <a:cs typeface="Lato"/>
                <a:sym typeface="Lato"/>
              </a:rPr>
              <a:t> </a:t>
            </a:r>
            <a:r>
              <a:rPr b="1" i="0" lang="en-GB" sz="1400" u="none" cap="none" strike="noStrike">
                <a:solidFill>
                  <a:srgbClr val="9900FF"/>
                </a:solidFill>
                <a:latin typeface="Lato"/>
                <a:ea typeface="Lato"/>
                <a:cs typeface="Lato"/>
                <a:sym typeface="Lato"/>
              </a:rPr>
              <a:t>£2,205</a:t>
            </a:r>
            <a:endParaRPr b="1" i="0" sz="1400" u="none" cap="none" strike="noStrike">
              <a:solidFill>
                <a:srgbClr val="9900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After </a:t>
            </a:r>
            <a:r>
              <a:rPr b="1" i="0" lang="en-GB" sz="1400" u="none" cap="none" strike="noStrike">
                <a:solidFill>
                  <a:schemeClr val="dk1"/>
                </a:solidFill>
                <a:latin typeface="Lato"/>
                <a:ea typeface="Lato"/>
                <a:cs typeface="Lato"/>
                <a:sym typeface="Lato"/>
              </a:rPr>
              <a:t>Year 3,</a:t>
            </a:r>
            <a:r>
              <a:rPr b="0" i="0" lang="en-GB" sz="1400" u="none" cap="none" strike="noStrike">
                <a:solidFill>
                  <a:schemeClr val="dk1"/>
                </a:solidFill>
                <a:latin typeface="Lato"/>
                <a:ea typeface="Lato"/>
                <a:cs typeface="Lato"/>
                <a:sym typeface="Lato"/>
              </a:rPr>
              <a:t> Daniel will have a 5% increase on</a:t>
            </a:r>
            <a:r>
              <a:rPr b="0" i="0" lang="en-GB" sz="1400" u="none" cap="none" strike="noStrike">
                <a:solidFill>
                  <a:schemeClr val="accent2"/>
                </a:solidFill>
                <a:latin typeface="Lato"/>
                <a:ea typeface="Lato"/>
                <a:cs typeface="Lato"/>
                <a:sym typeface="Lato"/>
              </a:rPr>
              <a:t> </a:t>
            </a:r>
            <a:r>
              <a:rPr b="1" i="0" lang="en-GB" sz="1400" u="none" cap="none" strike="noStrike">
                <a:solidFill>
                  <a:srgbClr val="9900FF"/>
                </a:solidFill>
                <a:latin typeface="Lato"/>
                <a:ea typeface="Lato"/>
                <a:cs typeface="Lato"/>
                <a:sym typeface="Lato"/>
              </a:rPr>
              <a:t>£2,205</a:t>
            </a:r>
            <a:endParaRPr b="1"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This can be calculated by £2,205 x 1.05 = </a:t>
            </a:r>
            <a:r>
              <a:rPr b="1" i="0" lang="en-GB" sz="1400" u="none" cap="none" strike="noStrike">
                <a:solidFill>
                  <a:srgbClr val="0000FF"/>
                </a:solidFill>
                <a:latin typeface="Lato"/>
                <a:ea typeface="Lato"/>
                <a:cs typeface="Lato"/>
                <a:sym typeface="Lato"/>
              </a:rPr>
              <a:t>£2,315.25</a:t>
            </a:r>
            <a:endParaRPr b="1" i="0" sz="1400" u="none" cap="none" strike="noStrike">
              <a:solidFill>
                <a:srgbClr val="0000FF"/>
              </a:solidFill>
              <a:latin typeface="Lato"/>
              <a:ea typeface="Lato"/>
              <a:cs typeface="Lato"/>
              <a:sym typeface="Lato"/>
            </a:endParaRPr>
          </a:p>
        </p:txBody>
      </p:sp>
      <p:sp>
        <p:nvSpPr>
          <p:cNvPr id="356" name="Google Shape;356;p34"/>
          <p:cNvSpPr txBox="1"/>
          <p:nvPr/>
        </p:nvSpPr>
        <p:spPr>
          <a:xfrm>
            <a:off x="304050" y="4510450"/>
            <a:ext cx="2745900" cy="738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Top tip! </a:t>
            </a:r>
            <a:r>
              <a:rPr b="0" i="0" lang="en-GB" sz="1200" u="none" cap="none" strike="noStrike">
                <a:solidFill>
                  <a:srgbClr val="000000"/>
                </a:solidFill>
                <a:latin typeface="Arial"/>
                <a:ea typeface="Arial"/>
                <a:cs typeface="Arial"/>
                <a:sym typeface="Arial"/>
              </a:rPr>
              <a:t>To convert from a percentage of 5% to a decimal of 0.05, 5 is divided by 100.</a:t>
            </a:r>
            <a:endParaRPr b="0" i="0" sz="1200" u="none" cap="none" strike="noStrike">
              <a:solidFill>
                <a:srgbClr val="000000"/>
              </a:solidFill>
              <a:latin typeface="Arial"/>
              <a:ea typeface="Arial"/>
              <a:cs typeface="Arial"/>
              <a:sym typeface="Arial"/>
            </a:endParaRPr>
          </a:p>
        </p:txBody>
      </p:sp>
      <p:graphicFrame>
        <p:nvGraphicFramePr>
          <p:cNvPr id="357" name="Google Shape;357;p34"/>
          <p:cNvGraphicFramePr/>
          <p:nvPr/>
        </p:nvGraphicFramePr>
        <p:xfrm>
          <a:off x="303950" y="1057350"/>
          <a:ext cx="3000000" cy="3000000"/>
        </p:xfrm>
        <a:graphic>
          <a:graphicData uri="http://schemas.openxmlformats.org/drawingml/2006/table">
            <a:tbl>
              <a:tblPr>
                <a:noFill/>
                <a:tableStyleId>{A309C265-2077-4348-835B-2121A0A19D4E}</a:tableStyleId>
              </a:tblPr>
              <a:tblGrid>
                <a:gridCol w="1405950"/>
                <a:gridCol w="1340050"/>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Savings Account 1: Fixed Rate</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567175">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Minimum deposit </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Minimum £100 to open the account</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5725">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Annual interest rate</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5%</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100000">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Fixed-term period </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5 years</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8250">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latin typeface="Lato"/>
                          <a:ea typeface="Lato"/>
                          <a:cs typeface="Lato"/>
                          <a:sym typeface="Lato"/>
                        </a:rPr>
                        <a:t>Notice period </a:t>
                      </a:r>
                      <a:endParaRPr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2 months</a:t>
                      </a:r>
                      <a:endParaRPr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38150">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highlight>
                            <a:schemeClr val="lt1"/>
                          </a:highlight>
                          <a:latin typeface="Lato"/>
                          <a:ea typeface="Lato"/>
                          <a:cs typeface="Lato"/>
                          <a:sym typeface="Lato"/>
                        </a:rPr>
                        <a:t>Is there a maximum number of withdrawals that can be made each year?</a:t>
                      </a:r>
                      <a:endParaRPr sz="1100" u="none" cap="none" strike="noStrike">
                        <a:latin typeface="Lato"/>
                        <a:ea typeface="Lato"/>
                        <a:cs typeface="Lato"/>
                        <a:sym typeface="Lato"/>
                      </a:endParaRPr>
                    </a:p>
                    <a:p>
                      <a:pPr indent="0" lvl="0" marL="0" marR="0" rtl="0" algn="l">
                        <a:lnSpc>
                          <a:spcPct val="115000"/>
                        </a:lnSpc>
                        <a:spcBef>
                          <a:spcPts val="0"/>
                        </a:spcBef>
                        <a:spcAft>
                          <a:spcPts val="0"/>
                        </a:spcAft>
                        <a:buClr>
                          <a:srgbClr val="000000"/>
                        </a:buClr>
                        <a:buSzPts val="800"/>
                        <a:buFont typeface="Arial"/>
                        <a:buNone/>
                      </a:pPr>
                      <a:r>
                        <a:t/>
                      </a:r>
                      <a:endParaRPr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Need to notify the bank 2 months before making a withdrawal</a:t>
                      </a:r>
                      <a:endParaRPr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5"/>
          <p:cNvSpPr/>
          <p:nvPr/>
        </p:nvSpPr>
        <p:spPr>
          <a:xfrm>
            <a:off x="7838775" y="4110300"/>
            <a:ext cx="1055700" cy="8535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35"/>
          <p:cNvSpPr/>
          <p:nvPr/>
        </p:nvSpPr>
        <p:spPr>
          <a:xfrm>
            <a:off x="7991175" y="4262700"/>
            <a:ext cx="1055700" cy="8535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35"/>
          <p:cNvSpPr txBox="1"/>
          <p:nvPr/>
        </p:nvSpPr>
        <p:spPr>
          <a:xfrm>
            <a:off x="2927400" y="995500"/>
            <a:ext cx="6216600" cy="13782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200"/>
              <a:buFont typeface="Arial"/>
              <a:buNone/>
            </a:pPr>
            <a:r>
              <a:rPr b="1" i="0" lang="en-GB" sz="1200" u="none" cap="none" strike="noStrike">
                <a:solidFill>
                  <a:srgbClr val="0543B3"/>
                </a:solidFill>
                <a:latin typeface="Lato"/>
                <a:ea typeface="Lato"/>
                <a:cs typeface="Lato"/>
                <a:sym typeface="Lato"/>
              </a:rPr>
              <a:t>Worked example</a:t>
            </a:r>
            <a:endParaRPr b="0" i="0" sz="12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200"/>
              <a:buFont typeface="Arial"/>
              <a:buNone/>
            </a:pPr>
            <a:r>
              <a:rPr b="0" i="0" lang="en-GB" sz="1200" u="none" cap="none" strike="noStrike">
                <a:solidFill>
                  <a:schemeClr val="accent1"/>
                </a:solidFill>
                <a:latin typeface="Lato"/>
                <a:ea typeface="Lato"/>
                <a:cs typeface="Lato"/>
                <a:sym typeface="Lato"/>
              </a:rPr>
              <a:t>Daniel has chosen Savings Account 1 and decides to deposit £2,000 in the account for 5 years. Given that he earns an </a:t>
            </a:r>
            <a:r>
              <a:rPr b="1" i="0" lang="en-GB" sz="1200" u="none" cap="none" strike="noStrike">
                <a:solidFill>
                  <a:schemeClr val="accent2"/>
                </a:solidFill>
                <a:latin typeface="Lato"/>
                <a:ea typeface="Lato"/>
                <a:cs typeface="Lato"/>
                <a:sym typeface="Lato"/>
              </a:rPr>
              <a:t>annual interest rate of 5%</a:t>
            </a:r>
            <a:r>
              <a:rPr b="1" i="0" lang="en-GB" sz="1200" u="none" cap="none" strike="noStrike">
                <a:solidFill>
                  <a:schemeClr val="accent1"/>
                </a:solidFill>
                <a:latin typeface="Lato"/>
                <a:ea typeface="Lato"/>
                <a:cs typeface="Lato"/>
                <a:sym typeface="Lato"/>
              </a:rPr>
              <a:t> </a:t>
            </a:r>
            <a:r>
              <a:rPr b="0" i="0" lang="en-GB" sz="1200" u="none" cap="none" strike="noStrike">
                <a:solidFill>
                  <a:schemeClr val="accent1"/>
                </a:solidFill>
                <a:latin typeface="Lato"/>
                <a:ea typeface="Lato"/>
                <a:cs typeface="Lato"/>
                <a:sym typeface="Lato"/>
              </a:rPr>
              <a:t>and will keep his money in for       </a:t>
            </a:r>
            <a:r>
              <a:rPr b="1" i="0" lang="en-GB" sz="1200" u="none" cap="none" strike="noStrike">
                <a:solidFill>
                  <a:schemeClr val="accent2"/>
                </a:solidFill>
                <a:latin typeface="Lato"/>
                <a:ea typeface="Lato"/>
                <a:cs typeface="Lato"/>
                <a:sym typeface="Lato"/>
              </a:rPr>
              <a:t>5 years</a:t>
            </a:r>
            <a:r>
              <a:rPr b="0" i="0" lang="en-GB" sz="1200" u="none" cap="none" strike="noStrike">
                <a:solidFill>
                  <a:schemeClr val="accent1"/>
                </a:solidFill>
                <a:latin typeface="Lato"/>
                <a:ea typeface="Lato"/>
                <a:cs typeface="Lato"/>
                <a:sym typeface="Lato"/>
              </a:rPr>
              <a:t>, </a:t>
            </a:r>
            <a:r>
              <a:rPr b="1" i="0" lang="en-GB" sz="1200" u="none" cap="none" strike="noStrike">
                <a:solidFill>
                  <a:schemeClr val="accent1"/>
                </a:solidFill>
                <a:latin typeface="Lato"/>
                <a:ea typeface="Lato"/>
                <a:cs typeface="Lato"/>
                <a:sym typeface="Lato"/>
              </a:rPr>
              <a:t>how much money will Daniel have in his account after 5 years?</a:t>
            </a:r>
            <a:endParaRPr b="0" i="0" sz="600" u="none" cap="none" strike="noStrike">
              <a:solidFill>
                <a:srgbClr val="0543B3"/>
              </a:solidFill>
              <a:latin typeface="Lato"/>
              <a:ea typeface="Lato"/>
              <a:cs typeface="Lato"/>
              <a:sym typeface="Lato"/>
            </a:endParaRPr>
          </a:p>
          <a:p>
            <a:pPr indent="0" lvl="0" marL="0" marR="0" rtl="0" algn="l">
              <a:lnSpc>
                <a:spcPct val="115000"/>
              </a:lnSpc>
              <a:spcBef>
                <a:spcPts val="1000"/>
              </a:spcBef>
              <a:spcAft>
                <a:spcPts val="0"/>
              </a:spcAft>
              <a:buClr>
                <a:srgbClr val="000000"/>
              </a:buClr>
              <a:buSzPts val="1400"/>
              <a:buFont typeface="Arial"/>
              <a:buNone/>
            </a:pPr>
            <a:r>
              <a:rPr b="1" i="0" lang="en-GB" sz="1400" u="none" cap="none" strike="noStrike">
                <a:solidFill>
                  <a:schemeClr val="accent1"/>
                </a:solidFill>
                <a:latin typeface="Lato"/>
                <a:ea typeface="Lato"/>
                <a:cs typeface="Lato"/>
                <a:sym typeface="Lato"/>
              </a:rPr>
              <a:t>   </a:t>
            </a:r>
            <a:r>
              <a:rPr b="1" i="0" lang="en-GB" sz="1400" u="none" cap="none" strike="noStrike">
                <a:solidFill>
                  <a:schemeClr val="dk1"/>
                </a:solidFill>
                <a:latin typeface="Lato"/>
                <a:ea typeface="Lato"/>
                <a:cs typeface="Lato"/>
                <a:sym typeface="Lato"/>
              </a:rPr>
              <a:t>Can you complete the table for Years 4 and 5, using a calculator?</a:t>
            </a:r>
            <a:endParaRPr b="1" i="0" sz="1400" u="none" cap="none" strike="noStrike">
              <a:solidFill>
                <a:schemeClr val="dk1"/>
              </a:solidFill>
              <a:latin typeface="Lato"/>
              <a:ea typeface="Lato"/>
              <a:cs typeface="Lato"/>
              <a:sym typeface="Lato"/>
            </a:endParaRPr>
          </a:p>
        </p:txBody>
      </p:sp>
      <p:pic>
        <p:nvPicPr>
          <p:cNvPr id="365" name="Google Shape;365;p35"/>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graphicFrame>
        <p:nvGraphicFramePr>
          <p:cNvPr id="366" name="Google Shape;366;p35"/>
          <p:cNvGraphicFramePr/>
          <p:nvPr/>
        </p:nvGraphicFramePr>
        <p:xfrm>
          <a:off x="3086750" y="2373700"/>
          <a:ext cx="3000000" cy="3000000"/>
        </p:xfrm>
        <a:graphic>
          <a:graphicData uri="http://schemas.openxmlformats.org/drawingml/2006/table">
            <a:tbl>
              <a:tblPr>
                <a:noFill/>
                <a:tableStyleId>{0ED6C0CD-5A79-498B-97AA-6A61BF59704D}</a:tableStyleId>
              </a:tblPr>
              <a:tblGrid>
                <a:gridCol w="776550"/>
                <a:gridCol w="1628175"/>
                <a:gridCol w="1586150"/>
                <a:gridCol w="1972625"/>
              </a:tblGrid>
              <a:tr h="4596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accent1"/>
                          </a:solidFill>
                          <a:latin typeface="Lato"/>
                          <a:ea typeface="Lato"/>
                          <a:cs typeface="Lato"/>
                          <a:sym typeface="Lato"/>
                        </a:rPr>
                        <a:t>Interest calculation </a:t>
                      </a:r>
                      <a:endParaRPr b="1" sz="1000" u="none" cap="none" strike="noStrike">
                        <a:solidFill>
                          <a:schemeClr val="accent1"/>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accent1"/>
                          </a:solidFill>
                          <a:latin typeface="Lato"/>
                          <a:ea typeface="Lato"/>
                          <a:cs typeface="Lato"/>
                          <a:sym typeface="Lato"/>
                        </a:rPr>
                        <a:t>Money in Daniel’s account after each year</a:t>
                      </a:r>
                      <a:endParaRPr b="1" sz="1000" u="none" cap="none" strike="noStrike">
                        <a:solidFill>
                          <a:schemeClr val="accent1"/>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accent1"/>
                          </a:solidFill>
                          <a:latin typeface="Lato"/>
                          <a:ea typeface="Lato"/>
                          <a:cs typeface="Lato"/>
                          <a:sym typeface="Lato"/>
                        </a:rPr>
                        <a:t>Interest paid into Daniel’s account each year</a:t>
                      </a:r>
                      <a:endParaRPr b="1" sz="1100" u="none" cap="none" strike="noStrike">
                        <a:solidFill>
                          <a:schemeClr val="accent1"/>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70000">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t>Year 1</a:t>
                      </a:r>
                      <a:endParaRPr b="1"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£2,000 x 1.05</a:t>
                      </a:r>
                      <a:endParaRPr sz="1200" u="none" cap="none" strike="noStrike">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A500"/>
                          </a:solidFill>
                          <a:latin typeface="Lato"/>
                          <a:ea typeface="Lato"/>
                          <a:cs typeface="Lato"/>
                          <a:sym typeface="Lato"/>
                        </a:rPr>
                        <a:t>£2,100</a:t>
                      </a:r>
                      <a:endParaRPr b="1" sz="1200" u="none" cap="none" strike="noStrike">
                        <a:solidFill>
                          <a:srgbClr val="00A500"/>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A500"/>
                          </a:solidFill>
                          <a:latin typeface="Lato"/>
                          <a:ea typeface="Lato"/>
                          <a:cs typeface="Lato"/>
                          <a:sym typeface="Lato"/>
                        </a:rPr>
                        <a:t>£2,100 - £2,000 = £100</a:t>
                      </a:r>
                      <a:endParaRPr b="1" sz="1200" u="none" cap="none" strike="noStrike">
                        <a:solidFill>
                          <a:srgbClr val="00A500"/>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2507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dk1"/>
                          </a:solidFill>
                        </a:rPr>
                        <a:t>Year 2</a:t>
                      </a:r>
                      <a:endParaRPr b="1" sz="1200" u="none" cap="none" strike="noStrike">
                        <a:solidFill>
                          <a:schemeClr val="dk1"/>
                        </a:solidFill>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A500"/>
                          </a:solidFill>
                          <a:latin typeface="Lato"/>
                          <a:ea typeface="Lato"/>
                          <a:cs typeface="Lato"/>
                          <a:sym typeface="Lato"/>
                        </a:rPr>
                        <a:t>£2,100</a:t>
                      </a:r>
                      <a:r>
                        <a:rPr lang="en-GB" sz="1200" u="none" cap="none" strike="noStrike">
                          <a:solidFill>
                            <a:srgbClr val="00A500"/>
                          </a:solidFill>
                          <a:latin typeface="Lato"/>
                          <a:ea typeface="Lato"/>
                          <a:cs typeface="Lato"/>
                          <a:sym typeface="Lato"/>
                        </a:rPr>
                        <a:t> </a:t>
                      </a:r>
                      <a:r>
                        <a:rPr lang="en-GB" sz="1200" u="none" cap="none" strike="noStrike">
                          <a:solidFill>
                            <a:schemeClr val="dk2"/>
                          </a:solidFill>
                          <a:latin typeface="Lato"/>
                          <a:ea typeface="Lato"/>
                          <a:cs typeface="Lato"/>
                          <a:sym typeface="Lato"/>
                        </a:rPr>
                        <a:t>x 1.05</a:t>
                      </a:r>
                      <a:endParaRPr sz="1200" u="none" cap="none" strike="noStrike">
                        <a:solidFill>
                          <a:schemeClr val="dk2"/>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£2,205</a:t>
                      </a:r>
                      <a:endParaRPr b="1" sz="1200" u="none" cap="none" strike="noStrike">
                        <a:solidFill>
                          <a:srgbClr val="99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£2,205 - £2,100 = £105</a:t>
                      </a:r>
                      <a:endParaRPr b="1" sz="1200" u="none" cap="none" strike="noStrike">
                        <a:solidFill>
                          <a:srgbClr val="99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70000">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t>Year 3</a:t>
                      </a:r>
                      <a:endParaRPr b="1"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£2,205</a:t>
                      </a:r>
                      <a:r>
                        <a:rPr lang="en-GB" sz="1200" u="none" cap="none" strike="noStrike">
                          <a:latin typeface="Lato"/>
                          <a:ea typeface="Lato"/>
                          <a:cs typeface="Lato"/>
                          <a:sym typeface="Lato"/>
                        </a:rPr>
                        <a:t> x 1.05</a:t>
                      </a:r>
                      <a:endParaRPr sz="1200" u="none" cap="none" strike="noStrike">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FF"/>
                          </a:solidFill>
                          <a:latin typeface="Lato"/>
                          <a:ea typeface="Lato"/>
                          <a:cs typeface="Lato"/>
                          <a:sym typeface="Lato"/>
                        </a:rPr>
                        <a:t>£2,315</a:t>
                      </a:r>
                      <a:endParaRPr b="1" sz="1200" u="none" cap="none" strike="noStrike">
                        <a:solidFill>
                          <a:srgbClr val="00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FF"/>
                          </a:solidFill>
                          <a:latin typeface="Lato"/>
                          <a:ea typeface="Lato"/>
                          <a:cs typeface="Lato"/>
                          <a:sym typeface="Lato"/>
                        </a:rPr>
                        <a:t>£2,315 - £2,205 = £110.25</a:t>
                      </a:r>
                      <a:endParaRPr b="1" sz="1200" u="none" cap="none" strike="noStrike">
                        <a:solidFill>
                          <a:srgbClr val="00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7747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t>Year 4</a:t>
                      </a:r>
                      <a:endParaRPr b="1"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FF"/>
                          </a:solidFill>
                          <a:latin typeface="Lato"/>
                          <a:ea typeface="Lato"/>
                          <a:cs typeface="Lato"/>
                          <a:sym typeface="Lato"/>
                        </a:rPr>
                        <a:t>£2,315</a:t>
                      </a:r>
                      <a:r>
                        <a:rPr b="1" lang="en-GB" sz="1200" u="none" cap="none" strike="noStrike">
                          <a:solidFill>
                            <a:schemeClr val="accent1"/>
                          </a:solidFill>
                          <a:latin typeface="Lato"/>
                          <a:ea typeface="Lato"/>
                          <a:cs typeface="Lato"/>
                          <a:sym typeface="Lato"/>
                        </a:rPr>
                        <a:t>  </a:t>
                      </a:r>
                      <a:r>
                        <a:rPr lang="en-GB" sz="1200" u="none" cap="none" strike="noStrike"/>
                        <a:t>x 1.05</a:t>
                      </a:r>
                      <a:endParaRPr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FF0000"/>
                          </a:solidFill>
                          <a:latin typeface="Lato"/>
                          <a:ea typeface="Lato"/>
                          <a:cs typeface="Lato"/>
                          <a:sym typeface="Lato"/>
                        </a:rPr>
                        <a:t>£2,</a:t>
                      </a:r>
                      <a:r>
                        <a:rPr b="1" lang="en-GB" sz="1200">
                          <a:solidFill>
                            <a:srgbClr val="FF0000"/>
                          </a:solidFill>
                          <a:latin typeface="Lato"/>
                          <a:ea typeface="Lato"/>
                          <a:cs typeface="Lato"/>
                          <a:sym typeface="Lato"/>
                        </a:rPr>
                        <a:t>431</a:t>
                      </a:r>
                      <a:endParaRPr b="1" sz="1200" u="none" cap="none" strike="noStrike">
                        <a:solidFill>
                          <a:srgbClr val="FF0000"/>
                        </a:solidFill>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FF0000"/>
                          </a:solidFill>
                          <a:latin typeface="Lato"/>
                          <a:ea typeface="Lato"/>
                          <a:cs typeface="Lato"/>
                          <a:sym typeface="Lato"/>
                        </a:rPr>
                        <a:t>?</a:t>
                      </a:r>
                      <a:endParaRPr b="1" sz="1200" u="none" cap="none" strike="noStrike">
                        <a:solidFill>
                          <a:srgbClr val="FF0000"/>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5502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t>Year 5</a:t>
                      </a:r>
                      <a:endParaRPr b="1"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FF0000"/>
                          </a:solidFill>
                          <a:latin typeface="Lato"/>
                          <a:ea typeface="Lato"/>
                          <a:cs typeface="Lato"/>
                          <a:sym typeface="Lato"/>
                        </a:rPr>
                        <a:t>£?               </a:t>
                      </a:r>
                      <a:r>
                        <a:rPr lang="en-GB" sz="1200" u="none" cap="none" strike="noStrike"/>
                        <a:t>x 1.05</a:t>
                      </a:r>
                      <a:endParaRPr b="1" sz="1200" u="none" cap="none" strike="noStrike">
                        <a:solidFill>
                          <a:srgbClr val="FF0000"/>
                        </a:solidFill>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a:t>
                      </a:r>
                      <a:endParaRPr sz="1200" u="none" cap="none" strike="noStrike">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a:t>
                      </a:r>
                      <a:endParaRPr sz="1200" u="none" cap="none" strike="noStrike">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bl>
          </a:graphicData>
        </a:graphic>
      </p:graphicFrame>
      <p:sp>
        <p:nvSpPr>
          <p:cNvPr id="367" name="Google Shape;367;p35"/>
          <p:cNvSpPr txBox="1"/>
          <p:nvPr>
            <p:ph type="title"/>
          </p:nvPr>
        </p:nvSpPr>
        <p:spPr>
          <a:xfrm>
            <a:off x="11871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The magic of compounding</a:t>
            </a:r>
            <a:endParaRPr b="1" i="0" sz="2900" u="none" cap="none" strike="noStrike">
              <a:latin typeface="Lato"/>
              <a:ea typeface="Lato"/>
              <a:cs typeface="Lato"/>
              <a:sym typeface="Lato"/>
            </a:endParaRPr>
          </a:p>
        </p:txBody>
      </p:sp>
      <p:graphicFrame>
        <p:nvGraphicFramePr>
          <p:cNvPr id="368" name="Google Shape;368;p35"/>
          <p:cNvGraphicFramePr/>
          <p:nvPr/>
        </p:nvGraphicFramePr>
        <p:xfrm>
          <a:off x="303950" y="1057350"/>
          <a:ext cx="3000000" cy="3000000"/>
        </p:xfrm>
        <a:graphic>
          <a:graphicData uri="http://schemas.openxmlformats.org/drawingml/2006/table">
            <a:tbl>
              <a:tblPr>
                <a:noFill/>
                <a:tableStyleId>{A309C265-2077-4348-835B-2121A0A19D4E}</a:tableStyleId>
              </a:tblPr>
              <a:tblGrid>
                <a:gridCol w="1405950"/>
                <a:gridCol w="1340050"/>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100" u="none" cap="none" strike="noStrike">
                          <a:latin typeface="Lato"/>
                          <a:ea typeface="Lato"/>
                          <a:cs typeface="Lato"/>
                          <a:sym typeface="Lato"/>
                        </a:rPr>
                        <a:t>Savings Account 1: Fixed Rate</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567175">
                <a:tc>
                  <a:txBody>
                    <a:bodyPr/>
                    <a:lstStyle/>
                    <a:p>
                      <a:pPr indent="0" lvl="0" marL="0" marR="0" rtl="0" algn="l">
                        <a:lnSpc>
                          <a:spcPct val="115000"/>
                        </a:lnSpc>
                        <a:spcBef>
                          <a:spcPts val="0"/>
                        </a:spcBef>
                        <a:spcAft>
                          <a:spcPts val="0"/>
                        </a:spcAft>
                        <a:buClr>
                          <a:srgbClr val="000000"/>
                        </a:buClr>
                        <a:buSzPts val="800"/>
                        <a:buFont typeface="Arial"/>
                        <a:buNone/>
                      </a:pPr>
                      <a:r>
                        <a:rPr b="1" lang="en-GB" sz="1200" u="none" cap="none" strike="noStrike">
                          <a:latin typeface="Lato"/>
                          <a:ea typeface="Lato"/>
                          <a:cs typeface="Lato"/>
                          <a:sym typeface="Lato"/>
                        </a:rPr>
                        <a:t>Minimum deposit </a:t>
                      </a:r>
                      <a:endParaRPr b="1"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800"/>
                        <a:buFont typeface="Arial"/>
                        <a:buNone/>
                      </a:pPr>
                      <a:r>
                        <a:rPr b="1" lang="en-GB" sz="1200" u="none" cap="none" strike="noStrike">
                          <a:latin typeface="Lato"/>
                          <a:ea typeface="Lato"/>
                          <a:cs typeface="Lato"/>
                          <a:sym typeface="Lato"/>
                        </a:rPr>
                        <a:t>Minimum £100 to open the account</a:t>
                      </a:r>
                      <a:endParaRPr b="1"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5725">
                <a:tc>
                  <a:txBody>
                    <a:bodyPr/>
                    <a:lstStyle/>
                    <a:p>
                      <a:pPr indent="0" lvl="0" marL="0" marR="0" rtl="0" algn="l">
                        <a:lnSpc>
                          <a:spcPct val="115000"/>
                        </a:lnSpc>
                        <a:spcBef>
                          <a:spcPts val="0"/>
                        </a:spcBef>
                        <a:spcAft>
                          <a:spcPts val="0"/>
                        </a:spcAft>
                        <a:buClr>
                          <a:srgbClr val="000000"/>
                        </a:buClr>
                        <a:buSzPts val="800"/>
                        <a:buFont typeface="Arial"/>
                        <a:buNone/>
                      </a:pPr>
                      <a:r>
                        <a:rPr b="1" lang="en-GB" sz="1200" u="none" cap="none" strike="noStrike">
                          <a:latin typeface="Lato"/>
                          <a:ea typeface="Lato"/>
                          <a:cs typeface="Lato"/>
                          <a:sym typeface="Lato"/>
                        </a:rPr>
                        <a:t>Annual interest rate</a:t>
                      </a:r>
                      <a:endParaRPr b="1"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200" u="none" cap="none" strike="noStrike">
                          <a:latin typeface="Lato"/>
                          <a:ea typeface="Lato"/>
                          <a:cs typeface="Lato"/>
                          <a:sym typeface="Lato"/>
                        </a:rPr>
                        <a:t>5%</a:t>
                      </a:r>
                      <a:endParaRPr b="1"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100000">
                <a:tc>
                  <a:txBody>
                    <a:bodyPr/>
                    <a:lstStyle/>
                    <a:p>
                      <a:pPr indent="0" lvl="0" marL="0" marR="0" rtl="0" algn="l">
                        <a:lnSpc>
                          <a:spcPct val="115000"/>
                        </a:lnSpc>
                        <a:spcBef>
                          <a:spcPts val="0"/>
                        </a:spcBef>
                        <a:spcAft>
                          <a:spcPts val="0"/>
                        </a:spcAft>
                        <a:buClr>
                          <a:srgbClr val="000000"/>
                        </a:buClr>
                        <a:buSzPts val="800"/>
                        <a:buFont typeface="Arial"/>
                        <a:buNone/>
                      </a:pPr>
                      <a:r>
                        <a:rPr b="1" lang="en-GB" sz="1200" u="none" cap="none" strike="noStrike">
                          <a:latin typeface="Lato"/>
                          <a:ea typeface="Lato"/>
                          <a:cs typeface="Lato"/>
                          <a:sym typeface="Lato"/>
                        </a:rPr>
                        <a:t>Fixed-term period </a:t>
                      </a:r>
                      <a:endParaRPr b="1"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200" u="none" cap="none" strike="noStrike">
                          <a:latin typeface="Lato"/>
                          <a:ea typeface="Lato"/>
                          <a:cs typeface="Lato"/>
                          <a:sym typeface="Lato"/>
                        </a:rPr>
                        <a:t>5 years</a:t>
                      </a:r>
                      <a:endParaRPr b="1"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8250">
                <a:tc>
                  <a:txBody>
                    <a:bodyPr/>
                    <a:lstStyle/>
                    <a:p>
                      <a:pPr indent="0" lvl="0" marL="0" marR="0" rtl="0" algn="l">
                        <a:lnSpc>
                          <a:spcPct val="115000"/>
                        </a:lnSpc>
                        <a:spcBef>
                          <a:spcPts val="0"/>
                        </a:spcBef>
                        <a:spcAft>
                          <a:spcPts val="0"/>
                        </a:spcAft>
                        <a:buClr>
                          <a:srgbClr val="000000"/>
                        </a:buClr>
                        <a:buSzPts val="800"/>
                        <a:buFont typeface="Arial"/>
                        <a:buNone/>
                      </a:pPr>
                      <a:r>
                        <a:rPr lang="en-GB" sz="1200" u="none" cap="none" strike="noStrike">
                          <a:latin typeface="Lato"/>
                          <a:ea typeface="Lato"/>
                          <a:cs typeface="Lato"/>
                          <a:sym typeface="Lato"/>
                        </a:rPr>
                        <a:t>Notice period </a:t>
                      </a:r>
                      <a:endParaRPr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200" u="none" cap="none" strike="noStrike">
                          <a:latin typeface="Lato"/>
                          <a:ea typeface="Lato"/>
                          <a:cs typeface="Lato"/>
                          <a:sym typeface="Lato"/>
                        </a:rPr>
                        <a:t>2 months</a:t>
                      </a:r>
                      <a:endParaRPr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38150">
                <a:tc>
                  <a:txBody>
                    <a:bodyPr/>
                    <a:lstStyle/>
                    <a:p>
                      <a:pPr indent="0" lvl="0" marL="0" marR="0" rtl="0" algn="l">
                        <a:lnSpc>
                          <a:spcPct val="115000"/>
                        </a:lnSpc>
                        <a:spcBef>
                          <a:spcPts val="0"/>
                        </a:spcBef>
                        <a:spcAft>
                          <a:spcPts val="0"/>
                        </a:spcAft>
                        <a:buClr>
                          <a:srgbClr val="000000"/>
                        </a:buClr>
                        <a:buSzPts val="800"/>
                        <a:buFont typeface="Arial"/>
                        <a:buNone/>
                      </a:pPr>
                      <a:r>
                        <a:rPr lang="en-GB" sz="1200" u="none" cap="none" strike="noStrike">
                          <a:highlight>
                            <a:schemeClr val="lt1"/>
                          </a:highlight>
                          <a:latin typeface="Lato"/>
                          <a:ea typeface="Lato"/>
                          <a:cs typeface="Lato"/>
                          <a:sym typeface="Lato"/>
                        </a:rPr>
                        <a:t>Is there a maximum number of withdrawals that can be made each year?</a:t>
                      </a:r>
                      <a:endParaRPr sz="1200" u="none" cap="none" strike="noStrike">
                        <a:latin typeface="Lato"/>
                        <a:ea typeface="Lato"/>
                        <a:cs typeface="Lato"/>
                        <a:sym typeface="Lato"/>
                      </a:endParaRPr>
                    </a:p>
                    <a:p>
                      <a:pPr indent="0" lvl="0" marL="0" marR="0" rtl="0" algn="l">
                        <a:lnSpc>
                          <a:spcPct val="115000"/>
                        </a:lnSpc>
                        <a:spcBef>
                          <a:spcPts val="0"/>
                        </a:spcBef>
                        <a:spcAft>
                          <a:spcPts val="0"/>
                        </a:spcAft>
                        <a:buClr>
                          <a:srgbClr val="000000"/>
                        </a:buClr>
                        <a:buSzPts val="800"/>
                        <a:buFont typeface="Arial"/>
                        <a:buNone/>
                      </a:pPr>
                      <a:r>
                        <a:t/>
                      </a:r>
                      <a:endParaRPr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200" u="none" cap="none" strike="noStrike">
                          <a:latin typeface="Lato"/>
                          <a:ea typeface="Lato"/>
                          <a:cs typeface="Lato"/>
                          <a:sym typeface="Lato"/>
                        </a:rPr>
                        <a:t>Need to notify the bank 2 months before making a withdrawal</a:t>
                      </a:r>
                      <a:endParaRPr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2ffdd8bd1cb_0_80"/>
          <p:cNvSpPr/>
          <p:nvPr/>
        </p:nvSpPr>
        <p:spPr>
          <a:xfrm>
            <a:off x="7838775" y="4110300"/>
            <a:ext cx="1055700" cy="8535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g2ffdd8bd1cb_0_80"/>
          <p:cNvSpPr/>
          <p:nvPr/>
        </p:nvSpPr>
        <p:spPr>
          <a:xfrm>
            <a:off x="7991175" y="4262700"/>
            <a:ext cx="1055700" cy="8535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g2ffdd8bd1cb_0_80"/>
          <p:cNvSpPr txBox="1"/>
          <p:nvPr/>
        </p:nvSpPr>
        <p:spPr>
          <a:xfrm>
            <a:off x="2927400" y="995500"/>
            <a:ext cx="6216600" cy="13782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200"/>
              <a:buFont typeface="Arial"/>
              <a:buNone/>
            </a:pPr>
            <a:r>
              <a:rPr b="1" i="0" lang="en-GB" sz="1200" u="none" cap="none" strike="noStrike">
                <a:solidFill>
                  <a:srgbClr val="0543B3"/>
                </a:solidFill>
                <a:latin typeface="Lato"/>
                <a:ea typeface="Lato"/>
                <a:cs typeface="Lato"/>
                <a:sym typeface="Lato"/>
              </a:rPr>
              <a:t>Worked example</a:t>
            </a:r>
            <a:endParaRPr b="0" i="0" sz="12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200"/>
              <a:buFont typeface="Arial"/>
              <a:buNone/>
            </a:pPr>
            <a:r>
              <a:rPr b="0" i="0" lang="en-GB" sz="1200" u="none" cap="none" strike="noStrike">
                <a:solidFill>
                  <a:schemeClr val="accent1"/>
                </a:solidFill>
                <a:latin typeface="Lato"/>
                <a:ea typeface="Lato"/>
                <a:cs typeface="Lato"/>
                <a:sym typeface="Lato"/>
              </a:rPr>
              <a:t>Daniel has chosen Savings Account 1 and decides to deposit £2,000 in the account for 5 years. Given that he earns an </a:t>
            </a:r>
            <a:r>
              <a:rPr b="1" i="0" lang="en-GB" sz="1200" u="none" cap="none" strike="noStrike">
                <a:solidFill>
                  <a:schemeClr val="accent2"/>
                </a:solidFill>
                <a:latin typeface="Lato"/>
                <a:ea typeface="Lato"/>
                <a:cs typeface="Lato"/>
                <a:sym typeface="Lato"/>
              </a:rPr>
              <a:t>annual interest rate of 5%</a:t>
            </a:r>
            <a:r>
              <a:rPr b="1" i="0" lang="en-GB" sz="1200" u="none" cap="none" strike="noStrike">
                <a:solidFill>
                  <a:schemeClr val="accent1"/>
                </a:solidFill>
                <a:latin typeface="Lato"/>
                <a:ea typeface="Lato"/>
                <a:cs typeface="Lato"/>
                <a:sym typeface="Lato"/>
              </a:rPr>
              <a:t> </a:t>
            </a:r>
            <a:r>
              <a:rPr b="0" i="0" lang="en-GB" sz="1200" u="none" cap="none" strike="noStrike">
                <a:solidFill>
                  <a:schemeClr val="accent1"/>
                </a:solidFill>
                <a:latin typeface="Lato"/>
                <a:ea typeface="Lato"/>
                <a:cs typeface="Lato"/>
                <a:sym typeface="Lato"/>
              </a:rPr>
              <a:t>and will keep his money in for       </a:t>
            </a:r>
            <a:r>
              <a:rPr b="1" i="0" lang="en-GB" sz="1200" u="none" cap="none" strike="noStrike">
                <a:solidFill>
                  <a:schemeClr val="accent2"/>
                </a:solidFill>
                <a:latin typeface="Lato"/>
                <a:ea typeface="Lato"/>
                <a:cs typeface="Lato"/>
                <a:sym typeface="Lato"/>
              </a:rPr>
              <a:t>5 years</a:t>
            </a:r>
            <a:r>
              <a:rPr b="0" i="0" lang="en-GB" sz="1200" u="none" cap="none" strike="noStrike">
                <a:solidFill>
                  <a:schemeClr val="accent1"/>
                </a:solidFill>
                <a:latin typeface="Lato"/>
                <a:ea typeface="Lato"/>
                <a:cs typeface="Lato"/>
                <a:sym typeface="Lato"/>
              </a:rPr>
              <a:t>, </a:t>
            </a:r>
            <a:r>
              <a:rPr b="1" i="0" lang="en-GB" sz="1200" u="none" cap="none" strike="noStrike">
                <a:solidFill>
                  <a:schemeClr val="accent1"/>
                </a:solidFill>
                <a:latin typeface="Lato"/>
                <a:ea typeface="Lato"/>
                <a:cs typeface="Lato"/>
                <a:sym typeface="Lato"/>
              </a:rPr>
              <a:t>how much money will Daniel have in his account after 5 years?</a:t>
            </a:r>
            <a:endParaRPr b="0" i="0" sz="600" u="none" cap="none" strike="noStrike">
              <a:solidFill>
                <a:srgbClr val="0543B3"/>
              </a:solidFill>
              <a:latin typeface="Lato"/>
              <a:ea typeface="Lato"/>
              <a:cs typeface="Lato"/>
              <a:sym typeface="Lato"/>
            </a:endParaRPr>
          </a:p>
          <a:p>
            <a:pPr indent="0" lvl="0" marL="0" marR="0" rtl="0" algn="l">
              <a:lnSpc>
                <a:spcPct val="115000"/>
              </a:lnSpc>
              <a:spcBef>
                <a:spcPts val="1000"/>
              </a:spcBef>
              <a:spcAft>
                <a:spcPts val="0"/>
              </a:spcAft>
              <a:buClr>
                <a:srgbClr val="000000"/>
              </a:buClr>
              <a:buSzPts val="1400"/>
              <a:buFont typeface="Arial"/>
              <a:buNone/>
            </a:pPr>
            <a:r>
              <a:rPr b="1" i="0" lang="en-GB" sz="1400" u="none" cap="none" strike="noStrike">
                <a:solidFill>
                  <a:schemeClr val="accent1"/>
                </a:solidFill>
                <a:latin typeface="Lato"/>
                <a:ea typeface="Lato"/>
                <a:cs typeface="Lato"/>
                <a:sym typeface="Lato"/>
              </a:rPr>
              <a:t>   </a:t>
            </a:r>
            <a:r>
              <a:rPr b="1" i="0" lang="en-GB" sz="1400" u="none" cap="none" strike="noStrike">
                <a:solidFill>
                  <a:schemeClr val="dk1"/>
                </a:solidFill>
                <a:latin typeface="Lato"/>
                <a:ea typeface="Lato"/>
                <a:cs typeface="Lato"/>
                <a:sym typeface="Lato"/>
              </a:rPr>
              <a:t>Can you complete the table for Years 4 and 5, using a calculator?</a:t>
            </a:r>
            <a:endParaRPr b="1" i="0" sz="1400" u="none" cap="none" strike="noStrike">
              <a:solidFill>
                <a:schemeClr val="dk1"/>
              </a:solidFill>
              <a:latin typeface="Lato"/>
              <a:ea typeface="Lato"/>
              <a:cs typeface="Lato"/>
              <a:sym typeface="Lato"/>
            </a:endParaRPr>
          </a:p>
        </p:txBody>
      </p:sp>
      <p:pic>
        <p:nvPicPr>
          <p:cNvPr id="376" name="Google Shape;376;g2ffdd8bd1cb_0_80"/>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graphicFrame>
        <p:nvGraphicFramePr>
          <p:cNvPr id="377" name="Google Shape;377;g2ffdd8bd1cb_0_80"/>
          <p:cNvGraphicFramePr/>
          <p:nvPr/>
        </p:nvGraphicFramePr>
        <p:xfrm>
          <a:off x="3086750" y="2373700"/>
          <a:ext cx="3000000" cy="3000000"/>
        </p:xfrm>
        <a:graphic>
          <a:graphicData uri="http://schemas.openxmlformats.org/drawingml/2006/table">
            <a:tbl>
              <a:tblPr>
                <a:noFill/>
                <a:tableStyleId>{0ED6C0CD-5A79-498B-97AA-6A61BF59704D}</a:tableStyleId>
              </a:tblPr>
              <a:tblGrid>
                <a:gridCol w="776550"/>
                <a:gridCol w="1628175"/>
                <a:gridCol w="1586150"/>
                <a:gridCol w="1972625"/>
              </a:tblGrid>
              <a:tr h="4596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accent1"/>
                          </a:solidFill>
                          <a:latin typeface="Lato"/>
                          <a:ea typeface="Lato"/>
                          <a:cs typeface="Lato"/>
                          <a:sym typeface="Lato"/>
                        </a:rPr>
                        <a:t>Interest calculation </a:t>
                      </a:r>
                      <a:endParaRPr b="1" sz="1000" u="none" cap="none" strike="noStrike">
                        <a:solidFill>
                          <a:schemeClr val="accent1"/>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accent1"/>
                          </a:solidFill>
                          <a:latin typeface="Lato"/>
                          <a:ea typeface="Lato"/>
                          <a:cs typeface="Lato"/>
                          <a:sym typeface="Lato"/>
                        </a:rPr>
                        <a:t>Money in Daniel’s account after each year</a:t>
                      </a:r>
                      <a:endParaRPr b="1" sz="1000" u="none" cap="none" strike="noStrike">
                        <a:solidFill>
                          <a:schemeClr val="accent1"/>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accent1"/>
                          </a:solidFill>
                          <a:latin typeface="Lato"/>
                          <a:ea typeface="Lato"/>
                          <a:cs typeface="Lato"/>
                          <a:sym typeface="Lato"/>
                        </a:rPr>
                        <a:t>Interest paid into Daniel’s account each year</a:t>
                      </a:r>
                      <a:endParaRPr b="1" sz="1100" u="none" cap="none" strike="noStrike">
                        <a:solidFill>
                          <a:schemeClr val="accent1"/>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70000">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t>Year 1</a:t>
                      </a:r>
                      <a:endParaRPr b="1"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£2,000 x 1.05</a:t>
                      </a:r>
                      <a:endParaRPr sz="1200" u="none" cap="none" strike="noStrike">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A500"/>
                          </a:solidFill>
                          <a:latin typeface="Lato"/>
                          <a:ea typeface="Lato"/>
                          <a:cs typeface="Lato"/>
                          <a:sym typeface="Lato"/>
                        </a:rPr>
                        <a:t>£2,100</a:t>
                      </a:r>
                      <a:endParaRPr b="1" sz="1200" u="none" cap="none" strike="noStrike">
                        <a:solidFill>
                          <a:srgbClr val="00A500"/>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A500"/>
                          </a:solidFill>
                          <a:latin typeface="Lato"/>
                          <a:ea typeface="Lato"/>
                          <a:cs typeface="Lato"/>
                          <a:sym typeface="Lato"/>
                        </a:rPr>
                        <a:t>£2,100 - £2,000 = £100</a:t>
                      </a:r>
                      <a:endParaRPr b="1" sz="1200" u="none" cap="none" strike="noStrike">
                        <a:solidFill>
                          <a:srgbClr val="00A500"/>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2507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dk1"/>
                          </a:solidFill>
                        </a:rPr>
                        <a:t>Year 2</a:t>
                      </a:r>
                      <a:endParaRPr b="1" sz="1200" u="none" cap="none" strike="noStrike">
                        <a:solidFill>
                          <a:schemeClr val="dk1"/>
                        </a:solidFill>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A500"/>
                          </a:solidFill>
                          <a:latin typeface="Lato"/>
                          <a:ea typeface="Lato"/>
                          <a:cs typeface="Lato"/>
                          <a:sym typeface="Lato"/>
                        </a:rPr>
                        <a:t>£2,100</a:t>
                      </a:r>
                      <a:r>
                        <a:rPr lang="en-GB" sz="1200" u="none" cap="none" strike="noStrike">
                          <a:solidFill>
                            <a:srgbClr val="00A500"/>
                          </a:solidFill>
                          <a:latin typeface="Lato"/>
                          <a:ea typeface="Lato"/>
                          <a:cs typeface="Lato"/>
                          <a:sym typeface="Lato"/>
                        </a:rPr>
                        <a:t> </a:t>
                      </a:r>
                      <a:r>
                        <a:rPr lang="en-GB" sz="1200" u="none" cap="none" strike="noStrike">
                          <a:solidFill>
                            <a:schemeClr val="dk2"/>
                          </a:solidFill>
                          <a:latin typeface="Lato"/>
                          <a:ea typeface="Lato"/>
                          <a:cs typeface="Lato"/>
                          <a:sym typeface="Lato"/>
                        </a:rPr>
                        <a:t>x 1.05</a:t>
                      </a:r>
                      <a:endParaRPr sz="1200" u="none" cap="none" strike="noStrike">
                        <a:solidFill>
                          <a:schemeClr val="dk2"/>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£2,205</a:t>
                      </a:r>
                      <a:endParaRPr b="1" sz="1200" u="none" cap="none" strike="noStrike">
                        <a:solidFill>
                          <a:srgbClr val="99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£2,205 - £2,100 = £105</a:t>
                      </a:r>
                      <a:endParaRPr b="1" sz="1200" u="none" cap="none" strike="noStrike">
                        <a:solidFill>
                          <a:srgbClr val="99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70000">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t>Year 3</a:t>
                      </a:r>
                      <a:endParaRPr b="1"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£2,205</a:t>
                      </a:r>
                      <a:r>
                        <a:rPr lang="en-GB" sz="1200" u="none" cap="none" strike="noStrike">
                          <a:latin typeface="Lato"/>
                          <a:ea typeface="Lato"/>
                          <a:cs typeface="Lato"/>
                          <a:sym typeface="Lato"/>
                        </a:rPr>
                        <a:t> x 1.05</a:t>
                      </a:r>
                      <a:endParaRPr sz="1200" u="none" cap="none" strike="noStrike">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FF"/>
                          </a:solidFill>
                          <a:latin typeface="Lato"/>
                          <a:ea typeface="Lato"/>
                          <a:cs typeface="Lato"/>
                          <a:sym typeface="Lato"/>
                        </a:rPr>
                        <a:t>£2,315</a:t>
                      </a:r>
                      <a:endParaRPr b="1" sz="1200" u="none" cap="none" strike="noStrike">
                        <a:solidFill>
                          <a:srgbClr val="00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FF"/>
                          </a:solidFill>
                          <a:latin typeface="Lato"/>
                          <a:ea typeface="Lato"/>
                          <a:cs typeface="Lato"/>
                          <a:sym typeface="Lato"/>
                        </a:rPr>
                        <a:t>£2,315 - £2,205 = £110.25</a:t>
                      </a:r>
                      <a:endParaRPr b="1" sz="1200" u="none" cap="none" strike="noStrike">
                        <a:solidFill>
                          <a:srgbClr val="00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7747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t>Year 4</a:t>
                      </a:r>
                      <a:endParaRPr b="1"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FF"/>
                          </a:solidFill>
                          <a:latin typeface="Lato"/>
                          <a:ea typeface="Lato"/>
                          <a:cs typeface="Lato"/>
                          <a:sym typeface="Lato"/>
                        </a:rPr>
                        <a:t>£2,315</a:t>
                      </a:r>
                      <a:r>
                        <a:rPr b="1" lang="en-GB" sz="1200" u="none" cap="none" strike="noStrike">
                          <a:solidFill>
                            <a:schemeClr val="accent1"/>
                          </a:solidFill>
                          <a:latin typeface="Lato"/>
                          <a:ea typeface="Lato"/>
                          <a:cs typeface="Lato"/>
                          <a:sym typeface="Lato"/>
                        </a:rPr>
                        <a:t>  </a:t>
                      </a:r>
                      <a:r>
                        <a:rPr lang="en-GB" sz="1200" u="none" cap="none" strike="noStrike"/>
                        <a:t>x 1.05</a:t>
                      </a:r>
                      <a:endParaRPr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rgbClr val="FF0000"/>
                          </a:solidFill>
                          <a:latin typeface="Lato"/>
                          <a:ea typeface="Lato"/>
                          <a:cs typeface="Lato"/>
                          <a:sym typeface="Lato"/>
                        </a:rPr>
                        <a:t>£2,431</a:t>
                      </a:r>
                      <a:endParaRPr b="1" sz="1100" u="none" cap="none" strike="noStrike">
                        <a:solidFill>
                          <a:srgbClr val="FF0000"/>
                        </a:solidFill>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rgbClr val="FF0000"/>
                          </a:solidFill>
                          <a:latin typeface="Lato"/>
                          <a:ea typeface="Lato"/>
                          <a:cs typeface="Lato"/>
                          <a:sym typeface="Lato"/>
                        </a:rPr>
                        <a:t>£2,431 - £2,315 = £116</a:t>
                      </a:r>
                      <a:endParaRPr b="1" sz="1100" u="none" cap="none" strike="noStrike">
                        <a:solidFill>
                          <a:srgbClr val="FF0000"/>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5502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t>Year 5</a:t>
                      </a:r>
                      <a:endParaRPr b="1"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FF0000"/>
                          </a:solidFill>
                          <a:latin typeface="Lato"/>
                          <a:ea typeface="Lato"/>
                          <a:cs typeface="Lato"/>
                          <a:sym typeface="Lato"/>
                        </a:rPr>
                        <a:t>£</a:t>
                      </a:r>
                      <a:r>
                        <a:rPr b="1" lang="en-GB" sz="1200">
                          <a:solidFill>
                            <a:srgbClr val="FF0000"/>
                          </a:solidFill>
                          <a:latin typeface="Lato"/>
                          <a:ea typeface="Lato"/>
                          <a:cs typeface="Lato"/>
                          <a:sym typeface="Lato"/>
                        </a:rPr>
                        <a:t>2,431</a:t>
                      </a:r>
                      <a:r>
                        <a:rPr b="1" lang="en-GB" sz="1200" u="none" cap="none" strike="noStrike">
                          <a:solidFill>
                            <a:srgbClr val="FF0000"/>
                          </a:solidFill>
                          <a:latin typeface="Lato"/>
                          <a:ea typeface="Lato"/>
                          <a:cs typeface="Lato"/>
                          <a:sym typeface="Lato"/>
                        </a:rPr>
                        <a:t>   </a:t>
                      </a:r>
                      <a:r>
                        <a:rPr lang="en-GB" sz="1200" u="none" cap="none" strike="noStrike"/>
                        <a:t>x 1.05</a:t>
                      </a:r>
                      <a:endParaRPr b="1" sz="1200" u="none" cap="none" strike="noStrike">
                        <a:solidFill>
                          <a:srgbClr val="FF0000"/>
                        </a:solidFill>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£2,553</a:t>
                      </a:r>
                      <a:endParaRPr sz="1100" u="none" cap="none" strike="noStrike">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£2,553 - £2,431 = £122</a:t>
                      </a:r>
                      <a:endParaRPr sz="1100" u="none" cap="none" strike="noStrike">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bl>
          </a:graphicData>
        </a:graphic>
      </p:graphicFrame>
      <p:sp>
        <p:nvSpPr>
          <p:cNvPr id="378" name="Google Shape;378;g2ffdd8bd1cb_0_80"/>
          <p:cNvSpPr txBox="1"/>
          <p:nvPr>
            <p:ph type="title"/>
          </p:nvPr>
        </p:nvSpPr>
        <p:spPr>
          <a:xfrm>
            <a:off x="11871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The magic of compounding</a:t>
            </a:r>
            <a:endParaRPr b="1" i="0" sz="2900" u="none" cap="none" strike="noStrike">
              <a:latin typeface="Lato"/>
              <a:ea typeface="Lato"/>
              <a:cs typeface="Lato"/>
              <a:sym typeface="Lato"/>
            </a:endParaRPr>
          </a:p>
        </p:txBody>
      </p:sp>
      <p:graphicFrame>
        <p:nvGraphicFramePr>
          <p:cNvPr id="379" name="Google Shape;379;g2ffdd8bd1cb_0_80"/>
          <p:cNvGraphicFramePr/>
          <p:nvPr/>
        </p:nvGraphicFramePr>
        <p:xfrm>
          <a:off x="303950" y="1057350"/>
          <a:ext cx="3000000" cy="3000000"/>
        </p:xfrm>
        <a:graphic>
          <a:graphicData uri="http://schemas.openxmlformats.org/drawingml/2006/table">
            <a:tbl>
              <a:tblPr>
                <a:noFill/>
                <a:tableStyleId>{A309C265-2077-4348-835B-2121A0A19D4E}</a:tableStyleId>
              </a:tblPr>
              <a:tblGrid>
                <a:gridCol w="1405950"/>
                <a:gridCol w="1340050"/>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100" u="none" cap="none" strike="noStrike">
                          <a:latin typeface="Lato"/>
                          <a:ea typeface="Lato"/>
                          <a:cs typeface="Lato"/>
                          <a:sym typeface="Lato"/>
                        </a:rPr>
                        <a:t>Savings Account 1: Fixed Rate</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567175">
                <a:tc>
                  <a:txBody>
                    <a:bodyPr/>
                    <a:lstStyle/>
                    <a:p>
                      <a:pPr indent="0" lvl="0" marL="0" marR="0" rtl="0" algn="l">
                        <a:lnSpc>
                          <a:spcPct val="115000"/>
                        </a:lnSpc>
                        <a:spcBef>
                          <a:spcPts val="0"/>
                        </a:spcBef>
                        <a:spcAft>
                          <a:spcPts val="0"/>
                        </a:spcAft>
                        <a:buClr>
                          <a:srgbClr val="000000"/>
                        </a:buClr>
                        <a:buSzPts val="800"/>
                        <a:buFont typeface="Arial"/>
                        <a:buNone/>
                      </a:pPr>
                      <a:r>
                        <a:rPr b="1" lang="en-GB" sz="1200" u="none" cap="none" strike="noStrike">
                          <a:latin typeface="Lato"/>
                          <a:ea typeface="Lato"/>
                          <a:cs typeface="Lato"/>
                          <a:sym typeface="Lato"/>
                        </a:rPr>
                        <a:t>Minimum deposit </a:t>
                      </a:r>
                      <a:endParaRPr b="1"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800"/>
                        <a:buFont typeface="Arial"/>
                        <a:buNone/>
                      </a:pPr>
                      <a:r>
                        <a:rPr b="1" lang="en-GB" sz="1200" u="none" cap="none" strike="noStrike">
                          <a:latin typeface="Lato"/>
                          <a:ea typeface="Lato"/>
                          <a:cs typeface="Lato"/>
                          <a:sym typeface="Lato"/>
                        </a:rPr>
                        <a:t>Minimum £100 to open the account</a:t>
                      </a:r>
                      <a:endParaRPr b="1"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5725">
                <a:tc>
                  <a:txBody>
                    <a:bodyPr/>
                    <a:lstStyle/>
                    <a:p>
                      <a:pPr indent="0" lvl="0" marL="0" marR="0" rtl="0" algn="l">
                        <a:lnSpc>
                          <a:spcPct val="115000"/>
                        </a:lnSpc>
                        <a:spcBef>
                          <a:spcPts val="0"/>
                        </a:spcBef>
                        <a:spcAft>
                          <a:spcPts val="0"/>
                        </a:spcAft>
                        <a:buClr>
                          <a:srgbClr val="000000"/>
                        </a:buClr>
                        <a:buSzPts val="800"/>
                        <a:buFont typeface="Arial"/>
                        <a:buNone/>
                      </a:pPr>
                      <a:r>
                        <a:rPr b="1" lang="en-GB" sz="1200" u="none" cap="none" strike="noStrike">
                          <a:latin typeface="Lato"/>
                          <a:ea typeface="Lato"/>
                          <a:cs typeface="Lato"/>
                          <a:sym typeface="Lato"/>
                        </a:rPr>
                        <a:t>Annual interest rate</a:t>
                      </a:r>
                      <a:endParaRPr b="1"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200" u="none" cap="none" strike="noStrike">
                          <a:latin typeface="Lato"/>
                          <a:ea typeface="Lato"/>
                          <a:cs typeface="Lato"/>
                          <a:sym typeface="Lato"/>
                        </a:rPr>
                        <a:t>5%</a:t>
                      </a:r>
                      <a:endParaRPr b="1"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100000">
                <a:tc>
                  <a:txBody>
                    <a:bodyPr/>
                    <a:lstStyle/>
                    <a:p>
                      <a:pPr indent="0" lvl="0" marL="0" marR="0" rtl="0" algn="l">
                        <a:lnSpc>
                          <a:spcPct val="115000"/>
                        </a:lnSpc>
                        <a:spcBef>
                          <a:spcPts val="0"/>
                        </a:spcBef>
                        <a:spcAft>
                          <a:spcPts val="0"/>
                        </a:spcAft>
                        <a:buClr>
                          <a:srgbClr val="000000"/>
                        </a:buClr>
                        <a:buSzPts val="800"/>
                        <a:buFont typeface="Arial"/>
                        <a:buNone/>
                      </a:pPr>
                      <a:r>
                        <a:rPr b="1" lang="en-GB" sz="1200" u="none" cap="none" strike="noStrike">
                          <a:latin typeface="Lato"/>
                          <a:ea typeface="Lato"/>
                          <a:cs typeface="Lato"/>
                          <a:sym typeface="Lato"/>
                        </a:rPr>
                        <a:t>Fixed-term period </a:t>
                      </a:r>
                      <a:endParaRPr b="1"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200" u="none" cap="none" strike="noStrike">
                          <a:latin typeface="Lato"/>
                          <a:ea typeface="Lato"/>
                          <a:cs typeface="Lato"/>
                          <a:sym typeface="Lato"/>
                        </a:rPr>
                        <a:t>5 years</a:t>
                      </a:r>
                      <a:endParaRPr b="1"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8250">
                <a:tc>
                  <a:txBody>
                    <a:bodyPr/>
                    <a:lstStyle/>
                    <a:p>
                      <a:pPr indent="0" lvl="0" marL="0" marR="0" rtl="0" algn="l">
                        <a:lnSpc>
                          <a:spcPct val="115000"/>
                        </a:lnSpc>
                        <a:spcBef>
                          <a:spcPts val="0"/>
                        </a:spcBef>
                        <a:spcAft>
                          <a:spcPts val="0"/>
                        </a:spcAft>
                        <a:buClr>
                          <a:srgbClr val="000000"/>
                        </a:buClr>
                        <a:buSzPts val="800"/>
                        <a:buFont typeface="Arial"/>
                        <a:buNone/>
                      </a:pPr>
                      <a:r>
                        <a:rPr lang="en-GB" sz="1200" u="none" cap="none" strike="noStrike">
                          <a:latin typeface="Lato"/>
                          <a:ea typeface="Lato"/>
                          <a:cs typeface="Lato"/>
                          <a:sym typeface="Lato"/>
                        </a:rPr>
                        <a:t>Notice period </a:t>
                      </a:r>
                      <a:endParaRPr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200" u="none" cap="none" strike="noStrike">
                          <a:latin typeface="Lato"/>
                          <a:ea typeface="Lato"/>
                          <a:cs typeface="Lato"/>
                          <a:sym typeface="Lato"/>
                        </a:rPr>
                        <a:t>2 months</a:t>
                      </a:r>
                      <a:endParaRPr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38150">
                <a:tc>
                  <a:txBody>
                    <a:bodyPr/>
                    <a:lstStyle/>
                    <a:p>
                      <a:pPr indent="0" lvl="0" marL="0" marR="0" rtl="0" algn="l">
                        <a:lnSpc>
                          <a:spcPct val="115000"/>
                        </a:lnSpc>
                        <a:spcBef>
                          <a:spcPts val="0"/>
                        </a:spcBef>
                        <a:spcAft>
                          <a:spcPts val="0"/>
                        </a:spcAft>
                        <a:buClr>
                          <a:srgbClr val="000000"/>
                        </a:buClr>
                        <a:buSzPts val="800"/>
                        <a:buFont typeface="Arial"/>
                        <a:buNone/>
                      </a:pPr>
                      <a:r>
                        <a:rPr lang="en-GB" sz="1200" u="none" cap="none" strike="noStrike">
                          <a:highlight>
                            <a:schemeClr val="lt1"/>
                          </a:highlight>
                          <a:latin typeface="Lato"/>
                          <a:ea typeface="Lato"/>
                          <a:cs typeface="Lato"/>
                          <a:sym typeface="Lato"/>
                        </a:rPr>
                        <a:t>Is there a maximum number of withdrawals that can be made each year?</a:t>
                      </a:r>
                      <a:endParaRPr sz="1200" u="none" cap="none" strike="noStrike">
                        <a:latin typeface="Lato"/>
                        <a:ea typeface="Lato"/>
                        <a:cs typeface="Lato"/>
                        <a:sym typeface="Lato"/>
                      </a:endParaRPr>
                    </a:p>
                    <a:p>
                      <a:pPr indent="0" lvl="0" marL="0" marR="0" rtl="0" algn="l">
                        <a:lnSpc>
                          <a:spcPct val="115000"/>
                        </a:lnSpc>
                        <a:spcBef>
                          <a:spcPts val="0"/>
                        </a:spcBef>
                        <a:spcAft>
                          <a:spcPts val="0"/>
                        </a:spcAft>
                        <a:buClr>
                          <a:srgbClr val="000000"/>
                        </a:buClr>
                        <a:buSzPts val="800"/>
                        <a:buFont typeface="Arial"/>
                        <a:buNone/>
                      </a:pPr>
                      <a:r>
                        <a:t/>
                      </a:r>
                      <a:endParaRPr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200" u="none" cap="none" strike="noStrike">
                          <a:latin typeface="Lato"/>
                          <a:ea typeface="Lato"/>
                          <a:cs typeface="Lato"/>
                          <a:sym typeface="Lato"/>
                        </a:rPr>
                        <a:t>Need to notify the bank 2 months before making a withdrawal</a:t>
                      </a:r>
                      <a:endParaRPr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7"/>
          <p:cNvSpPr txBox="1"/>
          <p:nvPr/>
        </p:nvSpPr>
        <p:spPr>
          <a:xfrm>
            <a:off x="1163500" y="1463550"/>
            <a:ext cx="65409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GB" sz="2500" u="none" cap="none" strike="noStrike">
                <a:solidFill>
                  <a:schemeClr val="lt1"/>
                </a:solidFill>
                <a:latin typeface="Lato"/>
                <a:ea typeface="Lato"/>
                <a:cs typeface="Lato"/>
                <a:sym typeface="Lato"/>
              </a:rPr>
              <a:t>Effectively we’re calculating interest on top of interest!</a:t>
            </a:r>
            <a:endParaRPr b="0" i="0" sz="25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2500"/>
              <a:buFont typeface="Arial"/>
              <a:buNone/>
            </a:pPr>
            <a:r>
              <a:rPr b="1" i="0" lang="en-GB" sz="2500" u="sng" cap="none" strike="noStrike">
                <a:solidFill>
                  <a:schemeClr val="lt1"/>
                </a:solidFill>
                <a:latin typeface="Lato"/>
                <a:ea typeface="Lato"/>
                <a:cs typeface="Lato"/>
                <a:sym typeface="Lato"/>
              </a:rPr>
              <a:t>Compound interest</a:t>
            </a:r>
            <a:r>
              <a:rPr lang="en-GB" sz="2500">
                <a:solidFill>
                  <a:schemeClr val="lt1"/>
                </a:solidFill>
                <a:latin typeface="Lato"/>
                <a:ea typeface="Lato"/>
                <a:cs typeface="Lato"/>
                <a:sym typeface="Lato"/>
              </a:rPr>
              <a:t> </a:t>
            </a:r>
            <a:r>
              <a:rPr b="0" i="0" lang="en-GB" sz="2500" u="none" cap="none" strike="noStrike">
                <a:solidFill>
                  <a:schemeClr val="lt1"/>
                </a:solidFill>
                <a:latin typeface="Lato"/>
                <a:ea typeface="Lato"/>
                <a:cs typeface="Lato"/>
                <a:sym typeface="Lato"/>
              </a:rPr>
              <a:t>is an extremely powerful tool allowing money to </a:t>
            </a:r>
            <a:r>
              <a:rPr b="1" i="0" lang="en-GB" sz="2500" u="none" cap="none" strike="noStrike">
                <a:solidFill>
                  <a:schemeClr val="lt1"/>
                </a:solidFill>
                <a:latin typeface="Lato"/>
                <a:ea typeface="Lato"/>
                <a:cs typeface="Lato"/>
                <a:sym typeface="Lato"/>
              </a:rPr>
              <a:t>grow </a:t>
            </a:r>
            <a:r>
              <a:rPr b="0" i="0" lang="en-GB" sz="2500" u="none" cap="none" strike="noStrike">
                <a:solidFill>
                  <a:schemeClr val="lt1"/>
                </a:solidFill>
                <a:latin typeface="Lato"/>
                <a:ea typeface="Lato"/>
                <a:cs typeface="Lato"/>
                <a:sym typeface="Lato"/>
              </a:rPr>
              <a:t>with little work from the customer.</a:t>
            </a:r>
            <a:r>
              <a:rPr b="0" i="0" lang="en-GB" sz="2500" u="none" cap="none" strike="noStrike">
                <a:solidFill>
                  <a:schemeClr val="accent2"/>
                </a:solidFill>
                <a:latin typeface="Lato"/>
                <a:ea typeface="Lato"/>
                <a:cs typeface="Lato"/>
                <a:sym typeface="Lato"/>
              </a:rPr>
              <a:t>  </a:t>
            </a:r>
            <a:endParaRPr b="0" i="0" sz="25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8"/>
          <p:cNvSpPr txBox="1"/>
          <p:nvPr/>
        </p:nvSpPr>
        <p:spPr>
          <a:xfrm>
            <a:off x="1148075" y="2114050"/>
            <a:ext cx="65409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n-GB" sz="2700" u="none" cap="none" strike="noStrike">
                <a:solidFill>
                  <a:schemeClr val="lt1"/>
                </a:solidFill>
                <a:latin typeface="Lato"/>
                <a:ea typeface="Lato"/>
                <a:cs typeface="Lato"/>
                <a:sym typeface="Lato"/>
              </a:rPr>
              <a:t>OPTIONAL STRETCH QUESTIONS</a:t>
            </a:r>
            <a:endParaRPr b="1" i="0" sz="27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5" name="Shape 65"/>
        <p:cNvGrpSpPr/>
        <p:nvPr/>
      </p:nvGrpSpPr>
      <p:grpSpPr>
        <a:xfrm>
          <a:off x="0" y="0"/>
          <a:ext cx="0" cy="0"/>
          <a:chOff x="0" y="0"/>
          <a:chExt cx="0" cy="0"/>
        </a:xfrm>
      </p:grpSpPr>
      <p:sp>
        <p:nvSpPr>
          <p:cNvPr id="66" name="Google Shape;66;p4"/>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67" name="Google Shape;67;p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4"/>
          <p:cNvSpPr txBox="1"/>
          <p:nvPr/>
        </p:nvSpPr>
        <p:spPr>
          <a:xfrm>
            <a:off x="0" y="1491150"/>
            <a:ext cx="9144000" cy="1274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3:</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4800" u="none" cap="none" strike="noStrike">
                <a:solidFill>
                  <a:schemeClr val="lt1"/>
                </a:solidFill>
                <a:latin typeface="Lato Black"/>
                <a:ea typeface="Lato Black"/>
                <a:cs typeface="Lato Black"/>
                <a:sym typeface="Lato Black"/>
              </a:rPr>
              <a:t>Savings accounts</a:t>
            </a:r>
            <a:endParaRPr b="1" i="0" sz="48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9"/>
          <p:cNvSpPr txBox="1"/>
          <p:nvPr/>
        </p:nvSpPr>
        <p:spPr>
          <a:xfrm>
            <a:off x="3162975" y="1144000"/>
            <a:ext cx="5786100" cy="1347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200"/>
              <a:buFont typeface="Arial"/>
              <a:buNone/>
            </a:pPr>
            <a:r>
              <a:rPr b="1" i="0" lang="en-GB" sz="1200" u="none" cap="none" strike="noStrike">
                <a:solidFill>
                  <a:srgbClr val="0543B3"/>
                </a:solidFill>
                <a:latin typeface="Lato"/>
                <a:ea typeface="Lato"/>
                <a:cs typeface="Lato"/>
                <a:sym typeface="Lato"/>
              </a:rPr>
              <a:t>Worked example</a:t>
            </a:r>
            <a:endParaRPr b="0" i="0" sz="12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200"/>
              <a:buFont typeface="Arial"/>
              <a:buNone/>
            </a:pPr>
            <a:r>
              <a:rPr b="0" i="0" lang="en-GB" sz="1200" u="none" cap="none" strike="noStrike">
                <a:solidFill>
                  <a:schemeClr val="accent1"/>
                </a:solidFill>
                <a:latin typeface="Lato"/>
                <a:ea typeface="Lato"/>
                <a:cs typeface="Lato"/>
                <a:sym typeface="Lato"/>
              </a:rPr>
              <a:t>Daniel has chosen Savings Account 1 and decides to deposit £2,000 in the account for 5 years. </a:t>
            </a:r>
            <a:endParaRPr b="0" i="0" sz="1200" u="none" cap="none" strike="noStrike">
              <a:solidFill>
                <a:schemeClr val="accent1"/>
              </a:solidFill>
              <a:latin typeface="Lato"/>
              <a:ea typeface="Lato"/>
              <a:cs typeface="Lato"/>
              <a:sym typeface="Lato"/>
            </a:endParaRPr>
          </a:p>
          <a:p>
            <a:pPr indent="0" lvl="0" marL="101600" marR="0" rtl="0" algn="l">
              <a:lnSpc>
                <a:spcPct val="115000"/>
              </a:lnSpc>
              <a:spcBef>
                <a:spcPts val="1000"/>
              </a:spcBef>
              <a:spcAft>
                <a:spcPts val="1000"/>
              </a:spcAft>
              <a:buClr>
                <a:srgbClr val="000000"/>
              </a:buClr>
              <a:buSzPts val="1200"/>
              <a:buFont typeface="Arial"/>
              <a:buNone/>
            </a:pPr>
            <a:r>
              <a:rPr b="0" i="0" lang="en-GB" sz="1200" u="none" cap="none" strike="noStrike">
                <a:solidFill>
                  <a:schemeClr val="accent1"/>
                </a:solidFill>
                <a:latin typeface="Lato"/>
                <a:ea typeface="Lato"/>
                <a:cs typeface="Lato"/>
                <a:sym typeface="Lato"/>
              </a:rPr>
              <a:t>Given that he earns an </a:t>
            </a:r>
            <a:r>
              <a:rPr b="1" i="0" lang="en-GB" sz="1200" u="none" cap="none" strike="noStrike">
                <a:solidFill>
                  <a:schemeClr val="accent2"/>
                </a:solidFill>
                <a:latin typeface="Lato"/>
                <a:ea typeface="Lato"/>
                <a:cs typeface="Lato"/>
                <a:sym typeface="Lato"/>
              </a:rPr>
              <a:t>annual interest rate of 5%</a:t>
            </a:r>
            <a:r>
              <a:rPr b="1" i="0" lang="en-GB" sz="1200" u="none" cap="none" strike="noStrike">
                <a:solidFill>
                  <a:schemeClr val="accent1"/>
                </a:solidFill>
                <a:latin typeface="Lato"/>
                <a:ea typeface="Lato"/>
                <a:cs typeface="Lato"/>
                <a:sym typeface="Lato"/>
              </a:rPr>
              <a:t> </a:t>
            </a:r>
            <a:r>
              <a:rPr b="0" i="0" lang="en-GB" sz="1200" u="none" cap="none" strike="noStrike">
                <a:solidFill>
                  <a:schemeClr val="accent1"/>
                </a:solidFill>
                <a:latin typeface="Lato"/>
                <a:ea typeface="Lato"/>
                <a:cs typeface="Lato"/>
                <a:sym typeface="Lato"/>
              </a:rPr>
              <a:t>and will keep his money in for </a:t>
            </a:r>
            <a:r>
              <a:rPr b="1" i="0" lang="en-GB" sz="1200" u="none" cap="none" strike="noStrike">
                <a:solidFill>
                  <a:schemeClr val="accent2"/>
                </a:solidFill>
                <a:latin typeface="Lato"/>
                <a:ea typeface="Lato"/>
                <a:cs typeface="Lato"/>
                <a:sym typeface="Lato"/>
              </a:rPr>
              <a:t>5 years</a:t>
            </a:r>
            <a:r>
              <a:rPr b="0" i="0" lang="en-GB" sz="1200" u="none" cap="none" strike="noStrike">
                <a:solidFill>
                  <a:schemeClr val="accent1"/>
                </a:solidFill>
                <a:latin typeface="Lato"/>
                <a:ea typeface="Lato"/>
                <a:cs typeface="Lato"/>
                <a:sym typeface="Lato"/>
              </a:rPr>
              <a:t>, </a:t>
            </a:r>
            <a:r>
              <a:rPr b="1" i="1" lang="en-GB" sz="1200" u="none" cap="none" strike="noStrike">
                <a:solidFill>
                  <a:schemeClr val="accent1"/>
                </a:solidFill>
                <a:latin typeface="Lato"/>
                <a:ea typeface="Lato"/>
                <a:cs typeface="Lato"/>
                <a:sym typeface="Lato"/>
              </a:rPr>
              <a:t>how much money will Daniel have in his account after 5 years?</a:t>
            </a:r>
            <a:endParaRPr b="0" i="0" sz="1200" u="none" cap="none" strike="noStrike">
              <a:solidFill>
                <a:schemeClr val="accent1"/>
              </a:solidFill>
              <a:latin typeface="Lato"/>
              <a:ea typeface="Lato"/>
              <a:cs typeface="Lato"/>
              <a:sym typeface="Lato"/>
            </a:endParaRPr>
          </a:p>
        </p:txBody>
      </p:sp>
      <p:sp>
        <p:nvSpPr>
          <p:cNvPr id="395" name="Google Shape;395;p39"/>
          <p:cNvSpPr txBox="1"/>
          <p:nvPr/>
        </p:nvSpPr>
        <p:spPr>
          <a:xfrm>
            <a:off x="3261175" y="2796775"/>
            <a:ext cx="5688000" cy="2124000"/>
          </a:xfrm>
          <a:prstGeom prst="rect">
            <a:avLst/>
          </a:prstGeom>
          <a:solidFill>
            <a:schemeClr val="accent6"/>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Another way just involves </a:t>
            </a:r>
            <a:r>
              <a:rPr b="1" i="0" lang="en-GB" sz="1400" u="sng" cap="none" strike="noStrike">
                <a:solidFill>
                  <a:schemeClr val="accent2"/>
                </a:solidFill>
                <a:latin typeface="Lato"/>
                <a:ea typeface="Lato"/>
                <a:cs typeface="Lato"/>
                <a:sym typeface="Lato"/>
              </a:rPr>
              <a:t>one</a:t>
            </a:r>
            <a:r>
              <a:rPr b="1" i="0" lang="en-GB" sz="1400" u="none" cap="none" strike="noStrike">
                <a:solidFill>
                  <a:schemeClr val="accent2"/>
                </a:solidFill>
                <a:latin typeface="Lato"/>
                <a:ea typeface="Lato"/>
                <a:cs typeface="Lato"/>
                <a:sym typeface="Lato"/>
              </a:rPr>
              <a:t> calculation. This is super helpful for when we’re calculating interest over many years!</a:t>
            </a:r>
            <a:endParaRPr b="1" i="0"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2"/>
                </a:solidFill>
                <a:latin typeface="Lato"/>
                <a:ea typeface="Lato"/>
                <a:cs typeface="Lato"/>
                <a:sym typeface="Lato"/>
              </a:rPr>
              <a:t>To calculate the money in the bank after 5 years the sum would be:</a:t>
            </a:r>
            <a:endParaRPr b="0" i="0" sz="14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2"/>
                </a:solidFill>
                <a:latin typeface="Lato"/>
                <a:ea typeface="Lato"/>
                <a:cs typeface="Lato"/>
                <a:sym typeface="Lato"/>
              </a:rPr>
              <a:t>£2,000 x 1.05 x 1.05 x 1.05 x 1.05 x 1.05 = £3,063.08</a:t>
            </a:r>
            <a:endParaRPr b="1" i="0" sz="14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2"/>
                </a:solidFill>
                <a:latin typeface="Lato"/>
                <a:ea typeface="Lato"/>
                <a:cs typeface="Lato"/>
                <a:sym typeface="Lato"/>
              </a:rPr>
              <a:t>We can even use a formula to help us calculate this for any compound interest question…</a:t>
            </a:r>
            <a:endParaRPr b="0" i="0" sz="1400" u="none" cap="none" strike="noStrike">
              <a:solidFill>
                <a:schemeClr val="accent2"/>
              </a:solidFill>
              <a:latin typeface="Lato"/>
              <a:ea typeface="Lato"/>
              <a:cs typeface="Lato"/>
              <a:sym typeface="Lato"/>
            </a:endParaRPr>
          </a:p>
        </p:txBody>
      </p:sp>
      <p:pic>
        <p:nvPicPr>
          <p:cNvPr id="396" name="Google Shape;396;p39"/>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397" name="Google Shape;397;p39"/>
          <p:cNvSpPr txBox="1"/>
          <p:nvPr>
            <p:ph type="title"/>
          </p:nvPr>
        </p:nvSpPr>
        <p:spPr>
          <a:xfrm>
            <a:off x="11871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The magic of compounding</a:t>
            </a:r>
            <a:endParaRPr b="1" i="0" sz="2900" u="none" cap="none" strike="noStrike">
              <a:latin typeface="Lato"/>
              <a:ea typeface="Lato"/>
              <a:cs typeface="Lato"/>
              <a:sym typeface="Lato"/>
            </a:endParaRPr>
          </a:p>
        </p:txBody>
      </p:sp>
      <p:graphicFrame>
        <p:nvGraphicFramePr>
          <p:cNvPr id="398" name="Google Shape;398;p39"/>
          <p:cNvGraphicFramePr/>
          <p:nvPr/>
        </p:nvGraphicFramePr>
        <p:xfrm>
          <a:off x="128700" y="1072450"/>
          <a:ext cx="3000000" cy="3000000"/>
        </p:xfrm>
        <a:graphic>
          <a:graphicData uri="http://schemas.openxmlformats.org/drawingml/2006/table">
            <a:tbl>
              <a:tblPr>
                <a:noFill/>
                <a:tableStyleId>{A309C265-2077-4348-835B-2121A0A19D4E}</a:tableStyleId>
              </a:tblPr>
              <a:tblGrid>
                <a:gridCol w="1336950"/>
                <a:gridCol w="1697325"/>
              </a:tblGrid>
              <a:tr h="3886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Savings Account 1: Fixed Rate</a:t>
                      </a:r>
                      <a:endParaRPr b="1" sz="1000" u="none" cap="none" strike="noStrike">
                        <a:latin typeface="Lato"/>
                        <a:ea typeface="Lato"/>
                        <a:cs typeface="Lato"/>
                        <a:sym typeface="Lato"/>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592775">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Minimum deposit </a:t>
                      </a:r>
                      <a:endParaRPr b="1" sz="1100" u="none" cap="none" strike="noStrike">
                        <a:latin typeface="Lato"/>
                        <a:ea typeface="Lato"/>
                        <a:cs typeface="Lato"/>
                        <a:sym typeface="Lato"/>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Minimum £100 to open the account</a:t>
                      </a:r>
                      <a:endParaRPr b="1" sz="1100" u="none" cap="none" strike="noStrike">
                        <a:latin typeface="Lato"/>
                        <a:ea typeface="Lato"/>
                        <a:cs typeface="Lato"/>
                        <a:sym typeface="Lato"/>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72300">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Annual interest rate</a:t>
                      </a:r>
                      <a:endParaRPr b="1" sz="1100" u="none" cap="none" strike="noStrike">
                        <a:latin typeface="Lato"/>
                        <a:ea typeface="Lato"/>
                        <a:cs typeface="Lato"/>
                        <a:sym typeface="Lato"/>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5%</a:t>
                      </a:r>
                      <a:endParaRPr b="1" sz="1100" u="none" cap="none" strike="noStrike">
                        <a:latin typeface="Lato"/>
                        <a:ea typeface="Lato"/>
                        <a:cs typeface="Lato"/>
                        <a:sym typeface="Lato"/>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72300">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Fixed term period </a:t>
                      </a:r>
                      <a:endParaRPr b="1" sz="1100" u="none" cap="none" strike="noStrike">
                        <a:latin typeface="Lato"/>
                        <a:ea typeface="Lato"/>
                        <a:cs typeface="Lato"/>
                        <a:sym typeface="Lato"/>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5 years</a:t>
                      </a:r>
                      <a:endParaRPr b="1" sz="1100" u="none" cap="none" strike="noStrike">
                        <a:latin typeface="Lato"/>
                        <a:ea typeface="Lato"/>
                        <a:cs typeface="Lato"/>
                        <a:sym typeface="Lato"/>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72300">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latin typeface="Lato"/>
                          <a:ea typeface="Lato"/>
                          <a:cs typeface="Lato"/>
                          <a:sym typeface="Lato"/>
                        </a:rPr>
                        <a:t>Notice period </a:t>
                      </a:r>
                      <a:endParaRPr sz="1100" u="none" cap="none" strike="noStrike">
                        <a:latin typeface="Lato"/>
                        <a:ea typeface="Lato"/>
                        <a:cs typeface="Lato"/>
                        <a:sym typeface="Lato"/>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2 months</a:t>
                      </a:r>
                      <a:endParaRPr sz="1100" u="none" cap="none" strike="noStrike">
                        <a:latin typeface="Lato"/>
                        <a:ea typeface="Lato"/>
                        <a:cs typeface="Lato"/>
                        <a:sym typeface="Lato"/>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1195225">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latin typeface="Lato"/>
                          <a:ea typeface="Lato"/>
                          <a:cs typeface="Lato"/>
                          <a:sym typeface="Lato"/>
                        </a:rPr>
                        <a:t>Is there a maximum number of withdrawals that can be made each year?</a:t>
                      </a:r>
                      <a:endParaRPr sz="1100" u="none" cap="none" strike="noStrike">
                        <a:latin typeface="Lato"/>
                        <a:ea typeface="Lato"/>
                        <a:cs typeface="Lato"/>
                        <a:sym typeface="Lato"/>
                      </a:endParaRPr>
                    </a:p>
                    <a:p>
                      <a:pPr indent="0" lvl="0" marL="0" marR="0" rtl="0" algn="l">
                        <a:lnSpc>
                          <a:spcPct val="115000"/>
                        </a:lnSpc>
                        <a:spcBef>
                          <a:spcPts val="0"/>
                        </a:spcBef>
                        <a:spcAft>
                          <a:spcPts val="0"/>
                        </a:spcAft>
                        <a:buClr>
                          <a:srgbClr val="000000"/>
                        </a:buClr>
                        <a:buSzPts val="800"/>
                        <a:buFont typeface="Arial"/>
                        <a:buNone/>
                      </a:pPr>
                      <a:r>
                        <a:t/>
                      </a:r>
                      <a:endParaRPr sz="1100" u="none" cap="none" strike="noStrike">
                        <a:latin typeface="Lato"/>
                        <a:ea typeface="Lato"/>
                        <a:cs typeface="Lato"/>
                        <a:sym typeface="Lato"/>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Need to notify the bank 2 months before making a withdrawal</a:t>
                      </a:r>
                      <a:endParaRPr sz="1100" u="none" cap="none" strike="noStrike">
                        <a:latin typeface="Lato"/>
                        <a:ea typeface="Lato"/>
                        <a:cs typeface="Lato"/>
                        <a:sym typeface="Lato"/>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0"/>
          <p:cNvSpPr txBox="1"/>
          <p:nvPr/>
        </p:nvSpPr>
        <p:spPr>
          <a:xfrm>
            <a:off x="4997850" y="2887325"/>
            <a:ext cx="2501100" cy="877200"/>
          </a:xfrm>
          <a:prstGeom prst="rect">
            <a:avLst/>
          </a:prstGeom>
          <a:noFill/>
          <a:ln cap="flat" cmpd="sng" w="19050">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accent1"/>
                </a:solidFill>
                <a:latin typeface="Lato"/>
                <a:ea typeface="Lato"/>
                <a:cs typeface="Lato"/>
                <a:sym typeface="Lato"/>
              </a:rPr>
              <a:t>Principal (P) = £2,000</a:t>
            </a:r>
            <a:endParaRPr b="0" i="0" sz="15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accent1"/>
                </a:solidFill>
                <a:latin typeface="Lato"/>
                <a:ea typeface="Lato"/>
                <a:cs typeface="Lato"/>
                <a:sym typeface="Lato"/>
              </a:rPr>
              <a:t>Interest rate (r) = 5% = 0.05</a:t>
            </a:r>
            <a:endParaRPr b="0" i="0" sz="15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accent1"/>
                </a:solidFill>
                <a:latin typeface="Lato"/>
                <a:ea typeface="Lato"/>
                <a:cs typeface="Lato"/>
                <a:sym typeface="Lato"/>
              </a:rPr>
              <a:t>Number of years = 5</a:t>
            </a:r>
            <a:endParaRPr b="0" i="0" sz="1500" u="none" cap="none" strike="noStrike">
              <a:solidFill>
                <a:schemeClr val="accent1"/>
              </a:solidFill>
              <a:latin typeface="Lato"/>
              <a:ea typeface="Lato"/>
              <a:cs typeface="Lato"/>
              <a:sym typeface="Lato"/>
            </a:endParaRPr>
          </a:p>
        </p:txBody>
      </p:sp>
      <p:graphicFrame>
        <p:nvGraphicFramePr>
          <p:cNvPr id="404" name="Google Shape;404;p40"/>
          <p:cNvGraphicFramePr/>
          <p:nvPr/>
        </p:nvGraphicFramePr>
        <p:xfrm>
          <a:off x="250100" y="1685938"/>
          <a:ext cx="3000000" cy="3000000"/>
        </p:xfrm>
        <a:graphic>
          <a:graphicData uri="http://schemas.openxmlformats.org/drawingml/2006/table">
            <a:tbl>
              <a:tblPr>
                <a:noFill/>
                <a:tableStyleId>{A309C265-2077-4348-835B-2121A0A19D4E}</a:tableStyleId>
              </a:tblPr>
              <a:tblGrid>
                <a:gridCol w="1943050"/>
                <a:gridCol w="2597625"/>
              </a:tblGrid>
              <a:tr h="470875">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100" u="none" cap="none" strike="noStrike">
                          <a:latin typeface="Lato"/>
                          <a:ea typeface="Lato"/>
                          <a:cs typeface="Lato"/>
                          <a:sym typeface="Lato"/>
                        </a:rPr>
                        <a:t>Savings Account 1: Fixed Rate</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503600">
                <a:tc>
                  <a:txBody>
                    <a:bodyPr/>
                    <a:lstStyle/>
                    <a:p>
                      <a:pPr indent="0" lvl="0" marL="0" marR="0" rtl="0" algn="l">
                        <a:lnSpc>
                          <a:spcPct val="115000"/>
                        </a:lnSpc>
                        <a:spcBef>
                          <a:spcPts val="0"/>
                        </a:spcBef>
                        <a:spcAft>
                          <a:spcPts val="0"/>
                        </a:spcAft>
                        <a:buClr>
                          <a:srgbClr val="000000"/>
                        </a:buClr>
                        <a:buSzPts val="800"/>
                        <a:buFont typeface="Arial"/>
                        <a:buNone/>
                      </a:pPr>
                      <a:r>
                        <a:rPr b="1" lang="en-GB" sz="1200" u="none" cap="none" strike="noStrike">
                          <a:latin typeface="Lato"/>
                          <a:ea typeface="Lato"/>
                          <a:cs typeface="Lato"/>
                          <a:sym typeface="Lato"/>
                        </a:rPr>
                        <a:t>Minimum deposit </a:t>
                      </a:r>
                      <a:endParaRPr b="1"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800"/>
                        <a:buFont typeface="Arial"/>
                        <a:buNone/>
                      </a:pPr>
                      <a:r>
                        <a:rPr b="1" lang="en-GB" sz="1200" u="none" cap="none" strike="noStrike">
                          <a:latin typeface="Lato"/>
                          <a:ea typeface="Lato"/>
                          <a:cs typeface="Lato"/>
                          <a:sym typeface="Lato"/>
                        </a:rPr>
                        <a:t>Minimum £100 to open the account</a:t>
                      </a:r>
                      <a:endParaRPr b="1"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01225">
                <a:tc>
                  <a:txBody>
                    <a:bodyPr/>
                    <a:lstStyle/>
                    <a:p>
                      <a:pPr indent="0" lvl="0" marL="0" marR="0" rtl="0" algn="l">
                        <a:lnSpc>
                          <a:spcPct val="115000"/>
                        </a:lnSpc>
                        <a:spcBef>
                          <a:spcPts val="0"/>
                        </a:spcBef>
                        <a:spcAft>
                          <a:spcPts val="0"/>
                        </a:spcAft>
                        <a:buClr>
                          <a:srgbClr val="000000"/>
                        </a:buClr>
                        <a:buSzPts val="800"/>
                        <a:buFont typeface="Arial"/>
                        <a:buNone/>
                      </a:pPr>
                      <a:r>
                        <a:rPr b="1" lang="en-GB" sz="1200" u="none" cap="none" strike="noStrike">
                          <a:latin typeface="Lato"/>
                          <a:ea typeface="Lato"/>
                          <a:cs typeface="Lato"/>
                          <a:sym typeface="Lato"/>
                        </a:rPr>
                        <a:t>Annual interest rate</a:t>
                      </a:r>
                      <a:endParaRPr b="1"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200" u="none" cap="none" strike="noStrike">
                          <a:latin typeface="Lato"/>
                          <a:ea typeface="Lato"/>
                          <a:cs typeface="Lato"/>
                          <a:sym typeface="Lato"/>
                        </a:rPr>
                        <a:t> 5%</a:t>
                      </a:r>
                      <a:endParaRPr b="1"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01225">
                <a:tc>
                  <a:txBody>
                    <a:bodyPr/>
                    <a:lstStyle/>
                    <a:p>
                      <a:pPr indent="0" lvl="0" marL="0" marR="0" rtl="0" algn="l">
                        <a:lnSpc>
                          <a:spcPct val="115000"/>
                        </a:lnSpc>
                        <a:spcBef>
                          <a:spcPts val="0"/>
                        </a:spcBef>
                        <a:spcAft>
                          <a:spcPts val="0"/>
                        </a:spcAft>
                        <a:buClr>
                          <a:srgbClr val="000000"/>
                        </a:buClr>
                        <a:buSzPts val="800"/>
                        <a:buFont typeface="Arial"/>
                        <a:buNone/>
                      </a:pPr>
                      <a:r>
                        <a:rPr b="1" lang="en-GB" sz="1200" u="none" cap="none" strike="noStrike">
                          <a:latin typeface="Lato"/>
                          <a:ea typeface="Lato"/>
                          <a:cs typeface="Lato"/>
                          <a:sym typeface="Lato"/>
                        </a:rPr>
                        <a:t>Fixed-Term period </a:t>
                      </a:r>
                      <a:endParaRPr b="1"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200" u="none" cap="none" strike="noStrike">
                          <a:latin typeface="Lato"/>
                          <a:ea typeface="Lato"/>
                          <a:cs typeface="Lato"/>
                          <a:sym typeface="Lato"/>
                        </a:rPr>
                        <a:t> 5 years</a:t>
                      </a:r>
                      <a:endParaRPr b="1"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01225">
                <a:tc>
                  <a:txBody>
                    <a:bodyPr/>
                    <a:lstStyle/>
                    <a:p>
                      <a:pPr indent="0" lvl="0" marL="0" marR="0" rtl="0" algn="l">
                        <a:lnSpc>
                          <a:spcPct val="115000"/>
                        </a:lnSpc>
                        <a:spcBef>
                          <a:spcPts val="0"/>
                        </a:spcBef>
                        <a:spcAft>
                          <a:spcPts val="0"/>
                        </a:spcAft>
                        <a:buClr>
                          <a:srgbClr val="000000"/>
                        </a:buClr>
                        <a:buSzPts val="800"/>
                        <a:buFont typeface="Arial"/>
                        <a:buNone/>
                      </a:pPr>
                      <a:r>
                        <a:rPr lang="en-GB" sz="1200" u="none" cap="none" strike="noStrike">
                          <a:latin typeface="Lato"/>
                          <a:ea typeface="Lato"/>
                          <a:cs typeface="Lato"/>
                          <a:sym typeface="Lato"/>
                        </a:rPr>
                        <a:t>Notice period </a:t>
                      </a:r>
                      <a:endParaRPr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200" u="none" cap="none" strike="noStrike">
                          <a:latin typeface="Lato"/>
                          <a:ea typeface="Lato"/>
                          <a:cs typeface="Lato"/>
                          <a:sym typeface="Lato"/>
                        </a:rPr>
                        <a:t>2 months</a:t>
                      </a:r>
                      <a:endParaRPr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964250">
                <a:tc>
                  <a:txBody>
                    <a:bodyPr/>
                    <a:lstStyle/>
                    <a:p>
                      <a:pPr indent="0" lvl="0" marL="0" marR="0" rtl="0" algn="l">
                        <a:lnSpc>
                          <a:spcPct val="115000"/>
                        </a:lnSpc>
                        <a:spcBef>
                          <a:spcPts val="0"/>
                        </a:spcBef>
                        <a:spcAft>
                          <a:spcPts val="0"/>
                        </a:spcAft>
                        <a:buClr>
                          <a:srgbClr val="000000"/>
                        </a:buClr>
                        <a:buSzPts val="800"/>
                        <a:buFont typeface="Arial"/>
                        <a:buNone/>
                      </a:pPr>
                      <a:r>
                        <a:rPr lang="en-GB" sz="1200" u="none" cap="none" strike="noStrike">
                          <a:highlight>
                            <a:schemeClr val="lt1"/>
                          </a:highlight>
                          <a:latin typeface="Lato"/>
                          <a:ea typeface="Lato"/>
                          <a:cs typeface="Lato"/>
                          <a:sym typeface="Lato"/>
                        </a:rPr>
                        <a:t>Is there a maximum number of withdrawals that can be made each year?</a:t>
                      </a:r>
                      <a:endParaRPr sz="1200" u="none" cap="none" strike="noStrike">
                        <a:latin typeface="Lato"/>
                        <a:ea typeface="Lato"/>
                        <a:cs typeface="Lato"/>
                        <a:sym typeface="Lato"/>
                      </a:endParaRPr>
                    </a:p>
                    <a:p>
                      <a:pPr indent="0" lvl="0" marL="0" marR="0" rtl="0" algn="l">
                        <a:lnSpc>
                          <a:spcPct val="115000"/>
                        </a:lnSpc>
                        <a:spcBef>
                          <a:spcPts val="0"/>
                        </a:spcBef>
                        <a:spcAft>
                          <a:spcPts val="0"/>
                        </a:spcAft>
                        <a:buClr>
                          <a:srgbClr val="000000"/>
                        </a:buClr>
                        <a:buSzPts val="800"/>
                        <a:buFont typeface="Arial"/>
                        <a:buNone/>
                      </a:pPr>
                      <a:r>
                        <a:t/>
                      </a:r>
                      <a:endParaRPr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200" u="none" cap="none" strike="noStrike">
                          <a:latin typeface="Lato"/>
                          <a:ea typeface="Lato"/>
                          <a:cs typeface="Lato"/>
                          <a:sym typeface="Lato"/>
                        </a:rPr>
                        <a:t>Need to notify the bank 2 months before making a withdrawal</a:t>
                      </a:r>
                      <a:endParaRPr sz="12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pic>
        <p:nvPicPr>
          <p:cNvPr id="405" name="Google Shape;405;p40"/>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406" name="Google Shape;406;p40"/>
          <p:cNvSpPr txBox="1"/>
          <p:nvPr/>
        </p:nvSpPr>
        <p:spPr>
          <a:xfrm>
            <a:off x="360375" y="1235563"/>
            <a:ext cx="85887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rgbClr val="000000"/>
              </a:buClr>
              <a:buSzPts val="1600"/>
              <a:buFont typeface="Arial"/>
              <a:buNone/>
            </a:pPr>
            <a:r>
              <a:rPr b="1" i="0" lang="en-GB" sz="1600" u="none" cap="none" strike="noStrike">
                <a:solidFill>
                  <a:schemeClr val="accent1"/>
                </a:solidFill>
                <a:latin typeface="Lato"/>
                <a:ea typeface="Lato"/>
                <a:cs typeface="Lato"/>
                <a:sym typeface="Lato"/>
              </a:rPr>
              <a:t>We can use also the following formula which will be in your Maths GCSE</a:t>
            </a:r>
            <a:endParaRPr b="1" i="0" sz="1600" u="none" cap="none" strike="noStrike">
              <a:solidFill>
                <a:schemeClr val="accent1"/>
              </a:solidFill>
              <a:latin typeface="Lato"/>
              <a:ea typeface="Lato"/>
              <a:cs typeface="Lato"/>
              <a:sym typeface="Lato"/>
            </a:endParaRPr>
          </a:p>
        </p:txBody>
      </p:sp>
      <p:grpSp>
        <p:nvGrpSpPr>
          <p:cNvPr id="407" name="Google Shape;407;p40"/>
          <p:cNvGrpSpPr/>
          <p:nvPr/>
        </p:nvGrpSpPr>
        <p:grpSpPr>
          <a:xfrm>
            <a:off x="4997850" y="1876500"/>
            <a:ext cx="2501100" cy="877200"/>
            <a:chOff x="3321450" y="1952700"/>
            <a:chExt cx="2501100" cy="877200"/>
          </a:xfrm>
        </p:grpSpPr>
        <p:sp>
          <p:nvSpPr>
            <p:cNvPr id="408" name="Google Shape;408;p40"/>
            <p:cNvSpPr txBox="1"/>
            <p:nvPr/>
          </p:nvSpPr>
          <p:spPr>
            <a:xfrm>
              <a:off x="3321450" y="1952700"/>
              <a:ext cx="2501100" cy="8772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accent1"/>
                  </a:solidFill>
                  <a:latin typeface="Lato"/>
                  <a:ea typeface="Lato"/>
                  <a:cs typeface="Lato"/>
                  <a:sym typeface="Lato"/>
                </a:rPr>
                <a:t>The formula</a:t>
              </a:r>
              <a:endParaRPr b="0" i="0" sz="15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Lato"/>
                  <a:ea typeface="Lato"/>
                  <a:cs typeface="Lato"/>
                  <a:sym typeface="Lato"/>
                </a:rPr>
                <a:t>Final amount = P(1+r) </a:t>
              </a:r>
              <a:endParaRPr b="0" i="0" sz="15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accent2"/>
                </a:solidFill>
                <a:latin typeface="Lato"/>
                <a:ea typeface="Lato"/>
                <a:cs typeface="Lato"/>
                <a:sym typeface="Lato"/>
              </a:endParaRPr>
            </a:p>
          </p:txBody>
        </p:sp>
        <p:sp>
          <p:nvSpPr>
            <p:cNvPr id="409" name="Google Shape;409;p40"/>
            <p:cNvSpPr txBox="1"/>
            <p:nvPr/>
          </p:nvSpPr>
          <p:spPr>
            <a:xfrm>
              <a:off x="5106050" y="2084900"/>
              <a:ext cx="2547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n</a:t>
              </a:r>
              <a:endParaRPr b="0" i="0" sz="1300" u="none" cap="none" strike="noStrike">
                <a:solidFill>
                  <a:srgbClr val="000000"/>
                </a:solidFill>
                <a:latin typeface="Arial"/>
                <a:ea typeface="Arial"/>
                <a:cs typeface="Arial"/>
                <a:sym typeface="Arial"/>
              </a:endParaRPr>
            </a:p>
          </p:txBody>
        </p:sp>
      </p:grpSp>
      <p:grpSp>
        <p:nvGrpSpPr>
          <p:cNvPr id="410" name="Google Shape;410;p40"/>
          <p:cNvGrpSpPr/>
          <p:nvPr/>
        </p:nvGrpSpPr>
        <p:grpSpPr>
          <a:xfrm>
            <a:off x="4997850" y="3840725"/>
            <a:ext cx="4066500" cy="1165625"/>
            <a:chOff x="3321450" y="3764525"/>
            <a:chExt cx="4066500" cy="1165625"/>
          </a:xfrm>
        </p:grpSpPr>
        <p:sp>
          <p:nvSpPr>
            <p:cNvPr id="411" name="Google Shape;411;p40"/>
            <p:cNvSpPr txBox="1"/>
            <p:nvPr/>
          </p:nvSpPr>
          <p:spPr>
            <a:xfrm>
              <a:off x="3321450" y="3821950"/>
              <a:ext cx="4066500" cy="11082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Lato"/>
                  <a:ea typeface="Lato"/>
                  <a:cs typeface="Lato"/>
                  <a:sym typeface="Lato"/>
                </a:rPr>
                <a:t>Final amount = P(1+r) </a:t>
              </a:r>
              <a:endParaRPr b="0" i="0" sz="15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Lato"/>
                  <a:ea typeface="Lato"/>
                  <a:cs typeface="Lato"/>
                  <a:sym typeface="Lato"/>
                </a:rPr>
                <a:t>Final amount = £2,000 x (1+0.05) 	</a:t>
              </a:r>
              <a:endParaRPr b="0" i="0" sz="1500" u="none" cap="none" strike="noStrike">
                <a:solidFill>
                  <a:srgbClr val="000000"/>
                </a:solidFill>
                <a:latin typeface="Lato"/>
                <a:ea typeface="Lato"/>
                <a:cs typeface="Lato"/>
                <a:sym typeface="Lato"/>
              </a:endParaRPr>
            </a:p>
            <a:p>
              <a:pPr indent="457200" lvl="0" marL="45720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Lato"/>
                  <a:ea typeface="Lato"/>
                  <a:cs typeface="Lato"/>
                  <a:sym typeface="Lato"/>
                </a:rPr>
                <a:t>      = £2,000 x 1.05 </a:t>
              </a:r>
              <a:endParaRPr b="0" i="0" sz="1500" u="none" cap="none" strike="noStrike">
                <a:solidFill>
                  <a:srgbClr val="000000"/>
                </a:solidFill>
                <a:latin typeface="Lato"/>
                <a:ea typeface="Lato"/>
                <a:cs typeface="Lato"/>
                <a:sym typeface="Lato"/>
              </a:endParaRPr>
            </a:p>
            <a:p>
              <a:pPr indent="457200" lvl="0" marL="45720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Lato"/>
                  <a:ea typeface="Lato"/>
                  <a:cs typeface="Lato"/>
                  <a:sym typeface="Lato"/>
                </a:rPr>
                <a:t>      = £2553	           </a:t>
              </a:r>
              <a:endParaRPr b="0" i="0" sz="1500" u="none" cap="none" strike="noStrike">
                <a:solidFill>
                  <a:srgbClr val="000000"/>
                </a:solidFill>
                <a:latin typeface="Lato"/>
                <a:ea typeface="Lato"/>
                <a:cs typeface="Lato"/>
                <a:sym typeface="Lato"/>
              </a:endParaRPr>
            </a:p>
          </p:txBody>
        </p:sp>
        <p:sp>
          <p:nvSpPr>
            <p:cNvPr id="412" name="Google Shape;412;p40"/>
            <p:cNvSpPr txBox="1"/>
            <p:nvPr/>
          </p:nvSpPr>
          <p:spPr>
            <a:xfrm>
              <a:off x="5146150" y="3764525"/>
              <a:ext cx="2547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n</a:t>
              </a:r>
              <a:endParaRPr b="0" i="0" sz="1300" u="none" cap="none" strike="noStrike">
                <a:solidFill>
                  <a:srgbClr val="000000"/>
                </a:solidFill>
                <a:latin typeface="Arial"/>
                <a:ea typeface="Arial"/>
                <a:cs typeface="Arial"/>
                <a:sym typeface="Arial"/>
              </a:endParaRPr>
            </a:p>
          </p:txBody>
        </p:sp>
        <p:sp>
          <p:nvSpPr>
            <p:cNvPr id="413" name="Google Shape;413;p40"/>
            <p:cNvSpPr txBox="1"/>
            <p:nvPr/>
          </p:nvSpPr>
          <p:spPr>
            <a:xfrm>
              <a:off x="6039750" y="3984325"/>
              <a:ext cx="2547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5</a:t>
              </a:r>
              <a:endParaRPr b="0" i="0" sz="1100" u="none" cap="none" strike="noStrike">
                <a:solidFill>
                  <a:srgbClr val="000000"/>
                </a:solidFill>
                <a:latin typeface="Arial"/>
                <a:ea typeface="Arial"/>
                <a:cs typeface="Arial"/>
                <a:sym typeface="Arial"/>
              </a:endParaRPr>
            </a:p>
          </p:txBody>
        </p:sp>
        <p:sp>
          <p:nvSpPr>
            <p:cNvPr id="414" name="Google Shape;414;p40"/>
            <p:cNvSpPr txBox="1"/>
            <p:nvPr/>
          </p:nvSpPr>
          <p:spPr>
            <a:xfrm flipH="1">
              <a:off x="5747650" y="4221025"/>
              <a:ext cx="3846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5</a:t>
              </a:r>
              <a:endParaRPr b="0" i="0" sz="1100" u="none" cap="none" strike="noStrike">
                <a:solidFill>
                  <a:srgbClr val="000000"/>
                </a:solidFill>
                <a:latin typeface="Arial"/>
                <a:ea typeface="Arial"/>
                <a:cs typeface="Arial"/>
                <a:sym typeface="Arial"/>
              </a:endParaRPr>
            </a:p>
          </p:txBody>
        </p:sp>
      </p:grpSp>
      <p:sp>
        <p:nvSpPr>
          <p:cNvPr id="415" name="Google Shape;415;p40"/>
          <p:cNvSpPr/>
          <p:nvPr/>
        </p:nvSpPr>
        <p:spPr>
          <a:xfrm>
            <a:off x="8001025" y="4275850"/>
            <a:ext cx="948000" cy="690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6" name="Google Shape;416;p40"/>
          <p:cNvSpPr txBox="1"/>
          <p:nvPr>
            <p:ph type="title"/>
          </p:nvPr>
        </p:nvSpPr>
        <p:spPr>
          <a:xfrm>
            <a:off x="11871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The magic of compounding</a:t>
            </a:r>
            <a:endParaRPr b="1" i="0" sz="2900" u="none" cap="none" strike="noStrike">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1"/>
          <p:cNvSpPr txBox="1"/>
          <p:nvPr/>
        </p:nvSpPr>
        <p:spPr>
          <a:xfrm>
            <a:off x="4882825" y="2101800"/>
            <a:ext cx="4066200" cy="1662300"/>
          </a:xfrm>
          <a:prstGeom prst="rect">
            <a:avLst/>
          </a:prstGeom>
          <a:solidFill>
            <a:schemeClr val="accent6"/>
          </a:solidFill>
          <a:ln cap="flat" cmpd="sng" w="38100">
            <a:solidFill>
              <a:srgbClr val="0543B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The formula</a:t>
            </a:r>
            <a:endParaRPr b="1" i="0" sz="16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Compound interest is calculated by multiplying the </a:t>
            </a:r>
            <a:r>
              <a:rPr b="1" i="0" lang="en-GB" sz="1600" u="none" cap="none" strike="noStrike">
                <a:solidFill>
                  <a:schemeClr val="accent2"/>
                </a:solidFill>
                <a:latin typeface="Lato"/>
                <a:ea typeface="Lato"/>
                <a:cs typeface="Lato"/>
                <a:sym typeface="Lato"/>
              </a:rPr>
              <a:t>principal</a:t>
            </a:r>
            <a:r>
              <a:rPr b="0" i="0" lang="en-GB" sz="1600" u="none" cap="none" strike="noStrike">
                <a:solidFill>
                  <a:schemeClr val="accent2"/>
                </a:solidFill>
                <a:latin typeface="Lato"/>
                <a:ea typeface="Lato"/>
                <a:cs typeface="Lato"/>
                <a:sym typeface="Lato"/>
              </a:rPr>
              <a:t> (amount of money being saved) by </a:t>
            </a:r>
            <a:r>
              <a:rPr b="1" i="0" lang="en-GB" sz="1600" u="none" cap="none" strike="noStrike">
                <a:solidFill>
                  <a:schemeClr val="accent2"/>
                </a:solidFill>
                <a:latin typeface="Lato"/>
                <a:ea typeface="Lato"/>
                <a:cs typeface="Lato"/>
                <a:sym typeface="Lato"/>
              </a:rPr>
              <a:t>one plus the annual interest rate,</a:t>
            </a:r>
            <a:r>
              <a:rPr b="0" i="0" lang="en-GB" sz="1600" u="none" cap="none" strike="noStrike">
                <a:solidFill>
                  <a:schemeClr val="accent2"/>
                </a:solidFill>
                <a:latin typeface="Lato"/>
                <a:ea typeface="Lato"/>
                <a:cs typeface="Lato"/>
                <a:sym typeface="Lato"/>
              </a:rPr>
              <a:t> to the </a:t>
            </a:r>
            <a:r>
              <a:rPr b="1" i="0" lang="en-GB" sz="1600" u="none" cap="none" strike="noStrike">
                <a:solidFill>
                  <a:schemeClr val="accent2"/>
                </a:solidFill>
                <a:latin typeface="Lato"/>
                <a:ea typeface="Lato"/>
                <a:cs typeface="Lato"/>
                <a:sym typeface="Lato"/>
              </a:rPr>
              <a:t>power of the number of years</a:t>
            </a:r>
            <a:r>
              <a:rPr b="0" i="0" lang="en-GB" sz="1600" u="none" cap="none" strike="noStrike">
                <a:solidFill>
                  <a:schemeClr val="accent2"/>
                </a:solidFill>
                <a:latin typeface="Lato"/>
                <a:ea typeface="Lato"/>
                <a:cs typeface="Lato"/>
                <a:sym typeface="Lato"/>
              </a:rPr>
              <a:t> the money is left in the account. </a:t>
            </a:r>
            <a:endParaRPr b="0" i="0" sz="1600" u="none" cap="none" strike="noStrike">
              <a:solidFill>
                <a:schemeClr val="accent2"/>
              </a:solidFill>
              <a:latin typeface="Lato"/>
              <a:ea typeface="Lato"/>
              <a:cs typeface="Lato"/>
              <a:sym typeface="Lato"/>
            </a:endParaRPr>
          </a:p>
        </p:txBody>
      </p:sp>
      <p:graphicFrame>
        <p:nvGraphicFramePr>
          <p:cNvPr id="422" name="Google Shape;422;p41"/>
          <p:cNvGraphicFramePr/>
          <p:nvPr/>
        </p:nvGraphicFramePr>
        <p:xfrm>
          <a:off x="303950" y="1514550"/>
          <a:ext cx="3000000" cy="3000000"/>
        </p:xfrm>
        <a:graphic>
          <a:graphicData uri="http://schemas.openxmlformats.org/drawingml/2006/table">
            <a:tbl>
              <a:tblPr>
                <a:noFill/>
                <a:tableStyleId>{A309C265-2077-4348-835B-2121A0A19D4E}</a:tableStyleId>
              </a:tblPr>
              <a:tblGrid>
                <a:gridCol w="1715675"/>
                <a:gridCol w="2293650"/>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300" u="none" cap="none" strike="noStrike">
                          <a:latin typeface="Lato"/>
                          <a:ea typeface="Lato"/>
                          <a:cs typeface="Lato"/>
                          <a:sym typeface="Lato"/>
                        </a:rPr>
                        <a:t>Savings Account 1: Fixed Rate</a:t>
                      </a:r>
                      <a:endParaRPr b="1" sz="13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327500">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Minimum deposit </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Minimum £100 to open the account</a:t>
                      </a:r>
                      <a:endParaRPr b="1"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5725">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Annual interest rate</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u="none" cap="none" strike="noStrike">
                          <a:latin typeface="Lato"/>
                          <a:ea typeface="Lato"/>
                          <a:cs typeface="Lato"/>
                          <a:sym typeface="Lato"/>
                        </a:rPr>
                        <a:t> 5%</a:t>
                      </a:r>
                      <a:endParaRPr b="1"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100000">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Lato"/>
                          <a:ea typeface="Lato"/>
                          <a:cs typeface="Lato"/>
                          <a:sym typeface="Lato"/>
                        </a:rPr>
                        <a:t>Fixed term period </a:t>
                      </a:r>
                      <a:endParaRPr b="1"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u="none" cap="none" strike="noStrike">
                          <a:latin typeface="Lato"/>
                          <a:ea typeface="Lato"/>
                          <a:cs typeface="Lato"/>
                          <a:sym typeface="Lato"/>
                        </a:rPr>
                        <a:t> 5 years</a:t>
                      </a:r>
                      <a:endParaRPr b="1"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8250">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latin typeface="Lato"/>
                          <a:ea typeface="Lato"/>
                          <a:cs typeface="Lato"/>
                          <a:sym typeface="Lato"/>
                        </a:rPr>
                        <a:t>Notice period </a:t>
                      </a:r>
                      <a:endParaRPr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u="none" cap="none" strike="noStrike">
                          <a:latin typeface="Lato"/>
                          <a:ea typeface="Lato"/>
                          <a:cs typeface="Lato"/>
                          <a:sym typeface="Lato"/>
                        </a:rPr>
                        <a:t>2 months</a:t>
                      </a:r>
                      <a:endParaRPr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38150">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highlight>
                            <a:schemeClr val="lt1"/>
                          </a:highlight>
                          <a:latin typeface="Lato"/>
                          <a:ea typeface="Lato"/>
                          <a:cs typeface="Lato"/>
                          <a:sym typeface="Lato"/>
                        </a:rPr>
                        <a:t>Is there a maximum number of withdrawals that can be made each year?</a:t>
                      </a:r>
                      <a:endParaRPr sz="1100" u="none" cap="none" strike="noStrike">
                        <a:latin typeface="Lato"/>
                        <a:ea typeface="Lato"/>
                        <a:cs typeface="Lato"/>
                        <a:sym typeface="Lato"/>
                      </a:endParaRPr>
                    </a:p>
                    <a:p>
                      <a:pPr indent="0" lvl="0" marL="0" marR="0" rtl="0" algn="l">
                        <a:lnSpc>
                          <a:spcPct val="115000"/>
                        </a:lnSpc>
                        <a:spcBef>
                          <a:spcPts val="0"/>
                        </a:spcBef>
                        <a:spcAft>
                          <a:spcPts val="0"/>
                        </a:spcAft>
                        <a:buClr>
                          <a:srgbClr val="000000"/>
                        </a:buClr>
                        <a:buSzPts val="800"/>
                        <a:buFont typeface="Arial"/>
                        <a:buNone/>
                      </a:pPr>
                      <a:r>
                        <a:t/>
                      </a:r>
                      <a:endParaRPr sz="11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u="none" cap="none" strike="noStrike">
                          <a:latin typeface="Lato"/>
                          <a:ea typeface="Lato"/>
                          <a:cs typeface="Lato"/>
                          <a:sym typeface="Lato"/>
                        </a:rPr>
                        <a:t>Need to notify the bank 2 months before making a withdrawal</a:t>
                      </a:r>
                      <a:endParaRPr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pic>
        <p:nvPicPr>
          <p:cNvPr id="423" name="Google Shape;423;p41"/>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424" name="Google Shape;424;p41"/>
          <p:cNvSpPr txBox="1"/>
          <p:nvPr>
            <p:ph type="title"/>
          </p:nvPr>
        </p:nvSpPr>
        <p:spPr>
          <a:xfrm>
            <a:off x="11871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The magic of compounding</a:t>
            </a:r>
            <a:endParaRPr b="1" i="0" sz="2900" u="none" cap="none" strike="noStrike">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2"/>
          <p:cNvSpPr txBox="1"/>
          <p:nvPr/>
        </p:nvSpPr>
        <p:spPr>
          <a:xfrm>
            <a:off x="309225" y="1144000"/>
            <a:ext cx="8286000" cy="15639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Smita leaves £1,000 in her account for 3 years. </a:t>
            </a:r>
            <a:endParaRPr b="1" i="0" sz="16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Using the formula below and your calculators, how much money will Smita have in her account at the end of the 10-year period.</a:t>
            </a:r>
            <a:endParaRPr b="1" i="0" sz="1600" u="none" cap="none" strike="noStrike">
              <a:solidFill>
                <a:srgbClr val="0543B3"/>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 </a:t>
            </a:r>
            <a:endParaRPr b="0" i="0" sz="1600" u="none" cap="none" strike="noStrike">
              <a:solidFill>
                <a:srgbClr val="0543B3"/>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543B3"/>
              </a:solidFill>
              <a:latin typeface="Lato"/>
              <a:ea typeface="Lato"/>
              <a:cs typeface="Lato"/>
              <a:sym typeface="Lato"/>
            </a:endParaRPr>
          </a:p>
        </p:txBody>
      </p:sp>
      <p:pic>
        <p:nvPicPr>
          <p:cNvPr id="430" name="Google Shape;430;p42"/>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pic>
        <p:nvPicPr>
          <p:cNvPr id="431" name="Google Shape;431;p42"/>
          <p:cNvPicPr preferRelativeResize="0"/>
          <p:nvPr/>
        </p:nvPicPr>
        <p:blipFill rotWithShape="1">
          <a:blip r:embed="rId4">
            <a:alphaModFix/>
          </a:blip>
          <a:srcRect b="0" l="15621" r="16456" t="0"/>
          <a:stretch/>
        </p:blipFill>
        <p:spPr>
          <a:xfrm>
            <a:off x="1248250" y="2050350"/>
            <a:ext cx="869700" cy="749700"/>
          </a:xfrm>
          <a:prstGeom prst="ellipse">
            <a:avLst/>
          </a:prstGeom>
          <a:noFill/>
          <a:ln>
            <a:noFill/>
          </a:ln>
        </p:spPr>
      </p:pic>
      <p:sp>
        <p:nvSpPr>
          <p:cNvPr id="432" name="Google Shape;432;p42"/>
          <p:cNvSpPr/>
          <p:nvPr/>
        </p:nvSpPr>
        <p:spPr>
          <a:xfrm>
            <a:off x="3970650" y="2810375"/>
            <a:ext cx="15468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Lato"/>
                <a:ea typeface="Lato"/>
                <a:cs typeface="Lato"/>
                <a:sym typeface="Lato"/>
              </a:rPr>
              <a:t>(A) £2,200</a:t>
            </a:r>
            <a:endParaRPr b="0" i="0" sz="1800" u="none" cap="none" strike="noStrike">
              <a:solidFill>
                <a:srgbClr val="FFFFFF"/>
              </a:solidFill>
              <a:latin typeface="Lato"/>
              <a:ea typeface="Lato"/>
              <a:cs typeface="Lato"/>
              <a:sym typeface="Lato"/>
            </a:endParaRPr>
          </a:p>
        </p:txBody>
      </p:sp>
      <p:sp>
        <p:nvSpPr>
          <p:cNvPr id="433" name="Google Shape;433;p42"/>
          <p:cNvSpPr/>
          <p:nvPr/>
        </p:nvSpPr>
        <p:spPr>
          <a:xfrm>
            <a:off x="4002175" y="35755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Lato"/>
                <a:ea typeface="Lato"/>
                <a:cs typeface="Lato"/>
                <a:sym typeface="Lato"/>
              </a:rPr>
              <a:t>(B) £1,061</a:t>
            </a:r>
            <a:endParaRPr b="0" i="0" sz="1800" u="none" cap="none" strike="noStrike">
              <a:solidFill>
                <a:srgbClr val="FFFFFF"/>
              </a:solidFill>
              <a:latin typeface="Lato"/>
              <a:ea typeface="Lato"/>
              <a:cs typeface="Lato"/>
              <a:sym typeface="Lato"/>
            </a:endParaRPr>
          </a:p>
        </p:txBody>
      </p:sp>
      <p:sp>
        <p:nvSpPr>
          <p:cNvPr id="434" name="Google Shape;434;p42"/>
          <p:cNvSpPr/>
          <p:nvPr/>
        </p:nvSpPr>
        <p:spPr>
          <a:xfrm>
            <a:off x="4002175" y="43407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FFFFFF"/>
                </a:solidFill>
                <a:latin typeface="Lato"/>
                <a:ea typeface="Lato"/>
                <a:cs typeface="Lato"/>
                <a:sym typeface="Lato"/>
              </a:rPr>
              <a:t>(C) £1,002</a:t>
            </a:r>
            <a:endParaRPr b="0" i="0" sz="1700" u="none" cap="none" strike="noStrike">
              <a:solidFill>
                <a:srgbClr val="FFFFFF"/>
              </a:solidFill>
              <a:latin typeface="Lato"/>
              <a:ea typeface="Lato"/>
              <a:cs typeface="Lato"/>
              <a:sym typeface="Lato"/>
            </a:endParaRPr>
          </a:p>
        </p:txBody>
      </p:sp>
      <p:grpSp>
        <p:nvGrpSpPr>
          <p:cNvPr id="435" name="Google Shape;435;p42"/>
          <p:cNvGrpSpPr/>
          <p:nvPr/>
        </p:nvGrpSpPr>
        <p:grpSpPr>
          <a:xfrm>
            <a:off x="6323700" y="2842138"/>
            <a:ext cx="2501100" cy="646500"/>
            <a:chOff x="3321450" y="1952700"/>
            <a:chExt cx="2501100" cy="646500"/>
          </a:xfrm>
        </p:grpSpPr>
        <p:sp>
          <p:nvSpPr>
            <p:cNvPr id="436" name="Google Shape;436;p42"/>
            <p:cNvSpPr txBox="1"/>
            <p:nvPr/>
          </p:nvSpPr>
          <p:spPr>
            <a:xfrm>
              <a:off x="3321450" y="1952700"/>
              <a:ext cx="2501100" cy="6465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accent1"/>
                  </a:solidFill>
                  <a:latin typeface="Lato"/>
                  <a:ea typeface="Lato"/>
                  <a:cs typeface="Lato"/>
                  <a:sym typeface="Lato"/>
                </a:rPr>
                <a:t>The formula</a:t>
              </a:r>
              <a:endParaRPr b="0" i="0" sz="15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Lato"/>
                  <a:ea typeface="Lato"/>
                  <a:cs typeface="Lato"/>
                  <a:sym typeface="Lato"/>
                </a:rPr>
                <a:t>Final amount = P(1+r) </a:t>
              </a:r>
              <a:endParaRPr b="0" i="0" sz="1500" u="none" cap="none" strike="noStrike">
                <a:solidFill>
                  <a:schemeClr val="accent2"/>
                </a:solidFill>
                <a:latin typeface="Lato"/>
                <a:ea typeface="Lato"/>
                <a:cs typeface="Lato"/>
                <a:sym typeface="Lato"/>
              </a:endParaRPr>
            </a:p>
          </p:txBody>
        </p:sp>
        <p:sp>
          <p:nvSpPr>
            <p:cNvPr id="437" name="Google Shape;437;p42"/>
            <p:cNvSpPr txBox="1"/>
            <p:nvPr/>
          </p:nvSpPr>
          <p:spPr>
            <a:xfrm>
              <a:off x="5372100" y="2107375"/>
              <a:ext cx="2547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n</a:t>
              </a:r>
              <a:endParaRPr b="0" i="0" sz="1300" u="none" cap="none" strike="noStrike">
                <a:solidFill>
                  <a:srgbClr val="000000"/>
                </a:solidFill>
                <a:latin typeface="Arial"/>
                <a:ea typeface="Arial"/>
                <a:cs typeface="Arial"/>
                <a:sym typeface="Arial"/>
              </a:endParaRPr>
            </a:p>
          </p:txBody>
        </p:sp>
      </p:grpSp>
      <p:graphicFrame>
        <p:nvGraphicFramePr>
          <p:cNvPr id="438" name="Google Shape;438;p42"/>
          <p:cNvGraphicFramePr/>
          <p:nvPr/>
        </p:nvGraphicFramePr>
        <p:xfrm>
          <a:off x="379775" y="2842150"/>
          <a:ext cx="3000000" cy="3000000"/>
        </p:xfrm>
        <a:graphic>
          <a:graphicData uri="http://schemas.openxmlformats.org/drawingml/2006/table">
            <a:tbl>
              <a:tblPr>
                <a:noFill/>
                <a:tableStyleId>{A309C265-2077-4348-835B-2121A0A19D4E}</a:tableStyleId>
              </a:tblPr>
              <a:tblGrid>
                <a:gridCol w="1252000"/>
                <a:gridCol w="1494000"/>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Savings Account 2:</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7EACF7"/>
                    </a:solidFill>
                  </a:tcPr>
                </a:tc>
                <a:tc hMerge="1"/>
              </a:tr>
              <a:tr h="371475">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Deposit </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£1,000 </a:t>
                      </a:r>
                      <a:endParaRPr b="1" sz="1000" u="sng"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Annual interest rate</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2%</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Time period </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10 years</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Notice period </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60 days</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
        <p:nvSpPr>
          <p:cNvPr id="439" name="Google Shape;439;p42"/>
          <p:cNvSpPr txBox="1"/>
          <p:nvPr>
            <p:ph type="title"/>
          </p:nvPr>
        </p:nvSpPr>
        <p:spPr>
          <a:xfrm>
            <a:off x="11871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lang="en-GB"/>
              <a:t>Multiple choice: compounding</a:t>
            </a:r>
            <a:endParaRPr b="1" i="0" sz="2900" u="none" cap="none" strike="noStrike">
              <a:latin typeface="Lato"/>
              <a:ea typeface="Lato"/>
              <a:cs typeface="Lato"/>
              <a:sym typeface="La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3"/>
          <p:cNvSpPr txBox="1"/>
          <p:nvPr/>
        </p:nvSpPr>
        <p:spPr>
          <a:xfrm>
            <a:off x="309225" y="1144000"/>
            <a:ext cx="8286000" cy="15639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Smita leaves £1,000 in her account for 3 years. </a:t>
            </a:r>
            <a:endParaRPr b="1" i="0" sz="16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Using the formula below and your calculators, how much money will Smita have in her account at the end of the </a:t>
            </a:r>
            <a:r>
              <a:rPr b="1" lang="en-GB" sz="1600">
                <a:solidFill>
                  <a:srgbClr val="0543B3"/>
                </a:solidFill>
                <a:latin typeface="Lato"/>
                <a:ea typeface="Lato"/>
                <a:cs typeface="Lato"/>
                <a:sym typeface="Lato"/>
              </a:rPr>
              <a:t>10-year</a:t>
            </a:r>
            <a:r>
              <a:rPr b="1" i="0" lang="en-GB" sz="1600" u="none" cap="none" strike="noStrike">
                <a:solidFill>
                  <a:srgbClr val="0543B3"/>
                </a:solidFill>
                <a:latin typeface="Lato"/>
                <a:ea typeface="Lato"/>
                <a:cs typeface="Lato"/>
                <a:sym typeface="Lato"/>
              </a:rPr>
              <a:t> period.</a:t>
            </a:r>
            <a:endParaRPr b="1" i="0" sz="1600" u="none" cap="none" strike="noStrike">
              <a:solidFill>
                <a:srgbClr val="0543B3"/>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 </a:t>
            </a:r>
            <a:endParaRPr b="0" i="0" sz="1600" u="none" cap="none" strike="noStrike">
              <a:solidFill>
                <a:srgbClr val="0543B3"/>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543B3"/>
              </a:solidFill>
              <a:latin typeface="Lato"/>
              <a:ea typeface="Lato"/>
              <a:cs typeface="Lato"/>
              <a:sym typeface="Lato"/>
            </a:endParaRPr>
          </a:p>
        </p:txBody>
      </p:sp>
      <p:graphicFrame>
        <p:nvGraphicFramePr>
          <p:cNvPr id="445" name="Google Shape;445;p43"/>
          <p:cNvGraphicFramePr/>
          <p:nvPr/>
        </p:nvGraphicFramePr>
        <p:xfrm>
          <a:off x="379775" y="2842150"/>
          <a:ext cx="3000000" cy="3000000"/>
        </p:xfrm>
        <a:graphic>
          <a:graphicData uri="http://schemas.openxmlformats.org/drawingml/2006/table">
            <a:tbl>
              <a:tblPr>
                <a:noFill/>
                <a:tableStyleId>{A309C265-2077-4348-835B-2121A0A19D4E}</a:tableStyleId>
              </a:tblPr>
              <a:tblGrid>
                <a:gridCol w="1252000"/>
                <a:gridCol w="1494000"/>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Savings Account 2:</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7EACF7"/>
                    </a:solidFill>
                  </a:tcPr>
                </a:tc>
                <a:tc hMerge="1"/>
              </a:tr>
              <a:tr h="371475">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Deposit </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£1,000 </a:t>
                      </a:r>
                      <a:endParaRPr b="1" sz="1000" u="sng"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Annual interest rate</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2%</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Time period </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10 years</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Notice period </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60 days</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pic>
        <p:nvPicPr>
          <p:cNvPr id="446" name="Google Shape;446;p43"/>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pic>
        <p:nvPicPr>
          <p:cNvPr id="447" name="Google Shape;447;p43"/>
          <p:cNvPicPr preferRelativeResize="0"/>
          <p:nvPr/>
        </p:nvPicPr>
        <p:blipFill rotWithShape="1">
          <a:blip r:embed="rId4">
            <a:alphaModFix/>
          </a:blip>
          <a:srcRect b="0" l="15621" r="16456" t="0"/>
          <a:stretch/>
        </p:blipFill>
        <p:spPr>
          <a:xfrm>
            <a:off x="1248250" y="2050350"/>
            <a:ext cx="869700" cy="749700"/>
          </a:xfrm>
          <a:prstGeom prst="ellipse">
            <a:avLst/>
          </a:prstGeom>
          <a:noFill/>
          <a:ln>
            <a:noFill/>
          </a:ln>
        </p:spPr>
      </p:pic>
      <p:sp>
        <p:nvSpPr>
          <p:cNvPr id="448" name="Google Shape;448;p43"/>
          <p:cNvSpPr/>
          <p:nvPr/>
        </p:nvSpPr>
        <p:spPr>
          <a:xfrm>
            <a:off x="3970650" y="2810375"/>
            <a:ext cx="15468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Lato"/>
                <a:ea typeface="Lato"/>
                <a:cs typeface="Lato"/>
                <a:sym typeface="Lato"/>
              </a:rPr>
              <a:t>(A) £2,200</a:t>
            </a:r>
            <a:endParaRPr b="0" i="0" sz="1800" u="none" cap="none" strike="noStrike">
              <a:solidFill>
                <a:srgbClr val="FFFFFF"/>
              </a:solidFill>
              <a:latin typeface="Lato"/>
              <a:ea typeface="Lato"/>
              <a:cs typeface="Lato"/>
              <a:sym typeface="Lato"/>
            </a:endParaRPr>
          </a:p>
        </p:txBody>
      </p:sp>
      <p:sp>
        <p:nvSpPr>
          <p:cNvPr id="449" name="Google Shape;449;p43"/>
          <p:cNvSpPr/>
          <p:nvPr/>
        </p:nvSpPr>
        <p:spPr>
          <a:xfrm>
            <a:off x="4002175" y="3575575"/>
            <a:ext cx="1515300" cy="682500"/>
          </a:xfrm>
          <a:prstGeom prst="roundRect">
            <a:avLst>
              <a:gd fmla="val 16667" name="adj"/>
            </a:avLst>
          </a:prstGeom>
          <a:solidFill>
            <a:srgbClr val="00FF00"/>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Lato"/>
                <a:ea typeface="Lato"/>
                <a:cs typeface="Lato"/>
                <a:sym typeface="Lato"/>
              </a:rPr>
              <a:t>(B) £1,061</a:t>
            </a:r>
            <a:endParaRPr b="0" i="0" sz="1800" u="none" cap="none" strike="noStrike">
              <a:solidFill>
                <a:schemeClr val="dk2"/>
              </a:solidFill>
              <a:latin typeface="Lato"/>
              <a:ea typeface="Lato"/>
              <a:cs typeface="Lato"/>
              <a:sym typeface="Lato"/>
            </a:endParaRPr>
          </a:p>
        </p:txBody>
      </p:sp>
      <p:sp>
        <p:nvSpPr>
          <p:cNvPr id="450" name="Google Shape;450;p43"/>
          <p:cNvSpPr/>
          <p:nvPr/>
        </p:nvSpPr>
        <p:spPr>
          <a:xfrm>
            <a:off x="4002175" y="43407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FFFFFF"/>
                </a:solidFill>
                <a:latin typeface="Lato"/>
                <a:ea typeface="Lato"/>
                <a:cs typeface="Lato"/>
                <a:sym typeface="Lato"/>
              </a:rPr>
              <a:t>(C) £1,002</a:t>
            </a:r>
            <a:endParaRPr b="0" i="0" sz="1700" u="none" cap="none" strike="noStrike">
              <a:solidFill>
                <a:srgbClr val="FFFFFF"/>
              </a:solidFill>
              <a:latin typeface="Lato"/>
              <a:ea typeface="Lato"/>
              <a:cs typeface="Lato"/>
              <a:sym typeface="Lato"/>
            </a:endParaRPr>
          </a:p>
        </p:txBody>
      </p:sp>
      <p:grpSp>
        <p:nvGrpSpPr>
          <p:cNvPr id="451" name="Google Shape;451;p43"/>
          <p:cNvGrpSpPr/>
          <p:nvPr/>
        </p:nvGrpSpPr>
        <p:grpSpPr>
          <a:xfrm>
            <a:off x="6271275" y="2902038"/>
            <a:ext cx="2501100" cy="877200"/>
            <a:chOff x="3321450" y="1952700"/>
            <a:chExt cx="2501100" cy="877200"/>
          </a:xfrm>
        </p:grpSpPr>
        <p:sp>
          <p:nvSpPr>
            <p:cNvPr id="452" name="Google Shape;452;p43"/>
            <p:cNvSpPr txBox="1"/>
            <p:nvPr/>
          </p:nvSpPr>
          <p:spPr>
            <a:xfrm>
              <a:off x="3321450" y="1952700"/>
              <a:ext cx="2501100" cy="8772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accent1"/>
                  </a:solidFill>
                  <a:latin typeface="Lato"/>
                  <a:ea typeface="Lato"/>
                  <a:cs typeface="Lato"/>
                  <a:sym typeface="Lato"/>
                </a:rPr>
                <a:t>The formula</a:t>
              </a:r>
              <a:endParaRPr b="0" i="0" sz="15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Lato"/>
                  <a:ea typeface="Lato"/>
                  <a:cs typeface="Lato"/>
                  <a:sym typeface="Lato"/>
                </a:rPr>
                <a:t>Final amount = £1,000(1+0.02) </a:t>
              </a:r>
              <a:endParaRPr b="0" i="0" sz="1500" u="none" cap="none" strike="noStrike">
                <a:solidFill>
                  <a:schemeClr val="accent2"/>
                </a:solidFill>
                <a:latin typeface="Lato"/>
                <a:ea typeface="Lato"/>
                <a:cs typeface="Lato"/>
                <a:sym typeface="Lato"/>
              </a:endParaRPr>
            </a:p>
          </p:txBody>
        </p:sp>
        <p:sp>
          <p:nvSpPr>
            <p:cNvPr id="453" name="Google Shape;453;p43"/>
            <p:cNvSpPr txBox="1"/>
            <p:nvPr/>
          </p:nvSpPr>
          <p:spPr>
            <a:xfrm>
              <a:off x="5128725" y="2330963"/>
              <a:ext cx="3966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10</a:t>
              </a:r>
              <a:endParaRPr b="0" i="0" sz="1300" u="none" cap="none" strike="noStrike">
                <a:solidFill>
                  <a:srgbClr val="000000"/>
                </a:solidFill>
                <a:latin typeface="Arial"/>
                <a:ea typeface="Arial"/>
                <a:cs typeface="Arial"/>
                <a:sym typeface="Arial"/>
              </a:endParaRPr>
            </a:p>
          </p:txBody>
        </p:sp>
      </p:grpSp>
      <p:sp>
        <p:nvSpPr>
          <p:cNvPr id="454" name="Google Shape;454;p43"/>
          <p:cNvSpPr txBox="1"/>
          <p:nvPr>
            <p:ph type="title"/>
          </p:nvPr>
        </p:nvSpPr>
        <p:spPr>
          <a:xfrm>
            <a:off x="11871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lang="en-GB"/>
              <a:t>Multiple choice: compounding</a:t>
            </a:r>
            <a:endParaRPr b="1" i="0" sz="2900" u="none" cap="none" strike="noStrike">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44"/>
          <p:cNvSpPr txBox="1"/>
          <p:nvPr/>
        </p:nvSpPr>
        <p:spPr>
          <a:xfrm>
            <a:off x="309225" y="991600"/>
            <a:ext cx="8286000" cy="15639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1" lang="en-GB" sz="1600">
                <a:solidFill>
                  <a:srgbClr val="0543B3"/>
                </a:solidFill>
                <a:latin typeface="Lato"/>
                <a:ea typeface="Lato"/>
                <a:cs typeface="Lato"/>
                <a:sym typeface="Lato"/>
              </a:rPr>
              <a:t>Susanna </a:t>
            </a:r>
            <a:r>
              <a:rPr b="1" i="0" lang="en-GB" sz="1600" u="none" cap="none" strike="noStrike">
                <a:solidFill>
                  <a:srgbClr val="0543B3"/>
                </a:solidFill>
                <a:latin typeface="Lato"/>
                <a:ea typeface="Lato"/>
                <a:cs typeface="Lato"/>
                <a:sym typeface="Lato"/>
              </a:rPr>
              <a:t>leaves £5,000 in her account for 3 years. </a:t>
            </a:r>
            <a:endParaRPr b="1" i="0" sz="16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Using the formula below and your calculators, how much money will Lucy have in her account at the end of the period.</a:t>
            </a:r>
            <a:endParaRPr b="1" i="0" sz="1600" u="none" cap="none" strike="noStrike">
              <a:solidFill>
                <a:srgbClr val="0543B3"/>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 </a:t>
            </a:r>
            <a:endParaRPr b="0" i="0" sz="1600" u="none" cap="none" strike="noStrike">
              <a:solidFill>
                <a:srgbClr val="0543B3"/>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543B3"/>
              </a:solidFill>
              <a:latin typeface="Lato"/>
              <a:ea typeface="Lato"/>
              <a:cs typeface="Lato"/>
              <a:sym typeface="Lato"/>
            </a:endParaRPr>
          </a:p>
        </p:txBody>
      </p:sp>
      <p:pic>
        <p:nvPicPr>
          <p:cNvPr id="460" name="Google Shape;460;p44"/>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461" name="Google Shape;461;p44"/>
          <p:cNvSpPr/>
          <p:nvPr/>
        </p:nvSpPr>
        <p:spPr>
          <a:xfrm>
            <a:off x="3970650" y="2810375"/>
            <a:ext cx="15468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Lato"/>
                <a:ea typeface="Lato"/>
                <a:cs typeface="Lato"/>
                <a:sym typeface="Lato"/>
              </a:rPr>
              <a:t>(A) £5,788</a:t>
            </a:r>
            <a:endParaRPr b="0" i="0" sz="1800" u="none" cap="none" strike="noStrike">
              <a:solidFill>
                <a:srgbClr val="FFFFFF"/>
              </a:solidFill>
              <a:latin typeface="Lato"/>
              <a:ea typeface="Lato"/>
              <a:cs typeface="Lato"/>
              <a:sym typeface="Lato"/>
            </a:endParaRPr>
          </a:p>
        </p:txBody>
      </p:sp>
      <p:sp>
        <p:nvSpPr>
          <p:cNvPr id="462" name="Google Shape;462;p44"/>
          <p:cNvSpPr/>
          <p:nvPr/>
        </p:nvSpPr>
        <p:spPr>
          <a:xfrm>
            <a:off x="4002175" y="35755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Lato"/>
                <a:ea typeface="Lato"/>
                <a:cs typeface="Lato"/>
                <a:sym typeface="Lato"/>
              </a:rPr>
              <a:t>(B) £1,005</a:t>
            </a:r>
            <a:endParaRPr b="0" i="0" sz="1800" u="none" cap="none" strike="noStrike">
              <a:solidFill>
                <a:srgbClr val="FFFFFF"/>
              </a:solidFill>
              <a:latin typeface="Lato"/>
              <a:ea typeface="Lato"/>
              <a:cs typeface="Lato"/>
              <a:sym typeface="Lato"/>
            </a:endParaRPr>
          </a:p>
        </p:txBody>
      </p:sp>
      <p:sp>
        <p:nvSpPr>
          <p:cNvPr id="463" name="Google Shape;463;p44"/>
          <p:cNvSpPr/>
          <p:nvPr/>
        </p:nvSpPr>
        <p:spPr>
          <a:xfrm>
            <a:off x="4002175" y="43407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FFFFFF"/>
                </a:solidFill>
                <a:latin typeface="Lato"/>
                <a:ea typeface="Lato"/>
                <a:cs typeface="Lato"/>
                <a:sym typeface="Lato"/>
              </a:rPr>
              <a:t>(C) £25,020</a:t>
            </a:r>
            <a:endParaRPr b="0" i="0" sz="1700" u="none" cap="none" strike="noStrike">
              <a:solidFill>
                <a:srgbClr val="FFFFFF"/>
              </a:solidFill>
              <a:latin typeface="Lato"/>
              <a:ea typeface="Lato"/>
              <a:cs typeface="Lato"/>
              <a:sym typeface="Lato"/>
            </a:endParaRPr>
          </a:p>
        </p:txBody>
      </p:sp>
      <p:grpSp>
        <p:nvGrpSpPr>
          <p:cNvPr id="464" name="Google Shape;464;p44"/>
          <p:cNvGrpSpPr/>
          <p:nvPr/>
        </p:nvGrpSpPr>
        <p:grpSpPr>
          <a:xfrm>
            <a:off x="6323700" y="2842138"/>
            <a:ext cx="2501100" cy="646500"/>
            <a:chOff x="3321450" y="1952700"/>
            <a:chExt cx="2501100" cy="646500"/>
          </a:xfrm>
        </p:grpSpPr>
        <p:sp>
          <p:nvSpPr>
            <p:cNvPr id="465" name="Google Shape;465;p44"/>
            <p:cNvSpPr txBox="1"/>
            <p:nvPr/>
          </p:nvSpPr>
          <p:spPr>
            <a:xfrm>
              <a:off x="3321450" y="1952700"/>
              <a:ext cx="2501100" cy="6465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accent1"/>
                  </a:solidFill>
                  <a:latin typeface="Lato"/>
                  <a:ea typeface="Lato"/>
                  <a:cs typeface="Lato"/>
                  <a:sym typeface="Lato"/>
                </a:rPr>
                <a:t>The formula</a:t>
              </a:r>
              <a:endParaRPr b="0" i="0" sz="15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Lato"/>
                  <a:ea typeface="Lato"/>
                  <a:cs typeface="Lato"/>
                  <a:sym typeface="Lato"/>
                </a:rPr>
                <a:t>Final amount = P(1+r) </a:t>
              </a:r>
              <a:endParaRPr b="0" i="0" sz="1500" u="none" cap="none" strike="noStrike">
                <a:solidFill>
                  <a:schemeClr val="accent2"/>
                </a:solidFill>
                <a:latin typeface="Lato"/>
                <a:ea typeface="Lato"/>
                <a:cs typeface="Lato"/>
                <a:sym typeface="Lato"/>
              </a:endParaRPr>
            </a:p>
          </p:txBody>
        </p:sp>
        <p:sp>
          <p:nvSpPr>
            <p:cNvPr id="466" name="Google Shape;466;p44"/>
            <p:cNvSpPr txBox="1"/>
            <p:nvPr/>
          </p:nvSpPr>
          <p:spPr>
            <a:xfrm>
              <a:off x="5372100" y="2107375"/>
              <a:ext cx="2547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n</a:t>
              </a:r>
              <a:endParaRPr b="0" i="0" sz="1300" u="none" cap="none" strike="noStrike">
                <a:solidFill>
                  <a:srgbClr val="000000"/>
                </a:solidFill>
                <a:latin typeface="Arial"/>
                <a:ea typeface="Arial"/>
                <a:cs typeface="Arial"/>
                <a:sym typeface="Arial"/>
              </a:endParaRPr>
            </a:p>
          </p:txBody>
        </p:sp>
      </p:grpSp>
      <p:graphicFrame>
        <p:nvGraphicFramePr>
          <p:cNvPr id="467" name="Google Shape;467;p44"/>
          <p:cNvGraphicFramePr/>
          <p:nvPr/>
        </p:nvGraphicFramePr>
        <p:xfrm>
          <a:off x="418400" y="2808200"/>
          <a:ext cx="3000000" cy="3000000"/>
        </p:xfrm>
        <a:graphic>
          <a:graphicData uri="http://schemas.openxmlformats.org/drawingml/2006/table">
            <a:tbl>
              <a:tblPr>
                <a:noFill/>
                <a:tableStyleId>{A309C265-2077-4348-835B-2121A0A19D4E}</a:tableStyleId>
              </a:tblPr>
              <a:tblGrid>
                <a:gridCol w="1252000"/>
                <a:gridCol w="1494000"/>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Savings Account 3:</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B6D7A8"/>
                    </a:solidFill>
                  </a:tcPr>
                </a:tc>
                <a:tc hMerge="1"/>
              </a:tr>
              <a:tr h="371475">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Deposit </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£5,000</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Annual interest rate</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5%</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Time period </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3 years</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Notice period </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30 days</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pic>
        <p:nvPicPr>
          <p:cNvPr id="468" name="Google Shape;468;p44"/>
          <p:cNvPicPr preferRelativeResize="0"/>
          <p:nvPr/>
        </p:nvPicPr>
        <p:blipFill rotWithShape="1">
          <a:blip r:embed="rId4">
            <a:alphaModFix/>
          </a:blip>
          <a:srcRect b="17356" l="0" r="0" t="8972"/>
          <a:stretch/>
        </p:blipFill>
        <p:spPr>
          <a:xfrm>
            <a:off x="1234213" y="1909891"/>
            <a:ext cx="982500" cy="856200"/>
          </a:xfrm>
          <a:prstGeom prst="ellipse">
            <a:avLst/>
          </a:prstGeom>
          <a:noFill/>
          <a:ln>
            <a:noFill/>
          </a:ln>
        </p:spPr>
      </p:pic>
      <p:sp>
        <p:nvSpPr>
          <p:cNvPr id="469" name="Google Shape;469;p44"/>
          <p:cNvSpPr txBox="1"/>
          <p:nvPr>
            <p:ph type="title"/>
          </p:nvPr>
        </p:nvSpPr>
        <p:spPr>
          <a:xfrm>
            <a:off x="11871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lang="en-GB"/>
              <a:t>Multiple choice: compounding</a:t>
            </a:r>
            <a:endParaRPr b="1" i="0" sz="2900" u="none" cap="none" strike="noStrike">
              <a:latin typeface="Lato"/>
              <a:ea typeface="Lato"/>
              <a:cs typeface="Lato"/>
              <a:sym typeface="La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5"/>
          <p:cNvSpPr txBox="1"/>
          <p:nvPr/>
        </p:nvSpPr>
        <p:spPr>
          <a:xfrm>
            <a:off x="309225" y="991600"/>
            <a:ext cx="8286000" cy="15639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1" lang="en-GB" sz="1600">
                <a:solidFill>
                  <a:srgbClr val="0543B3"/>
                </a:solidFill>
                <a:latin typeface="Lato"/>
                <a:ea typeface="Lato"/>
                <a:cs typeface="Lato"/>
                <a:sym typeface="Lato"/>
              </a:rPr>
              <a:t>Susanna </a:t>
            </a:r>
            <a:r>
              <a:rPr b="1" i="0" lang="en-GB" sz="1600" u="none" cap="none" strike="noStrike">
                <a:solidFill>
                  <a:srgbClr val="0543B3"/>
                </a:solidFill>
                <a:latin typeface="Lato"/>
                <a:ea typeface="Lato"/>
                <a:cs typeface="Lato"/>
                <a:sym typeface="Lato"/>
              </a:rPr>
              <a:t>leaves £5,000 in her account for 3 years. </a:t>
            </a:r>
            <a:endParaRPr b="1" i="0" sz="16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Using the formula below and your calculators, how much money will Lucy have in her account at the end of the period.</a:t>
            </a:r>
            <a:endParaRPr b="1" i="0" sz="1600" u="none" cap="none" strike="noStrike">
              <a:solidFill>
                <a:srgbClr val="0543B3"/>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 </a:t>
            </a:r>
            <a:endParaRPr b="0" i="0" sz="1600" u="none" cap="none" strike="noStrike">
              <a:solidFill>
                <a:srgbClr val="0543B3"/>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543B3"/>
              </a:solidFill>
              <a:latin typeface="Lato"/>
              <a:ea typeface="Lato"/>
              <a:cs typeface="Lato"/>
              <a:sym typeface="Lato"/>
            </a:endParaRPr>
          </a:p>
        </p:txBody>
      </p:sp>
      <p:pic>
        <p:nvPicPr>
          <p:cNvPr id="475" name="Google Shape;475;p45"/>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476" name="Google Shape;476;p45"/>
          <p:cNvSpPr/>
          <p:nvPr/>
        </p:nvSpPr>
        <p:spPr>
          <a:xfrm>
            <a:off x="3970650" y="2810375"/>
            <a:ext cx="1546800" cy="682500"/>
          </a:xfrm>
          <a:prstGeom prst="roundRect">
            <a:avLst>
              <a:gd fmla="val 16667" name="adj"/>
            </a:avLst>
          </a:prstGeom>
          <a:solidFill>
            <a:srgbClr val="00FF00"/>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2"/>
                </a:solidFill>
                <a:latin typeface="Lato"/>
                <a:ea typeface="Lato"/>
                <a:cs typeface="Lato"/>
                <a:sym typeface="Lato"/>
              </a:rPr>
              <a:t>(A) £5,788</a:t>
            </a:r>
            <a:endParaRPr b="0" i="0" sz="1800" u="none" cap="none" strike="noStrike">
              <a:solidFill>
                <a:schemeClr val="lt2"/>
              </a:solidFill>
              <a:latin typeface="Lato"/>
              <a:ea typeface="Lato"/>
              <a:cs typeface="Lato"/>
              <a:sym typeface="Lato"/>
            </a:endParaRPr>
          </a:p>
        </p:txBody>
      </p:sp>
      <p:sp>
        <p:nvSpPr>
          <p:cNvPr id="477" name="Google Shape;477;p45"/>
          <p:cNvSpPr/>
          <p:nvPr/>
        </p:nvSpPr>
        <p:spPr>
          <a:xfrm>
            <a:off x="4002175" y="35755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Lato"/>
                <a:ea typeface="Lato"/>
                <a:cs typeface="Lato"/>
                <a:sym typeface="Lato"/>
              </a:rPr>
              <a:t>(B) £1,005</a:t>
            </a:r>
            <a:endParaRPr b="0" i="0" sz="1800" u="none" cap="none" strike="noStrike">
              <a:solidFill>
                <a:srgbClr val="FFFFFF"/>
              </a:solidFill>
              <a:latin typeface="Lato"/>
              <a:ea typeface="Lato"/>
              <a:cs typeface="Lato"/>
              <a:sym typeface="Lato"/>
            </a:endParaRPr>
          </a:p>
        </p:txBody>
      </p:sp>
      <p:sp>
        <p:nvSpPr>
          <p:cNvPr id="478" name="Google Shape;478;p45"/>
          <p:cNvSpPr/>
          <p:nvPr/>
        </p:nvSpPr>
        <p:spPr>
          <a:xfrm>
            <a:off x="4002175" y="43407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FFFFFF"/>
                </a:solidFill>
                <a:latin typeface="Lato"/>
                <a:ea typeface="Lato"/>
                <a:cs typeface="Lato"/>
                <a:sym typeface="Lato"/>
              </a:rPr>
              <a:t>(C) £25,020 </a:t>
            </a:r>
            <a:endParaRPr b="0" i="0" sz="1700" u="none" cap="none" strike="noStrike">
              <a:solidFill>
                <a:srgbClr val="FFFFFF"/>
              </a:solidFill>
              <a:latin typeface="Lato"/>
              <a:ea typeface="Lato"/>
              <a:cs typeface="Lato"/>
              <a:sym typeface="Lato"/>
            </a:endParaRPr>
          </a:p>
        </p:txBody>
      </p:sp>
      <p:grpSp>
        <p:nvGrpSpPr>
          <p:cNvPr id="479" name="Google Shape;479;p45"/>
          <p:cNvGrpSpPr/>
          <p:nvPr/>
        </p:nvGrpSpPr>
        <p:grpSpPr>
          <a:xfrm>
            <a:off x="6323700" y="2842138"/>
            <a:ext cx="2501100" cy="877200"/>
            <a:chOff x="3321450" y="1952700"/>
            <a:chExt cx="2501100" cy="877200"/>
          </a:xfrm>
        </p:grpSpPr>
        <p:sp>
          <p:nvSpPr>
            <p:cNvPr id="480" name="Google Shape;480;p45"/>
            <p:cNvSpPr txBox="1"/>
            <p:nvPr/>
          </p:nvSpPr>
          <p:spPr>
            <a:xfrm>
              <a:off x="3321450" y="1952700"/>
              <a:ext cx="2501100" cy="8772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accent1"/>
                  </a:solidFill>
                  <a:latin typeface="Lato"/>
                  <a:ea typeface="Lato"/>
                  <a:cs typeface="Lato"/>
                  <a:sym typeface="Lato"/>
                </a:rPr>
                <a:t>The formula</a:t>
              </a:r>
              <a:endParaRPr b="0" i="0" sz="15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Lato"/>
                  <a:ea typeface="Lato"/>
                  <a:cs typeface="Lato"/>
                  <a:sym typeface="Lato"/>
                </a:rPr>
                <a:t>Final amount = £10,000(1+0.05) </a:t>
              </a:r>
              <a:endParaRPr b="0" i="0" sz="1500" u="none" cap="none" strike="noStrike">
                <a:solidFill>
                  <a:schemeClr val="accent2"/>
                </a:solidFill>
                <a:latin typeface="Lato"/>
                <a:ea typeface="Lato"/>
                <a:cs typeface="Lato"/>
                <a:sym typeface="Lato"/>
              </a:endParaRPr>
            </a:p>
          </p:txBody>
        </p:sp>
        <p:sp>
          <p:nvSpPr>
            <p:cNvPr id="481" name="Google Shape;481;p45"/>
            <p:cNvSpPr txBox="1"/>
            <p:nvPr/>
          </p:nvSpPr>
          <p:spPr>
            <a:xfrm>
              <a:off x="5207400" y="2356913"/>
              <a:ext cx="3255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3</a:t>
              </a:r>
              <a:endParaRPr b="0" i="0" sz="1300" u="none" cap="none" strike="noStrike">
                <a:solidFill>
                  <a:srgbClr val="000000"/>
                </a:solidFill>
                <a:latin typeface="Arial"/>
                <a:ea typeface="Arial"/>
                <a:cs typeface="Arial"/>
                <a:sym typeface="Arial"/>
              </a:endParaRPr>
            </a:p>
          </p:txBody>
        </p:sp>
      </p:grpSp>
      <p:graphicFrame>
        <p:nvGraphicFramePr>
          <p:cNvPr id="482" name="Google Shape;482;p45"/>
          <p:cNvGraphicFramePr/>
          <p:nvPr/>
        </p:nvGraphicFramePr>
        <p:xfrm>
          <a:off x="418400" y="2808200"/>
          <a:ext cx="3000000" cy="3000000"/>
        </p:xfrm>
        <a:graphic>
          <a:graphicData uri="http://schemas.openxmlformats.org/drawingml/2006/table">
            <a:tbl>
              <a:tblPr>
                <a:noFill/>
                <a:tableStyleId>{A309C265-2077-4348-835B-2121A0A19D4E}</a:tableStyleId>
              </a:tblPr>
              <a:tblGrid>
                <a:gridCol w="1252000"/>
                <a:gridCol w="1494000"/>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Savings Account 3:</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B6D7A8"/>
                    </a:solidFill>
                  </a:tcPr>
                </a:tc>
                <a:tc hMerge="1"/>
              </a:tr>
              <a:tr h="371475">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Deposit </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£5,000</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Annual interest rate</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5%</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Time period </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Lato"/>
                          <a:ea typeface="Lato"/>
                          <a:cs typeface="Lato"/>
                          <a:sym typeface="Lato"/>
                        </a:rPr>
                        <a:t>3 years</a:t>
                      </a:r>
                      <a:endParaRPr b="1"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Notice period </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Lato"/>
                          <a:ea typeface="Lato"/>
                          <a:cs typeface="Lato"/>
                          <a:sym typeface="Lato"/>
                        </a:rPr>
                        <a:t>30 days</a:t>
                      </a:r>
                      <a:endParaRPr sz="1000" u="none" cap="none" strike="noStrike">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pic>
        <p:nvPicPr>
          <p:cNvPr id="483" name="Google Shape;483;p45"/>
          <p:cNvPicPr preferRelativeResize="0"/>
          <p:nvPr/>
        </p:nvPicPr>
        <p:blipFill rotWithShape="1">
          <a:blip r:embed="rId4">
            <a:alphaModFix/>
          </a:blip>
          <a:srcRect b="17356" l="0" r="0" t="8972"/>
          <a:stretch/>
        </p:blipFill>
        <p:spPr>
          <a:xfrm>
            <a:off x="1234213" y="1909891"/>
            <a:ext cx="982500" cy="856200"/>
          </a:xfrm>
          <a:prstGeom prst="ellipse">
            <a:avLst/>
          </a:prstGeom>
          <a:noFill/>
          <a:ln>
            <a:noFill/>
          </a:ln>
        </p:spPr>
      </p:pic>
      <p:sp>
        <p:nvSpPr>
          <p:cNvPr id="484" name="Google Shape;484;p45"/>
          <p:cNvSpPr txBox="1"/>
          <p:nvPr>
            <p:ph type="title"/>
          </p:nvPr>
        </p:nvSpPr>
        <p:spPr>
          <a:xfrm>
            <a:off x="11871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lang="en-GB"/>
              <a:t>Multiple choice: compounding</a:t>
            </a:r>
            <a:endParaRPr b="1" i="0" sz="2900" u="none" cap="none" strike="noStrike">
              <a:latin typeface="Lato"/>
              <a:ea typeface="Lato"/>
              <a:cs typeface="Lato"/>
              <a:sym typeface="La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46"/>
          <p:cNvSpPr txBox="1"/>
          <p:nvPr/>
        </p:nvSpPr>
        <p:spPr>
          <a:xfrm>
            <a:off x="1155775" y="1959825"/>
            <a:ext cx="65409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n-GB" sz="2700" u="none" cap="none" strike="noStrike">
                <a:solidFill>
                  <a:schemeClr val="lt1"/>
                </a:solidFill>
                <a:latin typeface="Lato"/>
                <a:ea typeface="Lato"/>
                <a:cs typeface="Lato"/>
                <a:sym typeface="Lato"/>
              </a:rPr>
              <a:t>END OF OPTIONAL STRETCH QUESTIONS </a:t>
            </a:r>
            <a:endParaRPr b="1" i="0" sz="27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47"/>
          <p:cNvSpPr txBox="1"/>
          <p:nvPr/>
        </p:nvSpPr>
        <p:spPr>
          <a:xfrm>
            <a:off x="880025" y="3516400"/>
            <a:ext cx="2833800" cy="14931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GB" sz="1700" u="none" cap="none" strike="noStrike">
                <a:solidFill>
                  <a:schemeClr val="accent1"/>
                </a:solidFill>
                <a:latin typeface="Lato"/>
                <a:ea typeface="Lato"/>
                <a:cs typeface="Lato"/>
                <a:sym typeface="Lato"/>
              </a:rPr>
              <a:t>We can see that the </a:t>
            </a:r>
            <a:r>
              <a:rPr b="1" i="0" lang="en-GB" sz="1700" u="none" cap="none" strike="noStrike">
                <a:solidFill>
                  <a:schemeClr val="accent1"/>
                </a:solidFill>
                <a:latin typeface="Lato"/>
                <a:ea typeface="Lato"/>
                <a:cs typeface="Lato"/>
                <a:sym typeface="Lato"/>
              </a:rPr>
              <a:t>higher the interest rate</a:t>
            </a:r>
            <a:r>
              <a:rPr b="0" i="0" lang="en-GB" sz="1700" u="none" cap="none" strike="noStrike">
                <a:solidFill>
                  <a:schemeClr val="accent1"/>
                </a:solidFill>
                <a:latin typeface="Lato"/>
                <a:ea typeface="Lato"/>
                <a:cs typeface="Lato"/>
                <a:sym typeface="Lato"/>
              </a:rPr>
              <a:t>, the quicker the savings grow over time</a:t>
            </a:r>
            <a:endParaRPr b="0" i="0" sz="17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chemeClr val="accent1"/>
              </a:solidFill>
              <a:latin typeface="Lato"/>
              <a:ea typeface="Lato"/>
              <a:cs typeface="Lato"/>
              <a:sym typeface="Lato"/>
            </a:endParaRPr>
          </a:p>
        </p:txBody>
      </p:sp>
      <p:sp>
        <p:nvSpPr>
          <p:cNvPr id="495" name="Google Shape;495;p4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Being savings savvy!</a:t>
            </a:r>
            <a:endParaRPr b="1" i="0" sz="2900" u="none" cap="none" strike="noStrike">
              <a:latin typeface="Lato"/>
              <a:ea typeface="Lato"/>
              <a:cs typeface="Lato"/>
              <a:sym typeface="Lato"/>
            </a:endParaRPr>
          </a:p>
        </p:txBody>
      </p:sp>
      <p:pic>
        <p:nvPicPr>
          <p:cNvPr id="496" name="Google Shape;496;p47"/>
          <p:cNvPicPr preferRelativeResize="0"/>
          <p:nvPr/>
        </p:nvPicPr>
        <p:blipFill rotWithShape="1">
          <a:blip r:embed="rId3">
            <a:alphaModFix/>
          </a:blip>
          <a:srcRect b="0" l="0" r="0" t="0"/>
          <a:stretch/>
        </p:blipFill>
        <p:spPr>
          <a:xfrm>
            <a:off x="1344425" y="1419775"/>
            <a:ext cx="1905000" cy="1905000"/>
          </a:xfrm>
          <a:prstGeom prst="rect">
            <a:avLst/>
          </a:prstGeom>
          <a:noFill/>
          <a:ln>
            <a:noFill/>
          </a:ln>
        </p:spPr>
      </p:pic>
      <p:sp>
        <p:nvSpPr>
          <p:cNvPr id="497" name="Google Shape;497;p47"/>
          <p:cNvSpPr txBox="1"/>
          <p:nvPr/>
        </p:nvSpPr>
        <p:spPr>
          <a:xfrm>
            <a:off x="4986275" y="3616950"/>
            <a:ext cx="2800200" cy="123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GB" sz="1700" u="none" cap="none" strike="noStrike">
                <a:solidFill>
                  <a:schemeClr val="accent1"/>
                </a:solidFill>
                <a:latin typeface="Lato"/>
                <a:ea typeface="Lato"/>
                <a:cs typeface="Lato"/>
                <a:sym typeface="Lato"/>
              </a:rPr>
              <a:t>The </a:t>
            </a:r>
            <a:r>
              <a:rPr b="1" i="0" lang="en-GB" sz="1700" u="none" cap="none" strike="noStrike">
                <a:solidFill>
                  <a:schemeClr val="accent1"/>
                </a:solidFill>
                <a:latin typeface="Lato"/>
                <a:ea typeface="Lato"/>
                <a:cs typeface="Lato"/>
                <a:sym typeface="Lato"/>
              </a:rPr>
              <a:t>longer </a:t>
            </a:r>
            <a:r>
              <a:rPr b="0" i="0" lang="en-GB" sz="1700" u="none" cap="none" strike="noStrike">
                <a:solidFill>
                  <a:schemeClr val="accent1"/>
                </a:solidFill>
                <a:latin typeface="Lato"/>
                <a:ea typeface="Lato"/>
                <a:cs typeface="Lato"/>
                <a:sym typeface="Lato"/>
              </a:rPr>
              <a:t>savings are kept in the account, the </a:t>
            </a:r>
            <a:r>
              <a:rPr b="1" i="0" lang="en-GB" sz="1700" u="none" cap="none" strike="noStrike">
                <a:solidFill>
                  <a:schemeClr val="accent1"/>
                </a:solidFill>
                <a:latin typeface="Lato"/>
                <a:ea typeface="Lato"/>
                <a:cs typeface="Lato"/>
                <a:sym typeface="Lato"/>
              </a:rPr>
              <a:t>more time</a:t>
            </a:r>
            <a:r>
              <a:rPr b="0" i="0" lang="en-GB" sz="1700" u="none" cap="none" strike="noStrike">
                <a:solidFill>
                  <a:schemeClr val="accent1"/>
                </a:solidFill>
                <a:latin typeface="Lato"/>
                <a:ea typeface="Lato"/>
                <a:cs typeface="Lato"/>
                <a:sym typeface="Lato"/>
              </a:rPr>
              <a:t> the deposit has to grow</a:t>
            </a:r>
            <a:endParaRPr b="0" i="0" sz="1700" u="none" cap="none" strike="noStrike">
              <a:solidFill>
                <a:schemeClr val="accent1"/>
              </a:solidFill>
              <a:latin typeface="Lato"/>
              <a:ea typeface="Lato"/>
              <a:cs typeface="Lato"/>
              <a:sym typeface="Lato"/>
            </a:endParaRPr>
          </a:p>
        </p:txBody>
      </p:sp>
      <p:pic>
        <p:nvPicPr>
          <p:cNvPr id="498" name="Google Shape;498;p47"/>
          <p:cNvPicPr preferRelativeResize="0"/>
          <p:nvPr/>
        </p:nvPicPr>
        <p:blipFill rotWithShape="1">
          <a:blip r:embed="rId4">
            <a:alphaModFix/>
          </a:blip>
          <a:srcRect b="0" l="0" r="0" t="0"/>
          <a:stretch/>
        </p:blipFill>
        <p:spPr>
          <a:xfrm>
            <a:off x="5294200" y="1453725"/>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48"/>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How does that actually work?</a:t>
            </a:r>
            <a:endParaRPr b="1" i="0" sz="2900" u="none" cap="none" strike="noStrike">
              <a:solidFill>
                <a:schemeClr val="lt1"/>
              </a:solidFill>
              <a:latin typeface="Lato"/>
              <a:ea typeface="Lato"/>
              <a:cs typeface="Lato"/>
              <a:sym typeface="Lato"/>
            </a:endParaRPr>
          </a:p>
        </p:txBody>
      </p:sp>
      <p:sp>
        <p:nvSpPr>
          <p:cNvPr id="504" name="Google Shape;504;p48"/>
          <p:cNvSpPr txBox="1"/>
          <p:nvPr/>
        </p:nvSpPr>
        <p:spPr>
          <a:xfrm>
            <a:off x="171475" y="1317775"/>
            <a:ext cx="4275600" cy="36387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2200"/>
              <a:buFont typeface="Arial"/>
              <a:buNone/>
            </a:pPr>
            <a:r>
              <a:rPr b="1" i="0" lang="en-GB" sz="2200" u="none" cap="none" strike="noStrike">
                <a:solidFill>
                  <a:srgbClr val="0543B3"/>
                </a:solidFill>
                <a:latin typeface="Lato"/>
                <a:ea typeface="Lato"/>
                <a:cs typeface="Lato"/>
                <a:sym typeface="Lato"/>
              </a:rPr>
              <a:t>The bank uses the saver’s deposited money to make </a:t>
            </a:r>
            <a:r>
              <a:rPr b="1" i="0" lang="en-GB" sz="2200" u="none" cap="none" strike="noStrike">
                <a:solidFill>
                  <a:schemeClr val="accent2"/>
                </a:solidFill>
                <a:latin typeface="Lato"/>
                <a:ea typeface="Lato"/>
                <a:cs typeface="Lato"/>
                <a:sym typeface="Lato"/>
              </a:rPr>
              <a:t>loans</a:t>
            </a:r>
            <a:r>
              <a:rPr b="1" i="0" lang="en-GB" sz="2200" u="none" cap="none" strike="noStrike">
                <a:solidFill>
                  <a:srgbClr val="0543B3"/>
                </a:solidFill>
                <a:latin typeface="Lato"/>
                <a:ea typeface="Lato"/>
                <a:cs typeface="Lato"/>
                <a:sym typeface="Lato"/>
              </a:rPr>
              <a:t> to other customers at </a:t>
            </a:r>
            <a:r>
              <a:rPr b="1" i="1" lang="en-GB" sz="2200" u="none" cap="none" strike="noStrike">
                <a:solidFill>
                  <a:srgbClr val="0543B3"/>
                </a:solidFill>
                <a:latin typeface="Lato"/>
                <a:ea typeface="Lato"/>
                <a:cs typeface="Lato"/>
                <a:sym typeface="Lato"/>
              </a:rPr>
              <a:t>higher rates of interest.</a:t>
            </a:r>
            <a:endParaRPr b="1" i="1" sz="22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2200"/>
              <a:buFont typeface="Arial"/>
              <a:buNone/>
            </a:pPr>
            <a:r>
              <a:t/>
            </a:r>
            <a:endParaRPr b="1" i="0" sz="22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2200"/>
              <a:buFont typeface="Arial"/>
              <a:buNone/>
            </a:pPr>
            <a:r>
              <a:rPr b="1" i="0" lang="en-GB" sz="2200" u="none" cap="none" strike="noStrike">
                <a:solidFill>
                  <a:srgbClr val="0543B3"/>
                </a:solidFill>
                <a:latin typeface="Lato"/>
                <a:ea typeface="Lato"/>
                <a:cs typeface="Lato"/>
                <a:sym typeface="Lato"/>
              </a:rPr>
              <a:t>When customers repay the loans, plus interest, the bank can pay the saver interest on their money. </a:t>
            </a:r>
            <a:endParaRPr b="0" i="0" sz="2200" u="none" cap="none" strike="noStrike">
              <a:solidFill>
                <a:srgbClr val="0543B3"/>
              </a:solidFill>
              <a:latin typeface="Lato"/>
              <a:ea typeface="Lato"/>
              <a:cs typeface="Lato"/>
              <a:sym typeface="Lato"/>
            </a:endParaRPr>
          </a:p>
        </p:txBody>
      </p:sp>
      <p:sp>
        <p:nvSpPr>
          <p:cNvPr id="505" name="Google Shape;505;p48"/>
          <p:cNvSpPr/>
          <p:nvPr/>
        </p:nvSpPr>
        <p:spPr>
          <a:xfrm>
            <a:off x="4626925" y="2819588"/>
            <a:ext cx="1242900" cy="8310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accent1"/>
                </a:solidFill>
                <a:latin typeface="Lato"/>
                <a:ea typeface="Lato"/>
                <a:cs typeface="Lato"/>
                <a:sym typeface="Lato"/>
              </a:rPr>
              <a:t>When money is saved in a bank, the bank pays interest to the saver</a:t>
            </a:r>
            <a:endParaRPr b="0" i="0" sz="900" u="none" cap="none" strike="noStrike">
              <a:solidFill>
                <a:schemeClr val="accent1"/>
              </a:solidFill>
              <a:latin typeface="Lato"/>
              <a:ea typeface="Lato"/>
              <a:cs typeface="Lato"/>
              <a:sym typeface="Lato"/>
            </a:endParaRPr>
          </a:p>
        </p:txBody>
      </p:sp>
      <p:sp>
        <p:nvSpPr>
          <p:cNvPr id="506" name="Google Shape;506;p48"/>
          <p:cNvSpPr/>
          <p:nvPr/>
        </p:nvSpPr>
        <p:spPr>
          <a:xfrm>
            <a:off x="7576750" y="2811863"/>
            <a:ext cx="1440000" cy="8310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accent1"/>
                </a:solidFill>
                <a:latin typeface="Lato"/>
                <a:ea typeface="Lato"/>
                <a:cs typeface="Lato"/>
                <a:sym typeface="Lato"/>
              </a:rPr>
              <a:t>When banks lend money, interest is added to the amount borrowed which will need to be repaid by the customer</a:t>
            </a:r>
            <a:endParaRPr b="0" i="0" sz="900" u="none" cap="none" strike="noStrike">
              <a:solidFill>
                <a:schemeClr val="accent1"/>
              </a:solidFill>
              <a:latin typeface="Lato"/>
              <a:ea typeface="Lato"/>
              <a:cs typeface="Lato"/>
              <a:sym typeface="Lato"/>
            </a:endParaRPr>
          </a:p>
        </p:txBody>
      </p:sp>
      <p:pic>
        <p:nvPicPr>
          <p:cNvPr id="507" name="Google Shape;507;p48"/>
          <p:cNvPicPr preferRelativeResize="0"/>
          <p:nvPr/>
        </p:nvPicPr>
        <p:blipFill rotWithShape="1">
          <a:blip r:embed="rId3">
            <a:alphaModFix/>
          </a:blip>
          <a:srcRect b="0" l="0" r="0" t="0"/>
          <a:stretch/>
        </p:blipFill>
        <p:spPr>
          <a:xfrm>
            <a:off x="5788525" y="2013900"/>
            <a:ext cx="1905000" cy="1905000"/>
          </a:xfrm>
          <a:prstGeom prst="rect">
            <a:avLst/>
          </a:prstGeom>
          <a:noFill/>
          <a:ln>
            <a:noFill/>
          </a:ln>
        </p:spPr>
      </p:pic>
      <p:sp>
        <p:nvSpPr>
          <p:cNvPr id="508" name="Google Shape;508;p48"/>
          <p:cNvSpPr/>
          <p:nvPr/>
        </p:nvSpPr>
        <p:spPr>
          <a:xfrm>
            <a:off x="4838200" y="2150850"/>
            <a:ext cx="659700" cy="5469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9" name="Google Shape;509;p48"/>
          <p:cNvPicPr preferRelativeResize="0"/>
          <p:nvPr/>
        </p:nvPicPr>
        <p:blipFill rotWithShape="1">
          <a:blip r:embed="rId4">
            <a:alphaModFix/>
          </a:blip>
          <a:srcRect b="0" l="0" r="0" t="0"/>
          <a:stretch/>
        </p:blipFill>
        <p:spPr>
          <a:xfrm>
            <a:off x="8021812" y="2166300"/>
            <a:ext cx="549869" cy="516000"/>
          </a:xfrm>
          <a:prstGeom prst="rect">
            <a:avLst/>
          </a:prstGeom>
          <a:noFill/>
          <a:ln>
            <a:noFill/>
          </a:ln>
        </p:spPr>
      </p:pic>
      <p:sp>
        <p:nvSpPr>
          <p:cNvPr id="510" name="Google Shape;510;p48"/>
          <p:cNvSpPr/>
          <p:nvPr/>
        </p:nvSpPr>
        <p:spPr>
          <a:xfrm>
            <a:off x="7984150" y="2171837"/>
            <a:ext cx="625200" cy="5160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3"/>
              </a:solidFill>
              <a:latin typeface="Arial"/>
              <a:ea typeface="Arial"/>
              <a:cs typeface="Arial"/>
              <a:sym typeface="Arial"/>
            </a:endParaRPr>
          </a:p>
        </p:txBody>
      </p:sp>
      <p:pic>
        <p:nvPicPr>
          <p:cNvPr id="511" name="Google Shape;511;p48"/>
          <p:cNvPicPr preferRelativeResize="0"/>
          <p:nvPr/>
        </p:nvPicPr>
        <p:blipFill rotWithShape="1">
          <a:blip r:embed="rId5">
            <a:alphaModFix/>
          </a:blip>
          <a:srcRect b="0" l="0" r="0" t="0"/>
          <a:stretch/>
        </p:blipFill>
        <p:spPr>
          <a:xfrm>
            <a:off x="4944250" y="2166288"/>
            <a:ext cx="516000" cy="516000"/>
          </a:xfrm>
          <a:prstGeom prst="rect">
            <a:avLst/>
          </a:prstGeom>
          <a:noFill/>
          <a:ln>
            <a:noFill/>
          </a:ln>
        </p:spPr>
      </p:pic>
      <p:sp>
        <p:nvSpPr>
          <p:cNvPr id="512" name="Google Shape;512;p48"/>
          <p:cNvSpPr/>
          <p:nvPr/>
        </p:nvSpPr>
        <p:spPr>
          <a:xfrm>
            <a:off x="6730725" y="3827625"/>
            <a:ext cx="1841100" cy="831000"/>
          </a:xfrm>
          <a:prstGeom prst="curvedUpArrow">
            <a:avLst>
              <a:gd fmla="val 0" name="adj1"/>
              <a:gd fmla="val 50000" name="adj2"/>
              <a:gd fmla="val 24122"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48"/>
          <p:cNvSpPr/>
          <p:nvPr/>
        </p:nvSpPr>
        <p:spPr>
          <a:xfrm rot="10800000">
            <a:off x="6700750" y="1280175"/>
            <a:ext cx="1722000" cy="733800"/>
          </a:xfrm>
          <a:prstGeom prst="curvedUpArrow">
            <a:avLst>
              <a:gd fmla="val 0" name="adj1"/>
              <a:gd fmla="val 50000" name="adj2"/>
              <a:gd fmla="val 2500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48"/>
          <p:cNvSpPr/>
          <p:nvPr/>
        </p:nvSpPr>
        <p:spPr>
          <a:xfrm>
            <a:off x="4978800" y="1310200"/>
            <a:ext cx="1722000" cy="703800"/>
          </a:xfrm>
          <a:prstGeom prst="curvedDownArrow">
            <a:avLst>
              <a:gd fmla="val 0" name="adj1"/>
              <a:gd fmla="val 50000" name="adj2"/>
              <a:gd fmla="val 2500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48"/>
          <p:cNvSpPr/>
          <p:nvPr/>
        </p:nvSpPr>
        <p:spPr>
          <a:xfrm rot="10799407">
            <a:off x="4821700" y="3818247"/>
            <a:ext cx="1738500" cy="891000"/>
          </a:xfrm>
          <a:prstGeom prst="curvedDownArrow">
            <a:avLst>
              <a:gd fmla="val 0" name="adj1"/>
              <a:gd fmla="val 50000" name="adj2"/>
              <a:gd fmla="val 2500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2" name="Shape 72"/>
        <p:cNvGrpSpPr/>
        <p:nvPr/>
      </p:nvGrpSpPr>
      <p:grpSpPr>
        <a:xfrm>
          <a:off x="0" y="0"/>
          <a:ext cx="0" cy="0"/>
          <a:chOff x="0" y="0"/>
          <a:chExt cx="0" cy="0"/>
        </a:xfrm>
      </p:grpSpPr>
      <p:sp>
        <p:nvSpPr>
          <p:cNvPr id="73" name="Google Shape;73;p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5"/>
          <p:cNvSpPr txBox="1"/>
          <p:nvPr/>
        </p:nvSpPr>
        <p:spPr>
          <a:xfrm>
            <a:off x="360375" y="629075"/>
            <a:ext cx="7708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75" name="Google Shape;75;p5"/>
          <p:cNvSpPr txBox="1"/>
          <p:nvPr/>
        </p:nvSpPr>
        <p:spPr>
          <a:xfrm>
            <a:off x="488176" y="1274075"/>
            <a:ext cx="7708800" cy="215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Identify different ways to save for the long term</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0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Compare different savings products and assess best options for different people</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0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Calculate interest for different savings accounts</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Lato"/>
              <a:ea typeface="Lato"/>
              <a:cs typeface="Lato"/>
              <a:sym typeface="Lat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9"/>
          <p:cNvSpPr txBox="1"/>
          <p:nvPr/>
        </p:nvSpPr>
        <p:spPr>
          <a:xfrm>
            <a:off x="360375" y="1004250"/>
            <a:ext cx="7871100" cy="2047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b="1" lang="en-GB" sz="1600">
                <a:solidFill>
                  <a:schemeClr val="lt1"/>
                </a:solidFill>
                <a:latin typeface="Lato"/>
                <a:ea typeface="Lato"/>
                <a:cs typeface="Lato"/>
                <a:sym typeface="Lato"/>
              </a:rPr>
              <a:t>Take a look at the following three scenarios:</a:t>
            </a:r>
            <a:endParaRPr b="1" sz="1600">
              <a:solidFill>
                <a:schemeClr val="lt1"/>
              </a:solidFill>
              <a:latin typeface="Lato"/>
              <a:ea typeface="Lato"/>
              <a:cs typeface="Lato"/>
              <a:sym typeface="Lato"/>
            </a:endParaRPr>
          </a:p>
          <a:p>
            <a:pPr indent="0" lvl="0" marL="0" rtl="0" algn="l">
              <a:spcBef>
                <a:spcPts val="0"/>
              </a:spcBef>
              <a:spcAft>
                <a:spcPts val="0"/>
              </a:spcAft>
              <a:buNone/>
            </a:pPr>
            <a:r>
              <a:t/>
            </a:r>
            <a:endParaRPr b="1" sz="1600">
              <a:solidFill>
                <a:schemeClr val="lt1"/>
              </a:solidFill>
              <a:latin typeface="Lato"/>
              <a:ea typeface="Lato"/>
              <a:cs typeface="Lato"/>
              <a:sym typeface="Lato"/>
            </a:endParaRPr>
          </a:p>
          <a:p>
            <a:pPr indent="-330200" lvl="0" marL="457200" rtl="0" algn="l">
              <a:spcBef>
                <a:spcPts val="100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A 20-year-old invests £200 per month for 10 years (total invested = £24,000)</a:t>
            </a:r>
            <a:endParaRPr b="1" sz="1600">
              <a:solidFill>
                <a:schemeClr val="lt1"/>
              </a:solidFill>
              <a:latin typeface="Lato"/>
              <a:ea typeface="Lato"/>
              <a:cs typeface="Lato"/>
              <a:sym typeface="Lato"/>
            </a:endParaRPr>
          </a:p>
          <a:p>
            <a:pPr indent="-330200" lvl="0" marL="457200" rtl="0" algn="l">
              <a:spcBef>
                <a:spcPts val="100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A 30-year-old invests £200 per month for 30 years (total invested = £72,000)</a:t>
            </a:r>
            <a:endParaRPr b="1" sz="1600">
              <a:solidFill>
                <a:schemeClr val="lt1"/>
              </a:solidFill>
              <a:latin typeface="Lato"/>
              <a:ea typeface="Lato"/>
              <a:cs typeface="Lato"/>
              <a:sym typeface="Lato"/>
            </a:endParaRPr>
          </a:p>
          <a:p>
            <a:pPr indent="-330200" lvl="0" marL="457200" rtl="0" algn="l">
              <a:spcBef>
                <a:spcPts val="100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A 40-year-old invests £400 per month for 20 years (total invested = £96,000)</a:t>
            </a:r>
            <a:endParaRPr b="1" sz="16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600">
              <a:solidFill>
                <a:schemeClr val="lt1"/>
              </a:solidFill>
              <a:latin typeface="Lato"/>
              <a:ea typeface="Lato"/>
              <a:cs typeface="Lato"/>
              <a:sym typeface="Lato"/>
            </a:endParaRPr>
          </a:p>
        </p:txBody>
      </p:sp>
      <p:sp>
        <p:nvSpPr>
          <p:cNvPr id="521" name="Google Shape;521;p49"/>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The earlier someone starts saving the better!</a:t>
            </a:r>
            <a:endParaRPr b="1" i="0" sz="2900" u="none" cap="none" strike="noStrike">
              <a:latin typeface="Lato"/>
              <a:ea typeface="Lato"/>
              <a:cs typeface="Lato"/>
              <a:sym typeface="Lato"/>
            </a:endParaRPr>
          </a:p>
        </p:txBody>
      </p:sp>
      <p:sp>
        <p:nvSpPr>
          <p:cNvPr id="522" name="Google Shape;522;p49"/>
          <p:cNvSpPr txBox="1"/>
          <p:nvPr/>
        </p:nvSpPr>
        <p:spPr>
          <a:xfrm>
            <a:off x="1696100" y="3051450"/>
            <a:ext cx="6839700" cy="677100"/>
          </a:xfrm>
          <a:prstGeom prst="rect">
            <a:avLst/>
          </a:prstGeom>
          <a:solidFill>
            <a:schemeClr val="accent2"/>
          </a:solid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sz="1600">
                <a:solidFill>
                  <a:schemeClr val="dk2"/>
                </a:solidFill>
                <a:latin typeface="Lato"/>
                <a:ea typeface="Lato"/>
                <a:cs typeface="Lato"/>
                <a:sym typeface="Lato"/>
              </a:rPr>
              <a:t>Assuming an annual investment return of 7% who do you think at age 60 ends up with most?</a:t>
            </a:r>
            <a:endParaRPr sz="1600">
              <a:solidFill>
                <a:schemeClr val="dk2"/>
              </a:solidFill>
              <a:latin typeface="Lato"/>
              <a:ea typeface="Lato"/>
              <a:cs typeface="Lato"/>
              <a:sym typeface="Lato"/>
            </a:endParaRPr>
          </a:p>
        </p:txBody>
      </p:sp>
      <p:pic>
        <p:nvPicPr>
          <p:cNvPr id="523" name="Google Shape;523;p49" title="noun-question-mark-6010498.png"/>
          <p:cNvPicPr preferRelativeResize="0"/>
          <p:nvPr/>
        </p:nvPicPr>
        <p:blipFill rotWithShape="1">
          <a:blip r:embed="rId3">
            <a:alphaModFix/>
          </a:blip>
          <a:srcRect b="16450" l="0" r="0" t="0"/>
          <a:stretch/>
        </p:blipFill>
        <p:spPr>
          <a:xfrm>
            <a:off x="794004" y="3051450"/>
            <a:ext cx="810392" cy="6771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g304c3f51bb4_0_26"/>
          <p:cNvSpPr txBox="1"/>
          <p:nvPr/>
        </p:nvSpPr>
        <p:spPr>
          <a:xfrm>
            <a:off x="360375" y="1004250"/>
            <a:ext cx="7871100" cy="2047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b="1" lang="en-GB" sz="1600">
                <a:solidFill>
                  <a:schemeClr val="lt1"/>
                </a:solidFill>
                <a:latin typeface="Lato"/>
                <a:ea typeface="Lato"/>
                <a:cs typeface="Lato"/>
                <a:sym typeface="Lato"/>
              </a:rPr>
              <a:t>Take a look at the following three scenarios:</a:t>
            </a:r>
            <a:endParaRPr b="1" sz="1600">
              <a:solidFill>
                <a:schemeClr val="lt1"/>
              </a:solidFill>
              <a:latin typeface="Lato"/>
              <a:ea typeface="Lato"/>
              <a:cs typeface="Lato"/>
              <a:sym typeface="Lato"/>
            </a:endParaRPr>
          </a:p>
          <a:p>
            <a:pPr indent="0" lvl="0" marL="0" rtl="0" algn="l">
              <a:spcBef>
                <a:spcPts val="0"/>
              </a:spcBef>
              <a:spcAft>
                <a:spcPts val="0"/>
              </a:spcAft>
              <a:buNone/>
            </a:pPr>
            <a:r>
              <a:t/>
            </a:r>
            <a:endParaRPr b="1" sz="1600">
              <a:solidFill>
                <a:schemeClr val="lt1"/>
              </a:solidFill>
              <a:latin typeface="Lato"/>
              <a:ea typeface="Lato"/>
              <a:cs typeface="Lato"/>
              <a:sym typeface="Lato"/>
            </a:endParaRPr>
          </a:p>
          <a:p>
            <a:pPr indent="-330200" lvl="0" marL="457200" rtl="0" algn="l">
              <a:spcBef>
                <a:spcPts val="100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A 20-year-old invests £200 per month for 10 years (total invested = £24,000)</a:t>
            </a:r>
            <a:endParaRPr b="1" sz="1600">
              <a:solidFill>
                <a:schemeClr val="lt1"/>
              </a:solidFill>
              <a:latin typeface="Lato"/>
              <a:ea typeface="Lato"/>
              <a:cs typeface="Lato"/>
              <a:sym typeface="Lato"/>
            </a:endParaRPr>
          </a:p>
          <a:p>
            <a:pPr indent="-330200" lvl="0" marL="457200" rtl="0" algn="l">
              <a:spcBef>
                <a:spcPts val="100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A 30-year-old invests £200 per month for 30 years (total invested = £72,000)</a:t>
            </a:r>
            <a:endParaRPr b="1" sz="1600">
              <a:solidFill>
                <a:schemeClr val="lt1"/>
              </a:solidFill>
              <a:latin typeface="Lato"/>
              <a:ea typeface="Lato"/>
              <a:cs typeface="Lato"/>
              <a:sym typeface="Lato"/>
            </a:endParaRPr>
          </a:p>
          <a:p>
            <a:pPr indent="-330200" lvl="0" marL="457200" rtl="0" algn="l">
              <a:spcBef>
                <a:spcPts val="100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A 40-year-old invests £400 per month for 20 years (total invested = £96,000)</a:t>
            </a:r>
            <a:endParaRPr b="1" sz="16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600">
              <a:solidFill>
                <a:schemeClr val="lt1"/>
              </a:solidFill>
              <a:latin typeface="Lato"/>
              <a:ea typeface="Lato"/>
              <a:cs typeface="Lato"/>
              <a:sym typeface="Lato"/>
            </a:endParaRPr>
          </a:p>
        </p:txBody>
      </p:sp>
      <p:sp>
        <p:nvSpPr>
          <p:cNvPr id="529" name="Google Shape;529;g304c3f51bb4_0_26"/>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The earlier someone starts saving the better!</a:t>
            </a:r>
            <a:endParaRPr b="1" i="0" sz="2900" u="none" cap="none" strike="noStrike">
              <a:solidFill>
                <a:schemeClr val="lt1"/>
              </a:solidFill>
              <a:latin typeface="Lato"/>
              <a:ea typeface="Lato"/>
              <a:cs typeface="Lato"/>
              <a:sym typeface="Lato"/>
            </a:endParaRPr>
          </a:p>
        </p:txBody>
      </p:sp>
      <p:sp>
        <p:nvSpPr>
          <p:cNvPr id="530" name="Google Shape;530;g304c3f51bb4_0_26"/>
          <p:cNvSpPr txBox="1"/>
          <p:nvPr/>
        </p:nvSpPr>
        <p:spPr>
          <a:xfrm>
            <a:off x="1696100" y="3051450"/>
            <a:ext cx="6839700" cy="677100"/>
          </a:xfrm>
          <a:prstGeom prst="rect">
            <a:avLst/>
          </a:prstGeom>
          <a:solidFill>
            <a:schemeClr val="accent2"/>
          </a:solid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sz="1600">
                <a:solidFill>
                  <a:schemeClr val="dk2"/>
                </a:solidFill>
                <a:latin typeface="Lato"/>
                <a:ea typeface="Lato"/>
                <a:cs typeface="Lato"/>
                <a:sym typeface="Lato"/>
              </a:rPr>
              <a:t>Assuming an annual investment return of 7% who do you think at age 60 ends up with most?</a:t>
            </a:r>
            <a:endParaRPr sz="1600">
              <a:solidFill>
                <a:schemeClr val="dk2"/>
              </a:solidFill>
              <a:latin typeface="Lato"/>
              <a:ea typeface="Lato"/>
              <a:cs typeface="Lato"/>
              <a:sym typeface="Lato"/>
            </a:endParaRPr>
          </a:p>
        </p:txBody>
      </p:sp>
      <p:pic>
        <p:nvPicPr>
          <p:cNvPr id="531" name="Google Shape;531;g304c3f51bb4_0_26" title="noun-question-mark-6010498.png"/>
          <p:cNvPicPr preferRelativeResize="0"/>
          <p:nvPr/>
        </p:nvPicPr>
        <p:blipFill rotWithShape="1">
          <a:blip r:embed="rId3">
            <a:alphaModFix/>
          </a:blip>
          <a:srcRect b="16450" l="0" r="0" t="0"/>
          <a:stretch/>
        </p:blipFill>
        <p:spPr>
          <a:xfrm>
            <a:off x="794004" y="3051450"/>
            <a:ext cx="810392" cy="677100"/>
          </a:xfrm>
          <a:prstGeom prst="rect">
            <a:avLst/>
          </a:prstGeom>
          <a:noFill/>
          <a:ln>
            <a:noFill/>
          </a:ln>
        </p:spPr>
      </p:pic>
      <p:sp>
        <p:nvSpPr>
          <p:cNvPr id="532" name="Google Shape;532;g304c3f51bb4_0_26"/>
          <p:cNvSpPr txBox="1"/>
          <p:nvPr/>
        </p:nvSpPr>
        <p:spPr>
          <a:xfrm>
            <a:off x="1696100" y="4033475"/>
            <a:ext cx="6839700" cy="677100"/>
          </a:xfrm>
          <a:prstGeom prst="rect">
            <a:avLst/>
          </a:prstGeom>
          <a:solidFill>
            <a:schemeClr val="lt1"/>
          </a:solidFill>
          <a:ln cap="flat" cmpd="sng" w="38100">
            <a:solidFill>
              <a:srgbClr val="00FF00"/>
            </a:solidFill>
            <a:prstDash val="solid"/>
            <a:round/>
            <a:headEnd len="sm" w="sm" type="none"/>
            <a:tailEnd len="sm" w="sm" type="none"/>
          </a:ln>
        </p:spPr>
        <p:txBody>
          <a:bodyPr anchorCtr="0" anchor="ctr" bIns="91425" lIns="91425" spcFirstLastPara="1" rIns="91425" wrap="square" tIns="91425">
            <a:spAutoFit/>
          </a:bodyPr>
          <a:lstStyle/>
          <a:p>
            <a:pPr indent="0" lvl="0" marL="0" rtl="0" algn="l">
              <a:spcBef>
                <a:spcPts val="0"/>
              </a:spcBef>
              <a:spcAft>
                <a:spcPts val="0"/>
              </a:spcAft>
              <a:buNone/>
            </a:pPr>
            <a:r>
              <a:rPr lang="en-GB" sz="1600">
                <a:solidFill>
                  <a:schemeClr val="dk2"/>
                </a:solidFill>
                <a:latin typeface="Lato"/>
                <a:ea typeface="Lato"/>
                <a:cs typeface="Lato"/>
                <a:sym typeface="Lato"/>
              </a:rPr>
              <a:t>Answer = The 20-year-old even though he invested 200% less than the 30-year-old or 300% less than the 40-year-old!</a:t>
            </a:r>
            <a:endParaRPr sz="1600">
              <a:solidFill>
                <a:schemeClr val="dk2"/>
              </a:solidFill>
              <a:latin typeface="Lato"/>
              <a:ea typeface="Lato"/>
              <a:cs typeface="Lato"/>
              <a:sym typeface="Lato"/>
            </a:endParaRPr>
          </a:p>
        </p:txBody>
      </p:sp>
      <p:pic>
        <p:nvPicPr>
          <p:cNvPr id="533" name="Google Shape;533;g304c3f51bb4_0_26" title="noun-tick-7454586.png"/>
          <p:cNvPicPr preferRelativeResize="0"/>
          <p:nvPr/>
        </p:nvPicPr>
        <p:blipFill rotWithShape="1">
          <a:blip r:embed="rId4">
            <a:alphaModFix/>
          </a:blip>
          <a:srcRect b="15103" l="0" r="0" t="0"/>
          <a:stretch/>
        </p:blipFill>
        <p:spPr>
          <a:xfrm>
            <a:off x="794000" y="4028022"/>
            <a:ext cx="810401" cy="68800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51"/>
          <p:cNvSpPr txBox="1"/>
          <p:nvPr/>
        </p:nvSpPr>
        <p:spPr>
          <a:xfrm>
            <a:off x="1295450" y="1262975"/>
            <a:ext cx="6092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Play around with different compound interest options </a:t>
            </a:r>
            <a:r>
              <a:rPr b="0" i="0" lang="en-GB" sz="1800" u="sng" cap="none" strike="noStrike">
                <a:solidFill>
                  <a:schemeClr val="hlink"/>
                </a:solidFill>
                <a:latin typeface="Lato"/>
                <a:ea typeface="Lato"/>
                <a:cs typeface="Lato"/>
                <a:sym typeface="Lato"/>
                <a:hlinkClick r:id="rId3"/>
              </a:rPr>
              <a:t>here</a:t>
            </a:r>
            <a:r>
              <a:rPr b="0" i="0" lang="en-GB" sz="1800" u="none" cap="none" strike="noStrike">
                <a:solidFill>
                  <a:srgbClr val="000000"/>
                </a:solidFill>
                <a:latin typeface="Lato"/>
                <a:ea typeface="Lato"/>
                <a:cs typeface="Lato"/>
                <a:sym typeface="Lato"/>
              </a:rPr>
              <a:t>.</a:t>
            </a:r>
            <a:endParaRPr b="0" i="0" sz="1800" u="none" cap="none" strike="noStrike">
              <a:solidFill>
                <a:srgbClr val="000000"/>
              </a:solidFill>
              <a:latin typeface="Lato"/>
              <a:ea typeface="Lato"/>
              <a:cs typeface="Lato"/>
              <a:sym typeface="Lato"/>
            </a:endParaRPr>
          </a:p>
        </p:txBody>
      </p:sp>
      <p:pic>
        <p:nvPicPr>
          <p:cNvPr id="539" name="Google Shape;539;p51"/>
          <p:cNvPicPr preferRelativeResize="0"/>
          <p:nvPr/>
        </p:nvPicPr>
        <p:blipFill rotWithShape="1">
          <a:blip r:embed="rId4">
            <a:alphaModFix/>
          </a:blip>
          <a:srcRect b="0" l="0" r="0" t="0"/>
          <a:stretch/>
        </p:blipFill>
        <p:spPr>
          <a:xfrm>
            <a:off x="2940313" y="1917275"/>
            <a:ext cx="2802975" cy="2802975"/>
          </a:xfrm>
          <a:prstGeom prst="rect">
            <a:avLst/>
          </a:prstGeom>
          <a:noFill/>
          <a:ln>
            <a:noFill/>
          </a:ln>
        </p:spPr>
      </p:pic>
      <p:sp>
        <p:nvSpPr>
          <p:cNvPr id="540" name="Google Shape;540;p51"/>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Compound interest calculator</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pic>
        <p:nvPicPr>
          <p:cNvPr id="545" name="Google Shape;545;p52"/>
          <p:cNvPicPr preferRelativeResize="0"/>
          <p:nvPr/>
        </p:nvPicPr>
        <p:blipFill rotWithShape="1">
          <a:blip r:embed="rId3">
            <a:alphaModFix/>
          </a:blip>
          <a:srcRect b="0" l="0" r="0" t="0"/>
          <a:stretch/>
        </p:blipFill>
        <p:spPr>
          <a:xfrm>
            <a:off x="4259276" y="1351100"/>
            <a:ext cx="3355073" cy="3227250"/>
          </a:xfrm>
          <a:prstGeom prst="rect">
            <a:avLst/>
          </a:prstGeom>
          <a:noFill/>
          <a:ln cap="flat" cmpd="sng" w="28575">
            <a:solidFill>
              <a:schemeClr val="accent2"/>
            </a:solidFill>
            <a:prstDash val="solid"/>
            <a:round/>
            <a:headEnd len="sm" w="sm" type="none"/>
            <a:tailEnd len="sm" w="sm" type="none"/>
          </a:ln>
          <a:effectLst>
            <a:outerShdw blurRad="57150" rotWithShape="0" algn="bl" dir="5400000" dist="19050">
              <a:srgbClr val="000000">
                <a:alpha val="49411"/>
              </a:srgbClr>
            </a:outerShdw>
          </a:effectLst>
        </p:spPr>
      </p:pic>
      <p:sp>
        <p:nvSpPr>
          <p:cNvPr id="546" name="Google Shape;546;p52"/>
          <p:cNvSpPr txBox="1"/>
          <p:nvPr/>
        </p:nvSpPr>
        <p:spPr>
          <a:xfrm>
            <a:off x="258450" y="1348475"/>
            <a:ext cx="3746400" cy="28116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chemeClr val="accent1"/>
              </a:buClr>
              <a:buSzPts val="2200"/>
              <a:buFont typeface="Lato"/>
              <a:buAutoNum type="arabicPeriod"/>
            </a:pPr>
            <a:r>
              <a:rPr b="0" i="0" lang="en-GB" sz="2200" u="none" cap="none" strike="noStrike">
                <a:solidFill>
                  <a:schemeClr val="accent1"/>
                </a:solidFill>
                <a:latin typeface="Lato"/>
                <a:ea typeface="Lato"/>
                <a:cs typeface="Lato"/>
                <a:sym typeface="Lato"/>
              </a:rPr>
              <a:t>What do we mean by inflation?</a:t>
            </a:r>
            <a:endParaRPr b="0" i="0" sz="2200" u="none" cap="none" strike="noStrike">
              <a:solidFill>
                <a:schemeClr val="accent1"/>
              </a:solidFill>
              <a:latin typeface="Lato"/>
              <a:ea typeface="Lato"/>
              <a:cs typeface="Lato"/>
              <a:sym typeface="Lato"/>
            </a:endParaRPr>
          </a:p>
          <a:p>
            <a:pPr indent="-368300" lvl="0" marL="457200" marR="0" rtl="0" algn="l">
              <a:lnSpc>
                <a:spcPct val="100000"/>
              </a:lnSpc>
              <a:spcBef>
                <a:spcPts val="1000"/>
              </a:spcBef>
              <a:spcAft>
                <a:spcPts val="0"/>
              </a:spcAft>
              <a:buClr>
                <a:schemeClr val="accent1"/>
              </a:buClr>
              <a:buSzPts val="2200"/>
              <a:buFont typeface="Lato"/>
              <a:buAutoNum type="arabicPeriod"/>
            </a:pPr>
            <a:r>
              <a:rPr b="0" i="0" lang="en-GB" sz="2200" u="none" cap="none" strike="noStrike">
                <a:solidFill>
                  <a:schemeClr val="accent1"/>
                </a:solidFill>
                <a:latin typeface="Lato"/>
                <a:ea typeface="Lato"/>
                <a:cs typeface="Lato"/>
                <a:sym typeface="Lato"/>
              </a:rPr>
              <a:t>What is the inflation rate today?</a:t>
            </a:r>
            <a:endParaRPr b="0" i="0" sz="2200" u="none" cap="none" strike="noStrike">
              <a:solidFill>
                <a:schemeClr val="accent1"/>
              </a:solidFill>
              <a:latin typeface="Lato"/>
              <a:ea typeface="Lato"/>
              <a:cs typeface="Lato"/>
              <a:sym typeface="Lato"/>
            </a:endParaRPr>
          </a:p>
          <a:p>
            <a:pPr indent="-361950" lvl="0" marL="457200" marR="0" rtl="0" algn="l">
              <a:lnSpc>
                <a:spcPct val="100000"/>
              </a:lnSpc>
              <a:spcBef>
                <a:spcPts val="1000"/>
              </a:spcBef>
              <a:spcAft>
                <a:spcPts val="1000"/>
              </a:spcAft>
              <a:buClr>
                <a:schemeClr val="accent1"/>
              </a:buClr>
              <a:buSzPts val="2100"/>
              <a:buFont typeface="Lato"/>
              <a:buAutoNum type="arabicPeriod"/>
            </a:pPr>
            <a:r>
              <a:rPr b="0" i="0" lang="en-GB" sz="2200" u="none" cap="none" strike="noStrike">
                <a:solidFill>
                  <a:schemeClr val="accent1"/>
                </a:solidFill>
                <a:latin typeface="Lato"/>
                <a:ea typeface="Lato"/>
                <a:cs typeface="Lato"/>
                <a:sym typeface="Lato"/>
              </a:rPr>
              <a:t>How do you think inflation will affect people's savings?</a:t>
            </a:r>
            <a:r>
              <a:rPr b="0" i="0" lang="en-GB" sz="2100" u="none" cap="none" strike="noStrike">
                <a:solidFill>
                  <a:schemeClr val="accent1"/>
                </a:solidFill>
                <a:latin typeface="Lato"/>
                <a:ea typeface="Lato"/>
                <a:cs typeface="Lato"/>
                <a:sym typeface="Lato"/>
              </a:rPr>
              <a:t> </a:t>
            </a:r>
            <a:endParaRPr b="0" i="0" sz="2100" u="none" cap="none" strike="noStrike">
              <a:solidFill>
                <a:schemeClr val="accent1"/>
              </a:solidFill>
              <a:latin typeface="Lato"/>
              <a:ea typeface="Lato"/>
              <a:cs typeface="Lato"/>
              <a:sym typeface="Lato"/>
            </a:endParaRPr>
          </a:p>
        </p:txBody>
      </p:sp>
      <p:sp>
        <p:nvSpPr>
          <p:cNvPr id="547" name="Google Shape;547;p52"/>
          <p:cNvSpPr txBox="1"/>
          <p:nvPr/>
        </p:nvSpPr>
        <p:spPr>
          <a:xfrm>
            <a:off x="67100" y="4875150"/>
            <a:ext cx="53223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lt1"/>
                </a:solidFill>
                <a:latin typeface="Arial"/>
                <a:ea typeface="Arial"/>
                <a:cs typeface="Arial"/>
                <a:sym typeface="Arial"/>
              </a:rPr>
              <a:t>Source: https://www.ft.com/content/83e25a69-4bf8-487f-90d6-ae4403db68d0</a:t>
            </a:r>
            <a:endParaRPr b="0" i="0" sz="900" u="none" cap="none" strike="noStrike">
              <a:solidFill>
                <a:schemeClr val="lt1"/>
              </a:solidFill>
              <a:latin typeface="Arial"/>
              <a:ea typeface="Arial"/>
              <a:cs typeface="Arial"/>
              <a:sym typeface="Arial"/>
            </a:endParaRPr>
          </a:p>
        </p:txBody>
      </p:sp>
      <p:sp>
        <p:nvSpPr>
          <p:cNvPr id="548" name="Google Shape;548;p52"/>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The effect of inflation on savings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53"/>
          <p:cNvSpPr txBox="1"/>
          <p:nvPr/>
        </p:nvSpPr>
        <p:spPr>
          <a:xfrm>
            <a:off x="360375" y="1123325"/>
            <a:ext cx="8508600" cy="19188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latin typeface="Lato"/>
                <a:ea typeface="Lato"/>
                <a:cs typeface="Lato"/>
                <a:sym typeface="Lato"/>
              </a:rPr>
              <a:t>When considering interest rates on savings, it’s important to take into account</a:t>
            </a:r>
            <a:r>
              <a:rPr b="1" i="0" lang="en-GB" sz="1600" u="none" cap="none" strike="noStrike">
                <a:solidFill>
                  <a:schemeClr val="accent1"/>
                </a:solidFill>
                <a:latin typeface="Lato"/>
                <a:ea typeface="Lato"/>
                <a:cs typeface="Lato"/>
                <a:sym typeface="Lato"/>
              </a:rPr>
              <a:t> inflation</a:t>
            </a:r>
            <a:r>
              <a:rPr b="0" i="0" lang="en-GB" sz="1600" u="none" cap="none" strike="noStrike">
                <a:solidFill>
                  <a:schemeClr val="accent1"/>
                </a:solidFill>
                <a:latin typeface="Lato"/>
                <a:ea typeface="Lato"/>
                <a:cs typeface="Lato"/>
                <a:sym typeface="Lato"/>
              </a:rPr>
              <a:t>. Inflation is the price rise in goods and services</a:t>
            </a:r>
            <a:endParaRPr b="0" i="0" sz="1600" u="none" cap="none" strike="noStrike">
              <a:solidFill>
                <a:schemeClr val="accent1"/>
              </a:solidFill>
              <a:latin typeface="Lato"/>
              <a:ea typeface="Lato"/>
              <a:cs typeface="Lato"/>
              <a:sym typeface="Lato"/>
            </a:endParaRPr>
          </a:p>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latin typeface="Lato"/>
                <a:ea typeface="Lato"/>
                <a:cs typeface="Lato"/>
                <a:sym typeface="Lato"/>
              </a:rPr>
              <a:t>Inflation rose a lot from 2019 to 2023 and </a:t>
            </a:r>
            <a:r>
              <a:rPr lang="en-GB" sz="1600">
                <a:solidFill>
                  <a:schemeClr val="accent1"/>
                </a:solidFill>
                <a:latin typeface="Lato"/>
                <a:ea typeface="Lato"/>
                <a:cs typeface="Lato"/>
                <a:sym typeface="Lato"/>
              </a:rPr>
              <a:t>was </a:t>
            </a:r>
            <a:r>
              <a:rPr b="1" i="0" lang="en-GB" sz="1600" u="none" cap="none" strike="noStrike">
                <a:solidFill>
                  <a:schemeClr val="accent1"/>
                </a:solidFill>
                <a:latin typeface="Lato"/>
                <a:ea typeface="Lato"/>
                <a:cs typeface="Lato"/>
                <a:sym typeface="Lato"/>
              </a:rPr>
              <a:t>over 10% in 2022-23</a:t>
            </a:r>
            <a:r>
              <a:rPr b="0" i="0" lang="en-GB" sz="1600" u="none" cap="none" strike="noStrike">
                <a:solidFill>
                  <a:schemeClr val="accent1"/>
                </a:solidFill>
                <a:latin typeface="Lato"/>
                <a:ea typeface="Lato"/>
                <a:cs typeface="Lato"/>
                <a:sym typeface="Lato"/>
              </a:rPr>
              <a:t>. This compares to the </a:t>
            </a:r>
            <a:r>
              <a:rPr b="1" i="0" lang="en-GB" sz="1600" u="none" cap="none" strike="noStrike">
                <a:solidFill>
                  <a:schemeClr val="accent1"/>
                </a:solidFill>
                <a:latin typeface="Lato"/>
                <a:ea typeface="Lato"/>
                <a:cs typeface="Lato"/>
                <a:sym typeface="Lato"/>
              </a:rPr>
              <a:t>target rate of 2%</a:t>
            </a:r>
            <a:r>
              <a:rPr b="0" i="0" lang="en-GB" sz="1600" u="none" cap="none" strike="noStrike">
                <a:solidFill>
                  <a:schemeClr val="accent1"/>
                </a:solidFill>
                <a:latin typeface="Lato"/>
                <a:ea typeface="Lato"/>
                <a:cs typeface="Lato"/>
                <a:sym typeface="Lato"/>
              </a:rPr>
              <a:t>. Watch </a:t>
            </a:r>
            <a:r>
              <a:rPr b="1" i="0" lang="en-GB" sz="1600" u="sng" cap="none" strike="noStrike">
                <a:solidFill>
                  <a:schemeClr val="hlink"/>
                </a:solidFill>
                <a:latin typeface="Lato"/>
                <a:ea typeface="Lato"/>
                <a:cs typeface="Lato"/>
                <a:sym typeface="Lato"/>
                <a:hlinkClick r:id="rId3"/>
              </a:rPr>
              <a:t>this video</a:t>
            </a:r>
            <a:r>
              <a:rPr b="0" i="0" lang="en-GB" sz="1600" u="none" cap="none" strike="noStrike">
                <a:solidFill>
                  <a:schemeClr val="accent1"/>
                </a:solidFill>
                <a:latin typeface="Lato"/>
                <a:ea typeface="Lato"/>
                <a:cs typeface="Lato"/>
                <a:sym typeface="Lato"/>
              </a:rPr>
              <a:t> to learn more</a:t>
            </a:r>
            <a:endParaRPr b="0" i="0" sz="1600" u="none" cap="none" strike="noStrike">
              <a:solidFill>
                <a:schemeClr val="accent1"/>
              </a:solidFill>
              <a:latin typeface="Lato"/>
              <a:ea typeface="Lato"/>
              <a:cs typeface="Lato"/>
              <a:sym typeface="Lato"/>
            </a:endParaRPr>
          </a:p>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highlight>
                  <a:srgbClr val="FFFFFF"/>
                </a:highlight>
                <a:latin typeface="Lato"/>
                <a:ea typeface="Lato"/>
                <a:cs typeface="Lato"/>
                <a:sym typeface="Lato"/>
              </a:rPr>
              <a:t>If the inflation rate is </a:t>
            </a:r>
            <a:r>
              <a:rPr b="1" i="0" lang="en-GB" sz="1600" u="none" cap="none" strike="noStrike">
                <a:solidFill>
                  <a:schemeClr val="accent1"/>
                </a:solidFill>
                <a:highlight>
                  <a:srgbClr val="FFFFFF"/>
                </a:highlight>
                <a:latin typeface="Lato"/>
                <a:ea typeface="Lato"/>
                <a:cs typeface="Lato"/>
                <a:sym typeface="Lato"/>
              </a:rPr>
              <a:t>greater than the interest </a:t>
            </a:r>
            <a:r>
              <a:rPr b="0" i="0" lang="en-GB" sz="1600" u="none" cap="none" strike="noStrike">
                <a:solidFill>
                  <a:schemeClr val="accent1"/>
                </a:solidFill>
                <a:highlight>
                  <a:srgbClr val="FFFFFF"/>
                </a:highlight>
                <a:latin typeface="Lato"/>
                <a:ea typeface="Lato"/>
                <a:cs typeface="Lato"/>
                <a:sym typeface="Lato"/>
              </a:rPr>
              <a:t>earned on a savings account then it is</a:t>
            </a:r>
            <a:r>
              <a:rPr b="1" i="0" lang="en-GB" sz="1600" u="none" cap="none" strike="noStrike">
                <a:solidFill>
                  <a:schemeClr val="accent1"/>
                </a:solidFill>
                <a:highlight>
                  <a:srgbClr val="FFFFFF"/>
                </a:highlight>
                <a:latin typeface="Lato"/>
                <a:ea typeface="Lato"/>
                <a:cs typeface="Lato"/>
                <a:sym typeface="Lato"/>
              </a:rPr>
              <a:t> bad for the saver </a:t>
            </a:r>
            <a:r>
              <a:rPr b="0" i="0" lang="en-GB" sz="1600" u="none" cap="none" strike="noStrike">
                <a:solidFill>
                  <a:schemeClr val="accent1"/>
                </a:solidFill>
                <a:highlight>
                  <a:srgbClr val="FFFFFF"/>
                </a:highlight>
                <a:latin typeface="Lato"/>
                <a:ea typeface="Lato"/>
                <a:cs typeface="Lato"/>
                <a:sym typeface="Lato"/>
              </a:rPr>
              <a:t>as their money in the account cannot buy as much as it could before</a:t>
            </a:r>
            <a:endParaRPr b="0" i="0" sz="1600" u="none" cap="none" strike="noStrike">
              <a:solidFill>
                <a:schemeClr val="accent1"/>
              </a:solidFill>
              <a:latin typeface="Lato"/>
              <a:ea typeface="Lato"/>
              <a:cs typeface="Lato"/>
              <a:sym typeface="Lato"/>
            </a:endParaRPr>
          </a:p>
        </p:txBody>
      </p:sp>
      <p:sp>
        <p:nvSpPr>
          <p:cNvPr id="554" name="Google Shape;554;p53"/>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Interest rates and inflation</a:t>
            </a:r>
            <a:endParaRPr b="1" i="0" sz="2900" u="none" cap="none" strike="noStrike">
              <a:latin typeface="Lato"/>
              <a:ea typeface="Lato"/>
              <a:cs typeface="Lato"/>
              <a:sym typeface="Lato"/>
            </a:endParaRPr>
          </a:p>
        </p:txBody>
      </p:sp>
      <p:pic>
        <p:nvPicPr>
          <p:cNvPr id="555" name="Google Shape;555;p53"/>
          <p:cNvPicPr preferRelativeResize="0"/>
          <p:nvPr/>
        </p:nvPicPr>
        <p:blipFill rotWithShape="1">
          <a:blip r:embed="rId4">
            <a:alphaModFix/>
          </a:blip>
          <a:srcRect b="0" l="0" r="0" t="0"/>
          <a:stretch/>
        </p:blipFill>
        <p:spPr>
          <a:xfrm>
            <a:off x="3574700" y="3134375"/>
            <a:ext cx="1730575" cy="1730575"/>
          </a:xfrm>
          <a:prstGeom prst="rect">
            <a:avLst/>
          </a:prstGeom>
          <a:noFill/>
          <a:ln>
            <a:noFill/>
          </a:ln>
        </p:spPr>
      </p:pic>
      <p:sp>
        <p:nvSpPr>
          <p:cNvPr id="556" name="Google Shape;556;p53"/>
          <p:cNvSpPr txBox="1"/>
          <p:nvPr/>
        </p:nvSpPr>
        <p:spPr>
          <a:xfrm>
            <a:off x="0" y="4908900"/>
            <a:ext cx="59328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Lato"/>
                <a:ea typeface="Lato"/>
                <a:cs typeface="Lato"/>
                <a:sym typeface="Lato"/>
              </a:rPr>
              <a:t>Video link | </a:t>
            </a:r>
            <a:r>
              <a:rPr b="0" i="0" lang="en-GB" sz="800" u="sng" cap="none" strike="noStrike">
                <a:solidFill>
                  <a:schemeClr val="hlink"/>
                </a:solidFill>
                <a:latin typeface="Lato"/>
                <a:ea typeface="Lato"/>
                <a:cs typeface="Lato"/>
                <a:sym typeface="Lato"/>
                <a:hlinkClick r:id="rId5"/>
              </a:rPr>
              <a:t>https://news.sky.com/video/uk-economy-historic-inflation-explained-12749099</a:t>
            </a:r>
            <a:r>
              <a:rPr b="0" i="0" lang="en-GB" sz="800" u="none" cap="none" strike="noStrike">
                <a:solidFill>
                  <a:srgbClr val="000000"/>
                </a:solidFill>
                <a:latin typeface="Lato"/>
                <a:ea typeface="Lato"/>
                <a:cs typeface="Lato"/>
                <a:sym typeface="Lato"/>
              </a:rPr>
              <a:t> </a:t>
            </a:r>
            <a:endParaRPr b="0" i="0" sz="800" u="none" cap="none" strike="noStrike">
              <a:solidFill>
                <a:srgbClr val="000000"/>
              </a:solidFill>
              <a:latin typeface="Lato"/>
              <a:ea typeface="Lato"/>
              <a:cs typeface="Lato"/>
              <a:sym typeface="Lato"/>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54"/>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Interest rates and inflation</a:t>
            </a:r>
            <a:endParaRPr b="1" i="0" sz="2900" u="none" cap="none" strike="noStrike">
              <a:latin typeface="Lato"/>
              <a:ea typeface="Lato"/>
              <a:cs typeface="Lato"/>
              <a:sym typeface="Lato"/>
            </a:endParaRPr>
          </a:p>
        </p:txBody>
      </p:sp>
      <p:sp>
        <p:nvSpPr>
          <p:cNvPr id="562" name="Google Shape;562;p54"/>
          <p:cNvSpPr txBox="1"/>
          <p:nvPr/>
        </p:nvSpPr>
        <p:spPr>
          <a:xfrm>
            <a:off x="578125" y="1632875"/>
            <a:ext cx="7731600" cy="13854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chemeClr val="accent2"/>
              </a:buClr>
              <a:buSzPts val="1600"/>
              <a:buFont typeface="Lato"/>
              <a:buAutoNum type="arabicPeriod"/>
            </a:pPr>
            <a:r>
              <a:rPr b="0" i="0" lang="en-GB" sz="1600" u="none" cap="none" strike="noStrike">
                <a:solidFill>
                  <a:srgbClr val="000000"/>
                </a:solidFill>
                <a:latin typeface="Lato"/>
                <a:ea typeface="Lato"/>
                <a:cs typeface="Lato"/>
                <a:sym typeface="Lato"/>
              </a:rPr>
              <a:t>If Daniel is getting 3% interest (</a:t>
            </a:r>
            <a:r>
              <a:rPr b="0" i="1" lang="en-GB" sz="1600" u="none" cap="none" strike="noStrike">
                <a:solidFill>
                  <a:srgbClr val="000000"/>
                </a:solidFill>
                <a:latin typeface="Lato"/>
                <a:ea typeface="Lato"/>
                <a:cs typeface="Lato"/>
                <a:sym typeface="Lato"/>
              </a:rPr>
              <a:t>growing</a:t>
            </a:r>
            <a:r>
              <a:rPr b="0" i="0" lang="en-GB" sz="1600" u="none" cap="none" strike="noStrike">
                <a:solidFill>
                  <a:srgbClr val="000000"/>
                </a:solidFill>
                <a:latin typeface="Lato"/>
                <a:ea typeface="Lato"/>
                <a:cs typeface="Lato"/>
                <a:sym typeface="Lato"/>
              </a:rPr>
              <a:t> the value of money) each year in his Savings Account but inflation (</a:t>
            </a:r>
            <a:r>
              <a:rPr b="0" i="1" lang="en-GB" sz="1600" u="none" cap="none" strike="noStrike">
                <a:solidFill>
                  <a:srgbClr val="000000"/>
                </a:solidFill>
                <a:latin typeface="Lato"/>
                <a:ea typeface="Lato"/>
                <a:cs typeface="Lato"/>
                <a:sym typeface="Lato"/>
              </a:rPr>
              <a:t>shrinking</a:t>
            </a:r>
            <a:r>
              <a:rPr b="0" i="0" lang="en-GB" sz="1600" u="none" cap="none" strike="noStrike">
                <a:solidFill>
                  <a:srgbClr val="000000"/>
                </a:solidFill>
                <a:latin typeface="Lato"/>
                <a:ea typeface="Lato"/>
                <a:cs typeface="Lato"/>
                <a:sym typeface="Lato"/>
              </a:rPr>
              <a:t> the value of money) is rising at 5% each year, is Daniel’s money overall growing or shrinking?</a:t>
            </a:r>
            <a:endParaRPr b="0" i="0" sz="16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54"/>
          <p:cNvSpPr/>
          <p:nvPr/>
        </p:nvSpPr>
        <p:spPr>
          <a:xfrm>
            <a:off x="1502525" y="2708675"/>
            <a:ext cx="2381700" cy="9234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dk2"/>
                </a:solidFill>
                <a:latin typeface="Lato"/>
                <a:ea typeface="Lato"/>
                <a:cs typeface="Lato"/>
                <a:sym typeface="Lato"/>
              </a:rPr>
              <a:t>Shrinking</a:t>
            </a:r>
            <a:endParaRPr b="1" i="0" sz="2200" u="none" cap="none" strike="noStrike">
              <a:solidFill>
                <a:schemeClr val="dk2"/>
              </a:solidFill>
              <a:latin typeface="Lato"/>
              <a:ea typeface="Lato"/>
              <a:cs typeface="Lato"/>
              <a:sym typeface="Lato"/>
            </a:endParaRPr>
          </a:p>
        </p:txBody>
      </p:sp>
      <p:sp>
        <p:nvSpPr>
          <p:cNvPr id="564" name="Google Shape;564;p54"/>
          <p:cNvSpPr/>
          <p:nvPr/>
        </p:nvSpPr>
        <p:spPr>
          <a:xfrm>
            <a:off x="4779900" y="2708675"/>
            <a:ext cx="2381700" cy="9234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Growing</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g32887efce46_1_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Interest rates and inflation</a:t>
            </a:r>
            <a:endParaRPr b="1" i="0" sz="2900" u="none" cap="none" strike="noStrike">
              <a:latin typeface="Lato"/>
              <a:ea typeface="Lato"/>
              <a:cs typeface="Lato"/>
              <a:sym typeface="Lato"/>
            </a:endParaRPr>
          </a:p>
        </p:txBody>
      </p:sp>
      <p:sp>
        <p:nvSpPr>
          <p:cNvPr id="570" name="Google Shape;570;g32887efce46_1_0"/>
          <p:cNvSpPr txBox="1"/>
          <p:nvPr/>
        </p:nvSpPr>
        <p:spPr>
          <a:xfrm>
            <a:off x="578125" y="1632875"/>
            <a:ext cx="7731600" cy="13854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chemeClr val="accent2"/>
              </a:buClr>
              <a:buSzPts val="1600"/>
              <a:buFont typeface="Lato"/>
              <a:buAutoNum type="arabicPeriod"/>
            </a:pPr>
            <a:r>
              <a:rPr b="0" i="0" lang="en-GB" sz="1600" u="none" cap="none" strike="noStrike">
                <a:solidFill>
                  <a:srgbClr val="000000"/>
                </a:solidFill>
                <a:latin typeface="Lato"/>
                <a:ea typeface="Lato"/>
                <a:cs typeface="Lato"/>
                <a:sym typeface="Lato"/>
              </a:rPr>
              <a:t>If Daniel is getting 3% interest (</a:t>
            </a:r>
            <a:r>
              <a:rPr b="0" i="1" lang="en-GB" sz="1600" u="none" cap="none" strike="noStrike">
                <a:solidFill>
                  <a:srgbClr val="000000"/>
                </a:solidFill>
                <a:latin typeface="Lato"/>
                <a:ea typeface="Lato"/>
                <a:cs typeface="Lato"/>
                <a:sym typeface="Lato"/>
              </a:rPr>
              <a:t>growing</a:t>
            </a:r>
            <a:r>
              <a:rPr b="0" i="0" lang="en-GB" sz="1600" u="none" cap="none" strike="noStrike">
                <a:solidFill>
                  <a:srgbClr val="000000"/>
                </a:solidFill>
                <a:latin typeface="Lato"/>
                <a:ea typeface="Lato"/>
                <a:cs typeface="Lato"/>
                <a:sym typeface="Lato"/>
              </a:rPr>
              <a:t> the value of money) each year in his Savings Account but inflation (</a:t>
            </a:r>
            <a:r>
              <a:rPr b="0" i="1" lang="en-GB" sz="1600" u="none" cap="none" strike="noStrike">
                <a:solidFill>
                  <a:srgbClr val="000000"/>
                </a:solidFill>
                <a:latin typeface="Lato"/>
                <a:ea typeface="Lato"/>
                <a:cs typeface="Lato"/>
                <a:sym typeface="Lato"/>
              </a:rPr>
              <a:t>shrinking</a:t>
            </a:r>
            <a:r>
              <a:rPr b="0" i="0" lang="en-GB" sz="1600" u="none" cap="none" strike="noStrike">
                <a:solidFill>
                  <a:srgbClr val="000000"/>
                </a:solidFill>
                <a:latin typeface="Lato"/>
                <a:ea typeface="Lato"/>
                <a:cs typeface="Lato"/>
                <a:sym typeface="Lato"/>
              </a:rPr>
              <a:t> the value of money) is rising at 5% each year, is Daniel’s money overall growing or shrinking?</a:t>
            </a:r>
            <a:endParaRPr b="0" i="0" sz="16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g32887efce46_1_0"/>
          <p:cNvSpPr/>
          <p:nvPr/>
        </p:nvSpPr>
        <p:spPr>
          <a:xfrm>
            <a:off x="1502525" y="2708675"/>
            <a:ext cx="2381700" cy="923400"/>
          </a:xfrm>
          <a:prstGeom prst="roundRect">
            <a:avLst>
              <a:gd fmla="val 16667" name="adj"/>
            </a:avLst>
          </a:pr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2200"/>
              <a:buFont typeface="Arial"/>
              <a:buNone/>
            </a:pPr>
            <a:r>
              <a:rPr b="1" lang="en-GB" sz="2200">
                <a:solidFill>
                  <a:schemeClr val="dk1"/>
                </a:solidFill>
                <a:latin typeface="Lato"/>
                <a:ea typeface="Lato"/>
                <a:cs typeface="Lato"/>
                <a:sym typeface="Lato"/>
              </a:rPr>
              <a:t>Shrinking</a:t>
            </a:r>
            <a:endParaRPr b="1" sz="2200">
              <a:solidFill>
                <a:schemeClr val="dk1"/>
              </a:solidFill>
              <a:latin typeface="Lato"/>
              <a:ea typeface="Lato"/>
              <a:cs typeface="Lato"/>
              <a:sym typeface="Lato"/>
            </a:endParaRPr>
          </a:p>
          <a:p>
            <a:pPr indent="0" lvl="0" marL="0" rtl="0" algn="ctr">
              <a:spcBef>
                <a:spcPts val="0"/>
              </a:spcBef>
              <a:spcAft>
                <a:spcPts val="0"/>
              </a:spcAft>
              <a:buClr>
                <a:srgbClr val="000000"/>
              </a:buClr>
              <a:buSzPts val="1300"/>
              <a:buFont typeface="Arial"/>
              <a:buNone/>
            </a:pPr>
            <a:r>
              <a:rPr b="1" lang="en-GB" sz="1300">
                <a:solidFill>
                  <a:schemeClr val="dk1"/>
                </a:solidFill>
                <a:latin typeface="Lato"/>
                <a:ea typeface="Lato"/>
                <a:cs typeface="Lato"/>
                <a:sym typeface="Lato"/>
              </a:rPr>
              <a:t>Because inflation is rising at a higher rate than interest </a:t>
            </a:r>
            <a:endParaRPr b="1" sz="2200">
              <a:solidFill>
                <a:schemeClr val="dk2"/>
              </a:solidFill>
              <a:latin typeface="Lato"/>
              <a:ea typeface="Lato"/>
              <a:cs typeface="Lato"/>
              <a:sym typeface="Lato"/>
            </a:endParaRPr>
          </a:p>
        </p:txBody>
      </p:sp>
      <p:sp>
        <p:nvSpPr>
          <p:cNvPr id="572" name="Google Shape;572;g32887efce46_1_0"/>
          <p:cNvSpPr/>
          <p:nvPr/>
        </p:nvSpPr>
        <p:spPr>
          <a:xfrm>
            <a:off x="4779900" y="2708675"/>
            <a:ext cx="2381700" cy="9234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Growing</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56"/>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Interest rates and inflation</a:t>
            </a:r>
            <a:endParaRPr b="1" i="0" sz="2900" u="none" cap="none" strike="noStrike">
              <a:latin typeface="Lato"/>
              <a:ea typeface="Lato"/>
              <a:cs typeface="Lato"/>
              <a:sym typeface="Lato"/>
            </a:endParaRPr>
          </a:p>
        </p:txBody>
      </p:sp>
      <p:sp>
        <p:nvSpPr>
          <p:cNvPr id="578" name="Google Shape;578;p56"/>
          <p:cNvSpPr txBox="1"/>
          <p:nvPr/>
        </p:nvSpPr>
        <p:spPr>
          <a:xfrm>
            <a:off x="578125" y="1632875"/>
            <a:ext cx="77316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2. </a:t>
            </a:r>
            <a:r>
              <a:rPr b="0" i="0" lang="en-GB" sz="1600" u="none" cap="none" strike="noStrike">
                <a:solidFill>
                  <a:srgbClr val="000000"/>
                </a:solidFill>
                <a:latin typeface="Lato"/>
                <a:ea typeface="Lato"/>
                <a:cs typeface="Lato"/>
                <a:sym typeface="Lato"/>
              </a:rPr>
              <a:t>If Smita is getting 5% interest (</a:t>
            </a:r>
            <a:r>
              <a:rPr b="0" i="1" lang="en-GB" sz="1600" u="none" cap="none" strike="noStrike">
                <a:solidFill>
                  <a:srgbClr val="000000"/>
                </a:solidFill>
                <a:latin typeface="Lato"/>
                <a:ea typeface="Lato"/>
                <a:cs typeface="Lato"/>
                <a:sym typeface="Lato"/>
              </a:rPr>
              <a:t>growing</a:t>
            </a:r>
            <a:r>
              <a:rPr b="0" i="0" lang="en-GB" sz="1600" u="none" cap="none" strike="noStrike">
                <a:solidFill>
                  <a:srgbClr val="000000"/>
                </a:solidFill>
                <a:latin typeface="Lato"/>
                <a:ea typeface="Lato"/>
                <a:cs typeface="Lato"/>
                <a:sym typeface="Lato"/>
              </a:rPr>
              <a:t> the value of money) each year in her Savings Account and inflation (</a:t>
            </a:r>
            <a:r>
              <a:rPr b="0" i="1" lang="en-GB" sz="1600" u="none" cap="none" strike="noStrike">
                <a:solidFill>
                  <a:srgbClr val="000000"/>
                </a:solidFill>
                <a:latin typeface="Lato"/>
                <a:ea typeface="Lato"/>
                <a:cs typeface="Lato"/>
                <a:sym typeface="Lato"/>
              </a:rPr>
              <a:t>shrinking</a:t>
            </a:r>
            <a:r>
              <a:rPr b="0" i="0" lang="en-GB" sz="1600" u="none" cap="none" strike="noStrike">
                <a:solidFill>
                  <a:srgbClr val="000000"/>
                </a:solidFill>
                <a:latin typeface="Lato"/>
                <a:ea typeface="Lato"/>
                <a:cs typeface="Lato"/>
                <a:sym typeface="Lato"/>
              </a:rPr>
              <a:t> the value of money) is rising at 2% each year, is Smita’s money growing or shrinking?</a:t>
            </a:r>
            <a:endParaRPr b="0" i="0" sz="1400" u="none" cap="none" strike="noStrike">
              <a:solidFill>
                <a:srgbClr val="000000"/>
              </a:solidFill>
              <a:latin typeface="Arial"/>
              <a:ea typeface="Arial"/>
              <a:cs typeface="Arial"/>
              <a:sym typeface="Arial"/>
            </a:endParaRPr>
          </a:p>
        </p:txBody>
      </p:sp>
      <p:sp>
        <p:nvSpPr>
          <p:cNvPr id="579" name="Google Shape;579;p56"/>
          <p:cNvSpPr/>
          <p:nvPr/>
        </p:nvSpPr>
        <p:spPr>
          <a:xfrm>
            <a:off x="1502525" y="2708675"/>
            <a:ext cx="2381700" cy="9234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dk2"/>
                </a:solidFill>
                <a:latin typeface="Lato"/>
                <a:ea typeface="Lato"/>
                <a:cs typeface="Lato"/>
                <a:sym typeface="Lato"/>
              </a:rPr>
              <a:t>Shrinking</a:t>
            </a:r>
            <a:endParaRPr b="1" i="0" sz="2200" u="none" cap="none" strike="noStrike">
              <a:solidFill>
                <a:schemeClr val="dk2"/>
              </a:solidFill>
              <a:latin typeface="Lato"/>
              <a:ea typeface="Lato"/>
              <a:cs typeface="Lato"/>
              <a:sym typeface="Lato"/>
            </a:endParaRPr>
          </a:p>
        </p:txBody>
      </p:sp>
      <p:sp>
        <p:nvSpPr>
          <p:cNvPr id="580" name="Google Shape;580;p56"/>
          <p:cNvSpPr/>
          <p:nvPr/>
        </p:nvSpPr>
        <p:spPr>
          <a:xfrm>
            <a:off x="4779900" y="2708675"/>
            <a:ext cx="2381700" cy="9234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Growing</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g32887efce46_1_8"/>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Interest rates and inflation</a:t>
            </a:r>
            <a:endParaRPr b="1" i="0" sz="2900" u="none" cap="none" strike="noStrike">
              <a:latin typeface="Lato"/>
              <a:ea typeface="Lato"/>
              <a:cs typeface="Lato"/>
              <a:sym typeface="Lato"/>
            </a:endParaRPr>
          </a:p>
        </p:txBody>
      </p:sp>
      <p:sp>
        <p:nvSpPr>
          <p:cNvPr id="586" name="Google Shape;586;g32887efce46_1_8"/>
          <p:cNvSpPr txBox="1"/>
          <p:nvPr/>
        </p:nvSpPr>
        <p:spPr>
          <a:xfrm>
            <a:off x="578125" y="1632875"/>
            <a:ext cx="77316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2. </a:t>
            </a:r>
            <a:r>
              <a:rPr b="0" i="0" lang="en-GB" sz="1600" u="none" cap="none" strike="noStrike">
                <a:solidFill>
                  <a:srgbClr val="000000"/>
                </a:solidFill>
                <a:latin typeface="Lato"/>
                <a:ea typeface="Lato"/>
                <a:cs typeface="Lato"/>
                <a:sym typeface="Lato"/>
              </a:rPr>
              <a:t>If Smita is getting 5% interest (</a:t>
            </a:r>
            <a:r>
              <a:rPr b="0" i="1" lang="en-GB" sz="1600" u="none" cap="none" strike="noStrike">
                <a:solidFill>
                  <a:srgbClr val="000000"/>
                </a:solidFill>
                <a:latin typeface="Lato"/>
                <a:ea typeface="Lato"/>
                <a:cs typeface="Lato"/>
                <a:sym typeface="Lato"/>
              </a:rPr>
              <a:t>growing</a:t>
            </a:r>
            <a:r>
              <a:rPr b="0" i="0" lang="en-GB" sz="1600" u="none" cap="none" strike="noStrike">
                <a:solidFill>
                  <a:srgbClr val="000000"/>
                </a:solidFill>
                <a:latin typeface="Lato"/>
                <a:ea typeface="Lato"/>
                <a:cs typeface="Lato"/>
                <a:sym typeface="Lato"/>
              </a:rPr>
              <a:t> the value of money) each year in her Savings Account and inflation (</a:t>
            </a:r>
            <a:r>
              <a:rPr b="0" i="1" lang="en-GB" sz="1600" u="none" cap="none" strike="noStrike">
                <a:solidFill>
                  <a:srgbClr val="000000"/>
                </a:solidFill>
                <a:latin typeface="Lato"/>
                <a:ea typeface="Lato"/>
                <a:cs typeface="Lato"/>
                <a:sym typeface="Lato"/>
              </a:rPr>
              <a:t>shrinking</a:t>
            </a:r>
            <a:r>
              <a:rPr b="0" i="0" lang="en-GB" sz="1600" u="none" cap="none" strike="noStrike">
                <a:solidFill>
                  <a:srgbClr val="000000"/>
                </a:solidFill>
                <a:latin typeface="Lato"/>
                <a:ea typeface="Lato"/>
                <a:cs typeface="Lato"/>
                <a:sym typeface="Lato"/>
              </a:rPr>
              <a:t> the value of money) is rising at 2% each year, is Smita’s money growing or shrinking?</a:t>
            </a:r>
            <a:endParaRPr b="0" i="0" sz="1400" u="none" cap="none" strike="noStrike">
              <a:solidFill>
                <a:srgbClr val="000000"/>
              </a:solidFill>
              <a:latin typeface="Arial"/>
              <a:ea typeface="Arial"/>
              <a:cs typeface="Arial"/>
              <a:sym typeface="Arial"/>
            </a:endParaRPr>
          </a:p>
        </p:txBody>
      </p:sp>
      <p:sp>
        <p:nvSpPr>
          <p:cNvPr id="587" name="Google Shape;587;g32887efce46_1_8"/>
          <p:cNvSpPr/>
          <p:nvPr/>
        </p:nvSpPr>
        <p:spPr>
          <a:xfrm>
            <a:off x="1502525" y="2708675"/>
            <a:ext cx="2381700" cy="9234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dk2"/>
                </a:solidFill>
                <a:latin typeface="Lato"/>
                <a:ea typeface="Lato"/>
                <a:cs typeface="Lato"/>
                <a:sym typeface="Lato"/>
              </a:rPr>
              <a:t>Shrinking</a:t>
            </a:r>
            <a:endParaRPr b="1" i="0" sz="2200" u="none" cap="none" strike="noStrike">
              <a:solidFill>
                <a:schemeClr val="dk2"/>
              </a:solidFill>
              <a:latin typeface="Lato"/>
              <a:ea typeface="Lato"/>
              <a:cs typeface="Lato"/>
              <a:sym typeface="Lato"/>
            </a:endParaRPr>
          </a:p>
        </p:txBody>
      </p:sp>
      <p:sp>
        <p:nvSpPr>
          <p:cNvPr id="588" name="Google Shape;588;g32887efce46_1_8"/>
          <p:cNvSpPr/>
          <p:nvPr/>
        </p:nvSpPr>
        <p:spPr>
          <a:xfrm>
            <a:off x="4779900" y="2708675"/>
            <a:ext cx="2381700" cy="923400"/>
          </a:xfrm>
          <a:prstGeom prst="roundRect">
            <a:avLst>
              <a:gd fmla="val 16667" name="adj"/>
            </a:avLst>
          </a:pr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2200"/>
              <a:buFont typeface="Arial"/>
              <a:buNone/>
            </a:pPr>
            <a:r>
              <a:rPr b="1" lang="en-GB" sz="2200">
                <a:solidFill>
                  <a:schemeClr val="dk1"/>
                </a:solidFill>
                <a:latin typeface="Lato"/>
                <a:ea typeface="Lato"/>
                <a:cs typeface="Lato"/>
                <a:sym typeface="Lato"/>
              </a:rPr>
              <a:t>Growing</a:t>
            </a:r>
            <a:endParaRPr b="1" sz="2200">
              <a:solidFill>
                <a:schemeClr val="dk1"/>
              </a:solidFill>
              <a:latin typeface="Lato"/>
              <a:ea typeface="Lato"/>
              <a:cs typeface="Lato"/>
              <a:sym typeface="Lato"/>
            </a:endParaRPr>
          </a:p>
          <a:p>
            <a:pPr indent="0" lvl="0" marL="0" rtl="0" algn="ctr">
              <a:spcBef>
                <a:spcPts val="0"/>
              </a:spcBef>
              <a:spcAft>
                <a:spcPts val="0"/>
              </a:spcAft>
              <a:buClr>
                <a:srgbClr val="000000"/>
              </a:buClr>
              <a:buSzPts val="1300"/>
              <a:buFont typeface="Arial"/>
              <a:buNone/>
            </a:pPr>
            <a:r>
              <a:rPr b="1" lang="en-GB" sz="1300">
                <a:solidFill>
                  <a:schemeClr val="dk1"/>
                </a:solidFill>
                <a:latin typeface="Lato"/>
                <a:ea typeface="Lato"/>
                <a:cs typeface="Lato"/>
                <a:sym typeface="Lato"/>
              </a:rPr>
              <a:t>Because inflation is rising at a slower rate than interest</a:t>
            </a:r>
            <a:endParaRPr b="1" sz="2200">
              <a:solidFill>
                <a:schemeClr val="lt1"/>
              </a:solidFill>
              <a:latin typeface="Lato"/>
              <a:ea typeface="Lato"/>
              <a:cs typeface="Lato"/>
              <a:sym typeface="Lato"/>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58"/>
          <p:cNvSpPr txBox="1"/>
          <p:nvPr/>
        </p:nvSpPr>
        <p:spPr>
          <a:xfrm>
            <a:off x="447324" y="427750"/>
            <a:ext cx="7187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3-2-1</a:t>
            </a:r>
            <a:endParaRPr b="1"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Write down…</a:t>
            </a:r>
            <a:endParaRPr b="1" i="0" sz="2900" u="none" cap="none" strike="noStrike">
              <a:solidFill>
                <a:schemeClr val="lt1"/>
              </a:solidFill>
              <a:latin typeface="Lato"/>
              <a:ea typeface="Lato"/>
              <a:cs typeface="Lato"/>
              <a:sym typeface="Lato"/>
            </a:endParaRPr>
          </a:p>
        </p:txBody>
      </p:sp>
      <p:sp>
        <p:nvSpPr>
          <p:cNvPr id="594" name="Google Shape;594;p58"/>
          <p:cNvSpPr/>
          <p:nvPr/>
        </p:nvSpPr>
        <p:spPr>
          <a:xfrm>
            <a:off x="776700" y="1763775"/>
            <a:ext cx="2409000" cy="22308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lt1"/>
                </a:solidFill>
                <a:latin typeface="Lato Black"/>
                <a:ea typeface="Lato Black"/>
                <a:cs typeface="Lato Black"/>
                <a:sym typeface="Lato Black"/>
              </a:rPr>
              <a:t>3 things you’ve learnt</a:t>
            </a:r>
            <a:endParaRPr b="0" i="0" sz="3200" u="none" cap="none" strike="noStrike">
              <a:solidFill>
                <a:schemeClr val="lt1"/>
              </a:solidFill>
              <a:latin typeface="Lato Black"/>
              <a:ea typeface="Lato Black"/>
              <a:cs typeface="Lato Black"/>
              <a:sym typeface="Lato Black"/>
            </a:endParaRPr>
          </a:p>
        </p:txBody>
      </p:sp>
      <p:sp>
        <p:nvSpPr>
          <p:cNvPr id="595" name="Google Shape;595;p58"/>
          <p:cNvSpPr/>
          <p:nvPr/>
        </p:nvSpPr>
        <p:spPr>
          <a:xfrm>
            <a:off x="3367500" y="1763775"/>
            <a:ext cx="2409000" cy="22308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rgbClr val="F6B26B"/>
                </a:solidFill>
                <a:latin typeface="Lato Black"/>
                <a:ea typeface="Lato Black"/>
                <a:cs typeface="Lato Black"/>
                <a:sym typeface="Lato Black"/>
              </a:rPr>
              <a:t>2 skills you’ve practiced</a:t>
            </a:r>
            <a:endParaRPr b="0" i="0" sz="3200" u="none" cap="none" strike="noStrike">
              <a:solidFill>
                <a:srgbClr val="F6B26B"/>
              </a:solidFill>
              <a:latin typeface="Lato Black"/>
              <a:ea typeface="Lato Black"/>
              <a:cs typeface="Lato Black"/>
              <a:sym typeface="Lato Black"/>
            </a:endParaRPr>
          </a:p>
        </p:txBody>
      </p:sp>
      <p:sp>
        <p:nvSpPr>
          <p:cNvPr id="596" name="Google Shape;596;p58"/>
          <p:cNvSpPr/>
          <p:nvPr/>
        </p:nvSpPr>
        <p:spPr>
          <a:xfrm>
            <a:off x="5958300" y="1763775"/>
            <a:ext cx="2409000" cy="22308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lt1"/>
                </a:solidFill>
                <a:latin typeface="Lato Black"/>
                <a:ea typeface="Lato Black"/>
                <a:cs typeface="Lato Black"/>
                <a:sym typeface="Lato Black"/>
              </a:rPr>
              <a:t>1 question you have about savings</a:t>
            </a:r>
            <a:endParaRPr b="0" i="0" sz="3200" u="none" cap="none" strike="noStrike">
              <a:solidFill>
                <a:schemeClr val="lt1"/>
              </a:solidFill>
              <a:latin typeface="Lato Black"/>
              <a:ea typeface="Lato Black"/>
              <a:cs typeface="Lato Black"/>
              <a:sym typeface="Lato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6"/>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Starter - Saving for the future</a:t>
            </a:r>
            <a:endParaRPr b="1" i="0" sz="2900" u="none" cap="none" strike="noStrike">
              <a:latin typeface="Lato"/>
              <a:ea typeface="Lato"/>
              <a:cs typeface="Lato"/>
              <a:sym typeface="Lato"/>
            </a:endParaRPr>
          </a:p>
        </p:txBody>
      </p:sp>
      <p:sp>
        <p:nvSpPr>
          <p:cNvPr id="81" name="Google Shape;81;p6"/>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82" name="Google Shape;82;p6"/>
          <p:cNvSpPr txBox="1"/>
          <p:nvPr/>
        </p:nvSpPr>
        <p:spPr>
          <a:xfrm>
            <a:off x="293725" y="1376275"/>
            <a:ext cx="8604900" cy="26922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lang="en-GB" sz="1800">
                <a:solidFill>
                  <a:srgbClr val="0543B3"/>
                </a:solidFill>
                <a:latin typeface="Lato"/>
                <a:ea typeface="Lato"/>
                <a:cs typeface="Lato"/>
                <a:sym typeface="Lato"/>
              </a:rPr>
              <a:t>Smita </a:t>
            </a:r>
            <a:r>
              <a:rPr b="0" i="0" lang="en-GB" sz="1800" u="none" cap="none" strike="noStrike">
                <a:solidFill>
                  <a:srgbClr val="0543B3"/>
                </a:solidFill>
                <a:latin typeface="Lato"/>
                <a:ea typeface="Lato"/>
                <a:cs typeface="Lato"/>
                <a:sym typeface="Lato"/>
              </a:rPr>
              <a:t>is in h</a:t>
            </a:r>
            <a:r>
              <a:rPr b="0" i="0" lang="en-GB" sz="1800" u="none" cap="none" strike="noStrike">
                <a:solidFill>
                  <a:schemeClr val="accent1"/>
                </a:solidFill>
                <a:latin typeface="Lato"/>
                <a:ea typeface="Lato"/>
                <a:cs typeface="Lato"/>
                <a:sym typeface="Lato"/>
              </a:rPr>
              <a:t>er first job on a steady salary of £2</a:t>
            </a:r>
            <a:r>
              <a:rPr lang="en-GB" sz="1800">
                <a:solidFill>
                  <a:schemeClr val="accent1"/>
                </a:solidFill>
                <a:latin typeface="Lato"/>
                <a:ea typeface="Lato"/>
                <a:cs typeface="Lato"/>
                <a:sym typeface="Lato"/>
              </a:rPr>
              <a:t>8</a:t>
            </a:r>
            <a:r>
              <a:rPr b="0" i="0" lang="en-GB" sz="1800" u="none" cap="none" strike="noStrike">
                <a:solidFill>
                  <a:schemeClr val="accent1"/>
                </a:solidFill>
                <a:latin typeface="Lato"/>
                <a:ea typeface="Lato"/>
                <a:cs typeface="Lato"/>
                <a:sym typeface="Lato"/>
              </a:rPr>
              <a:t>,000 and is living with her family. She wants to put some savings (20% of her salary) aside each month in order to be able to afford a car.</a:t>
            </a:r>
            <a:endParaRPr b="0" i="0" sz="1800" u="none" cap="none" strike="noStrike">
              <a:solidFill>
                <a:schemeClr val="accen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342900" lvl="0" marL="457200" marR="0" rtl="0" algn="l">
              <a:lnSpc>
                <a:spcPct val="115000"/>
              </a:lnSpc>
              <a:spcBef>
                <a:spcPts val="0"/>
              </a:spcBef>
              <a:spcAft>
                <a:spcPts val="0"/>
              </a:spcAft>
              <a:buClr>
                <a:schemeClr val="accent2"/>
              </a:buClr>
              <a:buSzPts val="1800"/>
              <a:buFont typeface="Lato"/>
              <a:buAutoNum type="arabicPeriod"/>
            </a:pPr>
            <a:r>
              <a:rPr b="0" i="0" lang="en-GB" sz="1800" u="none" cap="none" strike="noStrike">
                <a:solidFill>
                  <a:srgbClr val="0543B3"/>
                </a:solidFill>
                <a:latin typeface="Lato"/>
                <a:ea typeface="Lato"/>
                <a:cs typeface="Lato"/>
                <a:sym typeface="Lato"/>
              </a:rPr>
              <a:t>Why do people save?</a:t>
            </a:r>
            <a:endParaRPr b="0" i="0" sz="1800" u="none" cap="none" strike="noStrike">
              <a:solidFill>
                <a:srgbClr val="0543B3"/>
              </a:solidFill>
              <a:latin typeface="Lato"/>
              <a:ea typeface="Lato"/>
              <a:cs typeface="Lato"/>
              <a:sym typeface="Lato"/>
            </a:endParaRPr>
          </a:p>
          <a:p>
            <a:pPr indent="-342900" lvl="0" marL="457200" marR="0" rtl="0" algn="l">
              <a:lnSpc>
                <a:spcPct val="115000"/>
              </a:lnSpc>
              <a:spcBef>
                <a:spcPts val="0"/>
              </a:spcBef>
              <a:spcAft>
                <a:spcPts val="0"/>
              </a:spcAft>
              <a:buClr>
                <a:schemeClr val="accent2"/>
              </a:buClr>
              <a:buSzPts val="1800"/>
              <a:buFont typeface="Lato"/>
              <a:buAutoNum type="arabicPeriod"/>
            </a:pPr>
            <a:r>
              <a:rPr b="0" i="0" lang="en-GB" sz="1800" u="none" cap="none" strike="noStrike">
                <a:solidFill>
                  <a:srgbClr val="0543B3"/>
                </a:solidFill>
                <a:latin typeface="Lato"/>
                <a:ea typeface="Lato"/>
                <a:cs typeface="Lato"/>
                <a:sym typeface="Lato"/>
              </a:rPr>
              <a:t>What kinds of things do people save for?</a:t>
            </a:r>
            <a:endParaRPr b="0" i="0" sz="1800" u="none" cap="none" strike="noStrike">
              <a:solidFill>
                <a:srgbClr val="0543B3"/>
              </a:solidFill>
              <a:latin typeface="Lato"/>
              <a:ea typeface="Lato"/>
              <a:cs typeface="Lato"/>
              <a:sym typeface="Lato"/>
            </a:endParaRPr>
          </a:p>
          <a:p>
            <a:pPr indent="-342900" lvl="0" marL="457200" marR="0" rtl="0" algn="l">
              <a:lnSpc>
                <a:spcPct val="115000"/>
              </a:lnSpc>
              <a:spcBef>
                <a:spcPts val="0"/>
              </a:spcBef>
              <a:spcAft>
                <a:spcPts val="0"/>
              </a:spcAft>
              <a:buClr>
                <a:schemeClr val="accent2"/>
              </a:buClr>
              <a:buSzPts val="1800"/>
              <a:buFont typeface="Lato"/>
              <a:buAutoNum type="arabicPeriod"/>
            </a:pPr>
            <a:r>
              <a:rPr b="0" i="0" lang="en-GB" sz="1800" u="none" cap="none" strike="noStrike">
                <a:solidFill>
                  <a:schemeClr val="accent1"/>
                </a:solidFill>
                <a:latin typeface="Lato"/>
                <a:ea typeface="Lato"/>
                <a:cs typeface="Lato"/>
                <a:sym typeface="Lato"/>
              </a:rPr>
              <a:t>What are the different ways </a:t>
            </a:r>
            <a:r>
              <a:rPr lang="en-GB" sz="1800">
                <a:solidFill>
                  <a:schemeClr val="accent1"/>
                </a:solidFill>
                <a:latin typeface="Lato"/>
                <a:ea typeface="Lato"/>
                <a:cs typeface="Lato"/>
                <a:sym typeface="Lato"/>
              </a:rPr>
              <a:t>Smita</a:t>
            </a:r>
            <a:r>
              <a:rPr b="0" i="0" lang="en-GB" sz="1800" u="none" cap="none" strike="noStrike">
                <a:solidFill>
                  <a:schemeClr val="accent1"/>
                </a:solidFill>
                <a:latin typeface="Lato"/>
                <a:ea typeface="Lato"/>
                <a:cs typeface="Lato"/>
                <a:sym typeface="Lato"/>
              </a:rPr>
              <a:t> can save?</a:t>
            </a:r>
            <a:endParaRPr b="0" i="0" sz="1800" u="none" cap="none" strike="noStrike">
              <a:solidFill>
                <a:schemeClr val="accen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p:txBody>
      </p:sp>
      <p:pic>
        <p:nvPicPr>
          <p:cNvPr id="83" name="Google Shape;83;p6"/>
          <p:cNvPicPr preferRelativeResize="0"/>
          <p:nvPr/>
        </p:nvPicPr>
        <p:blipFill rotWithShape="1">
          <a:blip r:embed="rId3">
            <a:alphaModFix/>
          </a:blip>
          <a:srcRect b="0" l="18304" r="13774" t="0"/>
          <a:stretch/>
        </p:blipFill>
        <p:spPr>
          <a:xfrm>
            <a:off x="6313550" y="2323450"/>
            <a:ext cx="1611900" cy="1581600"/>
          </a:xfrm>
          <a:prstGeom prst="ellipse">
            <a:avLst/>
          </a:prstGeom>
          <a:noFill/>
          <a:ln>
            <a:noFill/>
          </a:ln>
        </p:spPr>
      </p:pic>
      <p:grpSp>
        <p:nvGrpSpPr>
          <p:cNvPr id="84" name="Google Shape;84;p6"/>
          <p:cNvGrpSpPr/>
          <p:nvPr/>
        </p:nvGrpSpPr>
        <p:grpSpPr>
          <a:xfrm>
            <a:off x="453925" y="4068475"/>
            <a:ext cx="6247650" cy="780300"/>
            <a:chOff x="453925" y="4068475"/>
            <a:chExt cx="6247650" cy="780300"/>
          </a:xfrm>
        </p:grpSpPr>
        <p:sp>
          <p:nvSpPr>
            <p:cNvPr id="85" name="Google Shape;85;p6"/>
            <p:cNvSpPr txBox="1"/>
            <p:nvPr/>
          </p:nvSpPr>
          <p:spPr>
            <a:xfrm>
              <a:off x="966175" y="4068475"/>
              <a:ext cx="5735400" cy="7803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None/>
              </a:pPr>
              <a:r>
                <a:rPr b="1" lang="en-GB" sz="1800">
                  <a:solidFill>
                    <a:schemeClr val="accent1"/>
                  </a:solidFill>
                  <a:latin typeface="Lato"/>
                  <a:ea typeface="Lato"/>
                  <a:cs typeface="Lato"/>
                  <a:sym typeface="Lato"/>
                </a:rPr>
                <a:t>Read the information on the next slides and take notes in your workbook</a:t>
              </a:r>
              <a:endParaRPr b="1" sz="1800">
                <a:solidFill>
                  <a:schemeClr val="accent1"/>
                </a:solidFill>
                <a:latin typeface="Lato"/>
                <a:ea typeface="Lato"/>
                <a:cs typeface="Lato"/>
                <a:sym typeface="Lato"/>
              </a:endParaRPr>
            </a:p>
          </p:txBody>
        </p:sp>
        <p:pic>
          <p:nvPicPr>
            <p:cNvPr id="86" name="Google Shape;86;p6"/>
            <p:cNvPicPr preferRelativeResize="0"/>
            <p:nvPr/>
          </p:nvPicPr>
          <p:blipFill>
            <a:blip r:embed="rId4">
              <a:alphaModFix/>
            </a:blip>
            <a:stretch>
              <a:fillRect/>
            </a:stretch>
          </p:blipFill>
          <p:spPr>
            <a:xfrm>
              <a:off x="453925" y="4134900"/>
              <a:ext cx="647450" cy="64745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00" name="Shape 600"/>
        <p:cNvGrpSpPr/>
        <p:nvPr/>
      </p:nvGrpSpPr>
      <p:grpSpPr>
        <a:xfrm>
          <a:off x="0" y="0"/>
          <a:ext cx="0" cy="0"/>
          <a:chOff x="0" y="0"/>
          <a:chExt cx="0" cy="0"/>
        </a:xfrm>
      </p:grpSpPr>
      <p:sp>
        <p:nvSpPr>
          <p:cNvPr id="601" name="Google Shape;601;p5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59"/>
          <p:cNvSpPr txBox="1"/>
          <p:nvPr/>
        </p:nvSpPr>
        <p:spPr>
          <a:xfrm>
            <a:off x="360375" y="629075"/>
            <a:ext cx="7708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603" name="Google Shape;603;p59"/>
          <p:cNvSpPr txBox="1"/>
          <p:nvPr/>
        </p:nvSpPr>
        <p:spPr>
          <a:xfrm>
            <a:off x="488176" y="1274075"/>
            <a:ext cx="7708800" cy="25551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different ways to save for the long term</a:t>
            </a:r>
            <a:endParaRPr b="1" i="0" sz="2200" u="none" cap="none" strike="noStrike">
              <a:solidFill>
                <a:srgbClr val="00FF00"/>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0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Compare different savings products and assess best options for different people</a:t>
            </a:r>
            <a:endParaRPr b="1" i="0" sz="2200" u="none" cap="none" strike="noStrike">
              <a:solidFill>
                <a:srgbClr val="00FF00"/>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0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Calculate interest for different savings accounts</a:t>
            </a:r>
            <a:endParaRPr b="1" i="0" sz="2200" u="none" cap="none" strike="noStrike">
              <a:solidFill>
                <a:srgbClr val="00FF00"/>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07" name="Shape 607"/>
        <p:cNvGrpSpPr/>
        <p:nvPr/>
      </p:nvGrpSpPr>
      <p:grpSpPr>
        <a:xfrm>
          <a:off x="0" y="0"/>
          <a:ext cx="0" cy="0"/>
          <a:chOff x="0" y="0"/>
          <a:chExt cx="0" cy="0"/>
        </a:xfrm>
      </p:grpSpPr>
      <p:sp>
        <p:nvSpPr>
          <p:cNvPr id="608" name="Google Shape;608;p6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609" name="Google Shape;609;p6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61"/>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61"/>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rPr>
              <a:t>Services available for people who have concerns about their personal finances</a:t>
            </a:r>
            <a:endParaRPr b="0" i="0" sz="1400" u="none" cap="none" strike="noStrike">
              <a:solidFill>
                <a:schemeClr val="lt1"/>
              </a:solidFill>
              <a:latin typeface="Arial"/>
              <a:ea typeface="Arial"/>
              <a:cs typeface="Arial"/>
              <a:sym typeface="Arial"/>
            </a:endParaRPr>
          </a:p>
        </p:txBody>
      </p:sp>
      <p:grpSp>
        <p:nvGrpSpPr>
          <p:cNvPr id="616" name="Google Shape;616;p61"/>
          <p:cNvGrpSpPr/>
          <p:nvPr/>
        </p:nvGrpSpPr>
        <p:grpSpPr>
          <a:xfrm>
            <a:off x="151999" y="1183981"/>
            <a:ext cx="2846301" cy="2013582"/>
            <a:chOff x="463400" y="1321175"/>
            <a:chExt cx="2914500" cy="2113109"/>
          </a:xfrm>
        </p:grpSpPr>
        <p:sp>
          <p:nvSpPr>
            <p:cNvPr id="617" name="Google Shape;617;p61"/>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61"/>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619" name="Google Shape;619;p61"/>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620" name="Google Shape;620;p61"/>
          <p:cNvSpPr txBox="1"/>
          <p:nvPr/>
        </p:nvSpPr>
        <p:spPr>
          <a:xfrm>
            <a:off x="198525" y="3312950"/>
            <a:ext cx="87789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school, you can speak with an adult you trust. </a:t>
            </a:r>
            <a:endParaRPr b="1" i="0" sz="18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This could be your form tutor, head of year or the school’s safeguarding officer.</a:t>
            </a:r>
            <a:endParaRPr b="1" i="0" sz="1800" u="none" cap="none" strike="noStrike">
              <a:solidFill>
                <a:schemeClr val="lt1"/>
              </a:solidFill>
              <a:latin typeface="Lato"/>
              <a:ea typeface="Lato"/>
              <a:cs typeface="Lato"/>
              <a:sym typeface="Lato"/>
            </a:endParaRPr>
          </a:p>
        </p:txBody>
      </p:sp>
      <p:sp>
        <p:nvSpPr>
          <p:cNvPr id="621" name="Google Shape;621;p6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2" name="Google Shape;622;p61"/>
          <p:cNvGrpSpPr/>
          <p:nvPr/>
        </p:nvGrpSpPr>
        <p:grpSpPr>
          <a:xfrm>
            <a:off x="3164819" y="1184021"/>
            <a:ext cx="2846301" cy="1995658"/>
            <a:chOff x="3237025" y="1184050"/>
            <a:chExt cx="2914500" cy="2094300"/>
          </a:xfrm>
        </p:grpSpPr>
        <p:sp>
          <p:nvSpPr>
            <p:cNvPr id="623" name="Google Shape;623;p61"/>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4" name="Google Shape;624;p61"/>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625" name="Google Shape;625;p61"/>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chemeClr val="lt1"/>
                  </a:solidFill>
                  <a:latin typeface="Lato"/>
                  <a:ea typeface="Lato"/>
                  <a:cs typeface="Lato"/>
                  <a:sym typeface="Lato"/>
                </a:rPr>
                <a:t> – 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pic>
        <p:nvPicPr>
          <p:cNvPr id="626" name="Google Shape;626;p61"/>
          <p:cNvPicPr preferRelativeResize="0"/>
          <p:nvPr/>
        </p:nvPicPr>
        <p:blipFill rotWithShape="1">
          <a:blip r:embed="rId8">
            <a:alphaModFix/>
          </a:blip>
          <a:srcRect b="0" l="0" r="0" t="0"/>
          <a:stretch/>
        </p:blipFill>
        <p:spPr>
          <a:xfrm>
            <a:off x="6250823" y="1485300"/>
            <a:ext cx="876125" cy="490636"/>
          </a:xfrm>
          <a:prstGeom prst="rect">
            <a:avLst/>
          </a:prstGeom>
          <a:noFill/>
          <a:ln>
            <a:noFill/>
          </a:ln>
        </p:spPr>
      </p:pic>
      <p:sp>
        <p:nvSpPr>
          <p:cNvPr id="627" name="Google Shape;627;p61"/>
          <p:cNvSpPr txBox="1"/>
          <p:nvPr/>
        </p:nvSpPr>
        <p:spPr>
          <a:xfrm>
            <a:off x="7217328" y="1423113"/>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Childline Helpline</a:t>
            </a:r>
            <a:br>
              <a:rPr b="0" i="0" lang="en-GB" sz="1300" u="none" cap="none" strike="noStrike">
                <a:solidFill>
                  <a:schemeClr val="lt1"/>
                </a:solidFill>
                <a:latin typeface="Lato"/>
                <a:ea typeface="Lato"/>
                <a:cs typeface="Lato"/>
                <a:sym typeface="Lato"/>
              </a:rPr>
            </a:br>
            <a:r>
              <a:rPr b="0" i="0" lang="en-GB" sz="1300" u="none" cap="none" strike="noStrike">
                <a:solidFill>
                  <a:schemeClr val="lt1"/>
                </a:solidFill>
                <a:latin typeface="Lato"/>
                <a:ea typeface="Lato"/>
                <a:cs typeface="Lato"/>
                <a:sym typeface="Lato"/>
              </a:rPr>
              <a:t>0800 1111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31" name="Shape 631"/>
        <p:cNvGrpSpPr/>
        <p:nvPr/>
      </p:nvGrpSpPr>
      <p:grpSpPr>
        <a:xfrm>
          <a:off x="0" y="0"/>
          <a:ext cx="0" cy="0"/>
          <a:chOff x="0" y="0"/>
          <a:chExt cx="0" cy="0"/>
        </a:xfrm>
      </p:grpSpPr>
      <p:sp>
        <p:nvSpPr>
          <p:cNvPr id="632" name="Google Shape;632;p62"/>
          <p:cNvSpPr txBox="1"/>
          <p:nvPr/>
        </p:nvSpPr>
        <p:spPr>
          <a:xfrm>
            <a:off x="462425" y="1142575"/>
            <a:ext cx="8273400" cy="27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600" u="none" cap="none" strike="noStrike">
                <a:solidFill>
                  <a:schemeClr val="lt1"/>
                </a:solidFill>
                <a:latin typeface="Lato Black"/>
                <a:ea typeface="Lato Black"/>
                <a:cs typeface="Lato Black"/>
                <a:sym typeface="Lato Black"/>
              </a:rPr>
              <a:t>Articles to extend learning </a:t>
            </a:r>
            <a:endParaRPr b="0" i="0" sz="1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Please visit the  FLIC learning hub - </a:t>
            </a: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https://resources.ftflic.com/</a:t>
            </a:r>
            <a:r>
              <a:rPr b="0" i="0" lang="en-GB" sz="1400" u="none" cap="none" strike="noStrike">
                <a:solidFill>
                  <a:schemeClr val="lt1"/>
                </a:solidFill>
                <a:latin typeface="Lato"/>
                <a:ea typeface="Lato"/>
                <a:cs typeface="Lato"/>
                <a:sym typeface="Lato"/>
              </a:rPr>
              <a:t>   for further resources</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30200" lvl="0" marL="457200" marR="0" rtl="0" algn="l">
              <a:lnSpc>
                <a:spcPct val="115000"/>
              </a:lnSpc>
              <a:spcBef>
                <a:spcPts val="0"/>
              </a:spcBef>
              <a:spcAft>
                <a:spcPts val="0"/>
              </a:spcAft>
              <a:buClr>
                <a:schemeClr val="lt1"/>
              </a:buClr>
              <a:buSzPts val="1600"/>
              <a:buFont typeface="Lato"/>
              <a:buChar char="●"/>
            </a:pPr>
            <a:r>
              <a:rPr b="0" i="0" lang="en-GB" sz="1600" u="sng" cap="none" strike="noStrike">
                <a:solidFill>
                  <a:schemeClr val="lt1"/>
                </a:solidFill>
                <a:latin typeface="Lato"/>
                <a:ea typeface="Lato"/>
                <a:cs typeface="Lato"/>
                <a:sym typeface="Lato"/>
                <a:hlinkClick r:id="rId4">
                  <a:extLst>
                    <a:ext uri="{A12FA001-AC4F-418D-AE19-62706E023703}">
                      <ahyp:hlinkClr val="tx"/>
                    </a:ext>
                  </a:extLst>
                </a:hlinkClick>
              </a:rPr>
              <a:t>Tips Choosing Savings Accounts</a:t>
            </a:r>
            <a:r>
              <a:rPr b="0" i="0" lang="en-GB" sz="1600" u="none" cap="none" strike="noStrike">
                <a:solidFill>
                  <a:schemeClr val="lt1"/>
                </a:solidFill>
                <a:latin typeface="Lato"/>
                <a:ea typeface="Lato"/>
                <a:cs typeface="Lato"/>
                <a:sym typeface="Lato"/>
              </a:rPr>
              <a:t> (The Money Charity) </a:t>
            </a:r>
            <a:endParaRPr b="0" i="0" sz="1600" u="none" cap="none" strike="noStrike">
              <a:solidFill>
                <a:schemeClr val="lt1"/>
              </a:solidFill>
              <a:latin typeface="Lato"/>
              <a:ea typeface="Lato"/>
              <a:cs typeface="Lato"/>
              <a:sym typeface="Lato"/>
            </a:endParaRPr>
          </a:p>
          <a:p>
            <a:pPr indent="-330200" lvl="0" marL="457200" marR="0" rtl="0" algn="l">
              <a:lnSpc>
                <a:spcPct val="115000"/>
              </a:lnSpc>
              <a:spcBef>
                <a:spcPts val="0"/>
              </a:spcBef>
              <a:spcAft>
                <a:spcPts val="0"/>
              </a:spcAft>
              <a:buClr>
                <a:schemeClr val="lt1"/>
              </a:buClr>
              <a:buSzPts val="1600"/>
              <a:buFont typeface="Lato"/>
              <a:buChar char="●"/>
            </a:pPr>
            <a:r>
              <a:rPr b="0" i="0" lang="en-GB" sz="1600" u="sng" cap="none" strike="noStrike">
                <a:solidFill>
                  <a:schemeClr val="lt1"/>
                </a:solidFill>
                <a:latin typeface="Lato"/>
                <a:ea typeface="Lato"/>
                <a:cs typeface="Lato"/>
                <a:sym typeface="Lato"/>
                <a:hlinkClick r:id="rId5">
                  <a:extLst>
                    <a:ext uri="{A12FA001-AC4F-418D-AE19-62706E023703}">
                      <ahyp:hlinkClr val="tx"/>
                    </a:ext>
                  </a:extLst>
                </a:hlinkClick>
              </a:rPr>
              <a:t>How Can We Nudge Ourselves To Save More</a:t>
            </a:r>
            <a:r>
              <a:rPr b="0" i="0" lang="en-GB" sz="1600" u="none" cap="none" strike="noStrike">
                <a:solidFill>
                  <a:schemeClr val="lt1"/>
                </a:solidFill>
                <a:latin typeface="Lato"/>
                <a:ea typeface="Lato"/>
                <a:cs typeface="Lato"/>
                <a:sym typeface="Lato"/>
              </a:rPr>
              <a:t> (The Decision Lab, Aug 2020)</a:t>
            </a:r>
            <a:endParaRPr b="0" i="0" sz="1600" u="none" cap="none" strike="noStrike">
              <a:solidFill>
                <a:schemeClr val="lt1"/>
              </a:solidFill>
              <a:latin typeface="Lato"/>
              <a:ea typeface="Lato"/>
              <a:cs typeface="Lato"/>
              <a:sym typeface="Lato"/>
            </a:endParaRPr>
          </a:p>
          <a:p>
            <a:pPr indent="-330200" lvl="0" marL="457200" marR="0" rtl="0" algn="l">
              <a:lnSpc>
                <a:spcPct val="115000"/>
              </a:lnSpc>
              <a:spcBef>
                <a:spcPts val="0"/>
              </a:spcBef>
              <a:spcAft>
                <a:spcPts val="0"/>
              </a:spcAft>
              <a:buClr>
                <a:schemeClr val="lt1"/>
              </a:buClr>
              <a:buSzPts val="1600"/>
              <a:buFont typeface="Lato"/>
              <a:buChar char="●"/>
            </a:pPr>
            <a:r>
              <a:rPr b="0" i="0" lang="en-GB" sz="1600" u="sng" cap="none" strike="noStrike">
                <a:solidFill>
                  <a:schemeClr val="lt1"/>
                </a:solidFill>
                <a:latin typeface="Lato"/>
                <a:ea typeface="Lato"/>
                <a:cs typeface="Lato"/>
                <a:sym typeface="Lato"/>
                <a:hlinkClick r:id="rId6">
                  <a:extLst>
                    <a:ext uri="{A12FA001-AC4F-418D-AE19-62706E023703}">
                      <ahyp:hlinkClr val="tx"/>
                    </a:ext>
                  </a:extLst>
                </a:hlinkClick>
              </a:rPr>
              <a:t>Top Savings Accounts</a:t>
            </a:r>
            <a:r>
              <a:rPr b="0" i="0" lang="en-GB" sz="1600" u="none" cap="none" strike="noStrike">
                <a:solidFill>
                  <a:schemeClr val="lt1"/>
                </a:solidFill>
                <a:latin typeface="Lato"/>
                <a:ea typeface="Lato"/>
                <a:cs typeface="Lato"/>
                <a:sym typeface="Lato"/>
              </a:rPr>
              <a:t> (</a:t>
            </a:r>
            <a:r>
              <a:rPr lang="en-GB" sz="1600">
                <a:solidFill>
                  <a:schemeClr val="lt1"/>
                </a:solidFill>
                <a:latin typeface="Lato"/>
                <a:ea typeface="Lato"/>
                <a:cs typeface="Lato"/>
                <a:sym typeface="Lato"/>
              </a:rPr>
              <a:t>MoneySavingExpert</a:t>
            </a:r>
            <a:r>
              <a:rPr b="0" i="0" lang="en-GB" sz="1600" u="none" cap="none" strike="noStrike">
                <a:solidFill>
                  <a:schemeClr val="lt1"/>
                </a:solidFill>
                <a:latin typeface="Lato"/>
                <a:ea typeface="Lato"/>
                <a:cs typeface="Lato"/>
                <a:sym typeface="Lato"/>
              </a:rPr>
              <a:t>, updated monthly)</a:t>
            </a:r>
            <a:endParaRPr b="0" i="0" sz="16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633" name="Google Shape;633;p62"/>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latin typeface="Lato"/>
                <a:ea typeface="Lato"/>
                <a:cs typeface="Lato"/>
                <a:sym typeface="Lato"/>
              </a:rPr>
              <a:t>Why do people save? And what for?</a:t>
            </a:r>
            <a:endParaRPr b="1" i="0" sz="2900" u="none" cap="none" strike="noStrike">
              <a:latin typeface="Lato"/>
              <a:ea typeface="Lato"/>
              <a:cs typeface="Lato"/>
              <a:sym typeface="Lato"/>
            </a:endParaRPr>
          </a:p>
        </p:txBody>
      </p:sp>
      <p:sp>
        <p:nvSpPr>
          <p:cNvPr id="92" name="Google Shape;92;p7"/>
          <p:cNvSpPr txBox="1"/>
          <p:nvPr/>
        </p:nvSpPr>
        <p:spPr>
          <a:xfrm>
            <a:off x="606200" y="1101100"/>
            <a:ext cx="7499100" cy="36171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1000"/>
              </a:spcBef>
              <a:spcAft>
                <a:spcPts val="0"/>
              </a:spcAft>
              <a:buClr>
                <a:schemeClr val="accent2"/>
              </a:buClr>
              <a:buSzPts val="1800"/>
              <a:buFont typeface="Lato"/>
              <a:buAutoNum type="arabicPeriod"/>
            </a:pPr>
            <a:r>
              <a:rPr b="0" i="0" lang="en-GB" sz="1800" u="none" cap="none" strike="noStrike">
                <a:solidFill>
                  <a:srgbClr val="000000"/>
                </a:solidFill>
                <a:latin typeface="Lato"/>
                <a:ea typeface="Lato"/>
                <a:cs typeface="Lato"/>
                <a:sym typeface="Lato"/>
              </a:rPr>
              <a:t>People save in order to be able to </a:t>
            </a:r>
            <a:r>
              <a:rPr b="1" i="0" lang="en-GB" sz="1800" u="none" cap="none" strike="noStrike">
                <a:solidFill>
                  <a:schemeClr val="accent1"/>
                </a:solidFill>
                <a:latin typeface="Lato"/>
                <a:ea typeface="Lato"/>
                <a:cs typeface="Lato"/>
                <a:sym typeface="Lato"/>
              </a:rPr>
              <a:t>afford things at a later date</a:t>
            </a:r>
            <a:r>
              <a:rPr b="0" i="0" lang="en-GB" sz="1800" u="none" cap="none" strike="noStrike">
                <a:solidFill>
                  <a:srgbClr val="000000"/>
                </a:solidFill>
                <a:latin typeface="Lato"/>
                <a:ea typeface="Lato"/>
                <a:cs typeface="Lato"/>
                <a:sym typeface="Lato"/>
              </a:rPr>
              <a:t>. Susanna might want to save for a car, a mortgage for a house or simply to buy a new pair of running shoes.</a:t>
            </a:r>
            <a:endParaRPr b="0" i="0" sz="1800" u="none" cap="none" strike="noStrike">
              <a:solidFill>
                <a:srgbClr val="000000"/>
              </a:solidFill>
              <a:latin typeface="Lato"/>
              <a:ea typeface="Lato"/>
              <a:cs typeface="Lato"/>
              <a:sym typeface="Lato"/>
            </a:endParaRPr>
          </a:p>
          <a:p>
            <a:pPr indent="-342900" lvl="0" marL="457200" marR="0" rtl="0" algn="l">
              <a:lnSpc>
                <a:spcPct val="100000"/>
              </a:lnSpc>
              <a:spcBef>
                <a:spcPts val="1000"/>
              </a:spcBef>
              <a:spcAft>
                <a:spcPts val="0"/>
              </a:spcAft>
              <a:buClr>
                <a:schemeClr val="accent2"/>
              </a:buClr>
              <a:buSzPts val="1800"/>
              <a:buFont typeface="Lato"/>
              <a:buAutoNum type="arabicPeriod"/>
            </a:pPr>
            <a:r>
              <a:rPr b="0" i="0" lang="en-GB" sz="1800" u="none" cap="none" strike="noStrike">
                <a:solidFill>
                  <a:srgbClr val="000000"/>
                </a:solidFill>
                <a:latin typeface="Lato"/>
                <a:ea typeface="Lato"/>
                <a:cs typeface="Lato"/>
                <a:sym typeface="Lato"/>
              </a:rPr>
              <a:t>Susanna may also want to save money for unexpected events. This is known as creating an </a:t>
            </a:r>
            <a:r>
              <a:rPr b="1" i="0" lang="en-GB" sz="1800" u="none" cap="none" strike="noStrike">
                <a:solidFill>
                  <a:schemeClr val="accent1"/>
                </a:solidFill>
                <a:latin typeface="Lato"/>
                <a:ea typeface="Lato"/>
                <a:cs typeface="Lato"/>
                <a:sym typeface="Lato"/>
              </a:rPr>
              <a:t>emergency fund</a:t>
            </a:r>
            <a:r>
              <a:rPr b="1" i="0" lang="en-GB" sz="1800" u="none" cap="none" strike="noStrike">
                <a:solidFill>
                  <a:srgbClr val="000000"/>
                </a:solidFill>
                <a:latin typeface="Lato"/>
                <a:ea typeface="Lato"/>
                <a:cs typeface="Lato"/>
                <a:sym typeface="Lato"/>
              </a:rPr>
              <a:t>.</a:t>
            </a:r>
            <a:r>
              <a:rPr b="0" i="0" lang="en-GB" sz="1800" u="none" cap="none" strike="noStrike">
                <a:solidFill>
                  <a:srgbClr val="000000"/>
                </a:solidFill>
                <a:latin typeface="Lato"/>
                <a:ea typeface="Lato"/>
                <a:cs typeface="Lato"/>
                <a:sym typeface="Lato"/>
              </a:rPr>
              <a:t> This involves putting aside savings for 3+ months of unforeseen expenses. </a:t>
            </a:r>
            <a:endParaRPr b="0" i="0" sz="1800" u="none" cap="none" strike="noStrike">
              <a:solidFill>
                <a:srgbClr val="000000"/>
              </a:solidFill>
              <a:latin typeface="Lato"/>
              <a:ea typeface="Lato"/>
              <a:cs typeface="Lato"/>
              <a:sym typeface="Lato"/>
            </a:endParaRPr>
          </a:p>
          <a:p>
            <a:pPr indent="-342900" lvl="0" marL="457200" marR="0" rtl="0" algn="l">
              <a:lnSpc>
                <a:spcPct val="100000"/>
              </a:lnSpc>
              <a:spcBef>
                <a:spcPts val="1000"/>
              </a:spcBef>
              <a:spcAft>
                <a:spcPts val="0"/>
              </a:spcAft>
              <a:buClr>
                <a:schemeClr val="accent2"/>
              </a:buClr>
              <a:buSzPts val="1800"/>
              <a:buFont typeface="Lato"/>
              <a:buAutoNum type="arabicPeriod"/>
            </a:pPr>
            <a:r>
              <a:rPr b="0" i="0" lang="en-GB" sz="1800" u="none" cap="none" strike="noStrike">
                <a:solidFill>
                  <a:srgbClr val="000000"/>
                </a:solidFill>
                <a:latin typeface="Lato"/>
                <a:ea typeface="Lato"/>
                <a:cs typeface="Lato"/>
                <a:sym typeface="Lato"/>
              </a:rPr>
              <a:t>Putting money into a savings account means that Susanna will get her money back with </a:t>
            </a:r>
            <a:r>
              <a:rPr b="1" i="0" lang="en-GB" sz="1800" u="none" cap="none" strike="noStrike">
                <a:solidFill>
                  <a:schemeClr val="accent1"/>
                </a:solidFill>
                <a:latin typeface="Lato"/>
                <a:ea typeface="Lato"/>
                <a:cs typeface="Lato"/>
                <a:sym typeface="Lato"/>
              </a:rPr>
              <a:t>certainty.</a:t>
            </a:r>
            <a:r>
              <a:rPr b="0" i="0" lang="en-GB" sz="1800" u="none" cap="none" strike="noStrike">
                <a:solidFill>
                  <a:srgbClr val="000000"/>
                </a:solidFill>
                <a:latin typeface="Lato"/>
                <a:ea typeface="Lato"/>
                <a:cs typeface="Lato"/>
                <a:sym typeface="Lato"/>
              </a:rPr>
              <a:t>*</a:t>
            </a:r>
            <a:endParaRPr b="0" i="0" sz="1800" u="none" cap="none" strike="noStrike">
              <a:solidFill>
                <a:srgbClr val="000000"/>
              </a:solidFill>
              <a:latin typeface="Lato"/>
              <a:ea typeface="Lato"/>
              <a:cs typeface="Lato"/>
              <a:sym typeface="Lato"/>
            </a:endParaRPr>
          </a:p>
          <a:p>
            <a:pPr indent="-342900" lvl="0" marL="457200" marR="0" rtl="0" algn="l">
              <a:lnSpc>
                <a:spcPct val="100000"/>
              </a:lnSpc>
              <a:spcBef>
                <a:spcPts val="1000"/>
              </a:spcBef>
              <a:spcAft>
                <a:spcPts val="0"/>
              </a:spcAft>
              <a:buClr>
                <a:schemeClr val="accent2"/>
              </a:buClr>
              <a:buSzPts val="1800"/>
              <a:buFont typeface="Lato"/>
              <a:buAutoNum type="arabicPeriod"/>
            </a:pPr>
            <a:r>
              <a:rPr b="0" i="0" lang="en-GB" sz="1800" u="none" cap="none" strike="noStrike">
                <a:solidFill>
                  <a:srgbClr val="000000"/>
                </a:solidFill>
                <a:latin typeface="Lato"/>
                <a:ea typeface="Lato"/>
                <a:cs typeface="Lato"/>
                <a:sym typeface="Lato"/>
              </a:rPr>
              <a:t>This is different from investing money (which we’ll come to next lesson) where she may not! There is a </a:t>
            </a:r>
            <a:r>
              <a:rPr b="1" i="0" lang="en-GB" sz="1800" u="none" cap="none" strike="noStrike">
                <a:solidFill>
                  <a:schemeClr val="accent1"/>
                </a:solidFill>
                <a:latin typeface="Lato"/>
                <a:ea typeface="Lato"/>
                <a:cs typeface="Lato"/>
                <a:sym typeface="Lato"/>
              </a:rPr>
              <a:t>greater element of risk when investing.</a:t>
            </a:r>
            <a:endParaRPr b="1" i="0" sz="1800" u="none" cap="none" strike="noStrike">
              <a:solidFill>
                <a:schemeClr val="accent1"/>
              </a:solidFill>
              <a:latin typeface="Lato"/>
              <a:ea typeface="Lato"/>
              <a:cs typeface="Lato"/>
              <a:sym typeface="Lato"/>
            </a:endParaRPr>
          </a:p>
        </p:txBody>
      </p:sp>
      <p:sp>
        <p:nvSpPr>
          <p:cNvPr id="93" name="Google Shape;93;p7"/>
          <p:cNvSpPr txBox="1"/>
          <p:nvPr/>
        </p:nvSpPr>
        <p:spPr>
          <a:xfrm>
            <a:off x="110225" y="4803650"/>
            <a:ext cx="708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*Up to £85,000 of savings is protected in a bank by the FCA if the bank goes bust. </a:t>
            </a:r>
            <a:endParaRPr b="0" i="0" sz="1200" u="none" cap="none" strike="noStrike">
              <a:solidFill>
                <a:srgbClr val="000000"/>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8"/>
          <p:cNvSpPr txBox="1"/>
          <p:nvPr/>
        </p:nvSpPr>
        <p:spPr>
          <a:xfrm>
            <a:off x="606200" y="1329700"/>
            <a:ext cx="7503900" cy="4311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100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p:txBody>
      </p:sp>
      <p:pic>
        <p:nvPicPr>
          <p:cNvPr id="99" name="Google Shape;99;p8"/>
          <p:cNvPicPr preferRelativeResize="0"/>
          <p:nvPr/>
        </p:nvPicPr>
        <p:blipFill rotWithShape="1">
          <a:blip r:embed="rId3">
            <a:alphaModFix/>
          </a:blip>
          <a:srcRect b="0" l="0" r="0" t="0"/>
          <a:stretch/>
        </p:blipFill>
        <p:spPr>
          <a:xfrm>
            <a:off x="379375" y="1532200"/>
            <a:ext cx="1639500" cy="1390411"/>
          </a:xfrm>
          <a:prstGeom prst="rect">
            <a:avLst/>
          </a:prstGeom>
          <a:noFill/>
          <a:ln>
            <a:noFill/>
          </a:ln>
        </p:spPr>
      </p:pic>
      <p:pic>
        <p:nvPicPr>
          <p:cNvPr id="100" name="Google Shape;100;p8"/>
          <p:cNvPicPr preferRelativeResize="0"/>
          <p:nvPr/>
        </p:nvPicPr>
        <p:blipFill rotWithShape="1">
          <a:blip r:embed="rId4">
            <a:alphaModFix/>
          </a:blip>
          <a:srcRect b="0" l="0" r="0" t="0"/>
          <a:stretch/>
        </p:blipFill>
        <p:spPr>
          <a:xfrm>
            <a:off x="2581536" y="1506838"/>
            <a:ext cx="1699293" cy="1441125"/>
          </a:xfrm>
          <a:prstGeom prst="rect">
            <a:avLst/>
          </a:prstGeom>
          <a:noFill/>
          <a:ln>
            <a:noFill/>
          </a:ln>
        </p:spPr>
      </p:pic>
      <p:pic>
        <p:nvPicPr>
          <p:cNvPr id="101" name="Google Shape;101;p8"/>
          <p:cNvPicPr preferRelativeResize="0"/>
          <p:nvPr/>
        </p:nvPicPr>
        <p:blipFill rotWithShape="1">
          <a:blip r:embed="rId5">
            <a:alphaModFix/>
          </a:blip>
          <a:srcRect b="0" l="0" r="0" t="0"/>
          <a:stretch/>
        </p:blipFill>
        <p:spPr>
          <a:xfrm>
            <a:off x="4931372" y="1506838"/>
            <a:ext cx="1699293" cy="1441125"/>
          </a:xfrm>
          <a:prstGeom prst="rect">
            <a:avLst/>
          </a:prstGeom>
          <a:noFill/>
          <a:ln>
            <a:noFill/>
          </a:ln>
        </p:spPr>
      </p:pic>
      <p:pic>
        <p:nvPicPr>
          <p:cNvPr id="102" name="Google Shape;102;p8"/>
          <p:cNvPicPr preferRelativeResize="0"/>
          <p:nvPr/>
        </p:nvPicPr>
        <p:blipFill rotWithShape="1">
          <a:blip r:embed="rId6">
            <a:alphaModFix/>
          </a:blip>
          <a:srcRect b="0" l="0" r="0" t="0"/>
          <a:stretch/>
        </p:blipFill>
        <p:spPr>
          <a:xfrm>
            <a:off x="7213825" y="1394900"/>
            <a:ext cx="1639500" cy="1441125"/>
          </a:xfrm>
          <a:prstGeom prst="rect">
            <a:avLst/>
          </a:prstGeom>
          <a:noFill/>
          <a:ln>
            <a:noFill/>
          </a:ln>
        </p:spPr>
      </p:pic>
      <p:sp>
        <p:nvSpPr>
          <p:cNvPr id="103" name="Google Shape;103;p8"/>
          <p:cNvSpPr txBox="1"/>
          <p:nvPr/>
        </p:nvSpPr>
        <p:spPr>
          <a:xfrm>
            <a:off x="229425" y="3021675"/>
            <a:ext cx="20676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Lato"/>
                <a:ea typeface="Lato"/>
                <a:cs typeface="Lato"/>
                <a:sym typeface="Lato"/>
              </a:rPr>
              <a:t>Making promises to a future self.</a:t>
            </a:r>
            <a:endParaRPr b="1"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Example:</a:t>
            </a:r>
            <a:r>
              <a:rPr b="1" i="0" lang="en-GB" sz="1100" u="none" cap="none" strike="noStrike">
                <a:solidFill>
                  <a:srgbClr val="000000"/>
                </a:solidFill>
                <a:latin typeface="Lato"/>
                <a:ea typeface="Lato"/>
                <a:cs typeface="Lato"/>
                <a:sym typeface="Lato"/>
              </a:rPr>
              <a:t> </a:t>
            </a:r>
            <a:r>
              <a:rPr b="0" i="0" lang="en-GB" sz="1100" u="none" cap="none" strike="noStrike">
                <a:solidFill>
                  <a:srgbClr val="000000"/>
                </a:solidFill>
                <a:latin typeface="Lato"/>
                <a:ea typeface="Lato"/>
                <a:cs typeface="Lato"/>
                <a:sym typeface="Lato"/>
              </a:rPr>
              <a:t>“I am going to save up to be able to afford living expenses at university”</a:t>
            </a:r>
            <a:endParaRPr b="0"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ato"/>
              <a:ea typeface="Lato"/>
              <a:cs typeface="Lato"/>
              <a:sym typeface="Lato"/>
            </a:endParaRPr>
          </a:p>
        </p:txBody>
      </p:sp>
      <p:sp>
        <p:nvSpPr>
          <p:cNvPr id="104" name="Google Shape;104;p8"/>
          <p:cNvSpPr txBox="1"/>
          <p:nvPr/>
        </p:nvSpPr>
        <p:spPr>
          <a:xfrm>
            <a:off x="2502725" y="3021075"/>
            <a:ext cx="20634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Lato"/>
                <a:ea typeface="Lato"/>
                <a:cs typeface="Lato"/>
                <a:sym typeface="Lato"/>
              </a:rPr>
              <a:t>Setting up a savings account at the bank.</a:t>
            </a:r>
            <a:endParaRPr b="1"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This could be for a fixed amount of time to allow savings to grow</a:t>
            </a:r>
            <a:endParaRPr b="0" i="0" sz="1100" u="none" cap="none" strike="noStrike">
              <a:solidFill>
                <a:srgbClr val="000000"/>
              </a:solidFill>
              <a:latin typeface="Lato"/>
              <a:ea typeface="Lato"/>
              <a:cs typeface="Lato"/>
              <a:sym typeface="Lato"/>
            </a:endParaRPr>
          </a:p>
        </p:txBody>
      </p:sp>
      <p:sp>
        <p:nvSpPr>
          <p:cNvPr id="105" name="Google Shape;105;p8"/>
          <p:cNvSpPr txBox="1"/>
          <p:nvPr/>
        </p:nvSpPr>
        <p:spPr>
          <a:xfrm>
            <a:off x="4658975" y="3021075"/>
            <a:ext cx="2389200" cy="1369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Lato"/>
                <a:ea typeface="Lato"/>
                <a:cs typeface="Lato"/>
                <a:sym typeface="Lato"/>
              </a:rPr>
              <a:t>Using digital tools to help automate savings. </a:t>
            </a:r>
            <a:endParaRPr b="1"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This could be “round up” savings which transfers small amounts (rounding payments to the nearest pound) directly into savings accounts</a:t>
            </a:r>
            <a:endParaRPr b="0" i="0" sz="1100" u="none" cap="none" strike="noStrike">
              <a:solidFill>
                <a:srgbClr val="000000"/>
              </a:solidFill>
              <a:latin typeface="Lato"/>
              <a:ea typeface="Lato"/>
              <a:cs typeface="Lato"/>
              <a:sym typeface="Lato"/>
            </a:endParaRPr>
          </a:p>
        </p:txBody>
      </p:sp>
      <p:sp>
        <p:nvSpPr>
          <p:cNvPr id="106" name="Google Shape;106;p8"/>
          <p:cNvSpPr txBox="1"/>
          <p:nvPr/>
        </p:nvSpPr>
        <p:spPr>
          <a:xfrm>
            <a:off x="7141025" y="3021675"/>
            <a:ext cx="1824300" cy="10314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Lato"/>
                <a:ea typeface="Lato"/>
                <a:cs typeface="Lato"/>
                <a:sym typeface="Lato"/>
              </a:rPr>
              <a:t>Creating personal savings goals. </a:t>
            </a:r>
            <a:endParaRPr b="1"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These could be saved as a home screen image for motivation</a:t>
            </a:r>
            <a:endParaRPr b="0" i="0" sz="1100" u="none" cap="none" strike="noStrike">
              <a:solidFill>
                <a:srgbClr val="000000"/>
              </a:solidFill>
              <a:latin typeface="Lato"/>
              <a:ea typeface="Lato"/>
              <a:cs typeface="Lato"/>
              <a:sym typeface="Lato"/>
            </a:endParaRPr>
          </a:p>
        </p:txBody>
      </p:sp>
      <p:sp>
        <p:nvSpPr>
          <p:cNvPr id="107" name="Google Shape;107;p8"/>
          <p:cNvSpPr txBox="1"/>
          <p:nvPr/>
        </p:nvSpPr>
        <p:spPr>
          <a:xfrm>
            <a:off x="163925" y="4845600"/>
            <a:ext cx="64038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Source: </a:t>
            </a:r>
            <a:r>
              <a:rPr b="0" i="0" lang="en-GB" sz="800" u="sng" cap="none" strike="noStrike">
                <a:solidFill>
                  <a:schemeClr val="hlink"/>
                </a:solidFill>
                <a:latin typeface="Arial"/>
                <a:ea typeface="Arial"/>
                <a:cs typeface="Arial"/>
                <a:sym typeface="Arial"/>
                <a:hlinkClick r:id="rId7"/>
              </a:rPr>
              <a:t>How We Can Nudge Ourselves To Save More (The Decision Lab)</a:t>
            </a:r>
            <a:endParaRPr b="0" i="0" sz="800" u="none" cap="none" strike="noStrike">
              <a:solidFill>
                <a:srgbClr val="000000"/>
              </a:solidFill>
              <a:latin typeface="Arial"/>
              <a:ea typeface="Arial"/>
              <a:cs typeface="Arial"/>
              <a:sym typeface="Arial"/>
            </a:endParaRPr>
          </a:p>
        </p:txBody>
      </p:sp>
      <p:sp>
        <p:nvSpPr>
          <p:cNvPr id="108" name="Google Shape;108;p8"/>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Different ways to help people save: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9"/>
          <p:cNvSpPr txBox="1"/>
          <p:nvPr/>
        </p:nvSpPr>
        <p:spPr>
          <a:xfrm>
            <a:off x="279875" y="292250"/>
            <a:ext cx="7774500" cy="781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Different ways to save for the future</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b="0" i="0" lang="en-GB" sz="2400" u="none" cap="none" strike="noStrike">
                <a:solidFill>
                  <a:schemeClr val="lt1"/>
                </a:solidFill>
                <a:latin typeface="Lato"/>
                <a:ea typeface="Lato"/>
                <a:cs typeface="Lato"/>
                <a:sym typeface="Lato"/>
              </a:rPr>
              <a:t>Can you match the definition to</a:t>
            </a:r>
            <a:r>
              <a:rPr lang="en-GB" sz="2400">
                <a:solidFill>
                  <a:schemeClr val="lt1"/>
                </a:solidFill>
                <a:latin typeface="Lato"/>
                <a:ea typeface="Lato"/>
                <a:cs typeface="Lato"/>
                <a:sym typeface="Lato"/>
              </a:rPr>
              <a:t> the saving method</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700" u="none" cap="none" strike="noStrike">
              <a:solidFill>
                <a:schemeClr val="lt1"/>
              </a:solidFill>
              <a:latin typeface="Lato"/>
              <a:ea typeface="Lato"/>
              <a:cs typeface="Lato"/>
              <a:sym typeface="Lato"/>
            </a:endParaRPr>
          </a:p>
        </p:txBody>
      </p:sp>
      <p:sp>
        <p:nvSpPr>
          <p:cNvPr id="114" name="Google Shape;114;p9"/>
          <p:cNvSpPr txBox="1"/>
          <p:nvPr/>
        </p:nvSpPr>
        <p:spPr>
          <a:xfrm>
            <a:off x="3257775" y="3491100"/>
            <a:ext cx="21783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Lato"/>
              <a:ea typeface="Lato"/>
              <a:cs typeface="Lato"/>
              <a:sym typeface="Lato"/>
            </a:endParaRPr>
          </a:p>
        </p:txBody>
      </p:sp>
      <p:sp>
        <p:nvSpPr>
          <p:cNvPr id="115" name="Google Shape;115;p9"/>
          <p:cNvSpPr txBox="1"/>
          <p:nvPr/>
        </p:nvSpPr>
        <p:spPr>
          <a:xfrm>
            <a:off x="7011625" y="1815150"/>
            <a:ext cx="1956300" cy="3540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Lato"/>
              <a:ea typeface="Lato"/>
              <a:cs typeface="Lato"/>
              <a:sym typeface="Lato"/>
            </a:endParaRPr>
          </a:p>
        </p:txBody>
      </p:sp>
      <p:sp>
        <p:nvSpPr>
          <p:cNvPr id="116" name="Google Shape;116;p9"/>
          <p:cNvSpPr/>
          <p:nvPr/>
        </p:nvSpPr>
        <p:spPr>
          <a:xfrm>
            <a:off x="5953125" y="1529225"/>
            <a:ext cx="3014700" cy="2504100"/>
          </a:xfrm>
          <a:prstGeom prst="wedgeRoundRectCallout">
            <a:avLst>
              <a:gd fmla="val -20833" name="adj1"/>
              <a:gd fmla="val 62500" name="adj2"/>
              <a:gd fmla="val 0" name="adj3"/>
            </a:avLst>
          </a:prstGeom>
          <a:solidFill>
            <a:schemeClr val="accent6"/>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Lato"/>
                <a:ea typeface="Lato"/>
                <a:cs typeface="Lato"/>
                <a:sym typeface="Lato"/>
              </a:rPr>
              <a:t>(</a:t>
            </a:r>
            <a:r>
              <a:rPr b="0" i="0" lang="en-GB" sz="1200" u="none" cap="none" strike="noStrike">
                <a:solidFill>
                  <a:schemeClr val="dk1"/>
                </a:solidFill>
                <a:latin typeface="Lato"/>
                <a:ea typeface="Lato"/>
                <a:cs typeface="Lato"/>
                <a:sym typeface="Lato"/>
              </a:rPr>
              <a:t>C) A place to put money in and</a:t>
            </a:r>
            <a:r>
              <a:rPr b="1" i="0" lang="en-GB" sz="1200" u="none" cap="none" strike="noStrike">
                <a:solidFill>
                  <a:schemeClr val="dk1"/>
                </a:solidFill>
                <a:latin typeface="Lato"/>
                <a:ea typeface="Lato"/>
                <a:cs typeface="Lato"/>
                <a:sym typeface="Lato"/>
              </a:rPr>
              <a:t> earn interest</a:t>
            </a:r>
            <a:r>
              <a:rPr b="0" i="0" lang="en-GB" sz="1200" u="none" cap="none" strike="noStrike">
                <a:solidFill>
                  <a:schemeClr val="dk1"/>
                </a:solidFill>
                <a:latin typeface="Lato"/>
                <a:ea typeface="Lato"/>
                <a:cs typeface="Lato"/>
                <a:sym typeface="Lato"/>
              </a:rPr>
              <a:t>. There are many different types of these including:</a:t>
            </a:r>
            <a:endParaRPr b="0" i="0" sz="1200" u="none" cap="none" strike="noStrike">
              <a:solidFill>
                <a:schemeClr val="dk1"/>
              </a:solidFill>
              <a:latin typeface="Lato"/>
              <a:ea typeface="Lato"/>
              <a:cs typeface="Lato"/>
              <a:sym typeface="Lato"/>
            </a:endParaRPr>
          </a:p>
          <a:p>
            <a:pPr indent="-304800" lvl="0" marL="457200" marR="0" rtl="0" algn="l">
              <a:lnSpc>
                <a:spcPct val="100000"/>
              </a:lnSpc>
              <a:spcBef>
                <a:spcPts val="0"/>
              </a:spcBef>
              <a:spcAft>
                <a:spcPts val="0"/>
              </a:spcAft>
              <a:buClr>
                <a:schemeClr val="dk1"/>
              </a:buClr>
              <a:buSzPts val="1200"/>
              <a:buFont typeface="Lato"/>
              <a:buChar char="●"/>
            </a:pPr>
            <a:r>
              <a:rPr b="0" i="0" lang="en-GB" sz="1200" u="none" cap="none" strike="noStrike">
                <a:solidFill>
                  <a:schemeClr val="dk1"/>
                </a:solidFill>
                <a:latin typeface="Lato"/>
                <a:ea typeface="Lato"/>
                <a:cs typeface="Lato"/>
                <a:sym typeface="Lato"/>
              </a:rPr>
              <a:t>Fixed Rate (lock away money for set amount of time) </a:t>
            </a:r>
            <a:endParaRPr b="0" i="0" sz="1200" u="none" cap="none" strike="noStrike">
              <a:solidFill>
                <a:schemeClr val="dk1"/>
              </a:solidFill>
              <a:latin typeface="Lato"/>
              <a:ea typeface="Lato"/>
              <a:cs typeface="Lato"/>
              <a:sym typeface="Lato"/>
            </a:endParaRPr>
          </a:p>
          <a:p>
            <a:pPr indent="-304800" lvl="0" marL="457200" marR="0" rtl="0" algn="l">
              <a:lnSpc>
                <a:spcPct val="100000"/>
              </a:lnSpc>
              <a:spcBef>
                <a:spcPts val="0"/>
              </a:spcBef>
              <a:spcAft>
                <a:spcPts val="0"/>
              </a:spcAft>
              <a:buClr>
                <a:schemeClr val="dk1"/>
              </a:buClr>
              <a:buSzPts val="1200"/>
              <a:buFont typeface="Lato"/>
              <a:buChar char="●"/>
            </a:pPr>
            <a:r>
              <a:rPr b="0" i="0" lang="en-GB" sz="1200" u="none" cap="none" strike="noStrike">
                <a:solidFill>
                  <a:schemeClr val="dk1"/>
                </a:solidFill>
                <a:latin typeface="Lato"/>
                <a:ea typeface="Lato"/>
                <a:cs typeface="Lato"/>
                <a:sym typeface="Lato"/>
              </a:rPr>
              <a:t>Easy Access (can withdraw money easily)</a:t>
            </a:r>
            <a:endParaRPr b="0" i="0" sz="1200" u="none" cap="none" strike="noStrike">
              <a:solidFill>
                <a:schemeClr val="dk1"/>
              </a:solidFill>
              <a:latin typeface="Lato"/>
              <a:ea typeface="Lato"/>
              <a:cs typeface="Lato"/>
              <a:sym typeface="Lato"/>
            </a:endParaRPr>
          </a:p>
          <a:p>
            <a:pPr indent="-304800" lvl="0" marL="457200" marR="0" rtl="0" algn="l">
              <a:lnSpc>
                <a:spcPct val="100000"/>
              </a:lnSpc>
              <a:spcBef>
                <a:spcPts val="0"/>
              </a:spcBef>
              <a:spcAft>
                <a:spcPts val="0"/>
              </a:spcAft>
              <a:buClr>
                <a:schemeClr val="dk1"/>
              </a:buClr>
              <a:buSzPts val="1200"/>
              <a:buFont typeface="Lato"/>
              <a:buChar char="●"/>
            </a:pPr>
            <a:r>
              <a:rPr b="0" i="0" lang="en-GB" sz="1200" u="none" cap="none" strike="noStrike">
                <a:solidFill>
                  <a:schemeClr val="dk1"/>
                </a:solidFill>
                <a:latin typeface="Lato"/>
                <a:ea typeface="Lato"/>
                <a:cs typeface="Lato"/>
                <a:sym typeface="Lato"/>
              </a:rPr>
              <a:t>Regular Saver (a set amount of money put aside each month) </a:t>
            </a:r>
            <a:endParaRPr b="0" i="0" sz="1200" u="none" cap="none" strike="noStrike">
              <a:solidFill>
                <a:schemeClr val="dk1"/>
              </a:solidFill>
              <a:latin typeface="Lato"/>
              <a:ea typeface="Lato"/>
              <a:cs typeface="Lato"/>
              <a:sym typeface="Lato"/>
            </a:endParaRPr>
          </a:p>
          <a:p>
            <a:pPr indent="-304800" lvl="0" marL="457200" marR="0" rtl="0" algn="l">
              <a:lnSpc>
                <a:spcPct val="100000"/>
              </a:lnSpc>
              <a:spcBef>
                <a:spcPts val="0"/>
              </a:spcBef>
              <a:spcAft>
                <a:spcPts val="0"/>
              </a:spcAft>
              <a:buClr>
                <a:schemeClr val="dk1"/>
              </a:buClr>
              <a:buSzPts val="1200"/>
              <a:buFont typeface="Lato"/>
              <a:buChar char="●"/>
            </a:pPr>
            <a:r>
              <a:rPr b="0" i="0" lang="en-GB" sz="1200" u="none" cap="none" strike="noStrike">
                <a:solidFill>
                  <a:schemeClr val="dk1"/>
                </a:solidFill>
                <a:latin typeface="Lato"/>
                <a:ea typeface="Lato"/>
                <a:cs typeface="Lato"/>
                <a:sym typeface="Lato"/>
              </a:rPr>
              <a:t>Green Savings (where savings are only used to fund environmentally friendly projects)</a:t>
            </a:r>
            <a:endParaRPr b="0" i="0" sz="1100" u="none" cap="none" strike="noStrike">
              <a:solidFill>
                <a:schemeClr val="dk1"/>
              </a:solidFill>
              <a:latin typeface="Lato"/>
              <a:ea typeface="Lato"/>
              <a:cs typeface="Lato"/>
              <a:sym typeface="Lato"/>
            </a:endParaRPr>
          </a:p>
        </p:txBody>
      </p:sp>
      <p:sp>
        <p:nvSpPr>
          <p:cNvPr id="117" name="Google Shape;117;p9"/>
          <p:cNvSpPr/>
          <p:nvPr/>
        </p:nvSpPr>
        <p:spPr>
          <a:xfrm>
            <a:off x="3247425" y="3016675"/>
            <a:ext cx="2444700" cy="1612500"/>
          </a:xfrm>
          <a:prstGeom prst="wedgeRoundRectCallout">
            <a:avLst>
              <a:gd fmla="val -20833" name="adj1"/>
              <a:gd fmla="val 62500" name="adj2"/>
              <a:gd fmla="val 0" name="adj3"/>
            </a:avLst>
          </a:prstGeom>
          <a:solidFill>
            <a:schemeClr val="accent6"/>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Lato"/>
                <a:ea typeface="Lato"/>
                <a:cs typeface="Lato"/>
                <a:sym typeface="Lato"/>
              </a:rPr>
              <a:t>(B) Savings accounts that </a:t>
            </a:r>
            <a:r>
              <a:rPr b="1" i="0" lang="en-GB" sz="1200" u="none" cap="none" strike="noStrike">
                <a:solidFill>
                  <a:schemeClr val="dk1"/>
                </a:solidFill>
                <a:latin typeface="Lato"/>
                <a:ea typeface="Lato"/>
                <a:cs typeface="Lato"/>
                <a:sym typeface="Lato"/>
              </a:rPr>
              <a:t>pay interest tax free </a:t>
            </a:r>
            <a:r>
              <a:rPr b="0" i="0" lang="en-GB" sz="1200" u="none" cap="none" strike="noStrike">
                <a:solidFill>
                  <a:schemeClr val="dk1"/>
                </a:solidFill>
                <a:latin typeface="Lato"/>
                <a:ea typeface="Lato"/>
                <a:cs typeface="Lato"/>
                <a:sym typeface="Lato"/>
              </a:rPr>
              <a:t>for up to </a:t>
            </a:r>
            <a:r>
              <a:rPr b="1" i="0" lang="en-GB" sz="1200" u="none" cap="none" strike="noStrike">
                <a:solidFill>
                  <a:schemeClr val="dk1"/>
                </a:solidFill>
                <a:latin typeface="Lato"/>
                <a:ea typeface="Lato"/>
                <a:cs typeface="Lato"/>
                <a:sym typeface="Lato"/>
              </a:rPr>
              <a:t>£20,000</a:t>
            </a:r>
            <a:r>
              <a:rPr b="0" i="0" lang="en-GB" sz="1200" u="none" cap="none" strike="noStrike">
                <a:solidFill>
                  <a:schemeClr val="dk1"/>
                </a:solidFill>
                <a:latin typeface="Lato"/>
                <a:ea typeface="Lato"/>
                <a:cs typeface="Lato"/>
                <a:sym typeface="Lato"/>
              </a:rPr>
              <a:t>. </a:t>
            </a:r>
            <a:endParaRPr b="0" i="0" sz="1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1" lang="en-GB" sz="1200" u="none" cap="none" strike="noStrike">
                <a:solidFill>
                  <a:schemeClr val="dk1"/>
                </a:solidFill>
                <a:latin typeface="Lato"/>
                <a:ea typeface="Lato"/>
                <a:cs typeface="Lato"/>
                <a:sym typeface="Lato"/>
              </a:rPr>
              <a:t>Interest is the </a:t>
            </a:r>
            <a:r>
              <a:rPr b="0" i="1" lang="en-GB" sz="1100" u="none" cap="none" strike="noStrike">
                <a:solidFill>
                  <a:schemeClr val="dk1"/>
                </a:solidFill>
                <a:latin typeface="Lato"/>
                <a:ea typeface="Lato"/>
                <a:cs typeface="Lato"/>
                <a:sym typeface="Lato"/>
              </a:rPr>
              <a:t>reward for saving i.e. the amount of money added each period of time to money put into the account.</a:t>
            </a:r>
            <a:r>
              <a:rPr b="0" i="1" lang="en-GB" sz="1200" u="none" cap="none" strike="noStrike">
                <a:solidFill>
                  <a:schemeClr val="dk1"/>
                </a:solidFill>
                <a:latin typeface="Lato"/>
                <a:ea typeface="Lato"/>
                <a:cs typeface="Lato"/>
                <a:sym typeface="Lato"/>
              </a:rPr>
              <a:t> </a:t>
            </a:r>
            <a:endParaRPr b="0" i="1" sz="1200" u="none" cap="none" strike="noStrike">
              <a:solidFill>
                <a:schemeClr val="dk1"/>
              </a:solidFill>
              <a:latin typeface="Lato"/>
              <a:ea typeface="Lato"/>
              <a:cs typeface="Lato"/>
              <a:sym typeface="Lato"/>
            </a:endParaRPr>
          </a:p>
        </p:txBody>
      </p:sp>
      <p:sp>
        <p:nvSpPr>
          <p:cNvPr id="118" name="Google Shape;118;p9"/>
          <p:cNvSpPr/>
          <p:nvPr/>
        </p:nvSpPr>
        <p:spPr>
          <a:xfrm>
            <a:off x="3247425" y="1529225"/>
            <a:ext cx="2444700" cy="1128900"/>
          </a:xfrm>
          <a:prstGeom prst="wedgeRoundRectCallout">
            <a:avLst>
              <a:gd fmla="val -20833" name="adj1"/>
              <a:gd fmla="val 62500" name="adj2"/>
              <a:gd fmla="val 0" name="adj3"/>
            </a:avLst>
          </a:prstGeom>
          <a:solidFill>
            <a:schemeClr val="accent6"/>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Lato"/>
                <a:ea typeface="Lato"/>
                <a:cs typeface="Lato"/>
                <a:sym typeface="Lato"/>
              </a:rPr>
              <a:t>(A) A pot of cash that a person and/or their employer pay into as a way of </a:t>
            </a:r>
            <a:r>
              <a:rPr b="1" i="0" lang="en-GB" sz="1200" u="none" cap="none" strike="noStrike">
                <a:solidFill>
                  <a:schemeClr val="dk1"/>
                </a:solidFill>
                <a:latin typeface="Lato"/>
                <a:ea typeface="Lato"/>
                <a:cs typeface="Lato"/>
                <a:sym typeface="Lato"/>
              </a:rPr>
              <a:t>saving money for retirement</a:t>
            </a:r>
            <a:r>
              <a:rPr b="0" i="0" lang="en-GB" sz="1200" u="none" cap="none" strike="noStrike">
                <a:solidFill>
                  <a:schemeClr val="dk1"/>
                </a:solidFill>
                <a:latin typeface="Lato"/>
                <a:ea typeface="Lato"/>
                <a:cs typeface="Lato"/>
                <a:sym typeface="Lato"/>
              </a:rPr>
              <a:t>. There are </a:t>
            </a:r>
            <a:r>
              <a:rPr b="0" i="0" lang="en-GB" sz="1200" u="sng" cap="none" strike="noStrike">
                <a:solidFill>
                  <a:schemeClr val="hlink"/>
                </a:solidFill>
                <a:latin typeface="Lato"/>
                <a:ea typeface="Lato"/>
                <a:cs typeface="Lato"/>
                <a:sym typeface="Lato"/>
                <a:hlinkClick r:id="rId3"/>
              </a:rPr>
              <a:t>tax benefits.</a:t>
            </a:r>
            <a:endParaRPr b="0" i="0" sz="1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Lato"/>
              <a:ea typeface="Lato"/>
              <a:cs typeface="Lato"/>
              <a:sym typeface="Lato"/>
            </a:endParaRPr>
          </a:p>
        </p:txBody>
      </p:sp>
      <p:sp>
        <p:nvSpPr>
          <p:cNvPr id="119" name="Google Shape;119;p9"/>
          <p:cNvSpPr/>
          <p:nvPr/>
        </p:nvSpPr>
        <p:spPr>
          <a:xfrm>
            <a:off x="360375" y="1529225"/>
            <a:ext cx="2473500" cy="7170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700" u="none" cap="none" strike="noStrike">
                <a:solidFill>
                  <a:schemeClr val="dk1"/>
                </a:solidFill>
                <a:latin typeface="Lato"/>
                <a:ea typeface="Lato"/>
                <a:cs typeface="Lato"/>
                <a:sym typeface="Lato"/>
              </a:rPr>
              <a:t>1.Cash ISA (Individual Savings Account)</a:t>
            </a:r>
            <a:endParaRPr b="1" i="0" sz="1700" u="none" cap="none" strike="noStrike">
              <a:solidFill>
                <a:schemeClr val="dk1"/>
              </a:solidFill>
              <a:latin typeface="Lato"/>
              <a:ea typeface="Lato"/>
              <a:cs typeface="Lato"/>
              <a:sym typeface="Lato"/>
            </a:endParaRPr>
          </a:p>
        </p:txBody>
      </p:sp>
      <p:sp>
        <p:nvSpPr>
          <p:cNvPr id="120" name="Google Shape;120;p9"/>
          <p:cNvSpPr/>
          <p:nvPr/>
        </p:nvSpPr>
        <p:spPr>
          <a:xfrm>
            <a:off x="360378" y="2571758"/>
            <a:ext cx="2473500" cy="7170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900" u="none" cap="none" strike="noStrike">
                <a:solidFill>
                  <a:schemeClr val="dk1"/>
                </a:solidFill>
                <a:latin typeface="Lato"/>
                <a:ea typeface="Lato"/>
                <a:cs typeface="Lato"/>
                <a:sym typeface="Lato"/>
              </a:rPr>
              <a:t>2. Savings Accounts</a:t>
            </a:r>
            <a:endParaRPr b="1" i="0" sz="1900" u="none" cap="none" strike="noStrike">
              <a:solidFill>
                <a:schemeClr val="dk1"/>
              </a:solidFill>
              <a:latin typeface="Lato"/>
              <a:ea typeface="Lato"/>
              <a:cs typeface="Lato"/>
              <a:sym typeface="Lato"/>
            </a:endParaRPr>
          </a:p>
        </p:txBody>
      </p:sp>
      <p:sp>
        <p:nvSpPr>
          <p:cNvPr id="121" name="Google Shape;121;p9"/>
          <p:cNvSpPr/>
          <p:nvPr/>
        </p:nvSpPr>
        <p:spPr>
          <a:xfrm>
            <a:off x="374768" y="3614283"/>
            <a:ext cx="2444700" cy="7170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800" u="none" cap="none" strike="noStrike">
                <a:solidFill>
                  <a:schemeClr val="dk1"/>
                </a:solidFill>
                <a:latin typeface="Lato"/>
                <a:ea typeface="Lato"/>
                <a:cs typeface="Lato"/>
                <a:sym typeface="Lato"/>
              </a:rPr>
              <a:t>3. Pensions </a:t>
            </a:r>
            <a:endParaRPr b="1" i="0" sz="1800" u="none" cap="none" strike="noStrike">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