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7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1" r:id="rId1"/>
    <p:sldMasterId id="2147483743" r:id="rId2"/>
    <p:sldMasterId id="2147483697" r:id="rId3"/>
    <p:sldMasterId id="2147483711" r:id="rId4"/>
    <p:sldMasterId id="2147483720" r:id="rId5"/>
    <p:sldMasterId id="2147483755" r:id="rId6"/>
    <p:sldMasterId id="2147483767" r:id="rId7"/>
    <p:sldMasterId id="2147483775" r:id="rId8"/>
  </p:sldMasterIdLst>
  <p:notesMasterIdLst>
    <p:notesMasterId r:id="rId42"/>
  </p:notesMasterIdLst>
  <p:handoutMasterIdLst>
    <p:handoutMasterId r:id="rId43"/>
  </p:handoutMasterIdLst>
  <p:sldIdLst>
    <p:sldId id="813" r:id="rId9"/>
    <p:sldId id="1029" r:id="rId10"/>
    <p:sldId id="705" r:id="rId11"/>
    <p:sldId id="847" r:id="rId12"/>
    <p:sldId id="798" r:id="rId13"/>
    <p:sldId id="1030" r:id="rId14"/>
    <p:sldId id="841" r:id="rId15"/>
    <p:sldId id="779" r:id="rId16"/>
    <p:sldId id="784" r:id="rId17"/>
    <p:sldId id="1038" r:id="rId18"/>
    <p:sldId id="1039" r:id="rId19"/>
    <p:sldId id="814" r:id="rId20"/>
    <p:sldId id="636" r:id="rId21"/>
    <p:sldId id="1040" r:id="rId22"/>
    <p:sldId id="680" r:id="rId23"/>
    <p:sldId id="806" r:id="rId24"/>
    <p:sldId id="859" r:id="rId25"/>
    <p:sldId id="816" r:id="rId26"/>
    <p:sldId id="851" r:id="rId27"/>
    <p:sldId id="817" r:id="rId28"/>
    <p:sldId id="860" r:id="rId29"/>
    <p:sldId id="861" r:id="rId30"/>
    <p:sldId id="645" r:id="rId31"/>
    <p:sldId id="862" r:id="rId32"/>
    <p:sldId id="825" r:id="rId33"/>
    <p:sldId id="653" r:id="rId34"/>
    <p:sldId id="790" r:id="rId35"/>
    <p:sldId id="836" r:id="rId36"/>
    <p:sldId id="717" r:id="rId37"/>
    <p:sldId id="858" r:id="rId38"/>
    <p:sldId id="837" r:id="rId39"/>
    <p:sldId id="838" r:id="rId40"/>
    <p:sldId id="840" r:id="rId41"/>
  </p:sldIdLst>
  <p:sldSz cx="9144000" cy="6858000" type="screen4x3"/>
  <p:notesSz cx="6735763" cy="9866313"/>
  <p:embeddedFontLst>
    <p:embeddedFont>
      <p:font typeface="Aharoni" panose="02010803020104030203" pitchFamily="2" charset="-79"/>
      <p:bold r:id="rId44"/>
    </p:embeddedFont>
    <p:embeddedFont>
      <p:font typeface="Dosis" pitchFamily="2" charset="0"/>
      <p:regular r:id="rId45"/>
      <p:bold r:id="rId46"/>
    </p:embeddedFont>
    <p:embeddedFont>
      <p:font typeface="Dosis ExtraBold" pitchFamily="2" charset="0"/>
      <p:bold r:id="rId47"/>
    </p:embeddedFont>
    <p:embeddedFont>
      <p:font typeface="Dosis Medium" pitchFamily="2" charset="0"/>
      <p:regular r:id="rId48"/>
    </p:embeddedFont>
    <p:embeddedFont>
      <p:font typeface="Dosis SemiBold" pitchFamily="2" charset="0"/>
      <p:bold r:id="rId49"/>
    </p:embeddedFont>
    <p:embeddedFont>
      <p:font typeface="KG Primary Penmanship" panose="02000506000000020003" pitchFamily="2" charset="0"/>
      <p:regular r:id="rId50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me Chraibi" initials="MC" lastIdx="1" clrIdx="0">
    <p:extLst>
      <p:ext uri="{19B8F6BF-5375-455C-9EA6-DF929625EA0E}">
        <p15:presenceInfo xmlns:p15="http://schemas.microsoft.com/office/powerpoint/2012/main" userId="Mme Chraib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74F71"/>
    <a:srgbClr val="7A7A7A"/>
    <a:srgbClr val="C7C7C7"/>
    <a:srgbClr val="757575"/>
    <a:srgbClr val="2DC7D3"/>
    <a:srgbClr val="8083AD"/>
    <a:srgbClr val="9296B3"/>
    <a:srgbClr val="A1A6BC"/>
    <a:srgbClr val="E5E5E5"/>
    <a:srgbClr val="E4E5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118" autoAdjust="0"/>
    <p:restoredTop sz="87607" autoAdjust="0"/>
  </p:normalViewPr>
  <p:slideViewPr>
    <p:cSldViewPr snapToGrid="0">
      <p:cViewPr varScale="1">
        <p:scale>
          <a:sx n="66" d="100"/>
          <a:sy n="66" d="100"/>
        </p:scale>
        <p:origin x="1144" y="2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2964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font" Target="fonts/font2.fntdata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font" Target="fonts/font1.fntdata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handoutMaster" Target="handoutMasters/handoutMaster1.xml"/><Relationship Id="rId48" Type="http://schemas.openxmlformats.org/officeDocument/2006/relationships/font" Target="fonts/font5.fntdata"/><Relationship Id="rId56" Type="http://schemas.microsoft.com/office/2018/10/relationships/authors" Target="authors.xml"/><Relationship Id="rId8" Type="http://schemas.openxmlformats.org/officeDocument/2006/relationships/slideMaster" Target="slideMasters/slideMaster8.xml"/><Relationship Id="rId51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font" Target="fonts/font3.fntdata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font" Target="fonts/font6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E83442A8-9454-2ECB-1269-BD566F5F83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724078B-49D7-A9B5-3699-12BDAB098FB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DF984B-5B5D-487D-9509-18F3707A0884}" type="datetimeFigureOut">
              <a:rPr lang="fr-FR" smtClean="0"/>
              <a:t>30/10/2025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4694DCD-F6A9-8C6E-4F74-F02B8CA8C9E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A7E2FC1-A61E-2A23-A9CF-B4387071BBB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E64AE9-8EE4-49F6-ABD0-E7ED226D44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95368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30/10/2025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EDB43-C08F-5A9F-58AA-CD49FF461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5F0882B-9291-AB2A-801A-817F5A60DE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9BBDB7-6031-443D-FEF6-E72DA1437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21CF19-702B-68EC-982E-5BC14DBED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503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726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75936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90946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495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6729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8550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313244-8E07-E332-610C-677BFC26B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DB421C08-A945-AC3C-D8C1-6492678E5541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5AB89C94-1F7A-3309-6CAE-C06A8C651C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376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36434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6267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9387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95632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69680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9445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40749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30044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55102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56439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76058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3659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7820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32210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664998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726015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Dialogue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33391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0663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Dialogue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82199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8682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78597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07235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65223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43267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50416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86653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69798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55125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29370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5922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7056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5092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85974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5689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Dialogue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5443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06954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97133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674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7.jpg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7.jpg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11.jp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2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8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46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image" Target="../media/image10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Relationship Id="rId9" Type="http://schemas.openxmlformats.org/officeDocument/2006/relationships/image" Target="../media/image2.jp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59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image" Target="../media/image7.jpg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2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51" r:id="rId2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62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Acte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4" r:id="rId2"/>
    <p:sldLayoutId id="2147483738" r:id="rId3"/>
    <p:sldLayoutId id="2147483753" r:id="rId4"/>
    <p:sldLayoutId id="2147483754" r:id="rId5"/>
    <p:sldLayoutId id="2147483701" r:id="rId6"/>
    <p:sldLayoutId id="2147483702" r:id="rId7"/>
    <p:sldLayoutId id="2147483700" r:id="rId8"/>
    <p:sldLayoutId id="2147483739" r:id="rId9"/>
    <p:sldLayoutId id="2147483699" r:id="rId10"/>
    <p:sldLayoutId id="2147483705" r:id="rId11"/>
    <p:sldLayoutId id="2147483706" r:id="rId12"/>
    <p:sldLayoutId id="2147483752" r:id="rId13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65" r:id="rId10"/>
    <p:sldLayoutId id="2147483766" r:id="rId11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1288079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688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Dialogue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1364231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7" Type="http://schemas.openxmlformats.org/officeDocument/2006/relationships/image" Target="../media/image23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39.xml"/><Relationship Id="rId6" Type="http://schemas.openxmlformats.org/officeDocument/2006/relationships/customXml" Target="../ink/ink2.xml"/><Relationship Id="rId5" Type="http://schemas.openxmlformats.org/officeDocument/2006/relationships/image" Target="../media/image220.png"/><Relationship Id="rId9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9.gif"/><Relationship Id="rId5" Type="http://schemas.openxmlformats.org/officeDocument/2006/relationships/image" Target="../media/image40.pn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50.png"/><Relationship Id="rId7" Type="http://schemas.openxmlformats.org/officeDocument/2006/relationships/image" Target="../media/image42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1.png"/><Relationship Id="rId5" Type="http://schemas.openxmlformats.org/officeDocument/2006/relationships/image" Target="../media/image160.png"/><Relationship Id="rId4" Type="http://schemas.openxmlformats.org/officeDocument/2006/relationships/customXml" Target="../ink/ink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7" Type="http://schemas.openxmlformats.org/officeDocument/2006/relationships/image" Target="../media/image25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5.png"/><Relationship Id="rId5" Type="http://schemas.openxmlformats.org/officeDocument/2006/relationships/image" Target="../media/image420.png"/><Relationship Id="rId4" Type="http://schemas.openxmlformats.org/officeDocument/2006/relationships/customXml" Target="../ink/ink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40.png"/><Relationship Id="rId7" Type="http://schemas.openxmlformats.org/officeDocument/2006/relationships/image" Target="../media/image25.pn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5.png"/><Relationship Id="rId5" Type="http://schemas.openxmlformats.org/officeDocument/2006/relationships/image" Target="../media/image420.png"/><Relationship Id="rId4" Type="http://schemas.openxmlformats.org/officeDocument/2006/relationships/customXml" Target="../ink/ink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42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customXml" Target="../ink/ink10.xml"/><Relationship Id="rId11" Type="http://schemas.openxmlformats.org/officeDocument/2006/relationships/image" Target="../media/image44.png"/><Relationship Id="rId5" Type="http://schemas.openxmlformats.org/officeDocument/2006/relationships/image" Target="../media/image440.png"/><Relationship Id="rId10" Type="http://schemas.openxmlformats.org/officeDocument/2006/relationships/image" Target="../media/image48.png"/><Relationship Id="rId4" Type="http://schemas.openxmlformats.org/officeDocument/2006/relationships/customXml" Target="../ink/ink9.xml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mp4"/><Relationship Id="rId7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59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9.gif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6423600-3479-787F-CC55-CA29ED94F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5926" y="6058070"/>
            <a:ext cx="1236081" cy="36702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1772620-BCE4-6410-0A00-7400DF0516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2863" y="6082880"/>
            <a:ext cx="1185213" cy="29320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40809ED-6FF4-F737-98AE-391508494962}"/>
              </a:ext>
            </a:extLst>
          </p:cNvPr>
          <p:cNvSpPr txBox="1"/>
          <p:nvPr/>
        </p:nvSpPr>
        <p:spPr>
          <a:xfrm>
            <a:off x="2792628" y="6094015"/>
            <a:ext cx="111212" cy="261610"/>
          </a:xfrm>
          <a:prstGeom prst="rect">
            <a:avLst/>
          </a:prstGeom>
          <a:solidFill>
            <a:srgbClr val="A1A6BC"/>
          </a:solidFill>
        </p:spPr>
        <p:txBody>
          <a:bodyPr wrap="square" rtlCol="0">
            <a:spAutoFit/>
          </a:bodyPr>
          <a:lstStyle/>
          <a:p>
            <a:r>
              <a:rPr lang="fr-FR" sz="1100" b="1" dirty="0">
                <a:solidFill>
                  <a:srgbClr val="8083AD"/>
                </a:solidFill>
              </a:rPr>
              <a:t>2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7C796AA-B2CB-1A58-725E-81F3A362A950}"/>
              </a:ext>
            </a:extLst>
          </p:cNvPr>
          <p:cNvSpPr txBox="1"/>
          <p:nvPr/>
        </p:nvSpPr>
        <p:spPr>
          <a:xfrm>
            <a:off x="6558327" y="6121912"/>
            <a:ext cx="151661" cy="261610"/>
          </a:xfrm>
          <a:prstGeom prst="rect">
            <a:avLst/>
          </a:prstGeom>
          <a:solidFill>
            <a:srgbClr val="2DC7D3"/>
          </a:solidFill>
        </p:spPr>
        <p:txBody>
          <a:bodyPr wrap="square" rtlCol="0">
            <a:spAutoFit/>
          </a:bodyPr>
          <a:lstStyle/>
          <a:p>
            <a:r>
              <a:rPr lang="fr-FR" sz="1100" b="1" dirty="0">
                <a:solidFill>
                  <a:schemeClr val="bg1"/>
                </a:solidFill>
              </a:rPr>
              <a:t>5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C797F3E-818C-986B-261A-D408D448A6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7870" y="6090599"/>
            <a:ext cx="1185213" cy="29320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B8D853F-F9FD-362E-DB9A-CA707B0CC5AE}"/>
              </a:ext>
            </a:extLst>
          </p:cNvPr>
          <p:cNvSpPr txBox="1"/>
          <p:nvPr/>
        </p:nvSpPr>
        <p:spPr>
          <a:xfrm>
            <a:off x="4054190" y="6101734"/>
            <a:ext cx="197380" cy="261610"/>
          </a:xfrm>
          <a:prstGeom prst="rect">
            <a:avLst/>
          </a:prstGeom>
          <a:solidFill>
            <a:srgbClr val="A1A6BC"/>
          </a:solidFill>
        </p:spPr>
        <p:txBody>
          <a:bodyPr wrap="square" rtlCol="0">
            <a:spAutoFit/>
          </a:bodyPr>
          <a:lstStyle/>
          <a:p>
            <a:r>
              <a:rPr lang="fr-FR" sz="1100" b="1" dirty="0">
                <a:solidFill>
                  <a:srgbClr val="8083AD"/>
                </a:solidFill>
              </a:rPr>
              <a:t>3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78E010A-B88B-7359-D08A-BE22A5B8B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441" y="6101734"/>
            <a:ext cx="1185213" cy="29320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AC5150E-92B0-A5CC-76C4-2EC21698C693}"/>
              </a:ext>
            </a:extLst>
          </p:cNvPr>
          <p:cNvSpPr txBox="1"/>
          <p:nvPr/>
        </p:nvSpPr>
        <p:spPr>
          <a:xfrm>
            <a:off x="5319761" y="6112869"/>
            <a:ext cx="197380" cy="261610"/>
          </a:xfrm>
          <a:prstGeom prst="rect">
            <a:avLst/>
          </a:prstGeom>
          <a:solidFill>
            <a:srgbClr val="A1A6BC"/>
          </a:solidFill>
        </p:spPr>
        <p:txBody>
          <a:bodyPr wrap="square" rtlCol="0">
            <a:spAutoFit/>
          </a:bodyPr>
          <a:lstStyle/>
          <a:p>
            <a:r>
              <a:rPr lang="fr-FR" sz="1100" b="1" dirty="0">
                <a:solidFill>
                  <a:srgbClr val="8083AD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745915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F9477E-2441-8244-213D-D9DCACF422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8">
            <a:extLst>
              <a:ext uri="{FF2B5EF4-FFF2-40B4-BE49-F238E27FC236}">
                <a16:creationId xmlns:a16="http://schemas.microsoft.com/office/drawing/2014/main" id="{768F48EB-3EFF-B532-CB90-E6617C887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jouer le dialogue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en français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E4919B4-6C9E-29BB-0024-723C92711C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3140628"/>
            <a:ext cx="4572000" cy="3048000"/>
          </a:xfrm>
          <a:prstGeom prst="roundRect">
            <a:avLst>
              <a:gd name="adj" fmla="val 13193"/>
            </a:avLst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81879B22-E73F-1CE4-BD64-DB882508D2A6}"/>
              </a:ext>
            </a:extLst>
          </p:cNvPr>
          <p:cNvSpPr txBox="1"/>
          <p:nvPr/>
        </p:nvSpPr>
        <p:spPr>
          <a:xfrm>
            <a:off x="1988419" y="1714071"/>
            <a:ext cx="5471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Situation :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Brahim et Abla se rencontrent dans le parc. Chacun demande à l’autre comment il va. </a:t>
            </a:r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id="{15845849-64AF-CE54-9EF7-A686BA52144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86977" y="336322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3B4BB774-5CDB-D498-2AB3-8BD6C9F4B02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143308" y="2567033"/>
            <a:ext cx="1383692" cy="122418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5BAB444-4181-1CA8-FA43-E0456ABA383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5703629" y="2595907"/>
            <a:ext cx="1383692" cy="122418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28B44EA-3A7A-6C2C-8059-64E08A88674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31535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2DBDE1-BC68-0EEA-5651-4EB62DFBB1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8">
            <a:extLst>
              <a:ext uri="{FF2B5EF4-FFF2-40B4-BE49-F238E27FC236}">
                <a16:creationId xmlns:a16="http://schemas.microsoft.com/office/drawing/2014/main" id="{685ADB8A-5A0B-1329-4DAE-69BA1F1BB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tout le monde participe. Jouez le dialogue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en français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avec votre voisin.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F9412AC6-7292-9B15-97A4-8FCCF7681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313973" y="2721157"/>
            <a:ext cx="4279332" cy="285288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9864C16-42F2-E3B7-EC36-65EFD8B23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084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9ED5C-C040-80F4-C6F8-FC9A99FD4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1A837B2-BACE-9DF3-EEAD-22032D0334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48602" y="3512472"/>
            <a:ext cx="6246795" cy="1349939"/>
          </a:xfrm>
          <a:prstGeom prst="rect">
            <a:avLst/>
          </a:prstGeom>
        </p:spPr>
      </p:pic>
      <p:sp>
        <p:nvSpPr>
          <p:cNvPr id="19" name="Titre 18">
            <a:extLst>
              <a:ext uri="{FF2B5EF4-FFF2-40B4-BE49-F238E27FC236}">
                <a16:creationId xmlns:a16="http://schemas.microsoft.com/office/drawing/2014/main" id="{119E7FE0-5F5B-0DC6-D70B-23D212AC8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sz="3200" dirty="0"/>
              <a:t>Plan de la séance 5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16F0179-3CB0-BDC7-0565-AE10D8CF18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FR" dirty="0"/>
              <a:t>Ecriture de la lettre a</a:t>
            </a:r>
            <a:endParaRPr lang="fr-MA" dirty="0"/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0D64BE76-0E65-B67C-7698-F10F00C731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398373" y="3457509"/>
            <a:ext cx="539750" cy="539750"/>
          </a:xfrm>
        </p:spPr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611B869-3B20-6F0A-E988-DBF6A74846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40000" cy="540000"/>
          </a:xfr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1AAB39AE-C88C-2050-B1F8-20189324A9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2522109"/>
            <a:ext cx="4960805" cy="756000"/>
          </a:xfrm>
        </p:spPr>
        <p:txBody>
          <a:bodyPr/>
          <a:lstStyle/>
          <a:p>
            <a:r>
              <a:rPr lang="fr-FR" dirty="0"/>
              <a:t>Révision du dialogue reprenant l’acte de parole de la semaine : « Comment ça va ? ».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BCCB2E0-8516-CD6C-1D4D-01872C33CF9F}"/>
              </a:ext>
            </a:extLst>
          </p:cNvPr>
          <p:cNvSpPr txBox="1"/>
          <p:nvPr/>
        </p:nvSpPr>
        <p:spPr>
          <a:xfrm>
            <a:off x="2201410" y="3641804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2.  Lecture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147ED9BD-C99B-11DB-4E09-9646AAF91999}"/>
              </a:ext>
            </a:extLst>
          </p:cNvPr>
          <p:cNvSpPr txBox="1">
            <a:spLocks/>
          </p:cNvSpPr>
          <p:nvPr/>
        </p:nvSpPr>
        <p:spPr>
          <a:xfrm>
            <a:off x="2201410" y="4025316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de la lettre   a </a:t>
            </a:r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C2E9EBEF-C46E-04F5-5174-F0ECD3CBE75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324923" y="1973400"/>
            <a:ext cx="540000" cy="540000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7EBBEA35-0316-50F3-6D2D-EC548DC90358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CFE73EA-6BF3-E940-81F9-67C6BB00DB91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0291DD4-F9DD-4375-50C6-7B568FF6F0D3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id="{18897097-B818-278E-0356-D876EA83482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4159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717A199D-6F6D-C5BE-9C15-512F82ADE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faire de la lecture.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9FE4E32-F833-6C1F-110E-2DE672A15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970" y="2261937"/>
            <a:ext cx="5052060" cy="336804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14BCA0E-CF73-5F3E-EDCF-7B44E5A87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650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06700E-30F1-129F-6661-B4C3191B55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52BD08EF-95C2-9CAD-270D-71471C13A440}"/>
              </a:ext>
            </a:extLst>
          </p:cNvPr>
          <p:cNvSpPr txBox="1">
            <a:spLocks/>
          </p:cNvSpPr>
          <p:nvPr/>
        </p:nvSpPr>
        <p:spPr>
          <a:xfrm>
            <a:off x="1692000" y="875192"/>
            <a:ext cx="6840000" cy="612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C’est la lettre a. Elle fait le son « a ».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DEB0C16-AB12-2F2F-31CF-4AC03631DEBC}"/>
              </a:ext>
            </a:extLst>
          </p:cNvPr>
          <p:cNvSpPr txBox="1"/>
          <p:nvPr/>
        </p:nvSpPr>
        <p:spPr>
          <a:xfrm>
            <a:off x="4325760" y="2003273"/>
            <a:ext cx="1301959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9900" dirty="0">
                <a:ln w="0"/>
                <a:solidFill>
                  <a:srgbClr val="474F71"/>
                </a:solidFill>
                <a:latin typeface="Dosis" pitchFamily="2" charset="0"/>
                <a:cs typeface="Aharoni" panose="02010803020104030203" pitchFamily="2" charset="-79"/>
              </a:rPr>
              <a:t>a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7AA2A9E-E7F4-A905-075C-104FAA9475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75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90D701E8-1BF1-B216-6489-E0FB601C3792}"/>
              </a:ext>
            </a:extLst>
          </p:cNvPr>
          <p:cNvSpPr txBox="1">
            <a:spLocks/>
          </p:cNvSpPr>
          <p:nvPr/>
        </p:nvSpPr>
        <p:spPr>
          <a:xfrm>
            <a:off x="1692000" y="875192"/>
            <a:ext cx="6840000" cy="612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C’est la lettre a. Elle fait le son « a ».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E4341C8-5D46-5F76-EF6E-DB8BE8446D5B}"/>
              </a:ext>
            </a:extLst>
          </p:cNvPr>
          <p:cNvSpPr txBox="1"/>
          <p:nvPr/>
        </p:nvSpPr>
        <p:spPr>
          <a:xfrm>
            <a:off x="3960000" y="1599012"/>
            <a:ext cx="1393330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3900" dirty="0">
                <a:ln w="0"/>
                <a:solidFill>
                  <a:srgbClr val="474F71"/>
                </a:solidFill>
                <a:latin typeface="KG Primary Penmanship" panose="02000506000000020003" pitchFamily="2" charset="0"/>
                <a:cs typeface="Aharoni" panose="02010803020104030203" pitchFamily="2" charset="-79"/>
              </a:rPr>
              <a:t>a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C1E3DF6-F0A0-F9B9-B775-8399768445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084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1E036-48FB-2148-964A-045FB04FF0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BD04A1-678D-EAAF-A5D2-D504A944F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C’est la lettre a en majuscule. Elle fait le son « a ».</a:t>
            </a:r>
            <a:endParaRPr lang="fr-MA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FC81D71-E6C7-7605-9DD4-E2BF2A48E8C6}"/>
              </a:ext>
            </a:extLst>
          </p:cNvPr>
          <p:cNvSpPr txBox="1"/>
          <p:nvPr/>
        </p:nvSpPr>
        <p:spPr>
          <a:xfrm>
            <a:off x="3960000" y="1835495"/>
            <a:ext cx="1556836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9900" dirty="0">
                <a:ln w="0"/>
                <a:solidFill>
                  <a:srgbClr val="474F71"/>
                </a:solidFill>
                <a:latin typeface="Dosis" pitchFamily="2" charset="0"/>
              </a:rPr>
              <a:t>A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BC972F4-5196-831E-E671-59DCC585FF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648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89CA22-B931-39E8-1A13-B2768F964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2446A3-A351-FA81-1807-E1BB1A9E7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ensemble.</a:t>
            </a:r>
            <a:endParaRPr lang="fr-MA" dirty="0"/>
          </a:p>
        </p:txBody>
      </p:sp>
      <p:sp>
        <p:nvSpPr>
          <p:cNvPr id="7" name="ZoneTexte 3">
            <a:extLst>
              <a:ext uri="{FF2B5EF4-FFF2-40B4-BE49-F238E27FC236}">
                <a16:creationId xmlns:a16="http://schemas.microsoft.com/office/drawing/2014/main" id="{6256C97A-6C93-EA38-870D-3F78DB984F11}"/>
              </a:ext>
            </a:extLst>
          </p:cNvPr>
          <p:cNvSpPr txBox="1"/>
          <p:nvPr/>
        </p:nvSpPr>
        <p:spPr>
          <a:xfrm>
            <a:off x="1692000" y="1708191"/>
            <a:ext cx="6392988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600" dirty="0">
                <a:ln w="0"/>
                <a:solidFill>
                  <a:srgbClr val="474F71"/>
                </a:solidFill>
                <a:latin typeface="Dosis" pitchFamily="2" charset="0"/>
              </a:rPr>
              <a:t>a</a:t>
            </a:r>
            <a:r>
              <a:rPr lang="fr-FR" sz="16600" dirty="0">
                <a:ln w="0"/>
                <a:solidFill>
                  <a:srgbClr val="474F71"/>
                </a:solidFill>
                <a:latin typeface="Dosis ExtraBold" pitchFamily="2" charset="0"/>
              </a:rPr>
              <a:t>   </a:t>
            </a:r>
            <a:r>
              <a:rPr lang="fr-FR" sz="19900" dirty="0" err="1">
                <a:ln w="0"/>
                <a:solidFill>
                  <a:srgbClr val="474F71"/>
                </a:solidFill>
                <a:latin typeface="KG Primary Penmanship" panose="02000506000000020003" pitchFamily="2" charset="0"/>
                <a:cs typeface="Aharoni" panose="02010803020104030203" pitchFamily="2" charset="-79"/>
              </a:rPr>
              <a:t>a</a:t>
            </a:r>
            <a:r>
              <a:rPr lang="fr-FR" sz="16600" dirty="0">
                <a:ln w="0"/>
                <a:solidFill>
                  <a:srgbClr val="474F7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</a:t>
            </a:r>
            <a:r>
              <a:rPr lang="fr-FR" sz="16600" dirty="0" err="1">
                <a:ln w="0"/>
                <a:solidFill>
                  <a:srgbClr val="474F71"/>
                </a:solidFill>
                <a:latin typeface="Dosis" pitchFamily="2" charset="0"/>
              </a:rPr>
              <a:t>A</a:t>
            </a:r>
            <a:endParaRPr lang="fr-FR" sz="16600" dirty="0">
              <a:ln w="0"/>
              <a:solidFill>
                <a:srgbClr val="474F71"/>
              </a:solidFill>
              <a:latin typeface="Dosis" pitchFamily="2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EF56983-C23B-4D9D-BEB6-7091E5CED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671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0323B-0FC0-39C3-0849-47E8B22F2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F7350E-918A-08FA-B97D-5470D98FC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Avion. Dans le mot « avion », je vois la lettre a et  j’entends le son « a ».</a:t>
            </a:r>
            <a:endParaRPr lang="fr-MA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C99DEAC-3EBE-3E8B-FB22-BAF2DEF0A4C7}"/>
              </a:ext>
            </a:extLst>
          </p:cNvPr>
          <p:cNvSpPr txBox="1"/>
          <p:nvPr/>
        </p:nvSpPr>
        <p:spPr>
          <a:xfrm>
            <a:off x="2154500" y="2644170"/>
            <a:ext cx="4835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600" b="1" dirty="0">
                <a:ln w="0"/>
                <a:solidFill>
                  <a:srgbClr val="00ACA4"/>
                </a:solidFill>
                <a:latin typeface="Dosis" pitchFamily="2" charset="0"/>
                <a:cs typeface="Aharoni" panose="02010803020104030203" pitchFamily="2" charset="-79"/>
              </a:rPr>
              <a:t>a</a:t>
            </a:r>
            <a:r>
              <a:rPr lang="pt-BR" sz="9600" b="1" dirty="0">
                <a:ln w="0"/>
                <a:solidFill>
                  <a:srgbClr val="474F71"/>
                </a:solidFill>
                <a:latin typeface="Dosis" pitchFamily="2" charset="0"/>
                <a:cs typeface="Aharoni" panose="02010803020104030203" pitchFamily="2" charset="-79"/>
              </a:rPr>
              <a:t>vion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93F783A-3D50-203A-37B3-FBEF0F749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272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E4F61E-C128-A8A6-93AB-DE28CF7ECE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0B66A2-86EF-2137-9FC7-090BA2CD0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Banane. Dans le mot « banane », je vois la lettre a  et  j’entends le son « a ».</a:t>
            </a:r>
            <a:endParaRPr lang="fr-MA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DB97139-7D95-D68F-FECA-BAE760449A45}"/>
              </a:ext>
            </a:extLst>
          </p:cNvPr>
          <p:cNvSpPr txBox="1"/>
          <p:nvPr/>
        </p:nvSpPr>
        <p:spPr>
          <a:xfrm>
            <a:off x="2038399" y="2231252"/>
            <a:ext cx="528792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500" dirty="0">
                <a:ln w="0"/>
                <a:solidFill>
                  <a:srgbClr val="474F71"/>
                </a:solidFill>
                <a:latin typeface="KG Primary Penmanship" panose="02000506000000020003" pitchFamily="2" charset="0"/>
                <a:cs typeface="Aharoni" panose="02010803020104030203" pitchFamily="2" charset="-79"/>
              </a:rPr>
              <a:t>b</a:t>
            </a:r>
            <a:r>
              <a:rPr lang="pt-BR" sz="11500" dirty="0">
                <a:ln w="0"/>
                <a:solidFill>
                  <a:srgbClr val="00ACA4"/>
                </a:solidFill>
                <a:latin typeface="KG Primary Penmanship" panose="02000506000000020003" pitchFamily="2" charset="0"/>
                <a:cs typeface="Aharoni" panose="02010803020104030203" pitchFamily="2" charset="-79"/>
              </a:rPr>
              <a:t>a</a:t>
            </a:r>
            <a:r>
              <a:rPr lang="pt-BR" sz="11500" dirty="0">
                <a:ln w="0"/>
                <a:solidFill>
                  <a:srgbClr val="474F71"/>
                </a:solidFill>
                <a:latin typeface="KG Primary Penmanship" panose="02000506000000020003" pitchFamily="2" charset="0"/>
                <a:cs typeface="Aharoni" panose="02010803020104030203" pitchFamily="2" charset="-79"/>
              </a:rPr>
              <a:t>n</a:t>
            </a:r>
            <a:r>
              <a:rPr lang="pt-BR" sz="11500" dirty="0">
                <a:ln w="0"/>
                <a:solidFill>
                  <a:srgbClr val="00ACA4"/>
                </a:solidFill>
                <a:latin typeface="KG Primary Penmanship" panose="02000506000000020003" pitchFamily="2" charset="0"/>
                <a:cs typeface="Aharoni" panose="02010803020104030203" pitchFamily="2" charset="-79"/>
              </a:rPr>
              <a:t>a</a:t>
            </a:r>
            <a:r>
              <a:rPr lang="pt-BR" sz="11500" dirty="0">
                <a:ln w="0"/>
                <a:solidFill>
                  <a:srgbClr val="474F71"/>
                </a:solidFill>
                <a:latin typeface="KG Primary Penmanship" panose="02000506000000020003" pitchFamily="2" charset="0"/>
                <a:cs typeface="Aharoni" panose="02010803020104030203" pitchFamily="2" charset="-79"/>
              </a:rPr>
              <a:t>ne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189BC60-4858-F710-4322-7A2D6260D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939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6769C-59EA-94BA-337A-8D08CA205E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6C853D-6007-E73E-9655-56EAD388B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Abricot. Dans le mot « abricot », je vois la lettre a et j’entends le son  « a ».</a:t>
            </a:r>
            <a:endParaRPr lang="fr-MA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0B04E18-D612-54EA-01F3-F57FB1D5B198}"/>
              </a:ext>
            </a:extLst>
          </p:cNvPr>
          <p:cNvSpPr txBox="1"/>
          <p:nvPr/>
        </p:nvSpPr>
        <p:spPr>
          <a:xfrm>
            <a:off x="780393" y="2744516"/>
            <a:ext cx="75832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600" b="1" dirty="0">
                <a:ln w="0"/>
                <a:solidFill>
                  <a:srgbClr val="00ACA4"/>
                </a:solidFill>
                <a:latin typeface="Dosis" pitchFamily="2" charset="0"/>
                <a:cs typeface="Aharoni" panose="02010803020104030203" pitchFamily="2" charset="-79"/>
              </a:rPr>
              <a:t>A</a:t>
            </a:r>
            <a:r>
              <a:rPr lang="pt-BR" sz="9600" b="1" dirty="0">
                <a:ln w="0"/>
                <a:solidFill>
                  <a:srgbClr val="474F71"/>
                </a:solidFill>
                <a:latin typeface="Dosis" pitchFamily="2" charset="0"/>
                <a:cs typeface="Aharoni" panose="02010803020104030203" pitchFamily="2" charset="-79"/>
              </a:rPr>
              <a:t>bricot</a:t>
            </a:r>
            <a:endParaRPr lang="pt-BR" sz="8800" b="1" dirty="0">
              <a:ln w="0"/>
              <a:solidFill>
                <a:srgbClr val="474F71"/>
              </a:solidFill>
              <a:latin typeface="Dosis" pitchFamily="2" charset="0"/>
              <a:cs typeface="Aharoni" panose="02010803020104030203" pitchFamily="2" charset="-79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D7AC821-87AF-95D0-6CB8-3B2BFEDF8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965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5C3D8-DDA1-85D6-7E96-EC15E4642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12D5B1-C67F-1EC3-777E-39E850291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passer au tableau pour lire la lettre a ? Attention, il y aussi d’autres lettres. Mais il ne faut lire que la lettre a. </a:t>
            </a:r>
            <a:endParaRPr lang="fr-MA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B1E0A81-7DB7-36B0-69B3-D1658A5326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8DBA81E2-6A79-0846-FE9E-7BD58C5777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276" y="3429000"/>
            <a:ext cx="8513448" cy="170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590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153470-AD9F-F7F2-8462-35581E2A48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DC2CCC9-CD0E-F8FA-F8E3-6B96CDE49C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14" name="Titre 1">
            <a:extLst>
              <a:ext uri="{FF2B5EF4-FFF2-40B4-BE49-F238E27FC236}">
                <a16:creationId xmlns:a16="http://schemas.microsoft.com/office/drawing/2014/main" id="{4ECF2431-5477-B2C9-D305-A7033E9E1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passer au tableau pour lire la lettre a ? Attention, il y aussi d’autres lettres. Mais il ne faut lire que la lettre a. </a:t>
            </a:r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55DCE954-9290-601F-D070-F8650CD46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112" y="3336996"/>
            <a:ext cx="7943776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465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57744B-8346-4FC3-BADA-54A0FBB7C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Prenez le livret, page 12.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2F5EE60-ACC3-7D91-77A2-820CF71C3D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017" y="1586735"/>
            <a:ext cx="3149966" cy="483373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23C4F59-CB2A-763D-6B00-093C859F5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75247FAC-6674-7F02-6068-1F3C4DD1A5AF}"/>
              </a:ext>
            </a:extLst>
          </p:cNvPr>
          <p:cNvSpPr/>
          <p:nvPr/>
        </p:nvSpPr>
        <p:spPr>
          <a:xfrm>
            <a:off x="3229275" y="5178089"/>
            <a:ext cx="2685449" cy="581078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13695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351692-8DF2-066C-AC33-06BF061FA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408D370-4113-18FB-D5CE-3549CCC9C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3" t="71830" r="8213"/>
          <a:stretch>
            <a:fillRect/>
          </a:stretch>
        </p:blipFill>
        <p:spPr>
          <a:xfrm>
            <a:off x="705447" y="2868927"/>
            <a:ext cx="4398986" cy="2166665"/>
          </a:xfrm>
          <a:prstGeom prst="round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DA7B7F15-D115-14C6-C475-11067330105D}"/>
              </a:ext>
            </a:extLst>
          </p:cNvPr>
          <p:cNvSpPr txBox="1">
            <a:spLocks/>
          </p:cNvSpPr>
          <p:nvPr/>
        </p:nvSpPr>
        <p:spPr>
          <a:xfrm>
            <a:off x="1610519" y="724261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Lisez les lettres à votre voisin. Chacun son tour. Je vais circuler entre les rangs pour vous aider.   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C673653-4808-4FBB-37FA-A23FD6BA5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957931E-AB66-4D02-C3F6-BE5ACB6F20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7398" y="2677904"/>
            <a:ext cx="2891155" cy="222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612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5CF0D9-6AC1-7686-4EF0-AEAA710D19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BFD1BF7-1AB6-2F6A-8E36-7CC9EE02AF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48602" y="5039147"/>
            <a:ext cx="6246795" cy="1349939"/>
          </a:xfrm>
          <a:prstGeom prst="rect">
            <a:avLst/>
          </a:prstGeom>
        </p:spPr>
      </p:pic>
      <p:sp>
        <p:nvSpPr>
          <p:cNvPr id="19" name="Titre 18">
            <a:extLst>
              <a:ext uri="{FF2B5EF4-FFF2-40B4-BE49-F238E27FC236}">
                <a16:creationId xmlns:a16="http://schemas.microsoft.com/office/drawing/2014/main" id="{B8640D61-1DBF-5EDC-F02B-33D3CDDE6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sz="3200" dirty="0"/>
              <a:t>Plan de la séance 5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FAB051FF-6900-758D-6483-BD99AF1B559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18828" y="5508429"/>
            <a:ext cx="4960805" cy="7560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474F71"/>
                </a:solidFill>
              </a:rPr>
              <a:t>Ecriture de la lettre a en minuscule.</a:t>
            </a:r>
            <a:endParaRPr lang="fr-MA" dirty="0">
              <a:solidFill>
                <a:srgbClr val="474F71"/>
              </a:solidFill>
            </a:endParaRPr>
          </a:p>
        </p:txBody>
      </p:sp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F3B27221-78B6-35AA-760F-516CFAD09D6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40000" cy="540000"/>
          </a:xfr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7CEE8442-A678-BF4C-D11D-F4688694689F}"/>
              </a:ext>
            </a:extLst>
          </p:cNvPr>
          <p:cNvSpPr txBox="1"/>
          <p:nvPr/>
        </p:nvSpPr>
        <p:spPr>
          <a:xfrm>
            <a:off x="2201410" y="5142552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3.  </a:t>
            </a:r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Ecriture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+mn-cs"/>
            </a:endParaRP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3E7890C4-1984-3C72-CFF0-D6ABFAACD064}"/>
              </a:ext>
            </a:extLst>
          </p:cNvPr>
          <p:cNvSpPr txBox="1">
            <a:spLocks/>
          </p:cNvSpPr>
          <p:nvPr/>
        </p:nvSpPr>
        <p:spPr>
          <a:xfrm>
            <a:off x="2233483" y="398918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"/>
              <a:tabLst/>
              <a:defRPr/>
            </a:pPr>
            <a:r>
              <a:rPr lang="fr-FR" dirty="0">
                <a:solidFill>
                  <a:srgbClr val="757575"/>
                </a:solidFill>
              </a:rPr>
              <a:t>Lecture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</a:t>
            </a:r>
            <a:r>
              <a:rPr lang="fr-FR" dirty="0">
                <a:solidFill>
                  <a:srgbClr val="757575"/>
                </a:solidFill>
              </a:rPr>
              <a:t>de la lettre   a </a:t>
            </a:r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2E7C7674-8277-ED86-DB1A-EB743B0A501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324923" y="1973400"/>
            <a:ext cx="540000" cy="540000"/>
          </a:xfrm>
          <a:prstGeom prst="rect">
            <a:avLst/>
          </a:prstGeom>
        </p:spPr>
      </p:pic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7FA7456D-5328-16C5-3584-F67C70DF591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39750" cy="539750"/>
          </a:xfrm>
        </p:spPr>
      </p:pic>
      <p:pic>
        <p:nvPicPr>
          <p:cNvPr id="2" name="Espace réservé pour une image  2">
            <a:extLst>
              <a:ext uri="{FF2B5EF4-FFF2-40B4-BE49-F238E27FC236}">
                <a16:creationId xmlns:a16="http://schemas.microsoft.com/office/drawing/2014/main" id="{50CAE448-DCDF-9970-3A1C-5D2E2E8D9C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355135" y="3449432"/>
            <a:ext cx="539750" cy="539750"/>
          </a:xfrm>
          <a:prstGeom prst="rect">
            <a:avLst/>
          </a:prstGeom>
          <a:noFill/>
        </p:spPr>
      </p:pic>
      <p:sp>
        <p:nvSpPr>
          <p:cNvPr id="4" name="Espace réservé du texte 12">
            <a:extLst>
              <a:ext uri="{FF2B5EF4-FFF2-40B4-BE49-F238E27FC236}">
                <a16:creationId xmlns:a16="http://schemas.microsoft.com/office/drawing/2014/main" id="{AD08B1E4-3D3B-7CA1-9846-4FF4F4FEE946}"/>
              </a:ext>
            </a:extLst>
          </p:cNvPr>
          <p:cNvSpPr txBox="1">
            <a:spLocks/>
          </p:cNvSpPr>
          <p:nvPr/>
        </p:nvSpPr>
        <p:spPr>
          <a:xfrm>
            <a:off x="2218827" y="251340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Jouer un dialogue.</a:t>
            </a:r>
          </a:p>
        </p:txBody>
      </p:sp>
    </p:spTree>
    <p:extLst>
      <p:ext uri="{BB962C8B-B14F-4D97-AF65-F5344CB8AC3E}">
        <p14:creationId xmlns:p14="http://schemas.microsoft.com/office/powerpoint/2010/main" val="3798910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74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171" y="833545"/>
                <a:ext cx="2736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itre 1">
            <a:extLst>
              <a:ext uri="{FF2B5EF4-FFF2-40B4-BE49-F238E27FC236}">
                <a16:creationId xmlns:a16="http://schemas.microsoft.com/office/drawing/2014/main" id="{9EBA7426-5DCB-54A5-FABE-A5835849F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2171" y="756000"/>
            <a:ext cx="6840000" cy="612000"/>
          </a:xfrm>
          <a:solidFill>
            <a:srgbClr val="E5E5E5"/>
          </a:solidFill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nous allons apprendre à écrire la lettre a minuscule avec Nada. Soyez attentifs.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56CB4B5-C361-5BB0-6540-3F39948A0C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94635" y="2184935"/>
            <a:ext cx="4907681" cy="327178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17138FD-1D91-0BEA-352F-68AD9372FA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491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0DB2EC-E62D-F27A-1D4F-CBE6416435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1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8CB1AE2F-A4E3-3195-5E84-FACA4E400B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pic>
        <p:nvPicPr>
          <p:cNvPr id="12" name="« la lettre a »   graphisme, traçage et écriture">
            <a:hlinkClick r:id="" action="ppaction://media"/>
            <a:extLst>
              <a:ext uri="{FF2B5EF4-FFF2-40B4-BE49-F238E27FC236}">
                <a16:creationId xmlns:a16="http://schemas.microsoft.com/office/drawing/2014/main" id="{A85AA572-FE9B-A5AA-7CCA-6FCC280FD0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945" y="1813035"/>
            <a:ext cx="6832110" cy="3843062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A685D363-5ABD-A6A4-4245-0DC8F3FDF3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00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2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7829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DE6CFB-DFF9-E9AC-C1CE-A0C731CB43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29C7B2C5-CB3C-A7AA-E923-3E1D7B308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 on va tracer la lettre a minuscule en l’air avec le doigt.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9A8BC821-0DA4-A74F-2F6F-B9B699B0E344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9D86F551-A505-C0B8-C5EB-F18E7CD70F8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FAEFDBDC-BF7F-9A1F-B548-CD04E58AE712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1BAC6265-5F69-2E84-115A-A9050E5A655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Image 1">
            <a:extLst>
              <a:ext uri="{FF2B5EF4-FFF2-40B4-BE49-F238E27FC236}">
                <a16:creationId xmlns:a16="http://schemas.microsoft.com/office/drawing/2014/main" id="{9CE35343-9C14-EC53-3036-64D796C6F8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3082" y="2761488"/>
            <a:ext cx="2256365" cy="221863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D8486B3-CB9D-CF63-2DA5-2A748965B7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1714" y="2157679"/>
            <a:ext cx="3426249" cy="342624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D193C4B-B008-516A-891C-A5A50162F4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687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00A86E88-936D-9BAB-4944-1681CC76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Prenez vos ardoises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424FC5C-DE03-ABFE-FEB4-37BF78652C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10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A4AAFCE-7A39-EAB3-028C-A81B993384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078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8A4169DB-E4D1-7C6D-4EE9-718DE6CF13E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A39F50-33BD-B486-03A4-6A680CB1786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FBA5B5-54B2-9678-F62D-CA621C951F8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E5A07AC2-DF3E-B6F2-143B-054E07511E7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77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3">
            <a:extLst>
              <a:ext uri="{FF2B5EF4-FFF2-40B4-BE49-F238E27FC236}">
                <a16:creationId xmlns:a16="http://schemas.microsoft.com/office/drawing/2014/main" id="{6F9C9198-4482-FF65-4EF2-6B9468C15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Je vais vérifier votre écriture.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3AE7B43-6287-5F1B-6717-98BF99A42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4F557FC-5D24-9076-7631-4DCC397FBB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8630" y="458187"/>
            <a:ext cx="4846740" cy="638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848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656983-C333-2AE3-57DB-8D814E554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5F328775-F81B-57B6-38BC-316A061A48C3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5F328775-F81B-57B6-38BC-316A061A48C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780DB448-0961-D84D-4D1B-41D657FC549D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780DB448-0961-D84D-4D1B-41D657FC549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itre 5">
            <a:extLst>
              <a:ext uri="{FF2B5EF4-FFF2-40B4-BE49-F238E27FC236}">
                <a16:creationId xmlns:a16="http://schemas.microsoft.com/office/drawing/2014/main" id="{4CDD66ED-4C95-FB1D-57A1-15D932035699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</a:rPr>
              <a:t>Prenez vos livrets à la page 13.</a:t>
            </a:r>
          </a:p>
        </p:txBody>
      </p:sp>
      <p:pic>
        <p:nvPicPr>
          <p:cNvPr id="14" name="Espace réservé pour une image  12" descr="Une image contenant texte, Police, écriture manuscrite&#10;&#10;Le contenu généré par l’IA peut être incorrect.">
            <a:extLst>
              <a:ext uri="{FF2B5EF4-FFF2-40B4-BE49-F238E27FC236}">
                <a16:creationId xmlns:a16="http://schemas.microsoft.com/office/drawing/2014/main" id="{EA18D5A5-BEAA-5AC3-3B9C-B9F3AB9ECBA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7811" r="-97811"/>
          <a:stretch>
            <a:fillRect/>
          </a:stretch>
        </p:blipFill>
        <p:spPr>
          <a:xfrm>
            <a:off x="792000" y="2160000"/>
            <a:ext cx="7560000" cy="3960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32BADC9-83AB-9C84-FAB3-7D12FC70D4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607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17DE10-DC2F-9C28-0FEE-DDB222076B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D3478642-7179-8052-4A79-2980A4C412D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D3478642-7179-8052-4A79-2980A4C412D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C6A80F48-F328-F8CD-E481-CE2FEC3BAB4D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C6A80F48-F328-F8CD-E481-CE2FEC3BAB4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itre 5">
            <a:extLst>
              <a:ext uri="{FF2B5EF4-FFF2-40B4-BE49-F238E27FC236}">
                <a16:creationId xmlns:a16="http://schemas.microsoft.com/office/drawing/2014/main" id="{76CF1AA2-2D8E-76CE-EE75-EAAFA92C81C2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la lettre a minuscule comme dans l’exemple. Je vais circuler entre les rangs pour vous aider. </a:t>
            </a:r>
          </a:p>
        </p:txBody>
      </p:sp>
      <p:pic>
        <p:nvPicPr>
          <p:cNvPr id="8" name="Espace réservé pour une image  12" descr="Une image contenant texte, Police, écriture manuscrite&#10;&#10;Le contenu généré par l’IA peut être incorrect.">
            <a:extLst>
              <a:ext uri="{FF2B5EF4-FFF2-40B4-BE49-F238E27FC236}">
                <a16:creationId xmlns:a16="http://schemas.microsoft.com/office/drawing/2014/main" id="{68F4078B-76B1-CD8A-64BD-615E3C328AC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7811" r="-97811"/>
          <a:stretch>
            <a:fillRect/>
          </a:stretch>
        </p:blipFill>
        <p:spPr>
          <a:xfrm>
            <a:off x="-1056050" y="2142000"/>
            <a:ext cx="7560000" cy="3960000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3E156BF-E9D7-BC5D-6BE2-CA59C7A45A00}"/>
              </a:ext>
            </a:extLst>
          </p:cNvPr>
          <p:cNvSpPr/>
          <p:nvPr/>
        </p:nvSpPr>
        <p:spPr>
          <a:xfrm>
            <a:off x="1381225" y="5421249"/>
            <a:ext cx="2685449" cy="342132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D0179E51-D32E-56DD-6177-A3FE7DF1C5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1DF2CA6-5222-4CC6-8BBC-6011D960B9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34012" y="2545079"/>
            <a:ext cx="2446422" cy="244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018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555E44-9504-828D-8884-9B6A6D6BF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23EDC69E-538F-BCD4-21AE-19064FEE1A63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3EDC69E-538F-BCD4-21AE-19064FEE1A6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DC4F99A0-D452-C9D6-23D0-2075B6CCF2BA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DC4F99A0-D452-C9D6-23D0-2075B6CCF2B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itre 1">
            <a:extLst>
              <a:ext uri="{FF2B5EF4-FFF2-40B4-BE49-F238E27FC236}">
                <a16:creationId xmlns:a16="http://schemas.microsoft.com/office/drawing/2014/main" id="{D1CE7426-7940-88AA-8163-4CC672C6C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À la maison, recopiez la lettre sur votre cahier.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5F8671C8-2416-89BE-B4F8-B1CF3CC0E9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4"/>
          <a:stretch>
            <a:fillRect/>
          </a:stretch>
        </p:blipFill>
        <p:spPr>
          <a:xfrm>
            <a:off x="115503" y="651192"/>
            <a:ext cx="1289783" cy="936977"/>
          </a:xfrm>
          <a:prstGeom prst="ellipse">
            <a:avLst/>
          </a:prstGeom>
        </p:spPr>
      </p:pic>
      <p:pic>
        <p:nvPicPr>
          <p:cNvPr id="4" name="majd_wave">
            <a:hlinkClick r:id="" action="ppaction://media"/>
            <a:extLst>
              <a:ext uri="{FF2B5EF4-FFF2-40B4-BE49-F238E27FC236}">
                <a16:creationId xmlns:a16="http://schemas.microsoft.com/office/drawing/2014/main" id="{970CCE79-9D93-ACE5-DAE0-05FBB7320C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b="1386"/>
          <a:stretch>
            <a:fillRect/>
          </a:stretch>
        </p:blipFill>
        <p:spPr>
          <a:xfrm>
            <a:off x="1611891" y="2156059"/>
            <a:ext cx="2112567" cy="370362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DFF8685-9ABC-E00B-4BE5-43DF0FA1B691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4246842" y="2618071"/>
            <a:ext cx="3535182" cy="2603357"/>
          </a:xfrm>
          <a:prstGeom prst="roundRect">
            <a:avLst>
              <a:gd name="adj" fmla="val 6988"/>
            </a:avLst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6BC01F8-7C9C-9B17-A3C1-CD1401009A8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72000" y="2772076"/>
            <a:ext cx="593716" cy="78191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E89EE01-59E2-BAD6-C65D-7D552F72578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68858" y="2772076"/>
            <a:ext cx="593716" cy="78191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B007A05-993E-80F5-8A89-F904AAE667A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94016" y="2772076"/>
            <a:ext cx="593716" cy="78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044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3D50F-7CCD-D5E8-7AEF-7A166F1DE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34B80-2CF9-AC4E-219D-0333FBFC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868" y="1496921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pic>
        <p:nvPicPr>
          <p:cNvPr id="20" name="Image 19" descr="Une image contenant texte&#10;&#10;Le contenu généré par l’IA peut être incorrect.">
            <a:extLst>
              <a:ext uri="{FF2B5EF4-FFF2-40B4-BE49-F238E27FC236}">
                <a16:creationId xmlns:a16="http://schemas.microsoft.com/office/drawing/2014/main" id="{A6E9F65F-0A36-5F64-9AF2-17E18F19E9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843" y="2658958"/>
            <a:ext cx="3643249" cy="2808000"/>
          </a:xfrm>
          <a:prstGeom prst="rect">
            <a:avLst/>
          </a:prstGeom>
        </p:spPr>
      </p:pic>
      <p:pic>
        <p:nvPicPr>
          <p:cNvPr id="22" name="Image 21" descr="Une image contenant texte, Visage humain, personn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AFBD567D-8B83-0EB1-44E3-C97890CD06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76" y="2658958"/>
            <a:ext cx="3643249" cy="2808000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C9DFD4E1-4E0E-1962-4D6A-CAA194C7938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768EAC-AAE5-5AAF-67A5-EE315A59F0D0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C71E94-B8BD-4CD4-8E1B-35F71F26F0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DF1F6A5D-DBB2-615B-46CB-C38EB8ED173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5613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32780FFA-D2C2-9F4F-56C4-5423D153A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5350" y="3427249"/>
            <a:ext cx="3834716" cy="1359526"/>
          </a:xfrm>
          <a:prstGeom prst="rect">
            <a:avLst/>
          </a:prstGeom>
        </p:spPr>
      </p:pic>
      <p:sp>
        <p:nvSpPr>
          <p:cNvPr id="31" name="Titre 30">
            <a:extLst>
              <a:ext uri="{FF2B5EF4-FFF2-40B4-BE49-F238E27FC236}">
                <a16:creationId xmlns:a16="http://schemas.microsoft.com/office/drawing/2014/main" id="{FA78663C-B4A4-66CC-78D4-9F85DA1CD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40471"/>
            <a:ext cx="7886700" cy="720000"/>
          </a:xfrm>
        </p:spPr>
        <p:txBody>
          <a:bodyPr/>
          <a:lstStyle/>
          <a:p>
            <a:r>
              <a:rPr lang="fr-MA" sz="2800" dirty="0"/>
              <a:t>Organisation de la semaine</a:t>
            </a: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E5765066-62E9-C747-F21F-3FFD5EF1BD7D}"/>
              </a:ext>
            </a:extLst>
          </p:cNvPr>
          <p:cNvSpPr/>
          <p:nvPr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33" name="Organigramme : Terminateur 32">
            <a:extLst>
              <a:ext uri="{FF2B5EF4-FFF2-40B4-BE49-F238E27FC236}">
                <a16:creationId xmlns:a16="http://schemas.microsoft.com/office/drawing/2014/main" id="{5DFFBDDB-3D4F-E819-8F7D-4E2047FD8EC4}"/>
              </a:ext>
            </a:extLst>
          </p:cNvPr>
          <p:cNvSpPr/>
          <p:nvPr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35350" y="2131462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4951350" y="1879462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39" name="Organigramme : Terminateur 38">
            <a:extLst>
              <a:ext uri="{FF2B5EF4-FFF2-40B4-BE49-F238E27FC236}">
                <a16:creationId xmlns:a16="http://schemas.microsoft.com/office/drawing/2014/main" id="{6841D22E-7F63-0123-DE78-6B7D3949BFF3}"/>
              </a:ext>
            </a:extLst>
          </p:cNvPr>
          <p:cNvSpPr/>
          <p:nvPr/>
        </p:nvSpPr>
        <p:spPr>
          <a:xfrm>
            <a:off x="844649" y="3456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81152347-F8B0-43CC-CCD6-E085D45C971C}"/>
              </a:ext>
            </a:extLst>
          </p:cNvPr>
          <p:cNvSpPr/>
          <p:nvPr/>
        </p:nvSpPr>
        <p:spPr>
          <a:xfrm>
            <a:off x="628649" y="5292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1" name="Organigramme : Terminateur 40">
            <a:extLst>
              <a:ext uri="{FF2B5EF4-FFF2-40B4-BE49-F238E27FC236}">
                <a16:creationId xmlns:a16="http://schemas.microsoft.com/office/drawing/2014/main" id="{5541FB79-EF30-CC5F-7725-95505B073E2A}"/>
              </a:ext>
            </a:extLst>
          </p:cNvPr>
          <p:cNvSpPr/>
          <p:nvPr/>
        </p:nvSpPr>
        <p:spPr>
          <a:xfrm>
            <a:off x="844649" y="5040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42" name="Espace réservé du texte 5">
            <a:extLst>
              <a:ext uri="{FF2B5EF4-FFF2-40B4-BE49-F238E27FC236}">
                <a16:creationId xmlns:a16="http://schemas.microsoft.com/office/drawing/2014/main" id="{F17D042A-9C0B-3691-ABA9-FFC53DBA5F5E}"/>
              </a:ext>
            </a:extLst>
          </p:cNvPr>
          <p:cNvSpPr txBox="1">
            <a:spLocks/>
          </p:cNvSpPr>
          <p:nvPr/>
        </p:nvSpPr>
        <p:spPr>
          <a:xfrm>
            <a:off x="4915350" y="2349752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"/>
            </a:pPr>
            <a:r>
              <a:rPr lang="fr-FR" dirty="0">
                <a:solidFill>
                  <a:srgbClr val="7A7A7A"/>
                </a:solidFill>
              </a:rPr>
              <a:t>Oral – Dialogue</a:t>
            </a:r>
          </a:p>
          <a:p>
            <a:pPr>
              <a:buFont typeface="Wingdings" panose="05000000000000000000" pitchFamily="2" charset="2"/>
              <a:buChar char=""/>
            </a:pPr>
            <a:r>
              <a:rPr lang="fr-FR" dirty="0">
                <a:solidFill>
                  <a:srgbClr val="7A7A7A"/>
                </a:solidFill>
              </a:rPr>
              <a:t>Lecture - Lettre a - A</a:t>
            </a:r>
          </a:p>
          <a:p>
            <a:pPr>
              <a:buFont typeface="Wingdings" panose="05000000000000000000" pitchFamily="2" charset="2"/>
              <a:buChar char=""/>
            </a:pPr>
            <a:r>
              <a:rPr lang="fr-FR" dirty="0">
                <a:solidFill>
                  <a:srgbClr val="7A7A7A"/>
                </a:solidFill>
              </a:rPr>
              <a:t>Ecriture - Lettre a - A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844649" y="3916605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FR" dirty="0"/>
              <a:t>Oral – Acte de parole</a:t>
            </a:r>
          </a:p>
          <a:p>
            <a:r>
              <a:rPr lang="fr-FR" dirty="0"/>
              <a:t>Lecture - Lettre a - A</a:t>
            </a:r>
          </a:p>
          <a:p>
            <a:r>
              <a:rPr lang="fr-FR" dirty="0"/>
              <a:t>Ecriture - Lettre a - A</a:t>
            </a:r>
          </a:p>
        </p:txBody>
      </p:sp>
      <p:sp>
        <p:nvSpPr>
          <p:cNvPr id="45" name="Espace réservé du texte 5">
            <a:extLst>
              <a:ext uri="{FF2B5EF4-FFF2-40B4-BE49-F238E27FC236}">
                <a16:creationId xmlns:a16="http://schemas.microsoft.com/office/drawing/2014/main" id="{3C43C32C-6488-4D2E-922D-D5A4BA7D0488}"/>
              </a:ext>
            </a:extLst>
          </p:cNvPr>
          <p:cNvSpPr txBox="1">
            <a:spLocks/>
          </p:cNvSpPr>
          <p:nvPr/>
        </p:nvSpPr>
        <p:spPr>
          <a:xfrm>
            <a:off x="4951350" y="3890853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474F71"/>
                </a:solidFill>
              </a:rPr>
              <a:t>Oral –  Dialogue</a:t>
            </a:r>
          </a:p>
          <a:p>
            <a:pPr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474F71"/>
                </a:solidFill>
              </a:rPr>
              <a:t>Lecture - Lettre a - A</a:t>
            </a:r>
          </a:p>
          <a:p>
            <a:pPr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474F71"/>
                </a:solidFill>
              </a:rPr>
              <a:t>Ecriture - Lettre a - A</a:t>
            </a:r>
          </a:p>
        </p:txBody>
      </p:sp>
      <p:sp>
        <p:nvSpPr>
          <p:cNvPr id="46" name="Espace réservé du texte 5">
            <a:extLst>
              <a:ext uri="{FF2B5EF4-FFF2-40B4-BE49-F238E27FC236}">
                <a16:creationId xmlns:a16="http://schemas.microsoft.com/office/drawing/2014/main" id="{67D9A63D-4C1E-8D0F-095E-C18E85B50D54}"/>
              </a:ext>
            </a:extLst>
          </p:cNvPr>
          <p:cNvSpPr txBox="1">
            <a:spLocks/>
          </p:cNvSpPr>
          <p:nvPr/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>
              <a:buFont typeface="Wingdings" panose="05000000000000000000" pitchFamily="2" charset="2"/>
              <a:buChar char="m"/>
            </a:pPr>
            <a:r>
              <a:rPr lang="fr-FR" dirty="0"/>
              <a:t>Révision</a:t>
            </a:r>
          </a:p>
          <a:p>
            <a:pPr marL="269875" indent="-269875">
              <a:buFont typeface="Wingdings" panose="05000000000000000000" pitchFamily="2" charset="2"/>
              <a:buChar char="m"/>
            </a:pPr>
            <a:r>
              <a:rPr lang="fr-FR" dirty="0"/>
              <a:t>Lecture offerte</a:t>
            </a:r>
          </a:p>
        </p:txBody>
      </p: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54639F0D-A483-F884-1E53-27875C5E1C69}"/>
              </a:ext>
            </a:extLst>
          </p:cNvPr>
          <p:cNvGrpSpPr/>
          <p:nvPr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48" name="Rectangle : coins arrondis 47">
              <a:extLst>
                <a:ext uri="{FF2B5EF4-FFF2-40B4-BE49-F238E27FC236}">
                  <a16:creationId xmlns:a16="http://schemas.microsoft.com/office/drawing/2014/main" id="{87D26E65-6890-E560-0F8D-1770B785B23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49" name="Organigramme : Terminateur 48">
              <a:extLst>
                <a:ext uri="{FF2B5EF4-FFF2-40B4-BE49-F238E27FC236}">
                  <a16:creationId xmlns:a16="http://schemas.microsoft.com/office/drawing/2014/main" id="{F8E03BE0-12F4-D3D1-EC97-CC64DF167170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  <p:sp>
          <p:nvSpPr>
            <p:cNvPr id="50" name="Espace réservé du texte 5">
              <a:extLst>
                <a:ext uri="{FF2B5EF4-FFF2-40B4-BE49-F238E27FC236}">
                  <a16:creationId xmlns:a16="http://schemas.microsoft.com/office/drawing/2014/main" id="{D3A87A8E-1E69-5C82-79BF-99874AFA0D0B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95639"/>
              <a:ext cx="3420000" cy="792000"/>
            </a:xfrm>
            <a:prstGeom prst="roundRect">
              <a:avLst/>
            </a:prstGeom>
            <a:solidFill>
              <a:schemeClr val="bg2"/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dirty="0"/>
                <a:t>Présentation du vocabulaire </a:t>
              </a:r>
            </a:p>
            <a:p>
              <a:r>
                <a:rPr lang="fr-FR" dirty="0"/>
                <a:t>Exploitation du vocabulaire</a:t>
              </a:r>
            </a:p>
            <a:p>
              <a:r>
                <a:rPr lang="fr-FR" dirty="0"/>
                <a:t>Travail sur livret</a:t>
              </a:r>
            </a:p>
          </p:txBody>
        </p:sp>
      </p:grp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62AFBE96-6D58-CF0A-14F1-9A0AB1FC361F}"/>
              </a:ext>
            </a:extLst>
          </p:cNvPr>
          <p:cNvSpPr/>
          <p:nvPr/>
        </p:nvSpPr>
        <p:spPr>
          <a:xfrm>
            <a:off x="5019493" y="3406577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0D56B172-1195-985E-86B9-D95FAEBDB8BE}"/>
              </a:ext>
            </a:extLst>
          </p:cNvPr>
          <p:cNvSpPr txBox="1">
            <a:spLocks/>
          </p:cNvSpPr>
          <p:nvPr/>
        </p:nvSpPr>
        <p:spPr>
          <a:xfrm>
            <a:off x="864000" y="5508000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>
              <a:buFont typeface="Wingdings" panose="05000000000000000000" pitchFamily="2" charset="2"/>
              <a:buChar char="m"/>
            </a:pPr>
            <a:r>
              <a:rPr lang="fr-FR" dirty="0"/>
              <a:t>Oral  - Acte de parole </a:t>
            </a:r>
          </a:p>
          <a:p>
            <a:pPr marL="269875" indent="-269875">
              <a:buFont typeface="Wingdings" panose="05000000000000000000" pitchFamily="2" charset="2"/>
              <a:buChar char="m"/>
            </a:pPr>
            <a:r>
              <a:rPr lang="fr-FR" dirty="0"/>
              <a:t>Lecture  -Lettre a</a:t>
            </a:r>
          </a:p>
          <a:p>
            <a:pPr marL="269875" indent="-269875">
              <a:buFont typeface="Wingdings" panose="05000000000000000000" pitchFamily="2" charset="2"/>
              <a:buChar char="m"/>
            </a:pPr>
            <a:r>
              <a:rPr lang="fr-FR" dirty="0"/>
              <a:t>Ecriture - Lettre a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6592A24-2A8D-6470-CB74-209026077D21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B592CE0-4FD4-569C-7E82-43705E4ABAA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F88E1E9-98D1-A658-2345-6C0EE3AFD65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itre 53">
              <a:extLst>
                <a:ext uri="{FF2B5EF4-FFF2-40B4-BE49-F238E27FC236}">
                  <a16:creationId xmlns:a16="http://schemas.microsoft.com/office/drawing/2014/main" id="{10F38D56-5F29-07D3-0739-9F1E99280619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F3E9457-2C29-24AE-0790-E9D74554BA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38977" y="2045581"/>
            <a:ext cx="6246795" cy="1349939"/>
          </a:xfrm>
          <a:prstGeom prst="rect">
            <a:avLst/>
          </a:prstGeom>
        </p:spPr>
      </p:pic>
      <p:sp>
        <p:nvSpPr>
          <p:cNvPr id="9" name="Titre 8">
            <a:extLst>
              <a:ext uri="{FF2B5EF4-FFF2-40B4-BE49-F238E27FC236}">
                <a16:creationId xmlns:a16="http://schemas.microsoft.com/office/drawing/2014/main" id="{D4FDE320-2A61-06EB-7EC9-164260C01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sz="3200" dirty="0"/>
              <a:t>Plan de la séance 5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AC6BF3D7-556E-448C-F085-3C1582824A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/>
              <a:t>Lecture de la lettre « a ». </a:t>
            </a:r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5B1DD48-DCD5-6EEE-7311-AD30A741D96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dirty="0"/>
              <a:t>Ecriture de la lettre a en minuscule.</a:t>
            </a:r>
            <a:endParaRPr lang="fr-MA" dirty="0"/>
          </a:p>
        </p:txBody>
      </p:sp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068D98F-B919-E1C8-FE2A-127F46CE9B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2B5FAC4-ACF8-1ECD-6767-F343568C1958}"/>
              </a:ext>
            </a:extLst>
          </p:cNvPr>
          <p:cNvSpPr txBox="1"/>
          <p:nvPr/>
        </p:nvSpPr>
        <p:spPr>
          <a:xfrm>
            <a:off x="2419664" y="2137841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1. Dialogue </a:t>
            </a:r>
          </a:p>
        </p:txBody>
      </p:sp>
      <p:pic>
        <p:nvPicPr>
          <p:cNvPr id="18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0FC2C316-C735-1DBC-7F15-2DC4D5019C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339715" y="1955416"/>
            <a:ext cx="540000" cy="540000"/>
          </a:xfrm>
          <a:prstGeom prst="rect">
            <a:avLst/>
          </a:prstGeom>
          <a:noFill/>
        </p:spPr>
      </p:pic>
      <p:pic>
        <p:nvPicPr>
          <p:cNvPr id="4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8E5B4768-D708-814A-00F2-5E42E1D04C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3478382"/>
            <a:ext cx="540000" cy="540000"/>
          </a:xfrm>
          <a:prstGeom prst="rect">
            <a:avLst/>
          </a:prstGeom>
          <a:noFill/>
        </p:spPr>
      </p:pic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0E8B17B2-7B49-28A9-641E-0584637A415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42" b="6542"/>
          <a:stretch>
            <a:fillRect/>
          </a:stretch>
        </p:blipFill>
        <p:spPr>
          <a:xfrm>
            <a:off x="7376329" y="1981543"/>
            <a:ext cx="471176" cy="471176"/>
          </a:xfrm>
        </p:spPr>
      </p:pic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39A7660A-DEEB-2C87-175B-55238BB1DF0E}"/>
              </a:ext>
            </a:extLst>
          </p:cNvPr>
          <p:cNvSpPr txBox="1">
            <a:spLocks/>
          </p:cNvSpPr>
          <p:nvPr/>
        </p:nvSpPr>
        <p:spPr>
          <a:xfrm>
            <a:off x="2091049" y="2501693"/>
            <a:ext cx="546859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Révision du </a:t>
            </a:r>
            <a:r>
              <a:rPr lang="fr-FR" sz="1400" dirty="0"/>
              <a:t>d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ialogue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reprenant l’acte de parole de la semaine : « Comment ça va ? ». 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30345BAC-E91C-9D0B-EF8D-038327C35C17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F6FD5F5-6EB4-9A6C-B3FA-0FD69990B48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BF6AE9-A7FB-C096-72A8-14DE3DBC776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itre 53">
              <a:extLst>
                <a:ext uri="{FF2B5EF4-FFF2-40B4-BE49-F238E27FC236}">
                  <a16:creationId xmlns:a16="http://schemas.microsoft.com/office/drawing/2014/main" id="{5D219281-A80C-97AB-8FDC-C6E89045F4A0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4119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 La leçon de français commence maintenant.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8" name="Nada-Wave">
            <a:hlinkClick r:id="" action="ppaction://media"/>
            <a:extLst>
              <a:ext uri="{FF2B5EF4-FFF2-40B4-BE49-F238E27FC236}">
                <a16:creationId xmlns:a16="http://schemas.microsoft.com/office/drawing/2014/main" id="{DAAC3880-ACFD-1EAF-0E3F-7FD9BAFCEA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75746" y="2156059"/>
            <a:ext cx="2319092" cy="3703624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id="{CE04B758-F037-3B1D-FC03-4C6C58D84448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1386"/>
          <a:stretch>
            <a:fillRect/>
          </a:stretch>
        </p:blipFill>
        <p:spPr>
          <a:xfrm>
            <a:off x="2459433" y="2156059"/>
            <a:ext cx="2112567" cy="3703624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B709ADE-CC2C-1D2D-E775-B9467A2D31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795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Aujourd’hui, nous allons revoir le dialogue de la séance précédente. Majd et Nada vont nous aider. Soyez attentifs.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FD30CF4-E750-B782-63FD-4635F051C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956" y="2165682"/>
            <a:ext cx="4893931" cy="384730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A7FD31D-D896-00FE-5FAC-846DB6784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5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re 24">
            <a:extLst>
              <a:ext uri="{FF2B5EF4-FFF2-40B4-BE49-F238E27FC236}">
                <a16:creationId xmlns:a16="http://schemas.microsoft.com/office/drawing/2014/main" id="{3C9128EC-596A-5D55-F708-0BE0F251E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</a:rPr>
              <a:t>Lecture de la vidéo.</a:t>
            </a:r>
            <a:endParaRPr lang="fr-MA" i="1" dirty="0">
              <a:solidFill>
                <a:srgbClr val="FF0000"/>
              </a:solidFill>
              <a:latin typeface="Dosis Medium" pitchFamily="2" charset="0"/>
            </a:endParaRPr>
          </a:p>
        </p:txBody>
      </p:sp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/>
      </p:pic>
      <p:pic>
        <p:nvPicPr>
          <p:cNvPr id="4" name="Mdia1N1 (2)">
            <a:hlinkClick r:id="" action="ppaction://media"/>
            <a:extLst>
              <a:ext uri="{FF2B5EF4-FFF2-40B4-BE49-F238E27FC236}">
                <a16:creationId xmlns:a16="http://schemas.microsoft.com/office/drawing/2014/main" id="{2077976F-0C5B-F837-9658-8FFD0628F4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6340" y="2038430"/>
            <a:ext cx="7160124" cy="4027570"/>
          </a:xfrm>
          <a:prstGeom prst="rect">
            <a:avLst/>
          </a:prstGeom>
        </p:spPr>
      </p:pic>
      <p:pic>
        <p:nvPicPr>
          <p:cNvPr id="6" name="Image 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428B486-A31A-452E-3C7D-B935E436ED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43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91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acte de paro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acte de paro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8831</TotalTime>
  <Words>628</Words>
  <PresentationFormat>Affichage à l'écran (4:3)</PresentationFormat>
  <Paragraphs>86</Paragraphs>
  <Slides>33</Slides>
  <Notes>2</Notes>
  <HiddenSlides>0</HiddenSlides>
  <MMClips>5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8</vt:i4>
      </vt:variant>
      <vt:variant>
        <vt:lpstr>Titres des diapositives</vt:lpstr>
      </vt:variant>
      <vt:variant>
        <vt:i4>33</vt:i4>
      </vt:variant>
    </vt:vector>
  </HeadingPairs>
  <TitlesOfParts>
    <vt:vector size="50" baseType="lpstr">
      <vt:lpstr>Dosis SemiBold</vt:lpstr>
      <vt:lpstr>KG Primary Penmanship</vt:lpstr>
      <vt:lpstr>Dosis Medium</vt:lpstr>
      <vt:lpstr>Wingdings</vt:lpstr>
      <vt:lpstr>Aharoni</vt:lpstr>
      <vt:lpstr>Dosis ExtraBold</vt:lpstr>
      <vt:lpstr>Arial</vt:lpstr>
      <vt:lpstr>Dosis</vt:lpstr>
      <vt:lpstr>Calibri</vt:lpstr>
      <vt:lpstr>2_Conception personnalisée</vt:lpstr>
      <vt:lpstr>00_Env-Enseignant</vt:lpstr>
      <vt:lpstr>acte de parole</vt:lpstr>
      <vt:lpstr>lecture</vt:lpstr>
      <vt:lpstr>ecriture</vt:lpstr>
      <vt:lpstr>1_Vocab_02- Mémorisation</vt:lpstr>
      <vt:lpstr>1_Env-Enseignant</vt:lpstr>
      <vt:lpstr>1_acte de parole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5</vt:lpstr>
      <vt:lpstr>Bonjour les enfants !  La leçon de français commence maintenant.</vt:lpstr>
      <vt:lpstr>Aujourd’hui, nous allons revoir le dialogue de la séance précédente. Majd et Nada vont nous aider. Soyez attentifs. </vt:lpstr>
      <vt:lpstr>Lecture de la vidéo.</vt:lpstr>
      <vt:lpstr>Qui veut passer au tableau pour jouer le dialogue en français ?</vt:lpstr>
      <vt:lpstr>Maintenant, tout le monde participe. Jouez le dialogue en français avec votre voisin.</vt:lpstr>
      <vt:lpstr>Plan de la séance 5</vt:lpstr>
      <vt:lpstr>Maintenant, on va faire de la lecture. </vt:lpstr>
      <vt:lpstr>Présentation PowerPoint</vt:lpstr>
      <vt:lpstr>Présentation PowerPoint</vt:lpstr>
      <vt:lpstr>C’est la lettre a en majuscule. Elle fait le son « a ».</vt:lpstr>
      <vt:lpstr>Répétons ensemble.</vt:lpstr>
      <vt:lpstr>Avion. Dans le mot « avion », je vois la lettre a et  j’entends le son « a ».</vt:lpstr>
      <vt:lpstr>Banane. Dans le mot « banane », je vois la lettre a  et  j’entends le son « a ».</vt:lpstr>
      <vt:lpstr>Abricot. Dans le mot « abricot », je vois la lettre a et j’entends le son  « a ».</vt:lpstr>
      <vt:lpstr>Qui veut passer au tableau pour lire la lettre a ? Attention, il y aussi d’autres lettres. Mais il ne faut lire que la lettre a. </vt:lpstr>
      <vt:lpstr>Qui veut passer au tableau pour lire la lettre a ? Attention, il y aussi d’autres lettres. Mais il ne faut lire que la lettre a. </vt:lpstr>
      <vt:lpstr>Prenez le livret, page 12. </vt:lpstr>
      <vt:lpstr>Présentation PowerPoint</vt:lpstr>
      <vt:lpstr>Plan de la séance 5</vt:lpstr>
      <vt:lpstr>Maintenant, nous allons apprendre à écrire la lettre a minuscule avec Nada. Soyez attentifs. </vt:lpstr>
      <vt:lpstr>Présentation PowerPoint</vt:lpstr>
      <vt:lpstr>Maintenant on va tracer la lettre a minuscule en l’air avec le doigt.</vt:lpstr>
      <vt:lpstr>Prenez vos ardoises </vt:lpstr>
      <vt:lpstr>Levez les ardoises. Je vais vérifier votre écriture. </vt:lpstr>
      <vt:lpstr>Présentation PowerPoint</vt:lpstr>
      <vt:lpstr>Présentation PowerPoint</vt:lpstr>
      <vt:lpstr>La séance d’aujourd’hui est terminée. À la maison, recopiez la lettre sur votre cahier.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2025-10-30T09:34:29Z</dcterms:modified>
</cp:coreProperties>
</file>