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70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80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28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37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47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95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9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423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4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207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397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E68AB-3A1F-48C2-BBAE-754BCCFB4B74}" type="datetimeFigureOut">
              <a:rPr lang="en-US" smtClean="0"/>
              <a:t>10/16/2022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C3FD7-137E-41FD-9948-0F7B51EA22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10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transducer: thermocouple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7622" y="1690688"/>
            <a:ext cx="2406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Active or Passive?</a:t>
            </a:r>
          </a:p>
        </p:txBody>
      </p:sp>
      <p:sp>
        <p:nvSpPr>
          <p:cNvPr id="7" name="Rectangle 6"/>
          <p:cNvSpPr/>
          <p:nvPr/>
        </p:nvSpPr>
        <p:spPr>
          <a:xfrm>
            <a:off x="1392573" y="2290603"/>
            <a:ext cx="2810311" cy="14512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Controller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878661" y="2807428"/>
            <a:ext cx="1399563" cy="4176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Transducer</a:t>
            </a:r>
          </a:p>
        </p:txBody>
      </p:sp>
      <p:cxnSp>
        <p:nvCxnSpPr>
          <p:cNvPr id="15" name="Straight Connector 14"/>
          <p:cNvCxnSpPr>
            <a:stCxn id="7" idx="3"/>
            <a:endCxn id="41" idx="1"/>
          </p:cNvCxnSpPr>
          <p:nvPr/>
        </p:nvCxnSpPr>
        <p:spPr>
          <a:xfrm flipV="1">
            <a:off x="4202884" y="3016250"/>
            <a:ext cx="3675777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5159230" y="2646917"/>
            <a:ext cx="1563149" cy="369332"/>
            <a:chOff x="5159230" y="2646917"/>
            <a:chExt cx="1563149" cy="369332"/>
          </a:xfrm>
        </p:grpSpPr>
        <p:cxnSp>
          <p:nvCxnSpPr>
            <p:cNvPr id="25" name="Straight Arrow Connector 24"/>
            <p:cNvCxnSpPr/>
            <p:nvPr/>
          </p:nvCxnSpPr>
          <p:spPr>
            <a:xfrm flipH="1">
              <a:off x="5159230" y="2852257"/>
              <a:ext cx="780176" cy="838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984677" y="2646917"/>
              <a:ext cx="7377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Signal</a:t>
              </a:r>
            </a:p>
          </p:txBody>
        </p:sp>
      </p:grpSp>
      <p:sp>
        <p:nvSpPr>
          <p:cNvPr id="3" name="Freeform 2"/>
          <p:cNvSpPr/>
          <p:nvPr/>
        </p:nvSpPr>
        <p:spPr>
          <a:xfrm>
            <a:off x="4165600" y="5107709"/>
            <a:ext cx="5061527" cy="461818"/>
          </a:xfrm>
          <a:custGeom>
            <a:avLst/>
            <a:gdLst>
              <a:gd name="connsiteX0" fmla="*/ 0 w 5061527"/>
              <a:gd name="connsiteY0" fmla="*/ 720436 h 720436"/>
              <a:gd name="connsiteX1" fmla="*/ 3768436 w 5061527"/>
              <a:gd name="connsiteY1" fmla="*/ 692727 h 720436"/>
              <a:gd name="connsiteX2" fmla="*/ 4599709 w 5061527"/>
              <a:gd name="connsiteY2" fmla="*/ 0 h 720436"/>
              <a:gd name="connsiteX3" fmla="*/ 5061527 w 5061527"/>
              <a:gd name="connsiteY3" fmla="*/ 0 h 72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61527" h="720436">
                <a:moveTo>
                  <a:pt x="0" y="720436"/>
                </a:moveTo>
                <a:lnTo>
                  <a:pt x="3768436" y="692727"/>
                </a:lnTo>
                <a:lnTo>
                  <a:pt x="4599709" y="0"/>
                </a:lnTo>
                <a:lnTo>
                  <a:pt x="5061527" y="0"/>
                </a:ln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 flipV="1">
            <a:off x="4174836" y="4550632"/>
            <a:ext cx="5061527" cy="516827"/>
          </a:xfrm>
          <a:custGeom>
            <a:avLst/>
            <a:gdLst>
              <a:gd name="connsiteX0" fmla="*/ 0 w 5061527"/>
              <a:gd name="connsiteY0" fmla="*/ 720436 h 720436"/>
              <a:gd name="connsiteX1" fmla="*/ 3768436 w 5061527"/>
              <a:gd name="connsiteY1" fmla="*/ 692727 h 720436"/>
              <a:gd name="connsiteX2" fmla="*/ 4599709 w 5061527"/>
              <a:gd name="connsiteY2" fmla="*/ 0 h 720436"/>
              <a:gd name="connsiteX3" fmla="*/ 5061527 w 5061527"/>
              <a:gd name="connsiteY3" fmla="*/ 0 h 72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61527" h="720436">
                <a:moveTo>
                  <a:pt x="0" y="720436"/>
                </a:moveTo>
                <a:lnTo>
                  <a:pt x="3768436" y="692727"/>
                </a:lnTo>
                <a:lnTo>
                  <a:pt x="4599709" y="0"/>
                </a:lnTo>
                <a:lnTo>
                  <a:pt x="5061527" y="0"/>
                </a:lnTo>
              </a:path>
            </a:pathLst>
          </a:custGeom>
          <a:noFill/>
          <a:ln w="3810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5984677" y="4141050"/>
            <a:ext cx="919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Metal 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984677" y="5200195"/>
            <a:ext cx="919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Metal 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8871650" y="5289368"/>
                <a:ext cx="3804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𝑇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1650" y="5289368"/>
                <a:ext cx="380489" cy="36933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936917" y="5909342"/>
                <a:ext cx="47583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6917" y="5909342"/>
                <a:ext cx="475835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/>
          <p:cNvSpPr/>
          <p:nvPr/>
        </p:nvSpPr>
        <p:spPr>
          <a:xfrm>
            <a:off x="4070016" y="4467545"/>
            <a:ext cx="187949" cy="17834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080861" y="5480354"/>
            <a:ext cx="187949" cy="17834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/>
          <p:nvPr/>
        </p:nvGrpSpPr>
        <p:grpSpPr>
          <a:xfrm>
            <a:off x="3641519" y="4645891"/>
            <a:ext cx="533317" cy="834463"/>
            <a:chOff x="3641519" y="4645891"/>
            <a:chExt cx="533317" cy="834463"/>
          </a:xfrm>
        </p:grpSpPr>
        <p:cxnSp>
          <p:nvCxnSpPr>
            <p:cNvPr id="8" name="Straight Arrow Connector 7"/>
            <p:cNvCxnSpPr>
              <a:stCxn id="5" idx="4"/>
              <a:endCxn id="35" idx="0"/>
            </p:cNvCxnSpPr>
            <p:nvPr/>
          </p:nvCxnSpPr>
          <p:spPr>
            <a:xfrm>
              <a:off x="4163991" y="4645891"/>
              <a:ext cx="10845" cy="834463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3641519" y="4878610"/>
                  <a:ext cx="45044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41519" y="4878610"/>
                  <a:ext cx="450444" cy="36933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1318406" y="4550632"/>
                <a:ext cx="17994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8406" y="4550632"/>
                <a:ext cx="1799467" cy="369332"/>
              </a:xfrm>
              <a:prstGeom prst="rect">
                <a:avLst/>
              </a:prstGeom>
              <a:blipFill rotWithShape="0">
                <a:blip r:embed="rId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/>
          <p:cNvGrpSpPr/>
          <p:nvPr/>
        </p:nvGrpSpPr>
        <p:grpSpPr>
          <a:xfrm>
            <a:off x="6684603" y="1687667"/>
            <a:ext cx="3195672" cy="1163035"/>
            <a:chOff x="6627453" y="1687667"/>
            <a:chExt cx="3195672" cy="1163035"/>
          </a:xfrm>
        </p:grpSpPr>
        <p:cxnSp>
          <p:nvCxnSpPr>
            <p:cNvPr id="40" name="Straight Arrow Connector 39"/>
            <p:cNvCxnSpPr/>
            <p:nvPr/>
          </p:nvCxnSpPr>
          <p:spPr>
            <a:xfrm flipH="1">
              <a:off x="6627453" y="1918923"/>
              <a:ext cx="1156282" cy="931779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7818987" y="1687667"/>
              <a:ext cx="200413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/>
                <a:t>Analog or digital?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8407293" y="5955509"/>
            <a:ext cx="33781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Calibration - </a:t>
            </a:r>
            <a:r>
              <a:rPr lang="en-US" dirty="0" err="1"/>
              <a:t>Boudry</a:t>
            </a:r>
            <a:r>
              <a:rPr lang="en-US" dirty="0"/>
              <a:t> 1976</a:t>
            </a:r>
          </a:p>
          <a:p>
            <a:r>
              <a:rPr lang="en-US" dirty="0"/>
              <a:t>http://srdata.nist.gov/its90/main/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253023" y="5015529"/>
                <a:ext cx="19701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3023" y="5015529"/>
                <a:ext cx="1970155" cy="369332"/>
              </a:xfrm>
              <a:prstGeom prst="rect">
                <a:avLst/>
              </a:prstGeom>
              <a:blipFill rotWithShape="0">
                <a:blip r:embed="rId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1253023" y="5474034"/>
                <a:ext cx="19701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3023" y="5474034"/>
                <a:ext cx="1970155" cy="369332"/>
              </a:xfrm>
              <a:prstGeom prst="rect">
                <a:avLst/>
              </a:prstGeom>
              <a:blipFill rotWithShape="0"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2271020" y="5474034"/>
            <a:ext cx="456682" cy="36933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3291913" y="1687667"/>
            <a:ext cx="9559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Active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788617" y="1656889"/>
            <a:ext cx="2214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Analog (voltage)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758022" y="5480426"/>
            <a:ext cx="348922" cy="3629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000374" y="5942172"/>
            <a:ext cx="348922" cy="3629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9341183" y="4396576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Copper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346113" y="5235254"/>
            <a:ext cx="20848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Constantan</a:t>
            </a:r>
            <a:br>
              <a:rPr lang="en-US" dirty="0"/>
            </a:br>
            <a:r>
              <a:rPr lang="en-US" dirty="0"/>
              <a:t>(copper-nickel alloy)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952230" y="4911427"/>
            <a:ext cx="992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Type “T”</a:t>
            </a:r>
          </a:p>
        </p:txBody>
      </p:sp>
      <p:sp>
        <p:nvSpPr>
          <p:cNvPr id="11" name="Right Arrow 10"/>
          <p:cNvSpPr/>
          <p:nvPr/>
        </p:nvSpPr>
        <p:spPr>
          <a:xfrm rot="12610421">
            <a:off x="10217304" y="4796927"/>
            <a:ext cx="824721" cy="16737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ight Arrow 49"/>
          <p:cNvSpPr/>
          <p:nvPr/>
        </p:nvSpPr>
        <p:spPr>
          <a:xfrm rot="9352262">
            <a:off x="10532869" y="5328168"/>
            <a:ext cx="584832" cy="18427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83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4" grpId="0"/>
      <p:bldP spid="38" grpId="0"/>
      <p:bldP spid="30" grpId="0"/>
      <p:bldP spid="32" grpId="0"/>
      <p:bldP spid="37" grpId="0"/>
      <p:bldP spid="6" grpId="0" animBg="1"/>
      <p:bldP spid="39" grpId="0"/>
      <p:bldP spid="43" grpId="0"/>
      <p:bldP spid="44" grpId="0" animBg="1"/>
      <p:bldP spid="45" grpId="0" animBg="1"/>
      <p:bldP spid="47" grpId="0"/>
      <p:bldP spid="48" grpId="0"/>
      <p:bldP spid="49" grpId="0"/>
      <p:bldP spid="11" grpId="0" animBg="1"/>
      <p:bldP spid="5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Transduction of information: thermocouples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260401" y="2295978"/>
            <a:ext cx="9169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Exercise</a:t>
            </a:r>
            <a:endParaRPr lang="en-US" sz="2400" dirty="0"/>
          </a:p>
        </p:txBody>
      </p:sp>
      <p:sp>
        <p:nvSpPr>
          <p:cNvPr id="45" name="TextBox 44"/>
          <p:cNvSpPr txBox="1"/>
          <p:nvPr/>
        </p:nvSpPr>
        <p:spPr>
          <a:xfrm>
            <a:off x="1793801" y="2901268"/>
            <a:ext cx="916947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indent="-230188"/>
            <a:r>
              <a:rPr lang="en-US" sz="2400" dirty="0"/>
              <a:t>T-type thermocouple wire</a:t>
            </a:r>
          </a:p>
          <a:p>
            <a:pPr marL="230188" indent="-230188"/>
            <a:r>
              <a:rPr lang="en-US" sz="2400" dirty="0"/>
              <a:t>Campbell software</a:t>
            </a:r>
          </a:p>
          <a:p>
            <a:pPr marL="687388" lvl="1" indent="-230188"/>
            <a:r>
              <a:rPr lang="en-US" sz="2400" dirty="0"/>
              <a:t>PC400 (or similar)</a:t>
            </a:r>
          </a:p>
          <a:p>
            <a:pPr marL="687388" lvl="1" indent="-230188"/>
            <a:r>
              <a:rPr lang="en-US" sz="2400" dirty="0"/>
              <a:t>Connecting to data logger via a USB-RS232 serial adapter</a:t>
            </a:r>
          </a:p>
          <a:p>
            <a:pPr marL="230188" indent="-230188"/>
            <a:r>
              <a:rPr lang="en-US" sz="2400" dirty="0"/>
              <a:t>Making a volt meter</a:t>
            </a:r>
          </a:p>
          <a:p>
            <a:pPr marL="687388" lvl="1" indent="-230188"/>
            <a:r>
              <a:rPr lang="en-US" sz="2400" dirty="0"/>
              <a:t>Using “Short Cut” wizards (programming using a GUI)</a:t>
            </a:r>
          </a:p>
          <a:p>
            <a:pPr marL="687388" lvl="1" indent="-230188"/>
            <a:r>
              <a:rPr lang="en-US" sz="2400" dirty="0"/>
              <a:t>Editing a program in </a:t>
            </a:r>
            <a:r>
              <a:rPr lang="en-US" sz="2400" dirty="0" err="1"/>
              <a:t>CRBasic</a:t>
            </a:r>
            <a:endParaRPr lang="en-US" sz="2400" dirty="0"/>
          </a:p>
          <a:p>
            <a:pPr marL="230188" indent="-230188"/>
            <a:r>
              <a:rPr lang="en-US" sz="2400" dirty="0"/>
              <a:t>Programming inference of temperature from a thermocouple</a:t>
            </a:r>
          </a:p>
        </p:txBody>
      </p:sp>
    </p:spTree>
    <p:extLst>
      <p:ext uri="{BB962C8B-B14F-4D97-AF65-F5344CB8AC3E}">
        <p14:creationId xmlns:p14="http://schemas.microsoft.com/office/powerpoint/2010/main" val="3241559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381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3188</TotalTime>
  <Words>124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Types of transducer: thermocouple</vt:lpstr>
      <vt:lpstr>Transduction of information: thermocouples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Numerical</dc:title>
  <dc:creator>Robert Payn</dc:creator>
  <cp:lastModifiedBy>Payn, Robert</cp:lastModifiedBy>
  <cp:revision>142</cp:revision>
  <dcterms:created xsi:type="dcterms:W3CDTF">2015-01-24T19:41:01Z</dcterms:created>
  <dcterms:modified xsi:type="dcterms:W3CDTF">2022-10-16T18:19:39Z</dcterms:modified>
</cp:coreProperties>
</file>