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7772400" cx="10058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448">
          <p15:clr>
            <a:srgbClr val="A4A3A4"/>
          </p15:clr>
        </p15:guide>
        <p15:guide id="2" pos="3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 orient="horz"/>
        <p:guide pos="316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10545" y="685800"/>
            <a:ext cx="4437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27516b765_0_242:notes"/>
          <p:cNvSpPr/>
          <p:nvPr>
            <p:ph idx="2" type="sldImg"/>
          </p:nvPr>
        </p:nvSpPr>
        <p:spPr>
          <a:xfrm>
            <a:off x="1210545" y="685800"/>
            <a:ext cx="4437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27516b765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42879" y="1125136"/>
            <a:ext cx="9372600" cy="31017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42870" y="4282678"/>
            <a:ext cx="9372600" cy="11976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36550" lvl="0" marL="45720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23850" lvl="0" marL="45720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anchorCtr="0" anchor="b" bIns="113100" lIns="113100" spcFirstLastPara="1" rIns="113100" wrap="square" tIns="1131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anchorCtr="0" anchor="t" bIns="113100" lIns="113100" spcFirstLastPara="1" rIns="113100" wrap="square" tIns="1131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368300" lvl="0" marL="4572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36550" lvl="1" marL="9144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indent="-336550" lvl="2" marL="13716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indent="-336550" lvl="3" marL="18288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indent="-336550" lvl="4" marL="22860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indent="-336550" lvl="5" marL="274320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indent="-336550" lvl="6" marL="320040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indent="-336550" lvl="7" marL="365760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indent="-336550" lvl="8" marL="411480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113100" lIns="113100" spcFirstLastPara="1" rIns="113100" wrap="square" tIns="113100">
            <a:noAutofit/>
          </a:bodyPr>
          <a:lstStyle>
            <a:lvl1pPr indent="-3683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indent="-336550" lvl="1" marL="914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indent="-336550" lvl="2" marL="1371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indent="-336550" lvl="3" marL="18288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indent="-336550" lvl="4" marL="22860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indent="-336550" lvl="5" marL="27432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indent="-336550" lvl="6" marL="32004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indent="-336550" lvl="7" marL="365760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indent="-336550" lvl="8" marL="411480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3100" lIns="113100" spcFirstLastPara="1" rIns="113100" wrap="square" tIns="11310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750" y="4901000"/>
            <a:ext cx="5188125" cy="2601976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2239" l="0" r="0" t="0"/>
          <a:stretch/>
        </p:blipFill>
        <p:spPr>
          <a:xfrm>
            <a:off x="397875" y="1634575"/>
            <a:ext cx="5215248" cy="280875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6010775" y="2703150"/>
            <a:ext cx="3776700" cy="47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</a:rPr>
              <a:t>___________________________________</a:t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66666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6012225" y="1139700"/>
            <a:ext cx="3607800" cy="15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3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b="1" lang="en" sz="1200"/>
              <a:t>Instrucciones</a:t>
            </a:r>
            <a:r>
              <a:rPr lang="en" sz="1200"/>
              <a:t>: Utiliza estas imágenes y las líneas para anotar tus observaciones del cielo nocturno. Dibuja lo </a:t>
            </a:r>
            <a:r>
              <a:rPr lang="en" sz="1200"/>
              <a:t>que</a:t>
            </a:r>
            <a:r>
              <a:rPr lang="en" sz="1200"/>
              <a:t> observes. Escribe notas acerca de lo </a:t>
            </a:r>
            <a:r>
              <a:rPr lang="en" sz="1200"/>
              <a:t>que piensas de esos patrones. Después de cada lección, agregaremos más información.</a:t>
            </a:r>
            <a:r>
              <a:rPr lang="en" sz="1200"/>
              <a:t> Si necesitas más espacio, utiliza el reverso de esta hoja.</a:t>
            </a:r>
            <a:endParaRPr sz="1200"/>
          </a:p>
        </p:txBody>
      </p:sp>
      <p:sp>
        <p:nvSpPr>
          <p:cNvPr id="58" name="Google Shape;58;p13"/>
          <p:cNvSpPr txBox="1"/>
          <p:nvPr/>
        </p:nvSpPr>
        <p:spPr>
          <a:xfrm>
            <a:off x="826225" y="6938575"/>
            <a:ext cx="615300" cy="327000"/>
          </a:xfrm>
          <a:prstGeom prst="rect">
            <a:avLst/>
          </a:prstGeom>
          <a:solidFill>
            <a:srgbClr val="EFEFEF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El Sol</a:t>
            </a:r>
            <a:endParaRPr sz="900"/>
          </a:p>
        </p:txBody>
      </p:sp>
      <p:sp>
        <p:nvSpPr>
          <p:cNvPr id="59" name="Google Shape;59;p13"/>
          <p:cNvSpPr/>
          <p:nvPr/>
        </p:nvSpPr>
        <p:spPr>
          <a:xfrm>
            <a:off x="415000" y="4627700"/>
            <a:ext cx="5187600" cy="2733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Vista de la Tierra desde el espacio </a:t>
            </a:r>
            <a:r>
              <a:rPr i="1" lang="en" sz="900">
                <a:solidFill>
                  <a:schemeClr val="dk1"/>
                </a:solidFill>
              </a:rPr>
              <a:t>(no está a escala)</a:t>
            </a:r>
            <a:endParaRPr sz="1000"/>
          </a:p>
        </p:txBody>
      </p:sp>
      <p:cxnSp>
        <p:nvCxnSpPr>
          <p:cNvPr id="60" name="Google Shape;60;p13"/>
          <p:cNvCxnSpPr/>
          <p:nvPr/>
        </p:nvCxnSpPr>
        <p:spPr>
          <a:xfrm rot="10800000">
            <a:off x="492225" y="6967500"/>
            <a:ext cx="318000" cy="11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1" name="Google Shape;61;p13"/>
          <p:cNvSpPr txBox="1"/>
          <p:nvPr/>
        </p:nvSpPr>
        <p:spPr>
          <a:xfrm>
            <a:off x="5933675" y="288050"/>
            <a:ext cx="3727500" cy="3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Nombre</a:t>
            </a:r>
            <a:r>
              <a:rPr lang="en" sz="1100"/>
              <a:t>: ______________________________________</a:t>
            </a:r>
            <a:endParaRPr sz="1100"/>
          </a:p>
        </p:txBody>
      </p:sp>
      <p:sp>
        <p:nvSpPr>
          <p:cNvPr id="62" name="Google Shape;62;p13"/>
          <p:cNvSpPr txBox="1"/>
          <p:nvPr/>
        </p:nvSpPr>
        <p:spPr>
          <a:xfrm>
            <a:off x="286725" y="231050"/>
            <a:ext cx="3501900" cy="6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Oswald"/>
                <a:ea typeface="Oswald"/>
                <a:cs typeface="Oswald"/>
                <a:sym typeface="Oswald"/>
              </a:rPr>
              <a:t>Patrones del cielo nocturno</a:t>
            </a:r>
            <a:r>
              <a:rPr lang="en" sz="3200">
                <a:latin typeface="Oswald"/>
                <a:ea typeface="Oswald"/>
                <a:cs typeface="Oswald"/>
                <a:sym typeface="Oswald"/>
              </a:rPr>
              <a:t> </a:t>
            </a:r>
            <a:endParaRPr sz="3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3" name="Google Shape;63;p13"/>
          <p:cNvSpPr/>
          <p:nvPr/>
        </p:nvSpPr>
        <p:spPr>
          <a:xfrm>
            <a:off x="406600" y="1405975"/>
            <a:ext cx="5197800" cy="3921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Vista del cielo nocturno desde la Tierra (desde el estado de Washington, Estados Unidos de Norteamérica)</a:t>
            </a:r>
            <a:endParaRPr sz="1100"/>
          </a:p>
        </p:txBody>
      </p:sp>
      <p:cxnSp>
        <p:nvCxnSpPr>
          <p:cNvPr id="64" name="Google Shape;64;p13"/>
          <p:cNvCxnSpPr/>
          <p:nvPr/>
        </p:nvCxnSpPr>
        <p:spPr>
          <a:xfrm rot="10800000">
            <a:off x="3533000" y="6383500"/>
            <a:ext cx="641100" cy="476100"/>
          </a:xfrm>
          <a:prstGeom prst="straightConnector1">
            <a:avLst/>
          </a:prstGeom>
          <a:noFill/>
          <a:ln cap="flat" cmpd="sng" w="9525">
            <a:solidFill>
              <a:srgbClr val="434343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65" name="Google Shape;65;p13"/>
          <p:cNvSpPr/>
          <p:nvPr/>
        </p:nvSpPr>
        <p:spPr>
          <a:xfrm>
            <a:off x="4268000" y="5884925"/>
            <a:ext cx="258300" cy="258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" name="Google Shape;66;p13"/>
          <p:cNvGrpSpPr/>
          <p:nvPr/>
        </p:nvGrpSpPr>
        <p:grpSpPr>
          <a:xfrm>
            <a:off x="4548051" y="5693575"/>
            <a:ext cx="977609" cy="326991"/>
            <a:chOff x="1461505" y="4875304"/>
            <a:chExt cx="1458900" cy="335100"/>
          </a:xfrm>
        </p:grpSpPr>
        <p:sp>
          <p:nvSpPr>
            <p:cNvPr id="67" name="Google Shape;67;p13"/>
            <p:cNvSpPr txBox="1"/>
            <p:nvPr/>
          </p:nvSpPr>
          <p:spPr>
            <a:xfrm>
              <a:off x="1927405" y="4875304"/>
              <a:ext cx="993000" cy="335100"/>
            </a:xfrm>
            <a:prstGeom prst="rect">
              <a:avLst/>
            </a:prstGeom>
            <a:solidFill>
              <a:srgbClr val="F3F3F3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900"/>
                <a:t> La Luna</a:t>
              </a:r>
              <a:endParaRPr sz="900"/>
            </a:p>
          </p:txBody>
        </p:sp>
        <p:cxnSp>
          <p:nvCxnSpPr>
            <p:cNvPr id="68" name="Google Shape;68;p13"/>
            <p:cNvCxnSpPr>
              <a:stCxn id="67" idx="1"/>
            </p:cNvCxnSpPr>
            <p:nvPr/>
          </p:nvCxnSpPr>
          <p:spPr>
            <a:xfrm flipH="1">
              <a:off x="1461505" y="5042854"/>
              <a:ext cx="465900" cy="124200"/>
            </a:xfrm>
            <a:prstGeom prst="straightConnector1">
              <a:avLst/>
            </a:prstGeom>
            <a:noFill/>
            <a:ln cap="flat" cmpd="sng" w="9525">
              <a:solidFill>
                <a:srgbClr val="434343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69" name="Google Shape;69;p13"/>
          <p:cNvSpPr txBox="1"/>
          <p:nvPr/>
        </p:nvSpPr>
        <p:spPr>
          <a:xfrm>
            <a:off x="3963750" y="6810525"/>
            <a:ext cx="1065600" cy="4734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/>
          </a:p>
        </p:txBody>
      </p:sp>
      <p:sp>
        <p:nvSpPr>
          <p:cNvPr id="70" name="Google Shape;70;p13"/>
          <p:cNvSpPr txBox="1"/>
          <p:nvPr/>
        </p:nvSpPr>
        <p:spPr>
          <a:xfrm>
            <a:off x="3963750" y="6722688"/>
            <a:ext cx="1136700" cy="5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</a:rPr>
              <a:t>Estás aquí</a:t>
            </a:r>
            <a:endParaRPr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1"/>
                </a:solidFill>
              </a:rPr>
              <a:t>(la foto de los senderos estelares fue tomada aqu</a:t>
            </a:r>
            <a:r>
              <a:rPr lang="en" sz="700">
                <a:solidFill>
                  <a:schemeClr val="dk1"/>
                </a:solidFill>
              </a:rPr>
              <a:t>í)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71" name="Google Shape;71;p13"/>
          <p:cNvSpPr/>
          <p:nvPr/>
        </p:nvSpPr>
        <p:spPr>
          <a:xfrm>
            <a:off x="2278750" y="3699525"/>
            <a:ext cx="1330500" cy="6381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13"/>
          <p:cNvSpPr txBox="1"/>
          <p:nvPr/>
        </p:nvSpPr>
        <p:spPr>
          <a:xfrm>
            <a:off x="1952900" y="4000750"/>
            <a:ext cx="1951500" cy="29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Viendo hacia el </a:t>
            </a:r>
            <a:r>
              <a:rPr b="1" lang="en" sz="900"/>
              <a:t>norte</a:t>
            </a:r>
            <a:endParaRPr b="1" sz="900"/>
          </a:p>
        </p:txBody>
      </p:sp>
      <p:pic>
        <p:nvPicPr>
          <p:cNvPr id="73" name="Google Shape;7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15975" y="3759650"/>
            <a:ext cx="205925" cy="29585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3"/>
          <p:cNvSpPr txBox="1"/>
          <p:nvPr/>
        </p:nvSpPr>
        <p:spPr>
          <a:xfrm>
            <a:off x="5978100" y="552150"/>
            <a:ext cx="3650400" cy="39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Fecha</a:t>
            </a:r>
            <a:r>
              <a:rPr lang="en" sz="1100"/>
              <a:t>: _______</a:t>
            </a:r>
            <a:r>
              <a:rPr lang="en" sz="1100"/>
              <a:t>_____</a:t>
            </a:r>
            <a:r>
              <a:rPr lang="en" sz="1100"/>
              <a:t>___</a:t>
            </a:r>
            <a:r>
              <a:rPr lang="en" sz="1100"/>
              <a:t>_  </a:t>
            </a:r>
            <a:r>
              <a:rPr lang="en" sz="1100">
                <a:solidFill>
                  <a:schemeClr val="dk1"/>
                </a:solidFill>
              </a:rPr>
              <a:t>No. de idea/visión: </a:t>
            </a:r>
            <a:r>
              <a:rPr lang="en" sz="1100"/>
              <a:t>___</a:t>
            </a:r>
            <a:r>
              <a:rPr lang="en" sz="1100"/>
              <a:t>___</a:t>
            </a:r>
            <a:endParaRPr sz="1100"/>
          </a:p>
        </p:txBody>
      </p:sp>
      <p:pic>
        <p:nvPicPr>
          <p:cNvPr id="75" name="Google Shape;75;p13"/>
          <p:cNvPicPr preferRelativeResize="0"/>
          <p:nvPr/>
        </p:nvPicPr>
        <p:blipFill rotWithShape="1">
          <a:blip r:embed="rId6">
            <a:alphaModFix/>
          </a:blip>
          <a:srcRect b="308" l="0" r="-2407" t="298"/>
          <a:stretch/>
        </p:blipFill>
        <p:spPr>
          <a:xfrm>
            <a:off x="3930375" y="372588"/>
            <a:ext cx="1738677" cy="22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3"/>
          <p:cNvSpPr txBox="1"/>
          <p:nvPr/>
        </p:nvSpPr>
        <p:spPr>
          <a:xfrm>
            <a:off x="3609200" y="552150"/>
            <a:ext cx="2324400" cy="20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Earth &amp; Space Patterns | Unit Starter</a:t>
            </a:r>
            <a:endParaRPr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