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81" r:id="rId5"/>
    <p:sldMasterId id="2147483682" r:id="rId6"/>
    <p:sldMasterId id="2147483683" r:id="rId7"/>
  </p:sldMasterIdLst>
  <p:notesMasterIdLst>
    <p:notesMasterId r:id="rId8"/>
  </p:notes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Lst>
  <p:sldSz cy="7772400" cx="10058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152">
          <p15:clr>
            <a:srgbClr val="9AA0A6"/>
          </p15:clr>
        </p15:guide>
        <p15:guide id="2" pos="1258">
          <p15:clr>
            <a:srgbClr val="9AA0A6"/>
          </p15:clr>
        </p15:guide>
        <p15:guide id="3" pos="288">
          <p15:clr>
            <a:srgbClr val="9AA0A6"/>
          </p15:clr>
        </p15:guide>
        <p15:guide id="4" pos="6089">
          <p15:clr>
            <a:srgbClr val="9AA0A6"/>
          </p15:clr>
        </p15:guide>
        <p15:guide id="5" pos="3168">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44EE751-F437-4471-BFE2-3BF3C165C453}">
  <a:tblStyle styleId="{B44EE751-F437-4471-BFE2-3BF3C165C453}"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152" orient="horz"/>
        <p:guide pos="1258"/>
        <p:guide pos="288"/>
        <p:guide pos="6089"/>
        <p:guide pos="3168"/>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2.xml"/><Relationship Id="rId42" Type="http://schemas.openxmlformats.org/officeDocument/2006/relationships/slide" Target="slides/slide34.xml"/><Relationship Id="rId41" Type="http://schemas.openxmlformats.org/officeDocument/2006/relationships/slide" Target="slides/slide33.xml"/><Relationship Id="rId44" Type="http://schemas.openxmlformats.org/officeDocument/2006/relationships/slide" Target="slides/slide36.xml"/><Relationship Id="rId43" Type="http://schemas.openxmlformats.org/officeDocument/2006/relationships/slide" Target="slides/slide35.xml"/><Relationship Id="rId46" Type="http://schemas.openxmlformats.org/officeDocument/2006/relationships/slide" Target="slides/slide38.xml"/><Relationship Id="rId45" Type="http://schemas.openxmlformats.org/officeDocument/2006/relationships/slide" Target="slides/slide3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1.xml"/><Relationship Id="rId48" Type="http://schemas.openxmlformats.org/officeDocument/2006/relationships/slide" Target="slides/slide40.xml"/><Relationship Id="rId47" Type="http://schemas.openxmlformats.org/officeDocument/2006/relationships/slide" Target="slides/slide39.xml"/><Relationship Id="rId49" Type="http://schemas.openxmlformats.org/officeDocument/2006/relationships/slide" Target="slides/slide41.xml"/><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notesMaster" Target="notesMasters/notesMaster1.xml"/><Relationship Id="rId31" Type="http://schemas.openxmlformats.org/officeDocument/2006/relationships/slide" Target="slides/slide23.xml"/><Relationship Id="rId30" Type="http://schemas.openxmlformats.org/officeDocument/2006/relationships/slide" Target="slides/slide22.xml"/><Relationship Id="rId33" Type="http://schemas.openxmlformats.org/officeDocument/2006/relationships/slide" Target="slides/slide25.xml"/><Relationship Id="rId32" Type="http://schemas.openxmlformats.org/officeDocument/2006/relationships/slide" Target="slides/slide24.xml"/><Relationship Id="rId35" Type="http://schemas.openxmlformats.org/officeDocument/2006/relationships/slide" Target="slides/slide27.xml"/><Relationship Id="rId34" Type="http://schemas.openxmlformats.org/officeDocument/2006/relationships/slide" Target="slides/slide26.xml"/><Relationship Id="rId37" Type="http://schemas.openxmlformats.org/officeDocument/2006/relationships/slide" Target="slides/slide29.xml"/><Relationship Id="rId36" Type="http://schemas.openxmlformats.org/officeDocument/2006/relationships/slide" Target="slides/slide28.xml"/><Relationship Id="rId39" Type="http://schemas.openxmlformats.org/officeDocument/2006/relationships/slide" Target="slides/slide31.xml"/><Relationship Id="rId38" Type="http://schemas.openxmlformats.org/officeDocument/2006/relationships/slide" Target="slides/slide30.xml"/><Relationship Id="rId20" Type="http://schemas.openxmlformats.org/officeDocument/2006/relationships/slide" Target="slides/slide12.xml"/><Relationship Id="rId22" Type="http://schemas.openxmlformats.org/officeDocument/2006/relationships/slide" Target="slides/slide14.xml"/><Relationship Id="rId21" Type="http://schemas.openxmlformats.org/officeDocument/2006/relationships/slide" Target="slides/slide13.xml"/><Relationship Id="rId24" Type="http://schemas.openxmlformats.org/officeDocument/2006/relationships/slide" Target="slides/slide16.xml"/><Relationship Id="rId23" Type="http://schemas.openxmlformats.org/officeDocument/2006/relationships/slide" Target="slides/slide15.xml"/><Relationship Id="rId26" Type="http://schemas.openxmlformats.org/officeDocument/2006/relationships/slide" Target="slides/slide18.xml"/><Relationship Id="rId25" Type="http://schemas.openxmlformats.org/officeDocument/2006/relationships/slide" Target="slides/slide17.xml"/><Relationship Id="rId28" Type="http://schemas.openxmlformats.org/officeDocument/2006/relationships/slide" Target="slides/slide20.xml"/><Relationship Id="rId27" Type="http://schemas.openxmlformats.org/officeDocument/2006/relationships/slide" Target="slides/slide19.xml"/><Relationship Id="rId29" Type="http://schemas.openxmlformats.org/officeDocument/2006/relationships/slide" Target="slides/slide21.xml"/><Relationship Id="rId51" Type="http://schemas.openxmlformats.org/officeDocument/2006/relationships/slide" Target="slides/slide43.xml"/><Relationship Id="rId50" Type="http://schemas.openxmlformats.org/officeDocument/2006/relationships/slide" Target="slides/slide42.xml"/><Relationship Id="rId53" Type="http://schemas.openxmlformats.org/officeDocument/2006/relationships/slide" Target="slides/slide45.xml"/><Relationship Id="rId52" Type="http://schemas.openxmlformats.org/officeDocument/2006/relationships/slide" Target="slides/slide44.xml"/><Relationship Id="rId11" Type="http://schemas.openxmlformats.org/officeDocument/2006/relationships/slide" Target="slides/slide3.xml"/><Relationship Id="rId55" Type="http://schemas.openxmlformats.org/officeDocument/2006/relationships/slide" Target="slides/slide47.xml"/><Relationship Id="rId10" Type="http://schemas.openxmlformats.org/officeDocument/2006/relationships/slide" Target="slides/slide2.xml"/><Relationship Id="rId54" Type="http://schemas.openxmlformats.org/officeDocument/2006/relationships/slide" Target="slides/slide46.xml"/><Relationship Id="rId13" Type="http://schemas.openxmlformats.org/officeDocument/2006/relationships/slide" Target="slides/slide5.xml"/><Relationship Id="rId12" Type="http://schemas.openxmlformats.org/officeDocument/2006/relationships/slide" Target="slides/slide4.xml"/><Relationship Id="rId56" Type="http://schemas.openxmlformats.org/officeDocument/2006/relationships/slide" Target="slides/slide48.xml"/><Relationship Id="rId15" Type="http://schemas.openxmlformats.org/officeDocument/2006/relationships/slide" Target="slides/slide7.xml"/><Relationship Id="rId14" Type="http://schemas.openxmlformats.org/officeDocument/2006/relationships/slide" Target="slides/slide6.xml"/><Relationship Id="rId17" Type="http://schemas.openxmlformats.org/officeDocument/2006/relationships/slide" Target="slides/slide9.xml"/><Relationship Id="rId16" Type="http://schemas.openxmlformats.org/officeDocument/2006/relationships/slide" Target="slides/slide8.xml"/><Relationship Id="rId19" Type="http://schemas.openxmlformats.org/officeDocument/2006/relationships/slide" Target="slides/slide11.xml"/><Relationship Id="rId18"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f07c35e95b_0_117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f07c35e95b_0_1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3f07c35e95b_0_118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3f07c35e95b_0_11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3f07c35e95b_0_1195: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3f07c35e95b_0_1195: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g3f07c35e95b_0_1195: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3f07c35e95b_0_122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3f07c35e95b_0_12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g3f07c35e95b_0_125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21" name="Google Shape;221;g3f07c35e95b_0_12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g3f07c35e95b_0_127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42" name="Google Shape;242;g3f07c35e95b_0_12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3f07c35e95b_0_129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3f07c35e95b_0_12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g3f07c35e95b_0_131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84" name="Google Shape;284;g3f07c35e95b_0_13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g3f07c35e95b_0_133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3f07c35e95b_0_13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3f07c35e95b_0_135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28" name="Google Shape;328;g3f07c35e95b_0_13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g3f07c35e95b_0_1370: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347" name="Google Shape;347;g3f07c35e95b_0_1370: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g3f07c35e95b_0_1370: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g3f07c35e95b_0_140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78" name="Google Shape;378;g3f07c35e95b_0_14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3f07c35e95b_0_142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03" name="Google Shape;403;g3f07c35e95b_0_14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2" name="Shape 422"/>
        <p:cNvGrpSpPr/>
        <p:nvPr/>
      </p:nvGrpSpPr>
      <p:grpSpPr>
        <a:xfrm>
          <a:off x="0" y="0"/>
          <a:ext cx="0" cy="0"/>
          <a:chOff x="0" y="0"/>
          <a:chExt cx="0" cy="0"/>
        </a:xfrm>
      </p:grpSpPr>
      <p:sp>
        <p:nvSpPr>
          <p:cNvPr id="423" name="Google Shape;423;g3f07c35e95b_0_144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24" name="Google Shape;424;g3f07c35e95b_0_14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5" name="Shape 445"/>
        <p:cNvGrpSpPr/>
        <p:nvPr/>
      </p:nvGrpSpPr>
      <p:grpSpPr>
        <a:xfrm>
          <a:off x="0" y="0"/>
          <a:ext cx="0" cy="0"/>
          <a:chOff x="0" y="0"/>
          <a:chExt cx="0" cy="0"/>
        </a:xfrm>
      </p:grpSpPr>
      <p:sp>
        <p:nvSpPr>
          <p:cNvPr id="446" name="Google Shape;446;g3f07c35e95b_0_146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47" name="Google Shape;447;g3f07c35e95b_0_14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6" name="Shape 466"/>
        <p:cNvGrpSpPr/>
        <p:nvPr/>
      </p:nvGrpSpPr>
      <p:grpSpPr>
        <a:xfrm>
          <a:off x="0" y="0"/>
          <a:ext cx="0" cy="0"/>
          <a:chOff x="0" y="0"/>
          <a:chExt cx="0" cy="0"/>
        </a:xfrm>
      </p:grpSpPr>
      <p:sp>
        <p:nvSpPr>
          <p:cNvPr id="467" name="Google Shape;467;g3f07c35e95b_0_148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68" name="Google Shape;468;g3f07c35e95b_0_14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9" name="Shape 489"/>
        <p:cNvGrpSpPr/>
        <p:nvPr/>
      </p:nvGrpSpPr>
      <p:grpSpPr>
        <a:xfrm>
          <a:off x="0" y="0"/>
          <a:ext cx="0" cy="0"/>
          <a:chOff x="0" y="0"/>
          <a:chExt cx="0" cy="0"/>
        </a:xfrm>
      </p:grpSpPr>
      <p:sp>
        <p:nvSpPr>
          <p:cNvPr id="490" name="Google Shape;490;g3f07c35e95b_0_150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91" name="Google Shape;491;g3f07c35e95b_0_15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8" name="Shape 508"/>
        <p:cNvGrpSpPr/>
        <p:nvPr/>
      </p:nvGrpSpPr>
      <p:grpSpPr>
        <a:xfrm>
          <a:off x="0" y="0"/>
          <a:ext cx="0" cy="0"/>
          <a:chOff x="0" y="0"/>
          <a:chExt cx="0" cy="0"/>
        </a:xfrm>
      </p:grpSpPr>
      <p:sp>
        <p:nvSpPr>
          <p:cNvPr id="509" name="Google Shape;509;g3f07c35e95b_0_152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510" name="Google Shape;510;g3f07c35e95b_0_152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11" name="Google Shape;511;g3f07c35e95b_0_152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3" name="Shape 543"/>
        <p:cNvGrpSpPr/>
        <p:nvPr/>
      </p:nvGrpSpPr>
      <p:grpSpPr>
        <a:xfrm>
          <a:off x="0" y="0"/>
          <a:ext cx="0" cy="0"/>
          <a:chOff x="0" y="0"/>
          <a:chExt cx="0" cy="0"/>
        </a:xfrm>
      </p:grpSpPr>
      <p:sp>
        <p:nvSpPr>
          <p:cNvPr id="544" name="Google Shape;544;g3f07c35e95b_0_156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45" name="Google Shape;545;g3f07c35e95b_0_15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5" name="Shape 565"/>
        <p:cNvGrpSpPr/>
        <p:nvPr/>
      </p:nvGrpSpPr>
      <p:grpSpPr>
        <a:xfrm>
          <a:off x="0" y="0"/>
          <a:ext cx="0" cy="0"/>
          <a:chOff x="0" y="0"/>
          <a:chExt cx="0" cy="0"/>
        </a:xfrm>
      </p:grpSpPr>
      <p:sp>
        <p:nvSpPr>
          <p:cNvPr id="566" name="Google Shape;566;g3f07c35e95b_0_158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67" name="Google Shape;567;g3f07c35e95b_0_15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0" name="Shape 590"/>
        <p:cNvGrpSpPr/>
        <p:nvPr/>
      </p:nvGrpSpPr>
      <p:grpSpPr>
        <a:xfrm>
          <a:off x="0" y="0"/>
          <a:ext cx="0" cy="0"/>
          <a:chOff x="0" y="0"/>
          <a:chExt cx="0" cy="0"/>
        </a:xfrm>
      </p:grpSpPr>
      <p:sp>
        <p:nvSpPr>
          <p:cNvPr id="591" name="Google Shape;591;g3f07c35e95b_0_160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92" name="Google Shape;592;g3f07c35e95b_0_16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5" name="Shape 615"/>
        <p:cNvGrpSpPr/>
        <p:nvPr/>
      </p:nvGrpSpPr>
      <p:grpSpPr>
        <a:xfrm>
          <a:off x="0" y="0"/>
          <a:ext cx="0" cy="0"/>
          <a:chOff x="0" y="0"/>
          <a:chExt cx="0" cy="0"/>
        </a:xfrm>
      </p:grpSpPr>
      <p:sp>
        <p:nvSpPr>
          <p:cNvPr id="616" name="Google Shape;616;g3f07c35e95b_0_162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17" name="Google Shape;617;g3f07c35e95b_0_16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1" name="Shape 631"/>
        <p:cNvGrpSpPr/>
        <p:nvPr/>
      </p:nvGrpSpPr>
      <p:grpSpPr>
        <a:xfrm>
          <a:off x="0" y="0"/>
          <a:ext cx="0" cy="0"/>
          <a:chOff x="0" y="0"/>
          <a:chExt cx="0" cy="0"/>
        </a:xfrm>
      </p:grpSpPr>
      <p:sp>
        <p:nvSpPr>
          <p:cNvPr id="632" name="Google Shape;632;g3f07c35e95b_0_164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33" name="Google Shape;633;g3f07c35e95b_0_16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4" name="Shape 654"/>
        <p:cNvGrpSpPr/>
        <p:nvPr/>
      </p:nvGrpSpPr>
      <p:grpSpPr>
        <a:xfrm>
          <a:off x="0" y="0"/>
          <a:ext cx="0" cy="0"/>
          <a:chOff x="0" y="0"/>
          <a:chExt cx="0" cy="0"/>
        </a:xfrm>
      </p:grpSpPr>
      <p:sp>
        <p:nvSpPr>
          <p:cNvPr id="655" name="Google Shape;655;g3f07c35e95b_0_166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56" name="Google Shape;656;g3f07c35e95b_0_16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5" name="Shape 675"/>
        <p:cNvGrpSpPr/>
        <p:nvPr/>
      </p:nvGrpSpPr>
      <p:grpSpPr>
        <a:xfrm>
          <a:off x="0" y="0"/>
          <a:ext cx="0" cy="0"/>
          <a:chOff x="0" y="0"/>
          <a:chExt cx="0" cy="0"/>
        </a:xfrm>
      </p:grpSpPr>
      <p:sp>
        <p:nvSpPr>
          <p:cNvPr id="676" name="Google Shape;676;g3f07c35e95b_0_168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677" name="Google Shape;677;g3f07c35e95b_0_168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g3f07c35e95b_0_168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3" name="Shape 703"/>
        <p:cNvGrpSpPr/>
        <p:nvPr/>
      </p:nvGrpSpPr>
      <p:grpSpPr>
        <a:xfrm>
          <a:off x="0" y="0"/>
          <a:ext cx="0" cy="0"/>
          <a:chOff x="0" y="0"/>
          <a:chExt cx="0" cy="0"/>
        </a:xfrm>
      </p:grpSpPr>
      <p:sp>
        <p:nvSpPr>
          <p:cNvPr id="704" name="Google Shape;704;g3f07c35e95b_0_171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05" name="Google Shape;705;g3f07c35e95b_0_17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4" name="Shape 724"/>
        <p:cNvGrpSpPr/>
        <p:nvPr/>
      </p:nvGrpSpPr>
      <p:grpSpPr>
        <a:xfrm>
          <a:off x="0" y="0"/>
          <a:ext cx="0" cy="0"/>
          <a:chOff x="0" y="0"/>
          <a:chExt cx="0" cy="0"/>
        </a:xfrm>
      </p:grpSpPr>
      <p:sp>
        <p:nvSpPr>
          <p:cNvPr id="725" name="Google Shape;725;g3f07c35e95b_0_173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26" name="Google Shape;726;g3f07c35e95b_0_17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9" name="Shape 749"/>
        <p:cNvGrpSpPr/>
        <p:nvPr/>
      </p:nvGrpSpPr>
      <p:grpSpPr>
        <a:xfrm>
          <a:off x="0" y="0"/>
          <a:ext cx="0" cy="0"/>
          <a:chOff x="0" y="0"/>
          <a:chExt cx="0" cy="0"/>
        </a:xfrm>
      </p:grpSpPr>
      <p:sp>
        <p:nvSpPr>
          <p:cNvPr id="750" name="Google Shape;750;g3f07c35e95b_0_175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51" name="Google Shape;751;g3f07c35e95b_0_17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9" name="Shape 769"/>
        <p:cNvGrpSpPr/>
        <p:nvPr/>
      </p:nvGrpSpPr>
      <p:grpSpPr>
        <a:xfrm>
          <a:off x="0" y="0"/>
          <a:ext cx="0" cy="0"/>
          <a:chOff x="0" y="0"/>
          <a:chExt cx="0" cy="0"/>
        </a:xfrm>
      </p:grpSpPr>
      <p:sp>
        <p:nvSpPr>
          <p:cNvPr id="770" name="Google Shape;770;g3f07c35e95b_0_177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71" name="Google Shape;771;g3f07c35e95b_0_17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8" name="Shape 788"/>
        <p:cNvGrpSpPr/>
        <p:nvPr/>
      </p:nvGrpSpPr>
      <p:grpSpPr>
        <a:xfrm>
          <a:off x="0" y="0"/>
          <a:ext cx="0" cy="0"/>
          <a:chOff x="0" y="0"/>
          <a:chExt cx="0" cy="0"/>
        </a:xfrm>
      </p:grpSpPr>
      <p:sp>
        <p:nvSpPr>
          <p:cNvPr id="789" name="Google Shape;789;g3f07c35e95b_0_179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90" name="Google Shape;790;g3f07c35e95b_0_17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8" name="Shape 808"/>
        <p:cNvGrpSpPr/>
        <p:nvPr/>
      </p:nvGrpSpPr>
      <p:grpSpPr>
        <a:xfrm>
          <a:off x="0" y="0"/>
          <a:ext cx="0" cy="0"/>
          <a:chOff x="0" y="0"/>
          <a:chExt cx="0" cy="0"/>
        </a:xfrm>
      </p:grpSpPr>
      <p:sp>
        <p:nvSpPr>
          <p:cNvPr id="809" name="Google Shape;809;g3f07c35e95b_0_181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10" name="Google Shape;810;g3f07c35e95b_0_18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6" name="Shape 826"/>
        <p:cNvGrpSpPr/>
        <p:nvPr/>
      </p:nvGrpSpPr>
      <p:grpSpPr>
        <a:xfrm>
          <a:off x="0" y="0"/>
          <a:ext cx="0" cy="0"/>
          <a:chOff x="0" y="0"/>
          <a:chExt cx="0" cy="0"/>
        </a:xfrm>
      </p:grpSpPr>
      <p:sp>
        <p:nvSpPr>
          <p:cNvPr id="827" name="Google Shape;827;g3f07c35e95b_0_183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28" name="Google Shape;828;g3f07c35e95b_0_18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7" name="Shape 847"/>
        <p:cNvGrpSpPr/>
        <p:nvPr/>
      </p:nvGrpSpPr>
      <p:grpSpPr>
        <a:xfrm>
          <a:off x="0" y="0"/>
          <a:ext cx="0" cy="0"/>
          <a:chOff x="0" y="0"/>
          <a:chExt cx="0" cy="0"/>
        </a:xfrm>
      </p:grpSpPr>
      <p:sp>
        <p:nvSpPr>
          <p:cNvPr id="848" name="Google Shape;848;g3f07c35e95b_0_185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49" name="Google Shape;849;g3f07c35e95b_0_18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5" name="Shape 865"/>
        <p:cNvGrpSpPr/>
        <p:nvPr/>
      </p:nvGrpSpPr>
      <p:grpSpPr>
        <a:xfrm>
          <a:off x="0" y="0"/>
          <a:ext cx="0" cy="0"/>
          <a:chOff x="0" y="0"/>
          <a:chExt cx="0" cy="0"/>
        </a:xfrm>
      </p:grpSpPr>
      <p:sp>
        <p:nvSpPr>
          <p:cNvPr id="866" name="Google Shape;866;g3f07c35e95b_0_1867: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867" name="Google Shape;867;g3f07c35e95b_0_1867: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68" name="Google Shape;868;g3f07c35e95b_0_1867: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4" name="Shape 904"/>
        <p:cNvGrpSpPr/>
        <p:nvPr/>
      </p:nvGrpSpPr>
      <p:grpSpPr>
        <a:xfrm>
          <a:off x="0" y="0"/>
          <a:ext cx="0" cy="0"/>
          <a:chOff x="0" y="0"/>
          <a:chExt cx="0" cy="0"/>
        </a:xfrm>
      </p:grpSpPr>
      <p:sp>
        <p:nvSpPr>
          <p:cNvPr id="905" name="Google Shape;905;g3f07c35e95b_0_190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06" name="Google Shape;906;g3f07c35e95b_0_19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6" name="Shape 926"/>
        <p:cNvGrpSpPr/>
        <p:nvPr/>
      </p:nvGrpSpPr>
      <p:grpSpPr>
        <a:xfrm>
          <a:off x="0" y="0"/>
          <a:ext cx="0" cy="0"/>
          <a:chOff x="0" y="0"/>
          <a:chExt cx="0" cy="0"/>
        </a:xfrm>
      </p:grpSpPr>
      <p:sp>
        <p:nvSpPr>
          <p:cNvPr id="927" name="Google Shape;927;g3f07c35e95b_0_192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28" name="Google Shape;928;g3f07c35e95b_0_19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6" name="Shape 946"/>
        <p:cNvGrpSpPr/>
        <p:nvPr/>
      </p:nvGrpSpPr>
      <p:grpSpPr>
        <a:xfrm>
          <a:off x="0" y="0"/>
          <a:ext cx="0" cy="0"/>
          <a:chOff x="0" y="0"/>
          <a:chExt cx="0" cy="0"/>
        </a:xfrm>
      </p:grpSpPr>
      <p:sp>
        <p:nvSpPr>
          <p:cNvPr id="947" name="Google Shape;947;g3f07c35e95b_0_194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48" name="Google Shape;948;g3f07c35e95b_0_19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1" name="Shape 971"/>
        <p:cNvGrpSpPr/>
        <p:nvPr/>
      </p:nvGrpSpPr>
      <p:grpSpPr>
        <a:xfrm>
          <a:off x="0" y="0"/>
          <a:ext cx="0" cy="0"/>
          <a:chOff x="0" y="0"/>
          <a:chExt cx="0" cy="0"/>
        </a:xfrm>
      </p:grpSpPr>
      <p:sp>
        <p:nvSpPr>
          <p:cNvPr id="972" name="Google Shape;972;g3f07c35e95b_0_196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73" name="Google Shape;973;g3f07c35e95b_0_19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4" name="Shape 994"/>
        <p:cNvGrpSpPr/>
        <p:nvPr/>
      </p:nvGrpSpPr>
      <p:grpSpPr>
        <a:xfrm>
          <a:off x="0" y="0"/>
          <a:ext cx="0" cy="0"/>
          <a:chOff x="0" y="0"/>
          <a:chExt cx="0" cy="0"/>
        </a:xfrm>
      </p:grpSpPr>
      <p:sp>
        <p:nvSpPr>
          <p:cNvPr id="995" name="Google Shape;995;g3f07c35e95b_0_199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96" name="Google Shape;996;g3f07c35e95b_0_19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6" name="Shape 1016"/>
        <p:cNvGrpSpPr/>
        <p:nvPr/>
      </p:nvGrpSpPr>
      <p:grpSpPr>
        <a:xfrm>
          <a:off x="0" y="0"/>
          <a:ext cx="0" cy="0"/>
          <a:chOff x="0" y="0"/>
          <a:chExt cx="0" cy="0"/>
        </a:xfrm>
      </p:grpSpPr>
      <p:sp>
        <p:nvSpPr>
          <p:cNvPr id="1017" name="Google Shape;1017;g3f07c35e95b_0_201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18" name="Google Shape;1018;g3f07c35e95b_0_20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2" name="Shape 1032"/>
        <p:cNvGrpSpPr/>
        <p:nvPr/>
      </p:nvGrpSpPr>
      <p:grpSpPr>
        <a:xfrm>
          <a:off x="0" y="0"/>
          <a:ext cx="0" cy="0"/>
          <a:chOff x="0" y="0"/>
          <a:chExt cx="0" cy="0"/>
        </a:xfrm>
      </p:grpSpPr>
      <p:sp>
        <p:nvSpPr>
          <p:cNvPr id="1033" name="Google Shape;1033;g3f07c35e95b_0_202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34" name="Google Shape;1034;g3f07c35e95b_0_20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2" name="Shape 1052"/>
        <p:cNvGrpSpPr/>
        <p:nvPr/>
      </p:nvGrpSpPr>
      <p:grpSpPr>
        <a:xfrm>
          <a:off x="0" y="0"/>
          <a:ext cx="0" cy="0"/>
          <a:chOff x="0" y="0"/>
          <a:chExt cx="0" cy="0"/>
        </a:xfrm>
      </p:grpSpPr>
      <p:sp>
        <p:nvSpPr>
          <p:cNvPr id="1053" name="Google Shape;1053;g3f07c35e95b_0_204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1054" name="Google Shape;1054;g3f07c35e95b_0_204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55" name="Google Shape;1055;g3f07c35e95b_0_204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9" name="Shape 1089"/>
        <p:cNvGrpSpPr/>
        <p:nvPr/>
      </p:nvGrpSpPr>
      <p:grpSpPr>
        <a:xfrm>
          <a:off x="0" y="0"/>
          <a:ext cx="0" cy="0"/>
          <a:chOff x="0" y="0"/>
          <a:chExt cx="0" cy="0"/>
        </a:xfrm>
      </p:grpSpPr>
      <p:sp>
        <p:nvSpPr>
          <p:cNvPr id="1090" name="Google Shape;1090;g3f07c35e95b_0_208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91" name="Google Shape;1091;g3f07c35e95b_0_20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1" name="Shape 1111"/>
        <p:cNvGrpSpPr/>
        <p:nvPr/>
      </p:nvGrpSpPr>
      <p:grpSpPr>
        <a:xfrm>
          <a:off x="0" y="0"/>
          <a:ext cx="0" cy="0"/>
          <a:chOff x="0" y="0"/>
          <a:chExt cx="0" cy="0"/>
        </a:xfrm>
      </p:grpSpPr>
      <p:sp>
        <p:nvSpPr>
          <p:cNvPr id="1112" name="Google Shape;1112;g3f07c35e95b_0_210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13" name="Google Shape;1113;g3f07c35e95b_0_21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2" name="Shape 1132"/>
        <p:cNvGrpSpPr/>
        <p:nvPr/>
      </p:nvGrpSpPr>
      <p:grpSpPr>
        <a:xfrm>
          <a:off x="0" y="0"/>
          <a:ext cx="0" cy="0"/>
          <a:chOff x="0" y="0"/>
          <a:chExt cx="0" cy="0"/>
        </a:xfrm>
      </p:grpSpPr>
      <p:sp>
        <p:nvSpPr>
          <p:cNvPr id="1133" name="Google Shape;1133;g3f07c35e95b_0_212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34" name="Google Shape;1134;g3f07c35e95b_0_2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6" name="Shape 1156"/>
        <p:cNvGrpSpPr/>
        <p:nvPr/>
      </p:nvGrpSpPr>
      <p:grpSpPr>
        <a:xfrm>
          <a:off x="0" y="0"/>
          <a:ext cx="0" cy="0"/>
          <a:chOff x="0" y="0"/>
          <a:chExt cx="0" cy="0"/>
        </a:xfrm>
      </p:grpSpPr>
      <p:sp>
        <p:nvSpPr>
          <p:cNvPr id="1157" name="Google Shape;1157;g3f07c35e95b_0_214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58" name="Google Shape;1158;g3f07c35e95b_0_2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0" name="Shape 1180"/>
        <p:cNvGrpSpPr/>
        <p:nvPr/>
      </p:nvGrpSpPr>
      <p:grpSpPr>
        <a:xfrm>
          <a:off x="0" y="0"/>
          <a:ext cx="0" cy="0"/>
          <a:chOff x="0" y="0"/>
          <a:chExt cx="0" cy="0"/>
        </a:xfrm>
      </p:grpSpPr>
      <p:sp>
        <p:nvSpPr>
          <p:cNvPr id="1181" name="Google Shape;1181;g3f07c35e95b_0_216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82" name="Google Shape;1182;g3f07c35e95b_0_21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0" name="Shape 1200"/>
        <p:cNvGrpSpPr/>
        <p:nvPr/>
      </p:nvGrpSpPr>
      <p:grpSpPr>
        <a:xfrm>
          <a:off x="0" y="0"/>
          <a:ext cx="0" cy="0"/>
          <a:chOff x="0" y="0"/>
          <a:chExt cx="0" cy="0"/>
        </a:xfrm>
      </p:grpSpPr>
      <p:sp>
        <p:nvSpPr>
          <p:cNvPr id="1201" name="Google Shape;1201;g3f07c35e95b_0_218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202" name="Google Shape;1202;g3f07c35e95b_0_21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42879" y="1125136"/>
            <a:ext cx="9372600" cy="31017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6400"/>
              <a:buNone/>
              <a:defRPr sz="6400"/>
            </a:lvl1pPr>
            <a:lvl2pPr lvl="1" algn="ctr">
              <a:spcBef>
                <a:spcPts val="0"/>
              </a:spcBef>
              <a:spcAft>
                <a:spcPts val="0"/>
              </a:spcAft>
              <a:buSzPts val="6400"/>
              <a:buNone/>
              <a:defRPr sz="6400"/>
            </a:lvl2pPr>
            <a:lvl3pPr lvl="2" algn="ctr">
              <a:spcBef>
                <a:spcPts val="0"/>
              </a:spcBef>
              <a:spcAft>
                <a:spcPts val="0"/>
              </a:spcAft>
              <a:buSzPts val="6400"/>
              <a:buNone/>
              <a:defRPr sz="6400"/>
            </a:lvl3pPr>
            <a:lvl4pPr lvl="3" algn="ctr">
              <a:spcBef>
                <a:spcPts val="0"/>
              </a:spcBef>
              <a:spcAft>
                <a:spcPts val="0"/>
              </a:spcAft>
              <a:buSzPts val="6400"/>
              <a:buNone/>
              <a:defRPr sz="6400"/>
            </a:lvl4pPr>
            <a:lvl5pPr lvl="4" algn="ctr">
              <a:spcBef>
                <a:spcPts val="0"/>
              </a:spcBef>
              <a:spcAft>
                <a:spcPts val="0"/>
              </a:spcAft>
              <a:buSzPts val="6400"/>
              <a:buNone/>
              <a:defRPr sz="6400"/>
            </a:lvl5pPr>
            <a:lvl6pPr lvl="5" algn="ctr">
              <a:spcBef>
                <a:spcPts val="0"/>
              </a:spcBef>
              <a:spcAft>
                <a:spcPts val="0"/>
              </a:spcAft>
              <a:buSzPts val="6400"/>
              <a:buNone/>
              <a:defRPr sz="6400"/>
            </a:lvl6pPr>
            <a:lvl7pPr lvl="6" algn="ctr">
              <a:spcBef>
                <a:spcPts val="0"/>
              </a:spcBef>
              <a:spcAft>
                <a:spcPts val="0"/>
              </a:spcAft>
              <a:buSzPts val="6400"/>
              <a:buNone/>
              <a:defRPr sz="6400"/>
            </a:lvl7pPr>
            <a:lvl8pPr lvl="7" algn="ctr">
              <a:spcBef>
                <a:spcPts val="0"/>
              </a:spcBef>
              <a:spcAft>
                <a:spcPts val="0"/>
              </a:spcAft>
              <a:buSzPts val="6400"/>
              <a:buNone/>
              <a:defRPr sz="6400"/>
            </a:lvl8pPr>
            <a:lvl9pPr lvl="8" algn="ctr">
              <a:spcBef>
                <a:spcPts val="0"/>
              </a:spcBef>
              <a:spcAft>
                <a:spcPts val="0"/>
              </a:spcAft>
              <a:buSzPts val="6400"/>
              <a:buNone/>
              <a:defRPr sz="6400"/>
            </a:lvl9pPr>
          </a:lstStyle>
          <a:p/>
        </p:txBody>
      </p:sp>
      <p:sp>
        <p:nvSpPr>
          <p:cNvPr id="11" name="Google Shape;11;p2"/>
          <p:cNvSpPr txBox="1"/>
          <p:nvPr>
            <p:ph idx="1" type="subTitle"/>
          </p:nvPr>
        </p:nvSpPr>
        <p:spPr>
          <a:xfrm>
            <a:off x="342870" y="4282678"/>
            <a:ext cx="9372600" cy="1197600"/>
          </a:xfrm>
          <a:prstGeom prst="rect">
            <a:avLst/>
          </a:prstGeom>
        </p:spPr>
        <p:txBody>
          <a:bodyPr anchorCtr="0" anchor="t" bIns="113100" lIns="113100" spcFirstLastPara="1" rIns="113100" wrap="square" tIns="113100">
            <a:noAutofit/>
          </a:bodyPr>
          <a:lstStyle>
            <a:lvl1pPr lvl="0" algn="ctr">
              <a:lnSpc>
                <a:spcPct val="100000"/>
              </a:lnSpc>
              <a:spcBef>
                <a:spcPts val="0"/>
              </a:spcBef>
              <a:spcAft>
                <a:spcPts val="0"/>
              </a:spcAft>
              <a:buSzPts val="3500"/>
              <a:buNone/>
              <a:defRPr sz="3500"/>
            </a:lvl1pPr>
            <a:lvl2pPr lvl="1" algn="ctr">
              <a:lnSpc>
                <a:spcPct val="100000"/>
              </a:lnSpc>
              <a:spcBef>
                <a:spcPts val="0"/>
              </a:spcBef>
              <a:spcAft>
                <a:spcPts val="0"/>
              </a:spcAft>
              <a:buSzPts val="3500"/>
              <a:buNone/>
              <a:defRPr sz="3500"/>
            </a:lvl2pPr>
            <a:lvl3pPr lvl="2" algn="ctr">
              <a:lnSpc>
                <a:spcPct val="100000"/>
              </a:lnSpc>
              <a:spcBef>
                <a:spcPts val="0"/>
              </a:spcBef>
              <a:spcAft>
                <a:spcPts val="0"/>
              </a:spcAft>
              <a:buSzPts val="3500"/>
              <a:buNone/>
              <a:defRPr sz="3500"/>
            </a:lvl3pPr>
            <a:lvl4pPr lvl="3" algn="ctr">
              <a:lnSpc>
                <a:spcPct val="100000"/>
              </a:lnSpc>
              <a:spcBef>
                <a:spcPts val="0"/>
              </a:spcBef>
              <a:spcAft>
                <a:spcPts val="0"/>
              </a:spcAft>
              <a:buSzPts val="3500"/>
              <a:buNone/>
              <a:defRPr sz="3500"/>
            </a:lvl4pPr>
            <a:lvl5pPr lvl="4" algn="ctr">
              <a:lnSpc>
                <a:spcPct val="100000"/>
              </a:lnSpc>
              <a:spcBef>
                <a:spcPts val="0"/>
              </a:spcBef>
              <a:spcAft>
                <a:spcPts val="0"/>
              </a:spcAft>
              <a:buSzPts val="3500"/>
              <a:buNone/>
              <a:defRPr sz="3500"/>
            </a:lvl5pPr>
            <a:lvl6pPr lvl="5" algn="ctr">
              <a:lnSpc>
                <a:spcPct val="100000"/>
              </a:lnSpc>
              <a:spcBef>
                <a:spcPts val="0"/>
              </a:spcBef>
              <a:spcAft>
                <a:spcPts val="0"/>
              </a:spcAft>
              <a:buSzPts val="3500"/>
              <a:buNone/>
              <a:defRPr sz="3500"/>
            </a:lvl6pPr>
            <a:lvl7pPr lvl="6" algn="ctr">
              <a:lnSpc>
                <a:spcPct val="100000"/>
              </a:lnSpc>
              <a:spcBef>
                <a:spcPts val="0"/>
              </a:spcBef>
              <a:spcAft>
                <a:spcPts val="0"/>
              </a:spcAft>
              <a:buSzPts val="3500"/>
              <a:buNone/>
              <a:defRPr sz="3500"/>
            </a:lvl7pPr>
            <a:lvl8pPr lvl="7" algn="ctr">
              <a:lnSpc>
                <a:spcPct val="100000"/>
              </a:lnSpc>
              <a:spcBef>
                <a:spcPts val="0"/>
              </a:spcBef>
              <a:spcAft>
                <a:spcPts val="0"/>
              </a:spcAft>
              <a:buSzPts val="3500"/>
              <a:buNone/>
              <a:defRPr sz="3500"/>
            </a:lvl8pPr>
            <a:lvl9pPr lvl="8" algn="ctr">
              <a:lnSpc>
                <a:spcPct val="100000"/>
              </a:lnSpc>
              <a:spcBef>
                <a:spcPts val="0"/>
              </a:spcBef>
              <a:spcAft>
                <a:spcPts val="0"/>
              </a:spcAft>
              <a:buSzPts val="3500"/>
              <a:buNone/>
              <a:defRPr sz="3500"/>
            </a:lvl9pPr>
          </a:lstStyle>
          <a:p/>
        </p:txBody>
      </p:sp>
      <p:sp>
        <p:nvSpPr>
          <p:cNvPr id="12" name="Google Shape;12;p2"/>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42870" y="3250173"/>
            <a:ext cx="9372600" cy="1272000"/>
          </a:xfrm>
          <a:prstGeom prst="rect">
            <a:avLst/>
          </a:prstGeom>
        </p:spPr>
        <p:txBody>
          <a:bodyPr anchorCtr="0" anchor="ctr" bIns="113100" lIns="113100" spcFirstLastPara="1" rIns="113100" wrap="square" tIns="113100">
            <a:noAutofit/>
          </a:bodyPr>
          <a:lstStyle>
            <a:lvl1pPr lvl="0" algn="ctr">
              <a:spcBef>
                <a:spcPts val="0"/>
              </a:spcBef>
              <a:spcAft>
                <a:spcPts val="0"/>
              </a:spcAft>
              <a:buSzPts val="4500"/>
              <a:buNone/>
              <a:defRPr sz="4500"/>
            </a:lvl1pPr>
            <a:lvl2pPr lvl="1" algn="ctr">
              <a:spcBef>
                <a:spcPts val="0"/>
              </a:spcBef>
              <a:spcAft>
                <a:spcPts val="0"/>
              </a:spcAft>
              <a:buSzPts val="4500"/>
              <a:buNone/>
              <a:defRPr sz="4500"/>
            </a:lvl2pPr>
            <a:lvl3pPr lvl="2" algn="ctr">
              <a:spcBef>
                <a:spcPts val="0"/>
              </a:spcBef>
              <a:spcAft>
                <a:spcPts val="0"/>
              </a:spcAft>
              <a:buSzPts val="4500"/>
              <a:buNone/>
              <a:defRPr sz="4500"/>
            </a:lvl3pPr>
            <a:lvl4pPr lvl="3" algn="ctr">
              <a:spcBef>
                <a:spcPts val="0"/>
              </a:spcBef>
              <a:spcAft>
                <a:spcPts val="0"/>
              </a:spcAft>
              <a:buSzPts val="4500"/>
              <a:buNone/>
              <a:defRPr sz="4500"/>
            </a:lvl4pPr>
            <a:lvl5pPr lvl="4" algn="ctr">
              <a:spcBef>
                <a:spcPts val="0"/>
              </a:spcBef>
              <a:spcAft>
                <a:spcPts val="0"/>
              </a:spcAft>
              <a:buSzPts val="4500"/>
              <a:buNone/>
              <a:defRPr sz="4500"/>
            </a:lvl5pPr>
            <a:lvl6pPr lvl="5" algn="ctr">
              <a:spcBef>
                <a:spcPts val="0"/>
              </a:spcBef>
              <a:spcAft>
                <a:spcPts val="0"/>
              </a:spcAft>
              <a:buSzPts val="4500"/>
              <a:buNone/>
              <a:defRPr sz="4500"/>
            </a:lvl6pPr>
            <a:lvl7pPr lvl="6" algn="ctr">
              <a:spcBef>
                <a:spcPts val="0"/>
              </a:spcBef>
              <a:spcAft>
                <a:spcPts val="0"/>
              </a:spcAft>
              <a:buSzPts val="4500"/>
              <a:buNone/>
              <a:defRPr sz="4500"/>
            </a:lvl7pPr>
            <a:lvl8pPr lvl="7" algn="ctr">
              <a:spcBef>
                <a:spcPts val="0"/>
              </a:spcBef>
              <a:spcAft>
                <a:spcPts val="0"/>
              </a:spcAft>
              <a:buSzPts val="4500"/>
              <a:buNone/>
              <a:defRPr sz="4500"/>
            </a:lvl8pPr>
            <a:lvl9pPr lvl="8" algn="ctr">
              <a:spcBef>
                <a:spcPts val="0"/>
              </a:spcBef>
              <a:spcAft>
                <a:spcPts val="0"/>
              </a:spcAft>
              <a:buSzPts val="4500"/>
              <a:buNone/>
              <a:defRPr sz="4500"/>
            </a:lvl9pPr>
          </a:lstStyle>
          <a:p/>
        </p:txBody>
      </p:sp>
      <p:sp>
        <p:nvSpPr>
          <p:cNvPr id="15" name="Google Shape;15;p3"/>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18" name="Google Shape;18;p4"/>
          <p:cNvSpPr txBox="1"/>
          <p:nvPr>
            <p:ph idx="1" type="body"/>
          </p:nvPr>
        </p:nvSpPr>
        <p:spPr>
          <a:xfrm>
            <a:off x="342870" y="1741518"/>
            <a:ext cx="9372600" cy="5162700"/>
          </a:xfrm>
          <a:prstGeom prst="rect">
            <a:avLst/>
          </a:prstGeom>
        </p:spPr>
        <p:txBody>
          <a:bodyPr anchorCtr="0" anchor="t" bIns="113100" lIns="113100" spcFirstLastPara="1" rIns="113100" wrap="square" tIns="113100">
            <a:noAutofit/>
          </a:bodyPr>
          <a:lstStyle>
            <a:lvl1pPr indent="-368300" lvl="0" marL="457200">
              <a:spcBef>
                <a:spcPts val="0"/>
              </a:spcBef>
              <a:spcAft>
                <a:spcPts val="0"/>
              </a:spcAft>
              <a:buSzPts val="2200"/>
              <a:buChar char="●"/>
              <a:defRPr/>
            </a:lvl1pPr>
            <a:lvl2pPr indent="-336550" lvl="1" marL="914400">
              <a:spcBef>
                <a:spcPts val="2000"/>
              </a:spcBef>
              <a:spcAft>
                <a:spcPts val="0"/>
              </a:spcAft>
              <a:buSzPts val="1700"/>
              <a:buChar char="○"/>
              <a:defRPr/>
            </a:lvl2pPr>
            <a:lvl3pPr indent="-336550" lvl="2" marL="1371600">
              <a:spcBef>
                <a:spcPts val="2000"/>
              </a:spcBef>
              <a:spcAft>
                <a:spcPts val="0"/>
              </a:spcAft>
              <a:buSzPts val="1700"/>
              <a:buChar char="■"/>
              <a:defRPr/>
            </a:lvl3pPr>
            <a:lvl4pPr indent="-336550" lvl="3" marL="1828800">
              <a:spcBef>
                <a:spcPts val="2000"/>
              </a:spcBef>
              <a:spcAft>
                <a:spcPts val="0"/>
              </a:spcAft>
              <a:buSzPts val="1700"/>
              <a:buChar char="●"/>
              <a:defRPr/>
            </a:lvl4pPr>
            <a:lvl5pPr indent="-336550" lvl="4" marL="2286000">
              <a:spcBef>
                <a:spcPts val="2000"/>
              </a:spcBef>
              <a:spcAft>
                <a:spcPts val="0"/>
              </a:spcAft>
              <a:buSzPts val="1700"/>
              <a:buChar char="○"/>
              <a:defRPr/>
            </a:lvl5pPr>
            <a:lvl6pPr indent="-336550" lvl="5" marL="2743200">
              <a:spcBef>
                <a:spcPts val="2000"/>
              </a:spcBef>
              <a:spcAft>
                <a:spcPts val="0"/>
              </a:spcAft>
              <a:buSzPts val="1700"/>
              <a:buChar char="■"/>
              <a:defRPr/>
            </a:lvl6pPr>
            <a:lvl7pPr indent="-336550" lvl="6" marL="3200400">
              <a:spcBef>
                <a:spcPts val="2000"/>
              </a:spcBef>
              <a:spcAft>
                <a:spcPts val="0"/>
              </a:spcAft>
              <a:buSzPts val="1700"/>
              <a:buChar char="●"/>
              <a:defRPr/>
            </a:lvl7pPr>
            <a:lvl8pPr indent="-336550" lvl="7" marL="3657600">
              <a:spcBef>
                <a:spcPts val="2000"/>
              </a:spcBef>
              <a:spcAft>
                <a:spcPts val="0"/>
              </a:spcAft>
              <a:buSzPts val="1700"/>
              <a:buChar char="○"/>
              <a:defRPr/>
            </a:lvl8pPr>
            <a:lvl9pPr indent="-336550" lvl="8" marL="4114800">
              <a:spcBef>
                <a:spcPts val="2000"/>
              </a:spcBef>
              <a:spcAft>
                <a:spcPts val="2000"/>
              </a:spcAft>
              <a:buSzPts val="1700"/>
              <a:buChar char="■"/>
              <a:defRPr/>
            </a:lvl9pPr>
          </a:lstStyle>
          <a:p/>
        </p:txBody>
      </p:sp>
      <p:sp>
        <p:nvSpPr>
          <p:cNvPr id="19" name="Google Shape;19;p4"/>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22" name="Google Shape;22;p5"/>
          <p:cNvSpPr txBox="1"/>
          <p:nvPr>
            <p:ph idx="1" type="body"/>
          </p:nvPr>
        </p:nvSpPr>
        <p:spPr>
          <a:xfrm>
            <a:off x="342870" y="1741518"/>
            <a:ext cx="4399800" cy="5162700"/>
          </a:xfrm>
          <a:prstGeom prst="rect">
            <a:avLst/>
          </a:prstGeom>
        </p:spPr>
        <p:txBody>
          <a:bodyPr anchorCtr="0" anchor="t" bIns="113100" lIns="113100" spcFirstLastPara="1" rIns="113100" wrap="square" tIns="113100">
            <a:noAutofit/>
          </a:bodyPr>
          <a:lstStyle>
            <a:lvl1pPr indent="-336550" lvl="0" marL="457200">
              <a:spcBef>
                <a:spcPts val="0"/>
              </a:spcBef>
              <a:spcAft>
                <a:spcPts val="0"/>
              </a:spcAft>
              <a:buSzPts val="1700"/>
              <a:buChar char="●"/>
              <a:defRPr sz="17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23" name="Google Shape;23;p5"/>
          <p:cNvSpPr txBox="1"/>
          <p:nvPr>
            <p:ph idx="2" type="body"/>
          </p:nvPr>
        </p:nvSpPr>
        <p:spPr>
          <a:xfrm>
            <a:off x="5315640" y="1741518"/>
            <a:ext cx="4399800" cy="5162700"/>
          </a:xfrm>
          <a:prstGeom prst="rect">
            <a:avLst/>
          </a:prstGeom>
        </p:spPr>
        <p:txBody>
          <a:bodyPr anchorCtr="0" anchor="t" bIns="113100" lIns="113100" spcFirstLastPara="1" rIns="113100" wrap="square" tIns="113100">
            <a:noAutofit/>
          </a:bodyPr>
          <a:lstStyle>
            <a:lvl1pPr indent="-336550" lvl="0" marL="457200">
              <a:spcBef>
                <a:spcPts val="0"/>
              </a:spcBef>
              <a:spcAft>
                <a:spcPts val="0"/>
              </a:spcAft>
              <a:buSzPts val="1700"/>
              <a:buChar char="●"/>
              <a:defRPr sz="17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24" name="Google Shape;24;p5"/>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27" name="Google Shape;27;p6"/>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42870" y="839573"/>
            <a:ext cx="3088800" cy="1141800"/>
          </a:xfrm>
          <a:prstGeom prst="rect">
            <a:avLst/>
          </a:prstGeom>
        </p:spPr>
        <p:txBody>
          <a:bodyPr anchorCtr="0" anchor="b" bIns="113100" lIns="113100" spcFirstLastPara="1" rIns="113100" wrap="square" tIns="11310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30" name="Google Shape;30;p7"/>
          <p:cNvSpPr txBox="1"/>
          <p:nvPr>
            <p:ph idx="1" type="body"/>
          </p:nvPr>
        </p:nvSpPr>
        <p:spPr>
          <a:xfrm>
            <a:off x="342870" y="2099840"/>
            <a:ext cx="3088800" cy="4804500"/>
          </a:xfrm>
          <a:prstGeom prst="rect">
            <a:avLst/>
          </a:prstGeom>
        </p:spPr>
        <p:txBody>
          <a:bodyPr anchorCtr="0" anchor="t" bIns="113100" lIns="113100" spcFirstLastPara="1" rIns="113100" wrap="square" tIns="113100">
            <a:noAutofit/>
          </a:bodyPr>
          <a:lstStyle>
            <a:lvl1pPr indent="-323850" lvl="0" marL="457200">
              <a:spcBef>
                <a:spcPts val="0"/>
              </a:spcBef>
              <a:spcAft>
                <a:spcPts val="0"/>
              </a:spcAft>
              <a:buSzPts val="1500"/>
              <a:buChar char="●"/>
              <a:defRPr sz="15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31" name="Google Shape;31;p7"/>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539275" y="680227"/>
            <a:ext cx="7004700" cy="6181800"/>
          </a:xfrm>
          <a:prstGeom prst="rect">
            <a:avLst/>
          </a:prstGeom>
        </p:spPr>
        <p:txBody>
          <a:bodyPr anchorCtr="0" anchor="ctr" bIns="113100" lIns="113100" spcFirstLastPara="1" rIns="113100" wrap="square" tIns="113100">
            <a:noAutofit/>
          </a:bodyPr>
          <a:lstStyle>
            <a:lvl1pPr lvl="0">
              <a:spcBef>
                <a:spcPts val="0"/>
              </a:spcBef>
              <a:spcAft>
                <a:spcPts val="0"/>
              </a:spcAft>
              <a:buSzPts val="5900"/>
              <a:buNone/>
              <a:defRPr sz="5900"/>
            </a:lvl1pPr>
            <a:lvl2pPr lvl="1">
              <a:spcBef>
                <a:spcPts val="0"/>
              </a:spcBef>
              <a:spcAft>
                <a:spcPts val="0"/>
              </a:spcAft>
              <a:buSzPts val="5900"/>
              <a:buNone/>
              <a:defRPr sz="5900"/>
            </a:lvl2pPr>
            <a:lvl3pPr lvl="2">
              <a:spcBef>
                <a:spcPts val="0"/>
              </a:spcBef>
              <a:spcAft>
                <a:spcPts val="0"/>
              </a:spcAft>
              <a:buSzPts val="5900"/>
              <a:buNone/>
              <a:defRPr sz="5900"/>
            </a:lvl3pPr>
            <a:lvl4pPr lvl="3">
              <a:spcBef>
                <a:spcPts val="0"/>
              </a:spcBef>
              <a:spcAft>
                <a:spcPts val="0"/>
              </a:spcAft>
              <a:buSzPts val="5900"/>
              <a:buNone/>
              <a:defRPr sz="5900"/>
            </a:lvl4pPr>
            <a:lvl5pPr lvl="4">
              <a:spcBef>
                <a:spcPts val="0"/>
              </a:spcBef>
              <a:spcAft>
                <a:spcPts val="0"/>
              </a:spcAft>
              <a:buSzPts val="5900"/>
              <a:buNone/>
              <a:defRPr sz="5900"/>
            </a:lvl5pPr>
            <a:lvl6pPr lvl="5">
              <a:spcBef>
                <a:spcPts val="0"/>
              </a:spcBef>
              <a:spcAft>
                <a:spcPts val="0"/>
              </a:spcAft>
              <a:buSzPts val="5900"/>
              <a:buNone/>
              <a:defRPr sz="5900"/>
            </a:lvl6pPr>
            <a:lvl7pPr lvl="6">
              <a:spcBef>
                <a:spcPts val="0"/>
              </a:spcBef>
              <a:spcAft>
                <a:spcPts val="0"/>
              </a:spcAft>
              <a:buSzPts val="5900"/>
              <a:buNone/>
              <a:defRPr sz="5900"/>
            </a:lvl7pPr>
            <a:lvl8pPr lvl="7">
              <a:spcBef>
                <a:spcPts val="0"/>
              </a:spcBef>
              <a:spcAft>
                <a:spcPts val="0"/>
              </a:spcAft>
              <a:buSzPts val="5900"/>
              <a:buNone/>
              <a:defRPr sz="5900"/>
            </a:lvl8pPr>
            <a:lvl9pPr lvl="8">
              <a:spcBef>
                <a:spcPts val="0"/>
              </a:spcBef>
              <a:spcAft>
                <a:spcPts val="0"/>
              </a:spcAft>
              <a:buSzPts val="5900"/>
              <a:buNone/>
              <a:defRPr sz="5900"/>
            </a:lvl9pPr>
          </a:lstStyle>
          <a:p/>
        </p:txBody>
      </p:sp>
      <p:sp>
        <p:nvSpPr>
          <p:cNvPr id="34" name="Google Shape;34;p8"/>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5029200" y="-189"/>
            <a:ext cx="5029200" cy="7772400"/>
          </a:xfrm>
          <a:prstGeom prst="rect">
            <a:avLst/>
          </a:prstGeom>
          <a:solidFill>
            <a:schemeClr val="lt2"/>
          </a:solidFill>
          <a:ln>
            <a:noFill/>
          </a:ln>
        </p:spPr>
        <p:txBody>
          <a:bodyPr anchorCtr="0" anchor="ctr" bIns="113100" lIns="113100" spcFirstLastPara="1" rIns="113100" wrap="square" tIns="113100">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92050" y="1863464"/>
            <a:ext cx="4449600" cy="22398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38" name="Google Shape;38;p9"/>
          <p:cNvSpPr txBox="1"/>
          <p:nvPr>
            <p:ph idx="1" type="subTitle"/>
          </p:nvPr>
        </p:nvSpPr>
        <p:spPr>
          <a:xfrm>
            <a:off x="292050" y="4235758"/>
            <a:ext cx="4449600" cy="1866300"/>
          </a:xfrm>
          <a:prstGeom prst="rect">
            <a:avLst/>
          </a:prstGeom>
        </p:spPr>
        <p:txBody>
          <a:bodyPr anchorCtr="0" anchor="t" bIns="113100" lIns="113100" spcFirstLastPara="1" rIns="113100" wrap="square" tIns="113100">
            <a:noAutofit/>
          </a:bodyPr>
          <a:lstStyle>
            <a:lvl1pPr lvl="0" algn="ctr">
              <a:lnSpc>
                <a:spcPct val="100000"/>
              </a:lnSpc>
              <a:spcBef>
                <a:spcPts val="0"/>
              </a:spcBef>
              <a:spcAft>
                <a:spcPts val="0"/>
              </a:spcAft>
              <a:buSzPts val="2600"/>
              <a:buNone/>
              <a:defRPr sz="2600"/>
            </a:lvl1pPr>
            <a:lvl2pPr lvl="1" algn="ctr">
              <a:lnSpc>
                <a:spcPct val="100000"/>
              </a:lnSpc>
              <a:spcBef>
                <a:spcPts val="0"/>
              </a:spcBef>
              <a:spcAft>
                <a:spcPts val="0"/>
              </a:spcAft>
              <a:buSzPts val="2600"/>
              <a:buNone/>
              <a:defRPr sz="2600"/>
            </a:lvl2pPr>
            <a:lvl3pPr lvl="2" algn="ctr">
              <a:lnSpc>
                <a:spcPct val="100000"/>
              </a:lnSpc>
              <a:spcBef>
                <a:spcPts val="0"/>
              </a:spcBef>
              <a:spcAft>
                <a:spcPts val="0"/>
              </a:spcAft>
              <a:buSzPts val="2600"/>
              <a:buNone/>
              <a:defRPr sz="2600"/>
            </a:lvl3pPr>
            <a:lvl4pPr lvl="3" algn="ctr">
              <a:lnSpc>
                <a:spcPct val="100000"/>
              </a:lnSpc>
              <a:spcBef>
                <a:spcPts val="0"/>
              </a:spcBef>
              <a:spcAft>
                <a:spcPts val="0"/>
              </a:spcAft>
              <a:buSzPts val="2600"/>
              <a:buNone/>
              <a:defRPr sz="2600"/>
            </a:lvl4pPr>
            <a:lvl5pPr lvl="4" algn="ctr">
              <a:lnSpc>
                <a:spcPct val="100000"/>
              </a:lnSpc>
              <a:spcBef>
                <a:spcPts val="0"/>
              </a:spcBef>
              <a:spcAft>
                <a:spcPts val="0"/>
              </a:spcAft>
              <a:buSzPts val="2600"/>
              <a:buNone/>
              <a:defRPr sz="2600"/>
            </a:lvl5pPr>
            <a:lvl6pPr lvl="5" algn="ctr">
              <a:lnSpc>
                <a:spcPct val="100000"/>
              </a:lnSpc>
              <a:spcBef>
                <a:spcPts val="0"/>
              </a:spcBef>
              <a:spcAft>
                <a:spcPts val="0"/>
              </a:spcAft>
              <a:buSzPts val="2600"/>
              <a:buNone/>
              <a:defRPr sz="2600"/>
            </a:lvl6pPr>
            <a:lvl7pPr lvl="6" algn="ctr">
              <a:lnSpc>
                <a:spcPct val="100000"/>
              </a:lnSpc>
              <a:spcBef>
                <a:spcPts val="0"/>
              </a:spcBef>
              <a:spcAft>
                <a:spcPts val="0"/>
              </a:spcAft>
              <a:buSzPts val="2600"/>
              <a:buNone/>
              <a:defRPr sz="2600"/>
            </a:lvl7pPr>
            <a:lvl8pPr lvl="7" algn="ctr">
              <a:lnSpc>
                <a:spcPct val="100000"/>
              </a:lnSpc>
              <a:spcBef>
                <a:spcPts val="0"/>
              </a:spcBef>
              <a:spcAft>
                <a:spcPts val="0"/>
              </a:spcAft>
              <a:buSzPts val="2600"/>
              <a:buNone/>
              <a:defRPr sz="2600"/>
            </a:lvl8pPr>
            <a:lvl9pPr lvl="8" algn="ctr">
              <a:lnSpc>
                <a:spcPct val="100000"/>
              </a:lnSpc>
              <a:spcBef>
                <a:spcPts val="0"/>
              </a:spcBef>
              <a:spcAft>
                <a:spcPts val="0"/>
              </a:spcAft>
              <a:buSzPts val="2600"/>
              <a:buNone/>
              <a:defRPr sz="2600"/>
            </a:lvl9pPr>
          </a:lstStyle>
          <a:p/>
        </p:txBody>
      </p:sp>
      <p:sp>
        <p:nvSpPr>
          <p:cNvPr id="39" name="Google Shape;39;p9"/>
          <p:cNvSpPr txBox="1"/>
          <p:nvPr>
            <p:ph idx="2" type="body"/>
          </p:nvPr>
        </p:nvSpPr>
        <p:spPr>
          <a:xfrm>
            <a:off x="5433450" y="1094158"/>
            <a:ext cx="4220700" cy="5583600"/>
          </a:xfrm>
          <a:prstGeom prst="rect">
            <a:avLst/>
          </a:prstGeom>
        </p:spPr>
        <p:txBody>
          <a:bodyPr anchorCtr="0" anchor="ctr" bIns="113100" lIns="113100" spcFirstLastPara="1" rIns="113100" wrap="square" tIns="113100">
            <a:noAutofit/>
          </a:bodyPr>
          <a:lstStyle>
            <a:lvl1pPr indent="-368300" lvl="0" marL="457200">
              <a:spcBef>
                <a:spcPts val="0"/>
              </a:spcBef>
              <a:spcAft>
                <a:spcPts val="0"/>
              </a:spcAft>
              <a:buSzPts val="2200"/>
              <a:buChar char="●"/>
              <a:defRPr/>
            </a:lvl1pPr>
            <a:lvl2pPr indent="-336550" lvl="1" marL="914400">
              <a:spcBef>
                <a:spcPts val="2000"/>
              </a:spcBef>
              <a:spcAft>
                <a:spcPts val="0"/>
              </a:spcAft>
              <a:buSzPts val="1700"/>
              <a:buChar char="○"/>
              <a:defRPr/>
            </a:lvl2pPr>
            <a:lvl3pPr indent="-336550" lvl="2" marL="1371600">
              <a:spcBef>
                <a:spcPts val="2000"/>
              </a:spcBef>
              <a:spcAft>
                <a:spcPts val="0"/>
              </a:spcAft>
              <a:buSzPts val="1700"/>
              <a:buChar char="■"/>
              <a:defRPr/>
            </a:lvl3pPr>
            <a:lvl4pPr indent="-336550" lvl="3" marL="1828800">
              <a:spcBef>
                <a:spcPts val="2000"/>
              </a:spcBef>
              <a:spcAft>
                <a:spcPts val="0"/>
              </a:spcAft>
              <a:buSzPts val="1700"/>
              <a:buChar char="●"/>
              <a:defRPr/>
            </a:lvl4pPr>
            <a:lvl5pPr indent="-336550" lvl="4" marL="2286000">
              <a:spcBef>
                <a:spcPts val="2000"/>
              </a:spcBef>
              <a:spcAft>
                <a:spcPts val="0"/>
              </a:spcAft>
              <a:buSzPts val="1700"/>
              <a:buChar char="○"/>
              <a:defRPr/>
            </a:lvl5pPr>
            <a:lvl6pPr indent="-336550" lvl="5" marL="2743200">
              <a:spcBef>
                <a:spcPts val="2000"/>
              </a:spcBef>
              <a:spcAft>
                <a:spcPts val="0"/>
              </a:spcAft>
              <a:buSzPts val="1700"/>
              <a:buChar char="■"/>
              <a:defRPr/>
            </a:lvl6pPr>
            <a:lvl7pPr indent="-336550" lvl="6" marL="3200400">
              <a:spcBef>
                <a:spcPts val="2000"/>
              </a:spcBef>
              <a:spcAft>
                <a:spcPts val="0"/>
              </a:spcAft>
              <a:buSzPts val="1700"/>
              <a:buChar char="●"/>
              <a:defRPr/>
            </a:lvl7pPr>
            <a:lvl8pPr indent="-336550" lvl="7" marL="3657600">
              <a:spcBef>
                <a:spcPts val="2000"/>
              </a:spcBef>
              <a:spcAft>
                <a:spcPts val="0"/>
              </a:spcAft>
              <a:buSzPts val="1700"/>
              <a:buChar char="○"/>
              <a:defRPr/>
            </a:lvl8pPr>
            <a:lvl9pPr indent="-336550" lvl="8" marL="4114800">
              <a:spcBef>
                <a:spcPts val="2000"/>
              </a:spcBef>
              <a:spcAft>
                <a:spcPts val="2000"/>
              </a:spcAft>
              <a:buSzPts val="1700"/>
              <a:buChar char="■"/>
              <a:defRPr/>
            </a:lvl9pPr>
          </a:lstStyle>
          <a:p/>
        </p:txBody>
      </p:sp>
      <p:sp>
        <p:nvSpPr>
          <p:cNvPr id="40" name="Google Shape;40;p9"/>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42870" y="6392869"/>
            <a:ext cx="6598800" cy="914400"/>
          </a:xfrm>
          <a:prstGeom prst="rect">
            <a:avLst/>
          </a:prstGeom>
        </p:spPr>
        <p:txBody>
          <a:bodyPr anchorCtr="0" anchor="ctr" bIns="113100" lIns="113100" spcFirstLastPara="1" rIns="113100" wrap="square" tIns="113100">
            <a:noAutofit/>
          </a:bodyPr>
          <a:lstStyle>
            <a:lvl1pPr indent="-228600" lvl="0" marL="457200">
              <a:lnSpc>
                <a:spcPct val="100000"/>
              </a:lnSpc>
              <a:spcBef>
                <a:spcPts val="0"/>
              </a:spcBef>
              <a:spcAft>
                <a:spcPts val="0"/>
              </a:spcAft>
              <a:buSzPts val="2200"/>
              <a:buNone/>
              <a:defRPr/>
            </a:lvl1pPr>
          </a:lstStyle>
          <a:p/>
        </p:txBody>
      </p:sp>
      <p:sp>
        <p:nvSpPr>
          <p:cNvPr id="43" name="Google Shape;43;p10"/>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42870" y="1671478"/>
            <a:ext cx="9372600" cy="29670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14800"/>
              <a:buNone/>
              <a:defRPr sz="14800"/>
            </a:lvl1pPr>
            <a:lvl2pPr lvl="1" algn="ctr">
              <a:spcBef>
                <a:spcPts val="0"/>
              </a:spcBef>
              <a:spcAft>
                <a:spcPts val="0"/>
              </a:spcAft>
              <a:buSzPts val="14800"/>
              <a:buNone/>
              <a:defRPr sz="14800"/>
            </a:lvl2pPr>
            <a:lvl3pPr lvl="2" algn="ctr">
              <a:spcBef>
                <a:spcPts val="0"/>
              </a:spcBef>
              <a:spcAft>
                <a:spcPts val="0"/>
              </a:spcAft>
              <a:buSzPts val="14800"/>
              <a:buNone/>
              <a:defRPr sz="14800"/>
            </a:lvl3pPr>
            <a:lvl4pPr lvl="3" algn="ctr">
              <a:spcBef>
                <a:spcPts val="0"/>
              </a:spcBef>
              <a:spcAft>
                <a:spcPts val="0"/>
              </a:spcAft>
              <a:buSzPts val="14800"/>
              <a:buNone/>
              <a:defRPr sz="14800"/>
            </a:lvl4pPr>
            <a:lvl5pPr lvl="4" algn="ctr">
              <a:spcBef>
                <a:spcPts val="0"/>
              </a:spcBef>
              <a:spcAft>
                <a:spcPts val="0"/>
              </a:spcAft>
              <a:buSzPts val="14800"/>
              <a:buNone/>
              <a:defRPr sz="14800"/>
            </a:lvl5pPr>
            <a:lvl6pPr lvl="5" algn="ctr">
              <a:spcBef>
                <a:spcPts val="0"/>
              </a:spcBef>
              <a:spcAft>
                <a:spcPts val="0"/>
              </a:spcAft>
              <a:buSzPts val="14800"/>
              <a:buNone/>
              <a:defRPr sz="14800"/>
            </a:lvl6pPr>
            <a:lvl7pPr lvl="6" algn="ctr">
              <a:spcBef>
                <a:spcPts val="0"/>
              </a:spcBef>
              <a:spcAft>
                <a:spcPts val="0"/>
              </a:spcAft>
              <a:buSzPts val="14800"/>
              <a:buNone/>
              <a:defRPr sz="14800"/>
            </a:lvl7pPr>
            <a:lvl8pPr lvl="7" algn="ctr">
              <a:spcBef>
                <a:spcPts val="0"/>
              </a:spcBef>
              <a:spcAft>
                <a:spcPts val="0"/>
              </a:spcAft>
              <a:buSzPts val="14800"/>
              <a:buNone/>
              <a:defRPr sz="14800"/>
            </a:lvl8pPr>
            <a:lvl9pPr lvl="8" algn="ctr">
              <a:spcBef>
                <a:spcPts val="0"/>
              </a:spcBef>
              <a:spcAft>
                <a:spcPts val="0"/>
              </a:spcAft>
              <a:buSzPts val="14800"/>
              <a:buNone/>
              <a:defRPr sz="14800"/>
            </a:lvl9pPr>
          </a:lstStyle>
          <a:p>
            <a:r>
              <a:t>xx%</a:t>
            </a:r>
          </a:p>
        </p:txBody>
      </p:sp>
      <p:sp>
        <p:nvSpPr>
          <p:cNvPr id="46" name="Google Shape;46;p11"/>
          <p:cNvSpPr txBox="1"/>
          <p:nvPr>
            <p:ph idx="1" type="body"/>
          </p:nvPr>
        </p:nvSpPr>
        <p:spPr>
          <a:xfrm>
            <a:off x="342870" y="4763362"/>
            <a:ext cx="9372600" cy="1965600"/>
          </a:xfrm>
          <a:prstGeom prst="rect">
            <a:avLst/>
          </a:prstGeom>
        </p:spPr>
        <p:txBody>
          <a:bodyPr anchorCtr="0" anchor="t" bIns="113100" lIns="113100" spcFirstLastPara="1" rIns="113100" wrap="square" tIns="113100">
            <a:noAutofit/>
          </a:bodyPr>
          <a:lstStyle>
            <a:lvl1pPr indent="-368300" lvl="0" marL="457200" algn="ctr">
              <a:spcBef>
                <a:spcPts val="0"/>
              </a:spcBef>
              <a:spcAft>
                <a:spcPts val="0"/>
              </a:spcAft>
              <a:buSzPts val="2200"/>
              <a:buChar char="●"/>
              <a:defRPr/>
            </a:lvl1pPr>
            <a:lvl2pPr indent="-336550" lvl="1" marL="914400" algn="ctr">
              <a:spcBef>
                <a:spcPts val="2000"/>
              </a:spcBef>
              <a:spcAft>
                <a:spcPts val="0"/>
              </a:spcAft>
              <a:buSzPts val="1700"/>
              <a:buChar char="○"/>
              <a:defRPr/>
            </a:lvl2pPr>
            <a:lvl3pPr indent="-336550" lvl="2" marL="1371600" algn="ctr">
              <a:spcBef>
                <a:spcPts val="2000"/>
              </a:spcBef>
              <a:spcAft>
                <a:spcPts val="0"/>
              </a:spcAft>
              <a:buSzPts val="1700"/>
              <a:buChar char="■"/>
              <a:defRPr/>
            </a:lvl3pPr>
            <a:lvl4pPr indent="-336550" lvl="3" marL="1828800" algn="ctr">
              <a:spcBef>
                <a:spcPts val="2000"/>
              </a:spcBef>
              <a:spcAft>
                <a:spcPts val="0"/>
              </a:spcAft>
              <a:buSzPts val="1700"/>
              <a:buChar char="●"/>
              <a:defRPr/>
            </a:lvl4pPr>
            <a:lvl5pPr indent="-336550" lvl="4" marL="2286000" algn="ctr">
              <a:spcBef>
                <a:spcPts val="2000"/>
              </a:spcBef>
              <a:spcAft>
                <a:spcPts val="0"/>
              </a:spcAft>
              <a:buSzPts val="1700"/>
              <a:buChar char="○"/>
              <a:defRPr/>
            </a:lvl5pPr>
            <a:lvl6pPr indent="-336550" lvl="5" marL="2743200" algn="ctr">
              <a:spcBef>
                <a:spcPts val="2000"/>
              </a:spcBef>
              <a:spcAft>
                <a:spcPts val="0"/>
              </a:spcAft>
              <a:buSzPts val="1700"/>
              <a:buChar char="■"/>
              <a:defRPr/>
            </a:lvl6pPr>
            <a:lvl7pPr indent="-336550" lvl="6" marL="3200400" algn="ctr">
              <a:spcBef>
                <a:spcPts val="2000"/>
              </a:spcBef>
              <a:spcAft>
                <a:spcPts val="0"/>
              </a:spcAft>
              <a:buSzPts val="1700"/>
              <a:buChar char="●"/>
              <a:defRPr/>
            </a:lvl7pPr>
            <a:lvl8pPr indent="-336550" lvl="7" marL="3657600" algn="ctr">
              <a:spcBef>
                <a:spcPts val="2000"/>
              </a:spcBef>
              <a:spcAft>
                <a:spcPts val="0"/>
              </a:spcAft>
              <a:buSzPts val="1700"/>
              <a:buChar char="○"/>
              <a:defRPr/>
            </a:lvl8pPr>
            <a:lvl9pPr indent="-336550" lvl="8" marL="4114800" algn="ctr">
              <a:spcBef>
                <a:spcPts val="2000"/>
              </a:spcBef>
              <a:spcAft>
                <a:spcPts val="2000"/>
              </a:spcAft>
              <a:buSzPts val="1700"/>
              <a:buChar char="■"/>
              <a:defRPr/>
            </a:lvl9pPr>
          </a:lstStyle>
          <a:p/>
        </p:txBody>
      </p:sp>
      <p:sp>
        <p:nvSpPr>
          <p:cNvPr id="47" name="Google Shape;47;p11"/>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lvl1pPr lvl="0">
              <a:buNone/>
              <a:defRPr sz="800"/>
            </a:lvl1pPr>
            <a:lvl2pPr lvl="1">
              <a:buNone/>
              <a:defRPr sz="800"/>
            </a:lvl2pPr>
            <a:lvl3pPr lvl="2">
              <a:buNone/>
              <a:defRPr sz="800"/>
            </a:lvl3pPr>
            <a:lvl4pPr lvl="3">
              <a:buNone/>
              <a:defRPr sz="800"/>
            </a:lvl4pPr>
            <a:lvl5pPr lvl="4">
              <a:buNone/>
              <a:defRPr sz="800"/>
            </a:lvl5pPr>
            <a:lvl6pPr lvl="5">
              <a:buNone/>
              <a:defRPr sz="800"/>
            </a:lvl6pPr>
            <a:lvl7pPr lvl="6">
              <a:buNone/>
              <a:defRPr sz="800"/>
            </a:lvl7pPr>
            <a:lvl8pPr lvl="7">
              <a:buNone/>
              <a:defRPr sz="800"/>
            </a:lvl8pPr>
            <a:lvl9pPr lvl="8">
              <a:buNone/>
              <a:defRPr sz="800"/>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64" name="Google Shape;64;p16"/>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8" name="Google Shape;68;p17"/>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9" name="Google Shape;69;p17"/>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76" name="Google Shape;76;p19"/>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85" name="Google Shape;85;p21"/>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92" name="Google Shape;92;p23"/>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9" name="Shape 99"/>
        <p:cNvGrpSpPr/>
        <p:nvPr/>
      </p:nvGrpSpPr>
      <p:grpSpPr>
        <a:xfrm>
          <a:off x="0" y="0"/>
          <a:ext cx="0" cy="0"/>
          <a:chOff x="0" y="0"/>
          <a:chExt cx="0" cy="0"/>
        </a:xfrm>
      </p:grpSpPr>
      <p:sp>
        <p:nvSpPr>
          <p:cNvPr id="100" name="Google Shape;100;p26"/>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01" name="Google Shape;101;p26"/>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02" name="Google Shape;102;p2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03" name="Shape 103"/>
        <p:cNvGrpSpPr/>
        <p:nvPr/>
      </p:nvGrpSpPr>
      <p:grpSpPr>
        <a:xfrm>
          <a:off x="0" y="0"/>
          <a:ext cx="0" cy="0"/>
          <a:chOff x="0" y="0"/>
          <a:chExt cx="0" cy="0"/>
        </a:xfrm>
      </p:grpSpPr>
      <p:sp>
        <p:nvSpPr>
          <p:cNvPr id="104" name="Google Shape;104;p27"/>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05" name="Google Shape;105;p2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06" name="Shape 106"/>
        <p:cNvGrpSpPr/>
        <p:nvPr/>
      </p:nvGrpSpPr>
      <p:grpSpPr>
        <a:xfrm>
          <a:off x="0" y="0"/>
          <a:ext cx="0" cy="0"/>
          <a:chOff x="0" y="0"/>
          <a:chExt cx="0" cy="0"/>
        </a:xfrm>
      </p:grpSpPr>
      <p:sp>
        <p:nvSpPr>
          <p:cNvPr id="107" name="Google Shape;107;p28"/>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8" name="Google Shape;108;p28"/>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09" name="Google Shape;109;p2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atin typeface="Poppins"/>
                <a:ea typeface="Poppins"/>
                <a:cs typeface="Poppins"/>
                <a:sym typeface="Poppins"/>
              </a:defRPr>
            </a:lvl1pPr>
            <a:lvl2pPr lvl="1">
              <a:buNone/>
              <a:defRPr>
                <a:latin typeface="Poppins"/>
                <a:ea typeface="Poppins"/>
                <a:cs typeface="Poppins"/>
                <a:sym typeface="Poppins"/>
              </a:defRPr>
            </a:lvl2pPr>
            <a:lvl3pPr lvl="2">
              <a:buNone/>
              <a:defRPr>
                <a:latin typeface="Poppins"/>
                <a:ea typeface="Poppins"/>
                <a:cs typeface="Poppins"/>
                <a:sym typeface="Poppins"/>
              </a:defRPr>
            </a:lvl3pPr>
            <a:lvl4pPr lvl="3">
              <a:buNone/>
              <a:defRPr>
                <a:latin typeface="Poppins"/>
                <a:ea typeface="Poppins"/>
                <a:cs typeface="Poppins"/>
                <a:sym typeface="Poppins"/>
              </a:defRPr>
            </a:lvl4pPr>
            <a:lvl5pPr lvl="4">
              <a:buNone/>
              <a:defRPr>
                <a:latin typeface="Poppins"/>
                <a:ea typeface="Poppins"/>
                <a:cs typeface="Poppins"/>
                <a:sym typeface="Poppins"/>
              </a:defRPr>
            </a:lvl5pPr>
            <a:lvl6pPr lvl="5">
              <a:buNone/>
              <a:defRPr>
                <a:latin typeface="Poppins"/>
                <a:ea typeface="Poppins"/>
                <a:cs typeface="Poppins"/>
                <a:sym typeface="Poppins"/>
              </a:defRPr>
            </a:lvl6pPr>
            <a:lvl7pPr lvl="6">
              <a:buNone/>
              <a:defRPr>
                <a:latin typeface="Poppins"/>
                <a:ea typeface="Poppins"/>
                <a:cs typeface="Poppins"/>
                <a:sym typeface="Poppins"/>
              </a:defRPr>
            </a:lvl7pPr>
            <a:lvl8pPr lvl="7">
              <a:buNone/>
              <a:defRPr>
                <a:latin typeface="Poppins"/>
                <a:ea typeface="Poppins"/>
                <a:cs typeface="Poppins"/>
                <a:sym typeface="Poppins"/>
              </a:defRPr>
            </a:lvl8pPr>
            <a:lvl9pPr lvl="8">
              <a:buNone/>
              <a:defRPr>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10" name="Shape 110"/>
        <p:cNvGrpSpPr/>
        <p:nvPr/>
      </p:nvGrpSpPr>
      <p:grpSpPr>
        <a:xfrm>
          <a:off x="0" y="0"/>
          <a:ext cx="0" cy="0"/>
          <a:chOff x="0" y="0"/>
          <a:chExt cx="0" cy="0"/>
        </a:xfrm>
      </p:grpSpPr>
      <p:sp>
        <p:nvSpPr>
          <p:cNvPr id="111" name="Google Shape;111;p29"/>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2" name="Google Shape;112;p29"/>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13" name="Google Shape;113;p29"/>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14" name="Google Shape;114;p2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15" name="Shape 115"/>
        <p:cNvGrpSpPr/>
        <p:nvPr/>
      </p:nvGrpSpPr>
      <p:grpSpPr>
        <a:xfrm>
          <a:off x="0" y="0"/>
          <a:ext cx="0" cy="0"/>
          <a:chOff x="0" y="0"/>
          <a:chExt cx="0" cy="0"/>
        </a:xfrm>
      </p:grpSpPr>
      <p:sp>
        <p:nvSpPr>
          <p:cNvPr id="116" name="Google Shape;116;p30"/>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7" name="Google Shape;117;p3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18" name="Shape 118"/>
        <p:cNvGrpSpPr/>
        <p:nvPr/>
      </p:nvGrpSpPr>
      <p:grpSpPr>
        <a:xfrm>
          <a:off x="0" y="0"/>
          <a:ext cx="0" cy="0"/>
          <a:chOff x="0" y="0"/>
          <a:chExt cx="0" cy="0"/>
        </a:xfrm>
      </p:grpSpPr>
      <p:sp>
        <p:nvSpPr>
          <p:cNvPr id="119" name="Google Shape;119;p31"/>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20" name="Google Shape;120;p31"/>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1" name="Google Shape;121;p3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22" name="Shape 122"/>
        <p:cNvGrpSpPr/>
        <p:nvPr/>
      </p:nvGrpSpPr>
      <p:grpSpPr>
        <a:xfrm>
          <a:off x="0" y="0"/>
          <a:ext cx="0" cy="0"/>
          <a:chOff x="0" y="0"/>
          <a:chExt cx="0" cy="0"/>
        </a:xfrm>
      </p:grpSpPr>
      <p:sp>
        <p:nvSpPr>
          <p:cNvPr id="123" name="Google Shape;123;p32"/>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24" name="Google Shape;124;p3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25" name="Shape 125"/>
        <p:cNvGrpSpPr/>
        <p:nvPr/>
      </p:nvGrpSpPr>
      <p:grpSpPr>
        <a:xfrm>
          <a:off x="0" y="0"/>
          <a:ext cx="0" cy="0"/>
          <a:chOff x="0" y="0"/>
          <a:chExt cx="0" cy="0"/>
        </a:xfrm>
      </p:grpSpPr>
      <p:sp>
        <p:nvSpPr>
          <p:cNvPr id="126" name="Google Shape;126;p33"/>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33"/>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28" name="Google Shape;128;p33"/>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29" name="Google Shape;129;p33"/>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30" name="Google Shape;130;p3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31" name="Shape 131"/>
        <p:cNvGrpSpPr/>
        <p:nvPr/>
      </p:nvGrpSpPr>
      <p:grpSpPr>
        <a:xfrm>
          <a:off x="0" y="0"/>
          <a:ext cx="0" cy="0"/>
          <a:chOff x="0" y="0"/>
          <a:chExt cx="0" cy="0"/>
        </a:xfrm>
      </p:grpSpPr>
      <p:sp>
        <p:nvSpPr>
          <p:cNvPr id="132" name="Google Shape;132;p34"/>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33" name="Google Shape;133;p3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34" name="Shape 134"/>
        <p:cNvGrpSpPr/>
        <p:nvPr/>
      </p:nvGrpSpPr>
      <p:grpSpPr>
        <a:xfrm>
          <a:off x="0" y="0"/>
          <a:ext cx="0" cy="0"/>
          <a:chOff x="0" y="0"/>
          <a:chExt cx="0" cy="0"/>
        </a:xfrm>
      </p:grpSpPr>
      <p:sp>
        <p:nvSpPr>
          <p:cNvPr id="135" name="Google Shape;135;p35"/>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36" name="Google Shape;136;p35"/>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37" name="Google Shape;137;p3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38" name="Shape 138"/>
        <p:cNvGrpSpPr/>
        <p:nvPr/>
      </p:nvGrpSpPr>
      <p:grpSpPr>
        <a:xfrm>
          <a:off x="0" y="0"/>
          <a:ext cx="0" cy="0"/>
          <a:chOff x="0" y="0"/>
          <a:chExt cx="0" cy="0"/>
        </a:xfrm>
      </p:grpSpPr>
      <p:sp>
        <p:nvSpPr>
          <p:cNvPr id="139" name="Google Shape;139;p3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1.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2" Type="http://schemas.openxmlformats.org/officeDocument/2006/relationships/theme" Target="../theme/theme3.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42870" y="672482"/>
            <a:ext cx="9372600" cy="865500"/>
          </a:xfrm>
          <a:prstGeom prst="rect">
            <a:avLst/>
          </a:prstGeom>
          <a:noFill/>
          <a:ln>
            <a:noFill/>
          </a:ln>
        </p:spPr>
        <p:txBody>
          <a:bodyPr anchorCtr="0" anchor="t" bIns="113100" lIns="113100" spcFirstLastPara="1" rIns="113100" wrap="square" tIns="113100">
            <a:noAutofit/>
          </a:bodyPr>
          <a:lstStyle>
            <a:lvl1pPr lvl="0">
              <a:spcBef>
                <a:spcPts val="0"/>
              </a:spcBef>
              <a:spcAft>
                <a:spcPts val="0"/>
              </a:spcAft>
              <a:buClr>
                <a:schemeClr val="dk1"/>
              </a:buClr>
              <a:buSzPts val="3500"/>
              <a:buNone/>
              <a:defRPr sz="3500">
                <a:solidFill>
                  <a:schemeClr val="dk1"/>
                </a:solidFill>
              </a:defRPr>
            </a:lvl1pPr>
            <a:lvl2pPr lvl="1">
              <a:spcBef>
                <a:spcPts val="0"/>
              </a:spcBef>
              <a:spcAft>
                <a:spcPts val="0"/>
              </a:spcAft>
              <a:buClr>
                <a:schemeClr val="dk1"/>
              </a:buClr>
              <a:buSzPts val="3500"/>
              <a:buNone/>
              <a:defRPr sz="3500">
                <a:solidFill>
                  <a:schemeClr val="dk1"/>
                </a:solidFill>
              </a:defRPr>
            </a:lvl2pPr>
            <a:lvl3pPr lvl="2">
              <a:spcBef>
                <a:spcPts val="0"/>
              </a:spcBef>
              <a:spcAft>
                <a:spcPts val="0"/>
              </a:spcAft>
              <a:buClr>
                <a:schemeClr val="dk1"/>
              </a:buClr>
              <a:buSzPts val="3500"/>
              <a:buNone/>
              <a:defRPr sz="3500">
                <a:solidFill>
                  <a:schemeClr val="dk1"/>
                </a:solidFill>
              </a:defRPr>
            </a:lvl3pPr>
            <a:lvl4pPr lvl="3">
              <a:spcBef>
                <a:spcPts val="0"/>
              </a:spcBef>
              <a:spcAft>
                <a:spcPts val="0"/>
              </a:spcAft>
              <a:buClr>
                <a:schemeClr val="dk1"/>
              </a:buClr>
              <a:buSzPts val="3500"/>
              <a:buNone/>
              <a:defRPr sz="3500">
                <a:solidFill>
                  <a:schemeClr val="dk1"/>
                </a:solidFill>
              </a:defRPr>
            </a:lvl4pPr>
            <a:lvl5pPr lvl="4">
              <a:spcBef>
                <a:spcPts val="0"/>
              </a:spcBef>
              <a:spcAft>
                <a:spcPts val="0"/>
              </a:spcAft>
              <a:buClr>
                <a:schemeClr val="dk1"/>
              </a:buClr>
              <a:buSzPts val="3500"/>
              <a:buNone/>
              <a:defRPr sz="3500">
                <a:solidFill>
                  <a:schemeClr val="dk1"/>
                </a:solidFill>
              </a:defRPr>
            </a:lvl5pPr>
            <a:lvl6pPr lvl="5">
              <a:spcBef>
                <a:spcPts val="0"/>
              </a:spcBef>
              <a:spcAft>
                <a:spcPts val="0"/>
              </a:spcAft>
              <a:buClr>
                <a:schemeClr val="dk1"/>
              </a:buClr>
              <a:buSzPts val="3500"/>
              <a:buNone/>
              <a:defRPr sz="3500">
                <a:solidFill>
                  <a:schemeClr val="dk1"/>
                </a:solidFill>
              </a:defRPr>
            </a:lvl6pPr>
            <a:lvl7pPr lvl="6">
              <a:spcBef>
                <a:spcPts val="0"/>
              </a:spcBef>
              <a:spcAft>
                <a:spcPts val="0"/>
              </a:spcAft>
              <a:buClr>
                <a:schemeClr val="dk1"/>
              </a:buClr>
              <a:buSzPts val="3500"/>
              <a:buNone/>
              <a:defRPr sz="3500">
                <a:solidFill>
                  <a:schemeClr val="dk1"/>
                </a:solidFill>
              </a:defRPr>
            </a:lvl7pPr>
            <a:lvl8pPr lvl="7">
              <a:spcBef>
                <a:spcPts val="0"/>
              </a:spcBef>
              <a:spcAft>
                <a:spcPts val="0"/>
              </a:spcAft>
              <a:buClr>
                <a:schemeClr val="dk1"/>
              </a:buClr>
              <a:buSzPts val="3500"/>
              <a:buNone/>
              <a:defRPr sz="3500">
                <a:solidFill>
                  <a:schemeClr val="dk1"/>
                </a:solidFill>
              </a:defRPr>
            </a:lvl8pPr>
            <a:lvl9pPr lvl="8">
              <a:spcBef>
                <a:spcPts val="0"/>
              </a:spcBef>
              <a:spcAft>
                <a:spcPts val="0"/>
              </a:spcAft>
              <a:buClr>
                <a:schemeClr val="dk1"/>
              </a:buClr>
              <a:buSzPts val="3500"/>
              <a:buNone/>
              <a:defRPr sz="3500">
                <a:solidFill>
                  <a:schemeClr val="dk1"/>
                </a:solidFill>
              </a:defRPr>
            </a:lvl9pPr>
          </a:lstStyle>
          <a:p/>
        </p:txBody>
      </p:sp>
      <p:sp>
        <p:nvSpPr>
          <p:cNvPr id="7" name="Google Shape;7;p1"/>
          <p:cNvSpPr txBox="1"/>
          <p:nvPr>
            <p:ph idx="1" type="body"/>
          </p:nvPr>
        </p:nvSpPr>
        <p:spPr>
          <a:xfrm>
            <a:off x="342870" y="1741518"/>
            <a:ext cx="9372600" cy="5162700"/>
          </a:xfrm>
          <a:prstGeom prst="rect">
            <a:avLst/>
          </a:prstGeom>
          <a:noFill/>
          <a:ln>
            <a:noFill/>
          </a:ln>
        </p:spPr>
        <p:txBody>
          <a:bodyPr anchorCtr="0" anchor="t" bIns="113100" lIns="113100" spcFirstLastPara="1" rIns="113100" wrap="square" tIns="113100">
            <a:noAutofit/>
          </a:bodyPr>
          <a:lstStyle>
            <a:lvl1pPr indent="-368300" lvl="0" marL="457200">
              <a:lnSpc>
                <a:spcPct val="115000"/>
              </a:lnSpc>
              <a:spcBef>
                <a:spcPts val="0"/>
              </a:spcBef>
              <a:spcAft>
                <a:spcPts val="0"/>
              </a:spcAft>
              <a:buClr>
                <a:schemeClr val="dk2"/>
              </a:buClr>
              <a:buSzPts val="2200"/>
              <a:buChar char="●"/>
              <a:defRPr sz="2200">
                <a:solidFill>
                  <a:schemeClr val="dk2"/>
                </a:solidFill>
              </a:defRPr>
            </a:lvl1pPr>
            <a:lvl2pPr indent="-336550" lvl="1" marL="914400">
              <a:lnSpc>
                <a:spcPct val="115000"/>
              </a:lnSpc>
              <a:spcBef>
                <a:spcPts val="2000"/>
              </a:spcBef>
              <a:spcAft>
                <a:spcPts val="0"/>
              </a:spcAft>
              <a:buClr>
                <a:schemeClr val="dk2"/>
              </a:buClr>
              <a:buSzPts val="1700"/>
              <a:buChar char="○"/>
              <a:defRPr sz="1700">
                <a:solidFill>
                  <a:schemeClr val="dk2"/>
                </a:solidFill>
              </a:defRPr>
            </a:lvl2pPr>
            <a:lvl3pPr indent="-336550" lvl="2" marL="1371600">
              <a:lnSpc>
                <a:spcPct val="115000"/>
              </a:lnSpc>
              <a:spcBef>
                <a:spcPts val="2000"/>
              </a:spcBef>
              <a:spcAft>
                <a:spcPts val="0"/>
              </a:spcAft>
              <a:buClr>
                <a:schemeClr val="dk2"/>
              </a:buClr>
              <a:buSzPts val="1700"/>
              <a:buChar char="■"/>
              <a:defRPr sz="1700">
                <a:solidFill>
                  <a:schemeClr val="dk2"/>
                </a:solidFill>
              </a:defRPr>
            </a:lvl3pPr>
            <a:lvl4pPr indent="-336550" lvl="3" marL="1828800">
              <a:lnSpc>
                <a:spcPct val="115000"/>
              </a:lnSpc>
              <a:spcBef>
                <a:spcPts val="2000"/>
              </a:spcBef>
              <a:spcAft>
                <a:spcPts val="0"/>
              </a:spcAft>
              <a:buClr>
                <a:schemeClr val="dk2"/>
              </a:buClr>
              <a:buSzPts val="1700"/>
              <a:buChar char="●"/>
              <a:defRPr sz="1700">
                <a:solidFill>
                  <a:schemeClr val="dk2"/>
                </a:solidFill>
              </a:defRPr>
            </a:lvl4pPr>
            <a:lvl5pPr indent="-336550" lvl="4" marL="2286000">
              <a:lnSpc>
                <a:spcPct val="115000"/>
              </a:lnSpc>
              <a:spcBef>
                <a:spcPts val="2000"/>
              </a:spcBef>
              <a:spcAft>
                <a:spcPts val="0"/>
              </a:spcAft>
              <a:buClr>
                <a:schemeClr val="dk2"/>
              </a:buClr>
              <a:buSzPts val="1700"/>
              <a:buChar char="○"/>
              <a:defRPr sz="1700">
                <a:solidFill>
                  <a:schemeClr val="dk2"/>
                </a:solidFill>
              </a:defRPr>
            </a:lvl5pPr>
            <a:lvl6pPr indent="-336550" lvl="5" marL="2743200">
              <a:lnSpc>
                <a:spcPct val="115000"/>
              </a:lnSpc>
              <a:spcBef>
                <a:spcPts val="2000"/>
              </a:spcBef>
              <a:spcAft>
                <a:spcPts val="0"/>
              </a:spcAft>
              <a:buClr>
                <a:schemeClr val="dk2"/>
              </a:buClr>
              <a:buSzPts val="1700"/>
              <a:buChar char="■"/>
              <a:defRPr sz="1700">
                <a:solidFill>
                  <a:schemeClr val="dk2"/>
                </a:solidFill>
              </a:defRPr>
            </a:lvl6pPr>
            <a:lvl7pPr indent="-336550" lvl="6" marL="3200400">
              <a:lnSpc>
                <a:spcPct val="115000"/>
              </a:lnSpc>
              <a:spcBef>
                <a:spcPts val="2000"/>
              </a:spcBef>
              <a:spcAft>
                <a:spcPts val="0"/>
              </a:spcAft>
              <a:buClr>
                <a:schemeClr val="dk2"/>
              </a:buClr>
              <a:buSzPts val="1700"/>
              <a:buChar char="●"/>
              <a:defRPr sz="1700">
                <a:solidFill>
                  <a:schemeClr val="dk2"/>
                </a:solidFill>
              </a:defRPr>
            </a:lvl7pPr>
            <a:lvl8pPr indent="-336550" lvl="7" marL="3657600">
              <a:lnSpc>
                <a:spcPct val="115000"/>
              </a:lnSpc>
              <a:spcBef>
                <a:spcPts val="2000"/>
              </a:spcBef>
              <a:spcAft>
                <a:spcPts val="0"/>
              </a:spcAft>
              <a:buClr>
                <a:schemeClr val="dk2"/>
              </a:buClr>
              <a:buSzPts val="1700"/>
              <a:buChar char="○"/>
              <a:defRPr sz="1700">
                <a:solidFill>
                  <a:schemeClr val="dk2"/>
                </a:solidFill>
              </a:defRPr>
            </a:lvl8pPr>
            <a:lvl9pPr indent="-336550" lvl="8" marL="4114800">
              <a:lnSpc>
                <a:spcPct val="115000"/>
              </a:lnSpc>
              <a:spcBef>
                <a:spcPts val="2000"/>
              </a:spcBef>
              <a:spcAft>
                <a:spcPts val="2000"/>
              </a:spcAft>
              <a:buClr>
                <a:schemeClr val="dk2"/>
              </a:buClr>
              <a:buSzPts val="1700"/>
              <a:buChar char="■"/>
              <a:defRPr sz="1700">
                <a:solidFill>
                  <a:schemeClr val="dk2"/>
                </a:solidFill>
              </a:defRPr>
            </a:lvl9pPr>
          </a:lstStyle>
          <a:p/>
        </p:txBody>
      </p:sp>
      <p:sp>
        <p:nvSpPr>
          <p:cNvPr id="8" name="Google Shape;8;p1"/>
          <p:cNvSpPr txBox="1"/>
          <p:nvPr>
            <p:ph idx="12" type="sldNum"/>
          </p:nvPr>
        </p:nvSpPr>
        <p:spPr>
          <a:xfrm>
            <a:off x="9319704" y="7046639"/>
            <a:ext cx="603600" cy="594900"/>
          </a:xfrm>
          <a:prstGeom prst="rect">
            <a:avLst/>
          </a:prstGeom>
          <a:noFill/>
          <a:ln>
            <a:noFill/>
          </a:ln>
        </p:spPr>
        <p:txBody>
          <a:bodyPr anchorCtr="0" anchor="ctr" bIns="113100" lIns="113100" spcFirstLastPara="1" rIns="113100" wrap="square" tIns="113100">
            <a:noAutofit/>
          </a:bodyPr>
          <a:lstStyle>
            <a:lvl1pPr lvl="0" algn="r">
              <a:buNone/>
              <a:defRPr sz="1200">
                <a:solidFill>
                  <a:schemeClr val="dk2"/>
                </a:solidFill>
              </a:defRPr>
            </a:lvl1pPr>
            <a:lvl2pPr lvl="1" algn="r">
              <a:buNone/>
              <a:defRPr sz="1200">
                <a:solidFill>
                  <a:schemeClr val="dk2"/>
                </a:solidFill>
              </a:defRPr>
            </a:lvl2pPr>
            <a:lvl3pPr lvl="2" algn="r">
              <a:buNone/>
              <a:defRPr sz="1200">
                <a:solidFill>
                  <a:schemeClr val="dk2"/>
                </a:solidFill>
              </a:defRPr>
            </a:lvl3pPr>
            <a:lvl4pPr lvl="3" algn="r">
              <a:buNone/>
              <a:defRPr sz="1200">
                <a:solidFill>
                  <a:schemeClr val="dk2"/>
                </a:solidFill>
              </a:defRPr>
            </a:lvl4pPr>
            <a:lvl5pPr lvl="4" algn="r">
              <a:buNone/>
              <a:defRPr sz="1200">
                <a:solidFill>
                  <a:schemeClr val="dk2"/>
                </a:solidFill>
              </a:defRPr>
            </a:lvl5pPr>
            <a:lvl6pPr lvl="5" algn="r">
              <a:buNone/>
              <a:defRPr sz="1200">
                <a:solidFill>
                  <a:schemeClr val="dk2"/>
                </a:solidFill>
              </a:defRPr>
            </a:lvl6pPr>
            <a:lvl7pPr lvl="6" algn="r">
              <a:buNone/>
              <a:defRPr sz="1200">
                <a:solidFill>
                  <a:schemeClr val="dk2"/>
                </a:solidFill>
              </a:defRPr>
            </a:lvl7pPr>
            <a:lvl8pPr lvl="7" algn="r">
              <a:buNone/>
              <a:defRPr sz="1200">
                <a:solidFill>
                  <a:schemeClr val="dk2"/>
                </a:solidFill>
              </a:defRPr>
            </a:lvl8pPr>
            <a:lvl9pPr lvl="8" algn="r">
              <a:buNone/>
              <a:defRPr sz="12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1pPr>
            <a:lvl2pPr lvl="1">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2pPr>
            <a:lvl3pPr lvl="2">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3pPr>
            <a:lvl4pPr lvl="3">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4pPr>
            <a:lvl5pPr lvl="4">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5pPr>
            <a:lvl6pPr lvl="5">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6pPr>
            <a:lvl7pPr lvl="6">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7pPr>
            <a:lvl8pPr lvl="7">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8pPr>
            <a:lvl9pPr lvl="8">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9pPr>
          </a:lstStyle>
          <a:p/>
        </p:txBody>
      </p:sp>
      <p:sp>
        <p:nvSpPr>
          <p:cNvPr id="52" name="Google Shape;52;p13"/>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Poppins"/>
              <a:buChar char="●"/>
              <a:defRPr sz="1800">
                <a:solidFill>
                  <a:schemeClr val="dk2"/>
                </a:solidFill>
                <a:latin typeface="Poppins"/>
                <a:ea typeface="Poppins"/>
                <a:cs typeface="Poppins"/>
                <a:sym typeface="Poppins"/>
              </a:defRPr>
            </a:lvl1pPr>
            <a:lvl2pPr indent="-317500" lvl="1" marL="914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2pPr>
            <a:lvl3pPr indent="-317500" lvl="2" marL="1371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3pPr>
            <a:lvl4pPr indent="-317500" lvl="3" marL="18288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4pPr>
            <a:lvl5pPr indent="-317500" lvl="4" marL="22860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5pPr>
            <a:lvl6pPr indent="-317500" lvl="5" marL="27432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6pPr>
            <a:lvl7pPr indent="-317500" lvl="6" marL="3200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7pPr>
            <a:lvl8pPr indent="-317500" lvl="7" marL="3657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8pPr>
            <a:lvl9pPr indent="-317500" lvl="8" marL="4114800">
              <a:lnSpc>
                <a:spcPct val="115000"/>
              </a:lnSpc>
              <a:spcBef>
                <a:spcPts val="1600"/>
              </a:spcBef>
              <a:spcAft>
                <a:spcPts val="1600"/>
              </a:spcAft>
              <a:buClr>
                <a:schemeClr val="dk2"/>
              </a:buClr>
              <a:buSzPts val="1400"/>
              <a:buFont typeface="Poppins"/>
              <a:buChar char="■"/>
              <a:defRPr>
                <a:solidFill>
                  <a:schemeClr val="dk2"/>
                </a:solidFill>
                <a:latin typeface="Poppins"/>
                <a:ea typeface="Poppins"/>
                <a:cs typeface="Poppins"/>
                <a:sym typeface="Poppins"/>
              </a:defRPr>
            </a:lvl9pPr>
          </a:lstStyle>
          <a:p/>
        </p:txBody>
      </p:sp>
      <p:sp>
        <p:nvSpPr>
          <p:cNvPr id="53" name="Google Shape;53;p13"/>
          <p:cNvSpPr txBox="1"/>
          <p:nvPr>
            <p:ph idx="12" type="sldNum"/>
          </p:nvPr>
        </p:nvSpPr>
        <p:spPr>
          <a:xfrm>
            <a:off x="9319704" y="71990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Poppins"/>
                <a:ea typeface="Poppins"/>
                <a:cs typeface="Poppins"/>
                <a:sym typeface="Poppins"/>
              </a:defRPr>
            </a:lvl1pPr>
            <a:lvl2pPr lvl="1" algn="r">
              <a:buNone/>
              <a:defRPr sz="1000">
                <a:solidFill>
                  <a:schemeClr val="dk2"/>
                </a:solidFill>
                <a:latin typeface="Poppins"/>
                <a:ea typeface="Poppins"/>
                <a:cs typeface="Poppins"/>
                <a:sym typeface="Poppins"/>
              </a:defRPr>
            </a:lvl2pPr>
            <a:lvl3pPr lvl="2" algn="r">
              <a:buNone/>
              <a:defRPr sz="1000">
                <a:solidFill>
                  <a:schemeClr val="dk2"/>
                </a:solidFill>
                <a:latin typeface="Poppins"/>
                <a:ea typeface="Poppins"/>
                <a:cs typeface="Poppins"/>
                <a:sym typeface="Poppins"/>
              </a:defRPr>
            </a:lvl3pPr>
            <a:lvl4pPr lvl="3" algn="r">
              <a:buNone/>
              <a:defRPr sz="1000">
                <a:solidFill>
                  <a:schemeClr val="dk2"/>
                </a:solidFill>
                <a:latin typeface="Poppins"/>
                <a:ea typeface="Poppins"/>
                <a:cs typeface="Poppins"/>
                <a:sym typeface="Poppins"/>
              </a:defRPr>
            </a:lvl4pPr>
            <a:lvl5pPr lvl="4" algn="r">
              <a:buNone/>
              <a:defRPr sz="1000">
                <a:solidFill>
                  <a:schemeClr val="dk2"/>
                </a:solidFill>
                <a:latin typeface="Poppins"/>
                <a:ea typeface="Poppins"/>
                <a:cs typeface="Poppins"/>
                <a:sym typeface="Poppins"/>
              </a:defRPr>
            </a:lvl5pPr>
            <a:lvl6pPr lvl="5" algn="r">
              <a:buNone/>
              <a:defRPr sz="1000">
                <a:solidFill>
                  <a:schemeClr val="dk2"/>
                </a:solidFill>
                <a:latin typeface="Poppins"/>
                <a:ea typeface="Poppins"/>
                <a:cs typeface="Poppins"/>
                <a:sym typeface="Poppins"/>
              </a:defRPr>
            </a:lvl6pPr>
            <a:lvl7pPr lvl="6" algn="r">
              <a:buNone/>
              <a:defRPr sz="1000">
                <a:solidFill>
                  <a:schemeClr val="dk2"/>
                </a:solidFill>
                <a:latin typeface="Poppins"/>
                <a:ea typeface="Poppins"/>
                <a:cs typeface="Poppins"/>
                <a:sym typeface="Poppins"/>
              </a:defRPr>
            </a:lvl7pPr>
            <a:lvl8pPr lvl="7" algn="r">
              <a:buNone/>
              <a:defRPr sz="1000">
                <a:solidFill>
                  <a:schemeClr val="dk2"/>
                </a:solidFill>
                <a:latin typeface="Poppins"/>
                <a:ea typeface="Poppins"/>
                <a:cs typeface="Poppins"/>
                <a:sym typeface="Poppins"/>
              </a:defRPr>
            </a:lvl8pPr>
            <a:lvl9pPr lvl="8" algn="r">
              <a:buNone/>
              <a:defRPr sz="1000">
                <a:solidFill>
                  <a:schemeClr val="dk2"/>
                </a:solidFill>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95" name="Shape 95"/>
        <p:cNvGrpSpPr/>
        <p:nvPr/>
      </p:nvGrpSpPr>
      <p:grpSpPr>
        <a:xfrm>
          <a:off x="0" y="0"/>
          <a:ext cx="0" cy="0"/>
          <a:chOff x="0" y="0"/>
          <a:chExt cx="0" cy="0"/>
        </a:xfrm>
      </p:grpSpPr>
      <p:sp>
        <p:nvSpPr>
          <p:cNvPr id="96" name="Google Shape;96;p25"/>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97" name="Google Shape;97;p25"/>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98" name="Google Shape;98;p25"/>
          <p:cNvSpPr txBox="1"/>
          <p:nvPr>
            <p:ph idx="12" type="sldNum"/>
          </p:nvPr>
        </p:nvSpPr>
        <p:spPr>
          <a:xfrm>
            <a:off x="9319704" y="70466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hyperlink" Target="http://mysteryscience.com/anchor" TargetMode="External"/><Relationship Id="rId4" Type="http://schemas.openxmlformats.org/officeDocument/2006/relationships/image" Target="../media/image13.png"/><Relationship Id="rId5" Type="http://schemas.openxmlformats.org/officeDocument/2006/relationships/image" Target="../media/image7.png"/></Relationships>
</file>

<file path=ppt/slides/_rels/slide2.xml.rels><?xml version="1.0" encoding="UTF-8" standalone="yes"?><Relationships xmlns="http://schemas.openxmlformats.org/package/2006/relationships"><Relationship Id="rId40" Type="http://schemas.openxmlformats.org/officeDocument/2006/relationships/slide" Target="/ppt/slides/slide24.xml"/><Relationship Id="rId84" Type="http://schemas.openxmlformats.org/officeDocument/2006/relationships/slide" Target="/ppt/slides/slide45.xml"/><Relationship Id="rId83" Type="http://schemas.openxmlformats.org/officeDocument/2006/relationships/slide" Target="/ppt/slides/slide43.xml"/><Relationship Id="rId42" Type="http://schemas.openxmlformats.org/officeDocument/2006/relationships/slide" Target="/ppt/slides/slide21.xml"/><Relationship Id="rId86" Type="http://schemas.openxmlformats.org/officeDocument/2006/relationships/hyperlink" Target="https://mysteryscience.com/docs/new-york" TargetMode="External"/><Relationship Id="rId41" Type="http://schemas.openxmlformats.org/officeDocument/2006/relationships/slide" Target="/ppt/slides/slide19.xml"/><Relationship Id="rId85" Type="http://schemas.openxmlformats.org/officeDocument/2006/relationships/slide" Target="/ppt/slides/slide48.xml"/><Relationship Id="rId44" Type="http://schemas.openxmlformats.org/officeDocument/2006/relationships/slide" Target="/ppt/slides/slide25.xml"/><Relationship Id="rId43" Type="http://schemas.openxmlformats.org/officeDocument/2006/relationships/slide" Target="/ppt/slides/slide23.xml"/><Relationship Id="rId46" Type="http://schemas.openxmlformats.org/officeDocument/2006/relationships/slide" Target="/ppt/slides/slide26.xml"/><Relationship Id="rId45" Type="http://schemas.openxmlformats.org/officeDocument/2006/relationships/slide" Target="/ppt/slides/slide25.xml"/><Relationship Id="rId80" Type="http://schemas.openxmlformats.org/officeDocument/2006/relationships/slide" Target="/ppt/slides/slide48.xml"/><Relationship Id="rId82" Type="http://schemas.openxmlformats.org/officeDocument/2006/relationships/slide" Target="/ppt/slides/slide48.xml"/><Relationship Id="rId81" Type="http://schemas.openxmlformats.org/officeDocument/2006/relationships/slide" Target="/ppt/slides/slide48.xml"/><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7.png"/><Relationship Id="rId4" Type="http://schemas.openxmlformats.org/officeDocument/2006/relationships/slide" Target="/ppt/slides/slide3.xml"/><Relationship Id="rId9" Type="http://schemas.openxmlformats.org/officeDocument/2006/relationships/slide" Target="/ppt/slides/slide6.xml"/><Relationship Id="rId48" Type="http://schemas.openxmlformats.org/officeDocument/2006/relationships/slide" Target="/ppt/slides/slide27.xml"/><Relationship Id="rId47" Type="http://schemas.openxmlformats.org/officeDocument/2006/relationships/slide" Target="/ppt/slides/slide26.xml"/><Relationship Id="rId49" Type="http://schemas.openxmlformats.org/officeDocument/2006/relationships/slide" Target="/ppt/slides/slide28.xml"/><Relationship Id="rId5" Type="http://schemas.openxmlformats.org/officeDocument/2006/relationships/slide" Target="/ppt/slides/slide3.xml"/><Relationship Id="rId6" Type="http://schemas.openxmlformats.org/officeDocument/2006/relationships/slide" Target="/ppt/slides/slide4.xml"/><Relationship Id="rId7" Type="http://schemas.openxmlformats.org/officeDocument/2006/relationships/slide" Target="/ppt/slides/slide4.xml"/><Relationship Id="rId8" Type="http://schemas.openxmlformats.org/officeDocument/2006/relationships/slide" Target="/ppt/slides/slide5.xml"/><Relationship Id="rId73" Type="http://schemas.openxmlformats.org/officeDocument/2006/relationships/slide" Target="/ppt/slides/slide42.xml"/><Relationship Id="rId72" Type="http://schemas.openxmlformats.org/officeDocument/2006/relationships/slide" Target="/ppt/slides/slide42.xml"/><Relationship Id="rId31" Type="http://schemas.openxmlformats.org/officeDocument/2006/relationships/slide" Target="/ppt/slides/slide18.xml"/><Relationship Id="rId75" Type="http://schemas.openxmlformats.org/officeDocument/2006/relationships/slide" Target="/ppt/slides/slide43.xml"/><Relationship Id="rId30" Type="http://schemas.openxmlformats.org/officeDocument/2006/relationships/slide" Target="/ppt/slides/slide16.xml"/><Relationship Id="rId74" Type="http://schemas.openxmlformats.org/officeDocument/2006/relationships/slide" Target="/ppt/slides/slide43.xml"/><Relationship Id="rId33" Type="http://schemas.openxmlformats.org/officeDocument/2006/relationships/slide" Target="/ppt/slides/slide19.xml"/><Relationship Id="rId77" Type="http://schemas.openxmlformats.org/officeDocument/2006/relationships/slide" Target="/ppt/slides/slide45.xml"/><Relationship Id="rId32" Type="http://schemas.openxmlformats.org/officeDocument/2006/relationships/slide" Target="/ppt/slides/slide18.xml"/><Relationship Id="rId76" Type="http://schemas.openxmlformats.org/officeDocument/2006/relationships/slide" Target="/ppt/slides/slide45.xml"/><Relationship Id="rId35" Type="http://schemas.openxmlformats.org/officeDocument/2006/relationships/slide" Target="/ppt/slides/slide20.xml"/><Relationship Id="rId79" Type="http://schemas.openxmlformats.org/officeDocument/2006/relationships/slide" Target="/ppt/slides/slide47.xml"/><Relationship Id="rId34" Type="http://schemas.openxmlformats.org/officeDocument/2006/relationships/slide" Target="/ppt/slides/slide19.xml"/><Relationship Id="rId78" Type="http://schemas.openxmlformats.org/officeDocument/2006/relationships/slide" Target="/ppt/slides/slide46.xml"/><Relationship Id="rId71" Type="http://schemas.openxmlformats.org/officeDocument/2006/relationships/slide" Target="/ppt/slides/slide38.xml"/><Relationship Id="rId70" Type="http://schemas.openxmlformats.org/officeDocument/2006/relationships/slide" Target="/ppt/slides/slide37.xml"/><Relationship Id="rId37" Type="http://schemas.openxmlformats.org/officeDocument/2006/relationships/slide" Target="/ppt/slides/slide21.xml"/><Relationship Id="rId36" Type="http://schemas.openxmlformats.org/officeDocument/2006/relationships/slide" Target="/ppt/slides/slide21.xml"/><Relationship Id="rId39" Type="http://schemas.openxmlformats.org/officeDocument/2006/relationships/slide" Target="/ppt/slides/slide23.xml"/><Relationship Id="rId38" Type="http://schemas.openxmlformats.org/officeDocument/2006/relationships/slide" Target="/ppt/slides/slide23.xml"/><Relationship Id="rId62" Type="http://schemas.openxmlformats.org/officeDocument/2006/relationships/slide" Target="/ppt/slides/slide37.xml"/><Relationship Id="rId61" Type="http://schemas.openxmlformats.org/officeDocument/2006/relationships/slide" Target="/ppt/slides/slide36.xml"/><Relationship Id="rId20" Type="http://schemas.openxmlformats.org/officeDocument/2006/relationships/slide" Target="/ppt/slides/slide12.xml"/><Relationship Id="rId64" Type="http://schemas.openxmlformats.org/officeDocument/2006/relationships/slide" Target="/ppt/slides/slide38.xml"/><Relationship Id="rId63" Type="http://schemas.openxmlformats.org/officeDocument/2006/relationships/slide" Target="/ppt/slides/slide37.xml"/><Relationship Id="rId22" Type="http://schemas.openxmlformats.org/officeDocument/2006/relationships/slide" Target="/ppt/slides/slide13.xml"/><Relationship Id="rId66" Type="http://schemas.openxmlformats.org/officeDocument/2006/relationships/slide" Target="/ppt/slides/slide39.xml"/><Relationship Id="rId21" Type="http://schemas.openxmlformats.org/officeDocument/2006/relationships/slide" Target="/ppt/slides/slide12.xml"/><Relationship Id="rId65" Type="http://schemas.openxmlformats.org/officeDocument/2006/relationships/slide" Target="/ppt/slides/slide38.xml"/><Relationship Id="rId24" Type="http://schemas.openxmlformats.org/officeDocument/2006/relationships/slide" Target="/ppt/slides/slide14.xml"/><Relationship Id="rId68" Type="http://schemas.openxmlformats.org/officeDocument/2006/relationships/slide" Target="/ppt/slides/slide41.xml"/><Relationship Id="rId23" Type="http://schemas.openxmlformats.org/officeDocument/2006/relationships/slide" Target="/ppt/slides/slide14.xml"/><Relationship Id="rId67" Type="http://schemas.openxmlformats.org/officeDocument/2006/relationships/slide" Target="/ppt/slides/slide39.xml"/><Relationship Id="rId60" Type="http://schemas.openxmlformats.org/officeDocument/2006/relationships/slide" Target="/ppt/slides/slide35.xml"/><Relationship Id="rId26" Type="http://schemas.openxmlformats.org/officeDocument/2006/relationships/slide" Target="/ppt/slides/slide16.xml"/><Relationship Id="rId25" Type="http://schemas.openxmlformats.org/officeDocument/2006/relationships/slide" Target="/ppt/slides/slide15.xml"/><Relationship Id="rId69" Type="http://schemas.openxmlformats.org/officeDocument/2006/relationships/slide" Target="/ppt/slides/slide35.xml"/><Relationship Id="rId28" Type="http://schemas.openxmlformats.org/officeDocument/2006/relationships/slide" Target="/ppt/slides/slide12.xml"/><Relationship Id="rId27" Type="http://schemas.openxmlformats.org/officeDocument/2006/relationships/slide" Target="/ppt/slides/slide16.xml"/><Relationship Id="rId29" Type="http://schemas.openxmlformats.org/officeDocument/2006/relationships/slide" Target="/ppt/slides/slide14.xml"/><Relationship Id="rId51" Type="http://schemas.openxmlformats.org/officeDocument/2006/relationships/slide" Target="/ppt/slides/slide30.xml"/><Relationship Id="rId50" Type="http://schemas.openxmlformats.org/officeDocument/2006/relationships/slide" Target="/ppt/slides/slide30.xml"/><Relationship Id="rId53" Type="http://schemas.openxmlformats.org/officeDocument/2006/relationships/slide" Target="/ppt/slides/slide32.xml"/><Relationship Id="rId52" Type="http://schemas.openxmlformats.org/officeDocument/2006/relationships/slide" Target="/ppt/slides/slide32.xml"/><Relationship Id="rId11" Type="http://schemas.openxmlformats.org/officeDocument/2006/relationships/slide" Target="/ppt/slides/slide7.xml"/><Relationship Id="rId55" Type="http://schemas.openxmlformats.org/officeDocument/2006/relationships/slide" Target="/ppt/slides/slide30.xml"/><Relationship Id="rId10" Type="http://schemas.openxmlformats.org/officeDocument/2006/relationships/slide" Target="/ppt/slides/slide6.xml"/><Relationship Id="rId54" Type="http://schemas.openxmlformats.org/officeDocument/2006/relationships/slide" Target="/ppt/slides/slide26.xml"/><Relationship Id="rId13" Type="http://schemas.openxmlformats.org/officeDocument/2006/relationships/slide" Target="/ppt/slides/slide8.xml"/><Relationship Id="rId57" Type="http://schemas.openxmlformats.org/officeDocument/2006/relationships/slide" Target="/ppt/slides/slide34.xml"/><Relationship Id="rId12" Type="http://schemas.openxmlformats.org/officeDocument/2006/relationships/slide" Target="/ppt/slides/slide8.xml"/><Relationship Id="rId56" Type="http://schemas.openxmlformats.org/officeDocument/2006/relationships/slide" Target="/ppt/slides/slide32.xml"/><Relationship Id="rId15" Type="http://schemas.openxmlformats.org/officeDocument/2006/relationships/slide" Target="/ppt/slides/slide4.xml"/><Relationship Id="rId59" Type="http://schemas.openxmlformats.org/officeDocument/2006/relationships/slide" Target="/ppt/slides/slide35.xml"/><Relationship Id="rId14" Type="http://schemas.openxmlformats.org/officeDocument/2006/relationships/slide" Target="/ppt/slides/slide9.xml"/><Relationship Id="rId58" Type="http://schemas.openxmlformats.org/officeDocument/2006/relationships/slide" Target="/ppt/slides/slide34.xml"/><Relationship Id="rId17" Type="http://schemas.openxmlformats.org/officeDocument/2006/relationships/slide" Target="/ppt/slides/slide8.xml"/><Relationship Id="rId16" Type="http://schemas.openxmlformats.org/officeDocument/2006/relationships/slide" Target="/ppt/slides/slide6.xml"/><Relationship Id="rId19" Type="http://schemas.openxmlformats.org/officeDocument/2006/relationships/slide" Target="/ppt/slides/slide11.xml"/><Relationship Id="rId18" Type="http://schemas.openxmlformats.org/officeDocument/2006/relationships/slide" Target="/ppt/slides/slide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3.jpg"/><Relationship Id="rId4" Type="http://schemas.openxmlformats.org/officeDocument/2006/relationships/image" Target="../media/image42.png"/><Relationship Id="rId9" Type="http://schemas.openxmlformats.org/officeDocument/2006/relationships/slide" Target="/ppt/slides/slide4.xml"/><Relationship Id="rId5" Type="http://schemas.openxmlformats.org/officeDocument/2006/relationships/image" Target="../media/image27.jpg"/><Relationship Id="rId6" Type="http://schemas.openxmlformats.org/officeDocument/2006/relationships/image" Target="../media/image45.png"/><Relationship Id="rId7" Type="http://schemas.openxmlformats.org/officeDocument/2006/relationships/image" Target="../media/image17.png"/><Relationship Id="rId8" Type="http://schemas.openxmlformats.org/officeDocument/2006/relationships/image" Target="../media/image29.png"/><Relationship Id="rId31" Type="http://schemas.openxmlformats.org/officeDocument/2006/relationships/slide" Target="/ppt/slides/slide2.xml"/><Relationship Id="rId30" Type="http://schemas.openxmlformats.org/officeDocument/2006/relationships/hyperlink" Target="https://mysteryscience.com/docs/new-york" TargetMode="External"/><Relationship Id="rId33" Type="http://schemas.openxmlformats.org/officeDocument/2006/relationships/hyperlink" Target="https://support.mysteryscience.com/hc/en-us/articles/49909457748755-What-s-new-in-Mystery-Science-for-Summer-2026" TargetMode="External"/><Relationship Id="rId32" Type="http://schemas.openxmlformats.org/officeDocument/2006/relationships/image" Target="../media/image12.png"/><Relationship Id="rId20" Type="http://schemas.openxmlformats.org/officeDocument/2006/relationships/hyperlink" Target="https://mysteryscience.com/pushes/pushes-pulls" TargetMode="External"/><Relationship Id="rId22" Type="http://schemas.openxmlformats.org/officeDocument/2006/relationships/hyperlink" Target="http://mysteryscience.com/anchor" TargetMode="External"/><Relationship Id="rId21" Type="http://schemas.openxmlformats.org/officeDocument/2006/relationships/hyperlink" Target="http://mysteryscience.com/anchor" TargetMode="External"/><Relationship Id="rId24" Type="http://schemas.openxmlformats.org/officeDocument/2006/relationships/hyperlink" Target="http://mysteryscience.com/anchor" TargetMode="External"/><Relationship Id="rId23" Type="http://schemas.openxmlformats.org/officeDocument/2006/relationships/hyperlink" Target="http://mysteryscience.com/anchor" TargetMode="External"/><Relationship Id="rId26" Type="http://schemas.openxmlformats.org/officeDocument/2006/relationships/hyperlink" Target="http://mysteryscience.com/anchor" TargetMode="External"/><Relationship Id="rId25" Type="http://schemas.openxmlformats.org/officeDocument/2006/relationships/hyperlink" Target="http://mysteryscience.com/anchor" TargetMode="External"/><Relationship Id="rId28" Type="http://schemas.openxmlformats.org/officeDocument/2006/relationships/hyperlink" Target="https://mysteryscience.com/animal-secrets/animal-needs" TargetMode="External"/><Relationship Id="rId27" Type="http://schemas.openxmlformats.org/officeDocument/2006/relationships/image" Target="../media/image7.png"/><Relationship Id="rId29" Type="http://schemas.openxmlformats.org/officeDocument/2006/relationships/hyperlink" Target="https://mysteryscience.com/animal-secrets/animal-needs" TargetMode="External"/><Relationship Id="rId11" Type="http://schemas.openxmlformats.org/officeDocument/2006/relationships/slide" Target="/ppt/slides/slide5.xml"/><Relationship Id="rId10" Type="http://schemas.openxmlformats.org/officeDocument/2006/relationships/hyperlink" Target="https://mysteryscience.com/animal-secrets/animal-needs" TargetMode="External"/><Relationship Id="rId13" Type="http://schemas.openxmlformats.org/officeDocument/2006/relationships/slide" Target="/ppt/slides/slide6.xml"/><Relationship Id="rId12" Type="http://schemas.openxmlformats.org/officeDocument/2006/relationships/hyperlink" Target="https://mysteryscience.com/plant-secrets/plant-needs" TargetMode="External"/><Relationship Id="rId15" Type="http://schemas.openxmlformats.org/officeDocument/2006/relationships/slide" Target="/ppt/slides/slide7.xml"/><Relationship Id="rId14" Type="http://schemas.openxmlformats.org/officeDocument/2006/relationships/hyperlink" Target="https://mysteryscience.com/storms/severe-weather" TargetMode="External"/><Relationship Id="rId17" Type="http://schemas.openxmlformats.org/officeDocument/2006/relationships/slide" Target="/ppt/slides/slide8.xml"/><Relationship Id="rId16" Type="http://schemas.openxmlformats.org/officeDocument/2006/relationships/hyperlink" Target="https://mysteryscience.com/seasons/weather-patterns" TargetMode="External"/><Relationship Id="rId19" Type="http://schemas.openxmlformats.org/officeDocument/2006/relationships/slide" Target="/ppt/slides/slide9.xml"/><Relationship Id="rId18" Type="http://schemas.openxmlformats.org/officeDocument/2006/relationships/hyperlink" Target="https://mysteryscience.com/sunlight/sunlight-warmth"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10.png"/><Relationship Id="rId4" Type="http://schemas.openxmlformats.org/officeDocument/2006/relationships/image" Target="../media/image11.png"/><Relationship Id="rId9" Type="http://schemas.openxmlformats.org/officeDocument/2006/relationships/hyperlink" Target="https://mysteryscience.com/animal-secrets/animal-needs" TargetMode="External"/><Relationship Id="rId5" Type="http://schemas.openxmlformats.org/officeDocument/2006/relationships/image" Target="../media/image9.png"/><Relationship Id="rId6" Type="http://schemas.openxmlformats.org/officeDocument/2006/relationships/image" Target="../media/image8.png"/><Relationship Id="rId7" Type="http://schemas.openxmlformats.org/officeDocument/2006/relationships/image" Target="../media/image7.png"/><Relationship Id="rId8" Type="http://schemas.openxmlformats.org/officeDocument/2006/relationships/hyperlink" Target="https://mysteryscience.com/animal-secrets/animal-needs" TargetMode="External"/><Relationship Id="rId20" Type="http://schemas.openxmlformats.org/officeDocument/2006/relationships/hyperlink" Target="https://mysteryscience.com/animal-secrets/mystery-2/animal-needs-shelter/134" TargetMode="External"/><Relationship Id="rId22" Type="http://schemas.openxmlformats.org/officeDocument/2006/relationships/hyperlink" Target="https://mysteryscience.com/animal-secrets/mystery-3/animal-needs-safety/116" TargetMode="External"/><Relationship Id="rId21" Type="http://schemas.openxmlformats.org/officeDocument/2006/relationships/hyperlink" Target="https://mysteryscience.com/animal-secrets/mystery-1/animal-needs-food/115"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animal-secrets/mystery-4/animals-changing-the-environment/142" TargetMode="External"/><Relationship Id="rId26" Type="http://schemas.openxmlformats.org/officeDocument/2006/relationships/slide" Target="/ppt/slides/slide2.xml"/><Relationship Id="rId25" Type="http://schemas.openxmlformats.org/officeDocument/2006/relationships/slide" Target="/ppt/slides/slide2.xml"/><Relationship Id="rId27" Type="http://schemas.openxmlformats.org/officeDocument/2006/relationships/image" Target="../media/image12.png"/><Relationship Id="rId11" Type="http://schemas.openxmlformats.org/officeDocument/2006/relationships/hyperlink" Target="https://mysteryscience.com/animal-secrets/mystery-1/animal-needs-food/115" TargetMode="External"/><Relationship Id="rId10" Type="http://schemas.openxmlformats.org/officeDocument/2006/relationships/hyperlink" Target="https://mysteryscience.com/animal-secrets/mystery-1/animal-needs-food/115" TargetMode="External"/><Relationship Id="rId13" Type="http://schemas.openxmlformats.org/officeDocument/2006/relationships/hyperlink" Target="https://mysteryscience.com/animal-secrets/mystery-2/animal-needs-shelter/134" TargetMode="External"/><Relationship Id="rId12" Type="http://schemas.openxmlformats.org/officeDocument/2006/relationships/hyperlink" Target="https://mysteryscience.com/animal-secrets/mystery-2/animal-needs-shelter/134" TargetMode="External"/><Relationship Id="rId15" Type="http://schemas.openxmlformats.org/officeDocument/2006/relationships/hyperlink" Target="https://mysteryscience.com/animal-secrets/mystery-3/animal-needs-safety/116" TargetMode="External"/><Relationship Id="rId14" Type="http://schemas.openxmlformats.org/officeDocument/2006/relationships/hyperlink" Target="https://mysteryscience.com/animal-secrets/mystery-2/animal-needs-shelter/134" TargetMode="External"/><Relationship Id="rId17" Type="http://schemas.openxmlformats.org/officeDocument/2006/relationships/hyperlink" Target="https://mysteryscience.com/animal-secrets/mystery-4/animals-changing-the-environment/142" TargetMode="External"/><Relationship Id="rId16" Type="http://schemas.openxmlformats.org/officeDocument/2006/relationships/hyperlink" Target="https://mysteryscience.com/animal-secrets/mystery-3/animal-needs-safety/116" TargetMode="External"/><Relationship Id="rId19" Type="http://schemas.openxmlformats.org/officeDocument/2006/relationships/hyperlink" Target="https://mysteryscience.com/animal-secrets/mystery-4/animals-changing-the-environment/142" TargetMode="External"/><Relationship Id="rId18" Type="http://schemas.openxmlformats.org/officeDocument/2006/relationships/hyperlink" Target="https://mysteryscience.com/animal-secrets/mystery-4/animals-changing-the-environment/142"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21.png"/><Relationship Id="rId9" Type="http://schemas.openxmlformats.org/officeDocument/2006/relationships/hyperlink" Target="https://mysteryscience.com/plant-secrets/mystery-1/living-nonliving/833" TargetMode="External"/><Relationship Id="rId5" Type="http://schemas.openxmlformats.org/officeDocument/2006/relationships/image" Target="../media/image2.png"/><Relationship Id="rId6" Type="http://schemas.openxmlformats.org/officeDocument/2006/relationships/image" Target="../media/image7.png"/><Relationship Id="rId7" Type="http://schemas.openxmlformats.org/officeDocument/2006/relationships/hyperlink" Target="https://mysteryscience.com/plant-secrets/plant-needs" TargetMode="External"/><Relationship Id="rId8" Type="http://schemas.openxmlformats.org/officeDocument/2006/relationships/hyperlink" Target="https://mysteryscience.com/plant-secrets/plant-needs" TargetMode="External"/><Relationship Id="rId20" Type="http://schemas.openxmlformats.org/officeDocument/2006/relationships/slide" Target="/ppt/slides/slide2.xml"/><Relationship Id="rId21" Type="http://schemas.openxmlformats.org/officeDocument/2006/relationships/image" Target="../media/image12.png"/><Relationship Id="rId11" Type="http://schemas.openxmlformats.org/officeDocument/2006/relationships/hyperlink" Target="https://mysteryscience.com/plant-secrets/mystery-2/plant-needs-water-light/570" TargetMode="External"/><Relationship Id="rId10" Type="http://schemas.openxmlformats.org/officeDocument/2006/relationships/hyperlink" Target="https://mysteryscience.com/plant-secrets/mystery-1/living-nonliving/833" TargetMode="External"/><Relationship Id="rId13" Type="http://schemas.openxmlformats.org/officeDocument/2006/relationships/hyperlink" Target="https://mysteryscience.com/plant-secrets/mystery-3/animal-needs-changing-the-environment/159" TargetMode="External"/><Relationship Id="rId12" Type="http://schemas.openxmlformats.org/officeDocument/2006/relationships/hyperlink" Target="https://mysteryscience.com/plant-secrets/mystery-2/plant-needs-water-light/570" TargetMode="External"/><Relationship Id="rId15" Type="http://schemas.openxmlformats.org/officeDocument/2006/relationships/hyperlink" Target="https://mysteryscience.com/plant-secrets/mystery-2/plant-needs-water-light/570" TargetMode="External"/><Relationship Id="rId14" Type="http://schemas.openxmlformats.org/officeDocument/2006/relationships/hyperlink" Target="https://mysteryscience.com/plant-secrets/mystery-3/animal-needs-changing-the-environment/159" TargetMode="External"/><Relationship Id="rId17" Type="http://schemas.openxmlformats.org/officeDocument/2006/relationships/hyperlink" Target="https://mysteryscience.com/plant-secrets/mystery-3/animal-needs-changing-the-environment/159" TargetMode="External"/><Relationship Id="rId16" Type="http://schemas.openxmlformats.org/officeDocument/2006/relationships/hyperlink" Target="https://mysteryscience.com/plant-secrets/mystery-1/living-nonliving/833" TargetMode="External"/><Relationship Id="rId19" Type="http://schemas.openxmlformats.org/officeDocument/2006/relationships/slide" Target="/ppt/slides/slide2.xml"/><Relationship Id="rId18" Type="http://schemas.openxmlformats.org/officeDocument/2006/relationships/hyperlink" Target="https://mysteryscience.com/docs/new-yor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hyperlink" Target="https://mysteryscience.com/storms/mystery-1/severe-weather-preparation/717" TargetMode="External"/><Relationship Id="rId5" Type="http://schemas.openxmlformats.org/officeDocument/2006/relationships/image" Target="../media/image15.png"/><Relationship Id="rId6" Type="http://schemas.openxmlformats.org/officeDocument/2006/relationships/image" Target="../media/image7.png"/><Relationship Id="rId7" Type="http://schemas.openxmlformats.org/officeDocument/2006/relationships/hyperlink" Target="https://mysteryscience.com/storms/severe-weather" TargetMode="External"/><Relationship Id="rId8" Type="http://schemas.openxmlformats.org/officeDocument/2006/relationships/hyperlink" Target="https://mysteryscience.com/storms/severe-weather" TargetMode="External"/><Relationship Id="rId20" Type="http://schemas.openxmlformats.org/officeDocument/2006/relationships/slide" Target="/ppt/slides/slide2.xml"/><Relationship Id="rId22" Type="http://schemas.openxmlformats.org/officeDocument/2006/relationships/image" Target="../media/image12.png"/><Relationship Id="rId21" Type="http://schemas.openxmlformats.org/officeDocument/2006/relationships/slide" Target="/ppt/slides/slide2.xml"/><Relationship Id="rId11" Type="http://schemas.openxmlformats.org/officeDocument/2006/relationships/hyperlink" Target="https://mysteryscience.com/storms/mystery-1/severe-weather-preparation/717" TargetMode="External"/><Relationship Id="rId10" Type="http://schemas.openxmlformats.org/officeDocument/2006/relationships/hyperlink" Target="https://mysteryscience.com/storms/mystery-1/severe-weather-preparation/717" TargetMode="External"/><Relationship Id="rId13" Type="http://schemas.openxmlformats.org/officeDocument/2006/relationships/hyperlink" Target="https://mysteryscience.com/storms/mystery-2/wind-storms/713" TargetMode="External"/><Relationship Id="rId12" Type="http://schemas.openxmlformats.org/officeDocument/2006/relationships/hyperlink" Target="https://mysteryscience.com/storms/mystery-2/wind-storms/713" TargetMode="External"/><Relationship Id="rId15" Type="http://schemas.openxmlformats.org/officeDocument/2006/relationships/hyperlink" Target="https://mysteryscience.com/storms/mystery-3/weather-conditions/704" TargetMode="External"/><Relationship Id="rId14" Type="http://schemas.openxmlformats.org/officeDocument/2006/relationships/hyperlink" Target="https://mysteryscience.com/storms/mystery-3/weather-conditions/704" TargetMode="External"/><Relationship Id="rId17" Type="http://schemas.openxmlformats.org/officeDocument/2006/relationships/hyperlink" Target="https://mysteryscience.com/storms/mystery-1/severe-weather-preparation/717" TargetMode="External"/><Relationship Id="rId16" Type="http://schemas.openxmlformats.org/officeDocument/2006/relationships/hyperlink" Target="https://mysteryscience.com/storms/mystery-2/wind-storms/713" TargetMode="External"/><Relationship Id="rId19" Type="http://schemas.openxmlformats.org/officeDocument/2006/relationships/hyperlink" Target="https://mysteryscience.com/storms/mystery-3/weather-conditions/704" TargetMode="External"/><Relationship Id="rId18" Type="http://schemas.openxmlformats.org/officeDocument/2006/relationships/hyperlink" Target="https://mysteryscience.com/docs/new-yor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56.png"/><Relationship Id="rId4" Type="http://schemas.openxmlformats.org/officeDocument/2006/relationships/image" Target="../media/image30.png"/><Relationship Id="rId9" Type="http://schemas.openxmlformats.org/officeDocument/2006/relationships/hyperlink" Target="https://mysteryscience.com/seasons/mystery-1/local-weather-daily-patterns/708" TargetMode="External"/><Relationship Id="rId5" Type="http://schemas.openxmlformats.org/officeDocument/2006/relationships/image" Target="../media/image19.png"/><Relationship Id="rId6" Type="http://schemas.openxmlformats.org/officeDocument/2006/relationships/hyperlink" Target="https://mysteryscience.com/seasons/weather-patterns" TargetMode="External"/><Relationship Id="rId7" Type="http://schemas.openxmlformats.org/officeDocument/2006/relationships/hyperlink" Target="https://mysteryscience.com/seasons/weather-patterns" TargetMode="External"/><Relationship Id="rId8" Type="http://schemas.openxmlformats.org/officeDocument/2006/relationships/hyperlink" Target="https://mysteryscience.com/seasons/weather-patterns" TargetMode="External"/><Relationship Id="rId20" Type="http://schemas.openxmlformats.org/officeDocument/2006/relationships/slide" Target="/ppt/slides/slide2.xml"/><Relationship Id="rId22" Type="http://schemas.openxmlformats.org/officeDocument/2006/relationships/image" Target="../media/image12.png"/><Relationship Id="rId21" Type="http://schemas.openxmlformats.org/officeDocument/2006/relationships/slide" Target="/ppt/slides/slide2.xml"/><Relationship Id="rId11" Type="http://schemas.openxmlformats.org/officeDocument/2006/relationships/hyperlink" Target="https://mysteryscience.com/seasons/mystery-2/seasonal-patterns/709" TargetMode="External"/><Relationship Id="rId10" Type="http://schemas.openxmlformats.org/officeDocument/2006/relationships/hyperlink" Target="https://mysteryscience.com/seasons/mystery-1/local-weather-daily-patterns/708" TargetMode="External"/><Relationship Id="rId13" Type="http://schemas.openxmlformats.org/officeDocument/2006/relationships/hyperlink" Target="https://mysteryscience.com/seasons/mystery-3/animals-changing-their-environment/719" TargetMode="External"/><Relationship Id="rId12" Type="http://schemas.openxmlformats.org/officeDocument/2006/relationships/hyperlink" Target="https://mysteryscience.com/seasons/mystery-2/seasonal-patterns/709" TargetMode="External"/><Relationship Id="rId15" Type="http://schemas.openxmlformats.org/officeDocument/2006/relationships/hyperlink" Target="https://mysteryscience.com/seasons/mystery-2/seasonal-patterns/709" TargetMode="External"/><Relationship Id="rId14" Type="http://schemas.openxmlformats.org/officeDocument/2006/relationships/hyperlink" Target="https://mysteryscience.com/seasons/mystery-3/animals-changing-their-environment/719" TargetMode="External"/><Relationship Id="rId17" Type="http://schemas.openxmlformats.org/officeDocument/2006/relationships/hyperlink" Target="https://mysteryscience.com/seasons/mystery-3/animals-changing-their-environment/719" TargetMode="External"/><Relationship Id="rId16" Type="http://schemas.openxmlformats.org/officeDocument/2006/relationships/hyperlink" Target="https://mysteryscience.com/seasons/mystery-1/local-weather-daily-patterns/708" TargetMode="External"/><Relationship Id="rId19" Type="http://schemas.openxmlformats.org/officeDocument/2006/relationships/image" Target="../media/image7.png"/><Relationship Id="rId18" Type="http://schemas.openxmlformats.org/officeDocument/2006/relationships/hyperlink" Target="https://mysteryscience.com/docs/new-yor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22.png"/><Relationship Id="rId4" Type="http://schemas.openxmlformats.org/officeDocument/2006/relationships/image" Target="../media/image51.png"/><Relationship Id="rId9" Type="http://schemas.openxmlformats.org/officeDocument/2006/relationships/hyperlink" Target="https://mysteryscience.com/sunlight/mystery-1/sunlight-heat-earth-s-surface/716" TargetMode="External"/><Relationship Id="rId5" Type="http://schemas.openxmlformats.org/officeDocument/2006/relationships/image" Target="../media/image23.png"/><Relationship Id="rId6" Type="http://schemas.openxmlformats.org/officeDocument/2006/relationships/hyperlink" Target="https://mysteryscience.com/seasons/weather-patterns" TargetMode="External"/><Relationship Id="rId7" Type="http://schemas.openxmlformats.org/officeDocument/2006/relationships/hyperlink" Target="https://mysteryscience.com/sunlight/sunlight-warmth" TargetMode="External"/><Relationship Id="rId8" Type="http://schemas.openxmlformats.org/officeDocument/2006/relationships/hyperlink" Target="https://mysteryscience.com/sunlight/sunlight-warmth" TargetMode="External"/><Relationship Id="rId20" Type="http://schemas.openxmlformats.org/officeDocument/2006/relationships/image" Target="../media/image7.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12.png"/><Relationship Id="rId11" Type="http://schemas.openxmlformats.org/officeDocument/2006/relationships/hyperlink" Target="https://mysteryscience.com/sunlight/mystery-1/sunlight-heat-earth-s-surface/716" TargetMode="External"/><Relationship Id="rId10" Type="http://schemas.openxmlformats.org/officeDocument/2006/relationships/hyperlink" Target="https://mysteryscience.com/sunlight/mystery-1/sunlight-heat-earth-s-surface/716" TargetMode="External"/><Relationship Id="rId13" Type="http://schemas.openxmlformats.org/officeDocument/2006/relationships/hyperlink" Target="https://mysteryscience.com/sunlight/mystery-2/sunlight-warming-engineering/718" TargetMode="External"/><Relationship Id="rId12" Type="http://schemas.openxmlformats.org/officeDocument/2006/relationships/hyperlink" Target="https://mysteryscience.com/sunlight/mystery-2/sunlight-warming-engineering/718" TargetMode="External"/><Relationship Id="rId15" Type="http://schemas.openxmlformats.org/officeDocument/2006/relationships/hyperlink" Target="https://mysteryscience.com/sunlight/mystery-3/sunlight-warmth/722" TargetMode="External"/><Relationship Id="rId14" Type="http://schemas.openxmlformats.org/officeDocument/2006/relationships/hyperlink" Target="https://mysteryscience.com/sunlight/mystery-3/sunlight-warmth/722" TargetMode="External"/><Relationship Id="rId17" Type="http://schemas.openxmlformats.org/officeDocument/2006/relationships/hyperlink" Target="https://mysteryscience.com/sunlight/mystery-1/sunlight-heat-earth-s-surface/716" TargetMode="External"/><Relationship Id="rId16" Type="http://schemas.openxmlformats.org/officeDocument/2006/relationships/hyperlink" Target="https://mysteryscience.com/sunlight/mystery-2/sunlight-warming-engineering/718" TargetMode="External"/><Relationship Id="rId19" Type="http://schemas.openxmlformats.org/officeDocument/2006/relationships/hyperlink" Target="https://mysteryscience.com/docs/new-york" TargetMode="External"/><Relationship Id="rId18" Type="http://schemas.openxmlformats.org/officeDocument/2006/relationships/hyperlink" Target="https://mysteryscience.com/sunlight/mystery-3/sunlight-warmth/72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34.png"/><Relationship Id="rId4" Type="http://schemas.openxmlformats.org/officeDocument/2006/relationships/image" Target="../media/image20.png"/><Relationship Id="rId9" Type="http://schemas.openxmlformats.org/officeDocument/2006/relationships/hyperlink" Target="https://mysteryscience.com/pushes/mystery-1/pushes-pulls/103" TargetMode="External"/><Relationship Id="rId5" Type="http://schemas.openxmlformats.org/officeDocument/2006/relationships/image" Target="../media/image76.png"/><Relationship Id="rId6" Type="http://schemas.openxmlformats.org/officeDocument/2006/relationships/image" Target="../media/image48.png"/><Relationship Id="rId7" Type="http://schemas.openxmlformats.org/officeDocument/2006/relationships/hyperlink" Target="https://mysteryscience.com/pushes/pushes-pulls" TargetMode="External"/><Relationship Id="rId8" Type="http://schemas.openxmlformats.org/officeDocument/2006/relationships/hyperlink" Target="https://mysteryscience.com/pushes/pushes-pulls" TargetMode="External"/><Relationship Id="rId20" Type="http://schemas.openxmlformats.org/officeDocument/2006/relationships/hyperlink" Target="https://mysteryscience.com/pushes/mystery-1/pushes-pulls/103" TargetMode="External"/><Relationship Id="rId22" Type="http://schemas.openxmlformats.org/officeDocument/2006/relationships/hyperlink" Target="https://support.mysteryscience.com/hc/en-us/articles/49909457748755-What-s-new-in-Mystery-Science-for-Summer-2026" TargetMode="External"/><Relationship Id="rId21" Type="http://schemas.openxmlformats.org/officeDocument/2006/relationships/hyperlink" Target="https://mysteryscience.com/pushes/mystery-3/motion-speed-strength/104" TargetMode="External"/><Relationship Id="rId24" Type="http://schemas.openxmlformats.org/officeDocument/2006/relationships/hyperlink" Target="https://mysteryscience.com/pushes/mystery-4/speed-direction-of-force/141" TargetMode="External"/><Relationship Id="rId23" Type="http://schemas.openxmlformats.org/officeDocument/2006/relationships/hyperlink" Target="https://mysteryscience.com/docs/new-york" TargetMode="External"/><Relationship Id="rId26" Type="http://schemas.openxmlformats.org/officeDocument/2006/relationships/slide" Target="/ppt/slides/slide2.xml"/><Relationship Id="rId25" Type="http://schemas.openxmlformats.org/officeDocument/2006/relationships/image" Target="../media/image7.png"/><Relationship Id="rId27" Type="http://schemas.openxmlformats.org/officeDocument/2006/relationships/image" Target="../media/image12.png"/><Relationship Id="rId11" Type="http://schemas.openxmlformats.org/officeDocument/2006/relationships/hyperlink" Target="https://mysteryscience.com/pushes/mystery-2/pushes-pulls-work-words/136" TargetMode="External"/><Relationship Id="rId10" Type="http://schemas.openxmlformats.org/officeDocument/2006/relationships/hyperlink" Target="https://mysteryscience.com/pushes/mystery-1/pushes-pulls/103" TargetMode="External"/><Relationship Id="rId13" Type="http://schemas.openxmlformats.org/officeDocument/2006/relationships/hyperlink" Target="https://mysteryscience.com/pushes/mystery-2/pushes-pulls-work-words/136" TargetMode="External"/><Relationship Id="rId12" Type="http://schemas.openxmlformats.org/officeDocument/2006/relationships/hyperlink" Target="https://mysteryscience.com/pushes/mystery-2/pushes-pulls-work-words/136" TargetMode="External"/><Relationship Id="rId15" Type="http://schemas.openxmlformats.org/officeDocument/2006/relationships/hyperlink" Target="https://mysteryscience.com/pushes/mystery-3/motion-speed-strength/104" TargetMode="External"/><Relationship Id="rId14" Type="http://schemas.openxmlformats.org/officeDocument/2006/relationships/hyperlink" Target="https://mysteryscience.com/pushes/mystery-3/motion-speed-strength/104" TargetMode="External"/><Relationship Id="rId17" Type="http://schemas.openxmlformats.org/officeDocument/2006/relationships/hyperlink" Target="https://mysteryscience.com/pushes/mystery-4/speed-direction-of-force/141" TargetMode="External"/><Relationship Id="rId16" Type="http://schemas.openxmlformats.org/officeDocument/2006/relationships/hyperlink" Target="https://mysteryscience.com/pushes/mystery-3/motion-speed-strength/104" TargetMode="External"/><Relationship Id="rId19" Type="http://schemas.openxmlformats.org/officeDocument/2006/relationships/hyperlink" Target="https://mysteryscience.com/pushes/mystery-2/pushes-pulls-work-words/136" TargetMode="External"/><Relationship Id="rId18" Type="http://schemas.openxmlformats.org/officeDocument/2006/relationships/hyperlink" Target="https://mysteryscience.com/pushes/mystery-4/speed-direction-of-force/14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25.png"/><Relationship Id="rId4" Type="http://schemas.openxmlformats.org/officeDocument/2006/relationships/image" Target="../media/image75.png"/><Relationship Id="rId9" Type="http://schemas.openxmlformats.org/officeDocument/2006/relationships/hyperlink" Target="https://mysteryscience.com/pushes/mystery-6/forces-engineering/158" TargetMode="External"/><Relationship Id="rId5" Type="http://schemas.openxmlformats.org/officeDocument/2006/relationships/hyperlink" Target="https://mysteryscience.com/pushes/pushes-pulls" TargetMode="External"/><Relationship Id="rId6" Type="http://schemas.openxmlformats.org/officeDocument/2006/relationships/hyperlink" Target="https://mysteryscience.com/pushes/pushes-pulls" TargetMode="External"/><Relationship Id="rId7" Type="http://schemas.openxmlformats.org/officeDocument/2006/relationships/hyperlink" Target="https://mysteryscience.com/pushes/mystery-5/direction-of-motion-engineering/130" TargetMode="External"/><Relationship Id="rId8" Type="http://schemas.openxmlformats.org/officeDocument/2006/relationships/hyperlink" Target="https://mysteryscience.com/pushes/mystery-5/direction-of-motion-engineering/130" TargetMode="External"/><Relationship Id="rId11" Type="http://schemas.openxmlformats.org/officeDocument/2006/relationships/hyperlink" Target="https://mysteryscience.com/pushes/mystery-6/forces-engineering/158" TargetMode="External"/><Relationship Id="rId10" Type="http://schemas.openxmlformats.org/officeDocument/2006/relationships/hyperlink" Target="https://mysteryscience.com/pushes/mystery-6/forces-engineering/158" TargetMode="External"/><Relationship Id="rId13" Type="http://schemas.openxmlformats.org/officeDocument/2006/relationships/hyperlink" Target="https://mysteryscience.com/pushes/mystery-6/forces-engineering/158" TargetMode="External"/><Relationship Id="rId12" Type="http://schemas.openxmlformats.org/officeDocument/2006/relationships/hyperlink" Target="https://mysteryscience.com/pushes/mystery-5/direction-of-motion-engineering/130" TargetMode="External"/><Relationship Id="rId15" Type="http://schemas.openxmlformats.org/officeDocument/2006/relationships/image" Target="../media/image7.png"/><Relationship Id="rId14" Type="http://schemas.openxmlformats.org/officeDocument/2006/relationships/hyperlink" Target="https://mysteryscience.com/docs/new-york" TargetMode="External"/><Relationship Id="rId17" Type="http://schemas.openxmlformats.org/officeDocument/2006/relationships/slide" Target="/ppt/slides/slide2.xml"/><Relationship Id="rId16" Type="http://schemas.openxmlformats.org/officeDocument/2006/relationships/slide" Target="/ppt/slides/slide2.xml"/><Relationship Id="rId18"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41.png"/><Relationship Id="rId4" Type="http://schemas.openxmlformats.org/officeDocument/2006/relationships/image" Target="../media/image33.png"/><Relationship Id="rId9" Type="http://schemas.openxmlformats.org/officeDocument/2006/relationships/slide" Target="/ppt/slides/slide14.xml"/><Relationship Id="rId5" Type="http://schemas.openxmlformats.org/officeDocument/2006/relationships/slide" Target="/ppt/slides/slide12.xml"/><Relationship Id="rId6" Type="http://schemas.openxmlformats.org/officeDocument/2006/relationships/hyperlink" Target="https://mysteryscience.com/animal-superpowers/animal-traits-survival" TargetMode="External"/><Relationship Id="rId7" Type="http://schemas.openxmlformats.org/officeDocument/2006/relationships/slide" Target="/ppt/slides/slide13.xml"/><Relationship Id="rId8" Type="http://schemas.openxmlformats.org/officeDocument/2006/relationships/hyperlink" Target="https://mysteryscience.com/plant-superpowers/plant-traits-survival" TargetMode="External"/><Relationship Id="rId30" Type="http://schemas.openxmlformats.org/officeDocument/2006/relationships/hyperlink" Target="https://support.mysteryscience.com/hc/en-us/articles/49909457748755-What-s-new-in-Mystery-Science-for-Summer-2026" TargetMode="External"/><Relationship Id="rId20" Type="http://schemas.openxmlformats.org/officeDocument/2006/relationships/hyperlink" Target="https://mysteryscience.com/animal-secrets/animal-needs" TargetMode="External"/><Relationship Id="rId22" Type="http://schemas.openxmlformats.org/officeDocument/2006/relationships/hyperlink" Target="https://mysteryscience.com/animal-secrets/animal-needs" TargetMode="External"/><Relationship Id="rId21" Type="http://schemas.openxmlformats.org/officeDocument/2006/relationships/hyperlink" Target="https://mysteryscience.com/animal-secrets/animal-needs" TargetMode="External"/><Relationship Id="rId24" Type="http://schemas.openxmlformats.org/officeDocument/2006/relationships/image" Target="../media/image44.png"/><Relationship Id="rId23" Type="http://schemas.openxmlformats.org/officeDocument/2006/relationships/image" Target="../media/image31.png"/><Relationship Id="rId26" Type="http://schemas.openxmlformats.org/officeDocument/2006/relationships/hyperlink" Target="https://mysteryscience.com/docs/new-york" TargetMode="External"/><Relationship Id="rId25" Type="http://schemas.openxmlformats.org/officeDocument/2006/relationships/image" Target="../media/image40.png"/><Relationship Id="rId28" Type="http://schemas.openxmlformats.org/officeDocument/2006/relationships/slide" Target="/ppt/slides/slide2.xml"/><Relationship Id="rId27" Type="http://schemas.openxmlformats.org/officeDocument/2006/relationships/image" Target="../media/image7.png"/><Relationship Id="rId29" Type="http://schemas.openxmlformats.org/officeDocument/2006/relationships/image" Target="../media/image12.png"/><Relationship Id="rId11" Type="http://schemas.openxmlformats.org/officeDocument/2006/relationships/slide" Target="/ppt/slides/slide15.xml"/><Relationship Id="rId10" Type="http://schemas.openxmlformats.org/officeDocument/2006/relationships/hyperlink" Target="https://mysteryscience.com/sun-shadows/day-patterns" TargetMode="External"/><Relationship Id="rId13" Type="http://schemas.openxmlformats.org/officeDocument/2006/relationships/slide" Target="/ppt/slides/slide16.xml"/><Relationship Id="rId12" Type="http://schemas.openxmlformats.org/officeDocument/2006/relationships/hyperlink" Target="https://mysteryscience.com/moon-stars/night-patterns" TargetMode="External"/><Relationship Id="rId15" Type="http://schemas.openxmlformats.org/officeDocument/2006/relationships/hyperlink" Target="http://mysteryscience.com/anchor" TargetMode="External"/><Relationship Id="rId14" Type="http://schemas.openxmlformats.org/officeDocument/2006/relationships/hyperlink" Target="https://mysteryscience.com/light/light-sound-communication"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 Id="rId3" Type="http://schemas.openxmlformats.org/officeDocument/2006/relationships/image" Target="../media/image53.png"/><Relationship Id="rId4" Type="http://schemas.openxmlformats.org/officeDocument/2006/relationships/image" Target="../media/image43.png"/><Relationship Id="rId9" Type="http://schemas.openxmlformats.org/officeDocument/2006/relationships/hyperlink" Target="https://mysteryscience.com/powers/plant-animal-structures-and-survival" TargetMode="External"/><Relationship Id="rId5" Type="http://schemas.openxmlformats.org/officeDocument/2006/relationships/image" Target="../media/image39.png"/><Relationship Id="rId6" Type="http://schemas.openxmlformats.org/officeDocument/2006/relationships/image" Target="../media/image68.png"/><Relationship Id="rId7" Type="http://schemas.openxmlformats.org/officeDocument/2006/relationships/image" Target="../media/image47.png"/><Relationship Id="rId8" Type="http://schemas.openxmlformats.org/officeDocument/2006/relationships/hyperlink" Target="https://mysteryscience.com/powers/plant-animal-structures-and-survival" TargetMode="External"/><Relationship Id="rId20" Type="http://schemas.openxmlformats.org/officeDocument/2006/relationships/hyperlink" Target="https://mysteryscience.com/animal-superpowers/mystery-3/animal-behavior-offspring-survival/139" TargetMode="External"/><Relationship Id="rId22" Type="http://schemas.openxmlformats.org/officeDocument/2006/relationships/hyperlink" Target="https://mysteryscience.com/animal-superpowers/mystery-4/camouflage-animal-survival/118" TargetMode="External"/><Relationship Id="rId21" Type="http://schemas.openxmlformats.org/officeDocument/2006/relationships/hyperlink" Target="https://mysteryscience.com/docs/new-york" TargetMode="External"/><Relationship Id="rId24" Type="http://schemas.openxmlformats.org/officeDocument/2006/relationships/image" Target="../media/image7.png"/><Relationship Id="rId23" Type="http://schemas.openxmlformats.org/officeDocument/2006/relationships/hyperlink" Target="https://mysteryscience.com/animal-superpowers/mystery-5/inheritance-variation-of-traits/145" TargetMode="External"/><Relationship Id="rId26" Type="http://schemas.openxmlformats.org/officeDocument/2006/relationships/image" Target="../media/image12.png"/><Relationship Id="rId25" Type="http://schemas.openxmlformats.org/officeDocument/2006/relationships/slide" Target="/ppt/slides/slide2.xml"/><Relationship Id="rId27" Type="http://schemas.openxmlformats.org/officeDocument/2006/relationships/hyperlink" Target="https://support.mysteryscience.com/hc/en-us/articles/49909457748755-What-s-new-in-Mystery-Science-for-Summer-2026" TargetMode="External"/><Relationship Id="rId11" Type="http://schemas.openxmlformats.org/officeDocument/2006/relationships/hyperlink" Target="https://mysteryscience.com/animal-superpowers/mystery-1/parent-offspring-traits/815" TargetMode="External"/><Relationship Id="rId10" Type="http://schemas.openxmlformats.org/officeDocument/2006/relationships/hyperlink" Target="https://mysteryscience.com/animal-superpowers/mystery-1/parent-offspring-traits/815" TargetMode="External"/><Relationship Id="rId13" Type="http://schemas.openxmlformats.org/officeDocument/2006/relationships/hyperlink" Target="https://mysteryscience.com/animal-superpowers/mystery-1/parent-offspring-traits/815" TargetMode="External"/><Relationship Id="rId12" Type="http://schemas.openxmlformats.org/officeDocument/2006/relationships/hyperlink" Target="https://mysteryscience.com/animal-superpowers/mystery-1/parent-offspring-traits/815" TargetMode="External"/><Relationship Id="rId15" Type="http://schemas.openxmlformats.org/officeDocument/2006/relationships/hyperlink" Target="https://mysteryscience.com/animal-superpowers/mystery-2/animal-structures-survival/117" TargetMode="External"/><Relationship Id="rId14" Type="http://schemas.openxmlformats.org/officeDocument/2006/relationships/hyperlink" Target="https://mysteryscience.com/animal-superpowers/mystery-2/animal-structures-survival/117" TargetMode="External"/><Relationship Id="rId17" Type="http://schemas.openxmlformats.org/officeDocument/2006/relationships/hyperlink" Target="https://mysteryscience.com/animal-superpowers/mystery-4/camouflage-animal-survival/118" TargetMode="External"/><Relationship Id="rId16" Type="http://schemas.openxmlformats.org/officeDocument/2006/relationships/hyperlink" Target="https://mysteryscience.com/animal-superpowers/mystery-4/camouflage-animal-survival/118" TargetMode="External"/><Relationship Id="rId19" Type="http://schemas.openxmlformats.org/officeDocument/2006/relationships/hyperlink" Target="https://mysteryscience.com/animal-superpowers/mystery-1/parent-offspring-traits/815" TargetMode="External"/><Relationship Id="rId18" Type="http://schemas.openxmlformats.org/officeDocument/2006/relationships/hyperlink" Target="https://mysteryscience.com/animal-superpowers/mystery-2/animal-structures-survival/11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 Id="rId3" Type="http://schemas.openxmlformats.org/officeDocument/2006/relationships/image" Target="../media/image49.png"/><Relationship Id="rId4" Type="http://schemas.openxmlformats.org/officeDocument/2006/relationships/image" Target="../media/image67.png"/><Relationship Id="rId9" Type="http://schemas.openxmlformats.org/officeDocument/2006/relationships/hyperlink" Target="https://mysteryscience.com/plant-superpowers/mystery-2/plant-survival-engineering/133" TargetMode="External"/><Relationship Id="rId5" Type="http://schemas.openxmlformats.org/officeDocument/2006/relationships/image" Target="../media/image74.png"/><Relationship Id="rId6" Type="http://schemas.openxmlformats.org/officeDocument/2006/relationships/hyperlink" Target="https://mysteryscience.com/plant-superpowers/mystery-1/plant-traits-offspring/834" TargetMode="External"/><Relationship Id="rId7" Type="http://schemas.openxmlformats.org/officeDocument/2006/relationships/hyperlink" Target="https://mysteryscience.com/plant-superpowers/mystery-1/plant-traits-offspring/834" TargetMode="External"/><Relationship Id="rId8" Type="http://schemas.openxmlformats.org/officeDocument/2006/relationships/hyperlink" Target="https://mysteryscience.com/plant-superpowers/mystery-2/plant-survival-engineering/133" TargetMode="External"/><Relationship Id="rId20" Type="http://schemas.openxmlformats.org/officeDocument/2006/relationships/slide" Target="/ppt/slides/slide2.xml"/><Relationship Id="rId22" Type="http://schemas.openxmlformats.org/officeDocument/2006/relationships/image" Target="../media/image12.png"/><Relationship Id="rId21" Type="http://schemas.openxmlformats.org/officeDocument/2006/relationships/slide" Target="/ppt/slides/slide2.xml"/><Relationship Id="rId11" Type="http://schemas.openxmlformats.org/officeDocument/2006/relationships/hyperlink" Target="https://mysteryscience.com/plant-superpowers/mystery-3/plant-movement-survival/157" TargetMode="External"/><Relationship Id="rId10" Type="http://schemas.openxmlformats.org/officeDocument/2006/relationships/hyperlink" Target="https://mysteryscience.com/plant-superpowers/mystery-3/plant-movement-survival/157" TargetMode="External"/><Relationship Id="rId13" Type="http://schemas.openxmlformats.org/officeDocument/2006/relationships/hyperlink" Target="https://mysteryscience.com/plant-superpowers/mystery-2/plant-survival-engineering/133" TargetMode="External"/><Relationship Id="rId12" Type="http://schemas.openxmlformats.org/officeDocument/2006/relationships/hyperlink" Target="https://mysteryscience.com/plant-superpowers/mystery-3/plant-movement-survival/157" TargetMode="External"/><Relationship Id="rId15" Type="http://schemas.openxmlformats.org/officeDocument/2006/relationships/hyperlink" Target="https://mysteryscience.com/plant-superpowers/mystery-3/plant-movement-survival/157" TargetMode="External"/><Relationship Id="rId14" Type="http://schemas.openxmlformats.org/officeDocument/2006/relationships/hyperlink" Target="https://mysteryscience.com/plant-superpowers/mystery-1/plant-traits-offspring/834" TargetMode="External"/><Relationship Id="rId17" Type="http://schemas.openxmlformats.org/officeDocument/2006/relationships/hyperlink" Target="https://mysteryscience.com/plant-superpowers/plant-traits-survival" TargetMode="External"/><Relationship Id="rId16" Type="http://schemas.openxmlformats.org/officeDocument/2006/relationships/hyperlink" Target="https://mysteryscience.com/plant-superpowers/plant-traits-survival" TargetMode="External"/><Relationship Id="rId19" Type="http://schemas.openxmlformats.org/officeDocument/2006/relationships/image" Target="../media/image7.png"/><Relationship Id="rId18" Type="http://schemas.openxmlformats.org/officeDocument/2006/relationships/hyperlink" Target="https://mysteryscience.com/docs/new-yor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52.png"/><Relationship Id="rId4" Type="http://schemas.openxmlformats.org/officeDocument/2006/relationships/image" Target="../media/image46.png"/><Relationship Id="rId9" Type="http://schemas.openxmlformats.org/officeDocument/2006/relationships/hyperlink" Target="https://mysteryscience.com/sun-shadows/mystery-1/sun-shadows-daily-patterns/82" TargetMode="External"/><Relationship Id="rId5" Type="http://schemas.openxmlformats.org/officeDocument/2006/relationships/image" Target="../media/image72.png"/><Relationship Id="rId6" Type="http://schemas.openxmlformats.org/officeDocument/2006/relationships/image" Target="../media/image81.png"/><Relationship Id="rId7" Type="http://schemas.openxmlformats.org/officeDocument/2006/relationships/hyperlink" Target="https://mysteryscience.com/sun-shadows/day-patterns" TargetMode="External"/><Relationship Id="rId8" Type="http://schemas.openxmlformats.org/officeDocument/2006/relationships/hyperlink" Target="https://mysteryscience.com/sun-shadows/day-patterns" TargetMode="External"/><Relationship Id="rId20" Type="http://schemas.openxmlformats.org/officeDocument/2006/relationships/hyperlink" Target="https://mysteryscience.com/sun-shadows/mystery-1/sun-shadows-daily-patterns/82" TargetMode="External"/><Relationship Id="rId22" Type="http://schemas.openxmlformats.org/officeDocument/2006/relationships/hyperlink" Target="https://mysteryscience.com/sun-shadows/mystery-4/daylight-seasonal-patterns/143" TargetMode="External"/><Relationship Id="rId21" Type="http://schemas.openxmlformats.org/officeDocument/2006/relationships/hyperlink" Target="https://mysteryscience.com/sun-shadows/mystery-3/sun-daily-patterns/81" TargetMode="External"/><Relationship Id="rId24" Type="http://schemas.openxmlformats.org/officeDocument/2006/relationships/image" Target="../media/image7.png"/><Relationship Id="rId23" Type="http://schemas.openxmlformats.org/officeDocument/2006/relationships/hyperlink" Target="https://mysteryscience.com/docs/new-york" TargetMode="External"/><Relationship Id="rId26" Type="http://schemas.openxmlformats.org/officeDocument/2006/relationships/slide" Target="/ppt/slides/slide2.xml"/><Relationship Id="rId25" Type="http://schemas.openxmlformats.org/officeDocument/2006/relationships/slide" Target="/ppt/slides/slide2.xml"/><Relationship Id="rId27" Type="http://schemas.openxmlformats.org/officeDocument/2006/relationships/image" Target="../media/image12.png"/><Relationship Id="rId11" Type="http://schemas.openxmlformats.org/officeDocument/2006/relationships/hyperlink" Target="https://mysteryscience.com/sun-shadows/mystery-2/sun-shadows-daily-patterns/138" TargetMode="External"/><Relationship Id="rId10" Type="http://schemas.openxmlformats.org/officeDocument/2006/relationships/hyperlink" Target="https://mysteryscience.com/sun-shadows/mystery-1/sun-shadows-daily-patterns/82" TargetMode="External"/><Relationship Id="rId13" Type="http://schemas.openxmlformats.org/officeDocument/2006/relationships/hyperlink" Target="https://mysteryscience.com/sun-shadows/mystery-2/sun-shadows-daily-patterns/138" TargetMode="External"/><Relationship Id="rId12" Type="http://schemas.openxmlformats.org/officeDocument/2006/relationships/hyperlink" Target="https://mysteryscience.com/sun-shadows/mystery-2/sun-shadows-daily-patterns/138" TargetMode="External"/><Relationship Id="rId15" Type="http://schemas.openxmlformats.org/officeDocument/2006/relationships/hyperlink" Target="https://mysteryscience.com/sun-shadows/mystery-3/sun-daily-patterns/81" TargetMode="External"/><Relationship Id="rId14" Type="http://schemas.openxmlformats.org/officeDocument/2006/relationships/hyperlink" Target="https://mysteryscience.com/sun-shadows/mystery-3/sun-daily-patterns/81" TargetMode="External"/><Relationship Id="rId17" Type="http://schemas.openxmlformats.org/officeDocument/2006/relationships/hyperlink" Target="https://mysteryscience.com/sun-shadows/mystery-4/daylight-seasonal-patterns/143" TargetMode="External"/><Relationship Id="rId16" Type="http://schemas.openxmlformats.org/officeDocument/2006/relationships/hyperlink" Target="https://mysteryscience.com/sun-shadows/mystery-4/daylight-seasonal-patterns/143" TargetMode="External"/><Relationship Id="rId19" Type="http://schemas.openxmlformats.org/officeDocument/2006/relationships/hyperlink" Target="https://mysteryscience.com/sun-shadows/mystery-2/sun-shadows-daily-patterns/138" TargetMode="External"/><Relationship Id="rId18" Type="http://schemas.openxmlformats.org/officeDocument/2006/relationships/hyperlink" Target="https://mysteryscience.com/sun-shadows/mystery-4/daylight-seasonal-patterns/143"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55.png"/><Relationship Id="rId4" Type="http://schemas.openxmlformats.org/officeDocument/2006/relationships/image" Target="../media/image65.png"/><Relationship Id="rId9" Type="http://schemas.openxmlformats.org/officeDocument/2006/relationships/hyperlink" Target="https://mysteryscience.com/moon-stars/mystery-2/stars-daily-patterns/128" TargetMode="External"/><Relationship Id="rId5" Type="http://schemas.openxmlformats.org/officeDocument/2006/relationships/image" Target="../media/image50.png"/><Relationship Id="rId6" Type="http://schemas.openxmlformats.org/officeDocument/2006/relationships/hyperlink" Target="https://mysteryscience.com/moon-stars/mystery-1/moon-phases-patterns/812" TargetMode="External"/><Relationship Id="rId7" Type="http://schemas.openxmlformats.org/officeDocument/2006/relationships/hyperlink" Target="https://mysteryscience.com/moon-stars/mystery-1/moon-phases-patterns/812" TargetMode="External"/><Relationship Id="rId8" Type="http://schemas.openxmlformats.org/officeDocument/2006/relationships/hyperlink" Target="https://mysteryscience.com/moon-stars/mystery-2/stars-daily-patterns/128" TargetMode="External"/><Relationship Id="rId20" Type="http://schemas.openxmlformats.org/officeDocument/2006/relationships/slide" Target="/ppt/slides/slide2.xml"/><Relationship Id="rId22" Type="http://schemas.openxmlformats.org/officeDocument/2006/relationships/image" Target="../media/image12.png"/><Relationship Id="rId21" Type="http://schemas.openxmlformats.org/officeDocument/2006/relationships/slide" Target="/ppt/slides/slide2.xml"/><Relationship Id="rId11" Type="http://schemas.openxmlformats.org/officeDocument/2006/relationships/hyperlink" Target="https://mysteryscience.com/moon-stars/mystery-3/stars-seasonal-patterns/156" TargetMode="External"/><Relationship Id="rId10" Type="http://schemas.openxmlformats.org/officeDocument/2006/relationships/hyperlink" Target="https://mysteryscience.com/moon-stars/mystery-3/stars-seasonal-patterns/156" TargetMode="External"/><Relationship Id="rId13" Type="http://schemas.openxmlformats.org/officeDocument/2006/relationships/hyperlink" Target="https://mysteryscience.com/moon-stars/mystery-2/stars-daily-patterns/128" TargetMode="External"/><Relationship Id="rId12" Type="http://schemas.openxmlformats.org/officeDocument/2006/relationships/hyperlink" Target="https://mysteryscience.com/moon-stars/mystery-3/stars-seasonal-patterns/156" TargetMode="External"/><Relationship Id="rId15" Type="http://schemas.openxmlformats.org/officeDocument/2006/relationships/hyperlink" Target="https://mysteryscience.com/moon-stars/mystery-3/stars-seasonal-patterns/156" TargetMode="External"/><Relationship Id="rId14" Type="http://schemas.openxmlformats.org/officeDocument/2006/relationships/hyperlink" Target="https://mysteryscience.com/moon-stars/mystery-1/moon-phases-patterns/812" TargetMode="External"/><Relationship Id="rId17" Type="http://schemas.openxmlformats.org/officeDocument/2006/relationships/hyperlink" Target="https://mysteryscience.com/moon-stars/night-patterns" TargetMode="External"/><Relationship Id="rId16" Type="http://schemas.openxmlformats.org/officeDocument/2006/relationships/hyperlink" Target="https://mysteryscience.com/moon-stars/night-patterns" TargetMode="External"/><Relationship Id="rId19" Type="http://schemas.openxmlformats.org/officeDocument/2006/relationships/image" Target="../media/image7.png"/><Relationship Id="rId18" Type="http://schemas.openxmlformats.org/officeDocument/2006/relationships/hyperlink" Target="https://mysteryscience.com/docs/new-yor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 Id="rId3" Type="http://schemas.openxmlformats.org/officeDocument/2006/relationships/image" Target="../media/image62.png"/><Relationship Id="rId4" Type="http://schemas.openxmlformats.org/officeDocument/2006/relationships/image" Target="../media/image58.png"/><Relationship Id="rId9" Type="http://schemas.openxmlformats.org/officeDocument/2006/relationships/hyperlink" Target="https://mysteryscience.com/light/mystery-1/sounds-vibrations/105" TargetMode="External"/><Relationship Id="rId5" Type="http://schemas.openxmlformats.org/officeDocument/2006/relationships/image" Target="../media/image57.png"/><Relationship Id="rId6" Type="http://schemas.openxmlformats.org/officeDocument/2006/relationships/image" Target="../media/image54.png"/><Relationship Id="rId7" Type="http://schemas.openxmlformats.org/officeDocument/2006/relationships/hyperlink" Target="https://mysteryscience.com/light/light-sound-communication" TargetMode="External"/><Relationship Id="rId8" Type="http://schemas.openxmlformats.org/officeDocument/2006/relationships/hyperlink" Target="https://mysteryscience.com/light/light-sound-communication" TargetMode="External"/><Relationship Id="rId20" Type="http://schemas.openxmlformats.org/officeDocument/2006/relationships/slide" Target="/ppt/slides/slide2.xml"/><Relationship Id="rId21" Type="http://schemas.openxmlformats.org/officeDocument/2006/relationships/image" Target="../media/image12.png"/><Relationship Id="rId11" Type="http://schemas.openxmlformats.org/officeDocument/2006/relationships/hyperlink" Target="https://mysteryscience.com/light/mystery-3/light-materials-transparent-opaque/106" TargetMode="External"/><Relationship Id="rId10" Type="http://schemas.openxmlformats.org/officeDocument/2006/relationships/hyperlink" Target="https://mysteryscience.com/light/mystery-2/sounds-vibrations/144" TargetMode="External"/><Relationship Id="rId13" Type="http://schemas.openxmlformats.org/officeDocument/2006/relationships/hyperlink" Target="https://mysteryscience.com/light/mystery-2/sounds-vibrations/144" TargetMode="External"/><Relationship Id="rId12" Type="http://schemas.openxmlformats.org/officeDocument/2006/relationships/hyperlink" Target="https://mysteryscience.com/light/mystery-4/light-illumination/137" TargetMode="External"/><Relationship Id="rId15" Type="http://schemas.openxmlformats.org/officeDocument/2006/relationships/hyperlink" Target="https://mysteryscience.com/light/mystery-3/light-materials-transparent-opaque/106" TargetMode="External"/><Relationship Id="rId14" Type="http://schemas.openxmlformats.org/officeDocument/2006/relationships/hyperlink" Target="https://mysteryscience.com/light/mystery-1/sounds-vibrations/105" TargetMode="External"/><Relationship Id="rId17" Type="http://schemas.openxmlformats.org/officeDocument/2006/relationships/hyperlink" Target="https://mysteryscience.com/docs/new-york" TargetMode="External"/><Relationship Id="rId16" Type="http://schemas.openxmlformats.org/officeDocument/2006/relationships/hyperlink" Target="https://mysteryscience.com/light/mystery-4/light-illumination/137" TargetMode="External"/><Relationship Id="rId19" Type="http://schemas.openxmlformats.org/officeDocument/2006/relationships/slide" Target="/ppt/slides/slide2.xml"/><Relationship Id="rId18"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82.png"/><Relationship Id="rId4" Type="http://schemas.openxmlformats.org/officeDocument/2006/relationships/image" Target="../media/image64.png"/><Relationship Id="rId9" Type="http://schemas.openxmlformats.org/officeDocument/2006/relationships/hyperlink" Target="https://mysteryscience.com/light/mystery-5/light-communication-engineering/131" TargetMode="External"/><Relationship Id="rId5" Type="http://schemas.openxmlformats.org/officeDocument/2006/relationships/hyperlink" Target="https://mysteryscience.com/light/light-sound-communication" TargetMode="External"/><Relationship Id="rId6" Type="http://schemas.openxmlformats.org/officeDocument/2006/relationships/hyperlink" Target="https://mysteryscience.com/light/light-sound-communication" TargetMode="External"/><Relationship Id="rId7" Type="http://schemas.openxmlformats.org/officeDocument/2006/relationships/hyperlink" Target="https://mysteryscience.com/light/mystery-5/light-communication-engineering/131" TargetMode="External"/><Relationship Id="rId8" Type="http://schemas.openxmlformats.org/officeDocument/2006/relationships/hyperlink" Target="https://mysteryscience.com/light/mystery-6/lights-sounds-communication/155" TargetMode="External"/><Relationship Id="rId11" Type="http://schemas.openxmlformats.org/officeDocument/2006/relationships/hyperlink" Target="https://mysteryscience.com/docs/new-york" TargetMode="External"/><Relationship Id="rId10" Type="http://schemas.openxmlformats.org/officeDocument/2006/relationships/hyperlink" Target="https://mysteryscience.com/light/mystery-6/lights-sounds-communication/155" TargetMode="External"/><Relationship Id="rId13" Type="http://schemas.openxmlformats.org/officeDocument/2006/relationships/slide" Target="/ppt/slides/slide2.xml"/><Relationship Id="rId12" Type="http://schemas.openxmlformats.org/officeDocument/2006/relationships/image" Target="../media/image7.png"/><Relationship Id="rId15" Type="http://schemas.openxmlformats.org/officeDocument/2006/relationships/image" Target="../media/image12.png"/><Relationship Id="rId14" Type="http://schemas.openxmlformats.org/officeDocument/2006/relationships/slide" Target="/ppt/slides/slid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 Id="rId3" Type="http://schemas.openxmlformats.org/officeDocument/2006/relationships/image" Target="../media/image79.png"/><Relationship Id="rId4" Type="http://schemas.openxmlformats.org/officeDocument/2006/relationships/slide" Target="/ppt/slides/slide19.xml"/><Relationship Id="rId9" Type="http://schemas.openxmlformats.org/officeDocument/2006/relationships/hyperlink" Target="https://mysteryscience.com/water/erosion-earth-s-surface" TargetMode="External"/><Relationship Id="rId5" Type="http://schemas.openxmlformats.org/officeDocument/2006/relationships/hyperlink" Target="https://mysteryscience.com/biodiversity/animal-biodiversity" TargetMode="External"/><Relationship Id="rId6" Type="http://schemas.openxmlformats.org/officeDocument/2006/relationships/slide" Target="/ppt/slides/slide20.xml"/><Relationship Id="rId7" Type="http://schemas.openxmlformats.org/officeDocument/2006/relationships/hyperlink" Target="https://mysteryscience.com/plants/plant-adaptations" TargetMode="External"/><Relationship Id="rId8" Type="http://schemas.openxmlformats.org/officeDocument/2006/relationships/slide" Target="/ppt/slides/slide21.xml"/><Relationship Id="rId20" Type="http://schemas.openxmlformats.org/officeDocument/2006/relationships/hyperlink" Target="https://mysteryscience.com/animal-secrets/animal-needs" TargetMode="External"/><Relationship Id="rId22" Type="http://schemas.openxmlformats.org/officeDocument/2006/relationships/image" Target="../media/image73.png"/><Relationship Id="rId21" Type="http://schemas.openxmlformats.org/officeDocument/2006/relationships/image" Target="../media/image69.png"/><Relationship Id="rId24" Type="http://schemas.openxmlformats.org/officeDocument/2006/relationships/hyperlink" Target="https://mysteryscience.com/docs/new-york" TargetMode="External"/><Relationship Id="rId23" Type="http://schemas.openxmlformats.org/officeDocument/2006/relationships/image" Target="../media/image63.png"/><Relationship Id="rId26" Type="http://schemas.openxmlformats.org/officeDocument/2006/relationships/slide" Target="/ppt/slides/slide2.xml"/><Relationship Id="rId25" Type="http://schemas.openxmlformats.org/officeDocument/2006/relationships/image" Target="../media/image7.png"/><Relationship Id="rId28" Type="http://schemas.openxmlformats.org/officeDocument/2006/relationships/image" Target="../media/image83.png"/><Relationship Id="rId27" Type="http://schemas.openxmlformats.org/officeDocument/2006/relationships/image" Target="../media/image12.png"/><Relationship Id="rId29" Type="http://schemas.openxmlformats.org/officeDocument/2006/relationships/hyperlink" Target="https://support.mysteryscience.com/hc/en-us/articles/49909457748755-What-s-new-in-Mystery-Science-for-Summer-2026" TargetMode="External"/><Relationship Id="rId11" Type="http://schemas.openxmlformats.org/officeDocument/2006/relationships/hyperlink" Target="https://mysteryscience.com/materials/material-properties" TargetMode="External"/><Relationship Id="rId10" Type="http://schemas.openxmlformats.org/officeDocument/2006/relationships/slide" Target="/ppt/slides/slide23.xml"/><Relationship Id="rId13" Type="http://schemas.openxmlformats.org/officeDocument/2006/relationships/hyperlink" Target="https://mysteryscience.com/materials/material-properties" TargetMode="External"/><Relationship Id="rId12" Type="http://schemas.openxmlformats.org/officeDocument/2006/relationships/slide" Target="/ppt/slides/slide24.xml"/><Relationship Id="rId15" Type="http://schemas.openxmlformats.org/officeDocument/2006/relationships/hyperlink" Target="http://mysteryscience.com/anchor" TargetMode="External"/><Relationship Id="rId14" Type="http://schemas.openxmlformats.org/officeDocument/2006/relationships/hyperlink" Target="http://mysteryscience.com/anchor"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s://mysteryscience.com/animal-secrets/animal-needs" TargetMode="External"/><Relationship Id="rId18" Type="http://schemas.openxmlformats.org/officeDocument/2006/relationships/hyperlink" Target="http://mysteryscience.com/anchor"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9.xml"/><Relationship Id="rId3" Type="http://schemas.openxmlformats.org/officeDocument/2006/relationships/hyperlink" Target="https://mysteryscience.com/docs/new-york" TargetMode="External"/><Relationship Id="rId4" Type="http://schemas.openxmlformats.org/officeDocument/2006/relationships/image" Target="../media/image7.png"/><Relationship Id="rId9" Type="http://schemas.openxmlformats.org/officeDocument/2006/relationships/image" Target="../media/image100.png"/><Relationship Id="rId5" Type="http://schemas.openxmlformats.org/officeDocument/2006/relationships/slide" Target="/ppt/slides/slide2.xml"/><Relationship Id="rId6" Type="http://schemas.openxmlformats.org/officeDocument/2006/relationships/slide" Target="/ppt/slides/slide2.xml"/><Relationship Id="rId7" Type="http://schemas.openxmlformats.org/officeDocument/2006/relationships/image" Target="../media/image12.png"/><Relationship Id="rId8" Type="http://schemas.openxmlformats.org/officeDocument/2006/relationships/image" Target="../media/image71.png"/><Relationship Id="rId20" Type="http://schemas.openxmlformats.org/officeDocument/2006/relationships/hyperlink" Target="https://mysteryscience.com/biodiversity/mystery-4/biodiversity-engineering/176" TargetMode="External"/><Relationship Id="rId22" Type="http://schemas.openxmlformats.org/officeDocument/2006/relationships/hyperlink" Target="https://mysteryscience.com/biodiversity/mystery-2/habitat-diversity/758" TargetMode="External"/><Relationship Id="rId21" Type="http://schemas.openxmlformats.org/officeDocument/2006/relationships/hyperlink" Target="https://mysteryscience.com/biodiversity/mystery-4/biodiversity-engineering/176" TargetMode="External"/><Relationship Id="rId24" Type="http://schemas.openxmlformats.org/officeDocument/2006/relationships/hyperlink" Target="https://mysteryscience.com/biodiversity/mystery-3/biodiversity-habitats-species/175" TargetMode="External"/><Relationship Id="rId23" Type="http://schemas.openxmlformats.org/officeDocument/2006/relationships/hyperlink" Target="https://mysteryscience.com/biodiversity/mystery-1/biodiversity-classification/174" TargetMode="External"/><Relationship Id="rId25" Type="http://schemas.openxmlformats.org/officeDocument/2006/relationships/hyperlink" Target="https://mysteryscience.com/biodiversity/mystery-4/biodiversity-engineering/176" TargetMode="External"/><Relationship Id="rId11" Type="http://schemas.openxmlformats.org/officeDocument/2006/relationships/image" Target="../media/image77.png"/><Relationship Id="rId10" Type="http://schemas.openxmlformats.org/officeDocument/2006/relationships/image" Target="../media/image78.png"/><Relationship Id="rId13" Type="http://schemas.openxmlformats.org/officeDocument/2006/relationships/hyperlink" Target="https://mysteryscience.com/biodiversity/animal-biodiversity" TargetMode="External"/><Relationship Id="rId12" Type="http://schemas.openxmlformats.org/officeDocument/2006/relationships/hyperlink" Target="https://mysteryscience.com/biodiversity/animal-biodiversity" TargetMode="External"/><Relationship Id="rId15" Type="http://schemas.openxmlformats.org/officeDocument/2006/relationships/hyperlink" Target="https://mysteryscience.com/biodiversity/mystery-1/biodiversity-classification/174" TargetMode="External"/><Relationship Id="rId14" Type="http://schemas.openxmlformats.org/officeDocument/2006/relationships/hyperlink" Target="https://mysteryscience.com/biodiversity/mystery-1/biodiversity-classification/174" TargetMode="External"/><Relationship Id="rId17" Type="http://schemas.openxmlformats.org/officeDocument/2006/relationships/hyperlink" Target="https://mysteryscience.com/biodiversity/mystery-2/habitat-diversity/758" TargetMode="External"/><Relationship Id="rId16" Type="http://schemas.openxmlformats.org/officeDocument/2006/relationships/hyperlink" Target="https://mysteryscience.com/biodiversity/mystery-2/habitat-diversity/758" TargetMode="External"/><Relationship Id="rId19" Type="http://schemas.openxmlformats.org/officeDocument/2006/relationships/hyperlink" Target="https://mysteryscience.com/biodiversity/mystery-3/biodiversity-habitats-species/175" TargetMode="External"/><Relationship Id="rId18" Type="http://schemas.openxmlformats.org/officeDocument/2006/relationships/hyperlink" Target="https://mysteryscience.com/biodiversity/mystery-3/biodiversity-habitats-species/175"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0.xml"/><Relationship Id="rId3" Type="http://schemas.openxmlformats.org/officeDocument/2006/relationships/image" Target="../media/image103.png"/><Relationship Id="rId4" Type="http://schemas.openxmlformats.org/officeDocument/2006/relationships/image" Target="../media/image90.png"/><Relationship Id="rId9" Type="http://schemas.openxmlformats.org/officeDocument/2006/relationships/hyperlink" Target="https://mysteryscience.com/plants/plant-adaptations" TargetMode="External"/><Relationship Id="rId5" Type="http://schemas.openxmlformats.org/officeDocument/2006/relationships/image" Target="../media/image108.png"/><Relationship Id="rId6" Type="http://schemas.openxmlformats.org/officeDocument/2006/relationships/image" Target="../media/image70.png"/><Relationship Id="rId7" Type="http://schemas.openxmlformats.org/officeDocument/2006/relationships/image" Target="../media/image102.png"/><Relationship Id="rId8" Type="http://schemas.openxmlformats.org/officeDocument/2006/relationships/hyperlink" Target="https://mysteryscience.com/plants/plant-adaptations" TargetMode="External"/><Relationship Id="rId20" Type="http://schemas.openxmlformats.org/officeDocument/2006/relationships/hyperlink" Target="https://mysteryscience.com/docs/new-york" TargetMode="External"/><Relationship Id="rId22" Type="http://schemas.openxmlformats.org/officeDocument/2006/relationships/slide" Target="/ppt/slides/slide2.xml"/><Relationship Id="rId21" Type="http://schemas.openxmlformats.org/officeDocument/2006/relationships/image" Target="../media/image7.png"/><Relationship Id="rId24" Type="http://schemas.openxmlformats.org/officeDocument/2006/relationships/hyperlink" Target="https://mysteryscience.com/plants/mystery-2/animal-seed-dispersal/1003" TargetMode="External"/><Relationship Id="rId23" Type="http://schemas.openxmlformats.org/officeDocument/2006/relationships/image" Target="../media/image12.png"/><Relationship Id="rId25" Type="http://schemas.openxmlformats.org/officeDocument/2006/relationships/hyperlink" Target="https://support.mysteryscience.com/hc/en-us/articles/49909457748755-What-s-new-in-Mystery-Science-for-Summer-2026" TargetMode="External"/><Relationship Id="rId11" Type="http://schemas.openxmlformats.org/officeDocument/2006/relationships/hyperlink" Target="https://mysteryscience.com/plants/mystery-1/seed-dispersal/912" TargetMode="External"/><Relationship Id="rId10" Type="http://schemas.openxmlformats.org/officeDocument/2006/relationships/hyperlink" Target="https://mysteryscience.com/plants/mystery-1/seed-dispersal/912" TargetMode="External"/><Relationship Id="rId13" Type="http://schemas.openxmlformats.org/officeDocument/2006/relationships/hyperlink" Target="https://mysteryscience.com/plants/mystery-2/water-sunlight-plant-growth/571" TargetMode="External"/><Relationship Id="rId12" Type="http://schemas.openxmlformats.org/officeDocument/2006/relationships/hyperlink" Target="https://mysteryscience.com/plants/mystery-2/animal-seed-dispersal/1003" TargetMode="External"/><Relationship Id="rId15" Type="http://schemas.openxmlformats.org/officeDocument/2006/relationships/hyperlink" Target="https://mysteryscience.com/plants/mystery-4/plant-needs-habitats/1004" TargetMode="External"/><Relationship Id="rId14" Type="http://schemas.openxmlformats.org/officeDocument/2006/relationships/hyperlink" Target="https://mysteryscience.com/plants/mystery-2/water-sunlight-plant-growth/571" TargetMode="External"/><Relationship Id="rId17" Type="http://schemas.openxmlformats.org/officeDocument/2006/relationships/hyperlink" Target="https://mysteryscience.com/plants/mystery-1/seed-dispersal/912" TargetMode="External"/><Relationship Id="rId16" Type="http://schemas.openxmlformats.org/officeDocument/2006/relationships/hyperlink" Target="https://mysteryscience.com/plants/mystery-2/animal-seed-dispersal/1003" TargetMode="External"/><Relationship Id="rId19" Type="http://schemas.openxmlformats.org/officeDocument/2006/relationships/hyperlink" Target="https://mysteryscience.com/plants/mystery-4/plant-needs-habitats/1004" TargetMode="External"/><Relationship Id="rId18" Type="http://schemas.openxmlformats.org/officeDocument/2006/relationships/hyperlink" Target="https://mysteryscience.com/plants/mystery-2/water-sunlight-plant-growth/571"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1.xml"/><Relationship Id="rId3" Type="http://schemas.openxmlformats.org/officeDocument/2006/relationships/image" Target="../media/image80.png"/><Relationship Id="rId4" Type="http://schemas.openxmlformats.org/officeDocument/2006/relationships/image" Target="../media/image85.png"/><Relationship Id="rId9" Type="http://schemas.openxmlformats.org/officeDocument/2006/relationships/hyperlink" Target="https://mysteryscience.com/water/erosion-earth-s-surface" TargetMode="External"/><Relationship Id="rId5" Type="http://schemas.openxmlformats.org/officeDocument/2006/relationships/image" Target="../media/image105.png"/><Relationship Id="rId6" Type="http://schemas.openxmlformats.org/officeDocument/2006/relationships/image" Target="../media/image92.png"/><Relationship Id="rId7" Type="http://schemas.openxmlformats.org/officeDocument/2006/relationships/image" Target="../media/image86.png"/><Relationship Id="rId8" Type="http://schemas.openxmlformats.org/officeDocument/2006/relationships/hyperlink" Target="https://mysteryscience.com/water/erosion-earth-s-surface" TargetMode="External"/><Relationship Id="rId20" Type="http://schemas.openxmlformats.org/officeDocument/2006/relationships/hyperlink" Target="https://mysteryscience.com/water/mystery-3/mapping-severe-weather/802" TargetMode="External"/><Relationship Id="rId22" Type="http://schemas.openxmlformats.org/officeDocument/2006/relationships/hyperlink" Target="https://mysteryscience.com/water/mystery-4/erosion-earth-s-surface-landforms/114" TargetMode="External"/><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image" Target="../media/image7.png"/><Relationship Id="rId26" Type="http://schemas.openxmlformats.org/officeDocument/2006/relationships/image" Target="../media/image12.png"/><Relationship Id="rId25" Type="http://schemas.openxmlformats.org/officeDocument/2006/relationships/slide" Target="/ppt/slides/slide2.xml"/><Relationship Id="rId11" Type="http://schemas.openxmlformats.org/officeDocument/2006/relationships/hyperlink" Target="https://mysteryscience.com/water/mystery-1/mapping-earth-s-surface-features/112" TargetMode="External"/><Relationship Id="rId10" Type="http://schemas.openxmlformats.org/officeDocument/2006/relationships/hyperlink" Target="https://mysteryscience.com/water/mystery-1/mapping-earth-s-surface-features/112" TargetMode="External"/><Relationship Id="rId13" Type="http://schemas.openxmlformats.org/officeDocument/2006/relationships/hyperlink" Target="https://mysteryscience.com/water/mystery-2/rocks-sand-erosion/113" TargetMode="External"/><Relationship Id="rId12" Type="http://schemas.openxmlformats.org/officeDocument/2006/relationships/hyperlink" Target="https://mysteryscience.com/water/mystery-2/rocks-sand-erosion/113" TargetMode="External"/><Relationship Id="rId15" Type="http://schemas.openxmlformats.org/officeDocument/2006/relationships/hyperlink" Target="https://mysteryscience.com/water/mystery-3/mapping-severe-weather/802" TargetMode="External"/><Relationship Id="rId14" Type="http://schemas.openxmlformats.org/officeDocument/2006/relationships/hyperlink" Target="https://mysteryscience.com/water/mystery-3/mapping-severe-weather/802" TargetMode="External"/><Relationship Id="rId17" Type="http://schemas.openxmlformats.org/officeDocument/2006/relationships/hyperlink" Target="https://mysteryscience.com/water/mystery-4/erosion-earth-s-surface-landforms/114" TargetMode="External"/><Relationship Id="rId16" Type="http://schemas.openxmlformats.org/officeDocument/2006/relationships/hyperlink" Target="https://mysteryscience.com/water/mystery-4/erosion-earth-s-surface-landforms/114" TargetMode="External"/><Relationship Id="rId19" Type="http://schemas.openxmlformats.org/officeDocument/2006/relationships/hyperlink" Target="https://mysteryscience.com/water/mystery-1/mapping-earth-s-surface-features/112" TargetMode="External"/><Relationship Id="rId18" Type="http://schemas.openxmlformats.org/officeDocument/2006/relationships/hyperlink" Target="https://mysteryscience.com/water/mystery-2/rocks-sand-erosion/113"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2.xml"/><Relationship Id="rId3" Type="http://schemas.openxmlformats.org/officeDocument/2006/relationships/image" Target="../media/image88.png"/><Relationship Id="rId4" Type="http://schemas.openxmlformats.org/officeDocument/2006/relationships/hyperlink" Target="https://mysteryscience.com/water/mystery-5/erosion-engineering/152" TargetMode="External"/><Relationship Id="rId9" Type="http://schemas.openxmlformats.org/officeDocument/2006/relationships/hyperlink" Target="https://mysteryscience.com/water/erosion-earth-s-surface" TargetMode="External"/><Relationship Id="rId5" Type="http://schemas.openxmlformats.org/officeDocument/2006/relationships/hyperlink" Target="https://mysteryscience.com/water/mystery-5/erosion-engineering/152" TargetMode="External"/><Relationship Id="rId6" Type="http://schemas.openxmlformats.org/officeDocument/2006/relationships/hyperlink" Target="https://mysteryscience.com/water/mystery-5/erosion-engineering/152" TargetMode="External"/><Relationship Id="rId7" Type="http://schemas.openxmlformats.org/officeDocument/2006/relationships/hyperlink" Target="https://mysteryscience.com/water/mystery-5/erosion-engineering/152" TargetMode="External"/><Relationship Id="rId8" Type="http://schemas.openxmlformats.org/officeDocument/2006/relationships/hyperlink" Target="https://mysteryscience.com/water/erosion-earth-s-surface" TargetMode="External"/><Relationship Id="rId11" Type="http://schemas.openxmlformats.org/officeDocument/2006/relationships/image" Target="../media/image7.png"/><Relationship Id="rId10" Type="http://schemas.openxmlformats.org/officeDocument/2006/relationships/hyperlink" Target="https://mysteryscience.com/docs/new-york" TargetMode="External"/><Relationship Id="rId13" Type="http://schemas.openxmlformats.org/officeDocument/2006/relationships/slide" Target="/ppt/slides/slide2.xml"/><Relationship Id="rId12" Type="http://schemas.openxmlformats.org/officeDocument/2006/relationships/slide" Target="/ppt/slides/slide2.xml"/><Relationship Id="rId14" Type="http://schemas.openxmlformats.org/officeDocument/2006/relationships/image" Target="../media/image1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3.xml"/><Relationship Id="rId3" Type="http://schemas.openxmlformats.org/officeDocument/2006/relationships/image" Target="../media/image87.png"/><Relationship Id="rId4" Type="http://schemas.openxmlformats.org/officeDocument/2006/relationships/image" Target="../media/image97.png"/><Relationship Id="rId9" Type="http://schemas.openxmlformats.org/officeDocument/2006/relationships/hyperlink" Target="https://mysteryscience.com/materials/mystery-1/materials-properties-engineering/64" TargetMode="External"/><Relationship Id="rId5" Type="http://schemas.openxmlformats.org/officeDocument/2006/relationships/image" Target="../media/image107.png"/><Relationship Id="rId6" Type="http://schemas.openxmlformats.org/officeDocument/2006/relationships/image" Target="../media/image98.png"/><Relationship Id="rId7" Type="http://schemas.openxmlformats.org/officeDocument/2006/relationships/hyperlink" Target="https://mysteryscience.com/materials/material-properties" TargetMode="External"/><Relationship Id="rId8" Type="http://schemas.openxmlformats.org/officeDocument/2006/relationships/hyperlink" Target="https://mysteryscience.com/materials/material-properties" TargetMode="External"/><Relationship Id="rId20" Type="http://schemas.openxmlformats.org/officeDocument/2006/relationships/hyperlink" Target="https://mysteryscience.com/docs/new-york" TargetMode="External"/><Relationship Id="rId22" Type="http://schemas.openxmlformats.org/officeDocument/2006/relationships/slide" Target="/ppt/slides/slide2.xml"/><Relationship Id="rId21" Type="http://schemas.openxmlformats.org/officeDocument/2006/relationships/image" Target="../media/image7.png"/><Relationship Id="rId24" Type="http://schemas.openxmlformats.org/officeDocument/2006/relationships/image" Target="../media/image12.png"/><Relationship Id="rId23" Type="http://schemas.openxmlformats.org/officeDocument/2006/relationships/slide" Target="/ppt/slides/slide2.xml"/><Relationship Id="rId25" Type="http://schemas.openxmlformats.org/officeDocument/2006/relationships/hyperlink" Target="https://mysteryscience.com/materials/mystery-6/soil-properties/805" TargetMode="External"/><Relationship Id="rId11" Type="http://schemas.openxmlformats.org/officeDocument/2006/relationships/hyperlink" Target="https://mysteryscience.com/materials/mystery-2/classify-materials-insulators-properties/65" TargetMode="External"/><Relationship Id="rId10" Type="http://schemas.openxmlformats.org/officeDocument/2006/relationships/hyperlink" Target="https://mysteryscience.com/materials/mystery-1/materials-properties-engineering/64" TargetMode="External"/><Relationship Id="rId13" Type="http://schemas.openxmlformats.org/officeDocument/2006/relationships/hyperlink" Target="https://mysteryscience.com/materials/mystery-5/materials-properties-engineering/262" TargetMode="External"/><Relationship Id="rId12" Type="http://schemas.openxmlformats.org/officeDocument/2006/relationships/hyperlink" Target="https://mysteryscience.com/materials/mystery-2/classify-materials-insulators-properties/65" TargetMode="External"/><Relationship Id="rId15" Type="http://schemas.openxmlformats.org/officeDocument/2006/relationships/hyperlink" Target="https://mysteryscience.com/materials/mystery-6/soil-properties/805" TargetMode="External"/><Relationship Id="rId14" Type="http://schemas.openxmlformats.org/officeDocument/2006/relationships/hyperlink" Target="https://mysteryscience.com/materials/mystery-5/materials-properties-engineering/262" TargetMode="External"/><Relationship Id="rId17" Type="http://schemas.openxmlformats.org/officeDocument/2006/relationships/hyperlink" Target="https://mysteryscience.com/materials/mystery-2/classify-materials-insulators-properties/65" TargetMode="External"/><Relationship Id="rId16" Type="http://schemas.openxmlformats.org/officeDocument/2006/relationships/hyperlink" Target="https://mysteryscience.com/materials/mystery-6/soil-properties/805" TargetMode="External"/><Relationship Id="rId19" Type="http://schemas.openxmlformats.org/officeDocument/2006/relationships/hyperlink" Target="https://mysteryscience.com/materials/mystery-5/materials-properties-engineering/262" TargetMode="External"/><Relationship Id="rId18" Type="http://schemas.openxmlformats.org/officeDocument/2006/relationships/hyperlink" Target="https://mysteryscience.com/materials/mystery-1/materials-properties-engineering/64"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image" Target="../media/image104.png"/><Relationship Id="rId4" Type="http://schemas.openxmlformats.org/officeDocument/2006/relationships/image" Target="../media/image94.png"/><Relationship Id="rId9" Type="http://schemas.openxmlformats.org/officeDocument/2006/relationships/hyperlink" Target="https://mysteryscience.com/materials/mystery-3/heating-cooling-phases-of-matter/66" TargetMode="External"/><Relationship Id="rId5" Type="http://schemas.openxmlformats.org/officeDocument/2006/relationships/image" Target="../media/image84.png"/><Relationship Id="rId6" Type="http://schemas.openxmlformats.org/officeDocument/2006/relationships/hyperlink" Target="https://mysteryscience.com/materials/material-properties" TargetMode="External"/><Relationship Id="rId7" Type="http://schemas.openxmlformats.org/officeDocument/2006/relationships/hyperlink" Target="https://mysteryscience.com/materials/material-properties" TargetMode="External"/><Relationship Id="rId8" Type="http://schemas.openxmlformats.org/officeDocument/2006/relationships/hyperlink" Target="https://mysteryscience.com/materials/mystery-3/heating-cooling-phases-of-matter/66" TargetMode="External"/><Relationship Id="rId11" Type="http://schemas.openxmlformats.org/officeDocument/2006/relationships/hyperlink" Target="https://mysteryscience.com/materials/mystery-3/heating-cooling-phases-of-matter/66" TargetMode="External"/><Relationship Id="rId10" Type="http://schemas.openxmlformats.org/officeDocument/2006/relationships/hyperlink" Target="https://mysteryscience.com/materials/mystery-1/materials-properties-engineering/64" TargetMode="External"/><Relationship Id="rId13" Type="http://schemas.openxmlformats.org/officeDocument/2006/relationships/image" Target="../media/image7.png"/><Relationship Id="rId12" Type="http://schemas.openxmlformats.org/officeDocument/2006/relationships/hyperlink" Target="https://mysteryscience.com/docs/new-york" TargetMode="External"/><Relationship Id="rId15" Type="http://schemas.openxmlformats.org/officeDocument/2006/relationships/image" Target="../media/image12.png"/><Relationship Id="rId14" Type="http://schemas.openxmlformats.org/officeDocument/2006/relationships/slide" Target="/ppt/slides/slid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5.xml"/><Relationship Id="rId3" Type="http://schemas.openxmlformats.org/officeDocument/2006/relationships/image" Target="../media/image89.png"/><Relationship Id="rId4" Type="http://schemas.openxmlformats.org/officeDocument/2006/relationships/image" Target="../media/image99.png"/><Relationship Id="rId9" Type="http://schemas.openxmlformats.org/officeDocument/2006/relationships/slide" Target="/ppt/slides/slide28.xml"/><Relationship Id="rId5" Type="http://schemas.openxmlformats.org/officeDocument/2006/relationships/slide" Target="/ppt/slides/slide26.xml"/><Relationship Id="rId6" Type="http://schemas.openxmlformats.org/officeDocument/2006/relationships/hyperlink" Target="https://mysteryscience.com/animals/fossils-changing-environments" TargetMode="External"/><Relationship Id="rId7" Type="http://schemas.openxmlformats.org/officeDocument/2006/relationships/slide" Target="/ppt/slides/slide27.xml"/><Relationship Id="rId8" Type="http://schemas.openxmlformats.org/officeDocument/2006/relationships/hyperlink" Target="https://mysteryscience.com/circle-of-life/life-cycles" TargetMode="External"/><Relationship Id="rId20" Type="http://schemas.openxmlformats.org/officeDocument/2006/relationships/hyperlink" Target="https://mysteryscience.com/animal-secrets/animal-needs" TargetMode="External"/><Relationship Id="rId22" Type="http://schemas.openxmlformats.org/officeDocument/2006/relationships/image" Target="../media/image116.png"/><Relationship Id="rId21" Type="http://schemas.openxmlformats.org/officeDocument/2006/relationships/image" Target="../media/image95.png"/><Relationship Id="rId24" Type="http://schemas.openxmlformats.org/officeDocument/2006/relationships/hyperlink" Target="https://mysteryscience.com/docs/new-york" TargetMode="External"/><Relationship Id="rId23" Type="http://schemas.openxmlformats.org/officeDocument/2006/relationships/image" Target="../media/image96.png"/><Relationship Id="rId26" Type="http://schemas.openxmlformats.org/officeDocument/2006/relationships/slide" Target="/ppt/slides/slide2.xml"/><Relationship Id="rId25" Type="http://schemas.openxmlformats.org/officeDocument/2006/relationships/image" Target="../media/image7.png"/><Relationship Id="rId28" Type="http://schemas.openxmlformats.org/officeDocument/2006/relationships/hyperlink" Target="https://support.mysteryscience.com/hc/en-us/articles/49909457748755-What-s-new-in-Mystery-Science-for-Summer-2026" TargetMode="External"/><Relationship Id="rId27" Type="http://schemas.openxmlformats.org/officeDocument/2006/relationships/image" Target="../media/image12.png"/><Relationship Id="rId11" Type="http://schemas.openxmlformats.org/officeDocument/2006/relationships/slide" Target="/ppt/slides/slide30.xml"/><Relationship Id="rId10" Type="http://schemas.openxmlformats.org/officeDocument/2006/relationships/hyperlink" Target="https://mysteryscience.com/selection/heredity-survival-selection" TargetMode="External"/><Relationship Id="rId13" Type="http://schemas.openxmlformats.org/officeDocument/2006/relationships/slide" Target="/ppt/slides/slide32.xml"/><Relationship Id="rId12" Type="http://schemas.openxmlformats.org/officeDocument/2006/relationships/hyperlink" Target="https://mysteryscience.com/weather/weather-climate" TargetMode="External"/><Relationship Id="rId15" Type="http://schemas.openxmlformats.org/officeDocument/2006/relationships/hyperlink" Target="http://mysteryscience.com/anchor" TargetMode="External"/><Relationship Id="rId14" Type="http://schemas.openxmlformats.org/officeDocument/2006/relationships/hyperlink" Target="https://mysteryscience.com/forces/forces-motion-magnets"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6.xml"/><Relationship Id="rId3" Type="http://schemas.openxmlformats.org/officeDocument/2006/relationships/image" Target="../media/image114.png"/><Relationship Id="rId4" Type="http://schemas.openxmlformats.org/officeDocument/2006/relationships/image" Target="../media/image123.jpg"/><Relationship Id="rId9" Type="http://schemas.openxmlformats.org/officeDocument/2006/relationships/hyperlink" Target="https://mysteryscience.com/animals/mystery-2/fossil-evidence-dinosaurs/967" TargetMode="External"/><Relationship Id="rId5" Type="http://schemas.openxmlformats.org/officeDocument/2006/relationships/image" Target="../media/image126.png"/><Relationship Id="rId6" Type="http://schemas.openxmlformats.org/officeDocument/2006/relationships/hyperlink" Target="https://mysteryscience.com/animals/mystery-1/habitats-fossils-environments-over-time/379" TargetMode="External"/><Relationship Id="rId7" Type="http://schemas.openxmlformats.org/officeDocument/2006/relationships/hyperlink" Target="https://mysteryscience.com/animals/mystery-1/habitats-fossils-environments-over-time/379" TargetMode="External"/><Relationship Id="rId8" Type="http://schemas.openxmlformats.org/officeDocument/2006/relationships/hyperlink" Target="https://mysteryscience.com/animals/mystery-2/fossil-evidence-dinosaurs/967" TargetMode="External"/><Relationship Id="rId20" Type="http://schemas.openxmlformats.org/officeDocument/2006/relationships/slide" Target="/ppt/slides/slide2.xml"/><Relationship Id="rId21" Type="http://schemas.openxmlformats.org/officeDocument/2006/relationships/image" Target="../media/image12.png"/><Relationship Id="rId11" Type="http://schemas.openxmlformats.org/officeDocument/2006/relationships/hyperlink" Target="https://mysteryscience.com/animals/mystery-2/fossil-evidence-dinosaurs/967" TargetMode="External"/><Relationship Id="rId10" Type="http://schemas.openxmlformats.org/officeDocument/2006/relationships/hyperlink" Target="https://mysteryscience.com/animals/mystery-3/fossil-evidence-trace-fossils-animal-behavior/417" TargetMode="External"/><Relationship Id="rId13" Type="http://schemas.openxmlformats.org/officeDocument/2006/relationships/hyperlink" Target="https://mysteryscience.com/animals/mystery-3/fossil-evidence-trace-fossils-animal-behavior/417" TargetMode="External"/><Relationship Id="rId12" Type="http://schemas.openxmlformats.org/officeDocument/2006/relationships/hyperlink" Target="https://mysteryscience.com/animals/mystery-1/habitats-fossils-environments-over-time/379" TargetMode="External"/><Relationship Id="rId15" Type="http://schemas.openxmlformats.org/officeDocument/2006/relationships/hyperlink" Target="https://mysteryscience.com/animals/fossils-animal-survival-heredity" TargetMode="External"/><Relationship Id="rId14" Type="http://schemas.openxmlformats.org/officeDocument/2006/relationships/hyperlink" Target="https://mysteryscience.com/animals/fossils-animal-survival-heredity" TargetMode="External"/><Relationship Id="rId17" Type="http://schemas.openxmlformats.org/officeDocument/2006/relationships/hyperlink" Target="https://mysteryscience.com/docs/new-york" TargetMode="External"/><Relationship Id="rId16" Type="http://schemas.openxmlformats.org/officeDocument/2006/relationships/hyperlink" Target="https://mysteryscience.com/animals/fossils-animal-survival-heredity" TargetMode="External"/><Relationship Id="rId19" Type="http://schemas.openxmlformats.org/officeDocument/2006/relationships/slide" Target="/ppt/slides/slide2.xml"/><Relationship Id="rId18"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7.xml"/><Relationship Id="rId3" Type="http://schemas.openxmlformats.org/officeDocument/2006/relationships/image" Target="../media/image122.png"/><Relationship Id="rId4" Type="http://schemas.openxmlformats.org/officeDocument/2006/relationships/image" Target="../media/image115.png"/><Relationship Id="rId9" Type="http://schemas.openxmlformats.org/officeDocument/2006/relationships/hyperlink" Target="https://mysteryscience.com/circle-of-life/mystery-1/animal-life-cycles/822" TargetMode="External"/><Relationship Id="rId5" Type="http://schemas.openxmlformats.org/officeDocument/2006/relationships/image" Target="../media/image106.png"/><Relationship Id="rId6" Type="http://schemas.openxmlformats.org/officeDocument/2006/relationships/image" Target="../media/image117.png"/><Relationship Id="rId7" Type="http://schemas.openxmlformats.org/officeDocument/2006/relationships/image" Target="../media/image109.png"/><Relationship Id="rId8" Type="http://schemas.openxmlformats.org/officeDocument/2006/relationships/hyperlink" Target="https://mysteryscience.com/circle-of-life/mystery-1/animal-life-cycles/822" TargetMode="External"/><Relationship Id="rId20" Type="http://schemas.openxmlformats.org/officeDocument/2006/relationships/hyperlink" Target="https://mysteryscience.com/circle-of-life/mystery-3/pollination-plant-reproduction/91" TargetMode="External"/><Relationship Id="rId22" Type="http://schemas.openxmlformats.org/officeDocument/2006/relationships/hyperlink" Target="https://mysteryscience.com/circle-of-life/life-cycles" TargetMode="External"/><Relationship Id="rId21" Type="http://schemas.openxmlformats.org/officeDocument/2006/relationships/hyperlink" Target="https://mysteryscience.com/circle-of-life/life-cycles"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circle-of-life/mystery-4/fruit-seeds-plant-reproduction/89" TargetMode="External"/><Relationship Id="rId26" Type="http://schemas.openxmlformats.org/officeDocument/2006/relationships/image" Target="../media/image7.png"/><Relationship Id="rId25" Type="http://schemas.openxmlformats.org/officeDocument/2006/relationships/hyperlink" Target="https://mysteryscience.com/circle-of-life/mystery-3/plant-life-cycles/832" TargetMode="External"/><Relationship Id="rId28" Type="http://schemas.openxmlformats.org/officeDocument/2006/relationships/slide" Target="/ppt/slides/slide2.xml"/><Relationship Id="rId27" Type="http://schemas.openxmlformats.org/officeDocument/2006/relationships/slide" Target="/ppt/slides/slide2.xml"/><Relationship Id="rId29" Type="http://schemas.openxmlformats.org/officeDocument/2006/relationships/image" Target="../media/image12.png"/><Relationship Id="rId11" Type="http://schemas.openxmlformats.org/officeDocument/2006/relationships/hyperlink" Target="https://mysteryscience.com/circle-of-life/mystery-2/environmental-change-engineering/266" TargetMode="External"/><Relationship Id="rId10" Type="http://schemas.openxmlformats.org/officeDocument/2006/relationships/hyperlink" Target="https://mysteryscience.com/circle-of-life/mystery-2/environmental-change-engineering/266" TargetMode="External"/><Relationship Id="rId13" Type="http://schemas.openxmlformats.org/officeDocument/2006/relationships/hyperlink" Target="https://mysteryscience.com/circle-of-life/mystery-3/pollination-plant-reproduction/91" TargetMode="External"/><Relationship Id="rId12" Type="http://schemas.openxmlformats.org/officeDocument/2006/relationships/hyperlink" Target="https://mysteryscience.com/circle-of-life/mystery-3/pollination-plant-reproduction/91" TargetMode="External"/><Relationship Id="rId15" Type="http://schemas.openxmlformats.org/officeDocument/2006/relationships/hyperlink" Target="https://mysteryscience.com/circle-of-life/mystery-4/fruit-seeds-plant-reproduction/89" TargetMode="External"/><Relationship Id="rId14" Type="http://schemas.openxmlformats.org/officeDocument/2006/relationships/hyperlink" Target="https://mysteryscience.com/circle-of-life/mystery-4/fruit-seeds-plant-reproduction/89" TargetMode="External"/><Relationship Id="rId17" Type="http://schemas.openxmlformats.org/officeDocument/2006/relationships/hyperlink" Target="https://mysteryscience.com/circle-of-life/mystery-3/plant-life-cycles/832" TargetMode="External"/><Relationship Id="rId16" Type="http://schemas.openxmlformats.org/officeDocument/2006/relationships/hyperlink" Target="https://mysteryscience.com/circle-of-life/mystery-3/plant-life-cycles/832" TargetMode="External"/><Relationship Id="rId19" Type="http://schemas.openxmlformats.org/officeDocument/2006/relationships/hyperlink" Target="https://mysteryscience.com/circle-of-life/mystery-1/animal-life-cycles/822" TargetMode="External"/><Relationship Id="rId18" Type="http://schemas.openxmlformats.org/officeDocument/2006/relationships/hyperlink" Target="https://mysteryscience.com/circle-of-life/mystery-2/environmental-change-engineering/266"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8.xml"/><Relationship Id="rId3" Type="http://schemas.openxmlformats.org/officeDocument/2006/relationships/hyperlink" Target="https://mysteryscience.com/selection/heredity-survival-selection" TargetMode="External"/><Relationship Id="rId4" Type="http://schemas.openxmlformats.org/officeDocument/2006/relationships/hyperlink" Target="https://mysteryscience.com/selection/heredity-survival-selection" TargetMode="External"/><Relationship Id="rId9" Type="http://schemas.openxmlformats.org/officeDocument/2006/relationships/image" Target="../media/image7.png"/><Relationship Id="rId5" Type="http://schemas.openxmlformats.org/officeDocument/2006/relationships/hyperlink" Target="https://mysteryscience.com/selection/heredity-survival-selection" TargetMode="External"/><Relationship Id="rId6" Type="http://schemas.openxmlformats.org/officeDocument/2006/relationships/hyperlink" Target="https://mysteryscience.com/selection/heredity-survival-selection" TargetMode="External"/><Relationship Id="rId7" Type="http://schemas.openxmlformats.org/officeDocument/2006/relationships/hyperlink" Target="https://mysteryscience.com/selection/heredity-survival-selection" TargetMode="External"/><Relationship Id="rId8" Type="http://schemas.openxmlformats.org/officeDocument/2006/relationships/hyperlink" Target="https://mysteryscience.com/docs/new-york" TargetMode="External"/><Relationship Id="rId20" Type="http://schemas.openxmlformats.org/officeDocument/2006/relationships/hyperlink" Target="https://mysteryscience.com/selection/mystery-3/trait-variation-survival-natural-selection/1176" TargetMode="External"/><Relationship Id="rId11" Type="http://schemas.openxmlformats.org/officeDocument/2006/relationships/image" Target="../media/image12.png"/><Relationship Id="rId10" Type="http://schemas.openxmlformats.org/officeDocument/2006/relationships/slide" Target="/ppt/slides/slide2.xml"/><Relationship Id="rId13" Type="http://schemas.openxmlformats.org/officeDocument/2006/relationships/image" Target="../media/image135.png"/><Relationship Id="rId12" Type="http://schemas.openxmlformats.org/officeDocument/2006/relationships/image" Target="../media/image130.png"/><Relationship Id="rId15" Type="http://schemas.openxmlformats.org/officeDocument/2006/relationships/hyperlink" Target="https://mysteryscience.com/selection/mystery-1/traits-inheritance/1137" TargetMode="External"/><Relationship Id="rId14" Type="http://schemas.openxmlformats.org/officeDocument/2006/relationships/image" Target="../media/image147.png"/><Relationship Id="rId17" Type="http://schemas.openxmlformats.org/officeDocument/2006/relationships/hyperlink" Target="https://mysteryscience.com/selection/mystery-3/trait-variation-survival-natural-selection/1176" TargetMode="External"/><Relationship Id="rId16" Type="http://schemas.openxmlformats.org/officeDocument/2006/relationships/hyperlink" Target="https://mysteryscience.com/selection/mystery-2/trait-variation-inheritance-artificial-selection/1139" TargetMode="External"/><Relationship Id="rId19" Type="http://schemas.openxmlformats.org/officeDocument/2006/relationships/hyperlink" Target="https://mysteryscience.com/selection/mystery-2/trait-variation-inheritance-artificial-selection/1139" TargetMode="External"/><Relationship Id="rId18" Type="http://schemas.openxmlformats.org/officeDocument/2006/relationships/hyperlink" Target="https://mysteryscience.com/selection/mystery-1/traits-inheritance/1137"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9.xml"/><Relationship Id="rId3" Type="http://schemas.openxmlformats.org/officeDocument/2006/relationships/image" Target="../media/image190.png"/><Relationship Id="rId4" Type="http://schemas.openxmlformats.org/officeDocument/2006/relationships/image" Target="../media/image110.png"/><Relationship Id="rId9" Type="http://schemas.openxmlformats.org/officeDocument/2006/relationships/hyperlink" Target="https://mysteryscience.com/selection/heredity-survival-selection" TargetMode="External"/><Relationship Id="rId5" Type="http://schemas.openxmlformats.org/officeDocument/2006/relationships/hyperlink" Target="https://mysteryscience.com/animals/mystery-8/traits-environmental-variation/267" TargetMode="External"/><Relationship Id="rId6" Type="http://schemas.openxmlformats.org/officeDocument/2006/relationships/hyperlink" Target="https://mysteryscience.com/selection/heredity-survival-selection" TargetMode="External"/><Relationship Id="rId7" Type="http://schemas.openxmlformats.org/officeDocument/2006/relationships/hyperlink" Target="https://mysteryscience.com/selection/heredity-survival-selection" TargetMode="External"/><Relationship Id="rId8" Type="http://schemas.openxmlformats.org/officeDocument/2006/relationships/hyperlink" Target="https://mysteryscience.com/selection/heredity-survival-selection" TargetMode="External"/><Relationship Id="rId11" Type="http://schemas.openxmlformats.org/officeDocument/2006/relationships/hyperlink" Target="https://mysteryscience.com/animals/mystery-8/traits-environmental-variation/267" TargetMode="External"/><Relationship Id="rId10" Type="http://schemas.openxmlformats.org/officeDocument/2006/relationships/hyperlink" Target="https://mysteryscience.com/selection/heredity-survival-selection" TargetMode="External"/><Relationship Id="rId13" Type="http://schemas.openxmlformats.org/officeDocument/2006/relationships/hyperlink" Target="https://support.mysteryscience.com/hc/en-us/articles/49909457748755-What-s-new-in-Mystery-Science-for-Summer-2026" TargetMode="External"/><Relationship Id="rId12" Type="http://schemas.openxmlformats.org/officeDocument/2006/relationships/hyperlink" Target="https://mysteryscience.com/docs/new-york" TargetMode="External"/><Relationship Id="rId15" Type="http://schemas.openxmlformats.org/officeDocument/2006/relationships/slide" Target="/ppt/slides/slide2.xml"/><Relationship Id="rId14" Type="http://schemas.openxmlformats.org/officeDocument/2006/relationships/image" Target="../media/image7.png"/><Relationship Id="rId16" Type="http://schemas.openxmlformats.org/officeDocument/2006/relationships/image" Target="../media/image1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0.xml"/><Relationship Id="rId3" Type="http://schemas.openxmlformats.org/officeDocument/2006/relationships/image" Target="../media/image119.png"/><Relationship Id="rId4" Type="http://schemas.openxmlformats.org/officeDocument/2006/relationships/image" Target="../media/image99.png"/><Relationship Id="rId9" Type="http://schemas.openxmlformats.org/officeDocument/2006/relationships/hyperlink" Target="https://mysteryscience.com/weather/mystery-2/local-weather-patterns-weather-prediction/47" TargetMode="External"/><Relationship Id="rId5" Type="http://schemas.openxmlformats.org/officeDocument/2006/relationships/image" Target="../media/image111.png"/><Relationship Id="rId6" Type="http://schemas.openxmlformats.org/officeDocument/2006/relationships/hyperlink" Target="https://mysteryscience.com/weather/mystery-1/water-cycle-phases-of-matter/46" TargetMode="External"/><Relationship Id="rId7" Type="http://schemas.openxmlformats.org/officeDocument/2006/relationships/hyperlink" Target="https://mysteryscience.com/weather/mystery-1/water-cycle-phases-of-matter/46" TargetMode="External"/><Relationship Id="rId8" Type="http://schemas.openxmlformats.org/officeDocument/2006/relationships/hyperlink" Target="https://mysteryscience.com/weather/mystery-2/local-weather-patterns-weather-prediction/47" TargetMode="External"/><Relationship Id="rId20" Type="http://schemas.openxmlformats.org/officeDocument/2006/relationships/slide" Target="/ppt/slides/slide2.xml"/><Relationship Id="rId21" Type="http://schemas.openxmlformats.org/officeDocument/2006/relationships/image" Target="../media/image12.png"/><Relationship Id="rId11" Type="http://schemas.openxmlformats.org/officeDocument/2006/relationships/hyperlink" Target="https://mysteryscience.com/weather/mystery-3/seasonal-weather-patterns/828" TargetMode="External"/><Relationship Id="rId10" Type="http://schemas.openxmlformats.org/officeDocument/2006/relationships/hyperlink" Target="https://mysteryscience.com/weather/mystery-3/seasonal-weather-patterns/828" TargetMode="External"/><Relationship Id="rId13" Type="http://schemas.openxmlformats.org/officeDocument/2006/relationships/hyperlink" Target="https://mysteryscience.com/weather/mystery-1/water-cycle-phases-of-matter/46" TargetMode="External"/><Relationship Id="rId12" Type="http://schemas.openxmlformats.org/officeDocument/2006/relationships/hyperlink" Target="https://mysteryscience.com/weather/mystery-2/local-weather-patterns-weather-prediction/47" TargetMode="External"/><Relationship Id="rId15" Type="http://schemas.openxmlformats.org/officeDocument/2006/relationships/hyperlink" Target="https://mysteryscience.com/weather/weather-climate" TargetMode="External"/><Relationship Id="rId14" Type="http://schemas.openxmlformats.org/officeDocument/2006/relationships/hyperlink" Target="https://mysteryscience.com/weather/mystery-3/seasonal-weather-patterns/828" TargetMode="External"/><Relationship Id="rId17" Type="http://schemas.openxmlformats.org/officeDocument/2006/relationships/hyperlink" Target="https://mysteryscience.com/docs/new-york" TargetMode="External"/><Relationship Id="rId16" Type="http://schemas.openxmlformats.org/officeDocument/2006/relationships/hyperlink" Target="https://mysteryscience.com/weather/weather-climate" TargetMode="External"/><Relationship Id="rId19" Type="http://schemas.openxmlformats.org/officeDocument/2006/relationships/slide" Target="/ppt/slides/slide2.xml"/><Relationship Id="rId18" Type="http://schemas.openxmlformats.org/officeDocument/2006/relationships/image" Target="../media/image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1.xml"/><Relationship Id="rId3" Type="http://schemas.openxmlformats.org/officeDocument/2006/relationships/image" Target="../media/image121.png"/><Relationship Id="rId4" Type="http://schemas.openxmlformats.org/officeDocument/2006/relationships/image" Target="../media/image124.png"/><Relationship Id="rId9" Type="http://schemas.openxmlformats.org/officeDocument/2006/relationships/hyperlink" Target="https://mysteryscience.com/weather/mystery-4/natural-hazards-engineering/153" TargetMode="External"/><Relationship Id="rId5" Type="http://schemas.openxmlformats.org/officeDocument/2006/relationships/hyperlink" Target="https://mysteryscience.com/weather/mystery-3/climate-geography-global-weather-patterns/98" TargetMode="External"/><Relationship Id="rId6" Type="http://schemas.openxmlformats.org/officeDocument/2006/relationships/hyperlink" Target="https://mysteryscience.com/weather/mystery-3/climate-geography-global-weather-patterns/98" TargetMode="External"/><Relationship Id="rId7" Type="http://schemas.openxmlformats.org/officeDocument/2006/relationships/hyperlink" Target="https://mysteryscience.com/weather/mystery-4/natural-hazards-engineering/153" TargetMode="External"/><Relationship Id="rId8" Type="http://schemas.openxmlformats.org/officeDocument/2006/relationships/hyperlink" Target="https://mysteryscience.com/weather/mystery-4/natural-hazards-engineering/153" TargetMode="External"/><Relationship Id="rId11" Type="http://schemas.openxmlformats.org/officeDocument/2006/relationships/hyperlink" Target="https://mysteryscience.com/weather/weather-climate" TargetMode="External"/><Relationship Id="rId10" Type="http://schemas.openxmlformats.org/officeDocument/2006/relationships/hyperlink" Target="https://mysteryscience.com/weather/mystery-3/climate-geography-global-weather-patterns/98" TargetMode="External"/><Relationship Id="rId13" Type="http://schemas.openxmlformats.org/officeDocument/2006/relationships/hyperlink" Target="https://mysteryscience.com/docs/new-york" TargetMode="External"/><Relationship Id="rId12" Type="http://schemas.openxmlformats.org/officeDocument/2006/relationships/hyperlink" Target="https://mysteryscience.com/weather/weather-climate" TargetMode="External"/><Relationship Id="rId15" Type="http://schemas.openxmlformats.org/officeDocument/2006/relationships/slide" Target="/ppt/slides/slide2.xml"/><Relationship Id="rId14" Type="http://schemas.openxmlformats.org/officeDocument/2006/relationships/image" Target="../media/image7.png"/><Relationship Id="rId17" Type="http://schemas.openxmlformats.org/officeDocument/2006/relationships/image" Target="../media/image12.png"/><Relationship Id="rId16" Type="http://schemas.openxmlformats.org/officeDocument/2006/relationships/slide" Target="/ppt/slides/slid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2.xml"/><Relationship Id="rId3" Type="http://schemas.openxmlformats.org/officeDocument/2006/relationships/image" Target="../media/image141.jpg"/><Relationship Id="rId4" Type="http://schemas.openxmlformats.org/officeDocument/2006/relationships/image" Target="../media/image120.png"/><Relationship Id="rId9" Type="http://schemas.openxmlformats.org/officeDocument/2006/relationships/hyperlink" Target="https://mysteryscience.com/forces/mystery-2/balanced-forces-engineering/43" TargetMode="External"/><Relationship Id="rId5" Type="http://schemas.openxmlformats.org/officeDocument/2006/relationships/image" Target="../media/image118.png"/><Relationship Id="rId6" Type="http://schemas.openxmlformats.org/officeDocument/2006/relationships/hyperlink" Target="https://mysteryscience.com/forces/mystery-1/balanced-unbalanced-forces/111" TargetMode="External"/><Relationship Id="rId7" Type="http://schemas.openxmlformats.org/officeDocument/2006/relationships/hyperlink" Target="https://mysteryscience.com/forces/mystery-1/balanced-unbalanced-forces/111" TargetMode="External"/><Relationship Id="rId8" Type="http://schemas.openxmlformats.org/officeDocument/2006/relationships/hyperlink" Target="https://mysteryscience.com/forces/mystery-2/balanced-forces-engineering/43" TargetMode="External"/><Relationship Id="rId20" Type="http://schemas.openxmlformats.org/officeDocument/2006/relationships/hyperlink" Target="https://mysteryscience.com/forces/forces-motion-magnets" TargetMode="External"/><Relationship Id="rId22" Type="http://schemas.openxmlformats.org/officeDocument/2006/relationships/image" Target="../media/image7.png"/><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slide" Target="/ppt/slides/slide2.xml"/><Relationship Id="rId25" Type="http://schemas.openxmlformats.org/officeDocument/2006/relationships/image" Target="../media/image12.png"/><Relationship Id="rId11" Type="http://schemas.openxmlformats.org/officeDocument/2006/relationships/hyperlink" Target="https://mysteryscience.com/forces/mystery-3/patterns-of-motion-gravity-friction/1000" TargetMode="External"/><Relationship Id="rId10" Type="http://schemas.openxmlformats.org/officeDocument/2006/relationships/hyperlink" Target="https://mysteryscience.com/forces/mystery-3/patterns-of-motion-gravity-friction/1000" TargetMode="External"/><Relationship Id="rId13" Type="http://schemas.openxmlformats.org/officeDocument/2006/relationships/hyperlink" Target="https://mysteryscience.com/forces/mystery-3/patterns-of-motion-gravity-friction/1000" TargetMode="External"/><Relationship Id="rId12" Type="http://schemas.openxmlformats.org/officeDocument/2006/relationships/hyperlink" Target="https://mysteryscience.com/forces/mystery-3/patterns-of-motion-gravity-friction/1000" TargetMode="External"/><Relationship Id="rId15" Type="http://schemas.openxmlformats.org/officeDocument/2006/relationships/hyperlink" Target="https://mysteryscience.com/forces/mystery-1/balanced-unbalanced-forces/111" TargetMode="External"/><Relationship Id="rId14" Type="http://schemas.openxmlformats.org/officeDocument/2006/relationships/hyperlink" Target="https://mysteryscience.com/forces/mystery-2/balanced-forces-engineering/43" TargetMode="External"/><Relationship Id="rId17" Type="http://schemas.openxmlformats.org/officeDocument/2006/relationships/hyperlink" Target="https://mysteryscience.com/forces/forces-motion-magnets" TargetMode="External"/><Relationship Id="rId16" Type="http://schemas.openxmlformats.org/officeDocument/2006/relationships/hyperlink" Target="https://mysteryscience.com/forces/mystery-3/patterns-of-motion-gravity-friction/1000" TargetMode="External"/><Relationship Id="rId19" Type="http://schemas.openxmlformats.org/officeDocument/2006/relationships/hyperlink" Target="https://mysteryscience.com/forces/forces-motion-magnets" TargetMode="External"/><Relationship Id="rId18" Type="http://schemas.openxmlformats.org/officeDocument/2006/relationships/hyperlink" Target="https://mysteryscience.com/forces/forces-motion-magnet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3.xml"/><Relationship Id="rId3" Type="http://schemas.openxmlformats.org/officeDocument/2006/relationships/image" Target="../media/image145.png"/><Relationship Id="rId4" Type="http://schemas.openxmlformats.org/officeDocument/2006/relationships/image" Target="../media/image144.png"/><Relationship Id="rId9" Type="http://schemas.openxmlformats.org/officeDocument/2006/relationships/hyperlink" Target="https://mysteryscience.com/forces/mystery-5/magnets-engineering/151" TargetMode="External"/><Relationship Id="rId5" Type="http://schemas.openxmlformats.org/officeDocument/2006/relationships/hyperlink" Target="https://mysteryscience.com/forces/mystery-4/magnets-forces/45" TargetMode="External"/><Relationship Id="rId6" Type="http://schemas.openxmlformats.org/officeDocument/2006/relationships/hyperlink" Target="https://mysteryscience.com/forces/mystery-4/magnets-forces/45" TargetMode="External"/><Relationship Id="rId7" Type="http://schemas.openxmlformats.org/officeDocument/2006/relationships/hyperlink" Target="https://mysteryscience.com/forces/mystery-5/magnets-engineering/151" TargetMode="External"/><Relationship Id="rId8" Type="http://schemas.openxmlformats.org/officeDocument/2006/relationships/hyperlink" Target="https://mysteryscience.com/forces/mystery-5/magnets-engineering/151" TargetMode="External"/><Relationship Id="rId11" Type="http://schemas.openxmlformats.org/officeDocument/2006/relationships/hyperlink" Target="https://mysteryscience.com/forces/forces-motion-magnets" TargetMode="External"/><Relationship Id="rId10" Type="http://schemas.openxmlformats.org/officeDocument/2006/relationships/hyperlink" Target="https://mysteryscience.com/forces/mystery-4/magnets-forces/45" TargetMode="External"/><Relationship Id="rId13" Type="http://schemas.openxmlformats.org/officeDocument/2006/relationships/hyperlink" Target="https://mysteryscience.com/forces/forces-motion-magnets" TargetMode="External"/><Relationship Id="rId12" Type="http://schemas.openxmlformats.org/officeDocument/2006/relationships/hyperlink" Target="https://mysteryscience.com/forces/forces-motion-magnets" TargetMode="External"/><Relationship Id="rId15" Type="http://schemas.openxmlformats.org/officeDocument/2006/relationships/hyperlink" Target="https://mysteryscience.com/docs/new-york" TargetMode="External"/><Relationship Id="rId14" Type="http://schemas.openxmlformats.org/officeDocument/2006/relationships/hyperlink" Target="https://mysteryscience.com/forces/forces-motion-magnets" TargetMode="External"/><Relationship Id="rId17" Type="http://schemas.openxmlformats.org/officeDocument/2006/relationships/slide" Target="/ppt/slides/slide2.xml"/><Relationship Id="rId16" Type="http://schemas.openxmlformats.org/officeDocument/2006/relationships/image" Target="../media/image7.png"/><Relationship Id="rId19" Type="http://schemas.openxmlformats.org/officeDocument/2006/relationships/image" Target="../media/image12.png"/><Relationship Id="rId18" Type="http://schemas.openxmlformats.org/officeDocument/2006/relationships/slide" Target="/ppt/slides/slid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4.xml"/><Relationship Id="rId3" Type="http://schemas.openxmlformats.org/officeDocument/2006/relationships/slide" Target="/ppt/slides/slide35.xml"/><Relationship Id="rId4" Type="http://schemas.openxmlformats.org/officeDocument/2006/relationships/hyperlink" Target="https://mysteryscience.com/body/human-body-vision-the-brain" TargetMode="External"/><Relationship Id="rId9" Type="http://schemas.openxmlformats.org/officeDocument/2006/relationships/slide" Target="/ppt/slides/slide38.xml"/><Relationship Id="rId5" Type="http://schemas.openxmlformats.org/officeDocument/2006/relationships/slide" Target="/ppt/slides/slide36.xml"/><Relationship Id="rId6" Type="http://schemas.openxmlformats.org/officeDocument/2006/relationships/hyperlink" Target="https://mysteryscience.com/adaptations/animal-plant-adaptations" TargetMode="External"/><Relationship Id="rId7" Type="http://schemas.openxmlformats.org/officeDocument/2006/relationships/slide" Target="/ppt/slides/slide37.xml"/><Relationship Id="rId8" Type="http://schemas.openxmlformats.org/officeDocument/2006/relationships/hyperlink" Target="https://mysteryscience.com/rocks/earth-s-features-processes" TargetMode="External"/><Relationship Id="rId31" Type="http://schemas.openxmlformats.org/officeDocument/2006/relationships/image" Target="../media/image12.png"/><Relationship Id="rId30" Type="http://schemas.openxmlformats.org/officeDocument/2006/relationships/slide" Target="/ppt/slides/slide2.xml"/><Relationship Id="rId20" Type="http://schemas.openxmlformats.org/officeDocument/2006/relationships/hyperlink" Target="http://mysteryscience.com/anchor" TargetMode="External"/><Relationship Id="rId22" Type="http://schemas.openxmlformats.org/officeDocument/2006/relationships/hyperlink" Target="https://mysteryscience.com/docs/new-york" TargetMode="External"/><Relationship Id="rId21" Type="http://schemas.openxmlformats.org/officeDocument/2006/relationships/hyperlink" Target="http://mysteryscience.com/anchor" TargetMode="External"/><Relationship Id="rId24" Type="http://schemas.openxmlformats.org/officeDocument/2006/relationships/image" Target="../media/image136.png"/><Relationship Id="rId23" Type="http://schemas.openxmlformats.org/officeDocument/2006/relationships/image" Target="../media/image151.png"/><Relationship Id="rId26" Type="http://schemas.openxmlformats.org/officeDocument/2006/relationships/image" Target="../media/image137.png"/><Relationship Id="rId25" Type="http://schemas.openxmlformats.org/officeDocument/2006/relationships/image" Target="../media/image125.png"/><Relationship Id="rId28" Type="http://schemas.openxmlformats.org/officeDocument/2006/relationships/image" Target="../media/image127.png"/><Relationship Id="rId27" Type="http://schemas.openxmlformats.org/officeDocument/2006/relationships/image" Target="../media/image133.jpg"/><Relationship Id="rId29" Type="http://schemas.openxmlformats.org/officeDocument/2006/relationships/image" Target="../media/image7.png"/><Relationship Id="rId11" Type="http://schemas.openxmlformats.org/officeDocument/2006/relationships/slide" Target="/ppt/slides/slide39.xml"/><Relationship Id="rId10" Type="http://schemas.openxmlformats.org/officeDocument/2006/relationships/hyperlink" Target="https://mysteryscience.com/waves/sound-waves-communication" TargetMode="External"/><Relationship Id="rId13" Type="http://schemas.openxmlformats.org/officeDocument/2006/relationships/slide" Target="/ppt/slides/slide41.xml"/><Relationship Id="rId12" Type="http://schemas.openxmlformats.org/officeDocument/2006/relationships/hyperlink" Target="https://mysteryscience.com/energy/energy-energy-transfer-electricity" TargetMode="External"/><Relationship Id="rId15" Type="http://schemas.openxmlformats.org/officeDocument/2006/relationships/hyperlink" Target="https://mysteryscience.com/electricity/electricity-light-heat" TargetMode="External"/><Relationship Id="rId14" Type="http://schemas.openxmlformats.org/officeDocument/2006/relationships/slide" Target="/ppt/slides/slide41.xm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5.xml"/><Relationship Id="rId3" Type="http://schemas.openxmlformats.org/officeDocument/2006/relationships/image" Target="../media/image156.png"/><Relationship Id="rId4" Type="http://schemas.openxmlformats.org/officeDocument/2006/relationships/image" Target="../media/image143.png"/><Relationship Id="rId9" Type="http://schemas.openxmlformats.org/officeDocument/2006/relationships/hyperlink" Target="https://mysteryscience.com/body/mystery-2/light-eyes-vision/60" TargetMode="External"/><Relationship Id="rId5" Type="http://schemas.openxmlformats.org/officeDocument/2006/relationships/image" Target="../media/image138.png"/><Relationship Id="rId6" Type="http://schemas.openxmlformats.org/officeDocument/2006/relationships/image" Target="../media/image125.png"/><Relationship Id="rId7" Type="http://schemas.openxmlformats.org/officeDocument/2006/relationships/hyperlink" Target="https://mysteryscience.com/body/mystery-1/muscles-skeleton/59" TargetMode="External"/><Relationship Id="rId8" Type="http://schemas.openxmlformats.org/officeDocument/2006/relationships/hyperlink" Target="https://mysteryscience.com/body/mystery-1/muscles-skeleton/59" TargetMode="External"/><Relationship Id="rId20" Type="http://schemas.openxmlformats.org/officeDocument/2006/relationships/hyperlink" Target="https://mysteryscience.com/body/mystery-4/brain-nerves-information-processing/62" TargetMode="External"/><Relationship Id="rId22" Type="http://schemas.openxmlformats.org/officeDocument/2006/relationships/image" Target="../media/image7.png"/><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slide" Target="/ppt/slides/slide2.xml"/><Relationship Id="rId25" Type="http://schemas.openxmlformats.org/officeDocument/2006/relationships/image" Target="../media/image12.png"/><Relationship Id="rId11" Type="http://schemas.openxmlformats.org/officeDocument/2006/relationships/hyperlink" Target="https://mysteryscience.com/body/mystery-3/structure-function-of-eyes/61" TargetMode="External"/><Relationship Id="rId10" Type="http://schemas.openxmlformats.org/officeDocument/2006/relationships/hyperlink" Target="https://mysteryscience.com/body/mystery-2/light-eyes-vision/60" TargetMode="External"/><Relationship Id="rId13" Type="http://schemas.openxmlformats.org/officeDocument/2006/relationships/hyperlink" Target="https://mysteryscience.com/body/mystery-4/brain-nerves-information-processing/62" TargetMode="External"/><Relationship Id="rId12" Type="http://schemas.openxmlformats.org/officeDocument/2006/relationships/hyperlink" Target="https://mysteryscience.com/body/mystery-3/structure-function-of-eyes/61" TargetMode="External"/><Relationship Id="rId15" Type="http://schemas.openxmlformats.org/officeDocument/2006/relationships/hyperlink" Target="https://mysteryscience.com/body/mystery-2/light-eyes-vision/60" TargetMode="External"/><Relationship Id="rId14" Type="http://schemas.openxmlformats.org/officeDocument/2006/relationships/hyperlink" Target="https://mysteryscience.com/body/mystery-4/brain-nerves-information-processing/62" TargetMode="External"/><Relationship Id="rId17" Type="http://schemas.openxmlformats.org/officeDocument/2006/relationships/hyperlink" Target="https://mysteryscience.com/body/mystery-3/structure-function-of-eyes/61" TargetMode="External"/><Relationship Id="rId16" Type="http://schemas.openxmlformats.org/officeDocument/2006/relationships/hyperlink" Target="https://mysteryscience.com/body/mystery-1/muscles-skeleton/59" TargetMode="External"/><Relationship Id="rId19" Type="http://schemas.openxmlformats.org/officeDocument/2006/relationships/hyperlink" Target="https://mysteryscience.com/body/human-body-vision-the-brain" TargetMode="External"/><Relationship Id="rId18" Type="http://schemas.openxmlformats.org/officeDocument/2006/relationships/hyperlink" Target="https://mysteryscience.com/body/human-body-vision-the-brain"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6.xml"/><Relationship Id="rId3" Type="http://schemas.openxmlformats.org/officeDocument/2006/relationships/image" Target="../media/image154.png"/><Relationship Id="rId4" Type="http://schemas.openxmlformats.org/officeDocument/2006/relationships/image" Target="../media/image140.png"/><Relationship Id="rId9" Type="http://schemas.openxmlformats.org/officeDocument/2006/relationships/hyperlink" Target="https://mysteryscience.com/adaptations/mystery-2/learned-behavior-instinct/1091" TargetMode="External"/><Relationship Id="rId5" Type="http://schemas.openxmlformats.org/officeDocument/2006/relationships/image" Target="../media/image201.png"/><Relationship Id="rId6" Type="http://schemas.openxmlformats.org/officeDocument/2006/relationships/hyperlink" Target="https://mysteryscience.com/adaptations/mystery-1/animal-adaptations/1088" TargetMode="External"/><Relationship Id="rId7" Type="http://schemas.openxmlformats.org/officeDocument/2006/relationships/hyperlink" Target="https://mysteryscience.com/adaptations/mystery-2/learned-behavior-instinct/1091" TargetMode="External"/><Relationship Id="rId8" Type="http://schemas.openxmlformats.org/officeDocument/2006/relationships/hyperlink" Target="https://mysteryscience.com/adaptations/mystery-3/plant-adaptations/1090" TargetMode="External"/><Relationship Id="rId11" Type="http://schemas.openxmlformats.org/officeDocument/2006/relationships/hyperlink" Target="https://mysteryscience.com/adaptations/mystery-3/plant-adaptations/1090" TargetMode="External"/><Relationship Id="rId10" Type="http://schemas.openxmlformats.org/officeDocument/2006/relationships/hyperlink" Target="https://mysteryscience.com/adaptations/mystery-1/animal-adaptations/1088" TargetMode="External"/><Relationship Id="rId13" Type="http://schemas.openxmlformats.org/officeDocument/2006/relationships/hyperlink" Target="https://mysteryscience.com/adaptations/animal-plant-adaptations" TargetMode="External"/><Relationship Id="rId12" Type="http://schemas.openxmlformats.org/officeDocument/2006/relationships/hyperlink" Target="https://mysteryscience.com/adaptations/animal-plant-adaptations" TargetMode="External"/><Relationship Id="rId15" Type="http://schemas.openxmlformats.org/officeDocument/2006/relationships/image" Target="../media/image7.png"/><Relationship Id="rId14" Type="http://schemas.openxmlformats.org/officeDocument/2006/relationships/hyperlink" Target="https://mysteryscience.com/docs/new-york" TargetMode="External"/><Relationship Id="rId17" Type="http://schemas.openxmlformats.org/officeDocument/2006/relationships/image" Target="../media/image12.png"/><Relationship Id="rId16" Type="http://schemas.openxmlformats.org/officeDocument/2006/relationships/slide" Target="/ppt/slides/slid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7.xml"/><Relationship Id="rId3" Type="http://schemas.openxmlformats.org/officeDocument/2006/relationships/image" Target="../media/image163.png"/><Relationship Id="rId4" Type="http://schemas.openxmlformats.org/officeDocument/2006/relationships/image" Target="../media/image158.png"/><Relationship Id="rId9" Type="http://schemas.openxmlformats.org/officeDocument/2006/relationships/hyperlink" Target="https://mysteryscience.com/rocks/mystery-1/volcanoes-patterns-of-earth-s-features/53" TargetMode="External"/><Relationship Id="rId5" Type="http://schemas.openxmlformats.org/officeDocument/2006/relationships/image" Target="../media/image142.png"/><Relationship Id="rId6" Type="http://schemas.openxmlformats.org/officeDocument/2006/relationships/image" Target="../media/image139.png"/><Relationship Id="rId7" Type="http://schemas.openxmlformats.org/officeDocument/2006/relationships/image" Target="../media/image149.png"/><Relationship Id="rId8" Type="http://schemas.openxmlformats.org/officeDocument/2006/relationships/hyperlink" Target="https://mysteryscience.com/rocks/mystery-1/volcanoes-patterns-of-earth-s-features/53" TargetMode="External"/><Relationship Id="rId30" Type="http://schemas.openxmlformats.org/officeDocument/2006/relationships/hyperlink" Target="https://support.mysteryscience.com/hc/en-us/articles/49909457748755-What-s-new-in-Mystery-Science-for-Summer-2026" TargetMode="External"/><Relationship Id="rId20" Type="http://schemas.openxmlformats.org/officeDocument/2006/relationships/hyperlink" Target="http://www.nap.edu/openbook.php?record_id=13165&amp;page=192" TargetMode="External"/><Relationship Id="rId22" Type="http://schemas.openxmlformats.org/officeDocument/2006/relationships/hyperlink" Target="https://mysteryscience.com/rocks/earth-s-features-processes" TargetMode="External"/><Relationship Id="rId21" Type="http://schemas.openxmlformats.org/officeDocument/2006/relationships/hyperlink" Target="http://www.nap.edu/openbook.php?record_id=13165&amp;page=192" TargetMode="External"/><Relationship Id="rId24" Type="http://schemas.openxmlformats.org/officeDocument/2006/relationships/hyperlink" Target="https://mysteryscience.com/rocks/earth-s-features-processes" TargetMode="External"/><Relationship Id="rId23" Type="http://schemas.openxmlformats.org/officeDocument/2006/relationships/hyperlink" Target="https://mysteryscience.com/rocks/earth-s-features-processes" TargetMode="External"/><Relationship Id="rId26" Type="http://schemas.openxmlformats.org/officeDocument/2006/relationships/hyperlink" Target="https://mysteryscience.com/rocks/mystery-4/sedimentary-rock-fossils/825" TargetMode="External"/><Relationship Id="rId25" Type="http://schemas.openxmlformats.org/officeDocument/2006/relationships/hyperlink" Target="https://mysteryscience.com/docs/new-york" TargetMode="External"/><Relationship Id="rId28" Type="http://schemas.openxmlformats.org/officeDocument/2006/relationships/slide" Target="/ppt/slides/slide2.xml"/><Relationship Id="rId27" Type="http://schemas.openxmlformats.org/officeDocument/2006/relationships/image" Target="../media/image7.png"/><Relationship Id="rId29" Type="http://schemas.openxmlformats.org/officeDocument/2006/relationships/image" Target="../media/image12.png"/><Relationship Id="rId11" Type="http://schemas.openxmlformats.org/officeDocument/2006/relationships/hyperlink" Target="https://mysteryscience.com/rocks/mystery-2/volcanoes-rock-cycle/55" TargetMode="External"/><Relationship Id="rId10" Type="http://schemas.openxmlformats.org/officeDocument/2006/relationships/hyperlink" Target="https://mysteryscience.com/rocks/mystery-2/volcanoes-rock-cycle/55" TargetMode="External"/><Relationship Id="rId13" Type="http://schemas.openxmlformats.org/officeDocument/2006/relationships/hyperlink" Target="https://mysteryscience.com/rocks/mystery-3/weathering-erosion/57" TargetMode="External"/><Relationship Id="rId12" Type="http://schemas.openxmlformats.org/officeDocument/2006/relationships/hyperlink" Target="http://www.nap.edu/openbook.php?record_id=13165&amp;page=192" TargetMode="External"/><Relationship Id="rId15" Type="http://schemas.openxmlformats.org/officeDocument/2006/relationships/hyperlink" Target="https://mysteryscience.com/rocks/mystery-4/sedimentary-rock-fossils/825" TargetMode="External"/><Relationship Id="rId14" Type="http://schemas.openxmlformats.org/officeDocument/2006/relationships/hyperlink" Target="https://mysteryscience.com/rocks/mystery-3/weathering-erosion/57" TargetMode="External"/><Relationship Id="rId17" Type="http://schemas.openxmlformats.org/officeDocument/2006/relationships/hyperlink" Target="http://www.nap.edu/openbook.php?record_id=13165&amp;page=192" TargetMode="External"/><Relationship Id="rId16" Type="http://schemas.openxmlformats.org/officeDocument/2006/relationships/hyperlink" Target="https://mysteryscience.com/rocks/mystery-4/sedimentary-rock-fossils/825" TargetMode="External"/><Relationship Id="rId19" Type="http://schemas.openxmlformats.org/officeDocument/2006/relationships/hyperlink" Target="http://www.nap.edu/openbook.php?record_id=13165&amp;page=192" TargetMode="External"/><Relationship Id="rId18" Type="http://schemas.openxmlformats.org/officeDocument/2006/relationships/hyperlink" Target="http://www.nap.edu/openbook.php?record_id=13165&amp;page=192"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8.xml"/><Relationship Id="rId3" Type="http://schemas.openxmlformats.org/officeDocument/2006/relationships/image" Target="../media/image153.png"/><Relationship Id="rId4" Type="http://schemas.openxmlformats.org/officeDocument/2006/relationships/image" Target="../media/image160.png"/><Relationship Id="rId9" Type="http://schemas.openxmlformats.org/officeDocument/2006/relationships/hyperlink" Target="https://mysteryscience.com/waves/mystery-1/sound-vibration-engineering/50" TargetMode="External"/><Relationship Id="rId5" Type="http://schemas.openxmlformats.org/officeDocument/2006/relationships/image" Target="../media/image152.png"/><Relationship Id="rId6" Type="http://schemas.openxmlformats.org/officeDocument/2006/relationships/image" Target="../media/image150.png"/><Relationship Id="rId7" Type="http://schemas.openxmlformats.org/officeDocument/2006/relationships/hyperlink" Target="https://mysteryscience.com/waves/mystery-1/pattern-transfer-technology/965" TargetMode="External"/><Relationship Id="rId8" Type="http://schemas.openxmlformats.org/officeDocument/2006/relationships/hyperlink" Target="https://mysteryscience.com/waves/mystery-1/pattern-transfer-technology/965" TargetMode="External"/><Relationship Id="rId20" Type="http://schemas.openxmlformats.org/officeDocument/2006/relationships/hyperlink" Target="https://mysteryscience.com/waves/mystery-1/pattern-transfer-technology/965" TargetMode="External"/><Relationship Id="rId22" Type="http://schemas.openxmlformats.org/officeDocument/2006/relationships/hyperlink" Target="https://mysteryscience.com/docs/new-york" TargetMode="External"/><Relationship Id="rId21" Type="http://schemas.openxmlformats.org/officeDocument/2006/relationships/hyperlink" Target="https://mysteryscience.com/waves/mystery-1/pattern-transfer-technology/965" TargetMode="External"/><Relationship Id="rId24" Type="http://schemas.openxmlformats.org/officeDocument/2006/relationships/slide" Target="/ppt/slides/slide2.xml"/><Relationship Id="rId23" Type="http://schemas.openxmlformats.org/officeDocument/2006/relationships/image" Target="../media/image7.png"/><Relationship Id="rId26" Type="http://schemas.openxmlformats.org/officeDocument/2006/relationships/image" Target="../media/image12.png"/><Relationship Id="rId25" Type="http://schemas.openxmlformats.org/officeDocument/2006/relationships/slide" Target="/ppt/slides/slide2.xml"/><Relationship Id="rId11" Type="http://schemas.openxmlformats.org/officeDocument/2006/relationships/hyperlink" Target="https://mysteryscience.com/waves/mystery-2/sound-vibrations/51" TargetMode="External"/><Relationship Id="rId10" Type="http://schemas.openxmlformats.org/officeDocument/2006/relationships/hyperlink" Target="https://mysteryscience.com/waves/mystery-2/sound-vibrations/51" TargetMode="External"/><Relationship Id="rId13" Type="http://schemas.openxmlformats.org/officeDocument/2006/relationships/hyperlink" Target="https://mysteryscience.com/waves/mystery-3/sound-waves-wavelength/52" TargetMode="External"/><Relationship Id="rId12" Type="http://schemas.openxmlformats.org/officeDocument/2006/relationships/hyperlink" Target="https://mysteryscience.com/waves/mystery-3/sound-waves-wavelength/52" TargetMode="External"/><Relationship Id="rId15" Type="http://schemas.openxmlformats.org/officeDocument/2006/relationships/hyperlink" Target="https://mysteryscience.com/waves/mystery-1/sound-vibration-engineering/50" TargetMode="External"/><Relationship Id="rId14" Type="http://schemas.openxmlformats.org/officeDocument/2006/relationships/hyperlink" Target="https://mysteryscience.com/waves/mystery-2/sound-vibrations/51" TargetMode="External"/><Relationship Id="rId17" Type="http://schemas.openxmlformats.org/officeDocument/2006/relationships/hyperlink" Target="https://mysteryscience.com/waves/mystery-3/sound-waves-wavelength/52" TargetMode="External"/><Relationship Id="rId16" Type="http://schemas.openxmlformats.org/officeDocument/2006/relationships/hyperlink" Target="https://mysteryscience.com/waves/mystery-1/sound-vibration-engineering/50" TargetMode="External"/><Relationship Id="rId19" Type="http://schemas.openxmlformats.org/officeDocument/2006/relationships/hyperlink" Target="https://mysteryscience.com/waves/sound-waves-communication" TargetMode="External"/><Relationship Id="rId18" Type="http://schemas.openxmlformats.org/officeDocument/2006/relationships/hyperlink" Target="https://mysteryscience.com/waves/sound-waves-communication"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9.xml"/><Relationship Id="rId3" Type="http://schemas.openxmlformats.org/officeDocument/2006/relationships/image" Target="../media/image148.png"/><Relationship Id="rId4" Type="http://schemas.openxmlformats.org/officeDocument/2006/relationships/image" Target="../media/image173.png"/><Relationship Id="rId9" Type="http://schemas.openxmlformats.org/officeDocument/2006/relationships/hyperlink" Target="https://mysteryscience.com/energy/mystery-2/collisions-energy-transfer/380" TargetMode="External"/><Relationship Id="rId5" Type="http://schemas.openxmlformats.org/officeDocument/2006/relationships/image" Target="../media/image164.png"/><Relationship Id="rId6" Type="http://schemas.openxmlformats.org/officeDocument/2006/relationships/image" Target="../media/image157.png"/><Relationship Id="rId7" Type="http://schemas.openxmlformats.org/officeDocument/2006/relationships/hyperlink" Target="https://mysteryscience.com/energy/mystery-1/speed-energy/304" TargetMode="External"/><Relationship Id="rId8" Type="http://schemas.openxmlformats.org/officeDocument/2006/relationships/hyperlink" Target="https://mysteryscience.com/energy/mystery-1/speed-energy/304" TargetMode="External"/><Relationship Id="rId20" Type="http://schemas.openxmlformats.org/officeDocument/2006/relationships/hyperlink" Target="https://mysteryscience.com/energy/mystery-4/energy-transfer-engineering/35" TargetMode="External"/><Relationship Id="rId22" Type="http://schemas.openxmlformats.org/officeDocument/2006/relationships/image" Target="../media/image7.png"/><Relationship Id="rId21" Type="http://schemas.openxmlformats.org/officeDocument/2006/relationships/hyperlink" Target="https://mysteryscience.com/docs/new-york" TargetMode="External"/><Relationship Id="rId24" Type="http://schemas.openxmlformats.org/officeDocument/2006/relationships/image" Target="../media/image12.png"/><Relationship Id="rId23" Type="http://schemas.openxmlformats.org/officeDocument/2006/relationships/slide" Target="/ppt/slides/slide2.xml"/><Relationship Id="rId11" Type="http://schemas.openxmlformats.org/officeDocument/2006/relationships/hyperlink" Target="https://mysteryscience.com/energy/mystery-3/collisions-energy-transfer/963" TargetMode="External"/><Relationship Id="rId10" Type="http://schemas.openxmlformats.org/officeDocument/2006/relationships/hyperlink" Target="https://mysteryscience.com/energy/mystery-2/collisions-energy-transfer/380" TargetMode="External"/><Relationship Id="rId13" Type="http://schemas.openxmlformats.org/officeDocument/2006/relationships/hyperlink" Target="https://mysteryscience.com/energy/mystery-4/energy-transfer-engineering/35" TargetMode="External"/><Relationship Id="rId12" Type="http://schemas.openxmlformats.org/officeDocument/2006/relationships/hyperlink" Target="https://mysteryscience.com/energy/mystery-3/collisions-energy-transfer/963" TargetMode="External"/><Relationship Id="rId15" Type="http://schemas.openxmlformats.org/officeDocument/2006/relationships/hyperlink" Target="https://mysteryscience.com/energy/mystery-2/collisions-energy-transfer/380" TargetMode="External"/><Relationship Id="rId14" Type="http://schemas.openxmlformats.org/officeDocument/2006/relationships/hyperlink" Target="https://mysteryscience.com/energy/mystery-4/energy-transfer-engineering/35" TargetMode="External"/><Relationship Id="rId17" Type="http://schemas.openxmlformats.org/officeDocument/2006/relationships/hyperlink" Target="https://mysteryscience.com/energy/mystery-3/collisions-energy-transfer/963" TargetMode="External"/><Relationship Id="rId16" Type="http://schemas.openxmlformats.org/officeDocument/2006/relationships/hyperlink" Target="https://mysteryscience.com/energy/mystery-1/speed-energy/304" TargetMode="External"/><Relationship Id="rId19" Type="http://schemas.openxmlformats.org/officeDocument/2006/relationships/hyperlink" Target="https://mysteryscience.com/energy/energy-energy-transfer-electricity" TargetMode="External"/><Relationship Id="rId18" Type="http://schemas.openxmlformats.org/officeDocument/2006/relationships/hyperlink" Target="https://mysteryscience.com/energy/energy-energy-transfer-electricity"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0.xml"/><Relationship Id="rId3" Type="http://schemas.openxmlformats.org/officeDocument/2006/relationships/image" Target="../media/image167.png"/><Relationship Id="rId4" Type="http://schemas.openxmlformats.org/officeDocument/2006/relationships/hyperlink" Target="https://mysteryscience.com/energy/mystery-5/energy-transfer-engineering/36" TargetMode="External"/><Relationship Id="rId9" Type="http://schemas.openxmlformats.org/officeDocument/2006/relationships/hyperlink" Target="https://mysteryscience.com/docs/new-york" TargetMode="External"/><Relationship Id="rId5" Type="http://schemas.openxmlformats.org/officeDocument/2006/relationships/hyperlink" Target="https://mysteryscience.com/energy/mystery-5/energy-transfer-engineering/36" TargetMode="External"/><Relationship Id="rId6" Type="http://schemas.openxmlformats.org/officeDocument/2006/relationships/hyperlink" Target="https://mysteryscience.com/energy/mystery-5/energy-transfer-engineering/36" TargetMode="External"/><Relationship Id="rId7" Type="http://schemas.openxmlformats.org/officeDocument/2006/relationships/hyperlink" Target="https://mysteryscience.com/energy/energy-energy-transfer-electricity" TargetMode="External"/><Relationship Id="rId8" Type="http://schemas.openxmlformats.org/officeDocument/2006/relationships/hyperlink" Target="https://mysteryscience.com/energy/energy-energy-transfer-electricity" TargetMode="External"/><Relationship Id="rId11" Type="http://schemas.openxmlformats.org/officeDocument/2006/relationships/slide" Target="/ppt/slides/slide2.xml"/><Relationship Id="rId10" Type="http://schemas.openxmlformats.org/officeDocument/2006/relationships/image" Target="../media/image7.png"/><Relationship Id="rId12" Type="http://schemas.openxmlformats.org/officeDocument/2006/relationships/image" Target="../media/image1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1.xml"/><Relationship Id="rId3" Type="http://schemas.openxmlformats.org/officeDocument/2006/relationships/image" Target="../media/image172.png"/><Relationship Id="rId4" Type="http://schemas.openxmlformats.org/officeDocument/2006/relationships/image" Target="../media/image171.png"/><Relationship Id="rId9" Type="http://schemas.openxmlformats.org/officeDocument/2006/relationships/slide" Target="/ppt/slides/slide2.xml"/><Relationship Id="rId5" Type="http://schemas.openxmlformats.org/officeDocument/2006/relationships/hyperlink" Target="https://mysteryscience.com/electricity/electricity-light-heat" TargetMode="External"/><Relationship Id="rId6" Type="http://schemas.openxmlformats.org/officeDocument/2006/relationships/hyperlink" Target="https://mysteryscience.com/electricity/electricity-light-heat" TargetMode="External"/><Relationship Id="rId7" Type="http://schemas.openxmlformats.org/officeDocument/2006/relationships/hyperlink" Target="https://mysteryscience.com/docs/new-york" TargetMode="External"/><Relationship Id="rId8" Type="http://schemas.openxmlformats.org/officeDocument/2006/relationships/image" Target="../media/image7.png"/><Relationship Id="rId11" Type="http://schemas.openxmlformats.org/officeDocument/2006/relationships/image" Target="../media/image200.png"/><Relationship Id="rId10" Type="http://schemas.openxmlformats.org/officeDocument/2006/relationships/image" Target="../media/image12.png"/><Relationship Id="rId13" Type="http://schemas.openxmlformats.org/officeDocument/2006/relationships/hyperlink" Target="https://mysteryscience.com/electricity/mystery-2/electrical-energy/37" TargetMode="External"/><Relationship Id="rId12" Type="http://schemas.openxmlformats.org/officeDocument/2006/relationships/hyperlink" Target="https://mysteryscience.com/electricity/mystery-1/renewable-energy-natural-resources/1173" TargetMode="External"/><Relationship Id="rId15" Type="http://schemas.openxmlformats.org/officeDocument/2006/relationships/hyperlink" Target="https://mysteryscience.com/electricity/mystery-3/heat-energy-energy-transfer/268" TargetMode="External"/><Relationship Id="rId14" Type="http://schemas.openxmlformats.org/officeDocument/2006/relationships/hyperlink" Target="https://mysteryscience.com/energy/mystery-6/electrical-energy/37" TargetMode="External"/><Relationship Id="rId17" Type="http://schemas.openxmlformats.org/officeDocument/2006/relationships/hyperlink" Target="https://mysteryscience.com/electricity/mystery-1/renewable-energy-natural-resources/1173" TargetMode="External"/><Relationship Id="rId16" Type="http://schemas.openxmlformats.org/officeDocument/2006/relationships/hyperlink" Target="https://mysteryscience.com/energy/mystery-7/heat-energy-energy-transfer/268" TargetMode="External"/><Relationship Id="rId19" Type="http://schemas.openxmlformats.org/officeDocument/2006/relationships/hyperlink" Target="https://mysteryscience.com/electricity/mystery-3/heat-energy-energy-transfer/268" TargetMode="External"/><Relationship Id="rId18" Type="http://schemas.openxmlformats.org/officeDocument/2006/relationships/hyperlink" Target="https://mysteryscience.com/electricity/mystery-2/electrical-energy/37"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2.xml"/><Relationship Id="rId3" Type="http://schemas.openxmlformats.org/officeDocument/2006/relationships/slide" Target="/ppt/slides/slide43.xml"/><Relationship Id="rId4" Type="http://schemas.openxmlformats.org/officeDocument/2006/relationships/hyperlink" Target="https://mysteryscience.com/ecosystems/ecosystems-the-food-web" TargetMode="External"/><Relationship Id="rId9" Type="http://schemas.openxmlformats.org/officeDocument/2006/relationships/slide" Target="/ppt/slides/slide47.xml"/><Relationship Id="rId5" Type="http://schemas.openxmlformats.org/officeDocument/2006/relationships/slide" Target="/ppt/slides/slide45.xml"/><Relationship Id="rId6" Type="http://schemas.openxmlformats.org/officeDocument/2006/relationships/hyperlink" Target="https://mysteryscience.com/earth/water-cycle-earth-s-systems" TargetMode="External"/><Relationship Id="rId7" Type="http://schemas.openxmlformats.org/officeDocument/2006/relationships/slide" Target="/ppt/slides/slide46.xml"/><Relationship Id="rId8" Type="http://schemas.openxmlformats.org/officeDocument/2006/relationships/hyperlink" Target="https://mysteryscience.com/astronomy/stars-the-solar-system" TargetMode="External"/><Relationship Id="rId20" Type="http://schemas.openxmlformats.org/officeDocument/2006/relationships/image" Target="../media/image168.png"/><Relationship Id="rId22" Type="http://schemas.openxmlformats.org/officeDocument/2006/relationships/image" Target="../media/image192.png"/><Relationship Id="rId21" Type="http://schemas.openxmlformats.org/officeDocument/2006/relationships/image" Target="../media/image166.png"/><Relationship Id="rId24" Type="http://schemas.openxmlformats.org/officeDocument/2006/relationships/image" Target="../media/image7.png"/><Relationship Id="rId23" Type="http://schemas.openxmlformats.org/officeDocument/2006/relationships/image" Target="../media/image188.png"/><Relationship Id="rId26" Type="http://schemas.openxmlformats.org/officeDocument/2006/relationships/image" Target="../media/image12.png"/><Relationship Id="rId25" Type="http://schemas.openxmlformats.org/officeDocument/2006/relationships/slide" Target="/ppt/slides/slide2.xml"/><Relationship Id="rId28" Type="http://schemas.openxmlformats.org/officeDocument/2006/relationships/hyperlink" Target="https://mysteryscience.com/selection/heredity-survival-selection" TargetMode="External"/><Relationship Id="rId27" Type="http://schemas.openxmlformats.org/officeDocument/2006/relationships/hyperlink" Target="https://support.mysteryscience.com/hc/en-us/articles/49909457748755-What-s-new-in-Mystery-Science-for-Summer-2026" TargetMode="External"/><Relationship Id="rId11" Type="http://schemas.openxmlformats.org/officeDocument/2006/relationships/slide" Target="/ppt/slides/slide48.xml"/><Relationship Id="rId10" Type="http://schemas.openxmlformats.org/officeDocument/2006/relationships/hyperlink" Target="https://mysteryscience.com/solarsystem/stars-planets" TargetMode="External"/><Relationship Id="rId13" Type="http://schemas.openxmlformats.org/officeDocument/2006/relationships/hyperlink" Target="http://mysteryscience.com/anchor" TargetMode="External"/><Relationship Id="rId12" Type="http://schemas.openxmlformats.org/officeDocument/2006/relationships/hyperlink" Target="https://mysteryscience.com/chemistry/chemical-reactions-properties-of-matter" TargetMode="External"/><Relationship Id="rId15" Type="http://schemas.openxmlformats.org/officeDocument/2006/relationships/hyperlink" Target="http://mysteryscience.com/anchor" TargetMode="External"/><Relationship Id="rId14" Type="http://schemas.openxmlformats.org/officeDocument/2006/relationships/hyperlink" Target="http://mysteryscience.com/anchor" TargetMode="External"/><Relationship Id="rId17" Type="http://schemas.openxmlformats.org/officeDocument/2006/relationships/hyperlink" Target="https://mysteryscience.com/animal-secrets/animal-needs" TargetMode="External"/><Relationship Id="rId16" Type="http://schemas.openxmlformats.org/officeDocument/2006/relationships/hyperlink" Target="http://mysteryscience.com/anchor" TargetMode="External"/><Relationship Id="rId19" Type="http://schemas.openxmlformats.org/officeDocument/2006/relationships/image" Target="../media/image162.png"/><Relationship Id="rId18" Type="http://schemas.openxmlformats.org/officeDocument/2006/relationships/hyperlink" Target="https://mysteryscience.com/docs/new-york"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3.xml"/><Relationship Id="rId3" Type="http://schemas.openxmlformats.org/officeDocument/2006/relationships/image" Target="../media/image165.png"/><Relationship Id="rId4" Type="http://schemas.openxmlformats.org/officeDocument/2006/relationships/image" Target="../media/image175.png"/><Relationship Id="rId9" Type="http://schemas.openxmlformats.org/officeDocument/2006/relationships/hyperlink" Target="https://mysteryscience.com/ecosystems/mystery-4/decomposers-nutrients-matter-cycle/215" TargetMode="External"/><Relationship Id="rId5" Type="http://schemas.openxmlformats.org/officeDocument/2006/relationships/image" Target="../media/image184.png"/><Relationship Id="rId6" Type="http://schemas.openxmlformats.org/officeDocument/2006/relationships/image" Target="../media/image187.png"/><Relationship Id="rId7" Type="http://schemas.openxmlformats.org/officeDocument/2006/relationships/hyperlink" Target="https://mysteryscience.com/ecosystems/mystery-3/decomposers-matter-cycle/95" TargetMode="External"/><Relationship Id="rId8" Type="http://schemas.openxmlformats.org/officeDocument/2006/relationships/hyperlink" Target="https://mysteryscience.com/ecosystems/mystery-3/decomposers-matter-cycle/95" TargetMode="External"/><Relationship Id="rId20" Type="http://schemas.openxmlformats.org/officeDocument/2006/relationships/image" Target="../media/image12.png"/><Relationship Id="rId21" Type="http://schemas.openxmlformats.org/officeDocument/2006/relationships/hyperlink" Target="https://mysteryscience.com/ecosystems/mystery-4/decomposers-nutrients-matter-cycle/215" TargetMode="External"/><Relationship Id="rId11" Type="http://schemas.openxmlformats.org/officeDocument/2006/relationships/hyperlink" Target="https://mysteryscience.com/ecosystems/mystery-2/plant-needs-air-water/94" TargetMode="External"/><Relationship Id="rId10" Type="http://schemas.openxmlformats.org/officeDocument/2006/relationships/hyperlink" Target="https://mysteryscience.com/ecosystems/mystery-4/decomposers-nutrients-matter-cycle/215" TargetMode="External"/><Relationship Id="rId13" Type="http://schemas.openxmlformats.org/officeDocument/2006/relationships/hyperlink" Target="https://mysteryscience.com/ecosystems/mystery-3/decomposers-matter-cycle/95" TargetMode="External"/><Relationship Id="rId12" Type="http://schemas.openxmlformats.org/officeDocument/2006/relationships/hyperlink" Target="https://mysteryscience.com/ecosystems/mystery-1/food-chains-predators-herbivores-carnivores/119" TargetMode="External"/><Relationship Id="rId15" Type="http://schemas.openxmlformats.org/officeDocument/2006/relationships/hyperlink" Target="https://mysteryscience.com/ecosystems/ecosystems-the-food-web" TargetMode="External"/><Relationship Id="rId14" Type="http://schemas.openxmlformats.org/officeDocument/2006/relationships/hyperlink" Target="https://mysteryscience.com/ecosystems/ecosystems-the-food-web" TargetMode="External"/><Relationship Id="rId17" Type="http://schemas.openxmlformats.org/officeDocument/2006/relationships/image" Target="../media/image7.png"/><Relationship Id="rId16" Type="http://schemas.openxmlformats.org/officeDocument/2006/relationships/hyperlink" Target="https://mysteryscience.com/docs/new-york" TargetMode="External"/><Relationship Id="rId19" Type="http://schemas.openxmlformats.org/officeDocument/2006/relationships/slide" Target="/ppt/slides/slide2.xml"/><Relationship Id="rId18" Type="http://schemas.openxmlformats.org/officeDocument/2006/relationships/slide" Target="/ppt/slides/slide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4.xml"/><Relationship Id="rId3" Type="http://schemas.openxmlformats.org/officeDocument/2006/relationships/image" Target="../media/image202.png"/><Relationship Id="rId4" Type="http://schemas.openxmlformats.org/officeDocument/2006/relationships/image" Target="../media/image179.png"/><Relationship Id="rId9" Type="http://schemas.openxmlformats.org/officeDocument/2006/relationships/hyperlink" Target="https://mysteryscience.com/ecosystems/mystery-6/food-webs-flow-of-energy/212" TargetMode="External"/><Relationship Id="rId5" Type="http://schemas.openxmlformats.org/officeDocument/2006/relationships/image" Target="../media/image177.png"/><Relationship Id="rId6" Type="http://schemas.openxmlformats.org/officeDocument/2006/relationships/hyperlink" Target="https://mysteryscience.com/ecosystems/mystery-6/protecting-environments/954" TargetMode="External"/><Relationship Id="rId7" Type="http://schemas.openxmlformats.org/officeDocument/2006/relationships/hyperlink" Target="http://www.nap.edu/openbook.php?record_id=13165&amp;page=194" TargetMode="External"/><Relationship Id="rId8" Type="http://schemas.openxmlformats.org/officeDocument/2006/relationships/hyperlink" Target="http://www.nap.edu/openbook.php?record_id=13165&amp;page=194" TargetMode="External"/><Relationship Id="rId11" Type="http://schemas.openxmlformats.org/officeDocument/2006/relationships/hyperlink" Target="https://mysteryscience.com/ecosystems/ecosystems-the-food-web" TargetMode="External"/><Relationship Id="rId10" Type="http://schemas.openxmlformats.org/officeDocument/2006/relationships/hyperlink" Target="https://mysteryscience.com/ecosystems/ecosystems-the-food-web" TargetMode="External"/><Relationship Id="rId13" Type="http://schemas.openxmlformats.org/officeDocument/2006/relationships/image" Target="../media/image7.png"/><Relationship Id="rId12" Type="http://schemas.openxmlformats.org/officeDocument/2006/relationships/hyperlink" Target="https://mysteryscience.com/docs/new-york" TargetMode="External"/><Relationship Id="rId15" Type="http://schemas.openxmlformats.org/officeDocument/2006/relationships/image" Target="../media/image12.png"/><Relationship Id="rId14" Type="http://schemas.openxmlformats.org/officeDocument/2006/relationships/slide" Target="/ppt/slides/slide2.xml"/><Relationship Id="rId16" Type="http://schemas.openxmlformats.org/officeDocument/2006/relationships/hyperlink" Target="https://support.mysteryscience.com/hc/en-us/articles/49909457748755-What-s-new-in-Mystery-Science-for-Summer-2026"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5.xml"/><Relationship Id="rId3" Type="http://schemas.openxmlformats.org/officeDocument/2006/relationships/image" Target="../media/image174.jpg"/><Relationship Id="rId4" Type="http://schemas.openxmlformats.org/officeDocument/2006/relationships/image" Target="../media/image185.png"/><Relationship Id="rId9" Type="http://schemas.openxmlformats.org/officeDocument/2006/relationships/hyperlink" Target="https://mysteryscience.com/earth/mystery-1/hydrosphere-the-roles-of-water/122" TargetMode="External"/><Relationship Id="rId5" Type="http://schemas.openxmlformats.org/officeDocument/2006/relationships/image" Target="../media/image191.png"/><Relationship Id="rId6" Type="http://schemas.openxmlformats.org/officeDocument/2006/relationships/image" Target="../media/image183.png"/><Relationship Id="rId7" Type="http://schemas.openxmlformats.org/officeDocument/2006/relationships/image" Target="../media/image178.png"/><Relationship Id="rId8" Type="http://schemas.openxmlformats.org/officeDocument/2006/relationships/hyperlink" Target="https://mysteryscience.com/earth/mystery-1/hydrosphere-the-roles-of-water/122" TargetMode="External"/><Relationship Id="rId20" Type="http://schemas.openxmlformats.org/officeDocument/2006/relationships/hyperlink" Target="https://mysteryscience.com/earth/mystery-3/groundwater-as-a-natural-resource/123" TargetMode="External"/><Relationship Id="rId22" Type="http://schemas.openxmlformats.org/officeDocument/2006/relationships/hyperlink" Target="https://mysteryscience.com/earth/water-cycle-earth-s-systems" TargetMode="External"/><Relationship Id="rId21" Type="http://schemas.openxmlformats.org/officeDocument/2006/relationships/hyperlink" Target="https://mysteryscience.com/earth/water-cycle-earth-s-systems"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earth/mystery-4/water-cycle/124" TargetMode="External"/><Relationship Id="rId26" Type="http://schemas.openxmlformats.org/officeDocument/2006/relationships/image" Target="../media/image7.png"/><Relationship Id="rId25" Type="http://schemas.openxmlformats.org/officeDocument/2006/relationships/hyperlink" Target="https://mysteryscience.com/earth/mystery-5/natural-disasters-engineering/154" TargetMode="External"/><Relationship Id="rId28" Type="http://schemas.openxmlformats.org/officeDocument/2006/relationships/slide" Target="/ppt/slides/slide2.xml"/><Relationship Id="rId27" Type="http://schemas.openxmlformats.org/officeDocument/2006/relationships/slide" Target="/ppt/slides/slide2.xml"/><Relationship Id="rId29" Type="http://schemas.openxmlformats.org/officeDocument/2006/relationships/image" Target="../media/image12.png"/><Relationship Id="rId11" Type="http://schemas.openxmlformats.org/officeDocument/2006/relationships/hyperlink" Target="https://mysteryscience.com/earth/mystery-2/mixtures-solutions/796" TargetMode="External"/><Relationship Id="rId10" Type="http://schemas.openxmlformats.org/officeDocument/2006/relationships/hyperlink" Target="https://mysteryscience.com/earth/mystery-2/mixtures-solutions/796" TargetMode="External"/><Relationship Id="rId13" Type="http://schemas.openxmlformats.org/officeDocument/2006/relationships/hyperlink" Target="https://mysteryscience.com/earth/mystery-3/groundwater-as-a-natural-resource/123" TargetMode="External"/><Relationship Id="rId12" Type="http://schemas.openxmlformats.org/officeDocument/2006/relationships/hyperlink" Target="https://mysteryscience.com/earth/mystery-3/groundwater-as-a-natural-resource/123" TargetMode="External"/><Relationship Id="rId15" Type="http://schemas.openxmlformats.org/officeDocument/2006/relationships/hyperlink" Target="https://mysteryscience.com/earth/mystery-4/water-cycle/124" TargetMode="External"/><Relationship Id="rId14" Type="http://schemas.openxmlformats.org/officeDocument/2006/relationships/hyperlink" Target="https://mysteryscience.com/earth/mystery-4/water-cycle/124" TargetMode="External"/><Relationship Id="rId17" Type="http://schemas.openxmlformats.org/officeDocument/2006/relationships/hyperlink" Target="https://mysteryscience.com/earth/mystery-5/natural-disasters-engineering/154" TargetMode="External"/><Relationship Id="rId16" Type="http://schemas.openxmlformats.org/officeDocument/2006/relationships/hyperlink" Target="https://mysteryscience.com/earth/mystery-5/natural-disasters-engineering/154" TargetMode="External"/><Relationship Id="rId19" Type="http://schemas.openxmlformats.org/officeDocument/2006/relationships/hyperlink" Target="https://mysteryscience.com/earth/mystery-1/hydrosphere-the-roles-of-water/122" TargetMode="External"/><Relationship Id="rId18" Type="http://schemas.openxmlformats.org/officeDocument/2006/relationships/hyperlink" Target="https://mysteryscience.com/earth/mystery-2/mixtures-solutions/796"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6.xml"/><Relationship Id="rId3" Type="http://schemas.openxmlformats.org/officeDocument/2006/relationships/image" Target="../media/image181.png"/><Relationship Id="rId4" Type="http://schemas.openxmlformats.org/officeDocument/2006/relationships/image" Target="../media/image186.png"/><Relationship Id="rId9" Type="http://schemas.openxmlformats.org/officeDocument/2006/relationships/hyperlink" Target="https://mysteryscience.com/astronomy/mystery-1/day-night-earth-s-rotation/378" TargetMode="External"/><Relationship Id="rId5" Type="http://schemas.openxmlformats.org/officeDocument/2006/relationships/image" Target="../media/image180.png"/><Relationship Id="rId6" Type="http://schemas.openxmlformats.org/officeDocument/2006/relationships/image" Target="../media/image176.png"/><Relationship Id="rId7" Type="http://schemas.openxmlformats.org/officeDocument/2006/relationships/image" Target="../media/image199.png"/><Relationship Id="rId8" Type="http://schemas.openxmlformats.org/officeDocument/2006/relationships/hyperlink" Target="https://mysteryscience.com/astronomy/mystery-1/day-night-earth-s-rotation/378" TargetMode="External"/><Relationship Id="rId20" Type="http://schemas.openxmlformats.org/officeDocument/2006/relationships/hyperlink" Target="https://mysteryscience.com/astronomy/mystery-3/seasonal-changes-shadow-length/76" TargetMode="External"/><Relationship Id="rId22" Type="http://schemas.openxmlformats.org/officeDocument/2006/relationships/hyperlink" Target="https://mysteryscience.com/astronomy/earth-space-patterns" TargetMode="External"/><Relationship Id="rId21" Type="http://schemas.openxmlformats.org/officeDocument/2006/relationships/hyperlink" Target="https://mysteryscience.com/astronomy/earth-space-patterns" TargetMode="External"/><Relationship Id="rId24" Type="http://schemas.openxmlformats.org/officeDocument/2006/relationships/image" Target="../media/image7.png"/><Relationship Id="rId23" Type="http://schemas.openxmlformats.org/officeDocument/2006/relationships/hyperlink" Target="https://mysteryscience.com/astronomy/mystery-4/seasonal-patterns-earth-s-orbit/75" TargetMode="External"/><Relationship Id="rId26" Type="http://schemas.openxmlformats.org/officeDocument/2006/relationships/image" Target="../media/image12.png"/><Relationship Id="rId25" Type="http://schemas.openxmlformats.org/officeDocument/2006/relationships/slide" Target="/ppt/slides/slide2.xml"/><Relationship Id="rId28" Type="http://schemas.openxmlformats.org/officeDocument/2006/relationships/hyperlink" Target="https://mysteryscience.com/docs/new-york" TargetMode="External"/><Relationship Id="rId27" Type="http://schemas.openxmlformats.org/officeDocument/2006/relationships/hyperlink" Target="https://mysteryscience.com/astronomy/mystery-5/moon-phases-lunar-cycle/77" TargetMode="External"/><Relationship Id="rId11" Type="http://schemas.openxmlformats.org/officeDocument/2006/relationships/hyperlink" Target="https://mysteryscience.com/astronomy/mystery-2/earth-s-rotation-daily-shadow-patterns/74" TargetMode="External"/><Relationship Id="rId10" Type="http://schemas.openxmlformats.org/officeDocument/2006/relationships/hyperlink" Target="https://mysteryscience.com/astronomy/mystery-2/earth-s-rotation-daily-shadow-patterns/74" TargetMode="External"/><Relationship Id="rId13" Type="http://schemas.openxmlformats.org/officeDocument/2006/relationships/hyperlink" Target="https://mysteryscience.com/astronomy/mystery-3/seasonal-changes-shadow-length/76" TargetMode="External"/><Relationship Id="rId12" Type="http://schemas.openxmlformats.org/officeDocument/2006/relationships/hyperlink" Target="https://mysteryscience.com/astronomy/mystery-3/seasonal-changes-shadow-length/76" TargetMode="External"/><Relationship Id="rId15" Type="http://schemas.openxmlformats.org/officeDocument/2006/relationships/hyperlink" Target="https://mysteryscience.com/astronomy/mystery-4/seasonal-patterns-earth-s-orbit/75" TargetMode="External"/><Relationship Id="rId14" Type="http://schemas.openxmlformats.org/officeDocument/2006/relationships/hyperlink" Target="https://mysteryscience.com/astronomy/mystery-4/seasonal-patterns-earth-s-orbit/75" TargetMode="External"/><Relationship Id="rId17" Type="http://schemas.openxmlformats.org/officeDocument/2006/relationships/hyperlink" Target="https://mysteryscience.com/astronomy/mystery-5/moon-phases-lunar-cycle/77" TargetMode="External"/><Relationship Id="rId16" Type="http://schemas.openxmlformats.org/officeDocument/2006/relationships/hyperlink" Target="https://mysteryscience.com/astronomy/mystery-5/moon-phases-lunar-cycle/77" TargetMode="External"/><Relationship Id="rId19" Type="http://schemas.openxmlformats.org/officeDocument/2006/relationships/hyperlink" Target="https://mysteryscience.com/astronomy/mystery-1/day-night-earth-s-rotation/378" TargetMode="External"/><Relationship Id="rId18" Type="http://schemas.openxmlformats.org/officeDocument/2006/relationships/hyperlink" Target="https://mysteryscience.com/astronomy/mystery-2/earth-s-rotation-daily-shadow-patterns/74"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7.xml"/><Relationship Id="rId3" Type="http://schemas.openxmlformats.org/officeDocument/2006/relationships/image" Target="../media/image189.png"/><Relationship Id="rId4" Type="http://schemas.openxmlformats.org/officeDocument/2006/relationships/image" Target="../media/image182.png"/><Relationship Id="rId9" Type="http://schemas.openxmlformats.org/officeDocument/2006/relationships/hyperlink" Target="https://mysteryscience.com/astronomy/mystery-7/gravity/290" TargetMode="External"/><Relationship Id="rId5" Type="http://schemas.openxmlformats.org/officeDocument/2006/relationships/image" Target="../media/image198.png"/><Relationship Id="rId6" Type="http://schemas.openxmlformats.org/officeDocument/2006/relationships/hyperlink" Target="https://mysteryscience.com/astronomy/mystery-6/solar-system-sun-brightness/908" TargetMode="External"/><Relationship Id="rId7" Type="http://schemas.openxmlformats.org/officeDocument/2006/relationships/hyperlink" Target="https://mysteryscience.com/astronomy/mystery-6/solar-system-sun-brightness/908" TargetMode="External"/><Relationship Id="rId8" Type="http://schemas.openxmlformats.org/officeDocument/2006/relationships/hyperlink" Target="https://mysteryscience.com/astronomy/mystery-7/gravity/290" TargetMode="External"/><Relationship Id="rId20" Type="http://schemas.openxmlformats.org/officeDocument/2006/relationships/hyperlink" Target="https://mysteryscience.com/docs/new-york" TargetMode="External"/><Relationship Id="rId11" Type="http://schemas.openxmlformats.org/officeDocument/2006/relationships/hyperlink" Target="https://mysteryscience.com/astronomy/mystery-8/star-brightness-habitable-planets/294" TargetMode="External"/><Relationship Id="rId10" Type="http://schemas.openxmlformats.org/officeDocument/2006/relationships/hyperlink" Target="https://mysteryscience.com/astronomy/mystery-8/star-brightness-habitable-planets/294" TargetMode="External"/><Relationship Id="rId13" Type="http://schemas.openxmlformats.org/officeDocument/2006/relationships/hyperlink" Target="https://mysteryscience.com/astronomy/mystery-6/solar-system-sun-brightness/908" TargetMode="External"/><Relationship Id="rId12" Type="http://schemas.openxmlformats.org/officeDocument/2006/relationships/hyperlink" Target="https://mysteryscience.com/astronomy/mystery-7/gravity/290" TargetMode="External"/><Relationship Id="rId15" Type="http://schemas.openxmlformats.org/officeDocument/2006/relationships/hyperlink" Target="https://mysteryscience.com/solarsystem/stars-planets" TargetMode="External"/><Relationship Id="rId14" Type="http://schemas.openxmlformats.org/officeDocument/2006/relationships/hyperlink" Target="https://mysteryscience.com/astronomy/mystery-8/star-brightness-habitable-planets/294" TargetMode="External"/><Relationship Id="rId17" Type="http://schemas.openxmlformats.org/officeDocument/2006/relationships/image" Target="../media/image7.png"/><Relationship Id="rId16" Type="http://schemas.openxmlformats.org/officeDocument/2006/relationships/hyperlink" Target="https://mysteryscience.com/solarsystem/stars-planets" TargetMode="External"/><Relationship Id="rId19" Type="http://schemas.openxmlformats.org/officeDocument/2006/relationships/image" Target="../media/image12.png"/><Relationship Id="rId18" Type="http://schemas.openxmlformats.org/officeDocument/2006/relationships/slide" Target="/ppt/slides/slide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8.xml"/><Relationship Id="rId3" Type="http://schemas.openxmlformats.org/officeDocument/2006/relationships/image" Target="../media/image197.png"/><Relationship Id="rId4" Type="http://schemas.openxmlformats.org/officeDocument/2006/relationships/image" Target="../media/image193.png"/><Relationship Id="rId9" Type="http://schemas.openxmlformats.org/officeDocument/2006/relationships/hyperlink" Target="https://mysteryscience.com/chemistry/mystery-4/chemical-reactions/110" TargetMode="External"/><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4.png"/><Relationship Id="rId8" Type="http://schemas.openxmlformats.org/officeDocument/2006/relationships/hyperlink" Target="https://mysteryscience.com/chemistry/mystery-4/chemical-reactions/110" TargetMode="External"/><Relationship Id="rId11" Type="http://schemas.openxmlformats.org/officeDocument/2006/relationships/hyperlink" Target="https://mysteryscience.com/chemistry/chemical-reactions-properties-of-matter" TargetMode="External"/><Relationship Id="rId10" Type="http://schemas.openxmlformats.org/officeDocument/2006/relationships/hyperlink" Target="https://mysteryscience.com/selection/heredity-survival-selection" TargetMode="External"/><Relationship Id="rId13" Type="http://schemas.openxmlformats.org/officeDocument/2006/relationships/hyperlink" Target="https://mysteryscience.com/chemistry/chemical-reactions-properties-of-matter" TargetMode="External"/><Relationship Id="rId12" Type="http://schemas.openxmlformats.org/officeDocument/2006/relationships/hyperlink" Target="https://mysteryscience.com/chemistry/chemical-reactions-properties-of-matter" TargetMode="External"/><Relationship Id="rId15" Type="http://schemas.openxmlformats.org/officeDocument/2006/relationships/image" Target="../media/image7.png"/><Relationship Id="rId14" Type="http://schemas.openxmlformats.org/officeDocument/2006/relationships/hyperlink" Target="https://mysteryscience.com/docs/new-york" TargetMode="External"/><Relationship Id="rId17" Type="http://schemas.openxmlformats.org/officeDocument/2006/relationships/image" Target="../media/image12.png"/><Relationship Id="rId16" Type="http://schemas.openxmlformats.org/officeDocument/2006/relationships/slide" Target="/ppt/slides/slide2.xml"/><Relationship Id="rId18" Type="http://schemas.openxmlformats.org/officeDocument/2006/relationships/hyperlink" Target="https://support.mysteryscience.com/hc/en-us/articles/49909457748755-What-s-new-in-Mystery-Science-for-Summer-2026"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37"/>
          <p:cNvSpPr/>
          <p:nvPr/>
        </p:nvSpPr>
        <p:spPr>
          <a:xfrm>
            <a:off x="0" y="3200400"/>
            <a:ext cx="3719400" cy="45720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37"/>
          <p:cNvSpPr/>
          <p:nvPr/>
        </p:nvSpPr>
        <p:spPr>
          <a:xfrm>
            <a:off x="3719400" y="3200400"/>
            <a:ext cx="6355200" cy="45720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37"/>
          <p:cNvSpPr txBox="1"/>
          <p:nvPr/>
        </p:nvSpPr>
        <p:spPr>
          <a:xfrm>
            <a:off x="454425" y="685800"/>
            <a:ext cx="6663000" cy="181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3200">
                <a:latin typeface="Poppins"/>
                <a:ea typeface="Poppins"/>
                <a:cs typeface="Poppins"/>
                <a:sym typeface="Poppins"/>
              </a:rPr>
              <a:t>Mystery Science Alignment with </a:t>
            </a:r>
            <a:r>
              <a:rPr b="1" lang="en" sz="3200">
                <a:solidFill>
                  <a:schemeClr val="dk1"/>
                </a:solidFill>
                <a:latin typeface="Poppins"/>
                <a:ea typeface="Poppins"/>
                <a:cs typeface="Poppins"/>
                <a:sym typeface="Poppins"/>
              </a:rPr>
              <a:t>New York Science Standards</a:t>
            </a:r>
            <a:endParaRPr b="1" sz="1800">
              <a:highlight>
                <a:srgbClr val="FFDF41"/>
              </a:highlight>
              <a:latin typeface="Poppins"/>
              <a:ea typeface="Poppins"/>
              <a:cs typeface="Poppins"/>
              <a:sym typeface="Poppins"/>
            </a:endParaRPr>
          </a:p>
        </p:txBody>
      </p:sp>
      <p:sp>
        <p:nvSpPr>
          <p:cNvPr id="147" name="Google Shape;147;p37"/>
          <p:cNvSpPr txBox="1"/>
          <p:nvPr/>
        </p:nvSpPr>
        <p:spPr>
          <a:xfrm>
            <a:off x="4114800" y="3669950"/>
            <a:ext cx="5489100" cy="2959500"/>
          </a:xfrm>
          <a:prstGeom prst="rect">
            <a:avLst/>
          </a:prstGeom>
          <a:noFill/>
          <a:ln>
            <a:noFill/>
          </a:ln>
        </p:spPr>
        <p:txBody>
          <a:bodyPr anchorCtr="0" anchor="t" bIns="0" lIns="0" spcFirstLastPara="1" rIns="0" wrap="square" tIns="0">
            <a:noAutofit/>
          </a:bodyPr>
          <a:lstStyle/>
          <a:p>
            <a:pPr indent="0" lvl="0" marL="0" marR="27310" rtl="0" algn="l">
              <a:spcBef>
                <a:spcPts val="0"/>
              </a:spcBef>
              <a:spcAft>
                <a:spcPts val="0"/>
              </a:spcAft>
              <a:buNone/>
            </a:pPr>
            <a:r>
              <a:rPr b="1" lang="en" sz="1200">
                <a:solidFill>
                  <a:schemeClr val="dk1"/>
                </a:solidFill>
                <a:latin typeface="Poppins"/>
                <a:ea typeface="Poppins"/>
                <a:cs typeface="Poppins"/>
                <a:sym typeface="Poppins"/>
              </a:rPr>
              <a:t>M</a:t>
            </a:r>
            <a:r>
              <a:rPr b="1" lang="en" sz="1200">
                <a:solidFill>
                  <a:schemeClr val="dk1"/>
                </a:solidFill>
                <a:latin typeface="Poppins"/>
                <a:ea typeface="Poppins"/>
                <a:cs typeface="Poppins"/>
                <a:sym typeface="Poppins"/>
              </a:rPr>
              <a:t>ystery Science is a hands-on curriculum that is fully aligned </a:t>
            </a:r>
            <a:r>
              <a:rPr b="1" lang="en" sz="1200">
                <a:solidFill>
                  <a:schemeClr val="dk1"/>
                </a:solidFill>
                <a:latin typeface="Poppins"/>
                <a:ea typeface="Poppins"/>
                <a:cs typeface="Poppins"/>
                <a:sym typeface="Poppins"/>
              </a:rPr>
              <a:t>with the New York State Science Learning Standards. </a:t>
            </a:r>
            <a:endParaRPr sz="10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000">
              <a:solidFill>
                <a:schemeClr val="dk1"/>
              </a:solidFill>
              <a:latin typeface="Poppins"/>
              <a:ea typeface="Poppins"/>
              <a:cs typeface="Poppins"/>
              <a:sym typeface="Poppins"/>
            </a:endParaRPr>
          </a:p>
          <a:p>
            <a:pPr indent="0" lvl="0" marL="0" marR="27310" rtl="0" algn="l">
              <a:spcBef>
                <a:spcPts val="0"/>
              </a:spcBef>
              <a:spcAft>
                <a:spcPts val="0"/>
              </a:spcAft>
              <a:buNone/>
            </a:pPr>
            <a:r>
              <a:rPr lang="en" sz="1200">
                <a:solidFill>
                  <a:schemeClr val="dk1"/>
                </a:solidFill>
                <a:latin typeface="Poppins"/>
                <a:ea typeface="Poppins"/>
                <a:cs typeface="Poppins"/>
                <a:sym typeface="Poppins"/>
              </a:rPr>
              <a:t>Mystery Science’s units of study contain: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Hands-on, easy-prep activities with EVERY lesson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Engaging, real-world investigative Phenomenon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Thoughtful discussions to build background knowledge</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L</a:t>
            </a:r>
            <a:r>
              <a:rPr lang="en" sz="1200">
                <a:solidFill>
                  <a:schemeClr val="dk1"/>
                </a:solidFill>
                <a:latin typeface="Poppins"/>
                <a:ea typeface="Poppins"/>
                <a:cs typeface="Poppins"/>
                <a:sym typeface="Poppins"/>
              </a:rPr>
              <a:t>esson &amp; unit</a:t>
            </a:r>
            <a:r>
              <a:rPr lang="en" sz="1200">
                <a:solidFill>
                  <a:schemeClr val="dk1"/>
                </a:solidFill>
                <a:latin typeface="Poppins"/>
                <a:ea typeface="Poppins"/>
                <a:cs typeface="Poppins"/>
                <a:sym typeface="Poppins"/>
              </a:rPr>
              <a:t> assessments to evaluate comprehension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Curated, cross-curricular extensions</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rPr b="1" lang="en" sz="1200">
                <a:solidFill>
                  <a:schemeClr val="dk1"/>
                </a:solidFill>
                <a:latin typeface="Poppins"/>
                <a:ea typeface="Poppins"/>
                <a:cs typeface="Poppins"/>
                <a:sym typeface="Poppins"/>
              </a:rPr>
              <a:t>Mystery Science also offers the </a:t>
            </a:r>
            <a:r>
              <a:rPr b="1" lang="en" sz="1200" u="sng">
                <a:solidFill>
                  <a:schemeClr val="hlink"/>
                </a:solidFill>
                <a:latin typeface="Poppins"/>
                <a:ea typeface="Poppins"/>
                <a:cs typeface="Poppins"/>
                <a:sym typeface="Poppins"/>
                <a:hlinkClick r:id="rId3"/>
              </a:rPr>
              <a:t>Anchor Layer</a:t>
            </a:r>
            <a:r>
              <a:rPr lang="en" sz="1200">
                <a:solidFill>
                  <a:schemeClr val="dk1"/>
                </a:solidFill>
                <a:latin typeface="Poppins"/>
                <a:ea typeface="Poppins"/>
                <a:cs typeface="Poppins"/>
                <a:sym typeface="Poppins"/>
              </a:rPr>
              <a:t>, which enriches the unit with an anchor phenomenon, incorporates anchor connections after each lesson, &amp; concludes the unit with a performance task.</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100">
              <a:solidFill>
                <a:schemeClr val="dk1"/>
              </a:solidFill>
              <a:latin typeface="Poppins"/>
              <a:ea typeface="Poppins"/>
              <a:cs typeface="Poppins"/>
              <a:sym typeface="Poppins"/>
            </a:endParaRPr>
          </a:p>
        </p:txBody>
      </p:sp>
      <p:pic>
        <p:nvPicPr>
          <p:cNvPr id="148" name="Google Shape;148;p37"/>
          <p:cNvPicPr preferRelativeResize="0"/>
          <p:nvPr/>
        </p:nvPicPr>
        <p:blipFill>
          <a:blip r:embed="rId4">
            <a:alphaModFix/>
          </a:blip>
          <a:stretch>
            <a:fillRect/>
          </a:stretch>
        </p:blipFill>
        <p:spPr>
          <a:xfrm>
            <a:off x="454425" y="3669950"/>
            <a:ext cx="2812425" cy="3661600"/>
          </a:xfrm>
          <a:prstGeom prst="rect">
            <a:avLst/>
          </a:prstGeom>
          <a:noFill/>
          <a:ln>
            <a:noFill/>
          </a:ln>
        </p:spPr>
      </p:pic>
      <p:pic>
        <p:nvPicPr>
          <p:cNvPr id="149" name="Google Shape;149;p37"/>
          <p:cNvPicPr preferRelativeResize="0"/>
          <p:nvPr/>
        </p:nvPicPr>
        <p:blipFill rotWithShape="1">
          <a:blip r:embed="rId5">
            <a:alphaModFix/>
          </a:blip>
          <a:srcRect b="1663" l="0" r="0" t="1663"/>
          <a:stretch/>
        </p:blipFill>
        <p:spPr>
          <a:xfrm>
            <a:off x="7956150" y="6949440"/>
            <a:ext cx="1647825" cy="209550"/>
          </a:xfrm>
          <a:prstGeom prst="rect">
            <a:avLst/>
          </a:prstGeom>
          <a:noFill/>
          <a:ln>
            <a:noFill/>
          </a:ln>
        </p:spPr>
      </p:pic>
      <p:sp>
        <p:nvSpPr>
          <p:cNvPr id="150" name="Google Shape;150;p37"/>
          <p:cNvSpPr txBox="1"/>
          <p:nvPr/>
        </p:nvSpPr>
        <p:spPr>
          <a:xfrm>
            <a:off x="8126700" y="7196350"/>
            <a:ext cx="1477200" cy="123000"/>
          </a:xfrm>
          <a:prstGeom prst="rect">
            <a:avLst/>
          </a:prstGeom>
          <a:noFill/>
          <a:ln>
            <a:noFill/>
          </a:ln>
        </p:spPr>
        <p:txBody>
          <a:bodyPr anchorCtr="0" anchor="t" bIns="0" lIns="91425" spcFirstLastPara="1" rIns="0" wrap="square" tIns="0">
            <a:spAutoFit/>
          </a:bodyPr>
          <a:lstStyle/>
          <a:p>
            <a:pPr indent="0" lvl="0" marL="0" rtl="0" algn="r">
              <a:spcBef>
                <a:spcPts val="0"/>
              </a:spcBef>
              <a:spcAft>
                <a:spcPts val="0"/>
              </a:spcAft>
              <a:buNone/>
            </a:pPr>
            <a:r>
              <a:rPr lang="en" sz="800">
                <a:solidFill>
                  <a:schemeClr val="dk1"/>
                </a:solidFill>
                <a:latin typeface="Poppins"/>
                <a:ea typeface="Poppins"/>
                <a:cs typeface="Poppins"/>
                <a:sym typeface="Poppins"/>
              </a:rPr>
              <a:t>Updated 06/13/2026</a:t>
            </a:r>
            <a:endParaRPr sz="800">
              <a:solidFill>
                <a:schemeClr val="dk1"/>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38"/>
          <p:cNvSpPr/>
          <p:nvPr/>
        </p:nvSpPr>
        <p:spPr>
          <a:xfrm>
            <a:off x="0" y="0"/>
            <a:ext cx="10076700" cy="9144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156" name="Google Shape;156;p38"/>
          <p:cNvPicPr preferRelativeResize="0"/>
          <p:nvPr/>
        </p:nvPicPr>
        <p:blipFill rotWithShape="1">
          <a:blip r:embed="rId3">
            <a:alphaModFix/>
          </a:blip>
          <a:srcRect b="1663" l="0" r="0" t="1663"/>
          <a:stretch/>
        </p:blipFill>
        <p:spPr>
          <a:xfrm>
            <a:off x="7953375" y="305775"/>
            <a:ext cx="1647825" cy="209550"/>
          </a:xfrm>
          <a:prstGeom prst="rect">
            <a:avLst/>
          </a:prstGeom>
          <a:noFill/>
          <a:ln>
            <a:noFill/>
          </a:ln>
        </p:spPr>
      </p:pic>
      <p:sp>
        <p:nvSpPr>
          <p:cNvPr id="157" name="Google Shape;157;p3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Standards Alignment </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Table of Contents</a:t>
            </a:r>
            <a:r>
              <a:rPr lang="en" sz="1200">
                <a:solidFill>
                  <a:schemeClr val="dk1"/>
                </a:solidFill>
                <a:latin typeface="Poppins"/>
                <a:ea typeface="Poppins"/>
                <a:cs typeface="Poppins"/>
                <a:sym typeface="Poppins"/>
              </a:rPr>
              <a:t> • </a:t>
            </a:r>
            <a:r>
              <a:rPr lang="en" sz="1200">
                <a:latin typeface="Poppins"/>
                <a:ea typeface="Poppins"/>
                <a:cs typeface="Poppins"/>
                <a:sym typeface="Poppins"/>
              </a:rPr>
              <a:t>All Grades</a:t>
            </a:r>
            <a:endParaRPr sz="1200">
              <a:latin typeface="Poppins"/>
              <a:ea typeface="Poppins"/>
              <a:cs typeface="Poppins"/>
              <a:sym typeface="Poppins"/>
            </a:endParaRPr>
          </a:p>
        </p:txBody>
      </p:sp>
      <p:graphicFrame>
        <p:nvGraphicFramePr>
          <p:cNvPr id="158" name="Google Shape;158;p38"/>
          <p:cNvGraphicFramePr/>
          <p:nvPr/>
        </p:nvGraphicFramePr>
        <p:xfrm>
          <a:off x="457189" y="1262615"/>
          <a:ext cx="3000000" cy="3000000"/>
        </p:xfrm>
        <a:graphic>
          <a:graphicData uri="http://schemas.openxmlformats.org/drawingml/2006/table">
            <a:tbl>
              <a:tblPr>
                <a:noFill/>
                <a:tableStyleId>{B44EE751-F437-4471-BFE2-3BF3C165C453}</a:tableStyleId>
              </a:tblPr>
              <a:tblGrid>
                <a:gridCol w="3539900"/>
                <a:gridCol w="744075"/>
              </a:tblGrid>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4"/>
                        </a:rPr>
                        <a:t>Kindergarten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
                        </a:rPr>
                        <a:t>Page 3</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7"/>
                        </a:rPr>
                        <a:t>Animal Needs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8"/>
                        </a:rPr>
                        <a:t>Plant Needs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9"/>
                        </a:rPr>
                        <a:t>Earth &amp; Space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0"/>
                        </a:rPr>
                        <a:t>Severe Weather</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1"/>
                        </a:rPr>
                        <a:t>Weather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2"/>
                        </a:rPr>
                        <a:t>Physical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3"/>
                        </a:rPr>
                        <a:t>Sunlight &amp; Warmth</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14"/>
                        </a:rPr>
                        <a:t>Pushes &amp; Pulls</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Page </a:t>
                      </a:r>
                      <a:r>
                        <a:rPr b="1" lang="en" sz="1000">
                          <a:solidFill>
                            <a:schemeClr val="dk1"/>
                          </a:solidFill>
                          <a:latin typeface="Poppins"/>
                          <a:ea typeface="Poppins"/>
                          <a:cs typeface="Poppins"/>
                          <a:sym typeface="Poppins"/>
                        </a:rPr>
                        <a:t>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6"/>
                        </a:rPr>
                        <a:t>Page 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7"/>
                        </a:rPr>
                        <a:t>Page 8</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18"/>
                        </a:rPr>
                        <a:t>1st Grade </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19"/>
                        </a:rPr>
                        <a:t>Page 11</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0"/>
                        </a:rPr>
                        <a:t>Life Science</a:t>
                      </a:r>
                      <a:r>
                        <a:rPr b="1" lang="en" sz="1000">
                          <a:latin typeface="Poppins"/>
                          <a:ea typeface="Poppins"/>
                          <a:cs typeface="Poppins"/>
                          <a:sym typeface="Poppins"/>
                        </a:rPr>
                        <a:t>	</a:t>
                      </a: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1"/>
                        </a:rPr>
                        <a:t>Animal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2"/>
                        </a:rPr>
                        <a:t>Plant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3"/>
                        </a:rPr>
                        <a:t>Earth &amp; Space Science</a:t>
                      </a:r>
                      <a:r>
                        <a:rPr b="1" lang="en" sz="1000">
                          <a:solidFill>
                            <a:schemeClr val="dk1"/>
                          </a:solidFill>
                          <a:latin typeface="Poppins"/>
                          <a:ea typeface="Poppins"/>
                          <a:cs typeface="Poppins"/>
                          <a:sym typeface="Poppins"/>
                        </a:rPr>
                        <a:t>			</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4"/>
                        </a:rPr>
                        <a:t> Day Patterns</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5"/>
                        </a:rPr>
                        <a:t>Night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6"/>
                        </a:rPr>
                        <a:t>Physical Science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27"/>
                        </a:rPr>
                        <a:t>Light, Sound, &amp; Communication</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8"/>
                        </a:rPr>
                        <a:t>Page 12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9"/>
                        </a:rPr>
                        <a:t>Page 14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0"/>
                        </a:rPr>
                        <a:t>Page 16</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31"/>
                        </a:rPr>
                        <a:t>2nd Grade </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32"/>
                        </a:rPr>
                        <a:t>Page 18</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270675">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3"/>
                        </a:rPr>
                        <a:t>Life Science</a:t>
                      </a:r>
                      <a:r>
                        <a:rPr b="1" lang="en" sz="1000">
                          <a:latin typeface="Poppins"/>
                          <a:ea typeface="Poppins"/>
                          <a:cs typeface="Poppins"/>
                          <a:sym typeface="Poppins"/>
                        </a:rPr>
                        <a:t>	</a:t>
                      </a: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4"/>
                        </a:rPr>
                        <a:t>Animal Biodiversity &amp; Habitats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5"/>
                        </a:rPr>
                        <a:t>Plant Growth &amp; Interactions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6"/>
                        </a:rPr>
                        <a:t>Earth &amp; Space Science</a:t>
                      </a:r>
                      <a:r>
                        <a:rPr b="1" lang="en" sz="1000">
                          <a:solidFill>
                            <a:schemeClr val="dk1"/>
                          </a:solidFill>
                          <a:latin typeface="Poppins"/>
                          <a:ea typeface="Poppins"/>
                          <a:cs typeface="Poppins"/>
                          <a:sym typeface="Poppins"/>
                        </a:rPr>
                        <a:t>			</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37"/>
                        </a:rPr>
                        <a:t>Erosion &amp; Earth’s Surface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8"/>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9"/>
                        </a:rPr>
                        <a:t>Material Properties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0"/>
                        </a:rPr>
                        <a:t>States of Matter</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1"/>
                        </a:rPr>
                        <a:t>Page 19</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2"/>
                        </a:rPr>
                        <a:t>Page 21</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3"/>
                        </a:rPr>
                        <a:t>Page 23</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graphicFrame>
        <p:nvGraphicFramePr>
          <p:cNvPr id="159" name="Google Shape;159;p38"/>
          <p:cNvGraphicFramePr/>
          <p:nvPr/>
        </p:nvGraphicFramePr>
        <p:xfrm>
          <a:off x="5249174" y="1261215"/>
          <a:ext cx="3000000" cy="3000000"/>
        </p:xfrm>
        <a:graphic>
          <a:graphicData uri="http://schemas.openxmlformats.org/drawingml/2006/table">
            <a:tbl>
              <a:tblPr>
                <a:noFill/>
                <a:tableStyleId>{B44EE751-F437-4471-BFE2-3BF3C165C453}</a:tableStyleId>
              </a:tblPr>
              <a:tblGrid>
                <a:gridCol w="3539900"/>
                <a:gridCol w="744075"/>
              </a:tblGrid>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44"/>
                        </a:rPr>
                        <a:t>3rd Grade</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45"/>
                        </a:rPr>
                        <a:t>Page 25</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6"/>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7"/>
                        </a:rPr>
                        <a:t>Fossils &amp; Changing Environments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8"/>
                        </a:rPr>
                        <a:t>Life Cycles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49"/>
                        </a:rPr>
                        <a:t>Heredity, Survival, &amp; Selection</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0"/>
                        </a:rPr>
                        <a:t>Earth &amp; Space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51"/>
                        </a:rPr>
                        <a:t>Weather &amp; Climate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2"/>
                        </a:rPr>
                        <a:t>Physical Science</a:t>
                      </a:r>
                      <a:endParaRPr b="1"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3"/>
                        </a:rPr>
                        <a:t>Forces, Motion, &amp; Magnets</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4"/>
                        </a:rPr>
                        <a:t>Page 26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5"/>
                        </a:rPr>
                        <a:t>Page 30</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6"/>
                        </a:rPr>
                        <a:t>Page 32</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57"/>
                        </a:rPr>
                        <a:t>4th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8"/>
                        </a:rPr>
                        <a:t>Page 34</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9"/>
                        </a:rPr>
                        <a:t>Life Science	</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0"/>
                        </a:rPr>
                        <a:t>Human Body, Vision, &amp; The Brain</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1"/>
                        </a:rPr>
                        <a:t>Animal &amp; Plant Adaptations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62"/>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3"/>
                        </a:rPr>
                        <a:t>Earth’s Features &amp; Processes </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64"/>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5"/>
                        </a:rPr>
                        <a:t>Sound, Waves, &amp; Communication</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b="1" lang="en" sz="1000">
                          <a:solidFill>
                            <a:schemeClr val="hlink"/>
                          </a:solidFill>
                          <a:uFill>
                            <a:noFill/>
                          </a:uFill>
                          <a:latin typeface="Poppins"/>
                          <a:ea typeface="Poppins"/>
                          <a:cs typeface="Poppins"/>
                          <a:sym typeface="Poppins"/>
                          <a:hlinkClick action="ppaction://hlinksldjump" r:id="rId66"/>
                        </a:rPr>
                        <a:t>  </a:t>
                      </a:r>
                      <a:r>
                        <a:rPr lang="en" sz="1000">
                          <a:solidFill>
                            <a:schemeClr val="hlink"/>
                          </a:solidFill>
                          <a:uFill>
                            <a:noFill/>
                          </a:uFill>
                          <a:latin typeface="Poppins"/>
                          <a:ea typeface="Poppins"/>
                          <a:cs typeface="Poppins"/>
                          <a:sym typeface="Poppins"/>
                          <a:hlinkClick action="ppaction://hlinksldjump" r:id="rId67"/>
                        </a:rPr>
                        <a:t>Energy &amp; Energy Transfer</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8"/>
                        </a:rPr>
                        <a:t>Electricity, Light, &amp; Heat</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9"/>
                        </a:rPr>
                        <a:t>Page 35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0"/>
                        </a:rPr>
                        <a:t>Page 37</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1"/>
                        </a:rPr>
                        <a:t>Page 38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72"/>
                        </a:rPr>
                        <a:t>5th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3"/>
                        </a:rPr>
                        <a:t>Page 42</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270675">
                <a:tc>
                  <a:txBody>
                    <a:bodyPr/>
                    <a:lstStyle/>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4"/>
                        </a:rPr>
                        <a:t>Life Science </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5"/>
                        </a:rPr>
                        <a:t>Ecosystems &amp; The Food Web</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6"/>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7"/>
                        </a:rPr>
                        <a:t>Water Cycle &amp; Earth’s Systems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8"/>
                        </a:rPr>
                        <a:t>Earth &amp; Space Patterns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9"/>
                        </a:rPr>
                        <a:t>Stars &amp; Planets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80"/>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81"/>
                        </a:rPr>
                        <a:t>Chemical Reactions &amp;</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82"/>
                        </a:rPr>
                        <a:t>                                Properties of Matter</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83"/>
                        </a:rPr>
                        <a:t>Page 43</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84"/>
                        </a:rPr>
                        <a:t>Page 45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85"/>
                        </a:rPr>
                        <a:t>Page 48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sp>
        <p:nvSpPr>
          <p:cNvPr id="160" name="Google Shape;160;p3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61" name="Google Shape;161;p3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86">
                  <a:extLst>
                    <a:ext uri="{A12FA001-AC4F-418D-AE19-62706E023703}">
                      <ahyp:hlinkClr val="tx"/>
                    </a:ext>
                  </a:extLst>
                </a:hlinkClick>
              </a:rPr>
              <a:t>www.mysteryscience.com/docs/new-york</a:t>
            </a:r>
            <a:endParaRPr sz="800">
              <a:solidFill>
                <a:schemeClr val="dk1"/>
              </a:solidFill>
              <a:highlight>
                <a:srgbClr val="FFDF41"/>
              </a:highlight>
              <a:latin typeface="Poppins"/>
              <a:ea typeface="Poppins"/>
              <a:cs typeface="Poppins"/>
              <a:sym typeface="Poppin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6" name="Shape 166"/>
        <p:cNvGrpSpPr/>
        <p:nvPr/>
      </p:nvGrpSpPr>
      <p:grpSpPr>
        <a:xfrm>
          <a:off x="0" y="0"/>
          <a:ext cx="0" cy="0"/>
          <a:chOff x="0" y="0"/>
          <a:chExt cx="0" cy="0"/>
        </a:xfrm>
      </p:grpSpPr>
      <p:grpSp>
        <p:nvGrpSpPr>
          <p:cNvPr id="167" name="Google Shape;167;p39"/>
          <p:cNvGrpSpPr/>
          <p:nvPr/>
        </p:nvGrpSpPr>
        <p:grpSpPr>
          <a:xfrm>
            <a:off x="533483" y="1828800"/>
            <a:ext cx="1371600" cy="1371600"/>
            <a:chOff x="228683" y="914678"/>
            <a:chExt cx="1371600" cy="1371600"/>
          </a:xfrm>
        </p:grpSpPr>
        <p:pic>
          <p:nvPicPr>
            <p:cNvPr id="168" name="Google Shape;168;p39"/>
            <p:cNvPicPr preferRelativeResize="0"/>
            <p:nvPr/>
          </p:nvPicPr>
          <p:blipFill rotWithShape="1">
            <a:blip r:embed="rId3">
              <a:alphaModFix/>
            </a:blip>
            <a:srcRect b="0" l="5125" r="39409" t="0"/>
            <a:stretch/>
          </p:blipFill>
          <p:spPr>
            <a:xfrm>
              <a:off x="238133" y="914678"/>
              <a:ext cx="1352700" cy="1371600"/>
            </a:xfrm>
            <a:prstGeom prst="ellipse">
              <a:avLst/>
            </a:prstGeom>
            <a:noFill/>
            <a:ln>
              <a:noFill/>
            </a:ln>
          </p:spPr>
        </p:pic>
        <p:sp>
          <p:nvSpPr>
            <p:cNvPr id="169" name="Google Shape;169;p39"/>
            <p:cNvSpPr/>
            <p:nvPr/>
          </p:nvSpPr>
          <p:spPr>
            <a:xfrm>
              <a:off x="228683" y="91467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Animal Needs</a:t>
              </a:r>
              <a:endParaRPr sz="1200">
                <a:solidFill>
                  <a:schemeClr val="lt1"/>
                </a:solidFill>
                <a:latin typeface="Poppins"/>
                <a:ea typeface="Poppins"/>
                <a:cs typeface="Poppins"/>
                <a:sym typeface="Poppins"/>
              </a:endParaRPr>
            </a:p>
          </p:txBody>
        </p:sp>
      </p:grpSp>
      <p:grpSp>
        <p:nvGrpSpPr>
          <p:cNvPr id="170" name="Google Shape;170;p39"/>
          <p:cNvGrpSpPr/>
          <p:nvPr/>
        </p:nvGrpSpPr>
        <p:grpSpPr>
          <a:xfrm>
            <a:off x="2055568" y="1828825"/>
            <a:ext cx="1371600" cy="1371600"/>
            <a:chOff x="1861308" y="914703"/>
            <a:chExt cx="1371600" cy="1371600"/>
          </a:xfrm>
        </p:grpSpPr>
        <p:pic>
          <p:nvPicPr>
            <p:cNvPr id="171" name="Google Shape;171;p39"/>
            <p:cNvPicPr preferRelativeResize="0"/>
            <p:nvPr/>
          </p:nvPicPr>
          <p:blipFill rotWithShape="1">
            <a:blip r:embed="rId4">
              <a:alphaModFix/>
            </a:blip>
            <a:srcRect b="15340" l="38432" r="10550" t="12541"/>
            <a:stretch/>
          </p:blipFill>
          <p:spPr>
            <a:xfrm>
              <a:off x="1870758" y="914703"/>
              <a:ext cx="1352700" cy="1371600"/>
            </a:xfrm>
            <a:prstGeom prst="ellipse">
              <a:avLst/>
            </a:prstGeom>
            <a:noFill/>
            <a:ln>
              <a:noFill/>
            </a:ln>
          </p:spPr>
        </p:pic>
        <p:sp>
          <p:nvSpPr>
            <p:cNvPr id="172" name="Google Shape;172;p39"/>
            <p:cNvSpPr/>
            <p:nvPr/>
          </p:nvSpPr>
          <p:spPr>
            <a:xfrm>
              <a:off x="1861308" y="91470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Plant Needs</a:t>
              </a:r>
              <a:endParaRPr sz="1200">
                <a:solidFill>
                  <a:schemeClr val="lt1"/>
                </a:solidFill>
                <a:latin typeface="Poppins"/>
                <a:ea typeface="Poppins"/>
                <a:cs typeface="Poppins"/>
                <a:sym typeface="Poppins"/>
              </a:endParaRPr>
            </a:p>
          </p:txBody>
        </p:sp>
      </p:grpSp>
      <p:grpSp>
        <p:nvGrpSpPr>
          <p:cNvPr id="173" name="Google Shape;173;p39"/>
          <p:cNvGrpSpPr/>
          <p:nvPr/>
        </p:nvGrpSpPr>
        <p:grpSpPr>
          <a:xfrm>
            <a:off x="3577653" y="1828813"/>
            <a:ext cx="1371600" cy="1371600"/>
            <a:chOff x="3513808" y="914691"/>
            <a:chExt cx="1371600" cy="1371600"/>
          </a:xfrm>
        </p:grpSpPr>
        <p:pic>
          <p:nvPicPr>
            <p:cNvPr id="174" name="Google Shape;174;p39"/>
            <p:cNvPicPr preferRelativeResize="0"/>
            <p:nvPr/>
          </p:nvPicPr>
          <p:blipFill rotWithShape="1">
            <a:blip r:embed="rId5">
              <a:alphaModFix/>
            </a:blip>
            <a:srcRect b="0" l="22262" r="22262" t="0"/>
            <a:stretch/>
          </p:blipFill>
          <p:spPr>
            <a:xfrm>
              <a:off x="3523258" y="914691"/>
              <a:ext cx="1352700" cy="1371600"/>
            </a:xfrm>
            <a:prstGeom prst="ellipse">
              <a:avLst/>
            </a:prstGeom>
            <a:noFill/>
            <a:ln>
              <a:noFill/>
            </a:ln>
          </p:spPr>
        </p:pic>
        <p:sp>
          <p:nvSpPr>
            <p:cNvPr id="175" name="Google Shape;175;p39"/>
            <p:cNvSpPr/>
            <p:nvPr/>
          </p:nvSpPr>
          <p:spPr>
            <a:xfrm>
              <a:off x="3513808" y="91469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Severe Weather</a:t>
              </a:r>
              <a:endParaRPr sz="1200">
                <a:solidFill>
                  <a:schemeClr val="lt1"/>
                </a:solidFill>
                <a:latin typeface="Poppins"/>
                <a:ea typeface="Poppins"/>
                <a:cs typeface="Poppins"/>
                <a:sym typeface="Poppins"/>
              </a:endParaRPr>
            </a:p>
          </p:txBody>
        </p:sp>
      </p:grpSp>
      <p:grpSp>
        <p:nvGrpSpPr>
          <p:cNvPr id="176" name="Google Shape;176;p39"/>
          <p:cNvGrpSpPr/>
          <p:nvPr/>
        </p:nvGrpSpPr>
        <p:grpSpPr>
          <a:xfrm>
            <a:off x="5099738" y="1828800"/>
            <a:ext cx="1371600" cy="1371625"/>
            <a:chOff x="5158308" y="914678"/>
            <a:chExt cx="1371600" cy="1371625"/>
          </a:xfrm>
        </p:grpSpPr>
        <p:pic>
          <p:nvPicPr>
            <p:cNvPr id="177" name="Google Shape;177;p39"/>
            <p:cNvPicPr preferRelativeResize="0"/>
            <p:nvPr/>
          </p:nvPicPr>
          <p:blipFill rotWithShape="1">
            <a:blip r:embed="rId6">
              <a:alphaModFix/>
            </a:blip>
            <a:srcRect b="0" l="31436" r="31436" t="0"/>
            <a:stretch/>
          </p:blipFill>
          <p:spPr>
            <a:xfrm>
              <a:off x="5167758" y="914703"/>
              <a:ext cx="1352700" cy="1371600"/>
            </a:xfrm>
            <a:prstGeom prst="ellipse">
              <a:avLst/>
            </a:prstGeom>
            <a:noFill/>
            <a:ln>
              <a:noFill/>
            </a:ln>
          </p:spPr>
        </p:pic>
        <p:sp>
          <p:nvSpPr>
            <p:cNvPr id="178" name="Google Shape;178;p39"/>
            <p:cNvSpPr/>
            <p:nvPr/>
          </p:nvSpPr>
          <p:spPr>
            <a:xfrm>
              <a:off x="5158308" y="91467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Weather Patterns</a:t>
              </a:r>
              <a:endParaRPr sz="1200">
                <a:solidFill>
                  <a:schemeClr val="lt1"/>
                </a:solidFill>
                <a:latin typeface="Poppins"/>
                <a:ea typeface="Poppins"/>
                <a:cs typeface="Poppins"/>
                <a:sym typeface="Poppins"/>
              </a:endParaRPr>
            </a:p>
          </p:txBody>
        </p:sp>
      </p:grpSp>
      <p:grpSp>
        <p:nvGrpSpPr>
          <p:cNvPr id="179" name="Google Shape;179;p39"/>
          <p:cNvGrpSpPr/>
          <p:nvPr/>
        </p:nvGrpSpPr>
        <p:grpSpPr>
          <a:xfrm>
            <a:off x="6621823" y="1828825"/>
            <a:ext cx="1371600" cy="1371600"/>
            <a:chOff x="6803508" y="914703"/>
            <a:chExt cx="1371600" cy="1371600"/>
          </a:xfrm>
        </p:grpSpPr>
        <p:pic>
          <p:nvPicPr>
            <p:cNvPr id="180" name="Google Shape;180;p39"/>
            <p:cNvPicPr preferRelativeResize="0"/>
            <p:nvPr/>
          </p:nvPicPr>
          <p:blipFill rotWithShape="1">
            <a:blip r:embed="rId7">
              <a:alphaModFix/>
            </a:blip>
            <a:srcRect b="8689" l="37342" r="15125" t="13527"/>
            <a:stretch/>
          </p:blipFill>
          <p:spPr>
            <a:xfrm>
              <a:off x="6812958" y="914703"/>
              <a:ext cx="1352700" cy="1371600"/>
            </a:xfrm>
            <a:prstGeom prst="ellipse">
              <a:avLst/>
            </a:prstGeom>
            <a:noFill/>
            <a:ln>
              <a:noFill/>
            </a:ln>
          </p:spPr>
        </p:pic>
        <p:sp>
          <p:nvSpPr>
            <p:cNvPr id="181" name="Google Shape;181;p39"/>
            <p:cNvSpPr/>
            <p:nvPr/>
          </p:nvSpPr>
          <p:spPr>
            <a:xfrm>
              <a:off x="6803508" y="91470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Sunlight</a:t>
              </a:r>
              <a:r>
                <a:rPr b="1" lang="en" sz="1000">
                  <a:solidFill>
                    <a:schemeClr val="lt1"/>
                  </a:solidFill>
                  <a:uFill>
                    <a:noFill/>
                  </a:uFill>
                  <a:latin typeface="Poppins"/>
                  <a:ea typeface="Poppins"/>
                  <a:cs typeface="Poppins"/>
                  <a:sym typeface="Poppins"/>
                  <a:hlinkClick>
                    <a:extLst>
                      <a:ext uri="{A12FA001-AC4F-418D-AE19-62706E023703}">
                        <ahyp:hlinkClr val="tx"/>
                      </a:ext>
                    </a:extLst>
                  </a:hlinkClick>
                </a:rPr>
                <a:t> &amp; </a:t>
              </a: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Warmth</a:t>
              </a:r>
              <a:endParaRPr sz="1200">
                <a:solidFill>
                  <a:schemeClr val="lt1"/>
                </a:solidFill>
                <a:latin typeface="Poppins"/>
                <a:ea typeface="Poppins"/>
                <a:cs typeface="Poppins"/>
                <a:sym typeface="Poppins"/>
              </a:endParaRPr>
            </a:p>
          </p:txBody>
        </p:sp>
      </p:grpSp>
      <p:grpSp>
        <p:nvGrpSpPr>
          <p:cNvPr id="182" name="Google Shape;182;p39"/>
          <p:cNvGrpSpPr/>
          <p:nvPr/>
        </p:nvGrpSpPr>
        <p:grpSpPr>
          <a:xfrm>
            <a:off x="8143908" y="1828813"/>
            <a:ext cx="1371600" cy="1371600"/>
            <a:chOff x="8448708" y="914691"/>
            <a:chExt cx="1371600" cy="1371600"/>
          </a:xfrm>
        </p:grpSpPr>
        <p:pic>
          <p:nvPicPr>
            <p:cNvPr id="183" name="Google Shape;183;p39"/>
            <p:cNvPicPr preferRelativeResize="0"/>
            <p:nvPr/>
          </p:nvPicPr>
          <p:blipFill rotWithShape="1">
            <a:blip r:embed="rId8">
              <a:alphaModFix/>
            </a:blip>
            <a:srcRect b="10628" l="36494" r="15330" t="10533"/>
            <a:stretch/>
          </p:blipFill>
          <p:spPr>
            <a:xfrm>
              <a:off x="8458158" y="914691"/>
              <a:ext cx="1352700" cy="1371600"/>
            </a:xfrm>
            <a:prstGeom prst="ellipse">
              <a:avLst/>
            </a:prstGeom>
            <a:noFill/>
            <a:ln>
              <a:noFill/>
            </a:ln>
          </p:spPr>
        </p:pic>
        <p:sp>
          <p:nvSpPr>
            <p:cNvPr id="184" name="Google Shape;184;p39"/>
            <p:cNvSpPr/>
            <p:nvPr/>
          </p:nvSpPr>
          <p:spPr>
            <a:xfrm>
              <a:off x="8448708" y="91469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Pushes &amp; Pulls</a:t>
              </a:r>
              <a:endParaRPr sz="1200">
                <a:solidFill>
                  <a:schemeClr val="lt1"/>
                </a:solidFill>
                <a:latin typeface="Poppins"/>
                <a:ea typeface="Poppins"/>
                <a:cs typeface="Poppins"/>
                <a:sym typeface="Poppins"/>
              </a:endParaRPr>
            </a:p>
          </p:txBody>
        </p:sp>
      </p:grpSp>
      <p:graphicFrame>
        <p:nvGraphicFramePr>
          <p:cNvPr id="185" name="Google Shape;185;p39"/>
          <p:cNvGraphicFramePr/>
          <p:nvPr/>
        </p:nvGraphicFramePr>
        <p:xfrm>
          <a:off x="457800" y="3562772"/>
          <a:ext cx="3000000" cy="3000000"/>
        </p:xfrm>
        <a:graphic>
          <a:graphicData uri="http://schemas.openxmlformats.org/drawingml/2006/table">
            <a:tbl>
              <a:tblPr>
                <a:noFill/>
                <a:tableStyleId>{B44EE751-F437-4471-BFE2-3BF3C165C453}</a:tableStyleId>
              </a:tblPr>
              <a:tblGrid>
                <a:gridCol w="1527400"/>
                <a:gridCol w="1527400"/>
                <a:gridCol w="1527400"/>
                <a:gridCol w="1527400"/>
                <a:gridCol w="1527400"/>
                <a:gridCol w="1527400"/>
              </a:tblGrid>
              <a:tr h="100000">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9">
                            <a:extLst>
                              <a:ext uri="{A12FA001-AC4F-418D-AE19-62706E023703}">
                                <ahyp:hlinkClr val="tx"/>
                              </a:ext>
                            </a:extLst>
                          </a:hlinkClick>
                        </a:rPr>
                        <a:t>Page 4</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1">
                            <a:extLst>
                              <a:ext uri="{A12FA001-AC4F-418D-AE19-62706E023703}">
                                <ahyp:hlinkClr val="tx"/>
                              </a:ext>
                            </a:extLst>
                          </a:hlinkClick>
                        </a:rPr>
                        <a:t>Page 5</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3">
                            <a:extLst>
                              <a:ext uri="{A12FA001-AC4F-418D-AE19-62706E023703}">
                                <ahyp:hlinkClr val="tx"/>
                              </a:ext>
                            </a:extLst>
                          </a:hlinkClick>
                        </a:rPr>
                        <a:t>Page 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5">
                            <a:extLst>
                              <a:ext uri="{A12FA001-AC4F-418D-AE19-62706E023703}">
                                <ahyp:hlinkClr val="tx"/>
                              </a:ext>
                            </a:extLst>
                          </a:hlinkClick>
                        </a:rPr>
                        <a:t>Page 7</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6">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7">
                            <a:extLst>
                              <a:ext uri="{A12FA001-AC4F-418D-AE19-62706E023703}">
                                <ahyp:hlinkClr val="tx"/>
                              </a:ext>
                            </a:extLst>
                          </a:hlinkClick>
                        </a:rPr>
                        <a:t>Page 8</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8">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9">
                            <a:extLst>
                              <a:ext uri="{A12FA001-AC4F-418D-AE19-62706E023703}">
                                <ahyp:hlinkClr val="tx"/>
                              </a:ext>
                            </a:extLst>
                          </a:hlinkClick>
                        </a:rPr>
                        <a:t>Page 9</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20">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429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K-ESS3-1</a:t>
                      </a:r>
                      <a:endParaRPr sz="8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K-ESS3-3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K-ESS3-2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K-ESS2-2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K-PS3-1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K-PS3-2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K-PS2-1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K-PS2-2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3200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t>
                      </a:r>
                      <a:r>
                        <a:rPr lang="en" sz="800">
                          <a:latin typeface="Poppins"/>
                          <a:ea typeface="Poppins"/>
                          <a:cs typeface="Poppins"/>
                          <a:sym typeface="Poppins"/>
                        </a:rPr>
                        <a:t> 4 </a:t>
                      </a:r>
                      <a:r>
                        <a:rPr lang="en" sz="800">
                          <a:solidFill>
                            <a:schemeClr val="dk1"/>
                          </a:solidFill>
                          <a:latin typeface="Poppins"/>
                          <a:ea typeface="Poppins"/>
                          <a:cs typeface="Poppins"/>
                          <a:sym typeface="Poppins"/>
                        </a:rPr>
                        <a:t>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br>
                        <a:rPr lang="en" sz="10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2">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3">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186" name="Google Shape;186;p39"/>
          <p:cNvSpPr/>
          <p:nvPr/>
        </p:nvSpPr>
        <p:spPr>
          <a:xfrm>
            <a:off x="0" y="0"/>
            <a:ext cx="10080000" cy="914400"/>
          </a:xfrm>
          <a:prstGeom prst="rect">
            <a:avLst/>
          </a:prstGeom>
          <a:solidFill>
            <a:srgbClr val="CAB0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187" name="Google Shape;187;p39"/>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sp>
        <p:nvSpPr>
          <p:cNvPr id="188" name="Google Shape;188;p3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All Units at a Glance</a:t>
            </a:r>
            <a:endParaRPr sz="1200">
              <a:latin typeface="Poppins"/>
              <a:ea typeface="Poppins"/>
              <a:cs typeface="Poppins"/>
              <a:sym typeface="Poppins"/>
            </a:endParaRPr>
          </a:p>
        </p:txBody>
      </p:sp>
      <p:sp>
        <p:nvSpPr>
          <p:cNvPr id="189" name="Google Shape;189;p39"/>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Kindergarten </a:t>
            </a:r>
            <a:r>
              <a:rPr b="1" lang="en">
                <a:solidFill>
                  <a:schemeClr val="dk1"/>
                </a:solidFill>
                <a:uFill>
                  <a:noFill/>
                </a:uFill>
                <a:latin typeface="Poppins"/>
                <a:ea typeface="Poppins"/>
                <a:cs typeface="Poppins"/>
                <a:sym typeface="Poppins"/>
                <a:hlinkClick r:id="rId28">
                  <a:extLst>
                    <a:ext uri="{A12FA001-AC4F-418D-AE19-62706E023703}">
                      <ahyp:hlinkClr val="tx"/>
                    </a:ext>
                  </a:extLst>
                </a:hlinkClick>
              </a:rPr>
              <a:t>Units</a:t>
            </a:r>
            <a:r>
              <a:rPr lang="en">
                <a:solidFill>
                  <a:schemeClr val="dk1"/>
                </a:solidFill>
                <a:uFill>
                  <a:noFill/>
                </a:uFill>
                <a:latin typeface="Poppins"/>
                <a:ea typeface="Poppins"/>
                <a:cs typeface="Poppins"/>
                <a:sym typeface="Poppins"/>
                <a:hlinkClick r:id="rId29">
                  <a:extLst>
                    <a:ext uri="{A12FA001-AC4F-418D-AE19-62706E023703}">
                      <ahyp:hlinkClr val="tx"/>
                    </a:ext>
                  </a:extLst>
                </a:hlinkClick>
              </a:rPr>
              <a:t> • </a:t>
            </a:r>
            <a:r>
              <a:rPr lang="en" sz="1200">
                <a:latin typeface="Poppins"/>
                <a:ea typeface="Poppins"/>
                <a:cs typeface="Poppins"/>
                <a:sym typeface="Poppins"/>
              </a:rPr>
              <a:t>Units may be taught in any order </a:t>
            </a:r>
            <a:endParaRPr sz="1200">
              <a:latin typeface="Poppins"/>
              <a:ea typeface="Poppins"/>
              <a:cs typeface="Poppins"/>
              <a:sym typeface="Poppins"/>
            </a:endParaRPr>
          </a:p>
        </p:txBody>
      </p:sp>
      <p:sp>
        <p:nvSpPr>
          <p:cNvPr id="190" name="Google Shape;190;p3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3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191" name="Google Shape;191;p39"/>
          <p:cNvGrpSpPr/>
          <p:nvPr/>
        </p:nvGrpSpPr>
        <p:grpSpPr>
          <a:xfrm>
            <a:off x="527725" y="667512"/>
            <a:ext cx="1684375" cy="117000"/>
            <a:chOff x="527725" y="667512"/>
            <a:chExt cx="1684375" cy="117000"/>
          </a:xfrm>
        </p:grpSpPr>
        <p:sp>
          <p:nvSpPr>
            <p:cNvPr id="192" name="Google Shape;192;p3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31">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193" name="Google Shape;193;p39">
              <a:hlinkClick/>
            </p:cNvPr>
            <p:cNvPicPr preferRelativeResize="0"/>
            <p:nvPr/>
          </p:nvPicPr>
          <p:blipFill rotWithShape="1">
            <a:blip r:embed="rId32">
              <a:alphaModFix/>
            </a:blip>
            <a:srcRect b="0" l="9423" r="9415" t="0"/>
            <a:stretch/>
          </p:blipFill>
          <p:spPr>
            <a:xfrm rot="10800000">
              <a:off x="527725" y="680300"/>
              <a:ext cx="147875" cy="86475"/>
            </a:xfrm>
            <a:prstGeom prst="rect">
              <a:avLst/>
            </a:prstGeom>
            <a:noFill/>
            <a:ln>
              <a:noFill/>
            </a:ln>
          </p:spPr>
        </p:pic>
      </p:grpSp>
      <p:sp>
        <p:nvSpPr>
          <p:cNvPr id="194" name="Google Shape;194;p39"/>
          <p:cNvSpPr txBox="1"/>
          <p:nvPr/>
        </p:nvSpPr>
        <p:spPr>
          <a:xfrm>
            <a:off x="8094799" y="3254975"/>
            <a:ext cx="14574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195" name="Google Shape;195;p39"/>
          <p:cNvSpPr txBox="1"/>
          <p:nvPr/>
        </p:nvSpPr>
        <p:spPr>
          <a:xfrm>
            <a:off x="5623560" y="7087437"/>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33">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pic>
        <p:nvPicPr>
          <p:cNvPr id="200" name="Google Shape;200;p40"/>
          <p:cNvPicPr preferRelativeResize="0"/>
          <p:nvPr/>
        </p:nvPicPr>
        <p:blipFill rotWithShape="1">
          <a:blip r:embed="rId3">
            <a:alphaModFix/>
          </a:blip>
          <a:srcRect b="0" l="6202" r="6202" t="0"/>
          <a:stretch/>
        </p:blipFill>
        <p:spPr>
          <a:xfrm>
            <a:off x="457200" y="4820375"/>
            <a:ext cx="914400" cy="1043925"/>
          </a:xfrm>
          <a:prstGeom prst="rect">
            <a:avLst/>
          </a:prstGeom>
          <a:noFill/>
          <a:ln>
            <a:noFill/>
          </a:ln>
        </p:spPr>
      </p:pic>
      <p:pic>
        <p:nvPicPr>
          <p:cNvPr id="201" name="Google Shape;201;p40"/>
          <p:cNvPicPr preferRelativeResize="0"/>
          <p:nvPr/>
        </p:nvPicPr>
        <p:blipFill rotWithShape="1">
          <a:blip r:embed="rId4">
            <a:alphaModFix/>
          </a:blip>
          <a:srcRect b="1923" l="0" r="0" t="1923"/>
          <a:stretch/>
        </p:blipFill>
        <p:spPr>
          <a:xfrm>
            <a:off x="457200" y="3883150"/>
            <a:ext cx="982600" cy="944850"/>
          </a:xfrm>
          <a:prstGeom prst="rect">
            <a:avLst/>
          </a:prstGeom>
          <a:noFill/>
          <a:ln>
            <a:noFill/>
          </a:ln>
        </p:spPr>
      </p:pic>
      <p:pic>
        <p:nvPicPr>
          <p:cNvPr id="202" name="Google Shape;202;p40"/>
          <p:cNvPicPr preferRelativeResize="0"/>
          <p:nvPr/>
        </p:nvPicPr>
        <p:blipFill rotWithShape="1">
          <a:blip r:embed="rId5">
            <a:alphaModFix/>
          </a:blip>
          <a:srcRect b="0" l="0" r="0" t="0"/>
          <a:stretch/>
        </p:blipFill>
        <p:spPr>
          <a:xfrm>
            <a:off x="457200" y="2991575"/>
            <a:ext cx="914400" cy="914400"/>
          </a:xfrm>
          <a:prstGeom prst="rect">
            <a:avLst/>
          </a:prstGeom>
          <a:noFill/>
          <a:ln>
            <a:noFill/>
          </a:ln>
        </p:spPr>
      </p:pic>
      <p:pic>
        <p:nvPicPr>
          <p:cNvPr id="203" name="Google Shape;203;p40"/>
          <p:cNvPicPr preferRelativeResize="0"/>
          <p:nvPr/>
        </p:nvPicPr>
        <p:blipFill rotWithShape="1">
          <a:blip r:embed="rId6">
            <a:alphaModFix/>
          </a:blip>
          <a:srcRect b="0" l="0" r="0" t="0"/>
          <a:stretch/>
        </p:blipFill>
        <p:spPr>
          <a:xfrm>
            <a:off x="457200" y="2075688"/>
            <a:ext cx="938225" cy="914400"/>
          </a:xfrm>
          <a:prstGeom prst="rect">
            <a:avLst/>
          </a:prstGeom>
          <a:noFill/>
          <a:ln>
            <a:noFill/>
          </a:ln>
        </p:spPr>
      </p:pic>
      <p:sp>
        <p:nvSpPr>
          <p:cNvPr id="204" name="Google Shape;204;p40"/>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05" name="Google Shape;205;p40"/>
          <p:cNvPicPr preferRelativeResize="0"/>
          <p:nvPr/>
        </p:nvPicPr>
        <p:blipFill rotWithShape="1">
          <a:blip r:embed="rId7">
            <a:alphaModFix/>
          </a:blip>
          <a:srcRect b="1663" l="0" r="0" t="1663"/>
          <a:stretch/>
        </p:blipFill>
        <p:spPr>
          <a:xfrm>
            <a:off x="7953375" y="305775"/>
            <a:ext cx="1647825" cy="209550"/>
          </a:xfrm>
          <a:prstGeom prst="rect">
            <a:avLst/>
          </a:prstGeom>
          <a:noFill/>
          <a:ln>
            <a:noFill/>
          </a:ln>
        </p:spPr>
      </p:pic>
      <p:sp>
        <p:nvSpPr>
          <p:cNvPr id="206" name="Google Shape;206;p4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07" name="Google Shape;207;p4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8">
                  <a:extLst>
                    <a:ext uri="{A12FA001-AC4F-418D-AE19-62706E023703}">
                      <ahyp:hlinkClr val="tx"/>
                    </a:ext>
                  </a:extLst>
                </a:hlinkClick>
              </a:rPr>
              <a:t>Animal Needs </a:t>
            </a:r>
            <a:r>
              <a:rPr lang="en" sz="1200">
                <a:solidFill>
                  <a:schemeClr val="dk1"/>
                </a:solidFill>
                <a:uFill>
                  <a:noFill/>
                </a:uFill>
                <a:latin typeface="Poppins"/>
                <a:ea typeface="Poppins"/>
                <a:cs typeface="Poppins"/>
                <a:sym typeface="Poppins"/>
                <a:hlinkClick r:id="rId9">
                  <a:extLst>
                    <a:ext uri="{A12FA001-AC4F-418D-AE19-62706E023703}">
                      <ahyp:hlinkClr val="tx"/>
                    </a:ext>
                  </a:extLst>
                </a:hlinkClick>
              </a:rPr>
              <a:t>(Animal Secrets)</a:t>
            </a:r>
            <a:endParaRPr sz="1200"/>
          </a:p>
        </p:txBody>
      </p:sp>
      <p:graphicFrame>
        <p:nvGraphicFramePr>
          <p:cNvPr id="208" name="Google Shape;208;p40"/>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764300"/>
                <a:gridCol w="140705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chemeClr val="hlink"/>
                          </a:solidFill>
                          <a:uFill>
                            <a:noFill/>
                          </a:uFill>
                          <a:latin typeface="Poppins"/>
                          <a:ea typeface="Poppins"/>
                          <a:cs typeface="Poppins"/>
                          <a:sym typeface="Poppins"/>
                          <a:hlinkClick r:id="rId10"/>
                        </a:rPr>
                        <a:t>Animal Needs: Food</a:t>
                      </a:r>
                      <a:endParaRPr b="1" sz="800">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latin typeface="Poppins"/>
                        <a:ea typeface="Poppins"/>
                        <a:cs typeface="Poppins"/>
                        <a:sym typeface="Poppins"/>
                      </a:endParaRPr>
                    </a:p>
                    <a:p>
                      <a:pPr indent="0" lvl="0" marL="0" rtl="0" algn="l">
                        <a:lnSpc>
                          <a:spcPct val="100000"/>
                        </a:lnSpc>
                        <a:spcBef>
                          <a:spcPts val="0"/>
                        </a:spcBef>
                        <a:spcAft>
                          <a:spcPts val="0"/>
                        </a:spcAft>
                        <a:buNone/>
                      </a:pPr>
                      <a:r>
                        <a:rPr lang="en" sz="800">
                          <a:solidFill>
                            <a:schemeClr val="hlink"/>
                          </a:solidFill>
                          <a:uFill>
                            <a:noFill/>
                          </a:uFill>
                          <a:latin typeface="Poppins"/>
                          <a:ea typeface="Poppins"/>
                          <a:cs typeface="Poppins"/>
                          <a:sym typeface="Poppins"/>
                          <a:hlinkClick r:id="rId11"/>
                        </a:rPr>
                        <a:t>Why do woodpeckers peck wood?</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2"/>
                        </a:rPr>
                        <a:t>📖 </a:t>
                      </a:r>
                      <a:r>
                        <a:rPr b="1" lang="en" sz="800">
                          <a:solidFill>
                            <a:schemeClr val="hlink"/>
                          </a:solidFill>
                          <a:uFill>
                            <a:noFill/>
                          </a:uFill>
                          <a:latin typeface="Poppins"/>
                          <a:ea typeface="Poppins"/>
                          <a:cs typeface="Poppins"/>
                          <a:sym typeface="Poppins"/>
                          <a:hlinkClick r:id="rId13"/>
                        </a:rPr>
                        <a:t>Animal Needs: Shelter </a:t>
                      </a:r>
                      <a:endParaRPr b="1" sz="800">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4"/>
                        </a:rPr>
                        <a:t>Where do animals live?</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K-ESS3-1. </a:t>
                      </a:r>
                      <a:r>
                        <a:rPr lang="en" sz="800">
                          <a:solidFill>
                            <a:schemeClr val="dk1"/>
                          </a:solidFill>
                          <a:latin typeface="Poppins"/>
                          <a:ea typeface="Poppins"/>
                          <a:cs typeface="Poppins"/>
                          <a:sym typeface="Poppins"/>
                        </a:rPr>
                        <a:t>Use a model to represent the relationship between the needs of different plants and animals (including humans) and the places they live.</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ESS3.A. </a:t>
                      </a:r>
                      <a:r>
                        <a:rPr lang="en" sz="800">
                          <a:solidFill>
                            <a:schemeClr val="dk1"/>
                          </a:solidFill>
                          <a:latin typeface="Poppins"/>
                          <a:ea typeface="Poppins"/>
                          <a:cs typeface="Poppins"/>
                          <a:sym typeface="Poppins"/>
                        </a:rPr>
                        <a:t>Natural Resources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5"/>
                        </a:rPr>
                        <a:t>Animal Needs: Safety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6"/>
                        </a:rPr>
                        <a:t>How can you find animals in the woods?</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Engage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7"/>
                        </a:rPr>
                        <a:t>📖 </a:t>
                      </a:r>
                      <a:r>
                        <a:rPr b="1" lang="en" sz="800">
                          <a:solidFill>
                            <a:schemeClr val="hlink"/>
                          </a:solidFill>
                          <a:uFill>
                            <a:noFill/>
                          </a:uFill>
                          <a:latin typeface="Poppins"/>
                          <a:ea typeface="Poppins"/>
                          <a:cs typeface="Poppins"/>
                          <a:sym typeface="Poppins"/>
                          <a:hlinkClick r:id="rId18"/>
                        </a:rPr>
                        <a:t>Animals &amp; Changing the Environment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9"/>
                        </a:rPr>
                        <a:t>How do animals make their homes in the forest?</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K-ESS2-2. </a:t>
                      </a:r>
                      <a:r>
                        <a:rPr lang="en" sz="800">
                          <a:solidFill>
                            <a:schemeClr val="dk1"/>
                          </a:solidFill>
                          <a:latin typeface="Poppins"/>
                          <a:ea typeface="Poppins"/>
                          <a:cs typeface="Poppins"/>
                          <a:sym typeface="Poppins"/>
                        </a:rPr>
                        <a:t>Construct an argument supported by evidence for how plants and animals (including humans) can change the environment to meet their needs.</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209" name="Google Shape;209;p40"/>
          <p:cNvSpPr/>
          <p:nvPr/>
        </p:nvSpPr>
        <p:spPr>
          <a:xfrm>
            <a:off x="456150" y="2991575"/>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10" name="Google Shape;210;p40"/>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11" name="Google Shape;211;p40"/>
          <p:cNvSpPr/>
          <p:nvPr/>
        </p:nvSpPr>
        <p:spPr>
          <a:xfrm>
            <a:off x="459600" y="39165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12" name="Google Shape;212;p40"/>
          <p:cNvSpPr/>
          <p:nvPr/>
        </p:nvSpPr>
        <p:spPr>
          <a:xfrm>
            <a:off x="457200" y="48280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213" name="Google Shape;213;p40"/>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14" name="Google Shape;214;p4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t>‹#›</a:t>
            </a:fld>
            <a:endParaRPr sz="800"/>
          </a:p>
        </p:txBody>
      </p:sp>
      <p:sp>
        <p:nvSpPr>
          <p:cNvPr id="215" name="Google Shape;215;p4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highlight>
                <a:srgbClr val="FFDF41"/>
              </a:highlight>
              <a:latin typeface="Poppins"/>
              <a:ea typeface="Poppins"/>
              <a:cs typeface="Poppins"/>
              <a:sym typeface="Poppins"/>
            </a:endParaRPr>
          </a:p>
        </p:txBody>
      </p:sp>
      <p:grpSp>
        <p:nvGrpSpPr>
          <p:cNvPr id="216" name="Google Shape;216;p40"/>
          <p:cNvGrpSpPr/>
          <p:nvPr/>
        </p:nvGrpSpPr>
        <p:grpSpPr>
          <a:xfrm>
            <a:off x="527725" y="667512"/>
            <a:ext cx="1684375" cy="117000"/>
            <a:chOff x="527725" y="667512"/>
            <a:chExt cx="1684375" cy="117000"/>
          </a:xfrm>
        </p:grpSpPr>
        <p:sp>
          <p:nvSpPr>
            <p:cNvPr id="217" name="Google Shape;217;p4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18" name="Google Shape;218;p40">
              <a:hlinkClick action="ppaction://hlinksldjump" r:id="rId26"/>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pic>
        <p:nvPicPr>
          <p:cNvPr id="223" name="Google Shape;223;p41"/>
          <p:cNvPicPr preferRelativeResize="0"/>
          <p:nvPr/>
        </p:nvPicPr>
        <p:blipFill rotWithShape="1">
          <a:blip r:embed="rId3">
            <a:alphaModFix/>
          </a:blip>
          <a:srcRect b="980" l="0" r="0" t="980"/>
          <a:stretch/>
        </p:blipFill>
        <p:spPr>
          <a:xfrm>
            <a:off x="457200" y="3905975"/>
            <a:ext cx="932700" cy="914400"/>
          </a:xfrm>
          <a:prstGeom prst="rect">
            <a:avLst/>
          </a:prstGeom>
          <a:noFill/>
          <a:ln>
            <a:noFill/>
          </a:ln>
        </p:spPr>
      </p:pic>
      <p:pic>
        <p:nvPicPr>
          <p:cNvPr id="224" name="Google Shape;224;p41"/>
          <p:cNvPicPr preferRelativeResize="0"/>
          <p:nvPr/>
        </p:nvPicPr>
        <p:blipFill rotWithShape="1">
          <a:blip r:embed="rId4">
            <a:alphaModFix/>
          </a:blip>
          <a:srcRect b="980" l="0" r="0" t="980"/>
          <a:stretch/>
        </p:blipFill>
        <p:spPr>
          <a:xfrm>
            <a:off x="457200" y="2991575"/>
            <a:ext cx="932700" cy="914400"/>
          </a:xfrm>
          <a:prstGeom prst="rect">
            <a:avLst/>
          </a:prstGeom>
          <a:noFill/>
          <a:ln>
            <a:noFill/>
          </a:ln>
        </p:spPr>
      </p:pic>
      <p:pic>
        <p:nvPicPr>
          <p:cNvPr id="225" name="Google Shape;225;p41"/>
          <p:cNvPicPr preferRelativeResize="0"/>
          <p:nvPr/>
        </p:nvPicPr>
        <p:blipFill rotWithShape="1">
          <a:blip r:embed="rId5">
            <a:alphaModFix/>
          </a:blip>
          <a:srcRect b="0" l="19778" r="19778" t="0"/>
          <a:stretch/>
        </p:blipFill>
        <p:spPr>
          <a:xfrm>
            <a:off x="457200" y="2066550"/>
            <a:ext cx="982600" cy="914400"/>
          </a:xfrm>
          <a:prstGeom prst="rect">
            <a:avLst/>
          </a:prstGeom>
          <a:noFill/>
          <a:ln>
            <a:noFill/>
          </a:ln>
        </p:spPr>
      </p:pic>
      <p:sp>
        <p:nvSpPr>
          <p:cNvPr id="226" name="Google Shape;226;p41"/>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27" name="Google Shape;227;p41"/>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28" name="Google Shape;228;p41"/>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229" name="Google Shape;229;p4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30" name="Google Shape;230;p4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Plant Needs </a:t>
            </a:r>
            <a:r>
              <a:rPr lang="en" sz="1200">
                <a:solidFill>
                  <a:schemeClr val="hlink"/>
                </a:solidFill>
                <a:uFill>
                  <a:noFill/>
                </a:uFill>
                <a:latin typeface="Poppins"/>
                <a:ea typeface="Poppins"/>
                <a:cs typeface="Poppins"/>
                <a:sym typeface="Poppins"/>
                <a:hlinkClick r:id="rId8"/>
              </a:rPr>
              <a:t>(Plant Secrets)</a:t>
            </a:r>
            <a:endParaRPr sz="1200"/>
          </a:p>
        </p:txBody>
      </p:sp>
      <p:graphicFrame>
        <p:nvGraphicFramePr>
          <p:cNvPr id="231" name="Google Shape;231;p41"/>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830975"/>
                <a:gridCol w="134037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Living &amp; Nonliving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Are plants alive?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Plant Needs: Water &amp; Light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do plants and trees grow?</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 Human Impacts on the Environment</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Why would you want an old log in your backyard?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K-ESS3-3. </a:t>
                      </a:r>
                      <a:r>
                        <a:rPr lang="en" sz="800">
                          <a:solidFill>
                            <a:schemeClr val="dk1"/>
                          </a:solidFill>
                          <a:latin typeface="Poppins"/>
                          <a:ea typeface="Poppins"/>
                          <a:cs typeface="Poppins"/>
                          <a:sym typeface="Poppins"/>
                        </a:rPr>
                        <a:t>Communicate solutions that will reduce the impact of humans on the land, water, air, and/or other living things in the local environment.</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ESS3.C: </a:t>
                      </a:r>
                      <a:r>
                        <a:rPr lang="en" sz="800">
                          <a:solidFill>
                            <a:schemeClr val="dk1"/>
                          </a:solidFill>
                          <a:latin typeface="Poppins"/>
                          <a:ea typeface="Poppins"/>
                          <a:cs typeface="Poppins"/>
                          <a:sym typeface="Poppins"/>
                        </a:rPr>
                        <a:t>Human Impacts on Earth Systems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32" name="Google Shape;232;p41"/>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33" name="Google Shape;233;p41"/>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34" name="Google Shape;234;p41"/>
          <p:cNvSpPr/>
          <p:nvPr/>
        </p:nvSpPr>
        <p:spPr>
          <a:xfrm>
            <a:off x="457200" y="39059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35" name="Google Shape;235;p4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36" name="Google Shape;236;p4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237" name="Google Shape;237;p41"/>
          <p:cNvGrpSpPr/>
          <p:nvPr/>
        </p:nvGrpSpPr>
        <p:grpSpPr>
          <a:xfrm>
            <a:off x="527725" y="667512"/>
            <a:ext cx="1684375" cy="117000"/>
            <a:chOff x="527725" y="667512"/>
            <a:chExt cx="1684375" cy="117000"/>
          </a:xfrm>
        </p:grpSpPr>
        <p:sp>
          <p:nvSpPr>
            <p:cNvPr id="238" name="Google Shape;238;p4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39" name="Google Shape;239;p41">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pic>
        <p:nvPicPr>
          <p:cNvPr id="244" name="Google Shape;244;p42"/>
          <p:cNvPicPr preferRelativeResize="0"/>
          <p:nvPr/>
        </p:nvPicPr>
        <p:blipFill rotWithShape="1">
          <a:blip r:embed="rId3">
            <a:alphaModFix/>
          </a:blip>
          <a:srcRect b="1988" l="0" r="0" t="1978"/>
          <a:stretch/>
        </p:blipFill>
        <p:spPr>
          <a:xfrm>
            <a:off x="457200" y="3905975"/>
            <a:ext cx="932700" cy="914400"/>
          </a:xfrm>
          <a:prstGeom prst="rect">
            <a:avLst/>
          </a:prstGeom>
          <a:noFill/>
          <a:ln>
            <a:noFill/>
          </a:ln>
        </p:spPr>
      </p:pic>
      <p:pic>
        <p:nvPicPr>
          <p:cNvPr id="245" name="Google Shape;245;p42"/>
          <p:cNvPicPr preferRelativeResize="0"/>
          <p:nvPr/>
        </p:nvPicPr>
        <p:blipFill rotWithShape="1">
          <a:blip r:embed="rId4">
            <a:alphaModFix/>
          </a:blip>
          <a:srcRect b="1988" l="0" r="0" t="1978"/>
          <a:stretch/>
        </p:blipFill>
        <p:spPr>
          <a:xfrm>
            <a:off x="457200" y="2991575"/>
            <a:ext cx="932700" cy="914400"/>
          </a:xfrm>
          <a:prstGeom prst="rect">
            <a:avLst/>
          </a:prstGeom>
          <a:noFill/>
          <a:ln>
            <a:noFill/>
          </a:ln>
        </p:spPr>
      </p:pic>
      <p:pic>
        <p:nvPicPr>
          <p:cNvPr id="246" name="Google Shape;246;p42"/>
          <p:cNvPicPr preferRelativeResize="0"/>
          <p:nvPr/>
        </p:nvPicPr>
        <p:blipFill rotWithShape="1">
          <a:blip r:embed="rId5">
            <a:alphaModFix/>
          </a:blip>
          <a:srcRect b="2472" l="0" r="0" t="2462"/>
          <a:stretch/>
        </p:blipFill>
        <p:spPr>
          <a:xfrm>
            <a:off x="457200" y="2066550"/>
            <a:ext cx="932700" cy="914400"/>
          </a:xfrm>
          <a:prstGeom prst="rect">
            <a:avLst/>
          </a:prstGeom>
          <a:noFill/>
          <a:ln>
            <a:noFill/>
          </a:ln>
        </p:spPr>
      </p:pic>
      <p:sp>
        <p:nvSpPr>
          <p:cNvPr id="247" name="Google Shape;247;p42"/>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48" name="Google Shape;248;p42"/>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49" name="Google Shape;249;p42"/>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250" name="Google Shape;250;p4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51" name="Google Shape;251;p4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Severe Weather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(Wild Weather)</a:t>
            </a:r>
            <a:endParaRPr sz="1200">
              <a:solidFill>
                <a:schemeClr val="dk1"/>
              </a:solidFill>
            </a:endParaRPr>
          </a:p>
        </p:txBody>
      </p:sp>
      <p:graphicFrame>
        <p:nvGraphicFramePr>
          <p:cNvPr id="252" name="Google Shape;252;p42"/>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830975"/>
                <a:gridCol w="134037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Severe Weather &amp; Preparation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can you get ready for a big storm?</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K-ESS3-2. </a:t>
                      </a:r>
                      <a:r>
                        <a:rPr lang="en" sz="800">
                          <a:solidFill>
                            <a:schemeClr val="dk1"/>
                          </a:solidFill>
                          <a:latin typeface="Poppins"/>
                          <a:ea typeface="Poppins"/>
                          <a:cs typeface="Poppins"/>
                          <a:sym typeface="Poppins"/>
                        </a:rPr>
                        <a:t>Ask questions to understand the purpose of weather forecasting to prepare for and respond to severe weather.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Wind &amp; Storms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Have you ever watched a storm?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Weather Conditions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many different kinds of weather are there?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53" name="Google Shape;253;p42"/>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54" name="Google Shape;254;p4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55" name="Google Shape;255;p4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56" name="Google Shape;256;p4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257" name="Google Shape;257;p42"/>
          <p:cNvSpPr/>
          <p:nvPr/>
        </p:nvSpPr>
        <p:spPr>
          <a:xfrm>
            <a:off x="459600" y="390448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a:t>
            </a:r>
            <a:r>
              <a:rPr b="1" lang="en" sz="800">
                <a:solidFill>
                  <a:schemeClr val="lt1"/>
                </a:solidFill>
                <a:latin typeface="Poppins"/>
                <a:ea typeface="Poppins"/>
                <a:cs typeface="Poppins"/>
                <a:sym typeface="Poppins"/>
              </a:rPr>
              <a:t>3</a:t>
            </a:r>
            <a:endParaRPr b="1" sz="800">
              <a:solidFill>
                <a:schemeClr val="lt1"/>
              </a:solidFill>
              <a:latin typeface="Poppins"/>
              <a:ea typeface="Poppins"/>
              <a:cs typeface="Poppins"/>
              <a:sym typeface="Poppins"/>
            </a:endParaRPr>
          </a:p>
        </p:txBody>
      </p:sp>
      <p:grpSp>
        <p:nvGrpSpPr>
          <p:cNvPr id="258" name="Google Shape;258;p42"/>
          <p:cNvGrpSpPr/>
          <p:nvPr/>
        </p:nvGrpSpPr>
        <p:grpSpPr>
          <a:xfrm>
            <a:off x="527725" y="667512"/>
            <a:ext cx="1684375" cy="117000"/>
            <a:chOff x="527725" y="667512"/>
            <a:chExt cx="1684375" cy="117000"/>
          </a:xfrm>
        </p:grpSpPr>
        <p:sp>
          <p:nvSpPr>
            <p:cNvPr id="259" name="Google Shape;259;p4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60" name="Google Shape;260;p42">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pic>
        <p:nvPicPr>
          <p:cNvPr id="265" name="Google Shape;265;p43"/>
          <p:cNvPicPr preferRelativeResize="0"/>
          <p:nvPr/>
        </p:nvPicPr>
        <p:blipFill rotWithShape="1">
          <a:blip r:embed="rId3">
            <a:alphaModFix/>
          </a:blip>
          <a:srcRect b="0" l="5784" r="5784" t="0"/>
          <a:stretch/>
        </p:blipFill>
        <p:spPr>
          <a:xfrm>
            <a:off x="457175" y="4264150"/>
            <a:ext cx="929900" cy="1051525"/>
          </a:xfrm>
          <a:prstGeom prst="rect">
            <a:avLst/>
          </a:prstGeom>
          <a:noFill/>
          <a:ln>
            <a:noFill/>
          </a:ln>
        </p:spPr>
      </p:pic>
      <p:pic>
        <p:nvPicPr>
          <p:cNvPr id="266" name="Google Shape;266;p43"/>
          <p:cNvPicPr preferRelativeResize="0"/>
          <p:nvPr/>
        </p:nvPicPr>
        <p:blipFill rotWithShape="1">
          <a:blip r:embed="rId4">
            <a:alphaModFix/>
          </a:blip>
          <a:srcRect b="0" l="22098" r="22098" t="0"/>
          <a:stretch/>
        </p:blipFill>
        <p:spPr>
          <a:xfrm>
            <a:off x="457200" y="3353275"/>
            <a:ext cx="929899" cy="937324"/>
          </a:xfrm>
          <a:prstGeom prst="rect">
            <a:avLst/>
          </a:prstGeom>
          <a:noFill/>
          <a:ln>
            <a:noFill/>
          </a:ln>
        </p:spPr>
      </p:pic>
      <p:pic>
        <p:nvPicPr>
          <p:cNvPr id="267" name="Google Shape;267;p43"/>
          <p:cNvPicPr preferRelativeResize="0"/>
          <p:nvPr/>
        </p:nvPicPr>
        <p:blipFill rotWithShape="1">
          <a:blip r:embed="rId5">
            <a:alphaModFix/>
          </a:blip>
          <a:srcRect b="0" l="13983" r="13976" t="0"/>
          <a:stretch/>
        </p:blipFill>
        <p:spPr>
          <a:xfrm>
            <a:off x="457200" y="2066550"/>
            <a:ext cx="929900" cy="1290798"/>
          </a:xfrm>
          <a:prstGeom prst="rect">
            <a:avLst/>
          </a:prstGeom>
          <a:noFill/>
          <a:ln>
            <a:noFill/>
          </a:ln>
        </p:spPr>
      </p:pic>
      <p:sp>
        <p:nvSpPr>
          <p:cNvPr id="268" name="Google Shape;268;p43"/>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69" name="Google Shape;269;p4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70" name="Google Shape;270;p4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71" name="Google Shape;271;p43">
            <a:hlinkClick r:id="rId6"/>
          </p:cNvPr>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Weather Patterns </a:t>
            </a:r>
            <a:r>
              <a:rPr lang="en" sz="1200">
                <a:solidFill>
                  <a:schemeClr val="hlink"/>
                </a:solidFill>
                <a:uFill>
                  <a:noFill/>
                </a:uFill>
                <a:latin typeface="Poppins"/>
                <a:ea typeface="Poppins"/>
                <a:cs typeface="Poppins"/>
                <a:sym typeface="Poppins"/>
                <a:hlinkClick r:id="rId8"/>
              </a:rPr>
              <a:t>(Circle of Seasons)</a:t>
            </a:r>
            <a:endParaRPr sz="1200">
              <a:solidFill>
                <a:schemeClr val="dk1"/>
              </a:solidFill>
            </a:endParaRPr>
          </a:p>
        </p:txBody>
      </p:sp>
      <p:graphicFrame>
        <p:nvGraphicFramePr>
          <p:cNvPr id="272" name="Google Shape;272;p43"/>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830975"/>
                <a:gridCol w="1388000"/>
                <a:gridCol w="1281300"/>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9"/>
                        </a:rPr>
                        <a:t>📖 Daily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How do you know what to wear for the weather?</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Seasonal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What will the weather be like on your birthday?</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Animals Changing their Environment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Why do birds lay eggs in the spring?</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K-ESS2-2. </a:t>
                      </a:r>
                      <a:r>
                        <a:rPr lang="en" sz="800">
                          <a:solidFill>
                            <a:schemeClr val="dk1"/>
                          </a:solidFill>
                          <a:latin typeface="Poppins"/>
                          <a:ea typeface="Poppins"/>
                          <a:cs typeface="Poppins"/>
                          <a:sym typeface="Poppins"/>
                        </a:rPr>
                        <a:t>Construct an argument supported by evidence for how plants and animals (including humans) can change the environment to meet their needs.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73" name="Google Shape;273;p43"/>
          <p:cNvSpPr/>
          <p:nvPr/>
        </p:nvSpPr>
        <p:spPr>
          <a:xfrm>
            <a:off x="457200" y="3372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74" name="Google Shape;274;p4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75" name="Google Shape;275;p43"/>
          <p:cNvSpPr/>
          <p:nvPr/>
        </p:nvSpPr>
        <p:spPr>
          <a:xfrm>
            <a:off x="457200" y="42905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76" name="Google Shape;276;p4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77" name="Google Shape;277;p4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278" name="Google Shape;278;p43"/>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279" name="Google Shape;279;p43"/>
          <p:cNvGrpSpPr/>
          <p:nvPr/>
        </p:nvGrpSpPr>
        <p:grpSpPr>
          <a:xfrm>
            <a:off x="527725" y="667512"/>
            <a:ext cx="1684375" cy="117000"/>
            <a:chOff x="527725" y="667512"/>
            <a:chExt cx="1684375" cy="117000"/>
          </a:xfrm>
        </p:grpSpPr>
        <p:sp>
          <p:nvSpPr>
            <p:cNvPr id="280" name="Google Shape;280;p4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81" name="Google Shape;281;p43">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pic>
        <p:nvPicPr>
          <p:cNvPr id="286" name="Google Shape;286;p44"/>
          <p:cNvPicPr preferRelativeResize="0"/>
          <p:nvPr/>
        </p:nvPicPr>
        <p:blipFill rotWithShape="1">
          <a:blip r:embed="rId3">
            <a:alphaModFix/>
          </a:blip>
          <a:srcRect b="845" l="0" r="0" t="855"/>
          <a:stretch/>
        </p:blipFill>
        <p:spPr>
          <a:xfrm>
            <a:off x="434475" y="4320826"/>
            <a:ext cx="929900" cy="1016975"/>
          </a:xfrm>
          <a:prstGeom prst="rect">
            <a:avLst/>
          </a:prstGeom>
          <a:noFill/>
          <a:ln>
            <a:noFill/>
          </a:ln>
        </p:spPr>
      </p:pic>
      <p:pic>
        <p:nvPicPr>
          <p:cNvPr id="287" name="Google Shape;287;p44"/>
          <p:cNvPicPr preferRelativeResize="0"/>
          <p:nvPr/>
        </p:nvPicPr>
        <p:blipFill rotWithShape="1">
          <a:blip r:embed="rId4">
            <a:alphaModFix/>
          </a:blip>
          <a:srcRect b="9935" l="34110" r="34110" t="12749"/>
          <a:stretch/>
        </p:blipFill>
        <p:spPr>
          <a:xfrm>
            <a:off x="434475" y="3021400"/>
            <a:ext cx="929899" cy="1272550"/>
          </a:xfrm>
          <a:prstGeom prst="rect">
            <a:avLst/>
          </a:prstGeom>
          <a:noFill/>
          <a:ln>
            <a:noFill/>
          </a:ln>
        </p:spPr>
      </p:pic>
      <p:pic>
        <p:nvPicPr>
          <p:cNvPr id="288" name="Google Shape;288;p44"/>
          <p:cNvPicPr preferRelativeResize="0"/>
          <p:nvPr/>
        </p:nvPicPr>
        <p:blipFill rotWithShape="1">
          <a:blip r:embed="rId5">
            <a:alphaModFix/>
          </a:blip>
          <a:srcRect b="8433" l="19518" r="19525" t="21288"/>
          <a:stretch/>
        </p:blipFill>
        <p:spPr>
          <a:xfrm>
            <a:off x="434475" y="1985125"/>
            <a:ext cx="929900" cy="1036273"/>
          </a:xfrm>
          <a:prstGeom prst="rect">
            <a:avLst/>
          </a:prstGeom>
          <a:noFill/>
          <a:ln>
            <a:noFill/>
          </a:ln>
        </p:spPr>
      </p:pic>
      <p:sp>
        <p:nvSpPr>
          <p:cNvPr id="289" name="Google Shape;289;p4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90" name="Google Shape;290;p4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291" name="Google Shape;291;p44">
            <a:hlinkClick r:id="rId6"/>
          </p:cNvPr>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Sunlight &amp; Warmth </a:t>
            </a:r>
            <a:r>
              <a:rPr lang="en" sz="1200">
                <a:solidFill>
                  <a:schemeClr val="hlink"/>
                </a:solidFill>
                <a:uFill>
                  <a:noFill/>
                </a:uFill>
                <a:latin typeface="Poppins"/>
                <a:ea typeface="Poppins"/>
                <a:cs typeface="Poppins"/>
                <a:sym typeface="Poppins"/>
                <a:hlinkClick r:id="rId8"/>
              </a:rPr>
              <a:t>(Sunny Skies)</a:t>
            </a:r>
            <a:endParaRPr sz="1200">
              <a:solidFill>
                <a:schemeClr val="dk1"/>
              </a:solidFill>
            </a:endParaRPr>
          </a:p>
        </p:txBody>
      </p:sp>
      <p:graphicFrame>
        <p:nvGraphicFramePr>
          <p:cNvPr id="292" name="Google Shape;292;p44"/>
          <p:cNvGraphicFramePr/>
          <p:nvPr/>
        </p:nvGraphicFramePr>
        <p:xfrm>
          <a:off x="434463" y="1497485"/>
          <a:ext cx="3000000" cy="3000000"/>
        </p:xfrm>
        <a:graphic>
          <a:graphicData uri="http://schemas.openxmlformats.org/drawingml/2006/table">
            <a:tbl>
              <a:tblPr>
                <a:noFill/>
                <a:tableStyleId>{B44EE751-F437-4471-BFE2-3BF3C165C453}</a:tableStyleId>
              </a:tblPr>
              <a:tblGrid>
                <a:gridCol w="914400"/>
                <a:gridCol w="1259125"/>
                <a:gridCol w="2630075"/>
                <a:gridCol w="1439000"/>
                <a:gridCol w="1606875"/>
                <a:gridCol w="12945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a:t>
                      </a:r>
                      <a:r>
                        <a:rPr lang="en" sz="900">
                          <a:solidFill>
                            <a:schemeClr val="dk1"/>
                          </a:solidFill>
                          <a:latin typeface="Poppins"/>
                          <a:ea typeface="Poppins"/>
                          <a:cs typeface="Poppins"/>
                          <a:sym typeface="Poppins"/>
                        </a:rPr>
                        <a:t>(SEPs) </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a:t>
                      </a:r>
                      <a:r>
                        <a:rPr lang="en" sz="900">
                          <a:solidFill>
                            <a:schemeClr val="dk1"/>
                          </a:solidFill>
                          <a:latin typeface="Poppins"/>
                          <a:ea typeface="Poppins"/>
                          <a:cs typeface="Poppins"/>
                          <a:sym typeface="Poppins"/>
                        </a:rPr>
                        <a:t>(DCIs)</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a:t>
                      </a:r>
                      <a:r>
                        <a:rPr lang="en" sz="900">
                          <a:solidFill>
                            <a:schemeClr val="dk1"/>
                          </a:solidFill>
                          <a:latin typeface="Poppins"/>
                          <a:ea typeface="Poppins"/>
                          <a:cs typeface="Poppins"/>
                          <a:sym typeface="Poppins"/>
                        </a:rPr>
                        <a:t>(CCCs)</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Sunlight, Heat, &amp; Earth’s Surface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could you walk barefoot across hot pavement without burning your feet?</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K-PS3-1. </a:t>
                      </a:r>
                      <a:r>
                        <a:rPr lang="en" sz="800">
                          <a:solidFill>
                            <a:schemeClr val="dk1"/>
                          </a:solidFill>
                          <a:latin typeface="Poppins"/>
                          <a:ea typeface="Poppins"/>
                          <a:cs typeface="Poppins"/>
                          <a:sym typeface="Poppins"/>
                        </a:rPr>
                        <a:t>Make observations to determine the effect of sunlight on Earth’s surface.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K-PS3-2. </a:t>
                      </a:r>
                      <a:r>
                        <a:rPr lang="en" sz="800">
                          <a:solidFill>
                            <a:schemeClr val="dk1"/>
                          </a:solidFill>
                          <a:latin typeface="Poppins"/>
                          <a:ea typeface="Poppins"/>
                          <a:cs typeface="Poppins"/>
                          <a:sym typeface="Poppins"/>
                        </a:rPr>
                        <a:t>Use tools and materials to design and build a structure that will reduce the warming effect of sunlight on an area.</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an Engineering Problem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Sunlight, Warming, &amp; Engineering</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How could you warm up a frozen playground?</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K-PS3-1. </a:t>
                      </a:r>
                      <a:r>
                        <a:rPr lang="en" sz="800">
                          <a:solidFill>
                            <a:schemeClr val="dk1"/>
                          </a:solidFill>
                          <a:latin typeface="Poppins"/>
                          <a:ea typeface="Poppins"/>
                          <a:cs typeface="Poppins"/>
                          <a:sym typeface="Poppins"/>
                        </a:rPr>
                        <a:t>Make observations to determine the effect of sunlight on Earth’s surface.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K-PS3-2. </a:t>
                      </a:r>
                      <a:r>
                        <a:rPr lang="en" sz="800">
                          <a:solidFill>
                            <a:schemeClr val="dk1"/>
                          </a:solidFill>
                          <a:latin typeface="Poppins"/>
                          <a:ea typeface="Poppins"/>
                          <a:cs typeface="Poppins"/>
                          <a:sym typeface="Poppins"/>
                        </a:rPr>
                        <a:t>Use tools and materials to design and build a structure that will reduce the warming effect of sunlight on an area.*</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an Engineering Problem</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Sunlight &amp; Warmth</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does it get cold in winter?</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K-PS3-1. </a:t>
                      </a:r>
                      <a:r>
                        <a:rPr lang="en" sz="800">
                          <a:solidFill>
                            <a:schemeClr val="dk1"/>
                          </a:solidFill>
                          <a:latin typeface="Poppins"/>
                          <a:ea typeface="Poppins"/>
                          <a:cs typeface="Poppins"/>
                          <a:sym typeface="Poppins"/>
                        </a:rPr>
                        <a:t>Make observations to determine the effect of sunlight on Earth’s surface.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K-PS1-1 </a:t>
                      </a:r>
                      <a:r>
                        <a:rPr lang="en" sz="800">
                          <a:solidFill>
                            <a:schemeClr val="dk1"/>
                          </a:solidFill>
                          <a:latin typeface="Poppins"/>
                          <a:ea typeface="Poppins"/>
                          <a:cs typeface="Poppins"/>
                          <a:sym typeface="Poppins"/>
                        </a:rPr>
                        <a:t>Plan and conduct an investigation to test the claim that different kinds of matter exist as either solid or liquid, depending on temperature.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93" name="Google Shape;293;p44"/>
          <p:cNvSpPr/>
          <p:nvPr/>
        </p:nvSpPr>
        <p:spPr>
          <a:xfrm>
            <a:off x="435525" y="30213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94" name="Google Shape;294;p44"/>
          <p:cNvSpPr/>
          <p:nvPr/>
        </p:nvSpPr>
        <p:spPr>
          <a:xfrm>
            <a:off x="434476" y="1985119"/>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95" name="Google Shape;295;p44"/>
          <p:cNvSpPr/>
          <p:nvPr/>
        </p:nvSpPr>
        <p:spPr>
          <a:xfrm>
            <a:off x="435525" y="42906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96" name="Google Shape;296;p4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97" name="Google Shape;297;p4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298" name="Google Shape;298;p44"/>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pic>
        <p:nvPicPr>
          <p:cNvPr id="299" name="Google Shape;299;p44"/>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300" name="Google Shape;300;p44"/>
          <p:cNvGrpSpPr/>
          <p:nvPr/>
        </p:nvGrpSpPr>
        <p:grpSpPr>
          <a:xfrm>
            <a:off x="527725" y="667512"/>
            <a:ext cx="1684375" cy="117000"/>
            <a:chOff x="527725" y="667512"/>
            <a:chExt cx="1684375" cy="117000"/>
          </a:xfrm>
        </p:grpSpPr>
        <p:sp>
          <p:nvSpPr>
            <p:cNvPr id="301" name="Google Shape;301;p4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02" name="Google Shape;302;p44">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pic>
        <p:nvPicPr>
          <p:cNvPr id="307" name="Google Shape;307;p45" title="Lesson-How can you knock down a heavy wall_Thumbnail-Website-Video copy.png"/>
          <p:cNvPicPr preferRelativeResize="0"/>
          <p:nvPr/>
        </p:nvPicPr>
        <p:blipFill rotWithShape="1">
          <a:blip r:embed="rId3">
            <a:alphaModFix/>
          </a:blip>
          <a:srcRect b="0" l="46079" r="9240" t="0"/>
          <a:stretch/>
        </p:blipFill>
        <p:spPr>
          <a:xfrm>
            <a:off x="458549" y="4395150"/>
            <a:ext cx="914400" cy="1151126"/>
          </a:xfrm>
          <a:prstGeom prst="rect">
            <a:avLst/>
          </a:prstGeom>
          <a:noFill/>
          <a:ln>
            <a:noFill/>
          </a:ln>
        </p:spPr>
      </p:pic>
      <p:pic>
        <p:nvPicPr>
          <p:cNvPr id="308" name="Google Shape;308;p45"/>
          <p:cNvPicPr preferRelativeResize="0"/>
          <p:nvPr/>
        </p:nvPicPr>
        <p:blipFill rotWithShape="1">
          <a:blip r:embed="rId4">
            <a:alphaModFix/>
          </a:blip>
          <a:srcRect b="0" l="4171" r="4162" t="0"/>
          <a:stretch/>
        </p:blipFill>
        <p:spPr>
          <a:xfrm>
            <a:off x="457200" y="5554875"/>
            <a:ext cx="914400" cy="914400"/>
          </a:xfrm>
          <a:prstGeom prst="rect">
            <a:avLst/>
          </a:prstGeom>
          <a:noFill/>
          <a:ln>
            <a:noFill/>
          </a:ln>
        </p:spPr>
      </p:pic>
      <p:pic>
        <p:nvPicPr>
          <p:cNvPr id="309" name="Google Shape;309;p45"/>
          <p:cNvPicPr preferRelativeResize="0"/>
          <p:nvPr/>
        </p:nvPicPr>
        <p:blipFill rotWithShape="1">
          <a:blip r:embed="rId5">
            <a:alphaModFix/>
          </a:blip>
          <a:srcRect b="0" l="14555" r="14548" t="0"/>
          <a:stretch/>
        </p:blipFill>
        <p:spPr>
          <a:xfrm>
            <a:off x="457200" y="3234875"/>
            <a:ext cx="914400" cy="1168875"/>
          </a:xfrm>
          <a:prstGeom prst="rect">
            <a:avLst/>
          </a:prstGeom>
          <a:noFill/>
          <a:ln>
            <a:noFill/>
          </a:ln>
        </p:spPr>
      </p:pic>
      <p:pic>
        <p:nvPicPr>
          <p:cNvPr id="310" name="Google Shape;310;p45"/>
          <p:cNvPicPr preferRelativeResize="0"/>
          <p:nvPr/>
        </p:nvPicPr>
        <p:blipFill rotWithShape="1">
          <a:blip r:embed="rId6">
            <a:alphaModFix/>
          </a:blip>
          <a:srcRect b="0" l="27796" r="27796" t="0"/>
          <a:stretch/>
        </p:blipFill>
        <p:spPr>
          <a:xfrm>
            <a:off x="458550" y="2077200"/>
            <a:ext cx="914401" cy="1158227"/>
          </a:xfrm>
          <a:prstGeom prst="rect">
            <a:avLst/>
          </a:prstGeom>
          <a:noFill/>
          <a:ln>
            <a:noFill/>
          </a:ln>
        </p:spPr>
      </p:pic>
      <p:sp>
        <p:nvSpPr>
          <p:cNvPr id="311" name="Google Shape;311;p45"/>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12" name="Google Shape;312;p4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313" name="Google Shape;313;p4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(Force Olympics)</a:t>
            </a:r>
            <a:r>
              <a:rPr lang="en">
                <a:latin typeface="Poppins"/>
                <a:ea typeface="Poppins"/>
                <a:cs typeface="Poppins"/>
                <a:sym typeface="Poppins"/>
              </a:rPr>
              <a:t> • </a:t>
            </a:r>
            <a:r>
              <a:rPr lang="en" sz="1200">
                <a:latin typeface="Poppins"/>
                <a:ea typeface="Poppins"/>
                <a:cs typeface="Poppins"/>
                <a:sym typeface="Poppins"/>
              </a:rPr>
              <a:t>Page 1 of 2</a:t>
            </a:r>
            <a:endParaRPr sz="1200">
              <a:latin typeface="Poppins"/>
              <a:ea typeface="Poppins"/>
              <a:cs typeface="Poppins"/>
              <a:sym typeface="Poppins"/>
            </a:endParaRPr>
          </a:p>
        </p:txBody>
      </p:sp>
      <p:graphicFrame>
        <p:nvGraphicFramePr>
          <p:cNvPr id="314" name="Google Shape;314;p45"/>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263800"/>
                <a:gridCol w="2759925"/>
                <a:gridCol w="1297750"/>
                <a:gridCol w="155627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Pushes &amp; Pulls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What’s the biggest excavator?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K-PS2-1. </a:t>
                      </a:r>
                      <a:r>
                        <a:rPr lang="en" sz="800">
                          <a:solidFill>
                            <a:schemeClr val="dk1"/>
                          </a:solidFill>
                          <a:latin typeface="Poppins"/>
                          <a:ea typeface="Poppins"/>
                          <a:cs typeface="Poppins"/>
                          <a:sym typeface="Poppins"/>
                        </a:rPr>
                        <a:t>Plan &amp; conduct an investigation to compare the effects of different strengths or different directions of pushes and pulls on the motion of an object.</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 </a:t>
                      </a:r>
                      <a:r>
                        <a:rPr b="1" lang="en" sz="800">
                          <a:solidFill>
                            <a:schemeClr val="hlink"/>
                          </a:solidFill>
                          <a:uFill>
                            <a:noFill/>
                          </a:uFill>
                          <a:latin typeface="Poppins"/>
                          <a:ea typeface="Poppins"/>
                          <a:cs typeface="Poppins"/>
                          <a:sym typeface="Poppins"/>
                          <a:hlinkClick r:id="rId12"/>
                        </a:rPr>
                        <a:t>Pushes, Pulls, &amp; “Work Words”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do builders need so many big machines?</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K-PS2-1. </a:t>
                      </a:r>
                      <a:r>
                        <a:rPr lang="en" sz="800">
                          <a:solidFill>
                            <a:schemeClr val="dk1"/>
                          </a:solidFill>
                          <a:latin typeface="Poppins"/>
                          <a:ea typeface="Poppins"/>
                          <a:cs typeface="Poppins"/>
                          <a:sym typeface="Poppins"/>
                        </a:rPr>
                        <a:t>Plan &amp; conduct an investigation to compare the effects of different strengths or different directions of pushes and pulls on the motion of an object.</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a:t>
                      </a:r>
                      <a:r>
                        <a:rPr lang="en" sz="800">
                          <a:solidFill>
                            <a:schemeClr val="dk1"/>
                          </a:solidFill>
                          <a:latin typeface="Poppins"/>
                          <a:ea typeface="Poppins"/>
                          <a:cs typeface="Poppins"/>
                          <a:sym typeface="Poppins"/>
                        </a:rPr>
                        <a:t> Types of 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hlink"/>
                          </a:solidFill>
                          <a:uFill>
                            <a:noFill/>
                          </a:uFill>
                          <a:latin typeface="Poppins"/>
                          <a:ea typeface="Poppins"/>
                          <a:cs typeface="Poppins"/>
                          <a:sym typeface="Poppins"/>
                          <a:hlinkClick r:id="rId14"/>
                        </a:rPr>
                        <a:t>Strength of Pushes &amp; Pulls</a:t>
                      </a:r>
                      <a:br>
                        <a:rPr b="1" lang="en" sz="800">
                          <a:solidFill>
                            <a:schemeClr val="hlink"/>
                          </a:solidFill>
                          <a:uFill>
                            <a:noFill/>
                          </a:uFill>
                          <a:latin typeface="Poppins"/>
                          <a:ea typeface="Poppins"/>
                          <a:cs typeface="Poppins"/>
                          <a:sym typeface="Poppins"/>
                          <a:hlinkClick r:id="rId15"/>
                        </a:rPr>
                      </a:br>
                      <a:br>
                        <a:rPr b="1" lang="en" sz="800">
                          <a:solidFill>
                            <a:schemeClr val="hlink"/>
                          </a:solidFill>
                          <a:uFill>
                            <a:noFill/>
                          </a:uFill>
                          <a:latin typeface="Poppins"/>
                          <a:ea typeface="Poppins"/>
                          <a:cs typeface="Poppins"/>
                          <a:sym typeface="Poppins"/>
                          <a:hlinkClick r:id="rId16"/>
                        </a:rPr>
                      </a:br>
                      <a:r>
                        <a:rPr lang="en" sz="800">
                          <a:solidFill>
                            <a:schemeClr val="dk1"/>
                          </a:solidFill>
                          <a:latin typeface="Poppins"/>
                          <a:ea typeface="Poppins"/>
                          <a:cs typeface="Poppins"/>
                          <a:sym typeface="Poppins"/>
                        </a:rPr>
                        <a:t>How can you knock down a heavy wall?</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K-PS2-1. </a:t>
                      </a:r>
                      <a:r>
                        <a:rPr lang="en" sz="800">
                          <a:solidFill>
                            <a:schemeClr val="dk1"/>
                          </a:solidFill>
                          <a:latin typeface="Poppins"/>
                          <a:ea typeface="Poppins"/>
                          <a:cs typeface="Poppins"/>
                          <a:sym typeface="Poppins"/>
                        </a:rPr>
                        <a:t>Plan &amp; conduct an investigation to compare the effects of different strengths or different directions of pushes and pulls on the motion of an object.</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latin typeface="Poppins"/>
                          <a:ea typeface="Poppins"/>
                          <a:cs typeface="Poppins"/>
                          <a:sym typeface="Poppins"/>
                        </a:rPr>
                        <a:t>📖 </a:t>
                      </a:r>
                      <a:r>
                        <a:rPr b="1" lang="en" sz="800">
                          <a:solidFill>
                            <a:schemeClr val="hlink"/>
                          </a:solidFill>
                          <a:uFill>
                            <a:noFill/>
                          </a:uFill>
                          <a:latin typeface="Poppins"/>
                          <a:ea typeface="Poppins"/>
                          <a:cs typeface="Poppins"/>
                          <a:sym typeface="Poppins"/>
                          <a:hlinkClick r:id="rId17"/>
                        </a:rPr>
                        <a:t>Speed &amp; Direction of Force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8"/>
                        </a:rPr>
                        <a:t>How can you knock down the most bowling pins?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K-PS2-2. </a:t>
                      </a:r>
                      <a:r>
                        <a:rPr lang="en" sz="800">
                          <a:solidFill>
                            <a:schemeClr val="dk1"/>
                          </a:solidFill>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1000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315" name="Google Shape;315;p45"/>
          <p:cNvSpPr/>
          <p:nvPr/>
        </p:nvSpPr>
        <p:spPr>
          <a:xfrm>
            <a:off x="457200" y="32354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16" name="Google Shape;316;p4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17" name="Google Shape;317;p45"/>
          <p:cNvSpPr/>
          <p:nvPr/>
        </p:nvSpPr>
        <p:spPr>
          <a:xfrm>
            <a:off x="457200" y="43951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18" name="Google Shape;318;p45"/>
          <p:cNvSpPr txBox="1"/>
          <p:nvPr/>
        </p:nvSpPr>
        <p:spPr>
          <a:xfrm>
            <a:off x="7520737" y="6670640"/>
            <a:ext cx="2172000" cy="677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 </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22">
                  <a:extLst>
                    <a:ext uri="{A12FA001-AC4F-418D-AE19-62706E023703}">
                      <ahyp:hlinkClr val="tx"/>
                    </a:ext>
                  </a:extLst>
                </a:hlinkClick>
              </a:rPr>
              <a:t>Curriculum Updates</a:t>
            </a:r>
            <a:endParaRPr sz="800">
              <a:solidFill>
                <a:schemeClr val="dk1"/>
              </a:solidFill>
              <a:latin typeface="Poppins"/>
              <a:ea typeface="Poppins"/>
              <a:cs typeface="Poppins"/>
              <a:sym typeface="Poppins"/>
            </a:endParaRPr>
          </a:p>
        </p:txBody>
      </p:sp>
      <p:sp>
        <p:nvSpPr>
          <p:cNvPr id="319" name="Google Shape;319;p4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20" name="Google Shape;320;p4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321" name="Google Shape;321;p45"/>
          <p:cNvSpPr/>
          <p:nvPr/>
        </p:nvSpPr>
        <p:spPr>
          <a:xfrm>
            <a:off x="458551" y="55518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4">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pic>
        <p:nvPicPr>
          <p:cNvPr id="322" name="Google Shape;322;p45"/>
          <p:cNvPicPr preferRelativeResize="0"/>
          <p:nvPr/>
        </p:nvPicPr>
        <p:blipFill rotWithShape="1">
          <a:blip r:embed="rId25">
            <a:alphaModFix/>
          </a:blip>
          <a:srcRect b="1663" l="0" r="0" t="1663"/>
          <a:stretch/>
        </p:blipFill>
        <p:spPr>
          <a:xfrm>
            <a:off x="7953375" y="305775"/>
            <a:ext cx="1647825" cy="209550"/>
          </a:xfrm>
          <a:prstGeom prst="rect">
            <a:avLst/>
          </a:prstGeom>
          <a:noFill/>
          <a:ln>
            <a:noFill/>
          </a:ln>
        </p:spPr>
      </p:pic>
      <p:grpSp>
        <p:nvGrpSpPr>
          <p:cNvPr id="323" name="Google Shape;323;p45"/>
          <p:cNvGrpSpPr/>
          <p:nvPr/>
        </p:nvGrpSpPr>
        <p:grpSpPr>
          <a:xfrm>
            <a:off x="527725" y="667512"/>
            <a:ext cx="1684375" cy="117000"/>
            <a:chOff x="527725" y="667512"/>
            <a:chExt cx="1684375" cy="117000"/>
          </a:xfrm>
        </p:grpSpPr>
        <p:sp>
          <p:nvSpPr>
            <p:cNvPr id="324" name="Google Shape;324;p4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25" name="Google Shape;325;p45">
              <a:hlinkClick/>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pic>
        <p:nvPicPr>
          <p:cNvPr id="330" name="Google Shape;330;p46"/>
          <p:cNvPicPr preferRelativeResize="0"/>
          <p:nvPr/>
        </p:nvPicPr>
        <p:blipFill rotWithShape="1">
          <a:blip r:embed="rId3">
            <a:alphaModFix/>
          </a:blip>
          <a:srcRect b="2336" l="0" r="0" t="2326"/>
          <a:stretch/>
        </p:blipFill>
        <p:spPr>
          <a:xfrm>
            <a:off x="454425" y="3494525"/>
            <a:ext cx="917175" cy="792450"/>
          </a:xfrm>
          <a:prstGeom prst="rect">
            <a:avLst/>
          </a:prstGeom>
          <a:noFill/>
          <a:ln>
            <a:noFill/>
          </a:ln>
        </p:spPr>
      </p:pic>
      <p:pic>
        <p:nvPicPr>
          <p:cNvPr id="331" name="Google Shape;331;p46"/>
          <p:cNvPicPr preferRelativeResize="0"/>
          <p:nvPr/>
        </p:nvPicPr>
        <p:blipFill rotWithShape="1">
          <a:blip r:embed="rId4">
            <a:alphaModFix/>
          </a:blip>
          <a:srcRect b="9578" l="20238" r="57970" t="33713"/>
          <a:stretch/>
        </p:blipFill>
        <p:spPr>
          <a:xfrm>
            <a:off x="454425" y="2077200"/>
            <a:ext cx="942725" cy="1417324"/>
          </a:xfrm>
          <a:prstGeom prst="rect">
            <a:avLst/>
          </a:prstGeom>
          <a:noFill/>
          <a:ln>
            <a:noFill/>
          </a:ln>
        </p:spPr>
      </p:pic>
      <p:sp>
        <p:nvSpPr>
          <p:cNvPr id="332" name="Google Shape;332;p46"/>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33" name="Google Shape;333;p4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334" name="Google Shape;334;p4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5">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6">
                  <a:extLst>
                    <a:ext uri="{A12FA001-AC4F-418D-AE19-62706E023703}">
                      <ahyp:hlinkClr val="tx"/>
                    </a:ext>
                  </a:extLst>
                </a:hlinkClick>
              </a:rPr>
              <a:t>(Force Olympics)</a:t>
            </a:r>
            <a:r>
              <a:rPr lang="en">
                <a:solidFill>
                  <a:schemeClr val="dk1"/>
                </a:solidFill>
                <a:latin typeface="Poppins"/>
                <a:ea typeface="Poppins"/>
                <a:cs typeface="Poppins"/>
                <a:sym typeface="Poppins"/>
              </a:rPr>
              <a:t> • </a:t>
            </a:r>
            <a:r>
              <a:rPr lang="en" sz="1200">
                <a:solidFill>
                  <a:schemeClr val="dk1"/>
                </a:solidFill>
                <a:latin typeface="Poppins"/>
                <a:ea typeface="Poppins"/>
                <a:cs typeface="Poppins"/>
                <a:sym typeface="Poppins"/>
              </a:rPr>
              <a:t>Page 2 of 2</a:t>
            </a:r>
            <a:endParaRPr b="1">
              <a:latin typeface="Poppins"/>
              <a:ea typeface="Poppins"/>
              <a:cs typeface="Poppins"/>
              <a:sym typeface="Poppins"/>
            </a:endParaRPr>
          </a:p>
        </p:txBody>
      </p:sp>
      <p:graphicFrame>
        <p:nvGraphicFramePr>
          <p:cNvPr id="335" name="Google Shape;335;p46"/>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263800"/>
                <a:gridCol w="2759925"/>
                <a:gridCol w="1297750"/>
                <a:gridCol w="155627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Direction of Motion &amp; Engineering</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we protect a mountain town from falling rocks?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K-PS2-2 </a:t>
                      </a:r>
                      <a:r>
                        <a:rPr lang="en" sz="800">
                          <a:solidFill>
                            <a:schemeClr val="dk1"/>
                          </a:solidFill>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Forces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How could you invent a trap?</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K-PS2-2 </a:t>
                      </a:r>
                      <a:r>
                        <a:rPr lang="en" sz="800">
                          <a:solidFill>
                            <a:schemeClr val="dk1"/>
                          </a:solidFill>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36" name="Google Shape;336;p46"/>
          <p:cNvSpPr/>
          <p:nvPr/>
        </p:nvSpPr>
        <p:spPr>
          <a:xfrm>
            <a:off x="457200" y="206735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a:t>
            </a:r>
            <a:r>
              <a:rPr b="1" lang="en" sz="800">
                <a:solidFill>
                  <a:schemeClr val="lt1"/>
                </a:solidFill>
                <a:latin typeface="Poppins"/>
                <a:ea typeface="Poppins"/>
                <a:cs typeface="Poppins"/>
                <a:sym typeface="Poppins"/>
              </a:rPr>
              <a:t>5</a:t>
            </a:r>
            <a:endParaRPr b="1" sz="800">
              <a:solidFill>
                <a:schemeClr val="lt1"/>
              </a:solidFill>
              <a:latin typeface="Poppins"/>
              <a:ea typeface="Poppins"/>
              <a:cs typeface="Poppins"/>
              <a:sym typeface="Poppins"/>
            </a:endParaRPr>
          </a:p>
        </p:txBody>
      </p:sp>
      <p:sp>
        <p:nvSpPr>
          <p:cNvPr id="337" name="Google Shape;337;p46"/>
          <p:cNvSpPr/>
          <p:nvPr/>
        </p:nvSpPr>
        <p:spPr>
          <a:xfrm>
            <a:off x="457200" y="34944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338" name="Google Shape;338;p4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39" name="Google Shape;339;p4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340" name="Google Shape;340;p46"/>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pic>
        <p:nvPicPr>
          <p:cNvPr id="341" name="Google Shape;341;p46"/>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342" name="Google Shape;342;p46"/>
          <p:cNvGrpSpPr/>
          <p:nvPr/>
        </p:nvGrpSpPr>
        <p:grpSpPr>
          <a:xfrm>
            <a:off x="527725" y="667512"/>
            <a:ext cx="1684375" cy="117000"/>
            <a:chOff x="527725" y="667512"/>
            <a:chExt cx="1684375" cy="117000"/>
          </a:xfrm>
        </p:grpSpPr>
        <p:sp>
          <p:nvSpPr>
            <p:cNvPr id="343" name="Google Shape;343;p4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44" name="Google Shape;344;p46">
              <a:hlinkClick action="ppaction://hlinksldjump" r:id="rId17"/>
            </p:cNvPr>
            <p:cNvPicPr preferRelativeResize="0"/>
            <p:nvPr/>
          </p:nvPicPr>
          <p:blipFill rotWithShape="1">
            <a:blip r:embed="rId18">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9" name="Shape 349"/>
        <p:cNvGrpSpPr/>
        <p:nvPr/>
      </p:nvGrpSpPr>
      <p:grpSpPr>
        <a:xfrm>
          <a:off x="0" y="0"/>
          <a:ext cx="0" cy="0"/>
          <a:chOff x="0" y="0"/>
          <a:chExt cx="0" cy="0"/>
        </a:xfrm>
      </p:grpSpPr>
      <p:grpSp>
        <p:nvGrpSpPr>
          <p:cNvPr id="350" name="Google Shape;350;p47"/>
          <p:cNvGrpSpPr/>
          <p:nvPr/>
        </p:nvGrpSpPr>
        <p:grpSpPr>
          <a:xfrm>
            <a:off x="4339653" y="1828813"/>
            <a:ext cx="1371600" cy="1371600"/>
            <a:chOff x="3577653" y="1923641"/>
            <a:chExt cx="1371600" cy="1371600"/>
          </a:xfrm>
        </p:grpSpPr>
        <p:pic>
          <p:nvPicPr>
            <p:cNvPr id="351" name="Google Shape;351;p47"/>
            <p:cNvPicPr preferRelativeResize="0"/>
            <p:nvPr/>
          </p:nvPicPr>
          <p:blipFill rotWithShape="1">
            <a:blip r:embed="rId3">
              <a:alphaModFix/>
            </a:blip>
            <a:srcRect b="5752" l="0" r="0" t="5752"/>
            <a:stretch/>
          </p:blipFill>
          <p:spPr>
            <a:xfrm>
              <a:off x="3587103" y="1923641"/>
              <a:ext cx="1352700" cy="1371600"/>
            </a:xfrm>
            <a:prstGeom prst="ellipse">
              <a:avLst/>
            </a:prstGeom>
            <a:noFill/>
            <a:ln>
              <a:noFill/>
            </a:ln>
          </p:spPr>
        </p:pic>
        <p:sp>
          <p:nvSpPr>
            <p:cNvPr id="352" name="Google Shape;352;p47"/>
            <p:cNvSpPr/>
            <p:nvPr/>
          </p:nvSpPr>
          <p:spPr>
            <a:xfrm>
              <a:off x="3577653" y="192364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Day Patterns</a:t>
              </a:r>
              <a:endParaRPr sz="1200">
                <a:solidFill>
                  <a:schemeClr val="lt1"/>
                </a:solidFill>
                <a:latin typeface="Poppins"/>
                <a:ea typeface="Poppins"/>
                <a:cs typeface="Poppins"/>
                <a:sym typeface="Poppins"/>
              </a:endParaRPr>
            </a:p>
          </p:txBody>
        </p:sp>
      </p:grpSp>
      <p:grpSp>
        <p:nvGrpSpPr>
          <p:cNvPr id="353" name="Google Shape;353;p47"/>
          <p:cNvGrpSpPr/>
          <p:nvPr/>
        </p:nvGrpSpPr>
        <p:grpSpPr>
          <a:xfrm>
            <a:off x="6166538" y="1828800"/>
            <a:ext cx="1371600" cy="1371625"/>
            <a:chOff x="5099738" y="1923628"/>
            <a:chExt cx="1371600" cy="1371625"/>
          </a:xfrm>
        </p:grpSpPr>
        <p:pic>
          <p:nvPicPr>
            <p:cNvPr id="354" name="Google Shape;354;p47"/>
            <p:cNvPicPr preferRelativeResize="0"/>
            <p:nvPr/>
          </p:nvPicPr>
          <p:blipFill rotWithShape="1">
            <a:blip r:embed="rId4">
              <a:alphaModFix/>
            </a:blip>
            <a:srcRect b="6148" l="0" r="0" t="6156"/>
            <a:stretch/>
          </p:blipFill>
          <p:spPr>
            <a:xfrm>
              <a:off x="5109188" y="1923653"/>
              <a:ext cx="1352700" cy="1371600"/>
            </a:xfrm>
            <a:prstGeom prst="ellipse">
              <a:avLst/>
            </a:prstGeom>
            <a:noFill/>
            <a:ln>
              <a:noFill/>
            </a:ln>
          </p:spPr>
        </p:pic>
        <p:sp>
          <p:nvSpPr>
            <p:cNvPr id="355" name="Google Shape;355;p47"/>
            <p:cNvSpPr/>
            <p:nvPr/>
          </p:nvSpPr>
          <p:spPr>
            <a:xfrm>
              <a:off x="5099738" y="192362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Night Patterns</a:t>
              </a:r>
              <a:endParaRPr sz="1200">
                <a:solidFill>
                  <a:schemeClr val="lt1"/>
                </a:solidFill>
                <a:latin typeface="Poppins"/>
                <a:ea typeface="Poppins"/>
                <a:cs typeface="Poppins"/>
                <a:sym typeface="Poppins"/>
              </a:endParaRPr>
            </a:p>
          </p:txBody>
        </p:sp>
      </p:grpSp>
      <p:graphicFrame>
        <p:nvGraphicFramePr>
          <p:cNvPr id="356" name="Google Shape;356;p47"/>
          <p:cNvGraphicFramePr/>
          <p:nvPr/>
        </p:nvGraphicFramePr>
        <p:xfrm>
          <a:off x="457213" y="3562772"/>
          <a:ext cx="3000000" cy="3000000"/>
        </p:xfrm>
        <a:graphic>
          <a:graphicData uri="http://schemas.openxmlformats.org/drawingml/2006/table">
            <a:tbl>
              <a:tblPr>
                <a:noFill/>
                <a:tableStyleId>{B44EE751-F437-4471-BFE2-3BF3C165C453}</a:tableStyleId>
              </a:tblPr>
              <a:tblGrid>
                <a:gridCol w="1826875"/>
                <a:gridCol w="1826875"/>
                <a:gridCol w="1826875"/>
                <a:gridCol w="1826875"/>
                <a:gridCol w="1826875"/>
              </a:tblGrid>
              <a:tr h="246025">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5">
                            <a:extLst>
                              <a:ext uri="{A12FA001-AC4F-418D-AE19-62706E023703}">
                                <ahyp:hlinkClr val="tx"/>
                              </a:ext>
                            </a:extLst>
                          </a:hlinkClick>
                        </a:rPr>
                        <a:t>Page 12</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7">
                            <a:extLst>
                              <a:ext uri="{A12FA001-AC4F-418D-AE19-62706E023703}">
                                <ahyp:hlinkClr val="tx"/>
                              </a:ext>
                            </a:extLst>
                          </a:hlinkClick>
                        </a:rPr>
                        <a:t>Page 13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9">
                            <a:extLst>
                              <a:ext uri="{A12FA001-AC4F-418D-AE19-62706E023703}">
                                <ahyp:hlinkClr val="tx"/>
                              </a:ext>
                            </a:extLst>
                          </a:hlinkClick>
                        </a:rPr>
                        <a:t>Page 14</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1">
                            <a:extLst>
                              <a:ext uri="{A12FA001-AC4F-418D-AE19-62706E023703}">
                                <ahyp:hlinkClr val="tx"/>
                              </a:ext>
                            </a:extLst>
                          </a:hlinkClick>
                        </a:rPr>
                        <a:t>Page 15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3">
                            <a:extLst>
                              <a:ext uri="{A12FA001-AC4F-418D-AE19-62706E023703}">
                                <ahyp:hlinkClr val="tx"/>
                              </a:ext>
                            </a:extLst>
                          </a:hlinkClick>
                        </a:rPr>
                        <a:t>Page 16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191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1-LS3-1</a:t>
                      </a:r>
                      <a:endParaRPr sz="800">
                        <a:solidFill>
                          <a:schemeClr val="dk1"/>
                        </a:solidFill>
                        <a:latin typeface="Poppins"/>
                        <a:ea typeface="Poppins"/>
                        <a:cs typeface="Poppins"/>
                        <a:sym typeface="Poppins"/>
                      </a:endParaRPr>
                    </a:p>
                  </a:txBody>
                  <a:tcPr marT="91425" marB="91425" marR="91425" marL="2743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1-ESS1-2</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1-ESS1-1</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4965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Extension Blocks</a:t>
                      </a:r>
                      <a:endParaRPr sz="800">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solidFill>
                          <a:schemeClr val="dk1"/>
                        </a:solidFill>
                        <a:latin typeface="Poppins"/>
                        <a:ea typeface="Poppins"/>
                        <a:cs typeface="Poppins"/>
                        <a:sym typeface="Poppins"/>
                      </a:endParaRPr>
                    </a:p>
                  </a:txBody>
                  <a:tcPr marT="91425" marB="91425" marR="91425" marL="2743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Extension Blocks</a:t>
                      </a:r>
                      <a:br>
                        <a:rPr lang="en" sz="800">
                          <a:solidFill>
                            <a:schemeClr val="dk1"/>
                          </a:solidFill>
                          <a:latin typeface="Poppins"/>
                          <a:ea typeface="Poppins"/>
                          <a:cs typeface="Poppins"/>
                          <a:sym typeface="Poppins"/>
                        </a:rPr>
                      </a:b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357" name="Google Shape;357;p47"/>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1st Grade </a:t>
            </a:r>
            <a:r>
              <a:rPr b="1" lang="en">
                <a:solidFill>
                  <a:schemeClr val="dk1"/>
                </a:solidFill>
                <a:uFill>
                  <a:noFill/>
                </a:uFill>
                <a:latin typeface="Poppins"/>
                <a:ea typeface="Poppins"/>
                <a:cs typeface="Poppins"/>
                <a:sym typeface="Poppins"/>
                <a:hlinkClick r:id="rId20">
                  <a:extLst>
                    <a:ext uri="{A12FA001-AC4F-418D-AE19-62706E023703}">
                      <ahyp:hlinkClr val="tx"/>
                    </a:ext>
                  </a:extLst>
                </a:hlinkClick>
              </a:rPr>
              <a:t>Units </a:t>
            </a:r>
            <a:r>
              <a:rPr lang="en">
                <a:solidFill>
                  <a:schemeClr val="dk1"/>
                </a:solidFill>
                <a:uFill>
                  <a:noFill/>
                </a:uFill>
                <a:latin typeface="Poppins"/>
                <a:ea typeface="Poppins"/>
                <a:cs typeface="Poppins"/>
                <a:sym typeface="Poppins"/>
                <a:hlinkClick r:id="rId21">
                  <a:extLst>
                    <a:ext uri="{A12FA001-AC4F-418D-AE19-62706E023703}">
                      <ahyp:hlinkClr val="tx"/>
                    </a:ext>
                  </a:extLst>
                </a:hlinkClick>
              </a:rPr>
              <a:t>•</a:t>
            </a:r>
            <a:r>
              <a:rPr b="1" lang="en">
                <a:solidFill>
                  <a:schemeClr val="dk1"/>
                </a:solidFill>
                <a:uFill>
                  <a:noFill/>
                </a:uFill>
                <a:latin typeface="Poppins"/>
                <a:ea typeface="Poppins"/>
                <a:cs typeface="Poppins"/>
                <a:sym typeface="Poppins"/>
                <a:hlinkClick r:id="rId22">
                  <a:extLst>
                    <a:ext uri="{A12FA001-AC4F-418D-AE19-62706E023703}">
                      <ahyp:hlinkClr val="tx"/>
                    </a:ext>
                  </a:extLst>
                </a:hlinkClick>
              </a:rPr>
              <a:t> </a:t>
            </a:r>
            <a:r>
              <a:rPr lang="en" sz="1200">
                <a:latin typeface="Poppins"/>
                <a:ea typeface="Poppins"/>
                <a:cs typeface="Poppins"/>
                <a:sym typeface="Poppins"/>
              </a:rPr>
              <a:t>Units may be taught in any order</a:t>
            </a:r>
            <a:endParaRPr sz="1200">
              <a:latin typeface="Poppins"/>
              <a:ea typeface="Poppins"/>
              <a:cs typeface="Poppins"/>
              <a:sym typeface="Poppins"/>
            </a:endParaRPr>
          </a:p>
        </p:txBody>
      </p:sp>
      <p:sp>
        <p:nvSpPr>
          <p:cNvPr id="358" name="Google Shape;358;p47"/>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59" name="Google Shape;359;p4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All Units at a Glance</a:t>
            </a:r>
            <a:endParaRPr sz="1200">
              <a:latin typeface="Poppins"/>
              <a:ea typeface="Poppins"/>
              <a:cs typeface="Poppins"/>
              <a:sym typeface="Poppins"/>
            </a:endParaRPr>
          </a:p>
        </p:txBody>
      </p:sp>
      <p:pic>
        <p:nvPicPr>
          <p:cNvPr id="360" name="Google Shape;360;p47"/>
          <p:cNvPicPr preferRelativeResize="0"/>
          <p:nvPr/>
        </p:nvPicPr>
        <p:blipFill rotWithShape="1">
          <a:blip r:embed="rId23">
            <a:alphaModFix/>
          </a:blip>
          <a:srcRect b="0" l="4800" r="4800" t="0"/>
          <a:stretch/>
        </p:blipFill>
        <p:spPr>
          <a:xfrm>
            <a:off x="695333" y="1837706"/>
            <a:ext cx="1352700" cy="1371600"/>
          </a:xfrm>
          <a:prstGeom prst="ellipse">
            <a:avLst/>
          </a:prstGeom>
          <a:noFill/>
          <a:ln>
            <a:noFill/>
          </a:ln>
        </p:spPr>
      </p:pic>
      <p:sp>
        <p:nvSpPr>
          <p:cNvPr id="361" name="Google Shape;361;p47"/>
          <p:cNvSpPr/>
          <p:nvPr/>
        </p:nvSpPr>
        <p:spPr>
          <a:xfrm>
            <a:off x="687604" y="183770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62" name="Google Shape;362;p47"/>
          <p:cNvSpPr txBox="1"/>
          <p:nvPr/>
        </p:nvSpPr>
        <p:spPr>
          <a:xfrm>
            <a:off x="687604" y="2246456"/>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Animal Traits &amp; Survival</a:t>
            </a:r>
            <a:endParaRPr>
              <a:solidFill>
                <a:schemeClr val="lt1"/>
              </a:solidFill>
              <a:latin typeface="Poppins"/>
              <a:ea typeface="Poppins"/>
              <a:cs typeface="Poppins"/>
              <a:sym typeface="Poppins"/>
            </a:endParaRPr>
          </a:p>
        </p:txBody>
      </p:sp>
      <p:pic>
        <p:nvPicPr>
          <p:cNvPr id="363" name="Google Shape;363;p47"/>
          <p:cNvPicPr preferRelativeResize="0"/>
          <p:nvPr/>
        </p:nvPicPr>
        <p:blipFill rotWithShape="1">
          <a:blip r:embed="rId24">
            <a:alphaModFix/>
          </a:blip>
          <a:srcRect b="0" l="5309" r="5318" t="0"/>
          <a:stretch/>
        </p:blipFill>
        <p:spPr>
          <a:xfrm>
            <a:off x="2522218" y="1828825"/>
            <a:ext cx="1352700" cy="1371600"/>
          </a:xfrm>
          <a:prstGeom prst="ellipse">
            <a:avLst/>
          </a:prstGeom>
          <a:noFill/>
          <a:ln>
            <a:noFill/>
          </a:ln>
        </p:spPr>
      </p:pic>
      <p:sp>
        <p:nvSpPr>
          <p:cNvPr id="364" name="Google Shape;364;p47"/>
          <p:cNvSpPr/>
          <p:nvPr/>
        </p:nvSpPr>
        <p:spPr>
          <a:xfrm>
            <a:off x="2512768" y="182882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65" name="Google Shape;365;p47"/>
          <p:cNvSpPr txBox="1"/>
          <p:nvPr/>
        </p:nvSpPr>
        <p:spPr>
          <a:xfrm>
            <a:off x="2516404" y="2237575"/>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Plant Traits &amp; Survival</a:t>
            </a:r>
            <a:endParaRPr b="1" sz="1200">
              <a:solidFill>
                <a:schemeClr val="lt1"/>
              </a:solidFill>
              <a:latin typeface="Poppins"/>
              <a:ea typeface="Poppins"/>
              <a:cs typeface="Poppins"/>
              <a:sym typeface="Poppins"/>
            </a:endParaRPr>
          </a:p>
        </p:txBody>
      </p:sp>
      <p:pic>
        <p:nvPicPr>
          <p:cNvPr id="366" name="Google Shape;366;p47"/>
          <p:cNvPicPr preferRelativeResize="0"/>
          <p:nvPr/>
        </p:nvPicPr>
        <p:blipFill rotWithShape="1">
          <a:blip r:embed="rId25">
            <a:alphaModFix/>
          </a:blip>
          <a:srcRect b="0" l="690" r="690" t="0"/>
          <a:stretch/>
        </p:blipFill>
        <p:spPr>
          <a:xfrm>
            <a:off x="8047450" y="1828825"/>
            <a:ext cx="1352700" cy="1371600"/>
          </a:xfrm>
          <a:prstGeom prst="ellipse">
            <a:avLst/>
          </a:prstGeom>
          <a:noFill/>
          <a:ln>
            <a:noFill/>
          </a:ln>
        </p:spPr>
      </p:pic>
      <p:sp>
        <p:nvSpPr>
          <p:cNvPr id="367" name="Google Shape;367;p47"/>
          <p:cNvSpPr/>
          <p:nvPr/>
        </p:nvSpPr>
        <p:spPr>
          <a:xfrm>
            <a:off x="8038000" y="182882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68" name="Google Shape;368;p47"/>
          <p:cNvSpPr txBox="1"/>
          <p:nvPr/>
        </p:nvSpPr>
        <p:spPr>
          <a:xfrm>
            <a:off x="7987000" y="2145175"/>
            <a:ext cx="1473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Light, </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Sound, &amp; Communication</a:t>
            </a:r>
            <a:endParaRPr>
              <a:solidFill>
                <a:schemeClr val="lt1"/>
              </a:solidFill>
            </a:endParaRPr>
          </a:p>
        </p:txBody>
      </p:sp>
      <p:sp>
        <p:nvSpPr>
          <p:cNvPr id="369" name="Google Shape;369;p4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6">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370" name="Google Shape;370;p47"/>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grpSp>
        <p:nvGrpSpPr>
          <p:cNvPr id="371" name="Google Shape;371;p47"/>
          <p:cNvGrpSpPr/>
          <p:nvPr/>
        </p:nvGrpSpPr>
        <p:grpSpPr>
          <a:xfrm>
            <a:off x="527725" y="667512"/>
            <a:ext cx="1684375" cy="117000"/>
            <a:chOff x="527725" y="667512"/>
            <a:chExt cx="1684375" cy="117000"/>
          </a:xfrm>
        </p:grpSpPr>
        <p:sp>
          <p:nvSpPr>
            <p:cNvPr id="372" name="Google Shape;372;p4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373" name="Google Shape;373;p47">
              <a:hlinkClick/>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
        <p:nvSpPr>
          <p:cNvPr id="374" name="Google Shape;374;p47"/>
          <p:cNvSpPr txBox="1"/>
          <p:nvPr/>
        </p:nvSpPr>
        <p:spPr>
          <a:xfrm>
            <a:off x="447563"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375" name="Google Shape;375;p47"/>
          <p:cNvSpPr txBox="1"/>
          <p:nvPr/>
        </p:nvSpPr>
        <p:spPr>
          <a:xfrm>
            <a:off x="5623560" y="7087437"/>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30">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9" name="Shape 379"/>
        <p:cNvGrpSpPr/>
        <p:nvPr/>
      </p:nvGrpSpPr>
      <p:grpSpPr>
        <a:xfrm>
          <a:off x="0" y="0"/>
          <a:ext cx="0" cy="0"/>
          <a:chOff x="0" y="0"/>
          <a:chExt cx="0" cy="0"/>
        </a:xfrm>
      </p:grpSpPr>
      <p:pic>
        <p:nvPicPr>
          <p:cNvPr id="380" name="Google Shape;380;p48" title="Lesson-Why are baby birds so loud_Thumbnail-Website-Video copy.png"/>
          <p:cNvPicPr preferRelativeResize="0"/>
          <p:nvPr/>
        </p:nvPicPr>
        <p:blipFill rotWithShape="1">
          <a:blip r:embed="rId3">
            <a:alphaModFix/>
          </a:blip>
          <a:srcRect b="0" l="37406" r="7103" t="0"/>
          <a:stretch/>
        </p:blipFill>
        <p:spPr>
          <a:xfrm>
            <a:off x="455083" y="3905938"/>
            <a:ext cx="914400" cy="926899"/>
          </a:xfrm>
          <a:prstGeom prst="rect">
            <a:avLst/>
          </a:prstGeom>
          <a:noFill/>
          <a:ln>
            <a:noFill/>
          </a:ln>
        </p:spPr>
      </p:pic>
      <p:pic>
        <p:nvPicPr>
          <p:cNvPr id="381" name="Google Shape;381;p48"/>
          <p:cNvPicPr preferRelativeResize="0"/>
          <p:nvPr/>
        </p:nvPicPr>
        <p:blipFill rotWithShape="1">
          <a:blip r:embed="rId4">
            <a:alphaModFix/>
          </a:blip>
          <a:srcRect b="0" l="5289" r="3043" t="0"/>
          <a:stretch/>
        </p:blipFill>
        <p:spPr>
          <a:xfrm>
            <a:off x="465250" y="4830925"/>
            <a:ext cx="914400" cy="914400"/>
          </a:xfrm>
          <a:prstGeom prst="rect">
            <a:avLst/>
          </a:prstGeom>
          <a:noFill/>
          <a:ln>
            <a:noFill/>
          </a:ln>
        </p:spPr>
      </p:pic>
      <p:sp>
        <p:nvSpPr>
          <p:cNvPr id="382" name="Google Shape;382;p48"/>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83" name="Google Shape;383;p4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pic>
        <p:nvPicPr>
          <p:cNvPr id="384" name="Google Shape;384;p48"/>
          <p:cNvPicPr preferRelativeResize="0"/>
          <p:nvPr/>
        </p:nvPicPr>
        <p:blipFill rotWithShape="1">
          <a:blip r:embed="rId5">
            <a:alphaModFix/>
          </a:blip>
          <a:srcRect b="0" l="3781" r="3772" t="0"/>
          <a:stretch/>
        </p:blipFill>
        <p:spPr>
          <a:xfrm>
            <a:off x="457200" y="5745187"/>
            <a:ext cx="914400" cy="906700"/>
          </a:xfrm>
          <a:prstGeom prst="rect">
            <a:avLst/>
          </a:prstGeom>
          <a:noFill/>
          <a:ln>
            <a:noFill/>
          </a:ln>
        </p:spPr>
      </p:pic>
      <p:pic>
        <p:nvPicPr>
          <p:cNvPr id="385" name="Google Shape;385;p48" title="ZOGMfwFY.png"/>
          <p:cNvPicPr preferRelativeResize="0"/>
          <p:nvPr/>
        </p:nvPicPr>
        <p:blipFill rotWithShape="1">
          <a:blip r:embed="rId6">
            <a:alphaModFix/>
          </a:blip>
          <a:srcRect b="1108" l="132" r="44993" t="0"/>
          <a:stretch/>
        </p:blipFill>
        <p:spPr>
          <a:xfrm>
            <a:off x="456150" y="2991575"/>
            <a:ext cx="914400" cy="926875"/>
          </a:xfrm>
          <a:prstGeom prst="rect">
            <a:avLst/>
          </a:prstGeom>
          <a:noFill/>
          <a:ln>
            <a:noFill/>
          </a:ln>
        </p:spPr>
      </p:pic>
      <p:pic>
        <p:nvPicPr>
          <p:cNvPr id="386" name="Google Shape;386;p48"/>
          <p:cNvPicPr preferRelativeResize="0"/>
          <p:nvPr/>
        </p:nvPicPr>
        <p:blipFill rotWithShape="1">
          <a:blip r:embed="rId7">
            <a:alphaModFix/>
          </a:blip>
          <a:srcRect b="23751" l="751" r="24140" t="0"/>
          <a:stretch/>
        </p:blipFill>
        <p:spPr>
          <a:xfrm>
            <a:off x="457200" y="2066550"/>
            <a:ext cx="982600" cy="914400"/>
          </a:xfrm>
          <a:prstGeom prst="rect">
            <a:avLst/>
          </a:prstGeom>
          <a:noFill/>
          <a:ln>
            <a:noFill/>
          </a:ln>
        </p:spPr>
      </p:pic>
      <p:sp>
        <p:nvSpPr>
          <p:cNvPr id="387" name="Google Shape;387;p4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8">
                  <a:extLst>
                    <a:ext uri="{A12FA001-AC4F-418D-AE19-62706E023703}">
                      <ahyp:hlinkClr val="tx"/>
                    </a:ext>
                  </a:extLst>
                </a:hlinkClick>
              </a:rPr>
              <a:t>Animal Traits &amp; Survival </a:t>
            </a:r>
            <a:r>
              <a:rPr lang="en" sz="1200">
                <a:solidFill>
                  <a:schemeClr val="dk1"/>
                </a:solidFill>
                <a:uFill>
                  <a:noFill/>
                </a:uFill>
                <a:latin typeface="Poppins"/>
                <a:ea typeface="Poppins"/>
                <a:cs typeface="Poppins"/>
                <a:sym typeface="Poppins"/>
                <a:hlinkClick r:id="rId9">
                  <a:extLst>
                    <a:ext uri="{A12FA001-AC4F-418D-AE19-62706E023703}">
                      <ahyp:hlinkClr val="tx"/>
                    </a:ext>
                  </a:extLst>
                </a:hlinkClick>
              </a:rPr>
              <a:t>(Animal Superpowers)</a:t>
            </a:r>
            <a:endParaRPr b="1">
              <a:latin typeface="Poppins"/>
              <a:ea typeface="Poppins"/>
              <a:cs typeface="Poppins"/>
              <a:sym typeface="Poppins"/>
            </a:endParaRPr>
          </a:p>
        </p:txBody>
      </p:sp>
      <p:graphicFrame>
        <p:nvGraphicFramePr>
          <p:cNvPr id="388" name="Google Shape;388;p48"/>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1926900"/>
                <a:gridCol w="2182925"/>
                <a:gridCol w="1359675"/>
                <a:gridCol w="13826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Parent &amp; Offspring Traits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can you help a lost baby animal find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2"/>
                        </a:rPr>
                        <a:t>its parents?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young plants and animals are like, but not exactly like, their parents.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 </a:t>
                      </a:r>
                      <a:r>
                        <a:rPr lang="en" sz="800">
                          <a:solidFill>
                            <a:schemeClr val="dk1"/>
                          </a:solidFill>
                          <a:latin typeface="Poppins"/>
                          <a:ea typeface="Poppins"/>
                          <a:cs typeface="Poppins"/>
                          <a:sym typeface="Poppins"/>
                        </a:rPr>
                        <a:t>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Offspring Trait</a:t>
                      </a:r>
                      <a:r>
                        <a:rPr b="1" lang="en" sz="800">
                          <a:solidFill>
                            <a:schemeClr val="dk1"/>
                          </a:solidFill>
                          <a:latin typeface="Poppins"/>
                          <a:ea typeface="Poppins"/>
                          <a:cs typeface="Poppins"/>
                          <a:sym typeface="Poppins"/>
                        </a:rPr>
                        <a:t> Variation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Can you predict what an animal’s babies will look like?</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young plants and animals are like, but not exactly like, their parents.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 </a:t>
                      </a:r>
                      <a:r>
                        <a:rPr lang="en" sz="800">
                          <a:solidFill>
                            <a:schemeClr val="dk1"/>
                          </a:solidFill>
                          <a:latin typeface="Poppins"/>
                          <a:ea typeface="Poppins"/>
                          <a:cs typeface="Poppins"/>
                          <a:sym typeface="Poppins"/>
                        </a:rPr>
                        <a:t>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t>
                      </a:r>
                      <a:r>
                        <a:rPr b="1" lang="en" sz="800">
                          <a:solidFill>
                            <a:schemeClr val="dk1"/>
                          </a:solidFill>
                          <a:latin typeface="Poppins"/>
                          <a:ea typeface="Poppins"/>
                          <a:cs typeface="Poppins"/>
                          <a:sym typeface="Poppins"/>
                        </a:rPr>
                        <a:t>  Parent &amp; Offspring Behavior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are baby birds so loud?</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1-LS1-2. </a:t>
                      </a:r>
                      <a:r>
                        <a:rPr lang="en" sz="800">
                          <a:solidFill>
                            <a:schemeClr val="dk1"/>
                          </a:solidFill>
                          <a:latin typeface="Poppins"/>
                          <a:ea typeface="Poppins"/>
                          <a:cs typeface="Poppins"/>
                          <a:sym typeface="Poppins"/>
                        </a:rPr>
                        <a:t>Read texts and use media to determine patterns in behavior of parents and offspring that help offspring survive.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 </a:t>
                      </a:r>
                      <a:r>
                        <a:rPr lang="en" sz="800">
                          <a:solidFill>
                            <a:schemeClr val="dk1"/>
                          </a:solidFill>
                          <a:latin typeface="Poppins"/>
                          <a:ea typeface="Poppins"/>
                          <a:cs typeface="Poppins"/>
                          <a:sym typeface="Poppins"/>
                        </a:rPr>
                        <a:t>Growth and Development of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Animal Structures &amp;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 birds have beaks?</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 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Camouflage &amp; Animal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Why are polar bears white?</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 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 </a:t>
                      </a:r>
                      <a:r>
                        <a:rPr lang="en" sz="800">
                          <a:solidFill>
                            <a:schemeClr val="dk1"/>
                          </a:solidFill>
                          <a:latin typeface="Poppins"/>
                          <a:ea typeface="Poppins"/>
                          <a:cs typeface="Poppins"/>
                          <a:sym typeface="Poppins"/>
                        </a:rPr>
                        <a:t>Growth and Development of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89" name="Google Shape;389;p48"/>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90" name="Google Shape;390;p48"/>
          <p:cNvSpPr/>
          <p:nvPr/>
        </p:nvSpPr>
        <p:spPr>
          <a:xfrm>
            <a:off x="457200" y="20771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91" name="Google Shape;391;p48"/>
          <p:cNvSpPr/>
          <p:nvPr/>
        </p:nvSpPr>
        <p:spPr>
          <a:xfrm>
            <a:off x="457200" y="391125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92" name="Google Shape;392;p4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93" name="Google Shape;393;p4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394" name="Google Shape;394;p48"/>
          <p:cNvSpPr/>
          <p:nvPr/>
        </p:nvSpPr>
        <p:spPr>
          <a:xfrm>
            <a:off x="458551" y="483092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395" name="Google Shape;395;p48"/>
          <p:cNvSpPr/>
          <p:nvPr/>
        </p:nvSpPr>
        <p:spPr>
          <a:xfrm>
            <a:off x="458551" y="5751957"/>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396" name="Google Shape;396;p48"/>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397" name="Google Shape;397;p48"/>
          <p:cNvGrpSpPr/>
          <p:nvPr/>
        </p:nvGrpSpPr>
        <p:grpSpPr>
          <a:xfrm>
            <a:off x="527725" y="667512"/>
            <a:ext cx="1684375" cy="117000"/>
            <a:chOff x="527725" y="667512"/>
            <a:chExt cx="1684375" cy="117000"/>
          </a:xfrm>
        </p:grpSpPr>
        <p:sp>
          <p:nvSpPr>
            <p:cNvPr id="398" name="Google Shape;398;p4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399" name="Google Shape;399;p48">
              <a:hlinkClick/>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400" name="Google Shape;400;p48"/>
          <p:cNvSpPr txBox="1"/>
          <p:nvPr/>
        </p:nvSpPr>
        <p:spPr>
          <a:xfrm>
            <a:off x="5623560" y="6899533"/>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27">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49"/>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06" name="Google Shape;406;p4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pic>
        <p:nvPicPr>
          <p:cNvPr id="407" name="Google Shape;407;p49"/>
          <p:cNvPicPr preferRelativeResize="0"/>
          <p:nvPr/>
        </p:nvPicPr>
        <p:blipFill rotWithShape="1">
          <a:blip r:embed="rId3">
            <a:alphaModFix/>
          </a:blip>
          <a:srcRect b="9412" l="9422" r="9422" t="0"/>
          <a:stretch/>
        </p:blipFill>
        <p:spPr>
          <a:xfrm>
            <a:off x="457200" y="4598625"/>
            <a:ext cx="914400" cy="925025"/>
          </a:xfrm>
          <a:prstGeom prst="rect">
            <a:avLst/>
          </a:prstGeom>
          <a:noFill/>
          <a:ln>
            <a:noFill/>
          </a:ln>
        </p:spPr>
      </p:pic>
      <p:pic>
        <p:nvPicPr>
          <p:cNvPr id="408" name="Google Shape;408;p49"/>
          <p:cNvPicPr preferRelativeResize="0"/>
          <p:nvPr/>
        </p:nvPicPr>
        <p:blipFill rotWithShape="1">
          <a:blip r:embed="rId4">
            <a:alphaModFix/>
          </a:blip>
          <a:srcRect b="7675" l="39426" r="39428" t="29617"/>
          <a:stretch/>
        </p:blipFill>
        <p:spPr>
          <a:xfrm>
            <a:off x="457200" y="2817650"/>
            <a:ext cx="1098398" cy="1832250"/>
          </a:xfrm>
          <a:prstGeom prst="rect">
            <a:avLst/>
          </a:prstGeom>
          <a:noFill/>
          <a:ln>
            <a:noFill/>
          </a:ln>
        </p:spPr>
      </p:pic>
      <p:pic>
        <p:nvPicPr>
          <p:cNvPr id="409" name="Google Shape;409;p49"/>
          <p:cNvPicPr preferRelativeResize="0"/>
          <p:nvPr/>
        </p:nvPicPr>
        <p:blipFill rotWithShape="1">
          <a:blip r:embed="rId5">
            <a:alphaModFix/>
          </a:blip>
          <a:srcRect b="0" l="20124" r="20124" t="0"/>
          <a:stretch/>
        </p:blipFill>
        <p:spPr>
          <a:xfrm>
            <a:off x="457200" y="2066550"/>
            <a:ext cx="982600" cy="925024"/>
          </a:xfrm>
          <a:prstGeom prst="rect">
            <a:avLst/>
          </a:prstGeom>
          <a:noFill/>
          <a:ln>
            <a:noFill/>
          </a:ln>
        </p:spPr>
      </p:pic>
      <p:graphicFrame>
        <p:nvGraphicFramePr>
          <p:cNvPr id="410" name="Google Shape;410;p49"/>
          <p:cNvGraphicFramePr/>
          <p:nvPr/>
        </p:nvGraphicFramePr>
        <p:xfrm>
          <a:off x="457188" y="1576010"/>
          <a:ext cx="3000000" cy="3000000"/>
        </p:xfrm>
        <a:graphic>
          <a:graphicData uri="http://schemas.openxmlformats.org/drawingml/2006/table">
            <a:tbl>
              <a:tblPr>
                <a:noFill/>
                <a:tableStyleId>{B44EE751-F437-4471-BFE2-3BF3C165C453}</a:tableStyleId>
              </a:tblPr>
              <a:tblGrid>
                <a:gridCol w="914400"/>
                <a:gridCol w="1560375"/>
                <a:gridCol w="2226775"/>
                <a:gridCol w="1484975"/>
                <a:gridCol w="1563000"/>
                <a:gridCol w="13944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279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Plant Traits &amp; Offspring</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What will a baby plant look like when it grows up?</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some young plants and animals are similar to, but not exactly like, their parents.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LS3.B:</a:t>
                      </a:r>
                      <a:r>
                        <a:rPr lang="en" sz="800">
                          <a:solidFill>
                            <a:schemeClr val="dk1"/>
                          </a:solidFill>
                          <a:latin typeface="Poppins"/>
                          <a:ea typeface="Poppins"/>
                          <a:cs typeface="Poppins"/>
                          <a:sym typeface="Poppins"/>
                        </a:rPr>
                        <a:t> Variation of Traits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635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Plant Survival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don’t trees blow down in the wind?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 </a:t>
                      </a:r>
                      <a:r>
                        <a:rPr b="1" lang="en" sz="800">
                          <a:solidFill>
                            <a:schemeClr val="hlink"/>
                          </a:solidFill>
                          <a:uFill>
                            <a:noFill/>
                          </a:uFill>
                          <a:latin typeface="Poppins"/>
                          <a:ea typeface="Poppins"/>
                          <a:cs typeface="Poppins"/>
                          <a:sym typeface="Poppins"/>
                          <a:hlinkClick r:id="rId11"/>
                        </a:rPr>
                        <a:t>Plant Movement &amp; Survival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What do sunflowers do when you’re not looking?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11" name="Google Shape;411;p49"/>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12" name="Google Shape;412;p4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13" name="Google Shape;413;p49"/>
          <p:cNvSpPr/>
          <p:nvPr/>
        </p:nvSpPr>
        <p:spPr>
          <a:xfrm>
            <a:off x="459600" y="459862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14" name="Google Shape;414;p4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6"/>
              </a:rPr>
              <a:t>Plant Traits &amp; Survival </a:t>
            </a:r>
            <a:r>
              <a:rPr lang="en" sz="1200">
                <a:solidFill>
                  <a:schemeClr val="hlink"/>
                </a:solidFill>
                <a:uFill>
                  <a:noFill/>
                </a:uFill>
                <a:latin typeface="Poppins"/>
                <a:ea typeface="Poppins"/>
                <a:cs typeface="Poppins"/>
                <a:sym typeface="Poppins"/>
                <a:hlinkClick r:id="rId17"/>
              </a:rPr>
              <a:t>(Plant Superpowers)</a:t>
            </a:r>
            <a:endParaRPr b="1">
              <a:latin typeface="Poppins"/>
              <a:ea typeface="Poppins"/>
              <a:cs typeface="Poppins"/>
              <a:sym typeface="Poppins"/>
            </a:endParaRPr>
          </a:p>
        </p:txBody>
      </p:sp>
      <p:sp>
        <p:nvSpPr>
          <p:cNvPr id="415" name="Google Shape;415;p49"/>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16" name="Google Shape;416;p4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17" name="Google Shape;417;p4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18" name="Google Shape;418;p49"/>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419" name="Google Shape;419;p49"/>
          <p:cNvGrpSpPr/>
          <p:nvPr/>
        </p:nvGrpSpPr>
        <p:grpSpPr>
          <a:xfrm>
            <a:off x="527725" y="667512"/>
            <a:ext cx="1684375" cy="117000"/>
            <a:chOff x="527725" y="667512"/>
            <a:chExt cx="1684375" cy="117000"/>
          </a:xfrm>
        </p:grpSpPr>
        <p:sp>
          <p:nvSpPr>
            <p:cNvPr id="420" name="Google Shape;420;p4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21" name="Google Shape;421;p49">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5" name="Shape 425"/>
        <p:cNvGrpSpPr/>
        <p:nvPr/>
      </p:nvGrpSpPr>
      <p:grpSpPr>
        <a:xfrm>
          <a:off x="0" y="0"/>
          <a:ext cx="0" cy="0"/>
          <a:chOff x="0" y="0"/>
          <a:chExt cx="0" cy="0"/>
        </a:xfrm>
      </p:grpSpPr>
      <p:pic>
        <p:nvPicPr>
          <p:cNvPr id="426" name="Google Shape;426;p50"/>
          <p:cNvPicPr preferRelativeResize="0"/>
          <p:nvPr/>
        </p:nvPicPr>
        <p:blipFill rotWithShape="1">
          <a:blip r:embed="rId3">
            <a:alphaModFix/>
          </a:blip>
          <a:srcRect b="6362" l="0" r="0" t="6362"/>
          <a:stretch/>
        </p:blipFill>
        <p:spPr>
          <a:xfrm>
            <a:off x="438900" y="4809675"/>
            <a:ext cx="914400" cy="914400"/>
          </a:xfrm>
          <a:prstGeom prst="rect">
            <a:avLst/>
          </a:prstGeom>
          <a:noFill/>
          <a:ln>
            <a:noFill/>
          </a:ln>
        </p:spPr>
      </p:pic>
      <p:pic>
        <p:nvPicPr>
          <p:cNvPr id="427" name="Google Shape;427;p50"/>
          <p:cNvPicPr preferRelativeResize="0"/>
          <p:nvPr/>
        </p:nvPicPr>
        <p:blipFill rotWithShape="1">
          <a:blip r:embed="rId4">
            <a:alphaModFix/>
          </a:blip>
          <a:srcRect b="12184" l="0" r="0" t="12184"/>
          <a:stretch/>
        </p:blipFill>
        <p:spPr>
          <a:xfrm>
            <a:off x="457200" y="4017275"/>
            <a:ext cx="914400" cy="792425"/>
          </a:xfrm>
          <a:prstGeom prst="rect">
            <a:avLst/>
          </a:prstGeom>
          <a:noFill/>
          <a:ln>
            <a:noFill/>
          </a:ln>
        </p:spPr>
      </p:pic>
      <p:pic>
        <p:nvPicPr>
          <p:cNvPr id="428" name="Google Shape;428;p50"/>
          <p:cNvPicPr preferRelativeResize="0"/>
          <p:nvPr/>
        </p:nvPicPr>
        <p:blipFill rotWithShape="1">
          <a:blip r:embed="rId5">
            <a:alphaModFix/>
          </a:blip>
          <a:srcRect b="990" l="0" r="0" t="990"/>
          <a:stretch/>
        </p:blipFill>
        <p:spPr>
          <a:xfrm>
            <a:off x="438900" y="2991575"/>
            <a:ext cx="914400" cy="1036300"/>
          </a:xfrm>
          <a:prstGeom prst="rect">
            <a:avLst/>
          </a:prstGeom>
          <a:noFill/>
          <a:ln>
            <a:noFill/>
          </a:ln>
        </p:spPr>
      </p:pic>
      <p:pic>
        <p:nvPicPr>
          <p:cNvPr id="429" name="Google Shape;429;p50"/>
          <p:cNvPicPr preferRelativeResize="0"/>
          <p:nvPr/>
        </p:nvPicPr>
        <p:blipFill rotWithShape="1">
          <a:blip r:embed="rId6">
            <a:alphaModFix/>
          </a:blip>
          <a:srcRect b="9290" l="0" r="0" t="9290"/>
          <a:stretch/>
        </p:blipFill>
        <p:spPr>
          <a:xfrm>
            <a:off x="438900" y="2066550"/>
            <a:ext cx="982600" cy="925025"/>
          </a:xfrm>
          <a:prstGeom prst="rect">
            <a:avLst/>
          </a:prstGeom>
          <a:noFill/>
          <a:ln>
            <a:noFill/>
          </a:ln>
        </p:spPr>
      </p:pic>
      <p:sp>
        <p:nvSpPr>
          <p:cNvPr id="430" name="Google Shape;430;p5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Day Patterns </a:t>
            </a:r>
            <a:r>
              <a:rPr lang="en" sz="1200">
                <a:solidFill>
                  <a:schemeClr val="hlink"/>
                </a:solidFill>
                <a:uFill>
                  <a:noFill/>
                </a:uFill>
                <a:latin typeface="Poppins"/>
                <a:ea typeface="Poppins"/>
                <a:cs typeface="Poppins"/>
                <a:sym typeface="Poppins"/>
                <a:hlinkClick r:id="rId8"/>
              </a:rPr>
              <a:t>(Sun &amp; Shadows)</a:t>
            </a:r>
            <a:endParaRPr sz="1200"/>
          </a:p>
        </p:txBody>
      </p:sp>
      <p:graphicFrame>
        <p:nvGraphicFramePr>
          <p:cNvPr id="431" name="Google Shape;431;p50"/>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773825"/>
                <a:gridCol w="139752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Sun, Shadows,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Could a statue’s shadow move?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1"/>
                        </a:rPr>
                        <a:t>📖 </a:t>
                      </a:r>
                      <a:r>
                        <a:rPr b="1" lang="en" sz="800">
                          <a:solidFill>
                            <a:schemeClr val="hlink"/>
                          </a:solidFill>
                          <a:uFill>
                            <a:noFill/>
                          </a:uFill>
                          <a:latin typeface="Poppins"/>
                          <a:ea typeface="Poppins"/>
                          <a:cs typeface="Poppins"/>
                          <a:sym typeface="Poppins"/>
                          <a:hlinkClick r:id="rId12"/>
                        </a:rPr>
                        <a:t>Sun, Shadows, &amp; Daily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What does your shadow do when you’re not looking?</a:t>
                      </a:r>
                      <a:endParaRPr sz="800">
                        <a:solidFill>
                          <a:schemeClr val="dk1"/>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Sun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can the Sun help you if you’re lost?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6"/>
                        </a:rPr>
                        <a:t>📖 </a:t>
                      </a:r>
                      <a:r>
                        <a:rPr b="1" lang="en" sz="800">
                          <a:solidFill>
                            <a:schemeClr val="hlink"/>
                          </a:solidFill>
                          <a:uFill>
                            <a:noFill/>
                          </a:uFill>
                          <a:latin typeface="Poppins"/>
                          <a:ea typeface="Poppins"/>
                          <a:cs typeface="Poppins"/>
                          <a:sym typeface="Poppins"/>
                          <a:hlinkClick r:id="rId17"/>
                        </a:rPr>
                        <a:t>Daylight &amp; Seasonal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8"/>
                        </a:rPr>
                        <a:t>Why do you have to go to bed early in the summer?</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1-ESS1-2. </a:t>
                      </a:r>
                      <a:r>
                        <a:rPr lang="en" sz="800">
                          <a:solidFill>
                            <a:schemeClr val="dk1"/>
                          </a:solidFill>
                          <a:latin typeface="Poppins"/>
                          <a:ea typeface="Poppins"/>
                          <a:cs typeface="Poppins"/>
                          <a:sym typeface="Poppins"/>
                        </a:rPr>
                        <a:t>Make observations at different times of year to relate the amount of daylight to the time of year.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432" name="Google Shape;432;p50"/>
          <p:cNvSpPr/>
          <p:nvPr/>
        </p:nvSpPr>
        <p:spPr>
          <a:xfrm>
            <a:off x="457200" y="29809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33" name="Google Shape;433;p50"/>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34" name="Google Shape;434;p50"/>
          <p:cNvSpPr/>
          <p:nvPr/>
        </p:nvSpPr>
        <p:spPr>
          <a:xfrm>
            <a:off x="457200" y="40233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35" name="Google Shape;435;p50"/>
          <p:cNvSpPr/>
          <p:nvPr/>
        </p:nvSpPr>
        <p:spPr>
          <a:xfrm>
            <a:off x="459600" y="48096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36" name="Google Shape;436;p50"/>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37" name="Google Shape;437;p50"/>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38" name="Google Shape;438;p5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Earth &amp; Space Science</a:t>
            </a:r>
            <a:endParaRPr sz="1200">
              <a:latin typeface="Poppins"/>
              <a:ea typeface="Poppins"/>
              <a:cs typeface="Poppins"/>
              <a:sym typeface="Poppins"/>
            </a:endParaRPr>
          </a:p>
        </p:txBody>
      </p:sp>
      <p:sp>
        <p:nvSpPr>
          <p:cNvPr id="439" name="Google Shape;439;p5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40" name="Google Shape;440;p5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41" name="Google Shape;441;p50"/>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442" name="Google Shape;442;p50"/>
          <p:cNvGrpSpPr/>
          <p:nvPr/>
        </p:nvGrpSpPr>
        <p:grpSpPr>
          <a:xfrm>
            <a:off x="527725" y="667512"/>
            <a:ext cx="1684375" cy="117000"/>
            <a:chOff x="527725" y="667512"/>
            <a:chExt cx="1684375" cy="117000"/>
          </a:xfrm>
        </p:grpSpPr>
        <p:sp>
          <p:nvSpPr>
            <p:cNvPr id="443" name="Google Shape;443;p5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44" name="Google Shape;444;p50">
              <a:hlinkClick action="ppaction://hlinksldjump" r:id="rId26"/>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8" name="Shape 448"/>
        <p:cNvGrpSpPr/>
        <p:nvPr/>
      </p:nvGrpSpPr>
      <p:grpSpPr>
        <a:xfrm>
          <a:off x="0" y="0"/>
          <a:ext cx="0" cy="0"/>
          <a:chOff x="0" y="0"/>
          <a:chExt cx="0" cy="0"/>
        </a:xfrm>
      </p:grpSpPr>
      <p:sp>
        <p:nvSpPr>
          <p:cNvPr id="449" name="Google Shape;449;p51"/>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50" name="Google Shape;450;p5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a:t>
            </a:r>
            <a:r>
              <a:rPr lang="en" sz="1200">
                <a:solidFill>
                  <a:schemeClr val="dk1"/>
                </a:solidFill>
                <a:latin typeface="Poppins"/>
                <a:ea typeface="Poppins"/>
                <a:cs typeface="Poppins"/>
                <a:sym typeface="Poppins"/>
              </a:rPr>
              <a:t>Earth &amp; Space Science</a:t>
            </a:r>
            <a:endParaRPr sz="1200">
              <a:latin typeface="Poppins"/>
              <a:ea typeface="Poppins"/>
              <a:cs typeface="Poppins"/>
              <a:sym typeface="Poppins"/>
            </a:endParaRPr>
          </a:p>
        </p:txBody>
      </p:sp>
      <p:pic>
        <p:nvPicPr>
          <p:cNvPr id="451" name="Google Shape;451;p51"/>
          <p:cNvPicPr preferRelativeResize="0"/>
          <p:nvPr/>
        </p:nvPicPr>
        <p:blipFill rotWithShape="1">
          <a:blip r:embed="rId3">
            <a:alphaModFix/>
          </a:blip>
          <a:srcRect b="14598" l="0" r="0" t="14605"/>
          <a:stretch/>
        </p:blipFill>
        <p:spPr>
          <a:xfrm>
            <a:off x="438900" y="4256475"/>
            <a:ext cx="982600" cy="797075"/>
          </a:xfrm>
          <a:prstGeom prst="rect">
            <a:avLst/>
          </a:prstGeom>
          <a:noFill/>
          <a:ln>
            <a:noFill/>
          </a:ln>
        </p:spPr>
      </p:pic>
      <p:pic>
        <p:nvPicPr>
          <p:cNvPr id="452" name="Google Shape;452;p51"/>
          <p:cNvPicPr preferRelativeResize="0"/>
          <p:nvPr/>
        </p:nvPicPr>
        <p:blipFill rotWithShape="1">
          <a:blip r:embed="rId4">
            <a:alphaModFix/>
          </a:blip>
          <a:srcRect b="0" l="28392" r="28392" t="0"/>
          <a:stretch/>
        </p:blipFill>
        <p:spPr>
          <a:xfrm>
            <a:off x="457200" y="2980950"/>
            <a:ext cx="982600" cy="1280150"/>
          </a:xfrm>
          <a:prstGeom prst="rect">
            <a:avLst/>
          </a:prstGeom>
          <a:noFill/>
          <a:ln>
            <a:noFill/>
          </a:ln>
        </p:spPr>
      </p:pic>
      <p:pic>
        <p:nvPicPr>
          <p:cNvPr id="453" name="Google Shape;453;p51"/>
          <p:cNvPicPr preferRelativeResize="0"/>
          <p:nvPr/>
        </p:nvPicPr>
        <p:blipFill rotWithShape="1">
          <a:blip r:embed="rId5">
            <a:alphaModFix/>
          </a:blip>
          <a:srcRect b="9763" l="0" r="0" t="9755"/>
          <a:stretch/>
        </p:blipFill>
        <p:spPr>
          <a:xfrm>
            <a:off x="457200" y="2066550"/>
            <a:ext cx="982600" cy="914401"/>
          </a:xfrm>
          <a:prstGeom prst="rect">
            <a:avLst/>
          </a:prstGeom>
          <a:noFill/>
          <a:ln>
            <a:noFill/>
          </a:ln>
        </p:spPr>
      </p:pic>
      <p:graphicFrame>
        <p:nvGraphicFramePr>
          <p:cNvPr id="454" name="Google Shape;454;p51"/>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759900"/>
                <a:gridCol w="1386200"/>
                <a:gridCol w="1311550"/>
                <a:gridCol w="13944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Moon Phases &amp;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When can you see the full moon?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Stars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do stars come out at night?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 </a:t>
                      </a:r>
                      <a:r>
                        <a:rPr b="1" lang="en" sz="800">
                          <a:solidFill>
                            <a:schemeClr val="hlink"/>
                          </a:solidFill>
                          <a:uFill>
                            <a:noFill/>
                          </a:uFill>
                          <a:latin typeface="Poppins"/>
                          <a:ea typeface="Poppins"/>
                          <a:cs typeface="Poppins"/>
                          <a:sym typeface="Poppins"/>
                          <a:hlinkClick r:id="rId11"/>
                        </a:rPr>
                        <a:t>Stars &amp; Seasonal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can stars help you if you get lost?</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55" name="Google Shape;455;p51"/>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56" name="Google Shape;456;p51"/>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57" name="Google Shape;457;p51"/>
          <p:cNvSpPr/>
          <p:nvPr/>
        </p:nvSpPr>
        <p:spPr>
          <a:xfrm>
            <a:off x="457200" y="426415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58" name="Google Shape;458;p5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6"/>
              </a:rPr>
              <a:t>Night Patterns </a:t>
            </a:r>
            <a:r>
              <a:rPr lang="en" sz="1200">
                <a:solidFill>
                  <a:schemeClr val="hlink"/>
                </a:solidFill>
                <a:uFill>
                  <a:noFill/>
                </a:uFill>
                <a:latin typeface="Poppins"/>
                <a:ea typeface="Poppins"/>
                <a:cs typeface="Poppins"/>
                <a:sym typeface="Poppins"/>
                <a:hlinkClick r:id="rId17"/>
              </a:rPr>
              <a:t>(Moon &amp; Stars)</a:t>
            </a:r>
            <a:endParaRPr b="1">
              <a:latin typeface="Poppins"/>
              <a:ea typeface="Poppins"/>
              <a:cs typeface="Poppins"/>
              <a:sym typeface="Poppins"/>
            </a:endParaRPr>
          </a:p>
        </p:txBody>
      </p:sp>
      <p:sp>
        <p:nvSpPr>
          <p:cNvPr id="459" name="Google Shape;459;p51"/>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60" name="Google Shape;460;p5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61" name="Google Shape;461;p5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62" name="Google Shape;462;p51"/>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463" name="Google Shape;463;p51"/>
          <p:cNvGrpSpPr/>
          <p:nvPr/>
        </p:nvGrpSpPr>
        <p:grpSpPr>
          <a:xfrm>
            <a:off x="527725" y="667512"/>
            <a:ext cx="1684375" cy="117000"/>
            <a:chOff x="527725" y="667512"/>
            <a:chExt cx="1684375" cy="117000"/>
          </a:xfrm>
        </p:grpSpPr>
        <p:sp>
          <p:nvSpPr>
            <p:cNvPr id="464" name="Google Shape;464;p5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65" name="Google Shape;465;p51">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9" name="Shape 469"/>
        <p:cNvGrpSpPr/>
        <p:nvPr/>
      </p:nvGrpSpPr>
      <p:grpSpPr>
        <a:xfrm>
          <a:off x="0" y="0"/>
          <a:ext cx="0" cy="0"/>
          <a:chOff x="0" y="0"/>
          <a:chExt cx="0" cy="0"/>
        </a:xfrm>
      </p:grpSpPr>
      <p:sp>
        <p:nvSpPr>
          <p:cNvPr id="470" name="Google Shape;470;p52"/>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71" name="Google Shape;471;p5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pic>
        <p:nvPicPr>
          <p:cNvPr id="472" name="Google Shape;472;p52"/>
          <p:cNvPicPr preferRelativeResize="0"/>
          <p:nvPr/>
        </p:nvPicPr>
        <p:blipFill rotWithShape="1">
          <a:blip r:embed="rId3">
            <a:alphaModFix/>
          </a:blip>
          <a:srcRect b="0" l="0" r="0" t="0"/>
          <a:stretch/>
        </p:blipFill>
        <p:spPr>
          <a:xfrm>
            <a:off x="457200" y="4546000"/>
            <a:ext cx="914400" cy="914400"/>
          </a:xfrm>
          <a:prstGeom prst="rect">
            <a:avLst/>
          </a:prstGeom>
          <a:noFill/>
          <a:ln>
            <a:noFill/>
          </a:ln>
        </p:spPr>
      </p:pic>
      <p:pic>
        <p:nvPicPr>
          <p:cNvPr id="473" name="Google Shape;473;p52"/>
          <p:cNvPicPr preferRelativeResize="0"/>
          <p:nvPr/>
        </p:nvPicPr>
        <p:blipFill rotWithShape="1">
          <a:blip r:embed="rId4">
            <a:alphaModFix/>
          </a:blip>
          <a:srcRect b="9677" l="0" r="0" t="9677"/>
          <a:stretch/>
        </p:blipFill>
        <p:spPr>
          <a:xfrm>
            <a:off x="457200" y="3753550"/>
            <a:ext cx="982600" cy="812800"/>
          </a:xfrm>
          <a:prstGeom prst="rect">
            <a:avLst/>
          </a:prstGeom>
          <a:noFill/>
          <a:ln>
            <a:noFill/>
          </a:ln>
        </p:spPr>
      </p:pic>
      <p:pic>
        <p:nvPicPr>
          <p:cNvPr id="474" name="Google Shape;474;p52"/>
          <p:cNvPicPr preferRelativeResize="0"/>
          <p:nvPr/>
        </p:nvPicPr>
        <p:blipFill rotWithShape="1">
          <a:blip r:embed="rId5">
            <a:alphaModFix/>
          </a:blip>
          <a:srcRect b="3471" l="0" r="0" t="3471"/>
          <a:stretch/>
        </p:blipFill>
        <p:spPr>
          <a:xfrm>
            <a:off x="457200" y="2915350"/>
            <a:ext cx="914400" cy="859000"/>
          </a:xfrm>
          <a:prstGeom prst="rect">
            <a:avLst/>
          </a:prstGeom>
          <a:noFill/>
          <a:ln>
            <a:noFill/>
          </a:ln>
        </p:spPr>
      </p:pic>
      <p:pic>
        <p:nvPicPr>
          <p:cNvPr id="475" name="Google Shape;475;p52"/>
          <p:cNvPicPr preferRelativeResize="0"/>
          <p:nvPr/>
        </p:nvPicPr>
        <p:blipFill rotWithShape="1">
          <a:blip r:embed="rId6">
            <a:alphaModFix/>
          </a:blip>
          <a:srcRect b="3471" l="0" r="0" t="3471"/>
          <a:stretch/>
        </p:blipFill>
        <p:spPr>
          <a:xfrm>
            <a:off x="457200" y="2066550"/>
            <a:ext cx="982600" cy="859000"/>
          </a:xfrm>
          <a:prstGeom prst="rect">
            <a:avLst/>
          </a:prstGeom>
          <a:noFill/>
          <a:ln>
            <a:noFill/>
          </a:ln>
        </p:spPr>
      </p:pic>
      <p:sp>
        <p:nvSpPr>
          <p:cNvPr id="476" name="Google Shape;476;p5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Light, Sound, &amp; Communication </a:t>
            </a:r>
            <a:r>
              <a:rPr lang="en" sz="1200">
                <a:solidFill>
                  <a:schemeClr val="hlink"/>
                </a:solidFill>
                <a:uFill>
                  <a:noFill/>
                </a:uFill>
                <a:latin typeface="Poppins"/>
                <a:ea typeface="Poppins"/>
                <a:cs typeface="Poppins"/>
                <a:sym typeface="Poppins"/>
                <a:hlinkClick r:id="rId8"/>
              </a:rPr>
              <a:t>(Lights &amp; Sounds)</a:t>
            </a:r>
            <a:r>
              <a:rPr b="1" lang="en">
                <a:latin typeface="Poppins"/>
                <a:ea typeface="Poppins"/>
                <a:cs typeface="Poppins"/>
                <a:sym typeface="Poppins"/>
              </a:rPr>
              <a:t> </a:t>
            </a:r>
            <a:r>
              <a:rPr lang="en" sz="1200">
                <a:solidFill>
                  <a:schemeClr val="dk1"/>
                </a:solidFill>
                <a:latin typeface="Poppins"/>
                <a:ea typeface="Poppins"/>
                <a:cs typeface="Poppins"/>
                <a:sym typeface="Poppins"/>
              </a:rPr>
              <a:t>• Page 1 of 2</a:t>
            </a:r>
            <a:endParaRPr b="1">
              <a:latin typeface="Poppins"/>
              <a:ea typeface="Poppins"/>
              <a:cs typeface="Poppins"/>
              <a:sym typeface="Poppins"/>
            </a:endParaRPr>
          </a:p>
        </p:txBody>
      </p:sp>
      <p:graphicFrame>
        <p:nvGraphicFramePr>
          <p:cNvPr id="477" name="Google Shape;477;p52"/>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518725"/>
                <a:gridCol w="2587175"/>
                <a:gridCol w="1419075"/>
                <a:gridCol w="1306450"/>
                <a:gridCol w="1398175"/>
              </a:tblGrid>
              <a:tr h="4524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8483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Sounds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they make silly sounds in cartoons?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1-PS4-1. </a:t>
                      </a:r>
                      <a:r>
                        <a:rPr lang="en" sz="800">
                          <a:solidFill>
                            <a:schemeClr val="dk1"/>
                          </a:solidFill>
                          <a:latin typeface="Poppins"/>
                          <a:ea typeface="Poppins"/>
                          <a:cs typeface="Poppins"/>
                          <a:sym typeface="Poppins"/>
                        </a:rPr>
                        <a:t>Plan and conduct investigations to provide evidence that vibrating materials can make sound and that sound can make materials vibrate.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483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Sounds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Where do sounds come from?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1-PS4-1. </a:t>
                      </a:r>
                      <a:r>
                        <a:rPr lang="en" sz="800">
                          <a:solidFill>
                            <a:schemeClr val="dk1"/>
                          </a:solidFill>
                          <a:latin typeface="Poppins"/>
                          <a:ea typeface="Poppins"/>
                          <a:cs typeface="Poppins"/>
                          <a:sym typeface="Poppins"/>
                        </a:rPr>
                        <a:t>Plan and conduct investigations to provide evidence that vibrating materials can make sound and that sound can make materials vibrate.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352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Light, Materials, Transparent &amp; Opaque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 if there were no windows?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1-PS4-3. </a:t>
                      </a:r>
                      <a:r>
                        <a:rPr lang="en" sz="800">
                          <a:solidFill>
                            <a:schemeClr val="dk1"/>
                          </a:solidFill>
                          <a:latin typeface="Poppins"/>
                          <a:ea typeface="Poppins"/>
                          <a:cs typeface="Poppins"/>
                          <a:sym typeface="Poppins"/>
                        </a:rPr>
                        <a:t>Plan and conduct an investigation to determine the effect of placing objects made with different materials in the path of a beam of light.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PS4.B: </a:t>
                      </a:r>
                      <a:r>
                        <a:rPr lang="en" sz="800">
                          <a:solidFill>
                            <a:schemeClr val="dk1"/>
                          </a:solidFill>
                          <a:latin typeface="Poppins"/>
                          <a:ea typeface="Poppins"/>
                          <a:cs typeface="Poppins"/>
                          <a:sym typeface="Poppins"/>
                        </a:rPr>
                        <a:t>Electromagnetic Radiation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483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Light &amp; Illumination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see in the dark?</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1-PS4-2. </a:t>
                      </a:r>
                      <a:r>
                        <a:rPr lang="en" sz="800">
                          <a:solidFill>
                            <a:schemeClr val="dk1"/>
                          </a:solidFill>
                          <a:latin typeface="Poppins"/>
                          <a:ea typeface="Poppins"/>
                          <a:cs typeface="Poppins"/>
                          <a:sym typeface="Poppins"/>
                        </a:rPr>
                        <a:t>Make observations to construct an evidence-based account that objects can be seen only when illuminated.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PS4.B: </a:t>
                      </a:r>
                      <a:r>
                        <a:rPr lang="en" sz="800">
                          <a:solidFill>
                            <a:schemeClr val="dk1"/>
                          </a:solidFill>
                          <a:latin typeface="Poppins"/>
                          <a:ea typeface="Poppins"/>
                          <a:cs typeface="Poppins"/>
                          <a:sym typeface="Poppins"/>
                        </a:rPr>
                        <a:t>Electromagnetic Radiation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4587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478" name="Google Shape;478;p52"/>
          <p:cNvSpPr/>
          <p:nvPr/>
        </p:nvSpPr>
        <p:spPr>
          <a:xfrm>
            <a:off x="457200" y="292608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79" name="Google Shape;479;p5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80" name="Google Shape;480;p52"/>
          <p:cNvSpPr/>
          <p:nvPr/>
        </p:nvSpPr>
        <p:spPr>
          <a:xfrm>
            <a:off x="457200" y="37673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81" name="Google Shape;481;p52"/>
          <p:cNvSpPr/>
          <p:nvPr/>
        </p:nvSpPr>
        <p:spPr>
          <a:xfrm>
            <a:off x="457200" y="456285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82" name="Google Shape;482;p52"/>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83" name="Google Shape;483;p5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84" name="Google Shape;484;p5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85" name="Google Shape;485;p52"/>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486" name="Google Shape;486;p52"/>
          <p:cNvGrpSpPr/>
          <p:nvPr/>
        </p:nvGrpSpPr>
        <p:grpSpPr>
          <a:xfrm>
            <a:off x="527725" y="667512"/>
            <a:ext cx="1684375" cy="117000"/>
            <a:chOff x="527725" y="667512"/>
            <a:chExt cx="1684375" cy="117000"/>
          </a:xfrm>
        </p:grpSpPr>
        <p:sp>
          <p:nvSpPr>
            <p:cNvPr id="487" name="Google Shape;487;p5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88" name="Google Shape;488;p52">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2" name="Shape 492"/>
        <p:cNvGrpSpPr/>
        <p:nvPr/>
      </p:nvGrpSpPr>
      <p:grpSpPr>
        <a:xfrm>
          <a:off x="0" y="0"/>
          <a:ext cx="0" cy="0"/>
          <a:chOff x="0" y="0"/>
          <a:chExt cx="0" cy="0"/>
        </a:xfrm>
      </p:grpSpPr>
      <p:pic>
        <p:nvPicPr>
          <p:cNvPr id="493" name="Google Shape;493;p53"/>
          <p:cNvPicPr preferRelativeResize="0"/>
          <p:nvPr/>
        </p:nvPicPr>
        <p:blipFill rotWithShape="1">
          <a:blip r:embed="rId3">
            <a:alphaModFix/>
          </a:blip>
          <a:srcRect b="6900" l="41873" r="12264" t="14155"/>
          <a:stretch/>
        </p:blipFill>
        <p:spPr>
          <a:xfrm>
            <a:off x="457200" y="2077200"/>
            <a:ext cx="944348" cy="914400"/>
          </a:xfrm>
          <a:prstGeom prst="rect">
            <a:avLst/>
          </a:prstGeom>
          <a:noFill/>
          <a:ln>
            <a:noFill/>
          </a:ln>
        </p:spPr>
      </p:pic>
      <p:pic>
        <p:nvPicPr>
          <p:cNvPr id="494" name="Google Shape;494;p53"/>
          <p:cNvPicPr preferRelativeResize="0"/>
          <p:nvPr/>
        </p:nvPicPr>
        <p:blipFill rotWithShape="1">
          <a:blip r:embed="rId4">
            <a:alphaModFix/>
          </a:blip>
          <a:srcRect b="7250" l="0" r="0" t="7258"/>
          <a:stretch/>
        </p:blipFill>
        <p:spPr>
          <a:xfrm>
            <a:off x="472175" y="2981658"/>
            <a:ext cx="914400" cy="781725"/>
          </a:xfrm>
          <a:prstGeom prst="rect">
            <a:avLst/>
          </a:prstGeom>
          <a:noFill/>
          <a:ln>
            <a:noFill/>
          </a:ln>
        </p:spPr>
      </p:pic>
      <p:sp>
        <p:nvSpPr>
          <p:cNvPr id="495" name="Google Shape;495;p53"/>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96" name="Google Shape;496;p5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sp>
        <p:nvSpPr>
          <p:cNvPr id="497" name="Google Shape;497;p5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5"/>
              </a:rPr>
              <a:t>Light, Sound, &amp; Communication </a:t>
            </a:r>
            <a:r>
              <a:rPr lang="en" sz="1200">
                <a:solidFill>
                  <a:schemeClr val="hlink"/>
                </a:solidFill>
                <a:uFill>
                  <a:noFill/>
                </a:uFill>
                <a:latin typeface="Poppins"/>
                <a:ea typeface="Poppins"/>
                <a:cs typeface="Poppins"/>
                <a:sym typeface="Poppins"/>
                <a:hlinkClick r:id="rId6"/>
              </a:rPr>
              <a:t>(Lights &amp; Sounds)</a:t>
            </a:r>
            <a:r>
              <a:rPr lang="en" sz="1200">
                <a:solidFill>
                  <a:schemeClr val="dk1"/>
                </a:solidFill>
                <a:latin typeface="Poppins"/>
                <a:ea typeface="Poppins"/>
                <a:cs typeface="Poppins"/>
                <a:sym typeface="Poppins"/>
              </a:rPr>
              <a:t> • Page 2 of 2</a:t>
            </a:r>
            <a:endParaRPr b="1">
              <a:latin typeface="Poppins"/>
              <a:ea typeface="Poppins"/>
              <a:cs typeface="Poppins"/>
              <a:sym typeface="Poppins"/>
            </a:endParaRPr>
          </a:p>
        </p:txBody>
      </p:sp>
      <p:graphicFrame>
        <p:nvGraphicFramePr>
          <p:cNvPr id="498" name="Google Shape;498;p53"/>
          <p:cNvGraphicFramePr/>
          <p:nvPr/>
        </p:nvGraphicFramePr>
        <p:xfrm>
          <a:off x="472163" y="1568935"/>
          <a:ext cx="3000000" cy="3000000"/>
        </p:xfrm>
        <a:graphic>
          <a:graphicData uri="http://schemas.openxmlformats.org/drawingml/2006/table">
            <a:tbl>
              <a:tblPr>
                <a:noFill/>
                <a:tableStyleId>{B44EE751-F437-4471-BFE2-3BF3C165C453}</a:tableStyleId>
              </a:tblPr>
              <a:tblGrid>
                <a:gridCol w="900225"/>
                <a:gridCol w="1457675"/>
                <a:gridCol w="2697300"/>
                <a:gridCol w="1284350"/>
                <a:gridCol w="1286200"/>
                <a:gridCol w="13765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Light, Communication,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dk1"/>
                          </a:solidFill>
                          <a:latin typeface="Poppins"/>
                          <a:ea typeface="Poppins"/>
                          <a:cs typeface="Poppins"/>
                          <a:sym typeface="Poppins"/>
                        </a:rPr>
                        <a:t>How could you send a secret message to someone far away?</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1-PS4-4. </a:t>
                      </a:r>
                      <a:r>
                        <a:rPr lang="en" sz="800">
                          <a:solidFill>
                            <a:schemeClr val="dk1"/>
                          </a:solidFill>
                          <a:latin typeface="Poppins"/>
                          <a:ea typeface="Poppins"/>
                          <a:cs typeface="Poppins"/>
                          <a:sym typeface="Poppins"/>
                        </a:rPr>
                        <a:t>Use tools and materials to design and build a device that uses light or sound to communicate over a distance.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PS4.C: </a:t>
                      </a:r>
                      <a:r>
                        <a:rPr lang="en" sz="800">
                          <a:solidFill>
                            <a:schemeClr val="dk1"/>
                          </a:solidFill>
                          <a:latin typeface="Poppins"/>
                          <a:ea typeface="Poppins"/>
                          <a:cs typeface="Poppins"/>
                          <a:sym typeface="Poppins"/>
                        </a:rPr>
                        <a:t>Information Technologies and Instrumentation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Lights, Sounds, &amp; Communication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boats find their way in the fog?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1-PS4-4. </a:t>
                      </a:r>
                      <a:r>
                        <a:rPr lang="en" sz="800">
                          <a:solidFill>
                            <a:schemeClr val="dk1"/>
                          </a:solidFill>
                          <a:latin typeface="Poppins"/>
                          <a:ea typeface="Poppins"/>
                          <a:cs typeface="Poppins"/>
                          <a:sym typeface="Poppins"/>
                        </a:rPr>
                        <a:t>Use tools and materials to design and build a device that uses light or sound to communicate over a distance.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PS4.C:</a:t>
                      </a:r>
                      <a:r>
                        <a:rPr lang="en" sz="800">
                          <a:solidFill>
                            <a:schemeClr val="dk1"/>
                          </a:solidFill>
                          <a:latin typeface="Poppins"/>
                          <a:ea typeface="Poppins"/>
                          <a:cs typeface="Poppins"/>
                          <a:sym typeface="Poppins"/>
                        </a:rPr>
                        <a:t> Information Technologies and Instrumentation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499" name="Google Shape;499;p53"/>
          <p:cNvSpPr/>
          <p:nvPr/>
        </p:nvSpPr>
        <p:spPr>
          <a:xfrm>
            <a:off x="457200" y="205656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500" name="Google Shape;500;p53"/>
          <p:cNvSpPr/>
          <p:nvPr/>
        </p:nvSpPr>
        <p:spPr>
          <a:xfrm>
            <a:off x="457200" y="298164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501" name="Google Shape;501;p53"/>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502" name="Google Shape;502;p5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03" name="Google Shape;503;p5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04" name="Google Shape;504;p53"/>
          <p:cNvPicPr preferRelativeResize="0"/>
          <p:nvPr/>
        </p:nvPicPr>
        <p:blipFill rotWithShape="1">
          <a:blip r:embed="rId12">
            <a:alphaModFix/>
          </a:blip>
          <a:srcRect b="1663" l="0" r="0" t="1663"/>
          <a:stretch/>
        </p:blipFill>
        <p:spPr>
          <a:xfrm>
            <a:off x="7953375" y="305775"/>
            <a:ext cx="1647825" cy="209550"/>
          </a:xfrm>
          <a:prstGeom prst="rect">
            <a:avLst/>
          </a:prstGeom>
          <a:noFill/>
          <a:ln>
            <a:noFill/>
          </a:ln>
        </p:spPr>
      </p:pic>
      <p:grpSp>
        <p:nvGrpSpPr>
          <p:cNvPr id="505" name="Google Shape;505;p53"/>
          <p:cNvGrpSpPr/>
          <p:nvPr/>
        </p:nvGrpSpPr>
        <p:grpSpPr>
          <a:xfrm>
            <a:off x="527725" y="667512"/>
            <a:ext cx="1684375" cy="117000"/>
            <a:chOff x="527725" y="667512"/>
            <a:chExt cx="1684375" cy="117000"/>
          </a:xfrm>
        </p:grpSpPr>
        <p:sp>
          <p:nvSpPr>
            <p:cNvPr id="506" name="Google Shape;506;p5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07" name="Google Shape;507;p53">
              <a:hlinkClick action="ppaction://hlinksldjump" r:id="rId14"/>
            </p:cNvPr>
            <p:cNvPicPr preferRelativeResize="0"/>
            <p:nvPr/>
          </p:nvPicPr>
          <p:blipFill rotWithShape="1">
            <a:blip r:embed="rId1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2" name="Shape 512"/>
        <p:cNvGrpSpPr/>
        <p:nvPr/>
      </p:nvGrpSpPr>
      <p:grpSpPr>
        <a:xfrm>
          <a:off x="0" y="0"/>
          <a:ext cx="0" cy="0"/>
          <a:chOff x="0" y="0"/>
          <a:chExt cx="0" cy="0"/>
        </a:xfrm>
      </p:grpSpPr>
      <p:grpSp>
        <p:nvGrpSpPr>
          <p:cNvPr id="513" name="Google Shape;513;p54"/>
          <p:cNvGrpSpPr/>
          <p:nvPr/>
        </p:nvGrpSpPr>
        <p:grpSpPr>
          <a:xfrm>
            <a:off x="4340650" y="1828800"/>
            <a:ext cx="1371600" cy="1371600"/>
            <a:chOff x="4371912" y="1828800"/>
            <a:chExt cx="1371600" cy="1371600"/>
          </a:xfrm>
        </p:grpSpPr>
        <p:pic>
          <p:nvPicPr>
            <p:cNvPr id="514" name="Google Shape;514;p54"/>
            <p:cNvPicPr preferRelativeResize="0"/>
            <p:nvPr/>
          </p:nvPicPr>
          <p:blipFill rotWithShape="1">
            <a:blip r:embed="rId3">
              <a:alphaModFix/>
            </a:blip>
            <a:srcRect b="7424" l="1381" r="0" t="6048"/>
            <a:stretch/>
          </p:blipFill>
          <p:spPr>
            <a:xfrm>
              <a:off x="4381362" y="1828800"/>
              <a:ext cx="1352700" cy="1371600"/>
            </a:xfrm>
            <a:prstGeom prst="ellipse">
              <a:avLst/>
            </a:prstGeom>
            <a:noFill/>
            <a:ln>
              <a:noFill/>
            </a:ln>
          </p:spPr>
        </p:pic>
        <p:sp>
          <p:nvSpPr>
            <p:cNvPr id="515" name="Google Shape;515;p54"/>
            <p:cNvSpPr/>
            <p:nvPr/>
          </p:nvSpPr>
          <p:spPr>
            <a:xfrm>
              <a:off x="4371912"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Erosion &amp; Earth’s Surface</a:t>
              </a:r>
              <a:endParaRPr sz="1200">
                <a:solidFill>
                  <a:schemeClr val="lt1"/>
                </a:solidFill>
                <a:latin typeface="Poppins"/>
                <a:ea typeface="Poppins"/>
                <a:cs typeface="Poppins"/>
                <a:sym typeface="Poppins"/>
              </a:endParaRPr>
            </a:p>
          </p:txBody>
        </p:sp>
      </p:grpSp>
      <p:graphicFrame>
        <p:nvGraphicFramePr>
          <p:cNvPr id="516" name="Google Shape;516;p54"/>
          <p:cNvGraphicFramePr/>
          <p:nvPr/>
        </p:nvGraphicFramePr>
        <p:xfrm>
          <a:off x="457200" y="3562759"/>
          <a:ext cx="3000000" cy="3000000"/>
        </p:xfrm>
        <a:graphic>
          <a:graphicData uri="http://schemas.openxmlformats.org/drawingml/2006/table">
            <a:tbl>
              <a:tblPr>
                <a:noFill/>
                <a:tableStyleId>{B44EE751-F437-4471-BFE2-3BF3C165C453}</a:tableStyleId>
              </a:tblPr>
              <a:tblGrid>
                <a:gridCol w="1826875"/>
                <a:gridCol w="1826875"/>
                <a:gridCol w="1826875"/>
                <a:gridCol w="1826875"/>
                <a:gridCol w="1826875"/>
              </a:tblGrid>
              <a:tr h="348875">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4">
                            <a:extLst>
                              <a:ext uri="{A12FA001-AC4F-418D-AE19-62706E023703}">
                                <ahyp:hlinkClr val="tx"/>
                              </a:ext>
                            </a:extLst>
                          </a:hlinkClick>
                        </a:rPr>
                        <a:t>Page 19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5">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6">
                            <a:extLst>
                              <a:ext uri="{A12FA001-AC4F-418D-AE19-62706E023703}">
                                <ahyp:hlinkClr val="tx"/>
                              </a:ext>
                            </a:extLst>
                          </a:hlinkClick>
                        </a:rPr>
                        <a:t>Page 20</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7">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8">
                            <a:extLst>
                              <a:ext uri="{A12FA001-AC4F-418D-AE19-62706E023703}">
                                <ahyp:hlinkClr val="tx"/>
                              </a:ext>
                            </a:extLst>
                          </a:hlinkClick>
                        </a:rPr>
                        <a:t>Page 21</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9">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0">
                            <a:extLst>
                              <a:ext uri="{A12FA001-AC4F-418D-AE19-62706E023703}">
                                <ahyp:hlinkClr val="tx"/>
                              </a:ext>
                            </a:extLst>
                          </a:hlinkClick>
                        </a:rPr>
                        <a:t>Page 23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1">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2">
                            <a:extLst>
                              <a:ext uri="{A12FA001-AC4F-418D-AE19-62706E023703}">
                                <ahyp:hlinkClr val="tx"/>
                              </a:ext>
                            </a:extLst>
                          </a:hlinkClick>
                        </a:rPr>
                        <a:t>Page 24</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3">
                            <a:extLst>
                              <a:ext uri="{A12FA001-AC4F-418D-AE19-62706E023703}">
                                <ahyp:hlinkClr val="tx"/>
                              </a:ext>
                            </a:extLst>
                          </a:hlinkClick>
                        </a:rPr>
                        <a:t>Web Link</a:t>
                      </a:r>
                      <a:endParaRPr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656500">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2-LS4-1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2-LS2-1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2-LS2-2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2-ESS2-3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2-PS1-1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2-PS1-3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2-PS1-4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2-ESS2-3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2-PS1-4</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6565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517" name="Google Shape;517;p54"/>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2nd Grade </a:t>
            </a:r>
            <a:r>
              <a:rPr b="1" lang="en">
                <a:solidFill>
                  <a:schemeClr val="dk1"/>
                </a:solidFill>
                <a:uFill>
                  <a:noFill/>
                </a:uFill>
                <a:latin typeface="Poppins"/>
                <a:ea typeface="Poppins"/>
                <a:cs typeface="Poppins"/>
                <a:sym typeface="Poppins"/>
                <a:hlinkClick r:id="rId19">
                  <a:extLst>
                    <a:ext uri="{A12FA001-AC4F-418D-AE19-62706E023703}">
                      <ahyp:hlinkClr val="tx"/>
                    </a:ext>
                  </a:extLst>
                </a:hlinkClick>
              </a:rPr>
              <a:t>Units </a:t>
            </a:r>
            <a:r>
              <a:rPr lang="en">
                <a:solidFill>
                  <a:schemeClr val="dk1"/>
                </a:solidFill>
                <a:uFill>
                  <a:noFill/>
                </a:uFill>
                <a:latin typeface="Poppins"/>
                <a:ea typeface="Poppins"/>
                <a:cs typeface="Poppins"/>
                <a:sym typeface="Poppins"/>
                <a:hlinkClick r:id="rId20">
                  <a:extLst>
                    <a:ext uri="{A12FA001-AC4F-418D-AE19-62706E023703}">
                      <ahyp:hlinkClr val="tx"/>
                    </a:ext>
                  </a:extLst>
                </a:hlinkClick>
              </a:rPr>
              <a:t>• </a:t>
            </a:r>
            <a:r>
              <a:rPr lang="en" sz="1200">
                <a:latin typeface="Poppins"/>
                <a:ea typeface="Poppins"/>
                <a:cs typeface="Poppins"/>
                <a:sym typeface="Poppins"/>
              </a:rPr>
              <a:t>Units may be taught in any order</a:t>
            </a:r>
            <a:endParaRPr sz="1200">
              <a:latin typeface="Poppins"/>
              <a:ea typeface="Poppins"/>
              <a:cs typeface="Poppins"/>
              <a:sym typeface="Poppins"/>
            </a:endParaRPr>
          </a:p>
        </p:txBody>
      </p:sp>
      <p:grpSp>
        <p:nvGrpSpPr>
          <p:cNvPr id="518" name="Google Shape;518;p54"/>
          <p:cNvGrpSpPr/>
          <p:nvPr/>
        </p:nvGrpSpPr>
        <p:grpSpPr>
          <a:xfrm>
            <a:off x="687629" y="1828794"/>
            <a:ext cx="1371600" cy="1371600"/>
            <a:chOff x="916204" y="1837694"/>
            <a:chExt cx="1371600" cy="1371600"/>
          </a:xfrm>
        </p:grpSpPr>
        <p:pic>
          <p:nvPicPr>
            <p:cNvPr id="519" name="Google Shape;519;p54"/>
            <p:cNvPicPr preferRelativeResize="0"/>
            <p:nvPr/>
          </p:nvPicPr>
          <p:blipFill rotWithShape="1">
            <a:blip r:embed="rId21">
              <a:alphaModFix/>
            </a:blip>
            <a:srcRect b="5893" l="0" r="0" t="5884"/>
            <a:stretch/>
          </p:blipFill>
          <p:spPr>
            <a:xfrm>
              <a:off x="925654" y="1837694"/>
              <a:ext cx="1352700" cy="1371600"/>
            </a:xfrm>
            <a:prstGeom prst="ellipse">
              <a:avLst/>
            </a:prstGeom>
            <a:noFill/>
            <a:ln>
              <a:noFill/>
            </a:ln>
          </p:spPr>
        </p:pic>
        <p:sp>
          <p:nvSpPr>
            <p:cNvPr id="520" name="Google Shape;520;p54"/>
            <p:cNvSpPr/>
            <p:nvPr/>
          </p:nvSpPr>
          <p:spPr>
            <a:xfrm>
              <a:off x="916204" y="1837694"/>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21" name="Google Shape;521;p54"/>
            <p:cNvSpPr txBox="1"/>
            <p:nvPr/>
          </p:nvSpPr>
          <p:spPr>
            <a:xfrm>
              <a:off x="916204" y="2246444"/>
              <a:ext cx="1371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Animal Biodiversity &amp; Habitats</a:t>
              </a:r>
              <a:endParaRPr>
                <a:solidFill>
                  <a:schemeClr val="lt1"/>
                </a:solidFill>
              </a:endParaRPr>
            </a:p>
          </p:txBody>
        </p:sp>
      </p:grpSp>
      <p:grpSp>
        <p:nvGrpSpPr>
          <p:cNvPr id="522" name="Google Shape;522;p54"/>
          <p:cNvGrpSpPr/>
          <p:nvPr/>
        </p:nvGrpSpPr>
        <p:grpSpPr>
          <a:xfrm>
            <a:off x="2512321" y="1828813"/>
            <a:ext cx="1375236" cy="1371600"/>
            <a:chOff x="2512768" y="1828813"/>
            <a:chExt cx="1375236" cy="1371600"/>
          </a:xfrm>
        </p:grpSpPr>
        <p:pic>
          <p:nvPicPr>
            <p:cNvPr id="523" name="Google Shape;523;p54"/>
            <p:cNvPicPr preferRelativeResize="0"/>
            <p:nvPr/>
          </p:nvPicPr>
          <p:blipFill rotWithShape="1">
            <a:blip r:embed="rId22">
              <a:alphaModFix/>
            </a:blip>
            <a:srcRect b="5728" l="0" r="0" t="5737"/>
            <a:stretch/>
          </p:blipFill>
          <p:spPr>
            <a:xfrm>
              <a:off x="2522218" y="1828813"/>
              <a:ext cx="1352700" cy="1371600"/>
            </a:xfrm>
            <a:prstGeom prst="ellipse">
              <a:avLst/>
            </a:prstGeom>
            <a:noFill/>
            <a:ln>
              <a:noFill/>
            </a:ln>
          </p:spPr>
        </p:pic>
        <p:sp>
          <p:nvSpPr>
            <p:cNvPr id="524" name="Google Shape;524;p54"/>
            <p:cNvSpPr/>
            <p:nvPr/>
          </p:nvSpPr>
          <p:spPr>
            <a:xfrm>
              <a:off x="2512768" y="182881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25" name="Google Shape;525;p54"/>
            <p:cNvSpPr txBox="1"/>
            <p:nvPr/>
          </p:nvSpPr>
          <p:spPr>
            <a:xfrm>
              <a:off x="2516404" y="2237563"/>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Plant Growth &amp; Interactions</a:t>
              </a:r>
              <a:endParaRPr b="1" sz="1200">
                <a:solidFill>
                  <a:schemeClr val="lt1"/>
                </a:solidFill>
                <a:latin typeface="Poppins"/>
                <a:ea typeface="Poppins"/>
                <a:cs typeface="Poppins"/>
                <a:sym typeface="Poppins"/>
              </a:endParaRPr>
            </a:p>
          </p:txBody>
        </p:sp>
      </p:grpSp>
      <p:sp>
        <p:nvSpPr>
          <p:cNvPr id="526" name="Google Shape;526;p54"/>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27" name="Google Shape;527;p5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All Units at a Glance</a:t>
            </a:r>
            <a:endParaRPr sz="1200">
              <a:latin typeface="Poppins"/>
              <a:ea typeface="Poppins"/>
              <a:cs typeface="Poppins"/>
              <a:sym typeface="Poppins"/>
            </a:endParaRPr>
          </a:p>
        </p:txBody>
      </p:sp>
      <p:grpSp>
        <p:nvGrpSpPr>
          <p:cNvPr id="528" name="Google Shape;528;p54"/>
          <p:cNvGrpSpPr/>
          <p:nvPr/>
        </p:nvGrpSpPr>
        <p:grpSpPr>
          <a:xfrm>
            <a:off x="6165342" y="1828800"/>
            <a:ext cx="1379066" cy="1371600"/>
            <a:chOff x="5861738" y="1828800"/>
            <a:chExt cx="1379066" cy="1371600"/>
          </a:xfrm>
        </p:grpSpPr>
        <p:pic>
          <p:nvPicPr>
            <p:cNvPr id="529" name="Google Shape;529;p54"/>
            <p:cNvPicPr preferRelativeResize="0"/>
            <p:nvPr/>
          </p:nvPicPr>
          <p:blipFill rotWithShape="1">
            <a:blip r:embed="rId23">
              <a:alphaModFix/>
            </a:blip>
            <a:srcRect b="0" l="6316" r="6325" t="0"/>
            <a:stretch/>
          </p:blipFill>
          <p:spPr>
            <a:xfrm>
              <a:off x="5871188" y="1828800"/>
              <a:ext cx="1352700" cy="1371600"/>
            </a:xfrm>
            <a:prstGeom prst="ellipse">
              <a:avLst/>
            </a:prstGeom>
            <a:noFill/>
            <a:ln>
              <a:noFill/>
            </a:ln>
          </p:spPr>
        </p:pic>
        <p:sp>
          <p:nvSpPr>
            <p:cNvPr id="530" name="Google Shape;530;p54"/>
            <p:cNvSpPr/>
            <p:nvPr/>
          </p:nvSpPr>
          <p:spPr>
            <a:xfrm>
              <a:off x="5861738"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31" name="Google Shape;531;p54"/>
            <p:cNvSpPr txBox="1"/>
            <p:nvPr/>
          </p:nvSpPr>
          <p:spPr>
            <a:xfrm>
              <a:off x="5869204" y="2237550"/>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Material Properties</a:t>
              </a:r>
              <a:endParaRPr>
                <a:solidFill>
                  <a:schemeClr val="lt1"/>
                </a:solidFill>
              </a:endParaRPr>
            </a:p>
          </p:txBody>
        </p:sp>
      </p:grpSp>
      <p:sp>
        <p:nvSpPr>
          <p:cNvPr id="532" name="Google Shape;532;p5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33" name="Google Shape;533;p54"/>
          <p:cNvPicPr preferRelativeResize="0"/>
          <p:nvPr/>
        </p:nvPicPr>
        <p:blipFill rotWithShape="1">
          <a:blip r:embed="rId25">
            <a:alphaModFix/>
          </a:blip>
          <a:srcRect b="1663" l="0" r="0" t="1663"/>
          <a:stretch/>
        </p:blipFill>
        <p:spPr>
          <a:xfrm>
            <a:off x="7953375" y="305775"/>
            <a:ext cx="1647825" cy="209550"/>
          </a:xfrm>
          <a:prstGeom prst="rect">
            <a:avLst/>
          </a:prstGeom>
          <a:noFill/>
          <a:ln>
            <a:noFill/>
          </a:ln>
        </p:spPr>
      </p:pic>
      <p:grpSp>
        <p:nvGrpSpPr>
          <p:cNvPr id="534" name="Google Shape;534;p54"/>
          <p:cNvGrpSpPr/>
          <p:nvPr/>
        </p:nvGrpSpPr>
        <p:grpSpPr>
          <a:xfrm>
            <a:off x="527725" y="667512"/>
            <a:ext cx="1684375" cy="117000"/>
            <a:chOff x="527725" y="667512"/>
            <a:chExt cx="1684375" cy="117000"/>
          </a:xfrm>
        </p:grpSpPr>
        <p:sp>
          <p:nvSpPr>
            <p:cNvPr id="535" name="Google Shape;535;p5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26">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536" name="Google Shape;536;p54">
              <a:hlinkClick/>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grpSp>
        <p:nvGrpSpPr>
          <p:cNvPr id="537" name="Google Shape;537;p54"/>
          <p:cNvGrpSpPr/>
          <p:nvPr/>
        </p:nvGrpSpPr>
        <p:grpSpPr>
          <a:xfrm>
            <a:off x="7997500" y="1817450"/>
            <a:ext cx="1412100" cy="1412100"/>
            <a:chOff x="7907650" y="1833475"/>
            <a:chExt cx="1412100" cy="1412100"/>
          </a:xfrm>
        </p:grpSpPr>
        <p:pic>
          <p:nvPicPr>
            <p:cNvPr id="538" name="Google Shape;538;p54"/>
            <p:cNvPicPr preferRelativeResize="0"/>
            <p:nvPr/>
          </p:nvPicPr>
          <p:blipFill>
            <a:blip r:embed="rId28">
              <a:alphaModFix/>
            </a:blip>
            <a:stretch>
              <a:fillRect/>
            </a:stretch>
          </p:blipFill>
          <p:spPr>
            <a:xfrm>
              <a:off x="7907650" y="1833475"/>
              <a:ext cx="1412100" cy="1412100"/>
            </a:xfrm>
            <a:prstGeom prst="rect">
              <a:avLst/>
            </a:prstGeom>
            <a:noFill/>
            <a:ln>
              <a:noFill/>
            </a:ln>
          </p:spPr>
        </p:pic>
        <p:sp>
          <p:nvSpPr>
            <p:cNvPr id="539" name="Google Shape;539;p54"/>
            <p:cNvSpPr/>
            <p:nvPr/>
          </p:nvSpPr>
          <p:spPr>
            <a:xfrm>
              <a:off x="7928113" y="185395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200">
                <a:solidFill>
                  <a:srgbClr val="FFFFFF"/>
                </a:solidFill>
                <a:latin typeface="Poppins"/>
                <a:ea typeface="Poppins"/>
                <a:cs typeface="Poppins"/>
                <a:sym typeface="Poppins"/>
              </a:endParaRPr>
            </a:p>
          </p:txBody>
        </p:sp>
        <p:sp>
          <p:nvSpPr>
            <p:cNvPr id="540" name="Google Shape;540;p54"/>
            <p:cNvSpPr txBox="1"/>
            <p:nvPr/>
          </p:nvSpPr>
          <p:spPr>
            <a:xfrm>
              <a:off x="7928129" y="2262463"/>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latin typeface="Poppins"/>
                  <a:ea typeface="Poppins"/>
                  <a:cs typeface="Poppins"/>
                  <a:sym typeface="Poppins"/>
                </a:rPr>
                <a:t>States of Matter</a:t>
              </a:r>
              <a:endParaRPr>
                <a:solidFill>
                  <a:schemeClr val="lt1"/>
                </a:solidFill>
              </a:endParaRPr>
            </a:p>
          </p:txBody>
        </p:sp>
      </p:grpSp>
      <p:sp>
        <p:nvSpPr>
          <p:cNvPr id="541" name="Google Shape;541;p54"/>
          <p:cNvSpPr txBox="1"/>
          <p:nvPr/>
        </p:nvSpPr>
        <p:spPr>
          <a:xfrm>
            <a:off x="2248990"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542" name="Google Shape;542;p54"/>
          <p:cNvSpPr txBox="1"/>
          <p:nvPr/>
        </p:nvSpPr>
        <p:spPr>
          <a:xfrm>
            <a:off x="5623560" y="7053273"/>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29">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6" name="Shape 546"/>
        <p:cNvGrpSpPr/>
        <p:nvPr/>
      </p:nvGrpSpPr>
      <p:grpSpPr>
        <a:xfrm>
          <a:off x="0" y="0"/>
          <a:ext cx="0" cy="0"/>
          <a:chOff x="0" y="0"/>
          <a:chExt cx="0" cy="0"/>
        </a:xfrm>
      </p:grpSpPr>
      <p:sp>
        <p:nvSpPr>
          <p:cNvPr id="547" name="Google Shape;547;p55"/>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48" name="Google Shape;548;p5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549" name="Google Shape;549;p5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50" name="Google Shape;550;p5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51" name="Google Shape;551;p55"/>
          <p:cNvPicPr preferRelativeResize="0"/>
          <p:nvPr/>
        </p:nvPicPr>
        <p:blipFill rotWithShape="1">
          <a:blip r:embed="rId4">
            <a:alphaModFix/>
          </a:blip>
          <a:srcRect b="1663" l="0" r="0" t="1663"/>
          <a:stretch/>
        </p:blipFill>
        <p:spPr>
          <a:xfrm>
            <a:off x="7953375" y="305775"/>
            <a:ext cx="1647825" cy="209550"/>
          </a:xfrm>
          <a:prstGeom prst="rect">
            <a:avLst/>
          </a:prstGeom>
          <a:noFill/>
          <a:ln>
            <a:noFill/>
          </a:ln>
        </p:spPr>
      </p:pic>
      <p:grpSp>
        <p:nvGrpSpPr>
          <p:cNvPr id="552" name="Google Shape;552;p55"/>
          <p:cNvGrpSpPr/>
          <p:nvPr/>
        </p:nvGrpSpPr>
        <p:grpSpPr>
          <a:xfrm>
            <a:off x="527725" y="667512"/>
            <a:ext cx="1684375" cy="117000"/>
            <a:chOff x="527725" y="667512"/>
            <a:chExt cx="1684375" cy="117000"/>
          </a:xfrm>
        </p:grpSpPr>
        <p:sp>
          <p:nvSpPr>
            <p:cNvPr id="553" name="Google Shape;553;p5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54" name="Google Shape;554;p55">
              <a:hlinkClick action="ppaction://hlinksldjump" r:id="rId6"/>
            </p:cNvPr>
            <p:cNvPicPr preferRelativeResize="0"/>
            <p:nvPr/>
          </p:nvPicPr>
          <p:blipFill rotWithShape="1">
            <a:blip r:embed="rId7">
              <a:alphaModFix/>
            </a:blip>
            <a:srcRect b="0" l="9423" r="9415" t="0"/>
            <a:stretch/>
          </p:blipFill>
          <p:spPr>
            <a:xfrm rot="10800000">
              <a:off x="527725" y="680300"/>
              <a:ext cx="147875" cy="86475"/>
            </a:xfrm>
            <a:prstGeom prst="rect">
              <a:avLst/>
            </a:prstGeom>
            <a:noFill/>
            <a:ln>
              <a:noFill/>
            </a:ln>
          </p:spPr>
        </p:pic>
      </p:grpSp>
      <p:pic>
        <p:nvPicPr>
          <p:cNvPr id="555" name="Google Shape;555;p55"/>
          <p:cNvPicPr preferRelativeResize="0"/>
          <p:nvPr/>
        </p:nvPicPr>
        <p:blipFill rotWithShape="1">
          <a:blip r:embed="rId8">
            <a:alphaModFix/>
          </a:blip>
          <a:srcRect b="0" l="25189" r="49995" t="0"/>
          <a:stretch/>
        </p:blipFill>
        <p:spPr>
          <a:xfrm>
            <a:off x="448050" y="4645100"/>
            <a:ext cx="914401" cy="1463000"/>
          </a:xfrm>
          <a:prstGeom prst="rect">
            <a:avLst/>
          </a:prstGeom>
          <a:noFill/>
          <a:ln>
            <a:noFill/>
          </a:ln>
        </p:spPr>
      </p:pic>
      <p:pic>
        <p:nvPicPr>
          <p:cNvPr id="556" name="Google Shape;556;p55"/>
          <p:cNvPicPr preferRelativeResize="0"/>
          <p:nvPr/>
        </p:nvPicPr>
        <p:blipFill rotWithShape="1">
          <a:blip r:embed="rId9">
            <a:alphaModFix/>
          </a:blip>
          <a:srcRect b="1000" l="18062" r="13548" t="0"/>
          <a:stretch/>
        </p:blipFill>
        <p:spPr>
          <a:xfrm>
            <a:off x="448050" y="3905975"/>
            <a:ext cx="982600" cy="800099"/>
          </a:xfrm>
          <a:prstGeom prst="rect">
            <a:avLst/>
          </a:prstGeom>
          <a:noFill/>
          <a:ln>
            <a:noFill/>
          </a:ln>
        </p:spPr>
      </p:pic>
      <p:pic>
        <p:nvPicPr>
          <p:cNvPr id="557" name="Google Shape;557;p55"/>
          <p:cNvPicPr preferRelativeResize="0"/>
          <p:nvPr/>
        </p:nvPicPr>
        <p:blipFill rotWithShape="1">
          <a:blip r:embed="rId10">
            <a:alphaModFix/>
          </a:blip>
          <a:srcRect b="6881" l="0" r="0" t="6890"/>
          <a:stretch/>
        </p:blipFill>
        <p:spPr>
          <a:xfrm>
            <a:off x="457200" y="2991575"/>
            <a:ext cx="914400" cy="914400"/>
          </a:xfrm>
          <a:prstGeom prst="rect">
            <a:avLst/>
          </a:prstGeom>
          <a:noFill/>
          <a:ln>
            <a:noFill/>
          </a:ln>
        </p:spPr>
      </p:pic>
      <p:pic>
        <p:nvPicPr>
          <p:cNvPr id="558" name="Google Shape;558;p55"/>
          <p:cNvPicPr preferRelativeResize="0"/>
          <p:nvPr/>
        </p:nvPicPr>
        <p:blipFill rotWithShape="1">
          <a:blip r:embed="rId11">
            <a:alphaModFix/>
          </a:blip>
          <a:srcRect b="9878" l="0" r="0" t="9878"/>
          <a:stretch/>
        </p:blipFill>
        <p:spPr>
          <a:xfrm>
            <a:off x="457200" y="2077175"/>
            <a:ext cx="956625" cy="914400"/>
          </a:xfrm>
          <a:prstGeom prst="rect">
            <a:avLst/>
          </a:prstGeom>
          <a:noFill/>
          <a:ln>
            <a:noFill/>
          </a:ln>
        </p:spPr>
      </p:pic>
      <p:sp>
        <p:nvSpPr>
          <p:cNvPr id="559" name="Google Shape;559;p5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b="1" lang="en">
                <a:solidFill>
                  <a:schemeClr val="hlink"/>
                </a:solidFill>
                <a:uFill>
                  <a:noFill/>
                </a:uFill>
                <a:latin typeface="Poppins"/>
                <a:ea typeface="Poppins"/>
                <a:cs typeface="Poppins"/>
                <a:sym typeface="Poppins"/>
                <a:hlinkClick r:id="rId12"/>
              </a:rPr>
              <a:t>Animal Biodiversity &amp; Habitats </a:t>
            </a:r>
            <a:r>
              <a:rPr lang="en" sz="1200">
                <a:solidFill>
                  <a:schemeClr val="hlink"/>
                </a:solidFill>
                <a:uFill>
                  <a:noFill/>
                </a:uFill>
                <a:latin typeface="Poppins"/>
                <a:ea typeface="Poppins"/>
                <a:cs typeface="Poppins"/>
                <a:sym typeface="Poppins"/>
                <a:hlinkClick r:id="rId13"/>
              </a:rPr>
              <a:t>(Animal Adventures)</a:t>
            </a:r>
            <a:endParaRPr sz="1000"/>
          </a:p>
        </p:txBody>
      </p:sp>
      <p:graphicFrame>
        <p:nvGraphicFramePr>
          <p:cNvPr id="560" name="Google Shape;560;p55"/>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745250"/>
                <a:gridCol w="142610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Science &amp; Eng. Practices (SEPs) </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rgbClr val="000000"/>
                          </a:solidFill>
                          <a:latin typeface="Poppins"/>
                          <a:ea typeface="Poppins"/>
                          <a:cs typeface="Poppins"/>
                          <a:sym typeface="Poppins"/>
                        </a:rPr>
                        <a:t>Disciplinary Core Ideas (DCIs)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rgbClr val="000000"/>
                          </a:solidFill>
                          <a:latin typeface="Poppins"/>
                          <a:ea typeface="Poppins"/>
                          <a:cs typeface="Poppins"/>
                          <a:sym typeface="Poppins"/>
                        </a:rPr>
                        <a:t>Crosscutting Concepts (CCCs)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Biodiversity &amp; Classification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How many different kinds of animals are there?</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Habitat Diversity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Why would a wild animal visit a playground?</a:t>
                      </a:r>
                      <a:endParaRPr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Biodiversity, Habitats, &amp; Species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9">
                            <a:extLst>
                              <a:ext uri="{A12FA001-AC4F-418D-AE19-62706E023703}">
                                <ahyp:hlinkClr val="tx"/>
                              </a:ext>
                            </a:extLst>
                          </a:hlinkClick>
                        </a:rPr>
                        <a:t>Why do frogs say “ribbit”?</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20">
                            <a:extLst>
                              <a:ext uri="{A12FA001-AC4F-418D-AE19-62706E023703}">
                                <ahyp:hlinkClr val="tx"/>
                              </a:ext>
                            </a:extLst>
                          </a:hlinkClick>
                        </a:rPr>
                        <a:t>Biodiversity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21">
                            <a:extLst>
                              <a:ext uri="{A12FA001-AC4F-418D-AE19-62706E023703}">
                                <ahyp:hlinkClr val="tx"/>
                              </a:ext>
                            </a:extLst>
                          </a:hlinkClick>
                        </a:rPr>
                        <a:t>How could you get more birds to visit a bird feeder?</a:t>
                      </a:r>
                      <a:endParaRPr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561" name="Google Shape;561;p55"/>
          <p:cNvSpPr/>
          <p:nvPr/>
        </p:nvSpPr>
        <p:spPr>
          <a:xfrm>
            <a:off x="457200" y="299157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2">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62" name="Google Shape;562;p55"/>
          <p:cNvSpPr/>
          <p:nvPr/>
        </p:nvSpPr>
        <p:spPr>
          <a:xfrm>
            <a:off x="458551" y="2075694"/>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3">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63" name="Google Shape;563;p55"/>
          <p:cNvSpPr/>
          <p:nvPr/>
        </p:nvSpPr>
        <p:spPr>
          <a:xfrm>
            <a:off x="457200" y="391658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4">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564" name="Google Shape;564;p55"/>
          <p:cNvSpPr/>
          <p:nvPr/>
        </p:nvSpPr>
        <p:spPr>
          <a:xfrm>
            <a:off x="457200" y="471414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5">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8" name="Shape 568"/>
        <p:cNvGrpSpPr/>
        <p:nvPr/>
      </p:nvGrpSpPr>
      <p:grpSpPr>
        <a:xfrm>
          <a:off x="0" y="0"/>
          <a:ext cx="0" cy="0"/>
          <a:chOff x="0" y="0"/>
          <a:chExt cx="0" cy="0"/>
        </a:xfrm>
      </p:grpSpPr>
      <p:pic>
        <p:nvPicPr>
          <p:cNvPr id="569" name="Google Shape;569;p56" title="#image (1).png"/>
          <p:cNvPicPr preferRelativeResize="0"/>
          <p:nvPr/>
        </p:nvPicPr>
        <p:blipFill rotWithShape="1">
          <a:blip r:embed="rId3">
            <a:alphaModFix/>
          </a:blip>
          <a:srcRect b="0" l="13381" r="13381" t="0"/>
          <a:stretch/>
        </p:blipFill>
        <p:spPr>
          <a:xfrm>
            <a:off x="463046" y="3905924"/>
            <a:ext cx="914400" cy="792450"/>
          </a:xfrm>
          <a:prstGeom prst="rect">
            <a:avLst/>
          </a:prstGeom>
          <a:noFill/>
          <a:ln>
            <a:noFill/>
          </a:ln>
        </p:spPr>
      </p:pic>
      <p:pic>
        <p:nvPicPr>
          <p:cNvPr id="570" name="Google Shape;570;p56"/>
          <p:cNvPicPr preferRelativeResize="0"/>
          <p:nvPr/>
        </p:nvPicPr>
        <p:blipFill rotWithShape="1">
          <a:blip r:embed="rId4">
            <a:alphaModFix/>
          </a:blip>
          <a:srcRect b="0" l="12450" r="0" t="0"/>
          <a:stretch/>
        </p:blipFill>
        <p:spPr>
          <a:xfrm>
            <a:off x="455550" y="5612774"/>
            <a:ext cx="1055100" cy="795386"/>
          </a:xfrm>
          <a:prstGeom prst="rect">
            <a:avLst/>
          </a:prstGeom>
          <a:noFill/>
          <a:ln>
            <a:noFill/>
          </a:ln>
        </p:spPr>
      </p:pic>
      <p:pic>
        <p:nvPicPr>
          <p:cNvPr id="571" name="Google Shape;571;p56"/>
          <p:cNvPicPr preferRelativeResize="0"/>
          <p:nvPr/>
        </p:nvPicPr>
        <p:blipFill rotWithShape="1">
          <a:blip r:embed="rId5">
            <a:alphaModFix/>
          </a:blip>
          <a:srcRect b="21171" l="0" r="0" t="-1274"/>
          <a:stretch/>
        </p:blipFill>
        <p:spPr>
          <a:xfrm flipH="1">
            <a:off x="463051" y="3230144"/>
            <a:ext cx="1197974" cy="675781"/>
          </a:xfrm>
          <a:prstGeom prst="rect">
            <a:avLst/>
          </a:prstGeom>
          <a:noFill/>
          <a:ln>
            <a:noFill/>
          </a:ln>
        </p:spPr>
      </p:pic>
      <p:pic>
        <p:nvPicPr>
          <p:cNvPr id="572" name="Google Shape;572;p56"/>
          <p:cNvPicPr preferRelativeResize="0"/>
          <p:nvPr/>
        </p:nvPicPr>
        <p:blipFill rotWithShape="1">
          <a:blip r:embed="rId6">
            <a:alphaModFix/>
          </a:blip>
          <a:srcRect b="11396" l="0" r="0" t="11396"/>
          <a:stretch/>
        </p:blipFill>
        <p:spPr>
          <a:xfrm>
            <a:off x="448043" y="4698381"/>
            <a:ext cx="1055117" cy="914400"/>
          </a:xfrm>
          <a:prstGeom prst="rect">
            <a:avLst/>
          </a:prstGeom>
          <a:noFill/>
          <a:ln>
            <a:noFill/>
          </a:ln>
        </p:spPr>
      </p:pic>
      <p:pic>
        <p:nvPicPr>
          <p:cNvPr id="573" name="Google Shape;573;p56"/>
          <p:cNvPicPr preferRelativeResize="0"/>
          <p:nvPr/>
        </p:nvPicPr>
        <p:blipFill rotWithShape="1">
          <a:blip r:embed="rId7">
            <a:alphaModFix/>
          </a:blip>
          <a:srcRect b="0" l="30652" r="24874" t="0"/>
          <a:stretch/>
        </p:blipFill>
        <p:spPr>
          <a:xfrm>
            <a:off x="448050" y="2066550"/>
            <a:ext cx="929400" cy="1175526"/>
          </a:xfrm>
          <a:prstGeom prst="rect">
            <a:avLst/>
          </a:prstGeom>
          <a:noFill/>
          <a:ln>
            <a:noFill/>
          </a:ln>
        </p:spPr>
      </p:pic>
      <p:sp>
        <p:nvSpPr>
          <p:cNvPr id="574" name="Google Shape;574;p5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Plant Growth &amp; Interactions </a:t>
            </a:r>
            <a:r>
              <a:rPr lang="en" sz="1200">
                <a:solidFill>
                  <a:schemeClr val="hlink"/>
                </a:solidFill>
                <a:uFill>
                  <a:noFill/>
                </a:uFill>
                <a:latin typeface="Poppins"/>
                <a:ea typeface="Poppins"/>
                <a:cs typeface="Poppins"/>
                <a:sym typeface="Poppins"/>
                <a:hlinkClick r:id="rId9"/>
              </a:rPr>
              <a:t>(Plant Adventures)</a:t>
            </a:r>
            <a:r>
              <a:rPr lang="en" sz="1200"/>
              <a:t> </a:t>
            </a:r>
            <a:endParaRPr sz="1200">
              <a:solidFill>
                <a:srgbClr val="FF0000"/>
              </a:solidFill>
            </a:endParaRPr>
          </a:p>
        </p:txBody>
      </p:sp>
      <p:graphicFrame>
        <p:nvGraphicFramePr>
          <p:cNvPr id="575" name="Google Shape;575;p56"/>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432250"/>
                <a:gridCol w="2882225"/>
                <a:gridCol w="1292425"/>
                <a:gridCol w="1270850"/>
                <a:gridCol w="1351850"/>
              </a:tblGrid>
              <a:tr h="4840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10000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Seed Dispersal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did a tree travel halfway around the world?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2-LS2-2. </a:t>
                      </a:r>
                      <a:r>
                        <a:rPr lang="en" sz="800">
                          <a:solidFill>
                            <a:schemeClr val="dk1"/>
                          </a:solidFill>
                          <a:latin typeface="Poppins"/>
                          <a:ea typeface="Poppins"/>
                          <a:cs typeface="Poppins"/>
                          <a:sym typeface="Poppins"/>
                        </a:rPr>
                        <a:t>Develop a simple model that mimics the function of an animal in dispersing seeds or pollinating plants.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K-2-ETS1-2. </a:t>
                      </a:r>
                      <a:r>
                        <a:rPr lang="en" sz="800">
                          <a:solidFill>
                            <a:schemeClr val="dk1"/>
                          </a:solidFill>
                          <a:latin typeface="Poppins"/>
                          <a:ea typeface="Poppins"/>
                          <a:cs typeface="Poppins"/>
                          <a:sym typeface="Poppins"/>
                        </a:rPr>
                        <a:t>Develop a simple sketch, drawing, or physical model to illustrate how the shape of an object helps it function as needed to solve a given problem.</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3568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Animal Seed Dispersal</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seeds have so many different shapes?</a:t>
                      </a:r>
                      <a:endParaRPr i="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2-LS2-2. </a:t>
                      </a:r>
                      <a:r>
                        <a:rPr lang="en" sz="800">
                          <a:solidFill>
                            <a:schemeClr val="dk1"/>
                          </a:solidFill>
                          <a:latin typeface="Poppins"/>
                          <a:ea typeface="Poppins"/>
                          <a:cs typeface="Poppins"/>
                          <a:sym typeface="Poppins"/>
                        </a:rPr>
                        <a:t>Develop a simple model that mimics the function of an animal in dispersing seeds or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pollinating plants.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2232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dk1"/>
                          </a:solidFill>
                          <a:latin typeface="Poppins"/>
                          <a:ea typeface="Poppins"/>
                          <a:cs typeface="Poppins"/>
                          <a:sym typeface="Poppins"/>
                        </a:rPr>
                        <a:t>⭐</a:t>
                      </a:r>
                      <a:r>
                        <a:rPr b="1" lang="en" sz="800">
                          <a:solidFill>
                            <a:schemeClr val="dk1"/>
                          </a:solidFill>
                          <a:latin typeface="Poppins"/>
                          <a:ea typeface="Poppins"/>
                          <a:cs typeface="Poppins"/>
                          <a:sym typeface="Poppins"/>
                        </a:rPr>
                        <a:t> Pollination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you find flowers and bees together?</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2-LS2-2. </a:t>
                      </a:r>
                      <a:r>
                        <a:rPr lang="en" sz="800">
                          <a:solidFill>
                            <a:schemeClr val="dk1"/>
                          </a:solidFill>
                          <a:latin typeface="Poppins"/>
                          <a:ea typeface="Poppins"/>
                          <a:cs typeface="Poppins"/>
                          <a:sym typeface="Poppins"/>
                        </a:rPr>
                        <a:t>Develop a simple model that mimics the function of an animal in dispersing seeds or pollinating plants.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355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3"/>
                        </a:rPr>
                        <a:t>Water, Sunlight, &amp; Plant Growth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Could a plant survive without light?</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2-LS2-1. </a:t>
                      </a:r>
                      <a:r>
                        <a:rPr lang="en" sz="800">
                          <a:solidFill>
                            <a:schemeClr val="dk1"/>
                          </a:solidFill>
                          <a:latin typeface="Poppins"/>
                          <a:ea typeface="Poppins"/>
                          <a:cs typeface="Poppins"/>
                          <a:sym typeface="Poppins"/>
                        </a:rPr>
                        <a:t>Plan and conduct an investigation to determine if plants need sunlight and water to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grow.</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Plant Needs &amp; Habitats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much water should you give a plant?</a:t>
                      </a:r>
                      <a:endParaRPr b="1" i="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2-LS2-1. </a:t>
                      </a:r>
                      <a:r>
                        <a:rPr lang="en" sz="800">
                          <a:solidFill>
                            <a:schemeClr val="dk1"/>
                          </a:solidFill>
                          <a:latin typeface="Poppins"/>
                          <a:ea typeface="Poppins"/>
                          <a:cs typeface="Poppins"/>
                          <a:sym typeface="Poppins"/>
                        </a:rPr>
                        <a:t>Plan and conduct an investigation to determine if plants need sunlight and water to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grow.</a:t>
                      </a:r>
                      <a:endParaRPr sz="8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576" name="Google Shape;576;p56"/>
          <p:cNvSpPr/>
          <p:nvPr/>
        </p:nvSpPr>
        <p:spPr>
          <a:xfrm>
            <a:off x="459600" y="32345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577" name="Google Shape;577;p56"/>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578" name="Google Shape;578;p56"/>
          <p:cNvSpPr/>
          <p:nvPr/>
        </p:nvSpPr>
        <p:spPr>
          <a:xfrm>
            <a:off x="457200" y="4698367"/>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579" name="Google Shape;579;p56"/>
          <p:cNvSpPr/>
          <p:nvPr/>
        </p:nvSpPr>
        <p:spPr>
          <a:xfrm>
            <a:off x="459600" y="561172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580" name="Google Shape;580;p56"/>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81" name="Google Shape;581;p5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582" name="Google Shape;582;p5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83" name="Google Shape;583;p5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84" name="Google Shape;584;p56"/>
          <p:cNvPicPr preferRelativeResize="0"/>
          <p:nvPr/>
        </p:nvPicPr>
        <p:blipFill rotWithShape="1">
          <a:blip r:embed="rId21">
            <a:alphaModFix/>
          </a:blip>
          <a:srcRect b="1663" l="0" r="0" t="1663"/>
          <a:stretch/>
        </p:blipFill>
        <p:spPr>
          <a:xfrm>
            <a:off x="7953375" y="305775"/>
            <a:ext cx="1647825" cy="209550"/>
          </a:xfrm>
          <a:prstGeom prst="rect">
            <a:avLst/>
          </a:prstGeom>
          <a:noFill/>
          <a:ln>
            <a:noFill/>
          </a:ln>
        </p:spPr>
      </p:pic>
      <p:grpSp>
        <p:nvGrpSpPr>
          <p:cNvPr id="585" name="Google Shape;585;p56"/>
          <p:cNvGrpSpPr/>
          <p:nvPr/>
        </p:nvGrpSpPr>
        <p:grpSpPr>
          <a:xfrm>
            <a:off x="527725" y="667512"/>
            <a:ext cx="1684375" cy="117000"/>
            <a:chOff x="527725" y="667512"/>
            <a:chExt cx="1684375" cy="117000"/>
          </a:xfrm>
        </p:grpSpPr>
        <p:sp>
          <p:nvSpPr>
            <p:cNvPr id="586" name="Google Shape;586;p5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87" name="Google Shape;587;p56">
              <a:hlinkClick/>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
        <p:nvSpPr>
          <p:cNvPr id="588" name="Google Shape;588;p56"/>
          <p:cNvSpPr/>
          <p:nvPr/>
        </p:nvSpPr>
        <p:spPr>
          <a:xfrm>
            <a:off x="459591" y="391125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4">
                  <a:extLst>
                    <a:ext uri="{A12FA001-AC4F-418D-AE19-62706E023703}">
                      <ahyp:hlinkClr val="tx"/>
                    </a:ext>
                  </a:extLst>
                </a:hlinkClick>
              </a:rPr>
              <a:t>Lesson</a:t>
            </a:r>
            <a:r>
              <a:rPr b="1" lang="en" sz="800">
                <a:solidFill>
                  <a:schemeClr val="lt1"/>
                </a:solidFill>
                <a:latin typeface="Poppins"/>
                <a:ea typeface="Poppins"/>
                <a:cs typeface="Poppins"/>
                <a:sym typeface="Poppins"/>
              </a:rPr>
              <a:t> 3</a:t>
            </a:r>
            <a:endParaRPr b="1" sz="800">
              <a:solidFill>
                <a:schemeClr val="lt1"/>
              </a:solidFill>
              <a:latin typeface="Poppins"/>
              <a:ea typeface="Poppins"/>
              <a:cs typeface="Poppins"/>
              <a:sym typeface="Poppins"/>
            </a:endParaRPr>
          </a:p>
        </p:txBody>
      </p:sp>
      <p:sp>
        <p:nvSpPr>
          <p:cNvPr id="589" name="Google Shape;589;p56"/>
          <p:cNvSpPr txBox="1"/>
          <p:nvPr/>
        </p:nvSpPr>
        <p:spPr>
          <a:xfrm>
            <a:off x="5623560" y="6916615"/>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25">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3" name="Shape 593"/>
        <p:cNvGrpSpPr/>
        <p:nvPr/>
      </p:nvGrpSpPr>
      <p:grpSpPr>
        <a:xfrm>
          <a:off x="0" y="0"/>
          <a:ext cx="0" cy="0"/>
          <a:chOff x="0" y="0"/>
          <a:chExt cx="0" cy="0"/>
        </a:xfrm>
      </p:grpSpPr>
      <p:pic>
        <p:nvPicPr>
          <p:cNvPr id="594" name="Google Shape;594;p57" title="treasure.png"/>
          <p:cNvPicPr preferRelativeResize="0"/>
          <p:nvPr/>
        </p:nvPicPr>
        <p:blipFill rotWithShape="1">
          <a:blip r:embed="rId3">
            <a:alphaModFix/>
          </a:blip>
          <a:srcRect b="0" l="7763" r="7763" t="0"/>
          <a:stretch/>
        </p:blipFill>
        <p:spPr>
          <a:xfrm>
            <a:off x="457200" y="2080075"/>
            <a:ext cx="982599" cy="1071575"/>
          </a:xfrm>
          <a:prstGeom prst="rect">
            <a:avLst/>
          </a:prstGeom>
          <a:noFill/>
          <a:ln>
            <a:noFill/>
          </a:ln>
        </p:spPr>
      </p:pic>
      <p:pic>
        <p:nvPicPr>
          <p:cNvPr id="595" name="Google Shape;595;p57"/>
          <p:cNvPicPr preferRelativeResize="0"/>
          <p:nvPr/>
        </p:nvPicPr>
        <p:blipFill rotWithShape="1">
          <a:blip r:embed="rId4">
            <a:alphaModFix/>
          </a:blip>
          <a:srcRect b="4495" l="0" r="0" t="4505"/>
          <a:stretch/>
        </p:blipFill>
        <p:spPr>
          <a:xfrm>
            <a:off x="457200" y="6078775"/>
            <a:ext cx="914400" cy="959500"/>
          </a:xfrm>
          <a:prstGeom prst="rect">
            <a:avLst/>
          </a:prstGeom>
          <a:noFill/>
          <a:ln>
            <a:noFill/>
          </a:ln>
        </p:spPr>
      </p:pic>
      <p:pic>
        <p:nvPicPr>
          <p:cNvPr id="596" name="Google Shape;596;p57"/>
          <p:cNvPicPr preferRelativeResize="0"/>
          <p:nvPr/>
        </p:nvPicPr>
        <p:blipFill rotWithShape="1">
          <a:blip r:embed="rId5">
            <a:alphaModFix/>
          </a:blip>
          <a:srcRect b="2390" l="0" r="0" t="2390"/>
          <a:stretch/>
        </p:blipFill>
        <p:spPr>
          <a:xfrm>
            <a:off x="457200" y="5035300"/>
            <a:ext cx="982600" cy="1037575"/>
          </a:xfrm>
          <a:prstGeom prst="rect">
            <a:avLst/>
          </a:prstGeom>
          <a:noFill/>
          <a:ln>
            <a:noFill/>
          </a:ln>
        </p:spPr>
      </p:pic>
      <p:pic>
        <p:nvPicPr>
          <p:cNvPr id="597" name="Google Shape;597;p57"/>
          <p:cNvPicPr preferRelativeResize="0"/>
          <p:nvPr/>
        </p:nvPicPr>
        <p:blipFill rotWithShape="1">
          <a:blip r:embed="rId6">
            <a:alphaModFix/>
          </a:blip>
          <a:srcRect b="28047" l="0" r="9861" t="514"/>
          <a:stretch/>
        </p:blipFill>
        <p:spPr>
          <a:xfrm>
            <a:off x="457200" y="4194050"/>
            <a:ext cx="914400" cy="841250"/>
          </a:xfrm>
          <a:prstGeom prst="rect">
            <a:avLst/>
          </a:prstGeom>
          <a:noFill/>
          <a:ln>
            <a:noFill/>
          </a:ln>
        </p:spPr>
      </p:pic>
      <p:pic>
        <p:nvPicPr>
          <p:cNvPr id="598" name="Google Shape;598;p57"/>
          <p:cNvPicPr preferRelativeResize="0"/>
          <p:nvPr/>
        </p:nvPicPr>
        <p:blipFill rotWithShape="1">
          <a:blip r:embed="rId7">
            <a:alphaModFix/>
          </a:blip>
          <a:srcRect b="2812" l="0" r="0" t="2822"/>
          <a:stretch/>
        </p:blipFill>
        <p:spPr>
          <a:xfrm>
            <a:off x="457200" y="3133350"/>
            <a:ext cx="982600" cy="1071575"/>
          </a:xfrm>
          <a:prstGeom prst="rect">
            <a:avLst/>
          </a:prstGeom>
          <a:noFill/>
          <a:ln>
            <a:noFill/>
          </a:ln>
        </p:spPr>
      </p:pic>
      <p:sp>
        <p:nvSpPr>
          <p:cNvPr id="599" name="Google Shape;599;p5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Erosion &amp; Earth’s Surface </a:t>
            </a:r>
            <a:r>
              <a:rPr lang="en" sz="1200">
                <a:solidFill>
                  <a:schemeClr val="hlink"/>
                </a:solidFill>
                <a:uFill>
                  <a:noFill/>
                </a:uFill>
                <a:latin typeface="Poppins"/>
                <a:ea typeface="Poppins"/>
                <a:cs typeface="Poppins"/>
                <a:sym typeface="Poppins"/>
                <a:hlinkClick r:id="rId9"/>
              </a:rPr>
              <a:t>(Work of Water)</a:t>
            </a:r>
            <a:r>
              <a:rPr lang="en" sz="1200">
                <a:latin typeface="Poppins"/>
                <a:ea typeface="Poppins"/>
                <a:cs typeface="Poppins"/>
                <a:sym typeface="Poppins"/>
              </a:rPr>
              <a:t> • Page 1 of 2</a:t>
            </a:r>
            <a:endParaRPr sz="1200">
              <a:latin typeface="Poppins"/>
              <a:ea typeface="Poppins"/>
              <a:cs typeface="Poppins"/>
              <a:sym typeface="Poppins"/>
            </a:endParaRPr>
          </a:p>
        </p:txBody>
      </p:sp>
      <p:graphicFrame>
        <p:nvGraphicFramePr>
          <p:cNvPr id="600" name="Google Shape;600;p57"/>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434625"/>
                <a:gridCol w="2592850"/>
                <a:gridCol w="1464200"/>
                <a:gridCol w="1386075"/>
                <a:gridCol w="1351850"/>
              </a:tblGrid>
              <a:tr h="446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106092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Mapping Landforms &amp; Bodies of Water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Where’s the best place to hide a treasure?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609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Mapping</a:t>
                      </a:r>
                      <a:r>
                        <a:rPr b="1" lang="en" sz="800">
                          <a:solidFill>
                            <a:schemeClr val="dk1"/>
                          </a:solidFill>
                          <a:latin typeface="Poppins"/>
                          <a:ea typeface="Poppins"/>
                          <a:cs typeface="Poppins"/>
                          <a:sym typeface="Poppins"/>
                        </a:rPr>
                        <a:t>: Mountains &amp; Rivers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If you floated down a river, where would you end up?</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2-ESS2-3. </a:t>
                      </a:r>
                      <a:r>
                        <a:rPr lang="en" sz="800">
                          <a:solidFill>
                            <a:schemeClr val="dk1"/>
                          </a:solidFill>
                          <a:latin typeface="Poppins"/>
                          <a:ea typeface="Poppins"/>
                          <a:cs typeface="Poppins"/>
                          <a:sym typeface="Poppins"/>
                        </a:rPr>
                        <a:t>Obtain information to identify where water is found on Earth and that it can be solid or liquid.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Erosion &amp; Earth's Surface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8375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2"/>
                        </a:rPr>
                        <a:t>Rocks, Sand, &amp; Erosion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is there sand at the beach?</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9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Mapping &amp; Severe Weather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Where do flash floods happen?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2-ESS1-1. </a:t>
                      </a:r>
                      <a:r>
                        <a:rPr lang="en" sz="800">
                          <a:solidFill>
                            <a:schemeClr val="dk1"/>
                          </a:solidFill>
                          <a:latin typeface="Poppins"/>
                          <a:ea typeface="Poppins"/>
                          <a:cs typeface="Poppins"/>
                          <a:sym typeface="Poppins"/>
                        </a:rPr>
                        <a:t>Use information from several sources to provide evidence that Earth events can occur quickly or slowly.</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949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6"/>
                        </a:rPr>
                        <a:t>Erosion, Earth’s Surface, &amp; Landforms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What’s strong enough to make a canyon?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2-ESS1-1. </a:t>
                      </a:r>
                      <a:r>
                        <a:rPr lang="en" sz="800">
                          <a:solidFill>
                            <a:schemeClr val="dk1"/>
                          </a:solidFill>
                          <a:latin typeface="Poppins"/>
                          <a:ea typeface="Poppins"/>
                          <a:cs typeface="Poppins"/>
                          <a:sym typeface="Poppins"/>
                        </a:rPr>
                        <a:t>Use information from several sources to provide evidence that Earth events can occur quickly or slowly.</a:t>
                      </a:r>
                      <a:endParaRPr b="1"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ESS1.C: </a:t>
                      </a:r>
                      <a:r>
                        <a:rPr lang="en" sz="800">
                          <a:solidFill>
                            <a:schemeClr val="dk1"/>
                          </a:solidFill>
                          <a:latin typeface="Poppins"/>
                          <a:ea typeface="Poppins"/>
                          <a:cs typeface="Poppins"/>
                          <a:sym typeface="Poppins"/>
                        </a:rPr>
                        <a:t>The History of Planet Earth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6420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601" name="Google Shape;601;p57"/>
          <p:cNvSpPr/>
          <p:nvPr/>
        </p:nvSpPr>
        <p:spPr>
          <a:xfrm>
            <a:off x="457200" y="42031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02" name="Google Shape;602;p57"/>
          <p:cNvSpPr/>
          <p:nvPr/>
        </p:nvSpPr>
        <p:spPr>
          <a:xfrm>
            <a:off x="456151" y="31333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603" name="Google Shape;603;p57"/>
          <p:cNvSpPr/>
          <p:nvPr/>
        </p:nvSpPr>
        <p:spPr>
          <a:xfrm>
            <a:off x="457200" y="504444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604" name="Google Shape;604;p57"/>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05" name="Google Shape;605;p5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sp>
        <p:nvSpPr>
          <p:cNvPr id="606" name="Google Shape;606;p5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07" name="Google Shape;607;p5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608" name="Google Shape;608;p57"/>
          <p:cNvSpPr/>
          <p:nvPr/>
        </p:nvSpPr>
        <p:spPr>
          <a:xfrm>
            <a:off x="459600" y="607771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609" name="Google Shape;609;p57"/>
          <p:cNvPicPr preferRelativeResize="0"/>
          <p:nvPr/>
        </p:nvPicPr>
        <p:blipFill rotWithShape="1">
          <a:blip r:embed="rId23">
            <a:alphaModFix/>
          </a:blip>
          <a:srcRect b="1663" l="0" r="0" t="1663"/>
          <a:stretch/>
        </p:blipFill>
        <p:spPr>
          <a:xfrm>
            <a:off x="7953375" y="305775"/>
            <a:ext cx="1647825" cy="209550"/>
          </a:xfrm>
          <a:prstGeom prst="rect">
            <a:avLst/>
          </a:prstGeom>
          <a:noFill/>
          <a:ln>
            <a:noFill/>
          </a:ln>
        </p:spPr>
      </p:pic>
      <p:grpSp>
        <p:nvGrpSpPr>
          <p:cNvPr id="610" name="Google Shape;610;p57"/>
          <p:cNvGrpSpPr/>
          <p:nvPr/>
        </p:nvGrpSpPr>
        <p:grpSpPr>
          <a:xfrm>
            <a:off x="527725" y="667512"/>
            <a:ext cx="1684375" cy="117000"/>
            <a:chOff x="527725" y="667512"/>
            <a:chExt cx="1684375" cy="117000"/>
          </a:xfrm>
        </p:grpSpPr>
        <p:sp>
          <p:nvSpPr>
            <p:cNvPr id="611" name="Google Shape;611;p5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12" name="Google Shape;612;p57">
              <a:hlinkClick action="ppaction://hlinksldjump" r:id="rId25"/>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613" name="Google Shape;613;p57"/>
          <p:cNvSpPr/>
          <p:nvPr/>
        </p:nvSpPr>
        <p:spPr>
          <a:xfrm>
            <a:off x="458551" y="20771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p:txBody>
      </p:sp>
      <p:sp>
        <p:nvSpPr>
          <p:cNvPr id="614" name="Google Shape;614;p57"/>
          <p:cNvSpPr txBox="1"/>
          <p:nvPr/>
        </p:nvSpPr>
        <p:spPr>
          <a:xfrm>
            <a:off x="5531575" y="69524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8" name="Shape 618"/>
        <p:cNvGrpSpPr/>
        <p:nvPr/>
      </p:nvGrpSpPr>
      <p:grpSpPr>
        <a:xfrm>
          <a:off x="0" y="0"/>
          <a:ext cx="0" cy="0"/>
          <a:chOff x="0" y="0"/>
          <a:chExt cx="0" cy="0"/>
        </a:xfrm>
      </p:grpSpPr>
      <p:pic>
        <p:nvPicPr>
          <p:cNvPr id="619" name="Google Shape;619;p58"/>
          <p:cNvPicPr preferRelativeResize="0"/>
          <p:nvPr/>
        </p:nvPicPr>
        <p:blipFill rotWithShape="1">
          <a:blip r:embed="rId3">
            <a:alphaModFix/>
          </a:blip>
          <a:srcRect b="0" l="39183" r="39183" t="0"/>
          <a:stretch/>
        </p:blipFill>
        <p:spPr>
          <a:xfrm>
            <a:off x="448050" y="2077200"/>
            <a:ext cx="914400" cy="2377426"/>
          </a:xfrm>
          <a:prstGeom prst="rect">
            <a:avLst/>
          </a:prstGeom>
          <a:noFill/>
          <a:ln>
            <a:noFill/>
          </a:ln>
        </p:spPr>
      </p:pic>
      <p:graphicFrame>
        <p:nvGraphicFramePr>
          <p:cNvPr id="620" name="Google Shape;620;p58"/>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20150"/>
                <a:gridCol w="2957075"/>
                <a:gridCol w="127160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4"/>
                        </a:rPr>
                        <a:t>Erosion &amp; Engineering</a:t>
                      </a:r>
                      <a:br>
                        <a:rPr lang="en" sz="800">
                          <a:solidFill>
                            <a:schemeClr val="hlink"/>
                          </a:solidFill>
                          <a:uFill>
                            <a:noFill/>
                          </a:uFill>
                          <a:latin typeface="Poppins"/>
                          <a:ea typeface="Poppins"/>
                          <a:cs typeface="Poppins"/>
                          <a:sym typeface="Poppins"/>
                          <a:hlinkClick r:id="rId5"/>
                        </a:rPr>
                      </a:b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6"/>
                        </a:rPr>
                        <a:t>How can you stop a landslide?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2-ESS2-1. </a:t>
                      </a:r>
                      <a:r>
                        <a:rPr lang="en" sz="800">
                          <a:solidFill>
                            <a:schemeClr val="dk1"/>
                          </a:solidFill>
                          <a:latin typeface="Poppins"/>
                          <a:ea typeface="Poppins"/>
                          <a:cs typeface="Poppins"/>
                          <a:sym typeface="Poppins"/>
                        </a:rPr>
                        <a:t>Compare multiple solutions designed to slow or prevent wind or water from changing the shape of the land.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ESS1.C: </a:t>
                      </a:r>
                      <a:r>
                        <a:rPr lang="en" sz="800">
                          <a:solidFill>
                            <a:schemeClr val="dk1"/>
                          </a:solidFill>
                          <a:latin typeface="Poppins"/>
                          <a:ea typeface="Poppins"/>
                          <a:cs typeface="Poppins"/>
                          <a:sym typeface="Poppins"/>
                        </a:rPr>
                        <a:t>The History of Planet Earth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621" name="Google Shape;621;p58"/>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22" name="Google Shape;622;p5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sp>
        <p:nvSpPr>
          <p:cNvPr id="623" name="Google Shape;623;p58"/>
          <p:cNvSpPr/>
          <p:nvPr/>
        </p:nvSpPr>
        <p:spPr>
          <a:xfrm>
            <a:off x="457200" y="2077193"/>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7">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624" name="Google Shape;624;p5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Erosion &amp; Earth’s Surface </a:t>
            </a:r>
            <a:r>
              <a:rPr lang="en" sz="1200">
                <a:solidFill>
                  <a:schemeClr val="hlink"/>
                </a:solidFill>
                <a:uFill>
                  <a:noFill/>
                </a:uFill>
                <a:latin typeface="Poppins"/>
                <a:ea typeface="Poppins"/>
                <a:cs typeface="Poppins"/>
                <a:sym typeface="Poppins"/>
                <a:hlinkClick r:id="rId9"/>
              </a:rPr>
              <a:t>(Work of Water)</a:t>
            </a:r>
            <a:r>
              <a:rPr lang="en" sz="1200">
                <a:latin typeface="Poppins"/>
                <a:ea typeface="Poppins"/>
                <a:cs typeface="Poppins"/>
                <a:sym typeface="Poppins"/>
              </a:rPr>
              <a:t> • Page 2 of 2</a:t>
            </a:r>
            <a:endParaRPr sz="1200">
              <a:latin typeface="Poppins"/>
              <a:ea typeface="Poppins"/>
              <a:cs typeface="Poppins"/>
              <a:sym typeface="Poppins"/>
            </a:endParaRPr>
          </a:p>
        </p:txBody>
      </p:sp>
      <p:sp>
        <p:nvSpPr>
          <p:cNvPr id="625" name="Google Shape;625;p5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26" name="Google Shape;626;p5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27" name="Google Shape;627;p58"/>
          <p:cNvPicPr preferRelativeResize="0"/>
          <p:nvPr/>
        </p:nvPicPr>
        <p:blipFill rotWithShape="1">
          <a:blip r:embed="rId11">
            <a:alphaModFix/>
          </a:blip>
          <a:srcRect b="1663" l="0" r="0" t="1663"/>
          <a:stretch/>
        </p:blipFill>
        <p:spPr>
          <a:xfrm>
            <a:off x="7953375" y="305775"/>
            <a:ext cx="1647825" cy="209550"/>
          </a:xfrm>
          <a:prstGeom prst="rect">
            <a:avLst/>
          </a:prstGeom>
          <a:noFill/>
          <a:ln>
            <a:noFill/>
          </a:ln>
        </p:spPr>
      </p:pic>
      <p:grpSp>
        <p:nvGrpSpPr>
          <p:cNvPr id="628" name="Google Shape;628;p58"/>
          <p:cNvGrpSpPr/>
          <p:nvPr/>
        </p:nvGrpSpPr>
        <p:grpSpPr>
          <a:xfrm>
            <a:off x="527725" y="667512"/>
            <a:ext cx="1684375" cy="117000"/>
            <a:chOff x="527725" y="667512"/>
            <a:chExt cx="1684375" cy="117000"/>
          </a:xfrm>
        </p:grpSpPr>
        <p:sp>
          <p:nvSpPr>
            <p:cNvPr id="629" name="Google Shape;629;p5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30" name="Google Shape;630;p58">
              <a:hlinkClick action="ppaction://hlinksldjump" r:id="rId13"/>
            </p:cNvPr>
            <p:cNvPicPr preferRelativeResize="0"/>
            <p:nvPr/>
          </p:nvPicPr>
          <p:blipFill rotWithShape="1">
            <a:blip r:embed="rId14">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4" name="Shape 634"/>
        <p:cNvGrpSpPr/>
        <p:nvPr/>
      </p:nvGrpSpPr>
      <p:grpSpPr>
        <a:xfrm>
          <a:off x="0" y="0"/>
          <a:ext cx="0" cy="0"/>
          <a:chOff x="0" y="0"/>
          <a:chExt cx="0" cy="0"/>
        </a:xfrm>
      </p:grpSpPr>
      <p:pic>
        <p:nvPicPr>
          <p:cNvPr id="635" name="Google Shape;635;p59" title="2_Material_6.png"/>
          <p:cNvPicPr preferRelativeResize="0"/>
          <p:nvPr/>
        </p:nvPicPr>
        <p:blipFill rotWithShape="1">
          <a:blip r:embed="rId3">
            <a:alphaModFix/>
          </a:blip>
          <a:srcRect b="3358" l="0" r="0" t="3367"/>
          <a:stretch/>
        </p:blipFill>
        <p:spPr>
          <a:xfrm>
            <a:off x="457200" y="6039475"/>
            <a:ext cx="1035798" cy="1036300"/>
          </a:xfrm>
          <a:prstGeom prst="rect">
            <a:avLst/>
          </a:prstGeom>
          <a:noFill/>
          <a:ln>
            <a:noFill/>
          </a:ln>
        </p:spPr>
      </p:pic>
      <p:pic>
        <p:nvPicPr>
          <p:cNvPr id="636" name="Google Shape;636;p59"/>
          <p:cNvPicPr preferRelativeResize="0"/>
          <p:nvPr/>
        </p:nvPicPr>
        <p:blipFill rotWithShape="1">
          <a:blip r:embed="rId4">
            <a:alphaModFix/>
          </a:blip>
          <a:srcRect b="0" l="8630" r="8630" t="0"/>
          <a:stretch/>
        </p:blipFill>
        <p:spPr>
          <a:xfrm>
            <a:off x="448050" y="3845025"/>
            <a:ext cx="914400" cy="1036300"/>
          </a:xfrm>
          <a:prstGeom prst="rect">
            <a:avLst/>
          </a:prstGeom>
          <a:noFill/>
          <a:ln>
            <a:noFill/>
          </a:ln>
        </p:spPr>
      </p:pic>
      <p:pic>
        <p:nvPicPr>
          <p:cNvPr id="637" name="Google Shape;637;p59"/>
          <p:cNvPicPr preferRelativeResize="0"/>
          <p:nvPr/>
        </p:nvPicPr>
        <p:blipFill rotWithShape="1">
          <a:blip r:embed="rId5">
            <a:alphaModFix/>
          </a:blip>
          <a:srcRect b="0" l="3698" r="34558" t="0"/>
          <a:stretch/>
        </p:blipFill>
        <p:spPr>
          <a:xfrm>
            <a:off x="448050" y="4881275"/>
            <a:ext cx="914400" cy="1158275"/>
          </a:xfrm>
          <a:prstGeom prst="rect">
            <a:avLst/>
          </a:prstGeom>
          <a:noFill/>
          <a:ln>
            <a:noFill/>
          </a:ln>
        </p:spPr>
      </p:pic>
      <p:pic>
        <p:nvPicPr>
          <p:cNvPr id="638" name="Google Shape;638;p59" title="2_Material_1.png"/>
          <p:cNvPicPr preferRelativeResize="0"/>
          <p:nvPr/>
        </p:nvPicPr>
        <p:blipFill rotWithShape="1">
          <a:blip r:embed="rId6">
            <a:alphaModFix/>
          </a:blip>
          <a:srcRect b="0" l="25653" r="25653" t="0"/>
          <a:stretch/>
        </p:blipFill>
        <p:spPr>
          <a:xfrm>
            <a:off x="448050" y="2066550"/>
            <a:ext cx="923551" cy="1778449"/>
          </a:xfrm>
          <a:prstGeom prst="rect">
            <a:avLst/>
          </a:prstGeom>
          <a:noFill/>
          <a:ln>
            <a:noFill/>
          </a:ln>
        </p:spPr>
      </p:pic>
      <p:sp>
        <p:nvSpPr>
          <p:cNvPr id="639" name="Google Shape;639;p5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Material Properties </a:t>
            </a:r>
            <a:r>
              <a:rPr lang="en" sz="1200">
                <a:solidFill>
                  <a:schemeClr val="hlink"/>
                </a:solidFill>
                <a:uFill>
                  <a:noFill/>
                </a:uFill>
                <a:latin typeface="Poppins"/>
                <a:ea typeface="Poppins"/>
                <a:cs typeface="Poppins"/>
                <a:sym typeface="Poppins"/>
                <a:hlinkClick r:id="rId8"/>
              </a:rPr>
              <a:t>(Material Magic) </a:t>
            </a:r>
            <a:endParaRPr sz="1200">
              <a:latin typeface="Poppins"/>
              <a:ea typeface="Poppins"/>
              <a:cs typeface="Poppins"/>
              <a:sym typeface="Poppins"/>
            </a:endParaRPr>
          </a:p>
        </p:txBody>
      </p:sp>
      <p:graphicFrame>
        <p:nvGraphicFramePr>
          <p:cNvPr id="640" name="Google Shape;640;p59"/>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416200"/>
                <a:gridCol w="3007825"/>
                <a:gridCol w="1210600"/>
                <a:gridCol w="1261075"/>
                <a:gridCol w="1333900"/>
              </a:tblGrid>
              <a:tr h="4588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12518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Material Properties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Why do we wear clothes?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2-PS1-1. </a:t>
                      </a:r>
                      <a:r>
                        <a:rPr lang="en" sz="800">
                          <a:solidFill>
                            <a:schemeClr val="dk1"/>
                          </a:solidFill>
                          <a:latin typeface="Poppins"/>
                          <a:ea typeface="Poppins"/>
                          <a:cs typeface="Poppins"/>
                          <a:sym typeface="Poppins"/>
                        </a:rPr>
                        <a:t>Plan and conduct an investigation to describe and classify different kinds of materials by their observable properties.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5264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Classify Materials: Insulator</a:t>
                      </a:r>
                      <a:r>
                        <a:rPr b="1" lang="en" sz="800">
                          <a:solidFill>
                            <a:schemeClr val="dk1"/>
                          </a:solidFill>
                          <a:latin typeface="Poppins"/>
                          <a:ea typeface="Poppins"/>
                          <a:cs typeface="Poppins"/>
                          <a:sym typeface="Poppins"/>
                        </a:rPr>
                        <a:t>s &amp; Conductors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Can you really fry an egg on a hot sidewalk?</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139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Material Building Blocks &amp; Engineering</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Could you build a house out of paper?</a:t>
                      </a:r>
                      <a:endParaRPr b="1" sz="800">
                        <a:latin typeface="Poppins"/>
                        <a:ea typeface="Poppins"/>
                        <a:cs typeface="Poppins"/>
                        <a:sym typeface="Poppins"/>
                      </a:endParaRPr>
                    </a:p>
                  </a:txBody>
                  <a:tcPr marT="91425" marB="91425" marR="0"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2-PS1-3. </a:t>
                      </a:r>
                      <a:r>
                        <a:rPr lang="en" sz="800">
                          <a:solidFill>
                            <a:schemeClr val="dk1"/>
                          </a:solidFill>
                          <a:latin typeface="Poppins"/>
                          <a:ea typeface="Poppins"/>
                          <a:cs typeface="Poppins"/>
                          <a:sym typeface="Poppins"/>
                        </a:rPr>
                        <a:t>Make observations to construct an evidence-based account of how an object made of a small set of pieces can be disassembled and made into a new object.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055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Soil Properties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6"/>
                        </a:rPr>
                        <a:t>How do you build a city out of mud?</a:t>
                      </a:r>
                      <a:endParaRPr b="1" sz="800">
                        <a:latin typeface="Poppins"/>
                        <a:ea typeface="Poppins"/>
                        <a:cs typeface="Poppins"/>
                        <a:sym typeface="Poppins"/>
                      </a:endParaRPr>
                    </a:p>
                  </a:txBody>
                  <a:tcPr marT="91425" marB="91425" marR="0"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2-PS1-1. </a:t>
                      </a:r>
                      <a:r>
                        <a:rPr lang="en" sz="800">
                          <a:solidFill>
                            <a:schemeClr val="dk1"/>
                          </a:solidFill>
                          <a:latin typeface="Poppins"/>
                          <a:ea typeface="Poppins"/>
                          <a:cs typeface="Poppins"/>
                          <a:sym typeface="Poppins"/>
                        </a:rPr>
                        <a:t>Plan and conduct an investigation to describe and classify different kinds of materials by their observable properties.</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641" name="Google Shape;641;p59"/>
          <p:cNvSpPr/>
          <p:nvPr/>
        </p:nvSpPr>
        <p:spPr>
          <a:xfrm>
            <a:off x="459600" y="38533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642" name="Google Shape;642;p5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643" name="Google Shape;643;p59"/>
          <p:cNvSpPr/>
          <p:nvPr/>
        </p:nvSpPr>
        <p:spPr>
          <a:xfrm>
            <a:off x="459600" y="488127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44" name="Google Shape;644;p59"/>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45" name="Google Shape;645;p5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sp>
        <p:nvSpPr>
          <p:cNvPr id="646" name="Google Shape;646;p5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47" name="Google Shape;647;p5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48" name="Google Shape;648;p59"/>
          <p:cNvPicPr preferRelativeResize="0"/>
          <p:nvPr/>
        </p:nvPicPr>
        <p:blipFill rotWithShape="1">
          <a:blip r:embed="rId21">
            <a:alphaModFix/>
          </a:blip>
          <a:srcRect b="1663" l="0" r="0" t="1663"/>
          <a:stretch/>
        </p:blipFill>
        <p:spPr>
          <a:xfrm>
            <a:off x="7953375" y="305775"/>
            <a:ext cx="1647825" cy="209550"/>
          </a:xfrm>
          <a:prstGeom prst="rect">
            <a:avLst/>
          </a:prstGeom>
          <a:noFill/>
          <a:ln>
            <a:noFill/>
          </a:ln>
        </p:spPr>
      </p:pic>
      <p:grpSp>
        <p:nvGrpSpPr>
          <p:cNvPr id="649" name="Google Shape;649;p59"/>
          <p:cNvGrpSpPr/>
          <p:nvPr/>
        </p:nvGrpSpPr>
        <p:grpSpPr>
          <a:xfrm>
            <a:off x="527725" y="667512"/>
            <a:ext cx="1684375" cy="117000"/>
            <a:chOff x="527725" y="667512"/>
            <a:chExt cx="1684375" cy="117000"/>
          </a:xfrm>
        </p:grpSpPr>
        <p:sp>
          <p:nvSpPr>
            <p:cNvPr id="650" name="Google Shape;650;p5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51" name="Google Shape;651;p59">
              <a:hlinkClick action="ppaction://hlinksldjump" r:id="rId23"/>
            </p:cNvPr>
            <p:cNvPicPr preferRelativeResize="0"/>
            <p:nvPr/>
          </p:nvPicPr>
          <p:blipFill rotWithShape="1">
            <a:blip r:embed="rId24">
              <a:alphaModFix/>
            </a:blip>
            <a:srcRect b="0" l="9423" r="9415" t="0"/>
            <a:stretch/>
          </p:blipFill>
          <p:spPr>
            <a:xfrm rot="10800000">
              <a:off x="527725" y="680300"/>
              <a:ext cx="147875" cy="86475"/>
            </a:xfrm>
            <a:prstGeom prst="rect">
              <a:avLst/>
            </a:prstGeom>
            <a:noFill/>
            <a:ln>
              <a:noFill/>
            </a:ln>
          </p:spPr>
        </p:pic>
      </p:grpSp>
      <p:sp>
        <p:nvSpPr>
          <p:cNvPr id="652" name="Google Shape;652;p59"/>
          <p:cNvSpPr/>
          <p:nvPr/>
        </p:nvSpPr>
        <p:spPr>
          <a:xfrm>
            <a:off x="459600" y="603955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a:t>
            </a:r>
            <a:r>
              <a:rPr b="1" lang="en" sz="800">
                <a:solidFill>
                  <a:schemeClr val="lt1"/>
                </a:solidFill>
                <a:latin typeface="Poppins"/>
                <a:ea typeface="Poppins"/>
                <a:cs typeface="Poppins"/>
                <a:sym typeface="Poppins"/>
              </a:rPr>
              <a:t>4</a:t>
            </a:r>
            <a:endParaRPr b="1" sz="800">
              <a:solidFill>
                <a:schemeClr val="lt1"/>
              </a:solidFill>
              <a:latin typeface="Poppins"/>
              <a:ea typeface="Poppins"/>
              <a:cs typeface="Poppins"/>
              <a:sym typeface="Poppins"/>
            </a:endParaRPr>
          </a:p>
        </p:txBody>
      </p:sp>
      <p:sp>
        <p:nvSpPr>
          <p:cNvPr id="653" name="Google Shape;653;p59"/>
          <p:cNvSpPr txBox="1"/>
          <p:nvPr/>
        </p:nvSpPr>
        <p:spPr>
          <a:xfrm>
            <a:off x="5564275" y="7088097"/>
            <a:ext cx="4100100" cy="274200"/>
          </a:xfrm>
          <a:prstGeom prst="rect">
            <a:avLst/>
          </a:prstGeom>
          <a:noFill/>
          <a:ln>
            <a:noFill/>
          </a:ln>
        </p:spPr>
        <p:txBody>
          <a:bodyPr anchorCtr="0" anchor="b" bIns="91425" lIns="91425" spcFirstLastPara="1" rIns="91425" wrap="square" tIns="91425">
            <a:noAutofit/>
          </a:bodyPr>
          <a:lstStyle/>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7" name="Shape 657"/>
        <p:cNvGrpSpPr/>
        <p:nvPr/>
      </p:nvGrpSpPr>
      <p:grpSpPr>
        <a:xfrm>
          <a:off x="0" y="0"/>
          <a:ext cx="0" cy="0"/>
          <a:chOff x="0" y="0"/>
          <a:chExt cx="0" cy="0"/>
        </a:xfrm>
      </p:grpSpPr>
      <p:pic>
        <p:nvPicPr>
          <p:cNvPr id="658" name="Google Shape;658;p60" title="image2.png"/>
          <p:cNvPicPr preferRelativeResize="0"/>
          <p:nvPr/>
        </p:nvPicPr>
        <p:blipFill rotWithShape="1">
          <a:blip r:embed="rId3">
            <a:alphaModFix/>
          </a:blip>
          <a:srcRect b="0" l="12429" r="12429" t="0"/>
          <a:stretch/>
        </p:blipFill>
        <p:spPr>
          <a:xfrm>
            <a:off x="458550" y="2077200"/>
            <a:ext cx="954030" cy="1158200"/>
          </a:xfrm>
          <a:prstGeom prst="rect">
            <a:avLst/>
          </a:prstGeom>
          <a:noFill/>
          <a:ln>
            <a:noFill/>
          </a:ln>
        </p:spPr>
      </p:pic>
      <p:pic>
        <p:nvPicPr>
          <p:cNvPr id="659" name="Google Shape;659;p60" title="image.png"/>
          <p:cNvPicPr preferRelativeResize="0"/>
          <p:nvPr/>
        </p:nvPicPr>
        <p:blipFill rotWithShape="1">
          <a:blip r:embed="rId4">
            <a:alphaModFix/>
          </a:blip>
          <a:srcRect b="0" l="6853" r="6844" t="0"/>
          <a:stretch/>
        </p:blipFill>
        <p:spPr>
          <a:xfrm>
            <a:off x="458550" y="3235400"/>
            <a:ext cx="1055910" cy="1158200"/>
          </a:xfrm>
          <a:prstGeom prst="rect">
            <a:avLst/>
          </a:prstGeom>
          <a:noFill/>
          <a:ln>
            <a:noFill/>
          </a:ln>
        </p:spPr>
      </p:pic>
      <p:pic>
        <p:nvPicPr>
          <p:cNvPr id="660" name="Google Shape;660;p60"/>
          <p:cNvPicPr preferRelativeResize="0"/>
          <p:nvPr/>
        </p:nvPicPr>
        <p:blipFill rotWithShape="1">
          <a:blip r:embed="rId5">
            <a:alphaModFix/>
          </a:blip>
          <a:srcRect b="1305" l="0" r="0" t="1315"/>
          <a:stretch/>
        </p:blipFill>
        <p:spPr>
          <a:xfrm>
            <a:off x="448050" y="4389300"/>
            <a:ext cx="982600" cy="1041025"/>
          </a:xfrm>
          <a:prstGeom prst="rect">
            <a:avLst/>
          </a:prstGeom>
          <a:noFill/>
          <a:ln>
            <a:noFill/>
          </a:ln>
        </p:spPr>
      </p:pic>
      <p:sp>
        <p:nvSpPr>
          <p:cNvPr id="661" name="Google Shape;661;p6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States of Matter</a:t>
            </a:r>
            <a:r>
              <a:rPr lang="en" sz="1200">
                <a:solidFill>
                  <a:schemeClr val="hlink"/>
                </a:solidFill>
                <a:uFill>
                  <a:noFill/>
                </a:uFill>
                <a:latin typeface="Poppins"/>
                <a:ea typeface="Poppins"/>
                <a:cs typeface="Poppins"/>
                <a:sym typeface="Poppins"/>
                <a:hlinkClick r:id="rId6"/>
              </a:rPr>
              <a:t> </a:t>
            </a:r>
            <a:r>
              <a:rPr lang="en" sz="1200">
                <a:solidFill>
                  <a:schemeClr val="dk1"/>
                </a:solidFill>
                <a:uFill>
                  <a:noFill/>
                </a:uFill>
                <a:latin typeface="Poppins"/>
                <a:ea typeface="Poppins"/>
                <a:cs typeface="Poppins"/>
                <a:sym typeface="Poppins"/>
                <a:hlinkClick r:id="rId7">
                  <a:extLst>
                    <a:ext uri="{A12FA001-AC4F-418D-AE19-62706E023703}">
                      <ahyp:hlinkClr val="tx"/>
                    </a:ext>
                  </a:extLst>
                </a:hlinkClick>
              </a:rPr>
              <a:t>(States of Matter) </a:t>
            </a:r>
            <a:endParaRPr sz="1200">
              <a:latin typeface="Poppins"/>
              <a:ea typeface="Poppins"/>
              <a:cs typeface="Poppins"/>
              <a:sym typeface="Poppins"/>
            </a:endParaRPr>
          </a:p>
        </p:txBody>
      </p:sp>
      <p:graphicFrame>
        <p:nvGraphicFramePr>
          <p:cNvPr id="662" name="Google Shape;662;p60"/>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280125"/>
                <a:gridCol w="3102050"/>
                <a:gridCol w="1200125"/>
                <a:gridCol w="1261050"/>
                <a:gridCol w="1386250"/>
              </a:tblGrid>
              <a:tr h="4588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11084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Liquid Water &amp; Solid Ice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Where do animals find the water they need?</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2-ESS2-3. </a:t>
                      </a:r>
                      <a:r>
                        <a:rPr lang="en" sz="800">
                          <a:solidFill>
                            <a:schemeClr val="dk1"/>
                          </a:solidFill>
                          <a:latin typeface="Poppins"/>
                          <a:ea typeface="Poppins"/>
                          <a:cs typeface="Poppins"/>
                          <a:sym typeface="Poppins"/>
                        </a:rPr>
                        <a:t>Obtain information to identify where water is found on Earth and that it can be solid or liquid. </a:t>
                      </a:r>
                      <a:endParaRPr>
                        <a:highlight>
                          <a:schemeClr val="accent6"/>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75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Reversible &amp; Irreversible Changes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How is an ice cube like a crayon?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2-PS1-4. </a:t>
                      </a:r>
                      <a:r>
                        <a:rPr lang="en" sz="800">
                          <a:solidFill>
                            <a:schemeClr val="dk1"/>
                          </a:solidFill>
                          <a:latin typeface="Poppins"/>
                          <a:ea typeface="Poppins"/>
                          <a:cs typeface="Poppins"/>
                          <a:sym typeface="Poppins"/>
                        </a:rPr>
                        <a:t>Construct an argument with evidence that some changes caused by heating or cooling can be reversed and some can not.</a:t>
                      </a:r>
                      <a:endParaRPr>
                        <a:solidFill>
                          <a:schemeClr val="dk1"/>
                        </a:solidFill>
                        <a:highlight>
                          <a:schemeClr val="accent6"/>
                        </a:highlight>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75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Heating, Cooling, &amp; States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are so many toys made out of plastic?</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2-PS1-4. </a:t>
                      </a:r>
                      <a:r>
                        <a:rPr lang="en" sz="800">
                          <a:solidFill>
                            <a:schemeClr val="dk1"/>
                          </a:solidFill>
                          <a:latin typeface="Poppins"/>
                          <a:ea typeface="Poppins"/>
                          <a:cs typeface="Poppins"/>
                          <a:sym typeface="Poppins"/>
                        </a:rPr>
                        <a:t>Construct an argument with evidence that some changes caused by heating or cooling can be reversed and some can not.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663" name="Google Shape;663;p60"/>
          <p:cNvSpPr/>
          <p:nvPr/>
        </p:nvSpPr>
        <p:spPr>
          <a:xfrm>
            <a:off x="459600" y="32324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2</a:t>
            </a:r>
            <a:endParaRPr b="1" sz="800">
              <a:solidFill>
                <a:schemeClr val="lt1"/>
              </a:solidFill>
              <a:latin typeface="Poppins"/>
              <a:ea typeface="Poppins"/>
              <a:cs typeface="Poppins"/>
              <a:sym typeface="Poppins"/>
            </a:endParaRPr>
          </a:p>
        </p:txBody>
      </p:sp>
      <p:sp>
        <p:nvSpPr>
          <p:cNvPr id="664" name="Google Shape;664;p60"/>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665" name="Google Shape;665;p60"/>
          <p:cNvSpPr/>
          <p:nvPr/>
        </p:nvSpPr>
        <p:spPr>
          <a:xfrm>
            <a:off x="459600" y="43981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66" name="Google Shape;666;p60"/>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67" name="Google Shape;667;p6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sp>
        <p:nvSpPr>
          <p:cNvPr id="668" name="Google Shape;668;p6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69" name="Google Shape;669;p6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2">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70" name="Google Shape;670;p60"/>
          <p:cNvPicPr preferRelativeResize="0"/>
          <p:nvPr/>
        </p:nvPicPr>
        <p:blipFill rotWithShape="1">
          <a:blip r:embed="rId13">
            <a:alphaModFix/>
          </a:blip>
          <a:srcRect b="1663" l="0" r="0" t="1663"/>
          <a:stretch/>
        </p:blipFill>
        <p:spPr>
          <a:xfrm>
            <a:off x="7953375" y="305775"/>
            <a:ext cx="1647825" cy="209550"/>
          </a:xfrm>
          <a:prstGeom prst="rect">
            <a:avLst/>
          </a:prstGeom>
          <a:noFill/>
          <a:ln>
            <a:noFill/>
          </a:ln>
        </p:spPr>
      </p:pic>
      <p:grpSp>
        <p:nvGrpSpPr>
          <p:cNvPr id="671" name="Google Shape;671;p60"/>
          <p:cNvGrpSpPr/>
          <p:nvPr/>
        </p:nvGrpSpPr>
        <p:grpSpPr>
          <a:xfrm>
            <a:off x="527725" y="667512"/>
            <a:ext cx="1684375" cy="117000"/>
            <a:chOff x="527725" y="667512"/>
            <a:chExt cx="1684375" cy="117000"/>
          </a:xfrm>
        </p:grpSpPr>
        <p:sp>
          <p:nvSpPr>
            <p:cNvPr id="672" name="Google Shape;672;p6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73" name="Google Shape;673;p60">
              <a:hlinkClick/>
            </p:cNvPr>
            <p:cNvPicPr preferRelativeResize="0"/>
            <p:nvPr/>
          </p:nvPicPr>
          <p:blipFill rotWithShape="1">
            <a:blip r:embed="rId15">
              <a:alphaModFix/>
            </a:blip>
            <a:srcRect b="0" l="9423" r="9415" t="0"/>
            <a:stretch/>
          </p:blipFill>
          <p:spPr>
            <a:xfrm rot="10800000">
              <a:off x="527725" y="680300"/>
              <a:ext cx="147875" cy="86475"/>
            </a:xfrm>
            <a:prstGeom prst="rect">
              <a:avLst/>
            </a:prstGeom>
            <a:noFill/>
            <a:ln>
              <a:noFill/>
            </a:ln>
          </p:spPr>
        </p:pic>
      </p:grpSp>
      <p:sp>
        <p:nvSpPr>
          <p:cNvPr id="674" name="Google Shape;674;p60"/>
          <p:cNvSpPr txBox="1"/>
          <p:nvPr/>
        </p:nvSpPr>
        <p:spPr>
          <a:xfrm>
            <a:off x="5568263" y="5483404"/>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9" name="Shape 679"/>
        <p:cNvGrpSpPr/>
        <p:nvPr/>
      </p:nvGrpSpPr>
      <p:grpSpPr>
        <a:xfrm>
          <a:off x="0" y="0"/>
          <a:ext cx="0" cy="0"/>
          <a:chOff x="0" y="0"/>
          <a:chExt cx="0" cy="0"/>
        </a:xfrm>
      </p:grpSpPr>
      <p:pic>
        <p:nvPicPr>
          <p:cNvPr id="680" name="Google Shape;680;p61"/>
          <p:cNvPicPr preferRelativeResize="0"/>
          <p:nvPr/>
        </p:nvPicPr>
        <p:blipFill rotWithShape="1">
          <a:blip r:embed="rId3">
            <a:alphaModFix/>
          </a:blip>
          <a:srcRect b="0" l="26548" r="26548" t="0"/>
          <a:stretch/>
        </p:blipFill>
        <p:spPr>
          <a:xfrm>
            <a:off x="4349091" y="1828813"/>
            <a:ext cx="1352700" cy="1371600"/>
          </a:xfrm>
          <a:prstGeom prst="ellipse">
            <a:avLst/>
          </a:prstGeom>
          <a:noFill/>
          <a:ln>
            <a:noFill/>
          </a:ln>
        </p:spPr>
      </p:pic>
      <p:sp>
        <p:nvSpPr>
          <p:cNvPr id="681" name="Google Shape;681;p61"/>
          <p:cNvSpPr/>
          <p:nvPr/>
        </p:nvSpPr>
        <p:spPr>
          <a:xfrm>
            <a:off x="4339641" y="182881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Heredity, Survival, &amp; Selection</a:t>
            </a:r>
            <a:endParaRPr b="1" sz="1200">
              <a:solidFill>
                <a:schemeClr val="lt1"/>
              </a:solidFill>
              <a:latin typeface="Poppins"/>
              <a:ea typeface="Poppins"/>
              <a:cs typeface="Poppins"/>
              <a:sym typeface="Poppins"/>
            </a:endParaRPr>
          </a:p>
        </p:txBody>
      </p:sp>
      <p:pic>
        <p:nvPicPr>
          <p:cNvPr id="682" name="Google Shape;682;p61"/>
          <p:cNvPicPr preferRelativeResize="0"/>
          <p:nvPr/>
        </p:nvPicPr>
        <p:blipFill rotWithShape="1">
          <a:blip r:embed="rId4">
            <a:alphaModFix/>
          </a:blip>
          <a:srcRect b="6148" l="0" r="0" t="6156"/>
          <a:stretch/>
        </p:blipFill>
        <p:spPr>
          <a:xfrm>
            <a:off x="6175976" y="1828825"/>
            <a:ext cx="1352700" cy="1371600"/>
          </a:xfrm>
          <a:prstGeom prst="ellipse">
            <a:avLst/>
          </a:prstGeom>
          <a:noFill/>
          <a:ln>
            <a:noFill/>
          </a:ln>
        </p:spPr>
      </p:pic>
      <p:sp>
        <p:nvSpPr>
          <p:cNvPr id="683" name="Google Shape;683;p61"/>
          <p:cNvSpPr/>
          <p:nvPr/>
        </p:nvSpPr>
        <p:spPr>
          <a:xfrm>
            <a:off x="6166526"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Weather &amp; Climate</a:t>
            </a:r>
            <a:endParaRPr sz="1200">
              <a:solidFill>
                <a:schemeClr val="lt1"/>
              </a:solidFill>
              <a:latin typeface="Poppins"/>
              <a:ea typeface="Poppins"/>
              <a:cs typeface="Poppins"/>
              <a:sym typeface="Poppins"/>
            </a:endParaRPr>
          </a:p>
        </p:txBody>
      </p:sp>
      <p:graphicFrame>
        <p:nvGraphicFramePr>
          <p:cNvPr id="684" name="Google Shape;684;p61"/>
          <p:cNvGraphicFramePr/>
          <p:nvPr/>
        </p:nvGraphicFramePr>
        <p:xfrm>
          <a:off x="457200" y="3562772"/>
          <a:ext cx="3000000" cy="3000000"/>
        </p:xfrm>
        <a:graphic>
          <a:graphicData uri="http://schemas.openxmlformats.org/drawingml/2006/table">
            <a:tbl>
              <a:tblPr>
                <a:noFill/>
                <a:tableStyleId>{B44EE751-F437-4471-BFE2-3BF3C165C453}</a:tableStyleId>
              </a:tblPr>
              <a:tblGrid>
                <a:gridCol w="1826875"/>
                <a:gridCol w="1826875"/>
                <a:gridCol w="1826875"/>
                <a:gridCol w="1826875"/>
                <a:gridCol w="1826875"/>
              </a:tblGrid>
              <a:tr h="150050">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5">
                            <a:extLst>
                              <a:ext uri="{A12FA001-AC4F-418D-AE19-62706E023703}">
                                <ahyp:hlinkClr val="tx"/>
                              </a:ext>
                            </a:extLst>
                          </a:hlinkClick>
                        </a:rPr>
                        <a:t>Page 26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nchor="ctr">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7">
                            <a:extLst>
                              <a:ext uri="{A12FA001-AC4F-418D-AE19-62706E023703}">
                                <ahyp:hlinkClr val="tx"/>
                              </a:ext>
                            </a:extLst>
                          </a:hlinkClick>
                        </a:rPr>
                        <a:t>Page 27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9">
                            <a:extLst>
                              <a:ext uri="{A12FA001-AC4F-418D-AE19-62706E023703}">
                                <ahyp:hlinkClr val="tx"/>
                              </a:ext>
                            </a:extLst>
                          </a:hlinkClick>
                        </a:rPr>
                        <a:t>Page 28</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11">
                            <a:extLst>
                              <a:ext uri="{A12FA001-AC4F-418D-AE19-62706E023703}">
                                <ahyp:hlinkClr val="tx"/>
                              </a:ext>
                            </a:extLst>
                          </a:hlinkClick>
                        </a:rPr>
                        <a:t>Page 30</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13">
                            <a:extLst>
                              <a:ext uri="{A12FA001-AC4F-418D-AE19-62706E023703}">
                                <ahyp:hlinkClr val="tx"/>
                              </a:ext>
                            </a:extLst>
                          </a:hlinkClick>
                        </a:rPr>
                        <a:t>Page 32</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30192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3-LS4-1</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3-LS4-4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3-LS3-1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3-LS3-2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3-LS4-2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3-ESS3-1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3-PS2-4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9342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Extension Blocks</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685" name="Google Shape;685;p61"/>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a:t>
            </a:r>
            <a:r>
              <a:rPr b="1" lang="en">
                <a:latin typeface="Poppins"/>
                <a:ea typeface="Poppins"/>
                <a:cs typeface="Poppins"/>
                <a:sym typeface="Poppins"/>
              </a:rPr>
              <a:t>3rd</a:t>
            </a:r>
            <a:r>
              <a:rPr b="1" lang="en">
                <a:latin typeface="Poppins"/>
                <a:ea typeface="Poppins"/>
                <a:cs typeface="Poppins"/>
                <a:sym typeface="Poppins"/>
              </a:rPr>
              <a:t> Grade </a:t>
            </a:r>
            <a:r>
              <a:rPr b="1" lang="en">
                <a:solidFill>
                  <a:schemeClr val="dk1"/>
                </a:solidFill>
                <a:uFill>
                  <a:noFill/>
                </a:uFill>
                <a:latin typeface="Poppins"/>
                <a:ea typeface="Poppins"/>
                <a:cs typeface="Poppins"/>
                <a:sym typeface="Poppins"/>
                <a:hlinkClick r:id="rId20">
                  <a:extLst>
                    <a:ext uri="{A12FA001-AC4F-418D-AE19-62706E023703}">
                      <ahyp:hlinkClr val="tx"/>
                    </a:ext>
                  </a:extLst>
                </a:hlinkClick>
              </a:rPr>
              <a:t>Units</a:t>
            </a:r>
            <a:r>
              <a:rPr lang="en">
                <a:latin typeface="Poppins"/>
                <a:ea typeface="Poppins"/>
                <a:cs typeface="Poppins"/>
                <a:sym typeface="Poppins"/>
              </a:rPr>
              <a:t> • </a:t>
            </a:r>
            <a:r>
              <a:rPr lang="en" sz="1200">
                <a:latin typeface="Poppins"/>
                <a:ea typeface="Poppins"/>
                <a:cs typeface="Poppins"/>
                <a:sym typeface="Poppins"/>
              </a:rPr>
              <a:t>Units may be taught in any order</a:t>
            </a:r>
            <a:endParaRPr i="1" sz="1200">
              <a:latin typeface="Poppins"/>
              <a:ea typeface="Poppins"/>
              <a:cs typeface="Poppins"/>
              <a:sym typeface="Poppins"/>
            </a:endParaRPr>
          </a:p>
        </p:txBody>
      </p:sp>
      <p:pic>
        <p:nvPicPr>
          <p:cNvPr id="686" name="Google Shape;686;p61"/>
          <p:cNvPicPr preferRelativeResize="0"/>
          <p:nvPr/>
        </p:nvPicPr>
        <p:blipFill rotWithShape="1">
          <a:blip r:embed="rId21">
            <a:alphaModFix/>
          </a:blip>
          <a:srcRect b="7424" l="1381" r="0" t="6048"/>
          <a:stretch/>
        </p:blipFill>
        <p:spPr>
          <a:xfrm>
            <a:off x="717463" y="1837706"/>
            <a:ext cx="1352700" cy="1371600"/>
          </a:xfrm>
          <a:prstGeom prst="ellipse">
            <a:avLst/>
          </a:prstGeom>
          <a:noFill/>
          <a:ln>
            <a:noFill/>
          </a:ln>
        </p:spPr>
      </p:pic>
      <p:sp>
        <p:nvSpPr>
          <p:cNvPr id="687" name="Google Shape;687;p61"/>
          <p:cNvSpPr/>
          <p:nvPr/>
        </p:nvSpPr>
        <p:spPr>
          <a:xfrm>
            <a:off x="708025" y="1837700"/>
            <a:ext cx="1371600" cy="1362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688" name="Google Shape;688;p61"/>
          <p:cNvSpPr txBox="1"/>
          <p:nvPr/>
        </p:nvSpPr>
        <p:spPr>
          <a:xfrm>
            <a:off x="626563" y="2177156"/>
            <a:ext cx="1534500" cy="692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100">
                <a:solidFill>
                  <a:schemeClr val="lt1"/>
                </a:solidFill>
                <a:uFill>
                  <a:noFill/>
                </a:uFill>
                <a:latin typeface="Poppins"/>
                <a:ea typeface="Poppins"/>
                <a:cs typeface="Poppins"/>
                <a:sym typeface="Poppins"/>
                <a:hlinkClick>
                  <a:extLst>
                    <a:ext uri="{A12FA001-AC4F-418D-AE19-62706E023703}">
                      <ahyp:hlinkClr val="tx"/>
                    </a:ext>
                  </a:extLst>
                </a:hlinkClick>
              </a:rPr>
              <a:t>Fossils </a:t>
            </a:r>
            <a:endParaRPr b="1" sz="1100">
              <a:solidFill>
                <a:schemeClr val="lt1"/>
              </a:solidFill>
              <a:latin typeface="Poppins"/>
              <a:ea typeface="Poppins"/>
              <a:cs typeface="Poppins"/>
              <a:sym typeface="Poppins"/>
            </a:endParaRPr>
          </a:p>
          <a:p>
            <a:pPr indent="0" lvl="0" marL="0" rtl="0" algn="ctr">
              <a:spcBef>
                <a:spcPts val="0"/>
              </a:spcBef>
              <a:spcAft>
                <a:spcPts val="0"/>
              </a:spcAft>
              <a:buNone/>
            </a:pPr>
            <a:r>
              <a:rPr b="1" lang="en" sz="1100">
                <a:solidFill>
                  <a:schemeClr val="lt1"/>
                </a:solidFill>
                <a:uFill>
                  <a:noFill/>
                </a:uFill>
                <a:latin typeface="Poppins"/>
                <a:ea typeface="Poppins"/>
                <a:cs typeface="Poppins"/>
                <a:sym typeface="Poppins"/>
                <a:hlinkClick>
                  <a:extLst>
                    <a:ext uri="{A12FA001-AC4F-418D-AE19-62706E023703}">
                      <ahyp:hlinkClr val="tx"/>
                    </a:ext>
                  </a:extLst>
                </a:hlinkClick>
              </a:rPr>
              <a:t>&amp; Changing Environments</a:t>
            </a:r>
            <a:endParaRPr sz="1100">
              <a:solidFill>
                <a:schemeClr val="lt1"/>
              </a:solidFill>
              <a:latin typeface="Poppins"/>
              <a:ea typeface="Poppins"/>
              <a:cs typeface="Poppins"/>
              <a:sym typeface="Poppins"/>
            </a:endParaRPr>
          </a:p>
        </p:txBody>
      </p:sp>
      <p:pic>
        <p:nvPicPr>
          <p:cNvPr id="689" name="Google Shape;689;p61"/>
          <p:cNvPicPr preferRelativeResize="0"/>
          <p:nvPr/>
        </p:nvPicPr>
        <p:blipFill rotWithShape="1">
          <a:blip r:embed="rId22">
            <a:alphaModFix/>
          </a:blip>
          <a:srcRect b="5752" l="0" r="0" t="5752"/>
          <a:stretch/>
        </p:blipFill>
        <p:spPr>
          <a:xfrm>
            <a:off x="8050588" y="1855373"/>
            <a:ext cx="1352700" cy="1371600"/>
          </a:xfrm>
          <a:prstGeom prst="ellipse">
            <a:avLst/>
          </a:prstGeom>
          <a:noFill/>
          <a:ln>
            <a:noFill/>
          </a:ln>
        </p:spPr>
      </p:pic>
      <p:sp>
        <p:nvSpPr>
          <p:cNvPr id="690" name="Google Shape;690;p61"/>
          <p:cNvSpPr/>
          <p:nvPr/>
        </p:nvSpPr>
        <p:spPr>
          <a:xfrm>
            <a:off x="8041138" y="185537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691" name="Google Shape;691;p61"/>
          <p:cNvSpPr txBox="1"/>
          <p:nvPr/>
        </p:nvSpPr>
        <p:spPr>
          <a:xfrm>
            <a:off x="8050588" y="2171723"/>
            <a:ext cx="13527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Forces, Motion, &amp; Magnets </a:t>
            </a:r>
            <a:endParaRPr>
              <a:solidFill>
                <a:schemeClr val="lt1"/>
              </a:solidFill>
            </a:endParaRPr>
          </a:p>
        </p:txBody>
      </p:sp>
      <p:sp>
        <p:nvSpPr>
          <p:cNvPr id="692" name="Google Shape;692;p61"/>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93" name="Google Shape;693;p6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All Units at a Glance</a:t>
            </a:r>
            <a:endParaRPr sz="1200">
              <a:latin typeface="Poppins"/>
              <a:ea typeface="Poppins"/>
              <a:cs typeface="Poppins"/>
              <a:sym typeface="Poppins"/>
            </a:endParaRPr>
          </a:p>
        </p:txBody>
      </p:sp>
      <p:pic>
        <p:nvPicPr>
          <p:cNvPr id="694" name="Google Shape;694;p61"/>
          <p:cNvPicPr preferRelativeResize="0"/>
          <p:nvPr/>
        </p:nvPicPr>
        <p:blipFill rotWithShape="1">
          <a:blip r:embed="rId23">
            <a:alphaModFix/>
          </a:blip>
          <a:srcRect b="0" l="22239" r="22233" t="0"/>
          <a:stretch/>
        </p:blipFill>
        <p:spPr>
          <a:xfrm>
            <a:off x="2528553" y="1846600"/>
            <a:ext cx="1352700" cy="1371600"/>
          </a:xfrm>
          <a:prstGeom prst="ellipse">
            <a:avLst/>
          </a:prstGeom>
          <a:noFill/>
          <a:ln>
            <a:noFill/>
          </a:ln>
        </p:spPr>
      </p:pic>
      <p:sp>
        <p:nvSpPr>
          <p:cNvPr id="695" name="Google Shape;695;p61"/>
          <p:cNvSpPr/>
          <p:nvPr/>
        </p:nvSpPr>
        <p:spPr>
          <a:xfrm>
            <a:off x="2519103"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Life Cycles</a:t>
            </a:r>
            <a:endParaRPr sz="1200">
              <a:solidFill>
                <a:schemeClr val="lt1"/>
              </a:solidFill>
              <a:latin typeface="Poppins"/>
              <a:ea typeface="Poppins"/>
              <a:cs typeface="Poppins"/>
              <a:sym typeface="Poppins"/>
            </a:endParaRPr>
          </a:p>
        </p:txBody>
      </p:sp>
      <p:sp>
        <p:nvSpPr>
          <p:cNvPr id="696" name="Google Shape;696;p6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97" name="Google Shape;697;p61"/>
          <p:cNvPicPr preferRelativeResize="0"/>
          <p:nvPr/>
        </p:nvPicPr>
        <p:blipFill rotWithShape="1">
          <a:blip r:embed="rId25">
            <a:alphaModFix/>
          </a:blip>
          <a:srcRect b="1663" l="0" r="0" t="1663"/>
          <a:stretch/>
        </p:blipFill>
        <p:spPr>
          <a:xfrm>
            <a:off x="7953375" y="305775"/>
            <a:ext cx="1647825" cy="209550"/>
          </a:xfrm>
          <a:prstGeom prst="rect">
            <a:avLst/>
          </a:prstGeom>
          <a:noFill/>
          <a:ln>
            <a:noFill/>
          </a:ln>
        </p:spPr>
      </p:pic>
      <p:grpSp>
        <p:nvGrpSpPr>
          <p:cNvPr id="698" name="Google Shape;698;p61"/>
          <p:cNvGrpSpPr/>
          <p:nvPr/>
        </p:nvGrpSpPr>
        <p:grpSpPr>
          <a:xfrm>
            <a:off x="527725" y="667512"/>
            <a:ext cx="1684375" cy="117000"/>
            <a:chOff x="527725" y="667512"/>
            <a:chExt cx="1684375" cy="117000"/>
          </a:xfrm>
        </p:grpSpPr>
        <p:sp>
          <p:nvSpPr>
            <p:cNvPr id="699" name="Google Shape;699;p6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26">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700" name="Google Shape;700;p61">
              <a:hlinkClick/>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
        <p:nvSpPr>
          <p:cNvPr id="701" name="Google Shape;701;p61"/>
          <p:cNvSpPr txBox="1"/>
          <p:nvPr/>
        </p:nvSpPr>
        <p:spPr>
          <a:xfrm>
            <a:off x="4093868"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702" name="Google Shape;702;p61"/>
          <p:cNvSpPr txBox="1"/>
          <p:nvPr/>
        </p:nvSpPr>
        <p:spPr>
          <a:xfrm>
            <a:off x="5623560" y="7002026"/>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28">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6" name="Shape 706"/>
        <p:cNvGrpSpPr/>
        <p:nvPr/>
      </p:nvGrpSpPr>
      <p:grpSpPr>
        <a:xfrm>
          <a:off x="0" y="0"/>
          <a:ext cx="0" cy="0"/>
          <a:chOff x="0" y="0"/>
          <a:chExt cx="0" cy="0"/>
        </a:xfrm>
      </p:grpSpPr>
      <p:sp>
        <p:nvSpPr>
          <p:cNvPr id="707" name="Google Shape;707;p62"/>
          <p:cNvSpPr txBox="1"/>
          <p:nvPr/>
        </p:nvSpPr>
        <p:spPr>
          <a:xfrm>
            <a:off x="5623550" y="67939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708" name="Google Shape;708;p62"/>
          <p:cNvPicPr preferRelativeResize="0"/>
          <p:nvPr/>
        </p:nvPicPr>
        <p:blipFill rotWithShape="1">
          <a:blip r:embed="rId3">
            <a:alphaModFix/>
          </a:blip>
          <a:srcRect b="2607" l="0" r="0" t="2607"/>
          <a:stretch/>
        </p:blipFill>
        <p:spPr>
          <a:xfrm>
            <a:off x="448050" y="3894350"/>
            <a:ext cx="982600" cy="1047900"/>
          </a:xfrm>
          <a:prstGeom prst="rect">
            <a:avLst/>
          </a:prstGeom>
          <a:noFill/>
          <a:ln>
            <a:noFill/>
          </a:ln>
        </p:spPr>
      </p:pic>
      <p:pic>
        <p:nvPicPr>
          <p:cNvPr id="709" name="Google Shape;709;p62"/>
          <p:cNvPicPr preferRelativeResize="0"/>
          <p:nvPr/>
        </p:nvPicPr>
        <p:blipFill rotWithShape="1">
          <a:blip r:embed="rId4">
            <a:alphaModFix/>
          </a:blip>
          <a:srcRect b="0" l="3133" r="40618" t="0"/>
          <a:stretch/>
        </p:blipFill>
        <p:spPr>
          <a:xfrm flipH="1">
            <a:off x="448051" y="2991575"/>
            <a:ext cx="923549" cy="914401"/>
          </a:xfrm>
          <a:prstGeom prst="rect">
            <a:avLst/>
          </a:prstGeom>
          <a:noFill/>
          <a:ln>
            <a:noFill/>
          </a:ln>
        </p:spPr>
      </p:pic>
      <p:pic>
        <p:nvPicPr>
          <p:cNvPr id="710" name="Google Shape;710;p62"/>
          <p:cNvPicPr preferRelativeResize="0"/>
          <p:nvPr/>
        </p:nvPicPr>
        <p:blipFill rotWithShape="1">
          <a:blip r:embed="rId5">
            <a:alphaModFix/>
          </a:blip>
          <a:srcRect b="9735" l="0" r="0" t="9743"/>
          <a:stretch/>
        </p:blipFill>
        <p:spPr>
          <a:xfrm>
            <a:off x="448050" y="2066550"/>
            <a:ext cx="982600" cy="914400"/>
          </a:xfrm>
          <a:prstGeom prst="rect">
            <a:avLst/>
          </a:prstGeom>
          <a:noFill/>
          <a:ln>
            <a:noFill/>
          </a:ln>
        </p:spPr>
      </p:pic>
      <p:graphicFrame>
        <p:nvGraphicFramePr>
          <p:cNvPr id="711" name="Google Shape;711;p62"/>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3037325"/>
                <a:gridCol w="1259175"/>
                <a:gridCol w="1284000"/>
                <a:gridCol w="13404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6">
                            <a:extLst>
                              <a:ext uri="{A12FA001-AC4F-418D-AE19-62706E023703}">
                                <ahyp:hlinkClr val="tx"/>
                              </a:ext>
                            </a:extLst>
                          </a:hlinkClick>
                        </a:rPr>
                        <a:t>Habitats, Fossils, &amp; Environments Over Time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Where can you find whales in a desert?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3-LS4-1. </a:t>
                      </a:r>
                      <a:r>
                        <a:rPr lang="en" sz="800">
                          <a:solidFill>
                            <a:schemeClr val="dk1"/>
                          </a:solidFill>
                          <a:latin typeface="Poppins"/>
                          <a:ea typeface="Poppins"/>
                          <a:cs typeface="Poppins"/>
                          <a:sym typeface="Poppins"/>
                        </a:rPr>
                        <a:t>Analyze and interpret data from fossils to provide evidence of organisms and the environments in which they lived long ago.</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 Fossil Evidence &amp; Dinosaurs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do we know what dinosaurs looked like?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3-LS4-1. </a:t>
                      </a:r>
                      <a:r>
                        <a:rPr lang="en" sz="800">
                          <a:solidFill>
                            <a:schemeClr val="dk1"/>
                          </a:solidFill>
                          <a:latin typeface="Poppins"/>
                          <a:ea typeface="Poppins"/>
                          <a:cs typeface="Poppins"/>
                          <a:sym typeface="Poppins"/>
                        </a:rPr>
                        <a:t>Analyze and interpret data from fossils to provide evidence of organisms and the environments in which they lived long ago.</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Trace Fossil Evidence &amp; Animal </a:t>
                      </a:r>
                      <a:r>
                        <a:rPr b="1" lang="en" sz="800">
                          <a:solidFill>
                            <a:schemeClr val="dk1"/>
                          </a:solidFill>
                          <a:latin typeface="Poppins"/>
                          <a:ea typeface="Poppins"/>
                          <a:cs typeface="Poppins"/>
                          <a:sym typeface="Poppins"/>
                        </a:rPr>
                        <a:t>Movement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outrun a dinosaur?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3-LS4-1. </a:t>
                      </a:r>
                      <a:r>
                        <a:rPr lang="en" sz="800">
                          <a:solidFill>
                            <a:schemeClr val="dk1"/>
                          </a:solidFill>
                          <a:latin typeface="Poppins"/>
                          <a:ea typeface="Poppins"/>
                          <a:cs typeface="Poppins"/>
                          <a:sym typeface="Poppins"/>
                        </a:rPr>
                        <a:t>Analyze and interpret data from fossils to provide evidence of organisms and the environments in which they lived long ago.</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12" name="Google Shape;712;p62"/>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13" name="Google Shape;713;p6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14" name="Google Shape;714;p62"/>
          <p:cNvSpPr/>
          <p:nvPr/>
        </p:nvSpPr>
        <p:spPr>
          <a:xfrm>
            <a:off x="457200" y="3916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15" name="Google Shape;715;p62"/>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16" name="Google Shape;716;p6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17" name="Google Shape;717;p62"/>
          <p:cNvSpPr txBox="1"/>
          <p:nvPr/>
        </p:nvSpPr>
        <p:spPr>
          <a:xfrm>
            <a:off x="457200" y="1143000"/>
            <a:ext cx="717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4"/>
              </a:rPr>
              <a:t>Fossils &amp; Changing Environments</a:t>
            </a:r>
            <a:r>
              <a:rPr lang="en" sz="1200">
                <a:solidFill>
                  <a:schemeClr val="hlink"/>
                </a:solidFill>
                <a:uFill>
                  <a:noFill/>
                </a:uFill>
                <a:latin typeface="Poppins"/>
                <a:ea typeface="Poppins"/>
                <a:cs typeface="Poppins"/>
                <a:sym typeface="Poppins"/>
                <a:hlinkClick r:id="rId15"/>
              </a:rPr>
              <a:t>(Animals Through Time)</a:t>
            </a:r>
            <a:r>
              <a:rPr b="1" lang="en">
                <a:solidFill>
                  <a:schemeClr val="hlink"/>
                </a:solidFill>
                <a:uFill>
                  <a:noFill/>
                </a:uFill>
                <a:latin typeface="Poppins"/>
                <a:ea typeface="Poppins"/>
                <a:cs typeface="Poppins"/>
                <a:sym typeface="Poppins"/>
                <a:hlinkClick r:id="rId16"/>
              </a:rPr>
              <a:t> </a:t>
            </a:r>
            <a:endParaRPr sz="1200">
              <a:latin typeface="Poppins"/>
              <a:ea typeface="Poppins"/>
              <a:cs typeface="Poppins"/>
              <a:sym typeface="Poppins"/>
            </a:endParaRPr>
          </a:p>
        </p:txBody>
      </p:sp>
      <p:sp>
        <p:nvSpPr>
          <p:cNvPr id="718" name="Google Shape;718;p6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19" name="Google Shape;719;p6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720" name="Google Shape;720;p62"/>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721" name="Google Shape;721;p62"/>
          <p:cNvGrpSpPr/>
          <p:nvPr/>
        </p:nvGrpSpPr>
        <p:grpSpPr>
          <a:xfrm>
            <a:off x="527725" y="667512"/>
            <a:ext cx="1684375" cy="117000"/>
            <a:chOff x="527725" y="667512"/>
            <a:chExt cx="1684375" cy="117000"/>
          </a:xfrm>
        </p:grpSpPr>
        <p:sp>
          <p:nvSpPr>
            <p:cNvPr id="722" name="Google Shape;722;p6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23" name="Google Shape;723;p62">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7" name="Shape 727"/>
        <p:cNvGrpSpPr/>
        <p:nvPr/>
      </p:nvGrpSpPr>
      <p:grpSpPr>
        <a:xfrm>
          <a:off x="0" y="0"/>
          <a:ext cx="0" cy="0"/>
          <a:chOff x="0" y="0"/>
          <a:chExt cx="0" cy="0"/>
        </a:xfrm>
      </p:grpSpPr>
      <p:pic>
        <p:nvPicPr>
          <p:cNvPr id="728" name="Google Shape;728;p63"/>
          <p:cNvPicPr preferRelativeResize="0"/>
          <p:nvPr/>
        </p:nvPicPr>
        <p:blipFill rotWithShape="1">
          <a:blip r:embed="rId3">
            <a:alphaModFix/>
          </a:blip>
          <a:srcRect b="14759" l="0" r="0" t="14759"/>
          <a:stretch/>
        </p:blipFill>
        <p:spPr>
          <a:xfrm>
            <a:off x="457200" y="5861300"/>
            <a:ext cx="914400" cy="800400"/>
          </a:xfrm>
          <a:prstGeom prst="rect">
            <a:avLst/>
          </a:prstGeom>
          <a:noFill/>
          <a:ln>
            <a:noFill/>
          </a:ln>
        </p:spPr>
      </p:pic>
      <p:pic>
        <p:nvPicPr>
          <p:cNvPr id="729" name="Google Shape;729;p63"/>
          <p:cNvPicPr preferRelativeResize="0"/>
          <p:nvPr/>
        </p:nvPicPr>
        <p:blipFill rotWithShape="1">
          <a:blip r:embed="rId4">
            <a:alphaModFix/>
          </a:blip>
          <a:srcRect b="16189" l="0" r="0" t="16189"/>
          <a:stretch/>
        </p:blipFill>
        <p:spPr>
          <a:xfrm>
            <a:off x="448050" y="4271700"/>
            <a:ext cx="982600" cy="800400"/>
          </a:xfrm>
          <a:prstGeom prst="rect">
            <a:avLst/>
          </a:prstGeom>
          <a:noFill/>
          <a:ln>
            <a:noFill/>
          </a:ln>
        </p:spPr>
      </p:pic>
      <p:pic>
        <p:nvPicPr>
          <p:cNvPr id="730" name="Google Shape;730;p63"/>
          <p:cNvPicPr preferRelativeResize="0"/>
          <p:nvPr/>
        </p:nvPicPr>
        <p:blipFill rotWithShape="1">
          <a:blip r:embed="rId5">
            <a:alphaModFix/>
          </a:blip>
          <a:srcRect b="12808" l="0" r="0" t="12815"/>
          <a:stretch/>
        </p:blipFill>
        <p:spPr>
          <a:xfrm>
            <a:off x="448050" y="5072100"/>
            <a:ext cx="914400" cy="785975"/>
          </a:xfrm>
          <a:prstGeom prst="rect">
            <a:avLst/>
          </a:prstGeom>
          <a:noFill/>
          <a:ln>
            <a:noFill/>
          </a:ln>
        </p:spPr>
      </p:pic>
      <p:pic>
        <p:nvPicPr>
          <p:cNvPr id="731" name="Google Shape;731;p63"/>
          <p:cNvPicPr preferRelativeResize="0"/>
          <p:nvPr/>
        </p:nvPicPr>
        <p:blipFill rotWithShape="1">
          <a:blip r:embed="rId6">
            <a:alphaModFix/>
          </a:blip>
          <a:srcRect b="0" l="33123" r="33126" t="0"/>
          <a:stretch/>
        </p:blipFill>
        <p:spPr>
          <a:xfrm>
            <a:off x="448050" y="2747750"/>
            <a:ext cx="914400" cy="1523950"/>
          </a:xfrm>
          <a:prstGeom prst="rect">
            <a:avLst/>
          </a:prstGeom>
          <a:noFill/>
          <a:ln>
            <a:noFill/>
          </a:ln>
        </p:spPr>
      </p:pic>
      <p:pic>
        <p:nvPicPr>
          <p:cNvPr id="732" name="Google Shape;732;p63"/>
          <p:cNvPicPr preferRelativeResize="0"/>
          <p:nvPr/>
        </p:nvPicPr>
        <p:blipFill rotWithShape="1">
          <a:blip r:embed="rId7">
            <a:alphaModFix/>
          </a:blip>
          <a:srcRect b="40591" l="0" r="0" t="325"/>
          <a:stretch/>
        </p:blipFill>
        <p:spPr>
          <a:xfrm>
            <a:off x="448050" y="2076804"/>
            <a:ext cx="982600" cy="670945"/>
          </a:xfrm>
          <a:prstGeom prst="rect">
            <a:avLst/>
          </a:prstGeom>
          <a:noFill/>
          <a:ln>
            <a:noFill/>
          </a:ln>
        </p:spPr>
      </p:pic>
      <p:graphicFrame>
        <p:nvGraphicFramePr>
          <p:cNvPr id="733" name="Google Shape;733;p63"/>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77475"/>
                <a:gridCol w="2468525"/>
                <a:gridCol w="1702825"/>
                <a:gridCol w="1328925"/>
                <a:gridCol w="1351850"/>
              </a:tblGrid>
              <a:tr h="4234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6751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Animal Life Cycles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9"/>
                        </a:rPr>
                        <a:t>How is your life like an alligator’s life?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b="1"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23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Environmental Change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What’s the best way to get rid of mosquitoes?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3-LS4-4. </a:t>
                      </a:r>
                      <a:r>
                        <a:rPr lang="en" sz="800">
                          <a:solidFill>
                            <a:schemeClr val="dk1"/>
                          </a:solidFill>
                          <a:latin typeface="Poppins"/>
                          <a:ea typeface="Poppins"/>
                          <a:cs typeface="Poppins"/>
                          <a:sym typeface="Poppins"/>
                        </a:rPr>
                        <a:t>Make a claim about the merit of a solution to a problem caused when the environment changes and the types of plants and animals that live there may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LS2.C: </a:t>
                      </a:r>
                      <a:r>
                        <a:rPr lang="en" sz="800">
                          <a:solidFill>
                            <a:schemeClr val="dk1"/>
                          </a:solidFill>
                          <a:latin typeface="Poppins"/>
                          <a:ea typeface="Poppins"/>
                          <a:cs typeface="Poppins"/>
                          <a:sym typeface="Poppins"/>
                        </a:rPr>
                        <a:t>Ecosystem Dynamics, Functioning, &amp; Resilience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88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2"/>
                        </a:rPr>
                        <a:t>Pollination &amp; Plant Reproduction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3"/>
                        </a:rPr>
                        <a:t>Why do plants grow flowers?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39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Fruit, Seeds, &amp; Plant Reproduction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 plants give us fruit?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7939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Plant Life Cycles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Why are there so many different kinds of flowers?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34" name="Google Shape;734;p63"/>
          <p:cNvSpPr/>
          <p:nvPr/>
        </p:nvSpPr>
        <p:spPr>
          <a:xfrm>
            <a:off x="457200" y="27523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35" name="Google Shape;735;p63"/>
          <p:cNvSpPr/>
          <p:nvPr/>
        </p:nvSpPr>
        <p:spPr>
          <a:xfrm>
            <a:off x="457200" y="2075699"/>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36" name="Google Shape;736;p63"/>
          <p:cNvSpPr/>
          <p:nvPr/>
        </p:nvSpPr>
        <p:spPr>
          <a:xfrm>
            <a:off x="457200" y="4270248"/>
            <a:ext cx="6402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37" name="Google Shape;737;p63"/>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38" name="Google Shape;738;p6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39" name="Google Shape;739;p6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1"/>
              </a:rPr>
              <a:t>Life Cycles </a:t>
            </a:r>
            <a:r>
              <a:rPr lang="en" sz="1200">
                <a:solidFill>
                  <a:schemeClr val="hlink"/>
                </a:solidFill>
                <a:uFill>
                  <a:noFill/>
                </a:uFill>
                <a:latin typeface="Poppins"/>
                <a:ea typeface="Poppins"/>
                <a:cs typeface="Poppins"/>
                <a:sym typeface="Poppins"/>
                <a:hlinkClick r:id="rId22"/>
              </a:rPr>
              <a:t>(Circle of Life)</a:t>
            </a:r>
            <a:r>
              <a:rPr b="1" lang="en">
                <a:latin typeface="Poppins"/>
                <a:ea typeface="Poppins"/>
                <a:cs typeface="Poppins"/>
                <a:sym typeface="Poppins"/>
              </a:rPr>
              <a:t> </a:t>
            </a:r>
            <a:endParaRPr b="1">
              <a:latin typeface="Poppins"/>
              <a:ea typeface="Poppins"/>
              <a:cs typeface="Poppins"/>
              <a:sym typeface="Poppins"/>
            </a:endParaRPr>
          </a:p>
        </p:txBody>
      </p:sp>
      <p:sp>
        <p:nvSpPr>
          <p:cNvPr id="740" name="Google Shape;740;p63"/>
          <p:cNvSpPr/>
          <p:nvPr/>
        </p:nvSpPr>
        <p:spPr>
          <a:xfrm>
            <a:off x="457200" y="5065776"/>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741" name="Google Shape;741;p6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42" name="Google Shape;742;p6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743" name="Google Shape;743;p63"/>
          <p:cNvSpPr/>
          <p:nvPr/>
        </p:nvSpPr>
        <p:spPr>
          <a:xfrm>
            <a:off x="457200" y="5861289"/>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744" name="Google Shape;744;p63"/>
          <p:cNvSpPr txBox="1"/>
          <p:nvPr/>
        </p:nvSpPr>
        <p:spPr>
          <a:xfrm>
            <a:off x="5623560" y="6797040"/>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latin typeface="Poppins"/>
                <a:ea typeface="Poppins"/>
                <a:cs typeface="Poppins"/>
                <a:sym typeface="Poppins"/>
              </a:rPr>
              <a:t> </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745" name="Google Shape;745;p63"/>
          <p:cNvPicPr preferRelativeResize="0"/>
          <p:nvPr/>
        </p:nvPicPr>
        <p:blipFill rotWithShape="1">
          <a:blip r:embed="rId26">
            <a:alphaModFix/>
          </a:blip>
          <a:srcRect b="1663" l="0" r="0" t="1663"/>
          <a:stretch/>
        </p:blipFill>
        <p:spPr>
          <a:xfrm>
            <a:off x="7953375" y="305775"/>
            <a:ext cx="1647825" cy="209550"/>
          </a:xfrm>
          <a:prstGeom prst="rect">
            <a:avLst/>
          </a:prstGeom>
          <a:noFill/>
          <a:ln>
            <a:noFill/>
          </a:ln>
        </p:spPr>
      </p:pic>
      <p:grpSp>
        <p:nvGrpSpPr>
          <p:cNvPr id="746" name="Google Shape;746;p63"/>
          <p:cNvGrpSpPr/>
          <p:nvPr/>
        </p:nvGrpSpPr>
        <p:grpSpPr>
          <a:xfrm>
            <a:off x="527725" y="667512"/>
            <a:ext cx="1684375" cy="117000"/>
            <a:chOff x="527725" y="667512"/>
            <a:chExt cx="1684375" cy="117000"/>
          </a:xfrm>
        </p:grpSpPr>
        <p:sp>
          <p:nvSpPr>
            <p:cNvPr id="747" name="Google Shape;747;p6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48" name="Google Shape;748;p63">
              <a:hlinkClick action="ppaction://hlinksldjump" r:id="rId28"/>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2" name="Shape 752"/>
        <p:cNvGrpSpPr/>
        <p:nvPr/>
      </p:nvGrpSpPr>
      <p:grpSpPr>
        <a:xfrm>
          <a:off x="0" y="0"/>
          <a:ext cx="0" cy="0"/>
          <a:chOff x="0" y="0"/>
          <a:chExt cx="0" cy="0"/>
        </a:xfrm>
      </p:grpSpPr>
      <p:sp>
        <p:nvSpPr>
          <p:cNvPr id="753" name="Google Shape;753;p64"/>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54" name="Google Shape;754;p6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55" name="Google Shape;755;p64"/>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3"/>
              </a:rPr>
              <a:t>Heredity, Survival, &amp; Selection </a:t>
            </a:r>
            <a:r>
              <a:rPr lang="en" sz="1200">
                <a:solidFill>
                  <a:schemeClr val="hlink"/>
                </a:solidFill>
                <a:uFill>
                  <a:noFill/>
                </a:uFill>
                <a:latin typeface="Poppins"/>
                <a:ea typeface="Poppins"/>
                <a:cs typeface="Poppins"/>
                <a:sym typeface="Poppins"/>
                <a:hlinkClick r:id="rId4"/>
              </a:rPr>
              <a:t>(Fates of Traits)</a:t>
            </a:r>
            <a:r>
              <a:rPr lang="en">
                <a:solidFill>
                  <a:schemeClr val="hlink"/>
                </a:solidFill>
                <a:uFill>
                  <a:noFill/>
                </a:uFill>
                <a:latin typeface="Poppins"/>
                <a:ea typeface="Poppins"/>
                <a:cs typeface="Poppins"/>
                <a:sym typeface="Poppins"/>
                <a:hlinkClick r:id="rId5"/>
              </a:rPr>
              <a:t> </a:t>
            </a:r>
            <a:r>
              <a:rPr b="1" lang="en" sz="1200">
                <a:solidFill>
                  <a:schemeClr val="hlink"/>
                </a:solidFill>
                <a:uFill>
                  <a:noFill/>
                </a:uFill>
                <a:latin typeface="Poppins"/>
                <a:ea typeface="Poppins"/>
                <a:cs typeface="Poppins"/>
                <a:sym typeface="Poppins"/>
                <a:hlinkClick r:id="rId6"/>
              </a:rPr>
              <a:t>• </a:t>
            </a:r>
            <a:r>
              <a:rPr lang="en" sz="1200">
                <a:solidFill>
                  <a:schemeClr val="hlink"/>
                </a:solidFill>
                <a:uFill>
                  <a:noFill/>
                </a:uFill>
                <a:latin typeface="Poppins"/>
                <a:ea typeface="Poppins"/>
                <a:cs typeface="Poppins"/>
                <a:sym typeface="Poppins"/>
                <a:hlinkClick r:id="rId7"/>
              </a:rPr>
              <a:t>Page 1 of 2</a:t>
            </a:r>
            <a:endParaRPr>
              <a:latin typeface="Poppins"/>
              <a:ea typeface="Poppins"/>
              <a:cs typeface="Poppins"/>
              <a:sym typeface="Poppins"/>
            </a:endParaRPr>
          </a:p>
        </p:txBody>
      </p:sp>
      <p:sp>
        <p:nvSpPr>
          <p:cNvPr id="756" name="Google Shape;756;p6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757" name="Google Shape;757;p64"/>
          <p:cNvPicPr preferRelativeResize="0"/>
          <p:nvPr/>
        </p:nvPicPr>
        <p:blipFill rotWithShape="1">
          <a:blip r:embed="rId9">
            <a:alphaModFix/>
          </a:blip>
          <a:srcRect b="1663" l="0" r="0" t="1663"/>
          <a:stretch/>
        </p:blipFill>
        <p:spPr>
          <a:xfrm>
            <a:off x="7953375" y="305775"/>
            <a:ext cx="1647825" cy="209550"/>
          </a:xfrm>
          <a:prstGeom prst="rect">
            <a:avLst/>
          </a:prstGeom>
          <a:noFill/>
          <a:ln>
            <a:noFill/>
          </a:ln>
        </p:spPr>
      </p:pic>
      <p:grpSp>
        <p:nvGrpSpPr>
          <p:cNvPr id="758" name="Google Shape;758;p64"/>
          <p:cNvGrpSpPr/>
          <p:nvPr/>
        </p:nvGrpSpPr>
        <p:grpSpPr>
          <a:xfrm>
            <a:off x="527725" y="667512"/>
            <a:ext cx="1684375" cy="117000"/>
            <a:chOff x="527725" y="667512"/>
            <a:chExt cx="1684375" cy="117000"/>
          </a:xfrm>
        </p:grpSpPr>
        <p:sp>
          <p:nvSpPr>
            <p:cNvPr id="759" name="Google Shape;759;p6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60" name="Google Shape;760;p64">
              <a:hlinkClick/>
            </p:cNvPr>
            <p:cNvPicPr preferRelativeResize="0"/>
            <p:nvPr/>
          </p:nvPicPr>
          <p:blipFill rotWithShape="1">
            <a:blip r:embed="rId11">
              <a:alphaModFix/>
            </a:blip>
            <a:srcRect b="0" l="9423" r="9415" t="0"/>
            <a:stretch/>
          </p:blipFill>
          <p:spPr>
            <a:xfrm rot="10800000">
              <a:off x="527725" y="680300"/>
              <a:ext cx="147875" cy="86475"/>
            </a:xfrm>
            <a:prstGeom prst="rect">
              <a:avLst/>
            </a:prstGeom>
            <a:noFill/>
            <a:ln>
              <a:noFill/>
            </a:ln>
          </p:spPr>
        </p:pic>
      </p:grpSp>
      <p:pic>
        <p:nvPicPr>
          <p:cNvPr id="761" name="Google Shape;761;p64"/>
          <p:cNvPicPr preferRelativeResize="0"/>
          <p:nvPr/>
        </p:nvPicPr>
        <p:blipFill rotWithShape="1">
          <a:blip r:embed="rId12">
            <a:alphaModFix/>
          </a:blip>
          <a:srcRect b="0" l="26208" r="34547" t="0"/>
          <a:stretch/>
        </p:blipFill>
        <p:spPr>
          <a:xfrm>
            <a:off x="457200" y="4166475"/>
            <a:ext cx="914400" cy="1862849"/>
          </a:xfrm>
          <a:prstGeom prst="rect">
            <a:avLst/>
          </a:prstGeom>
          <a:noFill/>
          <a:ln>
            <a:noFill/>
          </a:ln>
        </p:spPr>
      </p:pic>
      <p:pic>
        <p:nvPicPr>
          <p:cNvPr id="762" name="Google Shape;762;p64"/>
          <p:cNvPicPr preferRelativeResize="0"/>
          <p:nvPr/>
        </p:nvPicPr>
        <p:blipFill rotWithShape="1">
          <a:blip r:embed="rId13">
            <a:alphaModFix/>
          </a:blip>
          <a:srcRect b="0" l="28483" r="16274" t="0"/>
          <a:stretch/>
        </p:blipFill>
        <p:spPr>
          <a:xfrm>
            <a:off x="449175" y="3052150"/>
            <a:ext cx="1154981" cy="1176050"/>
          </a:xfrm>
          <a:prstGeom prst="rect">
            <a:avLst/>
          </a:prstGeom>
          <a:noFill/>
          <a:ln>
            <a:noFill/>
          </a:ln>
        </p:spPr>
      </p:pic>
      <p:pic>
        <p:nvPicPr>
          <p:cNvPr id="763" name="Google Shape;763;p64"/>
          <p:cNvPicPr preferRelativeResize="0"/>
          <p:nvPr/>
        </p:nvPicPr>
        <p:blipFill rotWithShape="1">
          <a:blip r:embed="rId14">
            <a:alphaModFix/>
          </a:blip>
          <a:srcRect b="0" l="29369" r="13394" t="0"/>
          <a:stretch/>
        </p:blipFill>
        <p:spPr>
          <a:xfrm>
            <a:off x="449163" y="2078700"/>
            <a:ext cx="930475" cy="973450"/>
          </a:xfrm>
          <a:prstGeom prst="rect">
            <a:avLst/>
          </a:prstGeom>
          <a:noFill/>
          <a:ln>
            <a:noFill/>
          </a:ln>
        </p:spPr>
      </p:pic>
      <p:graphicFrame>
        <p:nvGraphicFramePr>
          <p:cNvPr id="764" name="Google Shape;764;p64"/>
          <p:cNvGraphicFramePr/>
          <p:nvPr/>
        </p:nvGraphicFramePr>
        <p:xfrm>
          <a:off x="457188" y="1591056"/>
          <a:ext cx="3000000" cy="3000000"/>
        </p:xfrm>
        <a:graphic>
          <a:graphicData uri="http://schemas.openxmlformats.org/drawingml/2006/table">
            <a:tbl>
              <a:tblPr>
                <a:noFill/>
                <a:tableStyleId>{B44EE751-F437-4471-BFE2-3BF3C165C453}</a:tableStyleId>
              </a:tblPr>
              <a:tblGrid>
                <a:gridCol w="914400"/>
                <a:gridCol w="1350650"/>
                <a:gridCol w="3067625"/>
                <a:gridCol w="1197975"/>
                <a:gridCol w="1288975"/>
                <a:gridCol w="1324375"/>
              </a:tblGrid>
              <a:tr h="3721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9734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5"/>
                        </a:rPr>
                        <a:t>Traits &amp; Inheritance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you identify a mysterious fruit?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Foundational for 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b="1"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875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6"/>
                        </a:rPr>
                        <a:t>Trait Variation, Inheritance, &amp; Artificial Selection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What do dogs and pigeons have in common?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45700" marB="45700"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b="1"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b="1"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8037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7"/>
                        </a:rPr>
                        <a:t>Trait Variation, Survival, &amp; Natural Selection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could a lizard’s toes help it survive?</a:t>
                      </a:r>
                      <a:endParaRPr b="1" sz="800">
                        <a:solidFill>
                          <a:schemeClr val="dk1"/>
                        </a:solidFill>
                        <a:latin typeface="Poppins"/>
                        <a:ea typeface="Poppins"/>
                        <a:cs typeface="Poppins"/>
                        <a:sym typeface="Poppins"/>
                      </a:endParaRPr>
                    </a:p>
                  </a:txBody>
                  <a:tcPr marT="45700" marB="45700"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3-LS4-2. </a:t>
                      </a:r>
                      <a:r>
                        <a:rPr lang="en" sz="800">
                          <a:solidFill>
                            <a:schemeClr val="dk1"/>
                          </a:solidFill>
                          <a:latin typeface="Poppins"/>
                          <a:ea typeface="Poppins"/>
                          <a:cs typeface="Poppins"/>
                          <a:sym typeface="Poppins"/>
                        </a:rPr>
                        <a:t>Use evidence to construct an explanation for how the variations in characteristics among individuals of the same species may provide advantages in surviving, finding mates, and reproducing.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3-LS4-3. </a:t>
                      </a:r>
                      <a:r>
                        <a:rPr lang="en" sz="800">
                          <a:solidFill>
                            <a:schemeClr val="dk1"/>
                          </a:solidFill>
                          <a:latin typeface="Poppins"/>
                          <a:ea typeface="Poppins"/>
                          <a:cs typeface="Poppins"/>
                          <a:sym typeface="Poppins"/>
                        </a:rPr>
                        <a:t>Construct an argument with evidence that in a particular habitat some organisms can survive well, some survive less well, and some cannot survive at all.</a:t>
                      </a:r>
                      <a:endParaRPr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LS4.B:</a:t>
                      </a:r>
                      <a:r>
                        <a:rPr lang="en" sz="800">
                          <a:solidFill>
                            <a:schemeClr val="dk1"/>
                          </a:solidFill>
                          <a:latin typeface="Poppins"/>
                          <a:ea typeface="Poppins"/>
                          <a:cs typeface="Poppins"/>
                          <a:sym typeface="Poppins"/>
                        </a:rPr>
                        <a:t> Natural Selection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LS4.C: </a:t>
                      </a:r>
                      <a:r>
                        <a:rPr lang="en" sz="800">
                          <a:solidFill>
                            <a:schemeClr val="dk1"/>
                          </a:solidFill>
                          <a:latin typeface="Poppins"/>
                          <a:ea typeface="Poppins"/>
                          <a:cs typeface="Poppins"/>
                          <a:sym typeface="Poppins"/>
                        </a:rPr>
                        <a:t>Adaptation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885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765" name="Google Shape;765;p64"/>
          <p:cNvSpPr/>
          <p:nvPr/>
        </p:nvSpPr>
        <p:spPr>
          <a:xfrm>
            <a:off x="449175" y="207869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66" name="Google Shape;766;p64"/>
          <p:cNvSpPr/>
          <p:nvPr/>
        </p:nvSpPr>
        <p:spPr>
          <a:xfrm>
            <a:off x="457200" y="305214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67" name="Google Shape;767;p64"/>
          <p:cNvSpPr/>
          <p:nvPr/>
        </p:nvSpPr>
        <p:spPr>
          <a:xfrm>
            <a:off x="457200" y="422819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68" name="Google Shape;768;p6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2" name="Shape 772"/>
        <p:cNvGrpSpPr/>
        <p:nvPr/>
      </p:nvGrpSpPr>
      <p:grpSpPr>
        <a:xfrm>
          <a:off x="0" y="0"/>
          <a:ext cx="0" cy="0"/>
          <a:chOff x="0" y="0"/>
          <a:chExt cx="0" cy="0"/>
        </a:xfrm>
      </p:grpSpPr>
      <p:pic>
        <p:nvPicPr>
          <p:cNvPr id="773" name="Google Shape;773;p65" title="Lesson-Why do some animals live in groups_Thumbnail-Website-Video copy.png"/>
          <p:cNvPicPr preferRelativeResize="0"/>
          <p:nvPr/>
        </p:nvPicPr>
        <p:blipFill rotWithShape="1">
          <a:blip r:embed="rId3">
            <a:alphaModFix/>
          </a:blip>
          <a:srcRect b="25755" l="45422" r="12925" t="0"/>
          <a:stretch/>
        </p:blipFill>
        <p:spPr>
          <a:xfrm>
            <a:off x="459600" y="2078700"/>
            <a:ext cx="912000" cy="914401"/>
          </a:xfrm>
          <a:prstGeom prst="rect">
            <a:avLst/>
          </a:prstGeom>
          <a:noFill/>
          <a:ln>
            <a:noFill/>
          </a:ln>
        </p:spPr>
      </p:pic>
      <p:pic>
        <p:nvPicPr>
          <p:cNvPr id="774" name="Google Shape;774;p65"/>
          <p:cNvPicPr preferRelativeResize="0"/>
          <p:nvPr/>
        </p:nvPicPr>
        <p:blipFill rotWithShape="1">
          <a:blip r:embed="rId4">
            <a:alphaModFix/>
          </a:blip>
          <a:srcRect b="3959" l="0" r="0" t="3959"/>
          <a:stretch/>
        </p:blipFill>
        <p:spPr>
          <a:xfrm>
            <a:off x="457200" y="2993100"/>
            <a:ext cx="982600" cy="1036275"/>
          </a:xfrm>
          <a:prstGeom prst="rect">
            <a:avLst/>
          </a:prstGeom>
          <a:noFill/>
          <a:ln>
            <a:noFill/>
          </a:ln>
        </p:spPr>
      </p:pic>
      <p:graphicFrame>
        <p:nvGraphicFramePr>
          <p:cNvPr id="775" name="Google Shape;775;p65"/>
          <p:cNvGraphicFramePr/>
          <p:nvPr/>
        </p:nvGraphicFramePr>
        <p:xfrm>
          <a:off x="457188" y="1591056"/>
          <a:ext cx="3000000" cy="3000000"/>
        </p:xfrm>
        <a:graphic>
          <a:graphicData uri="http://schemas.openxmlformats.org/drawingml/2006/table">
            <a:tbl>
              <a:tblPr>
                <a:noFill/>
                <a:tableStyleId>{B44EE751-F437-4471-BFE2-3BF3C165C453}</a:tableStyleId>
              </a:tblPr>
              <a:tblGrid>
                <a:gridCol w="914400"/>
                <a:gridCol w="1350650"/>
                <a:gridCol w="2869750"/>
                <a:gridCol w="1361450"/>
                <a:gridCol w="1311900"/>
                <a:gridCol w="1335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t>
                      </a:r>
                      <a:r>
                        <a:rPr b="1" lang="en" sz="800">
                          <a:solidFill>
                            <a:schemeClr val="dk1"/>
                          </a:solidFill>
                          <a:latin typeface="Poppins"/>
                          <a:ea typeface="Poppins"/>
                          <a:cs typeface="Poppins"/>
                          <a:sym typeface="Poppins"/>
                        </a:rPr>
                        <a:t>  </a:t>
                      </a:r>
                      <a:r>
                        <a:rPr b="1" lang="en" sz="800">
                          <a:latin typeface="Poppins"/>
                          <a:ea typeface="Poppins"/>
                          <a:cs typeface="Poppins"/>
                          <a:sym typeface="Poppins"/>
                        </a:rPr>
                        <a:t>Animal Groups &amp;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some animals live in groups?</a:t>
                      </a:r>
                      <a:endParaRPr b="1" sz="800">
                        <a:solidFill>
                          <a:schemeClr val="dk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3-LS2-1. </a:t>
                      </a:r>
                      <a:r>
                        <a:rPr lang="en" sz="800">
                          <a:solidFill>
                            <a:schemeClr val="dk1"/>
                          </a:solidFill>
                          <a:latin typeface="Poppins"/>
                          <a:ea typeface="Poppins"/>
                          <a:cs typeface="Poppins"/>
                          <a:sym typeface="Poppins"/>
                        </a:rPr>
                        <a:t>Construct an argument that some animals form groups that help members survive.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LS2.D: </a:t>
                      </a:r>
                      <a:r>
                        <a:rPr lang="en" sz="800">
                          <a:solidFill>
                            <a:schemeClr val="dk1"/>
                          </a:solidFill>
                          <a:latin typeface="Poppins"/>
                          <a:ea typeface="Poppins"/>
                          <a:cs typeface="Poppins"/>
                          <a:sym typeface="Poppins"/>
                        </a:rPr>
                        <a:t>Social Interactions and Group Behavior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Traits &amp; Environmental Variation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long can people (and animals) survive in outer space?</a:t>
                      </a:r>
                      <a:endParaRPr b="1" sz="800">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3-LS3-2. </a:t>
                      </a:r>
                      <a:r>
                        <a:rPr lang="en" sz="800">
                          <a:solidFill>
                            <a:schemeClr val="dk1"/>
                          </a:solidFill>
                          <a:latin typeface="Poppins"/>
                          <a:ea typeface="Poppins"/>
                          <a:cs typeface="Poppins"/>
                          <a:sym typeface="Poppins"/>
                        </a:rPr>
                        <a:t>Use evidence to support the explanation that traits can be influenced by the environment.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76" name="Google Shape;776;p65"/>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77" name="Google Shape;777;p6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78" name="Google Shape;778;p65"/>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6"/>
              </a:rPr>
              <a:t>Heredity, Survival, &amp; Selection </a:t>
            </a:r>
            <a:r>
              <a:rPr lang="en" sz="1200">
                <a:solidFill>
                  <a:schemeClr val="hlink"/>
                </a:solidFill>
                <a:uFill>
                  <a:noFill/>
                </a:uFill>
                <a:latin typeface="Poppins"/>
                <a:ea typeface="Poppins"/>
                <a:cs typeface="Poppins"/>
                <a:sym typeface="Poppins"/>
                <a:hlinkClick r:id="rId7"/>
              </a:rPr>
              <a:t>(Fates of Traits)</a:t>
            </a:r>
            <a:r>
              <a:rPr lang="en">
                <a:solidFill>
                  <a:schemeClr val="hlink"/>
                </a:solidFill>
                <a:uFill>
                  <a:noFill/>
                </a:uFill>
                <a:latin typeface="Poppins"/>
                <a:ea typeface="Poppins"/>
                <a:cs typeface="Poppins"/>
                <a:sym typeface="Poppins"/>
                <a:hlinkClick r:id="rId8"/>
              </a:rPr>
              <a:t> </a:t>
            </a:r>
            <a:r>
              <a:rPr b="1" lang="en" sz="1200">
                <a:solidFill>
                  <a:schemeClr val="hlink"/>
                </a:solidFill>
                <a:uFill>
                  <a:noFill/>
                </a:uFill>
                <a:latin typeface="Poppins"/>
                <a:ea typeface="Poppins"/>
                <a:cs typeface="Poppins"/>
                <a:sym typeface="Poppins"/>
                <a:hlinkClick r:id="rId9"/>
              </a:rPr>
              <a:t>• </a:t>
            </a:r>
            <a:r>
              <a:rPr lang="en" sz="1200">
                <a:solidFill>
                  <a:schemeClr val="hlink"/>
                </a:solidFill>
                <a:uFill>
                  <a:noFill/>
                </a:uFill>
                <a:latin typeface="Poppins"/>
                <a:ea typeface="Poppins"/>
                <a:cs typeface="Poppins"/>
                <a:sym typeface="Poppins"/>
                <a:hlinkClick r:id="rId10"/>
              </a:rPr>
              <a:t>Page 2 of 2</a:t>
            </a:r>
            <a:endParaRPr>
              <a:latin typeface="Poppins"/>
              <a:ea typeface="Poppins"/>
              <a:cs typeface="Poppins"/>
              <a:sym typeface="Poppins"/>
            </a:endParaRPr>
          </a:p>
        </p:txBody>
      </p:sp>
      <p:sp>
        <p:nvSpPr>
          <p:cNvPr id="779" name="Google Shape;779;p65"/>
          <p:cNvSpPr/>
          <p:nvPr/>
        </p:nvSpPr>
        <p:spPr>
          <a:xfrm>
            <a:off x="457200" y="20786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4</a:t>
            </a:r>
            <a:endParaRPr b="1" sz="800">
              <a:solidFill>
                <a:schemeClr val="lt1"/>
              </a:solidFill>
              <a:latin typeface="Poppins"/>
              <a:ea typeface="Poppins"/>
              <a:cs typeface="Poppins"/>
              <a:sym typeface="Poppins"/>
            </a:endParaRPr>
          </a:p>
        </p:txBody>
      </p:sp>
      <p:sp>
        <p:nvSpPr>
          <p:cNvPr id="780" name="Google Shape;780;p65"/>
          <p:cNvSpPr/>
          <p:nvPr/>
        </p:nvSpPr>
        <p:spPr>
          <a:xfrm>
            <a:off x="457200" y="29930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a:t>
            </a:r>
            <a:r>
              <a:rPr b="1" lang="en" sz="800">
                <a:solidFill>
                  <a:schemeClr val="lt1"/>
                </a:solidFill>
                <a:latin typeface="Poppins"/>
                <a:ea typeface="Poppins"/>
                <a:cs typeface="Poppins"/>
                <a:sym typeface="Poppins"/>
              </a:rPr>
              <a:t>5</a:t>
            </a:r>
            <a:endParaRPr b="1" sz="800">
              <a:solidFill>
                <a:schemeClr val="lt1"/>
              </a:solidFill>
              <a:latin typeface="Poppins"/>
              <a:ea typeface="Poppins"/>
              <a:cs typeface="Poppins"/>
              <a:sym typeface="Poppins"/>
            </a:endParaRPr>
          </a:p>
        </p:txBody>
      </p:sp>
      <p:sp>
        <p:nvSpPr>
          <p:cNvPr id="781" name="Google Shape;781;p6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2">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82" name="Google Shape;782;p6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783" name="Google Shape;783;p65"/>
          <p:cNvSpPr txBox="1"/>
          <p:nvPr/>
        </p:nvSpPr>
        <p:spPr>
          <a:xfrm>
            <a:off x="5623560" y="6797040"/>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13">
                  <a:extLst>
                    <a:ext uri="{A12FA001-AC4F-418D-AE19-62706E023703}">
                      <ahyp:hlinkClr val="tx"/>
                    </a:ext>
                  </a:extLst>
                </a:hlinkClick>
              </a:rPr>
              <a:t>Curriculum Updates</a:t>
            </a:r>
            <a:endParaRPr sz="800">
              <a:latin typeface="Poppins"/>
              <a:ea typeface="Poppins"/>
              <a:cs typeface="Poppins"/>
              <a:sym typeface="Poppins"/>
            </a:endParaRPr>
          </a:p>
        </p:txBody>
      </p:sp>
      <p:pic>
        <p:nvPicPr>
          <p:cNvPr id="784" name="Google Shape;784;p65"/>
          <p:cNvPicPr preferRelativeResize="0"/>
          <p:nvPr/>
        </p:nvPicPr>
        <p:blipFill rotWithShape="1">
          <a:blip r:embed="rId14">
            <a:alphaModFix/>
          </a:blip>
          <a:srcRect b="1663" l="0" r="0" t="1663"/>
          <a:stretch/>
        </p:blipFill>
        <p:spPr>
          <a:xfrm>
            <a:off x="7953375" y="305775"/>
            <a:ext cx="1647825" cy="209550"/>
          </a:xfrm>
          <a:prstGeom prst="rect">
            <a:avLst/>
          </a:prstGeom>
          <a:noFill/>
          <a:ln>
            <a:noFill/>
          </a:ln>
        </p:spPr>
      </p:pic>
      <p:grpSp>
        <p:nvGrpSpPr>
          <p:cNvPr id="785" name="Google Shape;785;p65"/>
          <p:cNvGrpSpPr/>
          <p:nvPr/>
        </p:nvGrpSpPr>
        <p:grpSpPr>
          <a:xfrm>
            <a:off x="527725" y="667512"/>
            <a:ext cx="1684375" cy="117000"/>
            <a:chOff x="527725" y="667512"/>
            <a:chExt cx="1684375" cy="117000"/>
          </a:xfrm>
        </p:grpSpPr>
        <p:sp>
          <p:nvSpPr>
            <p:cNvPr id="786" name="Google Shape;786;p6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87" name="Google Shape;787;p65">
              <a:hlinkClick/>
            </p:cNvPr>
            <p:cNvPicPr preferRelativeResize="0"/>
            <p:nvPr/>
          </p:nvPicPr>
          <p:blipFill rotWithShape="1">
            <a:blip r:embed="rId16">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1" name="Shape 791"/>
        <p:cNvGrpSpPr/>
        <p:nvPr/>
      </p:nvGrpSpPr>
      <p:grpSpPr>
        <a:xfrm>
          <a:off x="0" y="0"/>
          <a:ext cx="0" cy="0"/>
          <a:chOff x="0" y="0"/>
          <a:chExt cx="0" cy="0"/>
        </a:xfrm>
      </p:grpSpPr>
      <p:pic>
        <p:nvPicPr>
          <p:cNvPr id="792" name="Google Shape;792;p66"/>
          <p:cNvPicPr preferRelativeResize="0"/>
          <p:nvPr/>
        </p:nvPicPr>
        <p:blipFill rotWithShape="1">
          <a:blip r:embed="rId3">
            <a:alphaModFix/>
          </a:blip>
          <a:srcRect b="2634" l="0" r="0" t="2624"/>
          <a:stretch/>
        </p:blipFill>
        <p:spPr>
          <a:xfrm>
            <a:off x="458550" y="4130000"/>
            <a:ext cx="982600" cy="1036300"/>
          </a:xfrm>
          <a:prstGeom prst="rect">
            <a:avLst/>
          </a:prstGeom>
          <a:noFill/>
          <a:ln>
            <a:noFill/>
          </a:ln>
        </p:spPr>
      </p:pic>
      <p:pic>
        <p:nvPicPr>
          <p:cNvPr id="793" name="Google Shape;793;p66"/>
          <p:cNvPicPr preferRelativeResize="0"/>
          <p:nvPr/>
        </p:nvPicPr>
        <p:blipFill rotWithShape="1">
          <a:blip r:embed="rId4">
            <a:alphaModFix/>
          </a:blip>
          <a:srcRect b="0" l="4354" r="4363" t="0"/>
          <a:stretch/>
        </p:blipFill>
        <p:spPr>
          <a:xfrm>
            <a:off x="448050" y="3102850"/>
            <a:ext cx="914400" cy="1036300"/>
          </a:xfrm>
          <a:prstGeom prst="rect">
            <a:avLst/>
          </a:prstGeom>
          <a:noFill/>
          <a:ln>
            <a:noFill/>
          </a:ln>
        </p:spPr>
      </p:pic>
      <p:pic>
        <p:nvPicPr>
          <p:cNvPr id="794" name="Google Shape;794;p66"/>
          <p:cNvPicPr preferRelativeResize="0"/>
          <p:nvPr/>
        </p:nvPicPr>
        <p:blipFill rotWithShape="1">
          <a:blip r:embed="rId5">
            <a:alphaModFix/>
          </a:blip>
          <a:srcRect b="0" l="9788" r="9788" t="0"/>
          <a:stretch/>
        </p:blipFill>
        <p:spPr>
          <a:xfrm>
            <a:off x="448050" y="2066550"/>
            <a:ext cx="1113592" cy="1036300"/>
          </a:xfrm>
          <a:prstGeom prst="rect">
            <a:avLst/>
          </a:prstGeom>
          <a:noFill/>
          <a:ln>
            <a:noFill/>
          </a:ln>
        </p:spPr>
      </p:pic>
      <p:graphicFrame>
        <p:nvGraphicFramePr>
          <p:cNvPr id="795" name="Google Shape;795;p66"/>
          <p:cNvGraphicFramePr/>
          <p:nvPr/>
        </p:nvGraphicFramePr>
        <p:xfrm>
          <a:off x="467988" y="1600172"/>
          <a:ext cx="3000000" cy="3000000"/>
        </p:xfrm>
        <a:graphic>
          <a:graphicData uri="http://schemas.openxmlformats.org/drawingml/2006/table">
            <a:tbl>
              <a:tblPr>
                <a:noFill/>
                <a:tableStyleId>{B44EE751-F437-4471-BFE2-3BF3C165C453}</a:tableStyleId>
              </a:tblPr>
              <a:tblGrid>
                <a:gridCol w="894450"/>
                <a:gridCol w="1328650"/>
                <a:gridCol w="3037325"/>
                <a:gridCol w="1259175"/>
                <a:gridCol w="1272525"/>
                <a:gridCol w="1351875"/>
              </a:tblGrid>
              <a:tr h="4251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7972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Water Cycle &amp; States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7"/>
                        </a:rPr>
                        <a:t>Where do clouds come from?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3-ESS2-3. </a:t>
                      </a:r>
                      <a:r>
                        <a:rPr lang="en" sz="800">
                          <a:solidFill>
                            <a:schemeClr val="dk1"/>
                          </a:solidFill>
                          <a:latin typeface="Poppins"/>
                          <a:ea typeface="Poppins"/>
                          <a:cs typeface="Poppins"/>
                          <a:sym typeface="Poppins"/>
                        </a:rPr>
                        <a:t>Plan and conduct an investigation to determine the connections between weather and water processes in Earth systems.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3-ESS2-1. </a:t>
                      </a:r>
                      <a:r>
                        <a:rPr lang="en" sz="800">
                          <a:solidFill>
                            <a:schemeClr val="dk1"/>
                          </a:solidFill>
                          <a:latin typeface="Poppins"/>
                          <a:ea typeface="Poppins"/>
                          <a:cs typeface="Poppins"/>
                          <a:sym typeface="Poppins"/>
                        </a:rPr>
                        <a:t>Represent data in tables and graphical displays to describe typical weather conditions expected during a particular season.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03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Local Weather Patterns &amp; Weather Prediction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can we predict when it’s going to storm?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3-ESS2-1. </a:t>
                      </a:r>
                      <a:r>
                        <a:rPr lang="en" sz="800">
                          <a:solidFill>
                            <a:schemeClr val="dk1"/>
                          </a:solidFill>
                          <a:latin typeface="Poppins"/>
                          <a:ea typeface="Poppins"/>
                          <a:cs typeface="Poppins"/>
                          <a:sym typeface="Poppins"/>
                        </a:rPr>
                        <a:t>Represent data in tables and graphical displays to describe typical weather conditions expected during a particular season.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3-ESS2-3. </a:t>
                      </a:r>
                      <a:r>
                        <a:rPr lang="en" sz="800">
                          <a:solidFill>
                            <a:schemeClr val="dk1"/>
                          </a:solidFill>
                          <a:latin typeface="Poppins"/>
                          <a:ea typeface="Poppins"/>
                          <a:cs typeface="Poppins"/>
                          <a:sym typeface="Poppins"/>
                        </a:rPr>
                        <a:t>Plan and conduct an investigation to determine the connections between weather and water processes in Earth 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03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Seasonal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Where’s the best place to build a snow fort?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3-ESS2-1. </a:t>
                      </a:r>
                      <a:r>
                        <a:rPr lang="en" sz="800">
                          <a:solidFill>
                            <a:schemeClr val="dk1"/>
                          </a:solidFill>
                          <a:latin typeface="Poppins"/>
                          <a:ea typeface="Poppins"/>
                          <a:cs typeface="Poppins"/>
                          <a:sym typeface="Poppins"/>
                        </a:rPr>
                        <a:t>Represent data in tables and graphical displays to describe typical weather conditions expected during a particular season.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4517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796" name="Google Shape;796;p66"/>
          <p:cNvSpPr/>
          <p:nvPr/>
        </p:nvSpPr>
        <p:spPr>
          <a:xfrm>
            <a:off x="457200" y="31028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97" name="Google Shape;797;p66"/>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98" name="Google Shape;798;p66"/>
          <p:cNvSpPr/>
          <p:nvPr/>
        </p:nvSpPr>
        <p:spPr>
          <a:xfrm>
            <a:off x="457200" y="41300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99" name="Google Shape;799;p66"/>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00" name="Google Shape;800;p6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sp>
        <p:nvSpPr>
          <p:cNvPr id="801" name="Google Shape;801;p6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5">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16">
                  <a:extLst>
                    <a:ext uri="{A12FA001-AC4F-418D-AE19-62706E023703}">
                      <ahyp:hlinkClr val="tx"/>
                    </a:ext>
                  </a:extLst>
                </a:hlinkClick>
              </a:rPr>
              <a:t>(Stormy Skies)</a:t>
            </a:r>
            <a:r>
              <a:rPr b="1" lang="en" sz="1200">
                <a:latin typeface="Poppins"/>
                <a:ea typeface="Poppins"/>
                <a:cs typeface="Poppins"/>
                <a:sym typeface="Poppins"/>
              </a:rPr>
              <a:t> • </a:t>
            </a:r>
            <a:r>
              <a:rPr lang="en" sz="1200">
                <a:latin typeface="Poppins"/>
                <a:ea typeface="Poppins"/>
                <a:cs typeface="Poppins"/>
                <a:sym typeface="Poppins"/>
              </a:rPr>
              <a:t>Page 1 of 2</a:t>
            </a:r>
            <a:endParaRPr sz="1200">
              <a:latin typeface="Poppins"/>
              <a:ea typeface="Poppins"/>
              <a:cs typeface="Poppins"/>
              <a:sym typeface="Poppins"/>
            </a:endParaRPr>
          </a:p>
        </p:txBody>
      </p:sp>
      <p:sp>
        <p:nvSpPr>
          <p:cNvPr id="802" name="Google Shape;802;p6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03" name="Google Shape;803;p6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04" name="Google Shape;804;p66"/>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805" name="Google Shape;805;p66"/>
          <p:cNvGrpSpPr/>
          <p:nvPr/>
        </p:nvGrpSpPr>
        <p:grpSpPr>
          <a:xfrm>
            <a:off x="527725" y="667512"/>
            <a:ext cx="1684375" cy="117000"/>
            <a:chOff x="527725" y="667512"/>
            <a:chExt cx="1684375" cy="117000"/>
          </a:xfrm>
        </p:grpSpPr>
        <p:sp>
          <p:nvSpPr>
            <p:cNvPr id="806" name="Google Shape;806;p6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07" name="Google Shape;807;p66">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1" name="Shape 811"/>
        <p:cNvGrpSpPr/>
        <p:nvPr/>
      </p:nvGrpSpPr>
      <p:grpSpPr>
        <a:xfrm>
          <a:off x="0" y="0"/>
          <a:ext cx="0" cy="0"/>
          <a:chOff x="0" y="0"/>
          <a:chExt cx="0" cy="0"/>
        </a:xfrm>
      </p:grpSpPr>
      <p:pic>
        <p:nvPicPr>
          <p:cNvPr id="812" name="Google Shape;812;p67"/>
          <p:cNvPicPr preferRelativeResize="0"/>
          <p:nvPr/>
        </p:nvPicPr>
        <p:blipFill rotWithShape="1">
          <a:blip r:embed="rId3">
            <a:alphaModFix/>
          </a:blip>
          <a:srcRect b="-6069" l="48290" r="25804" t="35082"/>
          <a:stretch/>
        </p:blipFill>
        <p:spPr>
          <a:xfrm>
            <a:off x="448050" y="2990100"/>
            <a:ext cx="1114900" cy="1672500"/>
          </a:xfrm>
          <a:prstGeom prst="rect">
            <a:avLst/>
          </a:prstGeom>
          <a:noFill/>
          <a:ln>
            <a:noFill/>
          </a:ln>
        </p:spPr>
      </p:pic>
      <p:pic>
        <p:nvPicPr>
          <p:cNvPr id="813" name="Google Shape;813;p67"/>
          <p:cNvPicPr preferRelativeResize="0"/>
          <p:nvPr/>
        </p:nvPicPr>
        <p:blipFill rotWithShape="1">
          <a:blip r:embed="rId4">
            <a:alphaModFix/>
          </a:blip>
          <a:srcRect b="8048" l="0" r="0" t="10737"/>
          <a:stretch/>
        </p:blipFill>
        <p:spPr>
          <a:xfrm>
            <a:off x="448050" y="2075700"/>
            <a:ext cx="982600" cy="914400"/>
          </a:xfrm>
          <a:prstGeom prst="rect">
            <a:avLst/>
          </a:prstGeom>
          <a:noFill/>
          <a:ln>
            <a:noFill/>
          </a:ln>
        </p:spPr>
      </p:pic>
      <p:graphicFrame>
        <p:nvGraphicFramePr>
          <p:cNvPr id="814" name="Google Shape;814;p67"/>
          <p:cNvGraphicFramePr/>
          <p:nvPr/>
        </p:nvGraphicFramePr>
        <p:xfrm>
          <a:off x="457213" y="1596560"/>
          <a:ext cx="3000000" cy="3000000"/>
        </p:xfrm>
        <a:graphic>
          <a:graphicData uri="http://schemas.openxmlformats.org/drawingml/2006/table">
            <a:tbl>
              <a:tblPr>
                <a:noFill/>
                <a:tableStyleId>{B44EE751-F437-4471-BFE2-3BF3C165C453}</a:tableStyleId>
              </a:tblPr>
              <a:tblGrid>
                <a:gridCol w="914400"/>
                <a:gridCol w="1308700"/>
                <a:gridCol w="2348925"/>
                <a:gridCol w="1597050"/>
                <a:gridCol w="1653000"/>
                <a:gridCol w="13219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5"/>
                        </a:rPr>
                        <a:t>Climate &amp; Global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Why are some places always hot?</a:t>
                      </a:r>
                      <a:endParaRPr b="1" i="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3-ESS2-2. </a:t>
                      </a:r>
                      <a:r>
                        <a:rPr lang="en" sz="800">
                          <a:solidFill>
                            <a:schemeClr val="dk1"/>
                          </a:solidFill>
                          <a:latin typeface="Poppins"/>
                          <a:ea typeface="Poppins"/>
                          <a:cs typeface="Poppins"/>
                          <a:sym typeface="Poppins"/>
                        </a:rPr>
                        <a:t>Obtain and combine information to describe climates in different regions of the world.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Natural Hazards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you keep a house from blowing away in a windstorm?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3-ESS3-1. </a:t>
                      </a:r>
                      <a:r>
                        <a:rPr lang="en" sz="800">
                          <a:solidFill>
                            <a:schemeClr val="dk1"/>
                          </a:solidFill>
                          <a:latin typeface="Poppins"/>
                          <a:ea typeface="Poppins"/>
                          <a:cs typeface="Poppins"/>
                          <a:sym typeface="Poppins"/>
                        </a:rPr>
                        <a:t>Make a claim about the merit of a design solution that reduces the impacts of a weather-related hazard.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815" name="Google Shape;815;p67"/>
          <p:cNvSpPr/>
          <p:nvPr/>
        </p:nvSpPr>
        <p:spPr>
          <a:xfrm>
            <a:off x="459600" y="29900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816" name="Google Shape;816;p67"/>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817" name="Google Shape;817;p67"/>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18" name="Google Shape;818;p6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sp>
        <p:nvSpPr>
          <p:cNvPr id="819" name="Google Shape;819;p6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1">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12">
                  <a:extLst>
                    <a:ext uri="{A12FA001-AC4F-418D-AE19-62706E023703}">
                      <ahyp:hlinkClr val="tx"/>
                    </a:ext>
                  </a:extLst>
                </a:hlinkClick>
              </a:rPr>
              <a:t>(Stormy Skies)</a:t>
            </a:r>
            <a:r>
              <a:rPr b="1" lang="en">
                <a:latin typeface="Poppins"/>
                <a:ea typeface="Poppins"/>
                <a:cs typeface="Poppins"/>
                <a:sym typeface="Poppins"/>
              </a:rPr>
              <a:t> • </a:t>
            </a:r>
            <a:r>
              <a:rPr lang="en" sz="1200">
                <a:solidFill>
                  <a:schemeClr val="dk1"/>
                </a:solidFill>
                <a:latin typeface="Poppins"/>
                <a:ea typeface="Poppins"/>
                <a:cs typeface="Poppins"/>
                <a:sym typeface="Poppins"/>
              </a:rPr>
              <a:t>Page 2 of 2</a:t>
            </a:r>
            <a:endParaRPr b="1">
              <a:latin typeface="Poppins"/>
              <a:ea typeface="Poppins"/>
              <a:cs typeface="Poppins"/>
              <a:sym typeface="Poppins"/>
            </a:endParaRPr>
          </a:p>
        </p:txBody>
      </p:sp>
      <p:sp>
        <p:nvSpPr>
          <p:cNvPr id="820" name="Google Shape;820;p6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21" name="Google Shape;821;p6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22" name="Google Shape;822;p67"/>
          <p:cNvPicPr preferRelativeResize="0"/>
          <p:nvPr/>
        </p:nvPicPr>
        <p:blipFill rotWithShape="1">
          <a:blip r:embed="rId14">
            <a:alphaModFix/>
          </a:blip>
          <a:srcRect b="1663" l="0" r="0" t="1663"/>
          <a:stretch/>
        </p:blipFill>
        <p:spPr>
          <a:xfrm>
            <a:off x="7953375" y="305775"/>
            <a:ext cx="1647825" cy="209550"/>
          </a:xfrm>
          <a:prstGeom prst="rect">
            <a:avLst/>
          </a:prstGeom>
          <a:noFill/>
          <a:ln>
            <a:noFill/>
          </a:ln>
        </p:spPr>
      </p:pic>
      <p:grpSp>
        <p:nvGrpSpPr>
          <p:cNvPr id="823" name="Google Shape;823;p67"/>
          <p:cNvGrpSpPr/>
          <p:nvPr/>
        </p:nvGrpSpPr>
        <p:grpSpPr>
          <a:xfrm>
            <a:off x="527725" y="667512"/>
            <a:ext cx="1684375" cy="117000"/>
            <a:chOff x="527725" y="667512"/>
            <a:chExt cx="1684375" cy="117000"/>
          </a:xfrm>
        </p:grpSpPr>
        <p:sp>
          <p:nvSpPr>
            <p:cNvPr id="824" name="Google Shape;824;p6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25" name="Google Shape;825;p67">
              <a:hlinkClick action="ppaction://hlinksldjump" r:id="rId16"/>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9" name="Shape 829"/>
        <p:cNvGrpSpPr/>
        <p:nvPr/>
      </p:nvGrpSpPr>
      <p:grpSpPr>
        <a:xfrm>
          <a:off x="0" y="0"/>
          <a:ext cx="0" cy="0"/>
          <a:chOff x="0" y="0"/>
          <a:chExt cx="0" cy="0"/>
        </a:xfrm>
      </p:grpSpPr>
      <p:pic>
        <p:nvPicPr>
          <p:cNvPr id="830" name="Google Shape;830;p68"/>
          <p:cNvPicPr preferRelativeResize="0"/>
          <p:nvPr/>
        </p:nvPicPr>
        <p:blipFill rotWithShape="1">
          <a:blip r:embed="rId3">
            <a:alphaModFix/>
          </a:blip>
          <a:srcRect b="16798" l="34280" r="21200" t="0"/>
          <a:stretch/>
        </p:blipFill>
        <p:spPr>
          <a:xfrm>
            <a:off x="448050" y="4281300"/>
            <a:ext cx="982598" cy="1078636"/>
          </a:xfrm>
          <a:prstGeom prst="rect">
            <a:avLst/>
          </a:prstGeom>
          <a:noFill/>
          <a:ln>
            <a:noFill/>
          </a:ln>
        </p:spPr>
      </p:pic>
      <p:pic>
        <p:nvPicPr>
          <p:cNvPr id="831" name="Google Shape;831;p68"/>
          <p:cNvPicPr preferRelativeResize="0"/>
          <p:nvPr/>
        </p:nvPicPr>
        <p:blipFill rotWithShape="1">
          <a:blip r:embed="rId4">
            <a:alphaModFix/>
          </a:blip>
          <a:srcRect b="21553" l="34643" r="34646" t="6438"/>
          <a:stretch/>
        </p:blipFill>
        <p:spPr>
          <a:xfrm>
            <a:off x="448050" y="2990100"/>
            <a:ext cx="982598" cy="1300501"/>
          </a:xfrm>
          <a:prstGeom prst="rect">
            <a:avLst/>
          </a:prstGeom>
          <a:noFill/>
          <a:ln>
            <a:noFill/>
          </a:ln>
        </p:spPr>
      </p:pic>
      <p:pic>
        <p:nvPicPr>
          <p:cNvPr id="832" name="Google Shape;832;p68"/>
          <p:cNvPicPr preferRelativeResize="0"/>
          <p:nvPr/>
        </p:nvPicPr>
        <p:blipFill rotWithShape="1">
          <a:blip r:embed="rId5">
            <a:alphaModFix/>
          </a:blip>
          <a:srcRect b="0" l="23949" r="23944" t="12664"/>
          <a:stretch/>
        </p:blipFill>
        <p:spPr>
          <a:xfrm>
            <a:off x="448050" y="2075700"/>
            <a:ext cx="982600" cy="914400"/>
          </a:xfrm>
          <a:prstGeom prst="rect">
            <a:avLst/>
          </a:prstGeom>
          <a:noFill/>
          <a:ln>
            <a:noFill/>
          </a:ln>
        </p:spPr>
      </p:pic>
      <p:graphicFrame>
        <p:nvGraphicFramePr>
          <p:cNvPr id="833" name="Google Shape;833;p68"/>
          <p:cNvGraphicFramePr/>
          <p:nvPr/>
        </p:nvGraphicFramePr>
        <p:xfrm>
          <a:off x="457188" y="1599997"/>
          <a:ext cx="3000000" cy="3000000"/>
        </p:xfrm>
        <a:graphic>
          <a:graphicData uri="http://schemas.openxmlformats.org/drawingml/2006/table">
            <a:tbl>
              <a:tblPr>
                <a:noFill/>
                <a:tableStyleId>{B44EE751-F437-4471-BFE2-3BF3C165C453}</a:tableStyleId>
              </a:tblPr>
              <a:tblGrid>
                <a:gridCol w="914400"/>
                <a:gridCol w="1308700"/>
                <a:gridCol w="2299350"/>
                <a:gridCol w="1739975"/>
                <a:gridCol w="1542625"/>
                <a:gridCol w="1338950"/>
              </a:tblGrid>
              <a:tr h="461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8656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Balanced &amp; Unbalanced Forces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7"/>
                        </a:rPr>
                        <a:t>How could you win a tug-of-war against a bunch of adults?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3-PS2-1. </a:t>
                      </a:r>
                      <a:r>
                        <a:rPr lang="en" sz="800">
                          <a:solidFill>
                            <a:schemeClr val="dk1"/>
                          </a:solidFill>
                          <a:latin typeface="Poppins"/>
                          <a:ea typeface="Poppins"/>
                          <a:cs typeface="Poppins"/>
                          <a:sym typeface="Poppins"/>
                        </a:rPr>
                        <a:t>Plan and conduct an investigation to provide evidence of the effects of balanced and unbalanced forces on the motion of an object.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11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Balanced Forces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What makes bridges so strong?</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3-PS2-1. </a:t>
                      </a:r>
                      <a:r>
                        <a:rPr lang="en" sz="800">
                          <a:solidFill>
                            <a:schemeClr val="dk1"/>
                          </a:solidFill>
                          <a:latin typeface="Poppins"/>
                          <a:ea typeface="Poppins"/>
                          <a:cs typeface="Poppins"/>
                          <a:sym typeface="Poppins"/>
                        </a:rPr>
                        <a:t>Plan and conduct an investigation to provide evidence of the effects of balanced and unbalanced forces on the motion of an object.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81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Patterns of Motion, Gravity, &amp; Friction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How </a:t>
                      </a:r>
                      <a:r>
                        <a:rPr lang="en" sz="800">
                          <a:solidFill>
                            <a:schemeClr val="hlink"/>
                          </a:solidFill>
                          <a:uFill>
                            <a:noFill/>
                          </a:uFill>
                          <a:latin typeface="Poppins"/>
                          <a:ea typeface="Poppins"/>
                          <a:cs typeface="Poppins"/>
                          <a:sym typeface="Poppins"/>
                          <a:hlinkClick r:id="rId12"/>
                        </a:rPr>
                        <a:t>high</a:t>
                      </a:r>
                      <a:r>
                        <a:rPr lang="en" sz="800">
                          <a:solidFill>
                            <a:schemeClr val="hlink"/>
                          </a:solidFill>
                          <a:uFill>
                            <a:noFill/>
                          </a:uFill>
                          <a:latin typeface="Poppins"/>
                          <a:ea typeface="Poppins"/>
                          <a:cs typeface="Poppins"/>
                          <a:sym typeface="Poppins"/>
                          <a:hlinkClick r:id="rId13"/>
                        </a:rPr>
                        <a:t> can you swing on a flying trapeze?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3-PS2-2. </a:t>
                      </a:r>
                      <a:r>
                        <a:rPr lang="en" sz="800">
                          <a:solidFill>
                            <a:schemeClr val="dk1"/>
                          </a:solidFill>
                          <a:latin typeface="Poppins"/>
                          <a:ea typeface="Poppins"/>
                          <a:cs typeface="Poppins"/>
                          <a:sym typeface="Poppins"/>
                        </a:rPr>
                        <a:t>Make observations and/or measurements of an object’s motion to provide evidence that a pattern can be used to predict future motion.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5916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834" name="Google Shape;834;p68"/>
          <p:cNvSpPr/>
          <p:nvPr/>
        </p:nvSpPr>
        <p:spPr>
          <a:xfrm>
            <a:off x="459600" y="299010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835" name="Google Shape;835;p68"/>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836" name="Google Shape;836;p68"/>
          <p:cNvSpPr/>
          <p:nvPr/>
        </p:nvSpPr>
        <p:spPr>
          <a:xfrm>
            <a:off x="459600" y="4290609"/>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837" name="Google Shape;837;p68"/>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38" name="Google Shape;838;p6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839" name="Google Shape;839;p6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7"/>
              </a:rPr>
              <a:t>Forces, Motion, &amp; Magnets </a:t>
            </a:r>
            <a:r>
              <a:rPr lang="en" sz="1200">
                <a:solidFill>
                  <a:schemeClr val="hlink"/>
                </a:solidFill>
                <a:uFill>
                  <a:noFill/>
                </a:uFill>
                <a:latin typeface="Poppins"/>
                <a:ea typeface="Poppins"/>
                <a:cs typeface="Poppins"/>
                <a:sym typeface="Poppins"/>
                <a:hlinkClick r:id="rId18"/>
              </a:rPr>
              <a:t>(Invisible Forces)</a:t>
            </a:r>
            <a:r>
              <a:rPr b="1" lang="en" sz="1200">
                <a:solidFill>
                  <a:schemeClr val="hlink"/>
                </a:solidFill>
                <a:uFill>
                  <a:noFill/>
                </a:uFill>
                <a:latin typeface="Poppins"/>
                <a:ea typeface="Poppins"/>
                <a:cs typeface="Poppins"/>
                <a:sym typeface="Poppins"/>
                <a:hlinkClick r:id="rId19"/>
              </a:rPr>
              <a:t> • </a:t>
            </a:r>
            <a:r>
              <a:rPr lang="en" sz="1200">
                <a:solidFill>
                  <a:schemeClr val="hlink"/>
                </a:solidFill>
                <a:uFill>
                  <a:noFill/>
                </a:uFill>
                <a:latin typeface="Poppins"/>
                <a:ea typeface="Poppins"/>
                <a:cs typeface="Poppins"/>
                <a:sym typeface="Poppins"/>
                <a:hlinkClick r:id="rId20"/>
              </a:rPr>
              <a:t>Page 1 of 2</a:t>
            </a:r>
            <a:endParaRPr sz="1200">
              <a:latin typeface="Poppins"/>
              <a:ea typeface="Poppins"/>
              <a:cs typeface="Poppins"/>
              <a:sym typeface="Poppins"/>
            </a:endParaRPr>
          </a:p>
        </p:txBody>
      </p:sp>
      <p:sp>
        <p:nvSpPr>
          <p:cNvPr id="840" name="Google Shape;840;p6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41" name="Google Shape;841;p6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842" name="Google Shape;842;p68"/>
          <p:cNvSpPr txBox="1"/>
          <p:nvPr/>
        </p:nvSpPr>
        <p:spPr>
          <a:xfrm>
            <a:off x="5623560" y="6949440"/>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843" name="Google Shape;843;p68"/>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844" name="Google Shape;844;p68"/>
          <p:cNvGrpSpPr/>
          <p:nvPr/>
        </p:nvGrpSpPr>
        <p:grpSpPr>
          <a:xfrm>
            <a:off x="527725" y="667512"/>
            <a:ext cx="1684375" cy="117000"/>
            <a:chOff x="527725" y="667512"/>
            <a:chExt cx="1684375" cy="117000"/>
          </a:xfrm>
        </p:grpSpPr>
        <p:sp>
          <p:nvSpPr>
            <p:cNvPr id="845" name="Google Shape;845;p6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46" name="Google Shape;846;p68">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0" name="Shape 850"/>
        <p:cNvGrpSpPr/>
        <p:nvPr/>
      </p:nvGrpSpPr>
      <p:grpSpPr>
        <a:xfrm>
          <a:off x="0" y="0"/>
          <a:ext cx="0" cy="0"/>
          <a:chOff x="0" y="0"/>
          <a:chExt cx="0" cy="0"/>
        </a:xfrm>
      </p:grpSpPr>
      <p:pic>
        <p:nvPicPr>
          <p:cNvPr id="851" name="Google Shape;851;p69"/>
          <p:cNvPicPr preferRelativeResize="0"/>
          <p:nvPr/>
        </p:nvPicPr>
        <p:blipFill rotWithShape="1">
          <a:blip r:embed="rId3">
            <a:alphaModFix/>
          </a:blip>
          <a:srcRect b="13631" l="23345" r="49033" t="13631"/>
          <a:stretch/>
        </p:blipFill>
        <p:spPr>
          <a:xfrm>
            <a:off x="448050" y="2980950"/>
            <a:ext cx="982598" cy="1402026"/>
          </a:xfrm>
          <a:prstGeom prst="rect">
            <a:avLst/>
          </a:prstGeom>
          <a:noFill/>
          <a:ln>
            <a:noFill/>
          </a:ln>
        </p:spPr>
      </p:pic>
      <p:pic>
        <p:nvPicPr>
          <p:cNvPr id="852" name="Google Shape;852;p69"/>
          <p:cNvPicPr preferRelativeResize="0"/>
          <p:nvPr/>
        </p:nvPicPr>
        <p:blipFill rotWithShape="1">
          <a:blip r:embed="rId4">
            <a:alphaModFix/>
          </a:blip>
          <a:srcRect b="0" l="19778" r="19778" t="0"/>
          <a:stretch/>
        </p:blipFill>
        <p:spPr>
          <a:xfrm>
            <a:off x="448050" y="2066550"/>
            <a:ext cx="982600" cy="914400"/>
          </a:xfrm>
          <a:prstGeom prst="rect">
            <a:avLst/>
          </a:prstGeom>
          <a:noFill/>
          <a:ln>
            <a:noFill/>
          </a:ln>
        </p:spPr>
      </p:pic>
      <p:graphicFrame>
        <p:nvGraphicFramePr>
          <p:cNvPr id="853" name="Google Shape;853;p69"/>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2348925"/>
                <a:gridCol w="1475150"/>
                <a:gridCol w="1763575"/>
                <a:gridCol w="13332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5"/>
                        </a:rPr>
                        <a:t>Magnets &amp; Forces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What can magnets do?</a:t>
                      </a:r>
                      <a:endParaRPr b="1" i="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3-PS2-3. </a:t>
                      </a:r>
                      <a:r>
                        <a:rPr lang="en" sz="800">
                          <a:solidFill>
                            <a:schemeClr val="dk1"/>
                          </a:solidFill>
                          <a:latin typeface="Poppins"/>
                          <a:ea typeface="Poppins"/>
                          <a:cs typeface="Poppins"/>
                          <a:sym typeface="Poppins"/>
                        </a:rPr>
                        <a:t>Ask questions to determine cause and effect relationships of electric or magnetic interactions between two objects not in contact with each other.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Magnets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you unlock a door using a magnet?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3-PS2-4. </a:t>
                      </a:r>
                      <a:r>
                        <a:rPr lang="en" sz="800">
                          <a:solidFill>
                            <a:schemeClr val="dk1"/>
                          </a:solidFill>
                          <a:latin typeface="Poppins"/>
                          <a:ea typeface="Poppins"/>
                          <a:cs typeface="Poppins"/>
                          <a:sym typeface="Poppins"/>
                        </a:rPr>
                        <a:t>Define a simple design problem that can be solved by applying scientific ideas about magnets.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854" name="Google Shape;854;p69"/>
          <p:cNvSpPr/>
          <p:nvPr/>
        </p:nvSpPr>
        <p:spPr>
          <a:xfrm>
            <a:off x="457200" y="29809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855" name="Google Shape;855;p6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856" name="Google Shape;856;p69"/>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57" name="Google Shape;857;p6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858" name="Google Shape;858;p6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1"/>
              </a:rPr>
              <a:t>Forces, Motion, &amp; Magnets </a:t>
            </a:r>
            <a:r>
              <a:rPr lang="en" sz="1200">
                <a:solidFill>
                  <a:schemeClr val="hlink"/>
                </a:solidFill>
                <a:uFill>
                  <a:noFill/>
                </a:uFill>
                <a:latin typeface="Poppins"/>
                <a:ea typeface="Poppins"/>
                <a:cs typeface="Poppins"/>
                <a:sym typeface="Poppins"/>
                <a:hlinkClick r:id="rId12"/>
              </a:rPr>
              <a:t>(Invisible Forces)</a:t>
            </a:r>
            <a:r>
              <a:rPr b="1" lang="en" sz="1200">
                <a:solidFill>
                  <a:schemeClr val="hlink"/>
                </a:solidFill>
                <a:uFill>
                  <a:noFill/>
                </a:uFill>
                <a:latin typeface="Poppins"/>
                <a:ea typeface="Poppins"/>
                <a:cs typeface="Poppins"/>
                <a:sym typeface="Poppins"/>
                <a:hlinkClick r:id="rId13"/>
              </a:rPr>
              <a:t> • </a:t>
            </a:r>
            <a:r>
              <a:rPr lang="en" sz="1200">
                <a:solidFill>
                  <a:schemeClr val="hlink"/>
                </a:solidFill>
                <a:uFill>
                  <a:noFill/>
                </a:uFill>
                <a:latin typeface="Poppins"/>
                <a:ea typeface="Poppins"/>
                <a:cs typeface="Poppins"/>
                <a:sym typeface="Poppins"/>
                <a:hlinkClick r:id="rId14"/>
              </a:rPr>
              <a:t>Page 2 of 2</a:t>
            </a:r>
            <a:endParaRPr sz="1200">
              <a:latin typeface="Poppins"/>
              <a:ea typeface="Poppins"/>
              <a:cs typeface="Poppins"/>
              <a:sym typeface="Poppins"/>
            </a:endParaRPr>
          </a:p>
        </p:txBody>
      </p:sp>
      <p:sp>
        <p:nvSpPr>
          <p:cNvPr id="859" name="Google Shape;859;p6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5">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60" name="Google Shape;860;p6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61" name="Google Shape;861;p69"/>
          <p:cNvPicPr preferRelativeResize="0"/>
          <p:nvPr/>
        </p:nvPicPr>
        <p:blipFill rotWithShape="1">
          <a:blip r:embed="rId16">
            <a:alphaModFix/>
          </a:blip>
          <a:srcRect b="1663" l="0" r="0" t="1663"/>
          <a:stretch/>
        </p:blipFill>
        <p:spPr>
          <a:xfrm>
            <a:off x="7953375" y="305775"/>
            <a:ext cx="1647825" cy="209550"/>
          </a:xfrm>
          <a:prstGeom prst="rect">
            <a:avLst/>
          </a:prstGeom>
          <a:noFill/>
          <a:ln>
            <a:noFill/>
          </a:ln>
        </p:spPr>
      </p:pic>
      <p:grpSp>
        <p:nvGrpSpPr>
          <p:cNvPr id="862" name="Google Shape;862;p69"/>
          <p:cNvGrpSpPr/>
          <p:nvPr/>
        </p:nvGrpSpPr>
        <p:grpSpPr>
          <a:xfrm>
            <a:off x="527725" y="667512"/>
            <a:ext cx="1684375" cy="117000"/>
            <a:chOff x="527725" y="667512"/>
            <a:chExt cx="1684375" cy="117000"/>
          </a:xfrm>
        </p:grpSpPr>
        <p:sp>
          <p:nvSpPr>
            <p:cNvPr id="863" name="Google Shape;863;p6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64" name="Google Shape;864;p69">
              <a:hlinkClick action="ppaction://hlinksldjump" r:id="rId18"/>
            </p:cNvPr>
            <p:cNvPicPr preferRelativeResize="0"/>
            <p:nvPr/>
          </p:nvPicPr>
          <p:blipFill rotWithShape="1">
            <a:blip r:embed="rId1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69" name="Shape 869"/>
        <p:cNvGrpSpPr/>
        <p:nvPr/>
      </p:nvGrpSpPr>
      <p:grpSpPr>
        <a:xfrm>
          <a:off x="0" y="0"/>
          <a:ext cx="0" cy="0"/>
          <a:chOff x="0" y="0"/>
          <a:chExt cx="0" cy="0"/>
        </a:xfrm>
      </p:grpSpPr>
      <p:graphicFrame>
        <p:nvGraphicFramePr>
          <p:cNvPr id="870" name="Google Shape;870;p70"/>
          <p:cNvGraphicFramePr/>
          <p:nvPr/>
        </p:nvGraphicFramePr>
        <p:xfrm>
          <a:off x="457800" y="3562772"/>
          <a:ext cx="3000000" cy="3000000"/>
        </p:xfrm>
        <a:graphic>
          <a:graphicData uri="http://schemas.openxmlformats.org/drawingml/2006/table">
            <a:tbl>
              <a:tblPr>
                <a:noFill/>
                <a:tableStyleId>{B44EE751-F437-4471-BFE2-3BF3C165C453}</a:tableStyleId>
              </a:tblPr>
              <a:tblGrid>
                <a:gridCol w="1527400"/>
                <a:gridCol w="1527400"/>
                <a:gridCol w="1527400"/>
                <a:gridCol w="1527400"/>
                <a:gridCol w="1527400"/>
                <a:gridCol w="1527400"/>
              </a:tblGrid>
              <a:tr h="100000">
                <a:tc>
                  <a:txBody>
                    <a:bodyPr/>
                    <a:lstStyle/>
                    <a:p>
                      <a:pPr indent="0" lvl="0" marL="0" rtl="0" algn="ctr">
                        <a:spcBef>
                          <a:spcPts val="0"/>
                        </a:spcBef>
                        <a:spcAft>
                          <a:spcPts val="0"/>
                        </a:spcAft>
                        <a:buClr>
                          <a:schemeClr val="dk1"/>
                        </a:buClr>
                        <a:buSzPts val="1100"/>
                        <a:buFont typeface="Arial"/>
                        <a:buNone/>
                      </a:pPr>
                      <a:r>
                        <a:rPr lang="en" sz="1000" u="sng">
                          <a:solidFill>
                            <a:schemeClr val="dk1"/>
                          </a:solidFill>
                          <a:latin typeface="Poppins"/>
                          <a:ea typeface="Poppins"/>
                          <a:cs typeface="Poppins"/>
                          <a:sym typeface="Poppins"/>
                          <a:hlinkClick action="ppaction://hlinksldjump" r:id="rId3">
                            <a:extLst>
                              <a:ext uri="{A12FA001-AC4F-418D-AE19-62706E023703}">
                                <ahyp:hlinkClr val="tx"/>
                              </a:ext>
                            </a:extLst>
                          </a:hlinkClick>
                        </a:rPr>
                        <a:t>Page 35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4">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5">
                            <a:extLst>
                              <a:ext uri="{A12FA001-AC4F-418D-AE19-62706E023703}">
                                <ahyp:hlinkClr val="tx"/>
                              </a:ext>
                            </a:extLst>
                          </a:hlinkClick>
                        </a:rPr>
                        <a:t>Page 36</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7">
                            <a:extLst>
                              <a:ext uri="{A12FA001-AC4F-418D-AE19-62706E023703}">
                                <ahyp:hlinkClr val="tx"/>
                              </a:ext>
                            </a:extLst>
                          </a:hlinkClick>
                        </a:rPr>
                        <a:t>Page 37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9">
                            <a:extLst>
                              <a:ext uri="{A12FA001-AC4F-418D-AE19-62706E023703}">
                                <ahyp:hlinkClr val="tx"/>
                              </a:ext>
                            </a:extLst>
                          </a:hlinkClick>
                        </a:rPr>
                        <a:t>Page 38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1">
                            <a:extLst>
                              <a:ext uri="{A12FA001-AC4F-418D-AE19-62706E023703}">
                                <ahyp:hlinkClr val="tx"/>
                              </a:ext>
                            </a:extLst>
                          </a:hlinkClick>
                        </a:rPr>
                        <a:t>Page 39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13">
                            <a:extLst>
                              <a:ext uri="{A12FA001-AC4F-418D-AE19-62706E023703}">
                                <ahyp:hlinkClr val="tx"/>
                              </a:ext>
                            </a:extLst>
                          </a:hlinkClick>
                        </a:rPr>
                        <a:t>Page 41</a:t>
                      </a:r>
                      <a:r>
                        <a:rPr lang="en" sz="1000" u="sng">
                          <a:solidFill>
                            <a:schemeClr val="hlink"/>
                          </a:solidFill>
                          <a:latin typeface="Poppins"/>
                          <a:ea typeface="Poppins"/>
                          <a:cs typeface="Poppins"/>
                          <a:sym typeface="Poppins"/>
                          <a:hlinkClick action="ppaction://hlinksldjump" r:id="rId14"/>
                        </a:rPr>
                        <a:t> </a:t>
                      </a:r>
                      <a:r>
                        <a:rPr b="1" lang="en" sz="1000">
                          <a:solidFill>
                            <a:srgbClr val="000000"/>
                          </a:solidFill>
                          <a:latin typeface="Poppins"/>
                          <a:ea typeface="Poppins"/>
                          <a:cs typeface="Poppins"/>
                          <a:sym typeface="Poppins"/>
                        </a:rPr>
                        <a:t> </a:t>
                      </a:r>
                      <a:r>
                        <a:rPr lang="en" sz="1000">
                          <a:solidFill>
                            <a:srgbClr val="000000"/>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5">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429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4-ESS3-2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4-PS3-4</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4-ESS3-1</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4-PS3-2</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4-PS3-4</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3-5-ETS1-1</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320000">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br>
                        <a:rPr lang="en" sz="10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rgbClr val="000000"/>
                          </a:solidFill>
                          <a:latin typeface="Poppins"/>
                          <a:ea typeface="Poppins"/>
                          <a:cs typeface="Poppins"/>
                          <a:sym typeface="Poppins"/>
                        </a:rPr>
                        <a:t>Unit Breakdown:</a:t>
                      </a:r>
                      <a:endParaRPr b="1" sz="10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Lessons &amp; Activities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Lesson Assessments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Extension Blocks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871" name="Google Shape;871;p70"/>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4th Grade Units</a:t>
            </a:r>
            <a:r>
              <a:rPr lang="en">
                <a:latin typeface="Poppins"/>
                <a:ea typeface="Poppins"/>
                <a:cs typeface="Poppins"/>
                <a:sym typeface="Poppins"/>
              </a:rPr>
              <a:t> • </a:t>
            </a:r>
            <a:r>
              <a:rPr lang="en" sz="1200">
                <a:latin typeface="Poppins"/>
                <a:ea typeface="Poppins"/>
                <a:cs typeface="Poppins"/>
                <a:sym typeface="Poppins"/>
              </a:rPr>
              <a:t>Units may be taught in any order </a:t>
            </a:r>
            <a:endParaRPr sz="1200">
              <a:latin typeface="Poppins"/>
              <a:ea typeface="Poppins"/>
              <a:cs typeface="Poppins"/>
              <a:sym typeface="Poppins"/>
            </a:endParaRPr>
          </a:p>
        </p:txBody>
      </p:sp>
      <p:sp>
        <p:nvSpPr>
          <p:cNvPr id="872" name="Google Shape;872;p7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2">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873" name="Google Shape;873;p70"/>
          <p:cNvGrpSpPr/>
          <p:nvPr/>
        </p:nvGrpSpPr>
        <p:grpSpPr>
          <a:xfrm>
            <a:off x="3582766" y="1867181"/>
            <a:ext cx="1371600" cy="1371600"/>
            <a:chOff x="3602393" y="1867188"/>
            <a:chExt cx="1371600" cy="1371600"/>
          </a:xfrm>
        </p:grpSpPr>
        <p:pic>
          <p:nvPicPr>
            <p:cNvPr id="874" name="Google Shape;874;p70"/>
            <p:cNvPicPr preferRelativeResize="0"/>
            <p:nvPr/>
          </p:nvPicPr>
          <p:blipFill rotWithShape="1">
            <a:blip r:embed="rId23">
              <a:alphaModFix/>
            </a:blip>
            <a:srcRect b="6148" l="0" r="0" t="6156"/>
            <a:stretch/>
          </p:blipFill>
          <p:spPr>
            <a:xfrm>
              <a:off x="3611843" y="1867188"/>
              <a:ext cx="1352700" cy="1371600"/>
            </a:xfrm>
            <a:prstGeom prst="ellipse">
              <a:avLst/>
            </a:prstGeom>
            <a:noFill/>
            <a:ln>
              <a:noFill/>
            </a:ln>
          </p:spPr>
        </p:pic>
        <p:sp>
          <p:nvSpPr>
            <p:cNvPr id="875" name="Google Shape;875;p70"/>
            <p:cNvSpPr/>
            <p:nvPr/>
          </p:nvSpPr>
          <p:spPr>
            <a:xfrm>
              <a:off x="3602393"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76" name="Google Shape;876;p70"/>
            <p:cNvSpPr txBox="1"/>
            <p:nvPr/>
          </p:nvSpPr>
          <p:spPr>
            <a:xfrm>
              <a:off x="3667943" y="2183538"/>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Earth’s Features &amp; Processes </a:t>
              </a:r>
              <a:endParaRPr sz="1200">
                <a:solidFill>
                  <a:schemeClr val="lt1"/>
                </a:solidFill>
                <a:latin typeface="Poppins"/>
                <a:ea typeface="Poppins"/>
                <a:cs typeface="Poppins"/>
                <a:sym typeface="Poppins"/>
              </a:endParaRPr>
            </a:p>
          </p:txBody>
        </p:sp>
      </p:grpSp>
      <p:grpSp>
        <p:nvGrpSpPr>
          <p:cNvPr id="877" name="Google Shape;877;p70"/>
          <p:cNvGrpSpPr/>
          <p:nvPr/>
        </p:nvGrpSpPr>
        <p:grpSpPr>
          <a:xfrm>
            <a:off x="8213288" y="1867181"/>
            <a:ext cx="1371600" cy="1371600"/>
            <a:chOff x="8213288" y="1867186"/>
            <a:chExt cx="1371600" cy="1371600"/>
          </a:xfrm>
        </p:grpSpPr>
        <p:pic>
          <p:nvPicPr>
            <p:cNvPr id="878" name="Google Shape;878;p70"/>
            <p:cNvPicPr preferRelativeResize="0"/>
            <p:nvPr/>
          </p:nvPicPr>
          <p:blipFill rotWithShape="1">
            <a:blip r:embed="rId24">
              <a:alphaModFix/>
            </a:blip>
            <a:srcRect b="0" l="690" r="690" t="0"/>
            <a:stretch/>
          </p:blipFill>
          <p:spPr>
            <a:xfrm>
              <a:off x="8222738" y="1867186"/>
              <a:ext cx="1352700" cy="1371600"/>
            </a:xfrm>
            <a:prstGeom prst="ellipse">
              <a:avLst/>
            </a:prstGeom>
            <a:noFill/>
            <a:ln>
              <a:noFill/>
            </a:ln>
          </p:spPr>
        </p:pic>
        <p:sp>
          <p:nvSpPr>
            <p:cNvPr id="879" name="Google Shape;879;p70"/>
            <p:cNvSpPr/>
            <p:nvPr/>
          </p:nvSpPr>
          <p:spPr>
            <a:xfrm>
              <a:off x="8213288" y="186718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80" name="Google Shape;880;p70"/>
            <p:cNvSpPr txBox="1"/>
            <p:nvPr/>
          </p:nvSpPr>
          <p:spPr>
            <a:xfrm>
              <a:off x="8222738" y="2183536"/>
              <a:ext cx="13527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rgbClr val="FFFFFF"/>
                  </a:solidFill>
                  <a:latin typeface="Poppins"/>
                  <a:ea typeface="Poppins"/>
                  <a:cs typeface="Poppins"/>
                  <a:sym typeface="Poppins"/>
                </a:rPr>
                <a:t>Electricity, Light, &amp;</a:t>
              </a:r>
              <a:endParaRPr b="1" sz="1200">
                <a:solidFill>
                  <a:srgbClr val="FFFFFF"/>
                </a:solidFill>
                <a:latin typeface="Poppins"/>
                <a:ea typeface="Poppins"/>
                <a:cs typeface="Poppins"/>
                <a:sym typeface="Poppins"/>
              </a:endParaRPr>
            </a:p>
            <a:p>
              <a:pPr indent="0" lvl="0" marL="0" rtl="0" algn="ctr">
                <a:spcBef>
                  <a:spcPts val="0"/>
                </a:spcBef>
                <a:spcAft>
                  <a:spcPts val="0"/>
                </a:spcAft>
                <a:buNone/>
              </a:pPr>
              <a:r>
                <a:rPr b="1" lang="en" sz="1200">
                  <a:solidFill>
                    <a:srgbClr val="FFFFFF"/>
                  </a:solidFill>
                  <a:latin typeface="Poppins"/>
                  <a:ea typeface="Poppins"/>
                  <a:cs typeface="Poppins"/>
                  <a:sym typeface="Poppins"/>
                </a:rPr>
                <a:t>Heat</a:t>
              </a:r>
              <a:endParaRPr>
                <a:solidFill>
                  <a:srgbClr val="FFFFFF"/>
                </a:solidFill>
              </a:endParaRPr>
            </a:p>
          </p:txBody>
        </p:sp>
      </p:grpSp>
      <p:grpSp>
        <p:nvGrpSpPr>
          <p:cNvPr id="881" name="Google Shape;881;p70"/>
          <p:cNvGrpSpPr/>
          <p:nvPr/>
        </p:nvGrpSpPr>
        <p:grpSpPr>
          <a:xfrm>
            <a:off x="527728" y="1867181"/>
            <a:ext cx="1371600" cy="1371600"/>
            <a:chOff x="527728" y="1867175"/>
            <a:chExt cx="1371600" cy="1371600"/>
          </a:xfrm>
        </p:grpSpPr>
        <p:pic>
          <p:nvPicPr>
            <p:cNvPr id="882" name="Google Shape;882;p70"/>
            <p:cNvPicPr preferRelativeResize="0"/>
            <p:nvPr/>
          </p:nvPicPr>
          <p:blipFill rotWithShape="1">
            <a:blip r:embed="rId25">
              <a:alphaModFix/>
            </a:blip>
            <a:srcRect b="6148" l="0" r="0" t="6156"/>
            <a:stretch/>
          </p:blipFill>
          <p:spPr>
            <a:xfrm>
              <a:off x="537178" y="1867175"/>
              <a:ext cx="1352700" cy="1371600"/>
            </a:xfrm>
            <a:prstGeom prst="ellipse">
              <a:avLst/>
            </a:prstGeom>
            <a:noFill/>
            <a:ln>
              <a:noFill/>
            </a:ln>
          </p:spPr>
        </p:pic>
        <p:sp>
          <p:nvSpPr>
            <p:cNvPr id="883" name="Google Shape;883;p70"/>
            <p:cNvSpPr/>
            <p:nvPr/>
          </p:nvSpPr>
          <p:spPr>
            <a:xfrm>
              <a:off x="527728"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Human Body, Vision, &amp; The Brain</a:t>
              </a:r>
              <a:endParaRPr b="1" sz="1200">
                <a:solidFill>
                  <a:schemeClr val="lt1"/>
                </a:solidFill>
                <a:latin typeface="Poppins"/>
                <a:ea typeface="Poppins"/>
                <a:cs typeface="Poppins"/>
                <a:sym typeface="Poppins"/>
              </a:endParaRPr>
            </a:p>
          </p:txBody>
        </p:sp>
      </p:grpSp>
      <p:grpSp>
        <p:nvGrpSpPr>
          <p:cNvPr id="884" name="Google Shape;884;p70"/>
          <p:cNvGrpSpPr/>
          <p:nvPr/>
        </p:nvGrpSpPr>
        <p:grpSpPr>
          <a:xfrm>
            <a:off x="5110284" y="1867181"/>
            <a:ext cx="1412100" cy="1371600"/>
            <a:chOff x="5120294" y="1867188"/>
            <a:chExt cx="1412100" cy="1371600"/>
          </a:xfrm>
        </p:grpSpPr>
        <p:pic>
          <p:nvPicPr>
            <p:cNvPr id="885" name="Google Shape;885;p70"/>
            <p:cNvPicPr preferRelativeResize="0"/>
            <p:nvPr/>
          </p:nvPicPr>
          <p:blipFill rotWithShape="1">
            <a:blip r:embed="rId26">
              <a:alphaModFix/>
            </a:blip>
            <a:srcRect b="0" l="22397" r="22397" t="0"/>
            <a:stretch/>
          </p:blipFill>
          <p:spPr>
            <a:xfrm>
              <a:off x="5149994" y="1867188"/>
              <a:ext cx="1352700" cy="1371600"/>
            </a:xfrm>
            <a:prstGeom prst="ellipse">
              <a:avLst/>
            </a:prstGeom>
            <a:noFill/>
            <a:ln>
              <a:noFill/>
            </a:ln>
          </p:spPr>
        </p:pic>
        <p:sp>
          <p:nvSpPr>
            <p:cNvPr id="886" name="Google Shape;886;p70"/>
            <p:cNvSpPr/>
            <p:nvPr/>
          </p:nvSpPr>
          <p:spPr>
            <a:xfrm>
              <a:off x="5140544"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87" name="Google Shape;887;p70"/>
            <p:cNvSpPr txBox="1"/>
            <p:nvPr/>
          </p:nvSpPr>
          <p:spPr>
            <a:xfrm>
              <a:off x="5120294" y="2191338"/>
              <a:ext cx="1412100" cy="723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Sound, </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Waves, &amp;</a:t>
              </a:r>
              <a:r>
                <a:rPr b="1" lang="en" sz="1100">
                  <a:solidFill>
                    <a:schemeClr val="lt1"/>
                  </a:solidFill>
                  <a:uFill>
                    <a:noFill/>
                  </a:uFill>
                  <a:latin typeface="Poppins"/>
                  <a:ea typeface="Poppins"/>
                  <a:cs typeface="Poppins"/>
                  <a:sym typeface="Poppins"/>
                  <a:hlinkClick>
                    <a:extLst>
                      <a:ext uri="{A12FA001-AC4F-418D-AE19-62706E023703}">
                        <ahyp:hlinkClr val="tx"/>
                      </a:ext>
                    </a:extLst>
                  </a:hlinkClick>
                </a:rPr>
                <a:t> Communication</a:t>
              </a:r>
              <a:endParaRPr sz="1200">
                <a:solidFill>
                  <a:schemeClr val="lt1"/>
                </a:solidFill>
              </a:endParaRPr>
            </a:p>
          </p:txBody>
        </p:sp>
      </p:grpSp>
      <p:grpSp>
        <p:nvGrpSpPr>
          <p:cNvPr id="888" name="Google Shape;888;p70"/>
          <p:cNvGrpSpPr/>
          <p:nvPr/>
        </p:nvGrpSpPr>
        <p:grpSpPr>
          <a:xfrm>
            <a:off x="6678303" y="1867181"/>
            <a:ext cx="1379066" cy="1371600"/>
            <a:chOff x="6679576" y="1867188"/>
            <a:chExt cx="1379066" cy="1371600"/>
          </a:xfrm>
        </p:grpSpPr>
        <p:pic>
          <p:nvPicPr>
            <p:cNvPr id="889" name="Google Shape;889;p70"/>
            <p:cNvPicPr preferRelativeResize="0"/>
            <p:nvPr/>
          </p:nvPicPr>
          <p:blipFill rotWithShape="1">
            <a:blip r:embed="rId27">
              <a:alphaModFix/>
            </a:blip>
            <a:srcRect b="0" l="22021" r="22016" t="0"/>
            <a:stretch/>
          </p:blipFill>
          <p:spPr>
            <a:xfrm>
              <a:off x="6689026" y="1867188"/>
              <a:ext cx="1352700" cy="1371600"/>
            </a:xfrm>
            <a:prstGeom prst="ellipse">
              <a:avLst/>
            </a:prstGeom>
            <a:noFill/>
            <a:ln>
              <a:noFill/>
            </a:ln>
          </p:spPr>
        </p:pic>
        <p:sp>
          <p:nvSpPr>
            <p:cNvPr id="890" name="Google Shape;890;p70"/>
            <p:cNvSpPr/>
            <p:nvPr/>
          </p:nvSpPr>
          <p:spPr>
            <a:xfrm>
              <a:off x="6679576"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91" name="Google Shape;891;p70"/>
            <p:cNvSpPr txBox="1"/>
            <p:nvPr/>
          </p:nvSpPr>
          <p:spPr>
            <a:xfrm>
              <a:off x="6687042" y="2183538"/>
              <a:ext cx="1371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Energy &amp;  Energy Transfer </a:t>
              </a:r>
              <a:endParaRPr>
                <a:solidFill>
                  <a:schemeClr val="lt1"/>
                </a:solidFill>
              </a:endParaRPr>
            </a:p>
          </p:txBody>
        </p:sp>
      </p:grpSp>
      <p:grpSp>
        <p:nvGrpSpPr>
          <p:cNvPr id="892" name="Google Shape;892;p70"/>
          <p:cNvGrpSpPr/>
          <p:nvPr/>
        </p:nvGrpSpPr>
        <p:grpSpPr>
          <a:xfrm>
            <a:off x="2055247" y="1867181"/>
            <a:ext cx="1371600" cy="1371600"/>
            <a:chOff x="2060331" y="1867175"/>
            <a:chExt cx="1371600" cy="1371600"/>
          </a:xfrm>
        </p:grpSpPr>
        <p:pic>
          <p:nvPicPr>
            <p:cNvPr id="893" name="Google Shape;893;p70"/>
            <p:cNvPicPr preferRelativeResize="0"/>
            <p:nvPr/>
          </p:nvPicPr>
          <p:blipFill rotWithShape="1">
            <a:blip r:embed="rId28">
              <a:alphaModFix/>
            </a:blip>
            <a:srcRect b="0" l="690" r="690" t="0"/>
            <a:stretch/>
          </p:blipFill>
          <p:spPr>
            <a:xfrm>
              <a:off x="2069781" y="1867175"/>
              <a:ext cx="1352700" cy="1371600"/>
            </a:xfrm>
            <a:prstGeom prst="ellipse">
              <a:avLst/>
            </a:prstGeom>
            <a:noFill/>
            <a:ln>
              <a:noFill/>
            </a:ln>
          </p:spPr>
        </p:pic>
        <p:sp>
          <p:nvSpPr>
            <p:cNvPr id="894" name="Google Shape;894;p70"/>
            <p:cNvSpPr/>
            <p:nvPr/>
          </p:nvSpPr>
          <p:spPr>
            <a:xfrm>
              <a:off x="2060331"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95" name="Google Shape;895;p70"/>
            <p:cNvSpPr txBox="1"/>
            <p:nvPr/>
          </p:nvSpPr>
          <p:spPr>
            <a:xfrm>
              <a:off x="2125881" y="2183525"/>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latin typeface="Poppins"/>
                  <a:ea typeface="Poppins"/>
                  <a:cs typeface="Poppins"/>
                  <a:sym typeface="Poppins"/>
                </a:rPr>
                <a:t>Animal &amp; Plant Adaptations</a:t>
              </a:r>
              <a:endParaRPr sz="1200">
                <a:solidFill>
                  <a:schemeClr val="lt1"/>
                </a:solidFill>
                <a:latin typeface="Poppins"/>
                <a:ea typeface="Poppins"/>
                <a:cs typeface="Poppins"/>
                <a:sym typeface="Poppins"/>
              </a:endParaRPr>
            </a:p>
          </p:txBody>
        </p:sp>
      </p:grpSp>
      <p:sp>
        <p:nvSpPr>
          <p:cNvPr id="896" name="Google Shape;896;p70"/>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97" name="Google Shape;897;p7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All Units at a Glance</a:t>
            </a:r>
            <a:endParaRPr sz="1200">
              <a:latin typeface="Poppins"/>
              <a:ea typeface="Poppins"/>
              <a:cs typeface="Poppins"/>
              <a:sym typeface="Poppins"/>
            </a:endParaRPr>
          </a:p>
        </p:txBody>
      </p:sp>
      <p:pic>
        <p:nvPicPr>
          <p:cNvPr id="898" name="Google Shape;898;p70"/>
          <p:cNvPicPr preferRelativeResize="0"/>
          <p:nvPr/>
        </p:nvPicPr>
        <p:blipFill rotWithShape="1">
          <a:blip r:embed="rId29">
            <a:alphaModFix/>
          </a:blip>
          <a:srcRect b="1663" l="0" r="0" t="1663"/>
          <a:stretch/>
        </p:blipFill>
        <p:spPr>
          <a:xfrm>
            <a:off x="7953375" y="305775"/>
            <a:ext cx="1647825" cy="209550"/>
          </a:xfrm>
          <a:prstGeom prst="rect">
            <a:avLst/>
          </a:prstGeom>
          <a:noFill/>
          <a:ln>
            <a:noFill/>
          </a:ln>
        </p:spPr>
      </p:pic>
      <p:grpSp>
        <p:nvGrpSpPr>
          <p:cNvPr id="899" name="Google Shape;899;p70"/>
          <p:cNvGrpSpPr/>
          <p:nvPr/>
        </p:nvGrpSpPr>
        <p:grpSpPr>
          <a:xfrm>
            <a:off x="527725" y="667512"/>
            <a:ext cx="1684375" cy="117000"/>
            <a:chOff x="527725" y="667512"/>
            <a:chExt cx="1684375" cy="117000"/>
          </a:xfrm>
        </p:grpSpPr>
        <p:sp>
          <p:nvSpPr>
            <p:cNvPr id="900" name="Google Shape;900;p7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30">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901" name="Google Shape;901;p70">
              <a:hlinkClick/>
            </p:cNvPr>
            <p:cNvPicPr preferRelativeResize="0"/>
            <p:nvPr/>
          </p:nvPicPr>
          <p:blipFill rotWithShape="1">
            <a:blip r:embed="rId31">
              <a:alphaModFix/>
            </a:blip>
            <a:srcRect b="0" l="9423" r="9415" t="0"/>
            <a:stretch/>
          </p:blipFill>
          <p:spPr>
            <a:xfrm rot="10800000">
              <a:off x="527725" y="680300"/>
              <a:ext cx="147875" cy="86475"/>
            </a:xfrm>
            <a:prstGeom prst="rect">
              <a:avLst/>
            </a:prstGeom>
            <a:noFill/>
            <a:ln>
              <a:noFill/>
            </a:ln>
          </p:spPr>
        </p:pic>
      </p:grpSp>
      <p:sp>
        <p:nvSpPr>
          <p:cNvPr id="902" name="Google Shape;902;p70"/>
          <p:cNvSpPr txBox="1"/>
          <p:nvPr/>
        </p:nvSpPr>
        <p:spPr>
          <a:xfrm>
            <a:off x="7819575" y="7312200"/>
            <a:ext cx="1844700" cy="3078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a:t>
            </a:r>
            <a:r>
              <a:rPr lang="en" sz="800">
                <a:latin typeface="Poppins"/>
                <a:ea typeface="Poppins"/>
                <a:cs typeface="Poppins"/>
                <a:sym typeface="Poppins"/>
              </a:rPr>
              <a:t>or Revised</a:t>
            </a:r>
            <a:r>
              <a:rPr lang="en" sz="800">
                <a:solidFill>
                  <a:srgbClr val="000000"/>
                </a:solidFill>
                <a:latin typeface="Poppins"/>
                <a:ea typeface="Poppins"/>
                <a:cs typeface="Poppins"/>
                <a:sym typeface="Poppins"/>
              </a:rPr>
              <a:t> Lesson</a:t>
            </a:r>
            <a:endParaRPr sz="800">
              <a:latin typeface="Poppins"/>
              <a:ea typeface="Poppins"/>
              <a:cs typeface="Poppins"/>
              <a:sym typeface="Poppins"/>
            </a:endParaRPr>
          </a:p>
        </p:txBody>
      </p:sp>
      <p:sp>
        <p:nvSpPr>
          <p:cNvPr id="903" name="Google Shape;903;p70"/>
          <p:cNvSpPr txBox="1"/>
          <p:nvPr/>
        </p:nvSpPr>
        <p:spPr>
          <a:xfrm>
            <a:off x="3547227" y="3254975"/>
            <a:ext cx="14928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7" name="Shape 907"/>
        <p:cNvGrpSpPr/>
        <p:nvPr/>
      </p:nvGrpSpPr>
      <p:grpSpPr>
        <a:xfrm>
          <a:off x="0" y="0"/>
          <a:ext cx="0" cy="0"/>
          <a:chOff x="0" y="0"/>
          <a:chExt cx="0" cy="0"/>
        </a:xfrm>
      </p:grpSpPr>
      <p:pic>
        <p:nvPicPr>
          <p:cNvPr id="908" name="Google Shape;908;p71"/>
          <p:cNvPicPr preferRelativeResize="0"/>
          <p:nvPr/>
        </p:nvPicPr>
        <p:blipFill rotWithShape="1">
          <a:blip r:embed="rId3">
            <a:alphaModFix/>
          </a:blip>
          <a:srcRect b="9397" l="0" r="0" t="9388"/>
          <a:stretch/>
        </p:blipFill>
        <p:spPr>
          <a:xfrm>
            <a:off x="448050" y="5429900"/>
            <a:ext cx="982600" cy="914400"/>
          </a:xfrm>
          <a:prstGeom prst="rect">
            <a:avLst/>
          </a:prstGeom>
          <a:noFill/>
          <a:ln>
            <a:noFill/>
          </a:ln>
        </p:spPr>
      </p:pic>
      <p:pic>
        <p:nvPicPr>
          <p:cNvPr id="909" name="Google Shape;909;p71"/>
          <p:cNvPicPr preferRelativeResize="0"/>
          <p:nvPr/>
        </p:nvPicPr>
        <p:blipFill rotWithShape="1">
          <a:blip r:embed="rId4">
            <a:alphaModFix/>
          </a:blip>
          <a:srcRect b="0" l="6025" r="6025" t="0"/>
          <a:stretch/>
        </p:blipFill>
        <p:spPr>
          <a:xfrm>
            <a:off x="448050" y="4149800"/>
            <a:ext cx="914400" cy="1280125"/>
          </a:xfrm>
          <a:prstGeom prst="rect">
            <a:avLst/>
          </a:prstGeom>
          <a:noFill/>
          <a:ln>
            <a:noFill/>
          </a:ln>
        </p:spPr>
      </p:pic>
      <p:pic>
        <p:nvPicPr>
          <p:cNvPr id="910" name="Google Shape;910;p71"/>
          <p:cNvPicPr preferRelativeResize="0"/>
          <p:nvPr/>
        </p:nvPicPr>
        <p:blipFill rotWithShape="1">
          <a:blip r:embed="rId5">
            <a:alphaModFix/>
          </a:blip>
          <a:srcRect b="0" l="38992" r="17003" t="0"/>
          <a:stretch/>
        </p:blipFill>
        <p:spPr>
          <a:xfrm>
            <a:off x="448050" y="2980950"/>
            <a:ext cx="914401" cy="1168851"/>
          </a:xfrm>
          <a:prstGeom prst="rect">
            <a:avLst/>
          </a:prstGeom>
          <a:noFill/>
          <a:ln>
            <a:noFill/>
          </a:ln>
        </p:spPr>
      </p:pic>
      <p:pic>
        <p:nvPicPr>
          <p:cNvPr id="911" name="Google Shape;911;p71"/>
          <p:cNvPicPr preferRelativeResize="0"/>
          <p:nvPr/>
        </p:nvPicPr>
        <p:blipFill rotWithShape="1">
          <a:blip r:embed="rId6">
            <a:alphaModFix/>
          </a:blip>
          <a:srcRect b="9763" l="0" r="0" t="9755"/>
          <a:stretch/>
        </p:blipFill>
        <p:spPr>
          <a:xfrm>
            <a:off x="448050" y="2066550"/>
            <a:ext cx="982600" cy="914400"/>
          </a:xfrm>
          <a:prstGeom prst="rect">
            <a:avLst/>
          </a:prstGeom>
          <a:noFill/>
          <a:ln>
            <a:noFill/>
          </a:ln>
        </p:spPr>
      </p:pic>
      <p:graphicFrame>
        <p:nvGraphicFramePr>
          <p:cNvPr id="912" name="Google Shape;912;p71"/>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2785125"/>
                <a:gridCol w="1396725"/>
                <a:gridCol w="1352800"/>
                <a:gridCol w="13862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Muscles &amp; Skeleton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Why do your biceps bulge?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 </a:t>
                      </a:r>
                      <a:r>
                        <a:rPr lang="en" sz="800">
                          <a:solidFill>
                            <a:schemeClr val="dk1"/>
                          </a:solidFill>
                          <a:latin typeface="Poppins"/>
                          <a:ea typeface="Poppins"/>
                          <a:cs typeface="Poppins"/>
                          <a:sym typeface="Poppins"/>
                        </a:rPr>
                        <a:t>Construct an argument that plants and animals have internal and external structures that function to support survival, growth, behavior, and reproduction.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Light, Eyes, &amp; Vision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What do people who are blind see?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4-PS4-2. </a:t>
                      </a:r>
                      <a:r>
                        <a:rPr lang="en" sz="800">
                          <a:solidFill>
                            <a:schemeClr val="dk1"/>
                          </a:solidFill>
                          <a:latin typeface="Poppins"/>
                          <a:ea typeface="Poppins"/>
                          <a:cs typeface="Poppins"/>
                          <a:sym typeface="Poppins"/>
                        </a:rPr>
                        <a:t>Develop a model to describe that light reflecting from objects and entering the eye allows objects to be seen.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 </a:t>
                      </a:r>
                      <a:r>
                        <a:rPr lang="en" sz="800">
                          <a:solidFill>
                            <a:schemeClr val="dk1"/>
                          </a:solidFill>
                          <a:latin typeface="Poppins"/>
                          <a:ea typeface="Poppins"/>
                          <a:cs typeface="Poppins"/>
                          <a:sym typeface="Poppins"/>
                        </a:rPr>
                        <a:t>Construct an argument that plants and animals have internal and external structures that function to support survival, growth, behavior, and reproduction.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PS4.B:</a:t>
                      </a:r>
                      <a:r>
                        <a:rPr lang="en" sz="800">
                          <a:solidFill>
                            <a:schemeClr val="dk1"/>
                          </a:solidFill>
                          <a:latin typeface="Poppins"/>
                          <a:ea typeface="Poppins"/>
                          <a:cs typeface="Poppins"/>
                          <a:sym typeface="Poppins"/>
                        </a:rPr>
                        <a:t> Electromagnetic Radiation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Structure &amp; Function of Eyes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can some animals see in the dark?</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4-PS4-2. </a:t>
                      </a:r>
                      <a:r>
                        <a:rPr lang="en" sz="800">
                          <a:solidFill>
                            <a:schemeClr val="dk1"/>
                          </a:solidFill>
                          <a:latin typeface="Poppins"/>
                          <a:ea typeface="Poppins"/>
                          <a:cs typeface="Poppins"/>
                          <a:sym typeface="Poppins"/>
                        </a:rPr>
                        <a:t>Develop a model to describe that light reflecting from objects and entering the eye allows objects to be seen.</a:t>
                      </a:r>
                      <a:endParaRPr b="1"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 </a:t>
                      </a:r>
                      <a:r>
                        <a:rPr lang="en" sz="800">
                          <a:solidFill>
                            <a:schemeClr val="dk1"/>
                          </a:solidFill>
                          <a:latin typeface="Poppins"/>
                          <a:ea typeface="Poppins"/>
                          <a:cs typeface="Poppins"/>
                          <a:sym typeface="Poppins"/>
                        </a:rPr>
                        <a:t>Construct an argument that plants and animals have internal and external structures that function to support survival, growth, behavior, and reproduction.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PS4.B:</a:t>
                      </a:r>
                      <a:r>
                        <a:rPr lang="en" sz="800">
                          <a:solidFill>
                            <a:schemeClr val="dk1"/>
                          </a:solidFill>
                          <a:latin typeface="Poppins"/>
                          <a:ea typeface="Poppins"/>
                          <a:cs typeface="Poppins"/>
                          <a:sym typeface="Poppins"/>
                        </a:rPr>
                        <a:t> Electromagnetic Radiation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Brain, Nerves, &amp; Information Processing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4"/>
                        </a:rPr>
                        <a:t>How does your brain control your body?</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4-LS1-2. </a:t>
                      </a:r>
                      <a:r>
                        <a:rPr lang="en" sz="800">
                          <a:solidFill>
                            <a:schemeClr val="dk1"/>
                          </a:solidFill>
                          <a:latin typeface="Poppins"/>
                          <a:ea typeface="Poppins"/>
                          <a:cs typeface="Poppins"/>
                          <a:sym typeface="Poppins"/>
                        </a:rPr>
                        <a:t>Use a model to describe that animals receive different types of information through their senses, process the information in their brain, and respond to the information in different ways.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913" name="Google Shape;913;p71"/>
          <p:cNvSpPr/>
          <p:nvPr/>
        </p:nvSpPr>
        <p:spPr>
          <a:xfrm>
            <a:off x="457200" y="29992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14" name="Google Shape;914;p71"/>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15" name="Google Shape;915;p71"/>
          <p:cNvSpPr/>
          <p:nvPr/>
        </p:nvSpPr>
        <p:spPr>
          <a:xfrm>
            <a:off x="457200" y="414980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16" name="Google Shape;916;p71"/>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17" name="Google Shape;917;p7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Life Science</a:t>
            </a:r>
            <a:endParaRPr sz="1200">
              <a:latin typeface="Poppins"/>
              <a:ea typeface="Poppins"/>
              <a:cs typeface="Poppins"/>
              <a:sym typeface="Poppins"/>
            </a:endParaRPr>
          </a:p>
        </p:txBody>
      </p:sp>
      <p:sp>
        <p:nvSpPr>
          <p:cNvPr id="918" name="Google Shape;918;p71"/>
          <p:cNvSpPr txBox="1"/>
          <p:nvPr/>
        </p:nvSpPr>
        <p:spPr>
          <a:xfrm>
            <a:off x="457200" y="1143000"/>
            <a:ext cx="717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8"/>
              </a:rPr>
              <a:t>Human Body, Vision, &amp; The Brain </a:t>
            </a:r>
            <a:r>
              <a:rPr lang="en" sz="1200">
                <a:solidFill>
                  <a:schemeClr val="hlink"/>
                </a:solidFill>
                <a:uFill>
                  <a:noFill/>
                </a:uFill>
                <a:latin typeface="Poppins"/>
                <a:ea typeface="Poppins"/>
                <a:cs typeface="Poppins"/>
                <a:sym typeface="Poppins"/>
                <a:hlinkClick r:id="rId19"/>
              </a:rPr>
              <a:t>(Human Machine)</a:t>
            </a:r>
            <a:endParaRPr sz="1200">
              <a:latin typeface="Poppins"/>
              <a:ea typeface="Poppins"/>
              <a:cs typeface="Poppins"/>
              <a:sym typeface="Poppins"/>
            </a:endParaRPr>
          </a:p>
        </p:txBody>
      </p:sp>
      <p:sp>
        <p:nvSpPr>
          <p:cNvPr id="919" name="Google Shape;919;p71"/>
          <p:cNvSpPr/>
          <p:nvPr/>
        </p:nvSpPr>
        <p:spPr>
          <a:xfrm>
            <a:off x="457200" y="542991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20" name="Google Shape;920;p7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21" name="Google Shape;921;p7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922" name="Google Shape;922;p71"/>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923" name="Google Shape;923;p71"/>
          <p:cNvGrpSpPr/>
          <p:nvPr/>
        </p:nvGrpSpPr>
        <p:grpSpPr>
          <a:xfrm>
            <a:off x="527725" y="667512"/>
            <a:ext cx="1684375" cy="117000"/>
            <a:chOff x="527725" y="667512"/>
            <a:chExt cx="1684375" cy="117000"/>
          </a:xfrm>
        </p:grpSpPr>
        <p:sp>
          <p:nvSpPr>
            <p:cNvPr id="924" name="Google Shape;924;p7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25" name="Google Shape;925;p71">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9" name="Shape 929"/>
        <p:cNvGrpSpPr/>
        <p:nvPr/>
      </p:nvGrpSpPr>
      <p:grpSpPr>
        <a:xfrm>
          <a:off x="0" y="0"/>
          <a:ext cx="0" cy="0"/>
          <a:chOff x="0" y="0"/>
          <a:chExt cx="0" cy="0"/>
        </a:xfrm>
      </p:grpSpPr>
      <p:pic>
        <p:nvPicPr>
          <p:cNvPr id="930" name="Google Shape;930;p72"/>
          <p:cNvPicPr preferRelativeResize="0"/>
          <p:nvPr/>
        </p:nvPicPr>
        <p:blipFill rotWithShape="1">
          <a:blip r:embed="rId3">
            <a:alphaModFix/>
          </a:blip>
          <a:srcRect b="0" l="13280" r="16717" t="0"/>
          <a:stretch/>
        </p:blipFill>
        <p:spPr>
          <a:xfrm>
            <a:off x="468000" y="4506175"/>
            <a:ext cx="1126725" cy="1044849"/>
          </a:xfrm>
          <a:prstGeom prst="rect">
            <a:avLst/>
          </a:prstGeom>
          <a:noFill/>
          <a:ln>
            <a:noFill/>
          </a:ln>
        </p:spPr>
      </p:pic>
      <p:pic>
        <p:nvPicPr>
          <p:cNvPr id="931" name="Google Shape;931;p72"/>
          <p:cNvPicPr preferRelativeResize="0"/>
          <p:nvPr/>
        </p:nvPicPr>
        <p:blipFill rotWithShape="1">
          <a:blip r:embed="rId4">
            <a:alphaModFix/>
          </a:blip>
          <a:srcRect b="0" l="44840" r="0" t="0"/>
          <a:stretch/>
        </p:blipFill>
        <p:spPr>
          <a:xfrm>
            <a:off x="468000" y="3347975"/>
            <a:ext cx="1126726" cy="1149857"/>
          </a:xfrm>
          <a:prstGeom prst="rect">
            <a:avLst/>
          </a:prstGeom>
          <a:noFill/>
          <a:ln>
            <a:noFill/>
          </a:ln>
        </p:spPr>
      </p:pic>
      <p:pic>
        <p:nvPicPr>
          <p:cNvPr id="932" name="Google Shape;932;p72"/>
          <p:cNvPicPr preferRelativeResize="0"/>
          <p:nvPr/>
        </p:nvPicPr>
        <p:blipFill rotWithShape="1">
          <a:blip r:embed="rId5">
            <a:alphaModFix/>
          </a:blip>
          <a:srcRect b="0" l="25573" r="0" t="0"/>
          <a:stretch/>
        </p:blipFill>
        <p:spPr>
          <a:xfrm>
            <a:off x="468000" y="2189775"/>
            <a:ext cx="1371600" cy="1154488"/>
          </a:xfrm>
          <a:prstGeom prst="rect">
            <a:avLst/>
          </a:prstGeom>
          <a:noFill/>
          <a:ln>
            <a:noFill/>
          </a:ln>
        </p:spPr>
      </p:pic>
      <p:sp>
        <p:nvSpPr>
          <p:cNvPr id="933" name="Google Shape;933;p72"/>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34" name="Google Shape;934;p7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a:t>
            </a:r>
            <a:r>
              <a:rPr lang="en" sz="1200">
                <a:solidFill>
                  <a:schemeClr val="dk1"/>
                </a:solidFill>
                <a:latin typeface="Poppins"/>
                <a:ea typeface="Poppins"/>
                <a:cs typeface="Poppins"/>
                <a:sym typeface="Poppins"/>
              </a:rPr>
              <a:t>Life Science</a:t>
            </a:r>
            <a:endParaRPr sz="1200">
              <a:latin typeface="Poppins"/>
              <a:ea typeface="Poppins"/>
              <a:cs typeface="Poppins"/>
              <a:sym typeface="Poppins"/>
            </a:endParaRPr>
          </a:p>
        </p:txBody>
      </p:sp>
      <p:graphicFrame>
        <p:nvGraphicFramePr>
          <p:cNvPr id="935" name="Google Shape;935;p72"/>
          <p:cNvGraphicFramePr/>
          <p:nvPr/>
        </p:nvGraphicFramePr>
        <p:xfrm>
          <a:off x="467988" y="1606185"/>
          <a:ext cx="3000000" cy="3000000"/>
        </p:xfrm>
        <a:graphic>
          <a:graphicData uri="http://schemas.openxmlformats.org/drawingml/2006/table">
            <a:tbl>
              <a:tblPr>
                <a:noFill/>
                <a:tableStyleId>{B44EE751-F437-4471-BFE2-3BF3C165C453}</a:tableStyleId>
              </a:tblPr>
              <a:tblGrid>
                <a:gridCol w="914400"/>
                <a:gridCol w="1308700"/>
                <a:gridCol w="2731175"/>
                <a:gridCol w="1370025"/>
                <a:gridCol w="1483350"/>
                <a:gridCol w="1336350"/>
              </a:tblGrid>
              <a:tr h="5836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483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Animal Adaptations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some sea creatures look so strange?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a:t>
                      </a:r>
                      <a:r>
                        <a:rPr lang="en" sz="800">
                          <a:solidFill>
                            <a:schemeClr val="dk1"/>
                          </a:solidFill>
                          <a:latin typeface="Poppins"/>
                          <a:ea typeface="Poppins"/>
                          <a:cs typeface="Poppins"/>
                          <a:sym typeface="Poppins"/>
                        </a:rPr>
                        <a:t> Construct an argument that plants and animals have internal and external structures that function to support survival, growth, behavior, and reproduction.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8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Learned Behavior &amp; Instinct</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Why would a sea turtle eat a plastic bag?</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4-LS1-2. </a:t>
                      </a:r>
                      <a:r>
                        <a:rPr lang="en" sz="800">
                          <a:solidFill>
                            <a:schemeClr val="dk1"/>
                          </a:solidFill>
                          <a:latin typeface="Poppins"/>
                          <a:ea typeface="Poppins"/>
                          <a:cs typeface="Poppins"/>
                          <a:sym typeface="Poppins"/>
                        </a:rPr>
                        <a:t>Use a model to describe that animals receive different types of information through their senses, process the information in their brain, and respond to the information in different ways.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44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Plant Adaptations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don’t the same trees grow everywhere?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4-LS1-1.</a:t>
                      </a:r>
                      <a:r>
                        <a:rPr lang="en" sz="800">
                          <a:solidFill>
                            <a:schemeClr val="dk1"/>
                          </a:solidFill>
                          <a:latin typeface="Poppins"/>
                          <a:ea typeface="Poppins"/>
                          <a:cs typeface="Poppins"/>
                          <a:sym typeface="Poppins"/>
                        </a:rPr>
                        <a:t> Construct an argument that plants and animals have internal and external structures that function to support survival, growth, behavior, and reproduction.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36" name="Google Shape;936;p72"/>
          <p:cNvSpPr/>
          <p:nvPr/>
        </p:nvSpPr>
        <p:spPr>
          <a:xfrm>
            <a:off x="468000" y="33479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37" name="Google Shape;937;p72"/>
          <p:cNvSpPr/>
          <p:nvPr/>
        </p:nvSpPr>
        <p:spPr>
          <a:xfrm>
            <a:off x="468001" y="2189781"/>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38" name="Google Shape;938;p72"/>
          <p:cNvSpPr/>
          <p:nvPr/>
        </p:nvSpPr>
        <p:spPr>
          <a:xfrm>
            <a:off x="468000" y="4506167"/>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39" name="Google Shape;939;p7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2"/>
              </a:rPr>
              <a:t>Animal &amp; Plant Adaptations </a:t>
            </a:r>
            <a:r>
              <a:rPr lang="en" sz="1200">
                <a:solidFill>
                  <a:schemeClr val="hlink"/>
                </a:solidFill>
                <a:uFill>
                  <a:noFill/>
                </a:uFill>
                <a:latin typeface="Poppins"/>
                <a:ea typeface="Poppins"/>
                <a:cs typeface="Poppins"/>
                <a:sym typeface="Poppins"/>
                <a:hlinkClick r:id="rId13"/>
              </a:rPr>
              <a:t>(Animal &amp; Plant Adaptations) </a:t>
            </a:r>
            <a:endParaRPr sz="1200">
              <a:solidFill>
                <a:schemeClr val="dk1"/>
              </a:solidFill>
              <a:latin typeface="Poppins"/>
              <a:ea typeface="Poppins"/>
              <a:cs typeface="Poppins"/>
              <a:sym typeface="Poppins"/>
            </a:endParaRPr>
          </a:p>
        </p:txBody>
      </p:sp>
      <p:sp>
        <p:nvSpPr>
          <p:cNvPr id="940" name="Google Shape;940;p7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941" name="Google Shape;941;p72"/>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942" name="Google Shape;942;p72"/>
          <p:cNvGrpSpPr/>
          <p:nvPr/>
        </p:nvGrpSpPr>
        <p:grpSpPr>
          <a:xfrm>
            <a:off x="527725" y="667512"/>
            <a:ext cx="1684375" cy="117000"/>
            <a:chOff x="527725" y="667512"/>
            <a:chExt cx="1684375" cy="117000"/>
          </a:xfrm>
        </p:grpSpPr>
        <p:sp>
          <p:nvSpPr>
            <p:cNvPr id="943" name="Google Shape;943;p7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44" name="Google Shape;944;p72">
              <a:hlinkClick/>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
        <p:nvSpPr>
          <p:cNvPr id="945" name="Google Shape;945;p7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49" name="Shape 949"/>
        <p:cNvGrpSpPr/>
        <p:nvPr/>
      </p:nvGrpSpPr>
      <p:grpSpPr>
        <a:xfrm>
          <a:off x="0" y="0"/>
          <a:ext cx="0" cy="0"/>
          <a:chOff x="0" y="0"/>
          <a:chExt cx="0" cy="0"/>
        </a:xfrm>
      </p:grpSpPr>
      <p:pic>
        <p:nvPicPr>
          <p:cNvPr id="950" name="Google Shape;950;p73" title="Lesson-Can you design a building that survives an earthquake__Thumbnail-Website-Video copy.png"/>
          <p:cNvPicPr preferRelativeResize="0"/>
          <p:nvPr/>
        </p:nvPicPr>
        <p:blipFill rotWithShape="1">
          <a:blip r:embed="rId3">
            <a:alphaModFix/>
          </a:blip>
          <a:srcRect b="0" l="46605" r="22684" t="0"/>
          <a:stretch/>
        </p:blipFill>
        <p:spPr>
          <a:xfrm>
            <a:off x="459600" y="5603775"/>
            <a:ext cx="902851" cy="1653626"/>
          </a:xfrm>
          <a:prstGeom prst="rect">
            <a:avLst/>
          </a:prstGeom>
          <a:noFill/>
          <a:ln>
            <a:noFill/>
          </a:ln>
        </p:spPr>
      </p:pic>
      <p:pic>
        <p:nvPicPr>
          <p:cNvPr id="951" name="Google Shape;951;p73"/>
          <p:cNvPicPr preferRelativeResize="0"/>
          <p:nvPr/>
        </p:nvPicPr>
        <p:blipFill rotWithShape="1">
          <a:blip r:embed="rId4">
            <a:alphaModFix/>
          </a:blip>
          <a:srcRect b="9397" l="0" r="0" t="9388"/>
          <a:stretch/>
        </p:blipFill>
        <p:spPr>
          <a:xfrm>
            <a:off x="448050" y="4689375"/>
            <a:ext cx="982600" cy="914400"/>
          </a:xfrm>
          <a:prstGeom prst="rect">
            <a:avLst/>
          </a:prstGeom>
          <a:noFill/>
          <a:ln>
            <a:noFill/>
          </a:ln>
        </p:spPr>
      </p:pic>
      <p:sp>
        <p:nvSpPr>
          <p:cNvPr id="952" name="Google Shape;952;p73"/>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53" name="Google Shape;953;p7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Earth &amp; Space Science</a:t>
            </a:r>
            <a:endParaRPr sz="1200">
              <a:latin typeface="Poppins"/>
              <a:ea typeface="Poppins"/>
              <a:cs typeface="Poppins"/>
              <a:sym typeface="Poppins"/>
            </a:endParaRPr>
          </a:p>
        </p:txBody>
      </p:sp>
      <p:pic>
        <p:nvPicPr>
          <p:cNvPr id="954" name="Google Shape;954;p73"/>
          <p:cNvPicPr preferRelativeResize="0"/>
          <p:nvPr/>
        </p:nvPicPr>
        <p:blipFill rotWithShape="1">
          <a:blip r:embed="rId5">
            <a:alphaModFix/>
          </a:blip>
          <a:srcRect b="14750" l="0" r="0" t="1631"/>
          <a:stretch/>
        </p:blipFill>
        <p:spPr>
          <a:xfrm>
            <a:off x="448050" y="3738350"/>
            <a:ext cx="982600" cy="972050"/>
          </a:xfrm>
          <a:prstGeom prst="rect">
            <a:avLst/>
          </a:prstGeom>
          <a:noFill/>
          <a:ln>
            <a:noFill/>
          </a:ln>
        </p:spPr>
      </p:pic>
      <p:pic>
        <p:nvPicPr>
          <p:cNvPr id="955" name="Google Shape;955;p73"/>
          <p:cNvPicPr preferRelativeResize="0"/>
          <p:nvPr/>
        </p:nvPicPr>
        <p:blipFill rotWithShape="1">
          <a:blip r:embed="rId6">
            <a:alphaModFix/>
          </a:blip>
          <a:srcRect b="11234" l="0" r="0" t="11234"/>
          <a:stretch/>
        </p:blipFill>
        <p:spPr>
          <a:xfrm>
            <a:off x="448050" y="2964275"/>
            <a:ext cx="914400" cy="819750"/>
          </a:xfrm>
          <a:prstGeom prst="rect">
            <a:avLst/>
          </a:prstGeom>
          <a:noFill/>
          <a:ln>
            <a:noFill/>
          </a:ln>
        </p:spPr>
      </p:pic>
      <p:pic>
        <p:nvPicPr>
          <p:cNvPr id="956" name="Google Shape;956;p73"/>
          <p:cNvPicPr preferRelativeResize="0"/>
          <p:nvPr/>
        </p:nvPicPr>
        <p:blipFill rotWithShape="1">
          <a:blip r:embed="rId7">
            <a:alphaModFix/>
          </a:blip>
          <a:srcRect b="9763" l="0" r="0" t="9755"/>
          <a:stretch/>
        </p:blipFill>
        <p:spPr>
          <a:xfrm>
            <a:off x="448050" y="2066550"/>
            <a:ext cx="982600" cy="914400"/>
          </a:xfrm>
          <a:prstGeom prst="rect">
            <a:avLst/>
          </a:prstGeom>
          <a:noFill/>
          <a:ln>
            <a:noFill/>
          </a:ln>
        </p:spPr>
      </p:pic>
      <p:graphicFrame>
        <p:nvGraphicFramePr>
          <p:cNvPr id="957" name="Google Shape;957;p73"/>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37275"/>
                <a:gridCol w="2887950"/>
                <a:gridCol w="1379975"/>
                <a:gridCol w="1284000"/>
                <a:gridCol w="13404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Volcanoes &amp; Patterns of Earth’s Features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Could a volcano pop up where you live?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4-ESS2-2. </a:t>
                      </a:r>
                      <a:r>
                        <a:rPr lang="en" sz="800">
                          <a:solidFill>
                            <a:schemeClr val="dk1"/>
                          </a:solidFill>
                          <a:latin typeface="Poppins"/>
                          <a:ea typeface="Poppins"/>
                          <a:cs typeface="Poppins"/>
                          <a:sym typeface="Poppins"/>
                        </a:rPr>
                        <a:t>Analyze and interpret data from maps to describe patterns of Earth’s features.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Volcanoes &amp; Rock Cycle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Why do some volcanoes explode?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4-ESS1-1. </a:t>
                      </a:r>
                      <a:r>
                        <a:rPr lang="en" sz="800">
                          <a:solidFill>
                            <a:schemeClr val="dk1"/>
                          </a:solidFill>
                          <a:latin typeface="Poppins"/>
                          <a:ea typeface="Poppins"/>
                          <a:cs typeface="Poppins"/>
                          <a:sym typeface="Poppins"/>
                        </a:rPr>
                        <a:t>Identify evidence from patterns in rock formations and fossils in rock layers to support an explanation for changes in a landscape over time.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ESS1.C: </a:t>
                      </a:r>
                      <a:r>
                        <a:rPr lang="en" sz="800">
                          <a:solidFill>
                            <a:schemeClr val="dk1"/>
                          </a:solidFill>
                          <a:latin typeface="Poppins"/>
                          <a:ea typeface="Poppins"/>
                          <a:cs typeface="Poppins"/>
                          <a:sym typeface="Poppins"/>
                        </a:rPr>
                        <a:t>The History of Planet Earth</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Weathering &amp; Erosion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Will a mountain last forever?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4-ESS2-1. </a:t>
                      </a:r>
                      <a:r>
                        <a:rPr lang="en" sz="800">
                          <a:solidFill>
                            <a:schemeClr val="dk1"/>
                          </a:solidFill>
                          <a:latin typeface="Poppins"/>
                          <a:ea typeface="Poppins"/>
                          <a:cs typeface="Poppins"/>
                          <a:sym typeface="Poppins"/>
                        </a:rPr>
                        <a:t>Make observations and/or measurements to provide evidence of the effects of weathering or the rate of erosion by water, ice, wind, or vegetation.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Sedimentary Rock &amp; Fossils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6"/>
                        </a:rPr>
                        <a:t>What did your town look like 100 million years ago?</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4-ESS1-1. </a:t>
                      </a:r>
                      <a:r>
                        <a:rPr lang="en" sz="800">
                          <a:solidFill>
                            <a:schemeClr val="dk1"/>
                          </a:solidFill>
                          <a:latin typeface="Poppins"/>
                          <a:ea typeface="Poppins"/>
                          <a:cs typeface="Poppins"/>
                          <a:sym typeface="Poppins"/>
                        </a:rPr>
                        <a:t>Identify evidence from patterns in rock formations and fossils in rock layers to support an explanation for changes in a landscape over time.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lnSpc>
                          <a:spcPct val="75000"/>
                        </a:lnSpc>
                        <a:spcBef>
                          <a:spcPts val="0"/>
                        </a:spcBef>
                        <a:spcAft>
                          <a:spcPts val="0"/>
                        </a:spcAft>
                        <a:buNone/>
                      </a:pPr>
                      <a:r>
                        <a:rPr b="1"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ESS1.C: </a:t>
                      </a:r>
                      <a:r>
                        <a:rPr lang="en" sz="800">
                          <a:solidFill>
                            <a:schemeClr val="dk1"/>
                          </a:solidFill>
                          <a:latin typeface="Poppins"/>
                          <a:ea typeface="Poppins"/>
                          <a:cs typeface="Poppins"/>
                          <a:sym typeface="Poppins"/>
                        </a:rPr>
                        <a:t>The History of Planet Earth</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t>
                      </a:r>
                      <a:r>
                        <a:rPr b="1" lang="en" sz="800">
                          <a:solidFill>
                            <a:schemeClr val="dk1"/>
                          </a:solidFill>
                          <a:latin typeface="Poppins"/>
                          <a:ea typeface="Poppins"/>
                          <a:cs typeface="Poppins"/>
                          <a:sym typeface="Poppins"/>
                        </a:rPr>
                        <a:t>  </a:t>
                      </a:r>
                      <a:r>
                        <a:rPr b="1" lang="en" sz="800">
                          <a:latin typeface="Poppins"/>
                          <a:ea typeface="Poppins"/>
                          <a:cs typeface="Poppins"/>
                          <a:sym typeface="Poppins"/>
                        </a:rPr>
                        <a:t>Earthquakes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design a building that survives an earthquake?</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4-ESS3-2. </a:t>
                      </a:r>
                      <a:r>
                        <a:rPr lang="en" sz="800">
                          <a:solidFill>
                            <a:schemeClr val="dk1"/>
                          </a:solidFill>
                          <a:latin typeface="Poppins"/>
                          <a:ea typeface="Poppins"/>
                          <a:cs typeface="Poppins"/>
                          <a:sym typeface="Poppins"/>
                        </a:rPr>
                        <a:t>Generate and compare multiple solutions to reduce the impacts of natural Earth processes on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3-5</a:t>
                      </a:r>
                      <a:r>
                        <a:rPr b="1" lang="en" sz="800">
                          <a:solidFill>
                            <a:schemeClr val="dk1"/>
                          </a:solidFill>
                          <a:latin typeface="Poppins"/>
                          <a:ea typeface="Poppins"/>
                          <a:cs typeface="Poppins"/>
                          <a:sym typeface="Poppins"/>
                        </a:rPr>
                        <a:t>-ETS1-1. </a:t>
                      </a:r>
                      <a:r>
                        <a:rPr lang="en" sz="800">
                          <a:solidFill>
                            <a:schemeClr val="dk1"/>
                          </a:solidFill>
                          <a:latin typeface="Poppins"/>
                          <a:ea typeface="Poppins"/>
                          <a:cs typeface="Poppins"/>
                          <a:sym typeface="Poppins"/>
                        </a:rPr>
                        <a:t>Define a simple design problem reflecting a need or a want that includes specified criteria and constraints on materials, time, or cost.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3-5</a:t>
                      </a:r>
                      <a:r>
                        <a:rPr b="1" lang="en" sz="800">
                          <a:solidFill>
                            <a:schemeClr val="dk1"/>
                          </a:solidFill>
                          <a:latin typeface="Poppins"/>
                          <a:ea typeface="Poppins"/>
                          <a:cs typeface="Poppins"/>
                          <a:sym typeface="Poppins"/>
                        </a:rPr>
                        <a:t>-ETS1-2. </a:t>
                      </a:r>
                      <a:r>
                        <a:rPr lang="en" sz="800">
                          <a:solidFill>
                            <a:schemeClr val="dk1"/>
                          </a:solidFill>
                          <a:latin typeface="Poppins"/>
                          <a:ea typeface="Poppins"/>
                          <a:cs typeface="Poppins"/>
                          <a:sym typeface="Poppins"/>
                        </a:rPr>
                        <a:t>Generate and compare multiple possible solutions to </a:t>
                      </a:r>
                      <a:r>
                        <a:rPr lang="en" sz="800">
                          <a:solidFill>
                            <a:schemeClr val="dk1"/>
                          </a:solidFill>
                          <a:latin typeface="Poppins"/>
                          <a:ea typeface="Poppins"/>
                          <a:cs typeface="Poppins"/>
                          <a:sym typeface="Poppins"/>
                        </a:rPr>
                        <a:t>a problem based on how well each is likely to meet the criteria and constraints of the problem.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lnSpc>
                          <a:spcPct val="75000"/>
                        </a:lnSpc>
                        <a:spcBef>
                          <a:spcPts val="0"/>
                        </a:spcBef>
                        <a:spcAft>
                          <a:spcPts val="0"/>
                        </a:spcAft>
                        <a:buNone/>
                      </a:pPr>
                      <a:r>
                        <a:rPr b="1"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ESS3.B: </a:t>
                      </a: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Natural Hazards</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None/>
                      </a:pPr>
                      <a:r>
                        <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ETS1.B: </a:t>
                      </a:r>
                      <a:r>
                        <a:rPr lang="en" sz="800">
                          <a:solidFill>
                            <a:schemeClr val="dk1"/>
                          </a:solidFill>
                          <a:latin typeface="Poppins"/>
                          <a:ea typeface="Poppins"/>
                          <a:cs typeface="Poppins"/>
                          <a:sym typeface="Poppins"/>
                        </a:rPr>
                        <a:t>Designing Solutions to Engineering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58" name="Google Shape;958;p73"/>
          <p:cNvSpPr/>
          <p:nvPr/>
        </p:nvSpPr>
        <p:spPr>
          <a:xfrm>
            <a:off x="457200" y="29893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2</a:t>
            </a:r>
            <a:endParaRPr b="1" sz="800">
              <a:solidFill>
                <a:schemeClr val="lt1"/>
              </a:solidFill>
              <a:latin typeface="Poppins"/>
              <a:ea typeface="Poppins"/>
              <a:cs typeface="Poppins"/>
              <a:sym typeface="Poppins"/>
            </a:endParaRPr>
          </a:p>
        </p:txBody>
      </p:sp>
      <p:sp>
        <p:nvSpPr>
          <p:cNvPr id="959" name="Google Shape;959;p7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p:txBody>
      </p:sp>
      <p:sp>
        <p:nvSpPr>
          <p:cNvPr id="960" name="Google Shape;960;p73"/>
          <p:cNvSpPr/>
          <p:nvPr/>
        </p:nvSpPr>
        <p:spPr>
          <a:xfrm>
            <a:off x="457200" y="37947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3</a:t>
            </a:r>
            <a:endParaRPr b="1" sz="800">
              <a:solidFill>
                <a:schemeClr val="lt1"/>
              </a:solidFill>
              <a:latin typeface="Poppins"/>
              <a:ea typeface="Poppins"/>
              <a:cs typeface="Poppins"/>
              <a:sym typeface="Poppins"/>
            </a:endParaRPr>
          </a:p>
        </p:txBody>
      </p:sp>
      <p:sp>
        <p:nvSpPr>
          <p:cNvPr id="961" name="Google Shape;961;p7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2"/>
              </a:rPr>
              <a:t>Earth’s Features &amp; Processes </a:t>
            </a:r>
            <a:r>
              <a:rPr lang="en" sz="1200">
                <a:solidFill>
                  <a:schemeClr val="hlink"/>
                </a:solidFill>
                <a:uFill>
                  <a:noFill/>
                </a:uFill>
                <a:latin typeface="Poppins"/>
                <a:ea typeface="Poppins"/>
                <a:cs typeface="Poppins"/>
                <a:sym typeface="Poppins"/>
                <a:hlinkClick r:id="rId23"/>
              </a:rPr>
              <a:t>(Birth of Rocks)</a:t>
            </a:r>
            <a:r>
              <a:rPr b="1" lang="en" sz="1200">
                <a:solidFill>
                  <a:schemeClr val="hlink"/>
                </a:solidFill>
                <a:uFill>
                  <a:noFill/>
                </a:uFill>
                <a:latin typeface="Poppins"/>
                <a:ea typeface="Poppins"/>
                <a:cs typeface="Poppins"/>
                <a:sym typeface="Poppins"/>
                <a:hlinkClick r:id="rId24"/>
              </a:rPr>
              <a:t> </a:t>
            </a:r>
            <a:endParaRPr sz="1200">
              <a:latin typeface="Poppins"/>
              <a:ea typeface="Poppins"/>
              <a:cs typeface="Poppins"/>
              <a:sym typeface="Poppins"/>
            </a:endParaRPr>
          </a:p>
        </p:txBody>
      </p:sp>
      <p:sp>
        <p:nvSpPr>
          <p:cNvPr id="962" name="Google Shape;962;p7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63" name="Google Shape;963;p7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5">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964" name="Google Shape;964;p73"/>
          <p:cNvSpPr/>
          <p:nvPr/>
        </p:nvSpPr>
        <p:spPr>
          <a:xfrm>
            <a:off x="456150" y="46939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6">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65" name="Google Shape;965;p73"/>
          <p:cNvSpPr/>
          <p:nvPr/>
        </p:nvSpPr>
        <p:spPr>
          <a:xfrm>
            <a:off x="457200" y="561441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5</a:t>
            </a:r>
            <a:endParaRPr b="1" sz="800">
              <a:solidFill>
                <a:schemeClr val="lt1"/>
              </a:solidFill>
              <a:latin typeface="Poppins"/>
              <a:ea typeface="Poppins"/>
              <a:cs typeface="Poppins"/>
              <a:sym typeface="Poppins"/>
            </a:endParaRPr>
          </a:p>
        </p:txBody>
      </p:sp>
      <p:pic>
        <p:nvPicPr>
          <p:cNvPr id="966" name="Google Shape;966;p73"/>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grpSp>
        <p:nvGrpSpPr>
          <p:cNvPr id="967" name="Google Shape;967;p73"/>
          <p:cNvGrpSpPr/>
          <p:nvPr/>
        </p:nvGrpSpPr>
        <p:grpSpPr>
          <a:xfrm>
            <a:off x="527725" y="667512"/>
            <a:ext cx="1684375" cy="117000"/>
            <a:chOff x="527725" y="667512"/>
            <a:chExt cx="1684375" cy="117000"/>
          </a:xfrm>
        </p:grpSpPr>
        <p:sp>
          <p:nvSpPr>
            <p:cNvPr id="968" name="Google Shape;968;p7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69" name="Google Shape;969;p73">
              <a:hlinkClick/>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
        <p:nvSpPr>
          <p:cNvPr id="970" name="Google Shape;970;p73"/>
          <p:cNvSpPr txBox="1"/>
          <p:nvPr/>
        </p:nvSpPr>
        <p:spPr>
          <a:xfrm>
            <a:off x="5022175" y="7305375"/>
            <a:ext cx="4425000" cy="307800"/>
          </a:xfrm>
          <a:prstGeom prst="rect">
            <a:avLst/>
          </a:prstGeom>
          <a:noFill/>
          <a:ln>
            <a:noFill/>
          </a:ln>
        </p:spPr>
        <p:txBody>
          <a:bodyPr anchorCtr="0" anchor="t" bIns="91425" lIns="91425" spcFirstLastPara="1" rIns="91425" wrap="square" tIns="91425">
            <a:spAutoFit/>
          </a:bodyPr>
          <a:lstStyle/>
          <a:p>
            <a:pPr indent="0" lvl="0" marL="0" marR="28575" rtl="0" algn="r">
              <a:spcBef>
                <a:spcPts val="0"/>
              </a:spcBef>
              <a:spcAft>
                <a:spcPts val="0"/>
              </a:spcAft>
              <a:buClr>
                <a:schemeClr val="dk1"/>
              </a:buClr>
              <a:buSzPts val="1100"/>
              <a:buFont typeface="Arial"/>
              <a:buNone/>
            </a:pPr>
            <a:r>
              <a:rPr lang="en" sz="800">
                <a:latin typeface="Poppins"/>
                <a:ea typeface="Poppins"/>
                <a:cs typeface="Poppins"/>
                <a:sym typeface="Poppins"/>
              </a:rPr>
              <a:t>⭐</a:t>
            </a:r>
            <a:r>
              <a:rPr lang="en" sz="800">
                <a:solidFill>
                  <a:schemeClr val="dk1"/>
                </a:solidFill>
                <a:latin typeface="Poppins"/>
                <a:ea typeface="Poppins"/>
                <a:cs typeface="Poppins"/>
                <a:sym typeface="Poppins"/>
              </a:rPr>
              <a:t> New or Revised Lesson	See all </a:t>
            </a:r>
            <a:r>
              <a:rPr lang="en" sz="800" u="sng">
                <a:solidFill>
                  <a:schemeClr val="hlink"/>
                </a:solidFill>
                <a:latin typeface="Poppins"/>
                <a:ea typeface="Poppins"/>
                <a:cs typeface="Poppins"/>
                <a:sym typeface="Poppins"/>
                <a:hlinkClick r:id="rId30"/>
              </a:rPr>
              <a:t>Curriculum Updates</a:t>
            </a:r>
            <a:endParaRPr sz="800">
              <a:latin typeface="Poppins"/>
              <a:ea typeface="Poppins"/>
              <a:cs typeface="Poppins"/>
              <a:sym typeface="Poppins"/>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4" name="Shape 974"/>
        <p:cNvGrpSpPr/>
        <p:nvPr/>
      </p:nvGrpSpPr>
      <p:grpSpPr>
        <a:xfrm>
          <a:off x="0" y="0"/>
          <a:ext cx="0" cy="0"/>
          <a:chOff x="0" y="0"/>
          <a:chExt cx="0" cy="0"/>
        </a:xfrm>
      </p:grpSpPr>
      <p:pic>
        <p:nvPicPr>
          <p:cNvPr id="975" name="Google Shape;975;p74"/>
          <p:cNvPicPr preferRelativeResize="0"/>
          <p:nvPr/>
        </p:nvPicPr>
        <p:blipFill rotWithShape="1">
          <a:blip r:embed="rId3">
            <a:alphaModFix/>
          </a:blip>
          <a:srcRect b="4132" l="17333" r="33662" t="0"/>
          <a:stretch/>
        </p:blipFill>
        <p:spPr>
          <a:xfrm>
            <a:off x="448050" y="2062475"/>
            <a:ext cx="914400" cy="1049574"/>
          </a:xfrm>
          <a:prstGeom prst="rect">
            <a:avLst/>
          </a:prstGeom>
          <a:noFill/>
          <a:ln>
            <a:noFill/>
          </a:ln>
        </p:spPr>
      </p:pic>
      <p:sp>
        <p:nvSpPr>
          <p:cNvPr id="976" name="Google Shape;976;p74"/>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77" name="Google Shape;977;p7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978" name="Google Shape;978;p74"/>
          <p:cNvPicPr preferRelativeResize="0"/>
          <p:nvPr/>
        </p:nvPicPr>
        <p:blipFill rotWithShape="1">
          <a:blip r:embed="rId4">
            <a:alphaModFix/>
          </a:blip>
          <a:srcRect b="15129" l="0" r="0" t="15122"/>
          <a:stretch/>
        </p:blipFill>
        <p:spPr>
          <a:xfrm>
            <a:off x="448050" y="4163075"/>
            <a:ext cx="982600" cy="792450"/>
          </a:xfrm>
          <a:prstGeom prst="rect">
            <a:avLst/>
          </a:prstGeom>
          <a:noFill/>
          <a:ln>
            <a:noFill/>
          </a:ln>
        </p:spPr>
      </p:pic>
      <p:pic>
        <p:nvPicPr>
          <p:cNvPr id="979" name="Google Shape;979;p74"/>
          <p:cNvPicPr preferRelativeResize="0"/>
          <p:nvPr/>
        </p:nvPicPr>
        <p:blipFill rotWithShape="1">
          <a:blip r:embed="rId5">
            <a:alphaModFix/>
          </a:blip>
          <a:srcRect b="18650" l="23216" r="36604" t="-3540"/>
          <a:stretch/>
        </p:blipFill>
        <p:spPr>
          <a:xfrm>
            <a:off x="448050" y="3113500"/>
            <a:ext cx="914401" cy="1049576"/>
          </a:xfrm>
          <a:prstGeom prst="rect">
            <a:avLst/>
          </a:prstGeom>
          <a:noFill/>
          <a:ln>
            <a:noFill/>
          </a:ln>
        </p:spPr>
      </p:pic>
      <p:pic>
        <p:nvPicPr>
          <p:cNvPr id="980" name="Google Shape;980;p74"/>
          <p:cNvPicPr preferRelativeResize="0"/>
          <p:nvPr/>
        </p:nvPicPr>
        <p:blipFill rotWithShape="1">
          <a:blip r:embed="rId6">
            <a:alphaModFix/>
          </a:blip>
          <a:srcRect b="3985" l="0" r="0" t="3976"/>
          <a:stretch/>
        </p:blipFill>
        <p:spPr>
          <a:xfrm>
            <a:off x="448050" y="4948900"/>
            <a:ext cx="982600" cy="1049575"/>
          </a:xfrm>
          <a:prstGeom prst="rect">
            <a:avLst/>
          </a:prstGeom>
          <a:noFill/>
          <a:ln>
            <a:noFill/>
          </a:ln>
        </p:spPr>
      </p:pic>
      <p:graphicFrame>
        <p:nvGraphicFramePr>
          <p:cNvPr id="981" name="Google Shape;981;p74"/>
          <p:cNvGraphicFramePr/>
          <p:nvPr/>
        </p:nvGraphicFramePr>
        <p:xfrm>
          <a:off x="457188" y="1576035"/>
          <a:ext cx="3000000" cy="3000000"/>
        </p:xfrm>
        <a:graphic>
          <a:graphicData uri="http://schemas.openxmlformats.org/drawingml/2006/table">
            <a:tbl>
              <a:tblPr>
                <a:noFill/>
                <a:tableStyleId>{B44EE751-F437-4471-BFE2-3BF3C165C453}</a:tableStyleId>
              </a:tblPr>
              <a:tblGrid>
                <a:gridCol w="914400"/>
                <a:gridCol w="1308700"/>
                <a:gridCol w="2916525"/>
                <a:gridCol w="1379975"/>
                <a:gridCol w="1277750"/>
                <a:gridCol w="1346650"/>
              </a:tblGrid>
              <a:tr h="4676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10210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Pattern Transfer &amp; Technology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do you send a secret code?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4-PS4-3. </a:t>
                      </a:r>
                      <a:r>
                        <a:rPr lang="en" sz="800">
                          <a:solidFill>
                            <a:schemeClr val="dk1"/>
                          </a:solidFill>
                          <a:latin typeface="Poppins"/>
                          <a:ea typeface="Poppins"/>
                          <a:cs typeface="Poppins"/>
                          <a:sym typeface="Poppins"/>
                        </a:rPr>
                        <a:t>Generate and compare multiple solutions that use patterns to transfer information.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PS4.C: </a:t>
                      </a:r>
                      <a:r>
                        <a:rPr lang="en" sz="800">
                          <a:solidFill>
                            <a:schemeClr val="dk1"/>
                          </a:solidFill>
                          <a:latin typeface="Poppins"/>
                          <a:ea typeface="Poppins"/>
                          <a:cs typeface="Poppins"/>
                          <a:sym typeface="Poppins"/>
                        </a:rPr>
                        <a:t>Information Technologies and Instrumentation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631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Sound, Vibration,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far can a whisper travel?</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4-PS4-1. </a:t>
                      </a:r>
                      <a:r>
                        <a:rPr lang="en" sz="800">
                          <a:solidFill>
                            <a:schemeClr val="dk1"/>
                          </a:solidFill>
                          <a:latin typeface="Poppins"/>
                          <a:ea typeface="Poppins"/>
                          <a:cs typeface="Poppins"/>
                          <a:sym typeface="Poppins"/>
                        </a:rPr>
                        <a:t>Develop a model of waves to describe patterns in terms of amplitude and wavelength and that waves can cause objects to move.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741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Sound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What would happen if you screamed in outer space?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4-PS4-1. </a:t>
                      </a:r>
                      <a:r>
                        <a:rPr lang="en" sz="800">
                          <a:solidFill>
                            <a:schemeClr val="dk1"/>
                          </a:solidFill>
                          <a:latin typeface="Poppins"/>
                          <a:ea typeface="Poppins"/>
                          <a:cs typeface="Poppins"/>
                          <a:sym typeface="Poppins"/>
                        </a:rPr>
                        <a:t>Develop a model of waves to describe patterns in terms of amplitude and wavelength and that waves can cause objects to move.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Sound Waves &amp; Wavelength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are some sounds high and some sounds low?</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4-PS4-1. </a:t>
                      </a:r>
                      <a:r>
                        <a:rPr lang="en" sz="800">
                          <a:solidFill>
                            <a:schemeClr val="dk1"/>
                          </a:solidFill>
                          <a:latin typeface="Poppins"/>
                          <a:ea typeface="Poppins"/>
                          <a:cs typeface="Poppins"/>
                          <a:sym typeface="Poppins"/>
                        </a:rPr>
                        <a:t>Develop a model of waves to describe patterns in terms of amplitude and wavelength and that waves can cause objects to move.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982" name="Google Shape;982;p74"/>
          <p:cNvSpPr/>
          <p:nvPr/>
        </p:nvSpPr>
        <p:spPr>
          <a:xfrm>
            <a:off x="457200" y="41630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83" name="Google Shape;983;p74"/>
          <p:cNvSpPr/>
          <p:nvPr/>
        </p:nvSpPr>
        <p:spPr>
          <a:xfrm>
            <a:off x="456150" y="309996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a:t>
            </a: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2</a:t>
            </a:r>
            <a:endParaRPr b="1" sz="800">
              <a:solidFill>
                <a:schemeClr val="lt1"/>
              </a:solidFill>
              <a:latin typeface="Poppins"/>
              <a:ea typeface="Poppins"/>
              <a:cs typeface="Poppins"/>
              <a:sym typeface="Poppins"/>
            </a:endParaRPr>
          </a:p>
        </p:txBody>
      </p:sp>
      <p:sp>
        <p:nvSpPr>
          <p:cNvPr id="984" name="Google Shape;984;p74"/>
          <p:cNvSpPr/>
          <p:nvPr/>
        </p:nvSpPr>
        <p:spPr>
          <a:xfrm>
            <a:off x="448050" y="496724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85" name="Google Shape;985;p74"/>
          <p:cNvSpPr txBox="1"/>
          <p:nvPr/>
        </p:nvSpPr>
        <p:spPr>
          <a:xfrm>
            <a:off x="448050" y="1246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8">
                  <a:extLst>
                    <a:ext uri="{A12FA001-AC4F-418D-AE19-62706E023703}">
                      <ahyp:hlinkClr val="tx"/>
                    </a:ext>
                  </a:extLst>
                </a:hlinkClick>
              </a:rPr>
              <a:t>Sound, Waves, &amp; Communication </a:t>
            </a:r>
            <a:r>
              <a:rPr lang="en" sz="1200">
                <a:solidFill>
                  <a:schemeClr val="dk1"/>
                </a:solidFill>
                <a:uFill>
                  <a:noFill/>
                </a:uFill>
                <a:latin typeface="Poppins"/>
                <a:ea typeface="Poppins"/>
                <a:cs typeface="Poppins"/>
                <a:sym typeface="Poppins"/>
                <a:hlinkClick r:id="rId19">
                  <a:extLst>
                    <a:ext uri="{A12FA001-AC4F-418D-AE19-62706E023703}">
                      <ahyp:hlinkClr val="tx"/>
                    </a:ext>
                  </a:extLst>
                </a:hlinkClick>
              </a:rPr>
              <a:t>(Waves of Sound)</a:t>
            </a:r>
            <a:endParaRPr b="1">
              <a:latin typeface="Poppins"/>
              <a:ea typeface="Poppins"/>
              <a:cs typeface="Poppins"/>
              <a:sym typeface="Poppins"/>
            </a:endParaRPr>
          </a:p>
        </p:txBody>
      </p:sp>
      <p:sp>
        <p:nvSpPr>
          <p:cNvPr id="986" name="Google Shape;986;p74"/>
          <p:cNvSpPr/>
          <p:nvPr/>
        </p:nvSpPr>
        <p:spPr>
          <a:xfrm>
            <a:off x="447001" y="2075688"/>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a:t>
            </a: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 1</a:t>
            </a:r>
            <a:endParaRPr b="1" sz="800">
              <a:solidFill>
                <a:schemeClr val="lt1"/>
              </a:solidFill>
              <a:latin typeface="Poppins"/>
              <a:ea typeface="Poppins"/>
              <a:cs typeface="Poppins"/>
              <a:sym typeface="Poppins"/>
            </a:endParaRPr>
          </a:p>
        </p:txBody>
      </p:sp>
      <p:sp>
        <p:nvSpPr>
          <p:cNvPr id="987" name="Google Shape;987;p7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88" name="Google Shape;988;p7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2">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989" name="Google Shape;989;p74"/>
          <p:cNvSpPr txBox="1"/>
          <p:nvPr/>
        </p:nvSpPr>
        <p:spPr>
          <a:xfrm>
            <a:off x="5623560" y="6949440"/>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990" name="Google Shape;990;p74"/>
          <p:cNvPicPr preferRelativeResize="0"/>
          <p:nvPr/>
        </p:nvPicPr>
        <p:blipFill rotWithShape="1">
          <a:blip r:embed="rId23">
            <a:alphaModFix/>
          </a:blip>
          <a:srcRect b="1663" l="0" r="0" t="1663"/>
          <a:stretch/>
        </p:blipFill>
        <p:spPr>
          <a:xfrm>
            <a:off x="7953375" y="305775"/>
            <a:ext cx="1647825" cy="209550"/>
          </a:xfrm>
          <a:prstGeom prst="rect">
            <a:avLst/>
          </a:prstGeom>
          <a:noFill/>
          <a:ln>
            <a:noFill/>
          </a:ln>
        </p:spPr>
      </p:pic>
      <p:grpSp>
        <p:nvGrpSpPr>
          <p:cNvPr id="991" name="Google Shape;991;p74"/>
          <p:cNvGrpSpPr/>
          <p:nvPr/>
        </p:nvGrpSpPr>
        <p:grpSpPr>
          <a:xfrm>
            <a:off x="527725" y="667512"/>
            <a:ext cx="1684375" cy="117000"/>
            <a:chOff x="527725" y="667512"/>
            <a:chExt cx="1684375" cy="117000"/>
          </a:xfrm>
        </p:grpSpPr>
        <p:sp>
          <p:nvSpPr>
            <p:cNvPr id="992" name="Google Shape;992;p7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93" name="Google Shape;993;p74">
              <a:hlinkClick action="ppaction://hlinksldjump" r:id="rId25"/>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7" name="Shape 997"/>
        <p:cNvGrpSpPr/>
        <p:nvPr/>
      </p:nvGrpSpPr>
      <p:grpSpPr>
        <a:xfrm>
          <a:off x="0" y="0"/>
          <a:ext cx="0" cy="0"/>
          <a:chOff x="0" y="0"/>
          <a:chExt cx="0" cy="0"/>
        </a:xfrm>
      </p:grpSpPr>
      <p:pic>
        <p:nvPicPr>
          <p:cNvPr id="998" name="Google Shape;998;p75"/>
          <p:cNvPicPr preferRelativeResize="0"/>
          <p:nvPr/>
        </p:nvPicPr>
        <p:blipFill rotWithShape="1">
          <a:blip r:embed="rId3">
            <a:alphaModFix/>
          </a:blip>
          <a:srcRect b="0" l="4979" r="4979" t="0"/>
          <a:stretch/>
        </p:blipFill>
        <p:spPr>
          <a:xfrm>
            <a:off x="468000" y="5442975"/>
            <a:ext cx="1070492" cy="1527475"/>
          </a:xfrm>
          <a:prstGeom prst="rect">
            <a:avLst/>
          </a:prstGeom>
          <a:noFill/>
          <a:ln>
            <a:noFill/>
          </a:ln>
        </p:spPr>
      </p:pic>
      <p:sp>
        <p:nvSpPr>
          <p:cNvPr id="999" name="Google Shape;999;p75"/>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00" name="Google Shape;1000;p7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01" name="Google Shape;1001;p75"/>
          <p:cNvPicPr preferRelativeResize="0"/>
          <p:nvPr/>
        </p:nvPicPr>
        <p:blipFill rotWithShape="1">
          <a:blip r:embed="rId4">
            <a:alphaModFix/>
          </a:blip>
          <a:srcRect b="0" l="45563" r="15016" t="0"/>
          <a:stretch/>
        </p:blipFill>
        <p:spPr>
          <a:xfrm>
            <a:off x="459300" y="4043925"/>
            <a:ext cx="982968" cy="1402574"/>
          </a:xfrm>
          <a:prstGeom prst="rect">
            <a:avLst/>
          </a:prstGeom>
          <a:noFill/>
          <a:ln>
            <a:noFill/>
          </a:ln>
        </p:spPr>
      </p:pic>
      <p:pic>
        <p:nvPicPr>
          <p:cNvPr id="1002" name="Google Shape;1002;p75"/>
          <p:cNvPicPr preferRelativeResize="0"/>
          <p:nvPr/>
        </p:nvPicPr>
        <p:blipFill rotWithShape="1">
          <a:blip r:embed="rId5">
            <a:alphaModFix/>
          </a:blip>
          <a:srcRect b="6956" l="0" r="0" t="6956"/>
          <a:stretch/>
        </p:blipFill>
        <p:spPr>
          <a:xfrm>
            <a:off x="459325" y="3004350"/>
            <a:ext cx="923075" cy="1046134"/>
          </a:xfrm>
          <a:prstGeom prst="rect">
            <a:avLst/>
          </a:prstGeom>
          <a:noFill/>
          <a:ln>
            <a:noFill/>
          </a:ln>
        </p:spPr>
      </p:pic>
      <p:pic>
        <p:nvPicPr>
          <p:cNvPr id="1003" name="Google Shape;1003;p75"/>
          <p:cNvPicPr preferRelativeResize="0"/>
          <p:nvPr/>
        </p:nvPicPr>
        <p:blipFill rotWithShape="1">
          <a:blip r:embed="rId6">
            <a:alphaModFix/>
          </a:blip>
          <a:srcRect b="1974" l="0" r="0" t="25980"/>
          <a:stretch/>
        </p:blipFill>
        <p:spPr>
          <a:xfrm>
            <a:off x="459325" y="2093825"/>
            <a:ext cx="971340" cy="914400"/>
          </a:xfrm>
          <a:prstGeom prst="rect">
            <a:avLst/>
          </a:prstGeom>
          <a:noFill/>
          <a:ln>
            <a:noFill/>
          </a:ln>
        </p:spPr>
      </p:pic>
      <p:graphicFrame>
        <p:nvGraphicFramePr>
          <p:cNvPr id="1004" name="Google Shape;1004;p75"/>
          <p:cNvGraphicFramePr/>
          <p:nvPr/>
        </p:nvGraphicFramePr>
        <p:xfrm>
          <a:off x="467988" y="1606185"/>
          <a:ext cx="3000000" cy="3000000"/>
        </p:xfrm>
        <a:graphic>
          <a:graphicData uri="http://schemas.openxmlformats.org/drawingml/2006/table">
            <a:tbl>
              <a:tblPr>
                <a:noFill/>
                <a:tableStyleId>{B44EE751-F437-4471-BFE2-3BF3C165C453}</a:tableStyleId>
              </a:tblPr>
              <a:tblGrid>
                <a:gridCol w="914400"/>
                <a:gridCol w="1308700"/>
                <a:gridCol w="2731175"/>
                <a:gridCol w="1370025"/>
                <a:gridCol w="1483350"/>
                <a:gridCol w="1336350"/>
              </a:tblGrid>
              <a:tr h="4674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8342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Speed &amp;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How is your body similar to a car?</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4-PS3-1. </a:t>
                      </a:r>
                      <a:r>
                        <a:rPr lang="en" sz="800">
                          <a:solidFill>
                            <a:schemeClr val="dk1"/>
                          </a:solidFill>
                          <a:latin typeface="Poppins"/>
                          <a:ea typeface="Poppins"/>
                          <a:cs typeface="Poppins"/>
                          <a:sym typeface="Poppins"/>
                        </a:rPr>
                        <a:t>Use evidence to construct an explanation relating the speed of an object to the energy of that object.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932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Gravitational Energy, Speed, &amp; Collisions</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What makes roller coasters go so fast?</a:t>
                      </a:r>
                      <a:endParaRPr>
                        <a:solidFill>
                          <a:schemeClr val="dk1"/>
                        </a:solidFill>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4-PS3-1. </a:t>
                      </a:r>
                      <a:r>
                        <a:rPr lang="en" sz="800">
                          <a:solidFill>
                            <a:schemeClr val="dk1"/>
                          </a:solidFill>
                          <a:latin typeface="Poppins"/>
                          <a:ea typeface="Poppins"/>
                          <a:cs typeface="Poppins"/>
                          <a:sym typeface="Poppins"/>
                        </a:rPr>
                        <a:t>Use evidence to construct an explanation relating the speed of an object to the energy of that object.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4-PS3-3. </a:t>
                      </a:r>
                      <a:r>
                        <a:rPr lang="en" sz="800">
                          <a:solidFill>
                            <a:schemeClr val="dk1"/>
                          </a:solidFill>
                          <a:latin typeface="Poppins"/>
                          <a:ea typeface="Poppins"/>
                          <a:cs typeface="Poppins"/>
                          <a:sym typeface="Poppins"/>
                        </a:rPr>
                        <a:t>Ask questions and predict outcomes about the changes in energy that occur when objects collide.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343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36709"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Collisions &amp; Energy Transfer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How can marbles save the world?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4-PS3-3. </a:t>
                      </a:r>
                      <a:r>
                        <a:rPr lang="en" sz="800">
                          <a:solidFill>
                            <a:schemeClr val="dk1"/>
                          </a:solidFill>
                          <a:latin typeface="Poppins"/>
                          <a:ea typeface="Poppins"/>
                          <a:cs typeface="Poppins"/>
                          <a:sym typeface="Poppins"/>
                        </a:rPr>
                        <a:t>Ask questions and predict outcomes about the changes in energy that occur when objects collide.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43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Energy Transfer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Could you knock down a building using only dominoes?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4641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1005" name="Google Shape;1005;p75"/>
          <p:cNvSpPr/>
          <p:nvPr/>
        </p:nvSpPr>
        <p:spPr>
          <a:xfrm>
            <a:off x="457200" y="30081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006" name="Google Shape;1006;p75"/>
          <p:cNvSpPr/>
          <p:nvPr/>
        </p:nvSpPr>
        <p:spPr>
          <a:xfrm>
            <a:off x="466951" y="2093819"/>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007" name="Google Shape;1007;p75"/>
          <p:cNvSpPr/>
          <p:nvPr/>
        </p:nvSpPr>
        <p:spPr>
          <a:xfrm>
            <a:off x="468000" y="4050467"/>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08" name="Google Shape;1008;p7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8">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19">
                  <a:extLst>
                    <a:ext uri="{A12FA001-AC4F-418D-AE19-62706E023703}">
                      <ahyp:hlinkClr val="tx"/>
                    </a:ext>
                  </a:extLst>
                </a:hlinkClick>
              </a:rPr>
              <a:t>(Energizing Everything)</a:t>
            </a:r>
            <a:r>
              <a:rPr lang="en" sz="1200">
                <a:solidFill>
                  <a:schemeClr val="dk1"/>
                </a:solidFill>
                <a:latin typeface="Poppins"/>
                <a:ea typeface="Poppins"/>
                <a:cs typeface="Poppins"/>
                <a:sym typeface="Poppins"/>
              </a:rPr>
              <a:t> • Page 1 of 2</a:t>
            </a:r>
            <a:endParaRPr sz="1200">
              <a:solidFill>
                <a:schemeClr val="dk1"/>
              </a:solidFill>
              <a:latin typeface="Poppins"/>
              <a:ea typeface="Poppins"/>
              <a:cs typeface="Poppins"/>
              <a:sym typeface="Poppins"/>
            </a:endParaRPr>
          </a:p>
        </p:txBody>
      </p:sp>
      <p:sp>
        <p:nvSpPr>
          <p:cNvPr id="1009" name="Google Shape;1009;p75"/>
          <p:cNvSpPr/>
          <p:nvPr/>
        </p:nvSpPr>
        <p:spPr>
          <a:xfrm>
            <a:off x="468000" y="5446505"/>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010" name="Google Shape;1010;p7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011" name="Google Shape;1011;p7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012" name="Google Shape;1012;p75"/>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1013" name="Google Shape;1013;p75"/>
          <p:cNvGrpSpPr/>
          <p:nvPr/>
        </p:nvGrpSpPr>
        <p:grpSpPr>
          <a:xfrm>
            <a:off x="527725" y="667512"/>
            <a:ext cx="1684375" cy="117000"/>
            <a:chOff x="527725" y="667512"/>
            <a:chExt cx="1684375" cy="117000"/>
          </a:xfrm>
        </p:grpSpPr>
        <p:sp>
          <p:nvSpPr>
            <p:cNvPr id="1014" name="Google Shape;1014;p7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15" name="Google Shape;1015;p75">
              <a:hlinkClick/>
            </p:cNvPr>
            <p:cNvPicPr preferRelativeResize="0"/>
            <p:nvPr/>
          </p:nvPicPr>
          <p:blipFill rotWithShape="1">
            <a:blip r:embed="rId24">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9" name="Shape 1019"/>
        <p:cNvGrpSpPr/>
        <p:nvPr/>
      </p:nvGrpSpPr>
      <p:grpSpPr>
        <a:xfrm>
          <a:off x="0" y="0"/>
          <a:ext cx="0" cy="0"/>
          <a:chOff x="0" y="0"/>
          <a:chExt cx="0" cy="0"/>
        </a:xfrm>
      </p:grpSpPr>
      <p:sp>
        <p:nvSpPr>
          <p:cNvPr id="1020" name="Google Shape;1020;p76"/>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21" name="Google Shape;1021;p7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22" name="Google Shape;1022;p76"/>
          <p:cNvPicPr preferRelativeResize="0"/>
          <p:nvPr/>
        </p:nvPicPr>
        <p:blipFill rotWithShape="1">
          <a:blip r:embed="rId3">
            <a:alphaModFix/>
          </a:blip>
          <a:srcRect b="0" l="37831" r="37828" t="0"/>
          <a:stretch/>
        </p:blipFill>
        <p:spPr>
          <a:xfrm>
            <a:off x="457200" y="2075700"/>
            <a:ext cx="985128" cy="2276551"/>
          </a:xfrm>
          <a:prstGeom prst="rect">
            <a:avLst/>
          </a:prstGeom>
          <a:noFill/>
          <a:ln>
            <a:noFill/>
          </a:ln>
        </p:spPr>
      </p:pic>
      <p:graphicFrame>
        <p:nvGraphicFramePr>
          <p:cNvPr id="1023" name="Google Shape;1023;p76"/>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232500"/>
                <a:gridCol w="3064100"/>
                <a:gridCol w="1308600"/>
                <a:gridCol w="1272800"/>
                <a:gridCol w="1351600"/>
              </a:tblGrid>
              <a:tr h="4666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22750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4">
                            <a:extLst>
                              <a:ext uri="{A12FA001-AC4F-418D-AE19-62706E023703}">
                                <ahyp:hlinkClr val="tx"/>
                              </a:ext>
                            </a:extLst>
                          </a:hlinkClick>
                        </a:rPr>
                        <a:t>Energy Transfer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Can you build a chain reaction machine?</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024" name="Google Shape;1024;p76"/>
          <p:cNvSpPr/>
          <p:nvPr/>
        </p:nvSpPr>
        <p:spPr>
          <a:xfrm>
            <a:off x="457201" y="20756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6">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025" name="Google Shape;1025;p7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(Energizing Everything)</a:t>
            </a:r>
            <a:r>
              <a:rPr lang="en" sz="1200">
                <a:latin typeface="Poppins"/>
                <a:ea typeface="Poppins"/>
                <a:cs typeface="Poppins"/>
                <a:sym typeface="Poppins"/>
              </a:rPr>
              <a:t> • Page 2 of 2</a:t>
            </a:r>
            <a:endParaRPr sz="1200">
              <a:latin typeface="Poppins"/>
              <a:ea typeface="Poppins"/>
              <a:cs typeface="Poppins"/>
              <a:sym typeface="Poppins"/>
            </a:endParaRPr>
          </a:p>
        </p:txBody>
      </p:sp>
      <p:sp>
        <p:nvSpPr>
          <p:cNvPr id="1026" name="Google Shape;1026;p7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027" name="Google Shape;1027;p76"/>
          <p:cNvPicPr preferRelativeResize="0"/>
          <p:nvPr/>
        </p:nvPicPr>
        <p:blipFill rotWithShape="1">
          <a:blip r:embed="rId10">
            <a:alphaModFix/>
          </a:blip>
          <a:srcRect b="1663" l="0" r="0" t="1663"/>
          <a:stretch/>
        </p:blipFill>
        <p:spPr>
          <a:xfrm>
            <a:off x="7953375" y="305775"/>
            <a:ext cx="1647825" cy="209550"/>
          </a:xfrm>
          <a:prstGeom prst="rect">
            <a:avLst/>
          </a:prstGeom>
          <a:noFill/>
          <a:ln>
            <a:noFill/>
          </a:ln>
        </p:spPr>
      </p:pic>
      <p:grpSp>
        <p:nvGrpSpPr>
          <p:cNvPr id="1028" name="Google Shape;1028;p76"/>
          <p:cNvGrpSpPr/>
          <p:nvPr/>
        </p:nvGrpSpPr>
        <p:grpSpPr>
          <a:xfrm>
            <a:off x="527725" y="667512"/>
            <a:ext cx="1684375" cy="117000"/>
            <a:chOff x="527725" y="667512"/>
            <a:chExt cx="1684375" cy="117000"/>
          </a:xfrm>
        </p:grpSpPr>
        <p:sp>
          <p:nvSpPr>
            <p:cNvPr id="1029" name="Google Shape;1029;p7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30" name="Google Shape;1030;p76">
              <a:hlinkClick/>
            </p:cNvPr>
            <p:cNvPicPr preferRelativeResize="0"/>
            <p:nvPr/>
          </p:nvPicPr>
          <p:blipFill rotWithShape="1">
            <a:blip r:embed="rId12">
              <a:alphaModFix/>
            </a:blip>
            <a:srcRect b="0" l="9423" r="9415" t="0"/>
            <a:stretch/>
          </p:blipFill>
          <p:spPr>
            <a:xfrm rot="10800000">
              <a:off x="527725" y="680300"/>
              <a:ext cx="147875" cy="86475"/>
            </a:xfrm>
            <a:prstGeom prst="rect">
              <a:avLst/>
            </a:prstGeom>
            <a:noFill/>
            <a:ln>
              <a:noFill/>
            </a:ln>
          </p:spPr>
        </p:pic>
      </p:grpSp>
      <p:sp>
        <p:nvSpPr>
          <p:cNvPr id="1031" name="Google Shape;1031;p7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5" name="Shape 1035"/>
        <p:cNvGrpSpPr/>
        <p:nvPr/>
      </p:nvGrpSpPr>
      <p:grpSpPr>
        <a:xfrm>
          <a:off x="0" y="0"/>
          <a:ext cx="0" cy="0"/>
          <a:chOff x="0" y="0"/>
          <a:chExt cx="0" cy="0"/>
        </a:xfrm>
      </p:grpSpPr>
      <p:pic>
        <p:nvPicPr>
          <p:cNvPr id="1036" name="Google Shape;1036;p77"/>
          <p:cNvPicPr preferRelativeResize="0"/>
          <p:nvPr/>
        </p:nvPicPr>
        <p:blipFill rotWithShape="1">
          <a:blip r:embed="rId3">
            <a:alphaModFix/>
          </a:blip>
          <a:srcRect b="0" l="52983" r="22161" t="0"/>
          <a:stretch/>
        </p:blipFill>
        <p:spPr>
          <a:xfrm>
            <a:off x="457200" y="3235400"/>
            <a:ext cx="914400" cy="2069304"/>
          </a:xfrm>
          <a:prstGeom prst="rect">
            <a:avLst/>
          </a:prstGeom>
          <a:noFill/>
          <a:ln>
            <a:noFill/>
          </a:ln>
        </p:spPr>
      </p:pic>
      <p:pic>
        <p:nvPicPr>
          <p:cNvPr id="1037" name="Google Shape;1037;p77"/>
          <p:cNvPicPr preferRelativeResize="0"/>
          <p:nvPr/>
        </p:nvPicPr>
        <p:blipFill rotWithShape="1">
          <a:blip r:embed="rId4">
            <a:alphaModFix/>
          </a:blip>
          <a:srcRect b="4111" l="0" r="0" t="4120"/>
          <a:stretch/>
        </p:blipFill>
        <p:spPr>
          <a:xfrm>
            <a:off x="457199" y="5247050"/>
            <a:ext cx="982569" cy="1036275"/>
          </a:xfrm>
          <a:prstGeom prst="rect">
            <a:avLst/>
          </a:prstGeom>
          <a:noFill/>
          <a:ln>
            <a:noFill/>
          </a:ln>
        </p:spPr>
      </p:pic>
      <p:sp>
        <p:nvSpPr>
          <p:cNvPr id="1038" name="Google Shape;1038;p77"/>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39" name="Google Shape;1039;p7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sp>
        <p:nvSpPr>
          <p:cNvPr id="1040" name="Google Shape;1040;p7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5"/>
              </a:rPr>
              <a:t>Electricity, Light, &amp; Heat </a:t>
            </a:r>
            <a:r>
              <a:rPr lang="en" sz="1200">
                <a:solidFill>
                  <a:schemeClr val="hlink"/>
                </a:solidFill>
                <a:uFill>
                  <a:noFill/>
                </a:uFill>
                <a:latin typeface="Poppins"/>
                <a:ea typeface="Poppins"/>
                <a:cs typeface="Poppins"/>
                <a:sym typeface="Poppins"/>
                <a:hlinkClick r:id="rId6"/>
              </a:rPr>
              <a:t>(Electricity, Light &amp; Heat)</a:t>
            </a:r>
            <a:endParaRPr sz="1200">
              <a:latin typeface="Poppins"/>
              <a:ea typeface="Poppins"/>
              <a:cs typeface="Poppins"/>
              <a:sym typeface="Poppins"/>
            </a:endParaRPr>
          </a:p>
        </p:txBody>
      </p:sp>
      <p:sp>
        <p:nvSpPr>
          <p:cNvPr id="1041" name="Google Shape;1041;p7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042" name="Google Shape;1042;p77"/>
          <p:cNvPicPr preferRelativeResize="0"/>
          <p:nvPr/>
        </p:nvPicPr>
        <p:blipFill rotWithShape="1">
          <a:blip r:embed="rId8">
            <a:alphaModFix/>
          </a:blip>
          <a:srcRect b="1663" l="0" r="0" t="1663"/>
          <a:stretch/>
        </p:blipFill>
        <p:spPr>
          <a:xfrm>
            <a:off x="7953375" y="305775"/>
            <a:ext cx="1647825" cy="209550"/>
          </a:xfrm>
          <a:prstGeom prst="rect">
            <a:avLst/>
          </a:prstGeom>
          <a:noFill/>
          <a:ln>
            <a:noFill/>
          </a:ln>
        </p:spPr>
      </p:pic>
      <p:grpSp>
        <p:nvGrpSpPr>
          <p:cNvPr id="1043" name="Google Shape;1043;p77"/>
          <p:cNvGrpSpPr/>
          <p:nvPr/>
        </p:nvGrpSpPr>
        <p:grpSpPr>
          <a:xfrm>
            <a:off x="527725" y="667512"/>
            <a:ext cx="1684375" cy="117000"/>
            <a:chOff x="527725" y="667512"/>
            <a:chExt cx="1684375" cy="117000"/>
          </a:xfrm>
        </p:grpSpPr>
        <p:sp>
          <p:nvSpPr>
            <p:cNvPr id="1044" name="Google Shape;1044;p7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45" name="Google Shape;1045;p77">
              <a:hlinkClick/>
            </p:cNvPr>
            <p:cNvPicPr preferRelativeResize="0"/>
            <p:nvPr/>
          </p:nvPicPr>
          <p:blipFill rotWithShape="1">
            <a:blip r:embed="rId10">
              <a:alphaModFix/>
            </a:blip>
            <a:srcRect b="0" l="9423" r="9415" t="0"/>
            <a:stretch/>
          </p:blipFill>
          <p:spPr>
            <a:xfrm rot="10800000">
              <a:off x="527725" y="680300"/>
              <a:ext cx="147875" cy="86475"/>
            </a:xfrm>
            <a:prstGeom prst="rect">
              <a:avLst/>
            </a:prstGeom>
            <a:noFill/>
            <a:ln>
              <a:noFill/>
            </a:ln>
          </p:spPr>
        </p:pic>
      </p:grpSp>
      <p:pic>
        <p:nvPicPr>
          <p:cNvPr id="1046" name="Google Shape;1046;p77"/>
          <p:cNvPicPr preferRelativeResize="0"/>
          <p:nvPr/>
        </p:nvPicPr>
        <p:blipFill rotWithShape="1">
          <a:blip r:embed="rId11">
            <a:alphaModFix/>
          </a:blip>
          <a:srcRect b="17157" l="0" r="0" t="0"/>
          <a:stretch/>
        </p:blipFill>
        <p:spPr>
          <a:xfrm>
            <a:off x="457200" y="2077200"/>
            <a:ext cx="1487269" cy="1158201"/>
          </a:xfrm>
          <a:prstGeom prst="rect">
            <a:avLst/>
          </a:prstGeom>
          <a:noFill/>
          <a:ln>
            <a:noFill/>
          </a:ln>
        </p:spPr>
      </p:pic>
      <p:graphicFrame>
        <p:nvGraphicFramePr>
          <p:cNvPr id="1047" name="Google Shape;1047;p77"/>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21425"/>
                <a:gridCol w="2975175"/>
                <a:gridCol w="1308600"/>
                <a:gridCol w="1272800"/>
                <a:gridCol w="1351600"/>
              </a:tblGrid>
              <a:tr h="601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28062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Renewable Energy &amp; Natural Resources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What’s the best way to light up a city?</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4-ESS3-1. </a:t>
                      </a:r>
                      <a:r>
                        <a:rPr lang="en" sz="800">
                          <a:solidFill>
                            <a:schemeClr val="dk1"/>
                          </a:solidFill>
                          <a:latin typeface="Poppins"/>
                          <a:ea typeface="Poppins"/>
                          <a:cs typeface="Poppins"/>
                          <a:sym typeface="Poppins"/>
                        </a:rPr>
                        <a:t>Obtain and combine information to describe that energy and fuels are derived from natural resources and their uses affect the environment.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ESS3.A: </a:t>
                      </a:r>
                      <a:r>
                        <a:rPr lang="en" sz="800">
                          <a:solidFill>
                            <a:schemeClr val="dk1"/>
                          </a:solidFill>
                          <a:latin typeface="Poppins"/>
                          <a:ea typeface="Poppins"/>
                          <a:cs typeface="Poppins"/>
                          <a:sym typeface="Poppins"/>
                        </a:rPr>
                        <a:t>Natural Resources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278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Electrical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What if there were no electricity?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4-PS3-2.</a:t>
                      </a:r>
                      <a:r>
                        <a:rPr lang="en" sz="800">
                          <a:solidFill>
                            <a:schemeClr val="dk1"/>
                          </a:solidFill>
                          <a:latin typeface="Poppins"/>
                          <a:ea typeface="Poppins"/>
                          <a:cs typeface="Poppins"/>
                          <a:sym typeface="Poppins"/>
                        </a:rPr>
                        <a:t> Make observations to provide evidence that energy can be transferred from place to place by sound, light, heat, and electric currents.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42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Heat Energy &amp; Energy Transfer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How long did it take to travel across the country before cars and planes?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4-PS3-2.</a:t>
                      </a:r>
                      <a:r>
                        <a:rPr lang="en" sz="800">
                          <a:solidFill>
                            <a:schemeClr val="dk1"/>
                          </a:solidFill>
                          <a:latin typeface="Poppins"/>
                          <a:ea typeface="Poppins"/>
                          <a:cs typeface="Poppins"/>
                          <a:sym typeface="Poppins"/>
                        </a:rPr>
                        <a:t> Make observations to provide evidence that energy can be transferred from place to place by sound, light, heat, and electric currents.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br>
                        <a:rPr lang="en" sz="800">
                          <a:solidFill>
                            <a:schemeClr val="dk1"/>
                          </a:solidFill>
                          <a:latin typeface="Poppins"/>
                          <a:ea typeface="Poppins"/>
                          <a:cs typeface="Poppins"/>
                          <a:sym typeface="Poppins"/>
                        </a:rPr>
                      </a:br>
                      <a:br>
                        <a:rPr lang="en" sz="800">
                          <a:solidFill>
                            <a:schemeClr val="dk1"/>
                          </a:solidFill>
                          <a:latin typeface="Poppins"/>
                          <a:ea typeface="Poppins"/>
                          <a:cs typeface="Poppins"/>
                          <a:sym typeface="Poppins"/>
                        </a:rPr>
                      </a:b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048" name="Google Shape;1048;p77"/>
          <p:cNvSpPr/>
          <p:nvPr/>
        </p:nvSpPr>
        <p:spPr>
          <a:xfrm>
            <a:off x="457201" y="20771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049" name="Google Shape;1049;p77"/>
          <p:cNvSpPr/>
          <p:nvPr/>
        </p:nvSpPr>
        <p:spPr>
          <a:xfrm>
            <a:off x="457200" y="3235409"/>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050" name="Google Shape;1050;p77"/>
          <p:cNvSpPr/>
          <p:nvPr/>
        </p:nvSpPr>
        <p:spPr>
          <a:xfrm>
            <a:off x="457200" y="524705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51" name="Google Shape;1051;p7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6" name="Shape 1056"/>
        <p:cNvGrpSpPr/>
        <p:nvPr/>
      </p:nvGrpSpPr>
      <p:grpSpPr>
        <a:xfrm>
          <a:off x="0" y="0"/>
          <a:ext cx="0" cy="0"/>
          <a:chOff x="0" y="0"/>
          <a:chExt cx="0" cy="0"/>
        </a:xfrm>
      </p:grpSpPr>
      <p:graphicFrame>
        <p:nvGraphicFramePr>
          <p:cNvPr id="1057" name="Google Shape;1057;p78"/>
          <p:cNvGraphicFramePr/>
          <p:nvPr/>
        </p:nvGraphicFramePr>
        <p:xfrm>
          <a:off x="457200" y="3562772"/>
          <a:ext cx="3000000" cy="3000000"/>
        </p:xfrm>
        <a:graphic>
          <a:graphicData uri="http://schemas.openxmlformats.org/drawingml/2006/table">
            <a:tbl>
              <a:tblPr>
                <a:noFill/>
                <a:tableStyleId>{B44EE751-F437-4471-BFE2-3BF3C165C453}</a:tableStyleId>
              </a:tblPr>
              <a:tblGrid>
                <a:gridCol w="1826875"/>
                <a:gridCol w="1826875"/>
                <a:gridCol w="1826875"/>
                <a:gridCol w="1826875"/>
                <a:gridCol w="1826875"/>
              </a:tblGrid>
              <a:tr h="150050">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3"/>
                        </a:rPr>
                        <a:t>Page 43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4">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nchor="ctr">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ction="ppaction://hlinksldjump" r:id="rId5"/>
                        </a:rPr>
                        <a:t>Page 45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7"/>
                        </a:rPr>
                        <a:t>Page 46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9"/>
                        </a:rPr>
                        <a:t>Page 47</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hlink"/>
                          </a:solidFill>
                          <a:latin typeface="Poppins"/>
                          <a:ea typeface="Poppins"/>
                          <a:cs typeface="Poppins"/>
                          <a:sym typeface="Poppins"/>
                          <a:hlinkClick r:id="rId10"/>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ction="ppaction://hlinksldjump" r:id="rId11"/>
                        </a:rPr>
                        <a:t>Page 48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30192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5-LS2-1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5-PS3-1</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5-ESS1-2</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5-PS2-1</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5-PS1-4</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9342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7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Anchor Layer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1058" name="Google Shape;1058;p78"/>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5th Grade </a:t>
            </a:r>
            <a:r>
              <a:rPr b="1" lang="en">
                <a:solidFill>
                  <a:schemeClr val="dk1"/>
                </a:solidFill>
                <a:uFill>
                  <a:noFill/>
                </a:uFill>
                <a:latin typeface="Poppins"/>
                <a:ea typeface="Poppins"/>
                <a:cs typeface="Poppins"/>
                <a:sym typeface="Poppins"/>
                <a:hlinkClick r:id="rId17">
                  <a:extLst>
                    <a:ext uri="{A12FA001-AC4F-418D-AE19-62706E023703}">
                      <ahyp:hlinkClr val="tx"/>
                    </a:ext>
                  </a:extLst>
                </a:hlinkClick>
              </a:rPr>
              <a:t>Units</a:t>
            </a:r>
            <a:r>
              <a:rPr lang="en">
                <a:latin typeface="Poppins"/>
                <a:ea typeface="Poppins"/>
                <a:cs typeface="Poppins"/>
                <a:sym typeface="Poppins"/>
              </a:rPr>
              <a:t> • </a:t>
            </a:r>
            <a:r>
              <a:rPr lang="en" sz="1200">
                <a:latin typeface="Poppins"/>
                <a:ea typeface="Poppins"/>
                <a:cs typeface="Poppins"/>
                <a:sym typeface="Poppins"/>
              </a:rPr>
              <a:t>Units may be taught in any order </a:t>
            </a:r>
            <a:endParaRPr i="1" sz="1200">
              <a:latin typeface="Poppins"/>
              <a:ea typeface="Poppins"/>
              <a:cs typeface="Poppins"/>
              <a:sym typeface="Poppins"/>
            </a:endParaRPr>
          </a:p>
        </p:txBody>
      </p:sp>
      <p:sp>
        <p:nvSpPr>
          <p:cNvPr id="1059" name="Google Shape;1059;p7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1060" name="Google Shape;1060;p78"/>
          <p:cNvGrpSpPr/>
          <p:nvPr/>
        </p:nvGrpSpPr>
        <p:grpSpPr>
          <a:xfrm>
            <a:off x="680118" y="1856888"/>
            <a:ext cx="1371600" cy="1371600"/>
            <a:chOff x="527718" y="1867175"/>
            <a:chExt cx="1371600" cy="1371600"/>
          </a:xfrm>
        </p:grpSpPr>
        <p:pic>
          <p:nvPicPr>
            <p:cNvPr id="1061" name="Google Shape;1061;p78"/>
            <p:cNvPicPr preferRelativeResize="0"/>
            <p:nvPr/>
          </p:nvPicPr>
          <p:blipFill rotWithShape="1">
            <a:blip r:embed="rId19">
              <a:alphaModFix/>
            </a:blip>
            <a:srcRect b="0" l="5822" r="5831" t="0"/>
            <a:stretch/>
          </p:blipFill>
          <p:spPr>
            <a:xfrm>
              <a:off x="537168" y="1867175"/>
              <a:ext cx="1352700" cy="1371600"/>
            </a:xfrm>
            <a:prstGeom prst="ellipse">
              <a:avLst/>
            </a:prstGeom>
            <a:noFill/>
            <a:ln>
              <a:noFill/>
            </a:ln>
          </p:spPr>
        </p:pic>
        <p:sp>
          <p:nvSpPr>
            <p:cNvPr id="1062" name="Google Shape;1062;p78"/>
            <p:cNvSpPr/>
            <p:nvPr/>
          </p:nvSpPr>
          <p:spPr>
            <a:xfrm>
              <a:off x="527718"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63" name="Google Shape;1063;p78"/>
            <p:cNvSpPr txBox="1"/>
            <p:nvPr/>
          </p:nvSpPr>
          <p:spPr>
            <a:xfrm>
              <a:off x="593268" y="2183525"/>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Ecosystems &amp; The Food Web </a:t>
              </a:r>
              <a:endParaRPr b="1" sz="1200">
                <a:solidFill>
                  <a:schemeClr val="lt1"/>
                </a:solidFill>
                <a:latin typeface="Poppins"/>
                <a:ea typeface="Poppins"/>
                <a:cs typeface="Poppins"/>
                <a:sym typeface="Poppins"/>
              </a:endParaRPr>
            </a:p>
          </p:txBody>
        </p:sp>
      </p:grpSp>
      <p:grpSp>
        <p:nvGrpSpPr>
          <p:cNvPr id="1064" name="Google Shape;1064;p78"/>
          <p:cNvGrpSpPr/>
          <p:nvPr/>
        </p:nvGrpSpPr>
        <p:grpSpPr>
          <a:xfrm>
            <a:off x="2471873" y="1856888"/>
            <a:ext cx="1371600" cy="1371600"/>
            <a:chOff x="2517493" y="1846600"/>
            <a:chExt cx="1371600" cy="1371600"/>
          </a:xfrm>
        </p:grpSpPr>
        <p:pic>
          <p:nvPicPr>
            <p:cNvPr id="1065" name="Google Shape;1065;p78"/>
            <p:cNvPicPr preferRelativeResize="0"/>
            <p:nvPr/>
          </p:nvPicPr>
          <p:blipFill rotWithShape="1">
            <a:blip r:embed="rId20">
              <a:alphaModFix/>
            </a:blip>
            <a:srcRect b="6148" l="0" r="0" t="6156"/>
            <a:stretch/>
          </p:blipFill>
          <p:spPr>
            <a:xfrm>
              <a:off x="2526943" y="1846600"/>
              <a:ext cx="1352700" cy="1371600"/>
            </a:xfrm>
            <a:prstGeom prst="ellipse">
              <a:avLst/>
            </a:prstGeom>
            <a:noFill/>
            <a:ln>
              <a:noFill/>
            </a:ln>
          </p:spPr>
        </p:pic>
        <p:sp>
          <p:nvSpPr>
            <p:cNvPr id="1066" name="Google Shape;1066;p78"/>
            <p:cNvSpPr/>
            <p:nvPr/>
          </p:nvSpPr>
          <p:spPr>
            <a:xfrm>
              <a:off x="2517493"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67" name="Google Shape;1067;p78"/>
            <p:cNvSpPr txBox="1"/>
            <p:nvPr/>
          </p:nvSpPr>
          <p:spPr>
            <a:xfrm>
              <a:off x="2583043" y="2162950"/>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Water Cycle &amp; Earth’s Systems</a:t>
              </a:r>
              <a:endParaRPr sz="1200">
                <a:solidFill>
                  <a:schemeClr val="lt1"/>
                </a:solidFill>
                <a:latin typeface="Poppins"/>
                <a:ea typeface="Poppins"/>
                <a:cs typeface="Poppins"/>
                <a:sym typeface="Poppins"/>
              </a:endParaRPr>
            </a:p>
          </p:txBody>
        </p:sp>
      </p:grpSp>
      <p:grpSp>
        <p:nvGrpSpPr>
          <p:cNvPr id="1068" name="Google Shape;1068;p78"/>
          <p:cNvGrpSpPr/>
          <p:nvPr/>
        </p:nvGrpSpPr>
        <p:grpSpPr>
          <a:xfrm>
            <a:off x="4263628" y="1856887"/>
            <a:ext cx="1412100" cy="1371601"/>
            <a:chOff x="4270544" y="1846600"/>
            <a:chExt cx="1412100" cy="1371601"/>
          </a:xfrm>
        </p:grpSpPr>
        <p:pic>
          <p:nvPicPr>
            <p:cNvPr id="1069" name="Google Shape;1069;p78"/>
            <p:cNvPicPr preferRelativeResize="0"/>
            <p:nvPr/>
          </p:nvPicPr>
          <p:blipFill>
            <a:blip r:embed="rId21">
              <a:alphaModFix/>
            </a:blip>
            <a:stretch>
              <a:fillRect/>
            </a:stretch>
          </p:blipFill>
          <p:spPr>
            <a:xfrm>
              <a:off x="4290799" y="1846600"/>
              <a:ext cx="1371601" cy="1371601"/>
            </a:xfrm>
            <a:prstGeom prst="rect">
              <a:avLst/>
            </a:prstGeom>
            <a:noFill/>
            <a:ln>
              <a:noFill/>
            </a:ln>
          </p:spPr>
        </p:pic>
        <p:sp>
          <p:nvSpPr>
            <p:cNvPr id="1070" name="Google Shape;1070;p78"/>
            <p:cNvSpPr/>
            <p:nvPr/>
          </p:nvSpPr>
          <p:spPr>
            <a:xfrm>
              <a:off x="4290794"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71" name="Google Shape;1071;p78"/>
            <p:cNvSpPr txBox="1"/>
            <p:nvPr/>
          </p:nvSpPr>
          <p:spPr>
            <a:xfrm>
              <a:off x="4270544" y="2255350"/>
              <a:ext cx="14121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latin typeface="Poppins"/>
                  <a:ea typeface="Poppins"/>
                  <a:cs typeface="Poppins"/>
                  <a:sym typeface="Poppins"/>
                </a:rPr>
                <a:t>Earth &amp; Space Patterns</a:t>
              </a:r>
              <a:endParaRPr sz="1200">
                <a:solidFill>
                  <a:schemeClr val="lt1"/>
                </a:solidFill>
              </a:endParaRPr>
            </a:p>
          </p:txBody>
        </p:sp>
      </p:grpSp>
      <p:grpSp>
        <p:nvGrpSpPr>
          <p:cNvPr id="1072" name="Google Shape;1072;p78"/>
          <p:cNvGrpSpPr/>
          <p:nvPr/>
        </p:nvGrpSpPr>
        <p:grpSpPr>
          <a:xfrm>
            <a:off x="6095883" y="1856887"/>
            <a:ext cx="1412100" cy="1371601"/>
            <a:chOff x="6099344" y="1846606"/>
            <a:chExt cx="1412100" cy="1371601"/>
          </a:xfrm>
        </p:grpSpPr>
        <p:pic>
          <p:nvPicPr>
            <p:cNvPr id="1073" name="Google Shape;1073;p78"/>
            <p:cNvPicPr preferRelativeResize="0"/>
            <p:nvPr/>
          </p:nvPicPr>
          <p:blipFill>
            <a:blip r:embed="rId22">
              <a:alphaModFix/>
            </a:blip>
            <a:stretch>
              <a:fillRect/>
            </a:stretch>
          </p:blipFill>
          <p:spPr>
            <a:xfrm>
              <a:off x="6119596" y="1846606"/>
              <a:ext cx="1371601" cy="1371601"/>
            </a:xfrm>
            <a:prstGeom prst="rect">
              <a:avLst/>
            </a:prstGeom>
            <a:noFill/>
            <a:ln>
              <a:noFill/>
            </a:ln>
          </p:spPr>
        </p:pic>
        <p:sp>
          <p:nvSpPr>
            <p:cNvPr id="1074" name="Google Shape;1074;p78"/>
            <p:cNvSpPr/>
            <p:nvPr/>
          </p:nvSpPr>
          <p:spPr>
            <a:xfrm>
              <a:off x="6119597" y="184660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75" name="Google Shape;1075;p78"/>
            <p:cNvSpPr txBox="1"/>
            <p:nvPr/>
          </p:nvSpPr>
          <p:spPr>
            <a:xfrm>
              <a:off x="6099344" y="2273188"/>
              <a:ext cx="14121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latin typeface="Poppins"/>
                  <a:ea typeface="Poppins"/>
                  <a:cs typeface="Poppins"/>
                  <a:sym typeface="Poppins"/>
                </a:rPr>
                <a:t>Stars &amp;</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latin typeface="Poppins"/>
                  <a:ea typeface="Poppins"/>
                  <a:cs typeface="Poppins"/>
                  <a:sym typeface="Poppins"/>
                </a:rPr>
                <a:t>Planets</a:t>
              </a:r>
              <a:endParaRPr sz="1200">
                <a:solidFill>
                  <a:schemeClr val="lt1"/>
                </a:solidFill>
              </a:endParaRPr>
            </a:p>
          </p:txBody>
        </p:sp>
      </p:grpSp>
      <p:grpSp>
        <p:nvGrpSpPr>
          <p:cNvPr id="1076" name="Google Shape;1076;p78"/>
          <p:cNvGrpSpPr/>
          <p:nvPr/>
        </p:nvGrpSpPr>
        <p:grpSpPr>
          <a:xfrm>
            <a:off x="7928138" y="1856888"/>
            <a:ext cx="1379066" cy="1371600"/>
            <a:chOff x="7928138" y="1846600"/>
            <a:chExt cx="1379066" cy="1371600"/>
          </a:xfrm>
        </p:grpSpPr>
        <p:pic>
          <p:nvPicPr>
            <p:cNvPr id="1077" name="Google Shape;1077;p78"/>
            <p:cNvPicPr preferRelativeResize="0"/>
            <p:nvPr/>
          </p:nvPicPr>
          <p:blipFill rotWithShape="1">
            <a:blip r:embed="rId23">
              <a:alphaModFix/>
            </a:blip>
            <a:srcRect b="6148" l="0" r="0" t="6156"/>
            <a:stretch/>
          </p:blipFill>
          <p:spPr>
            <a:xfrm>
              <a:off x="7937588" y="1846600"/>
              <a:ext cx="1352700" cy="1371600"/>
            </a:xfrm>
            <a:prstGeom prst="ellipse">
              <a:avLst/>
            </a:prstGeom>
            <a:noFill/>
            <a:ln>
              <a:noFill/>
            </a:ln>
          </p:spPr>
        </p:pic>
        <p:sp>
          <p:nvSpPr>
            <p:cNvPr id="1078" name="Google Shape;1078;p78"/>
            <p:cNvSpPr/>
            <p:nvPr/>
          </p:nvSpPr>
          <p:spPr>
            <a:xfrm>
              <a:off x="7928138"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79" name="Google Shape;1079;p78"/>
            <p:cNvSpPr txBox="1"/>
            <p:nvPr/>
          </p:nvSpPr>
          <p:spPr>
            <a:xfrm>
              <a:off x="7935604" y="2070700"/>
              <a:ext cx="1371600" cy="923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Chemical Reactions &amp; Properties of Matter</a:t>
              </a:r>
              <a:endParaRPr>
                <a:solidFill>
                  <a:schemeClr val="lt1"/>
                </a:solidFill>
              </a:endParaRPr>
            </a:p>
          </p:txBody>
        </p:sp>
      </p:grpSp>
      <p:sp>
        <p:nvSpPr>
          <p:cNvPr id="1080" name="Google Shape;1080;p78"/>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81" name="Google Shape;1081;p7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All Units at a Glance</a:t>
            </a:r>
            <a:endParaRPr sz="1200">
              <a:latin typeface="Poppins"/>
              <a:ea typeface="Poppins"/>
              <a:cs typeface="Poppins"/>
              <a:sym typeface="Poppins"/>
            </a:endParaRPr>
          </a:p>
        </p:txBody>
      </p:sp>
      <p:pic>
        <p:nvPicPr>
          <p:cNvPr id="1082" name="Google Shape;1082;p78"/>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1083" name="Google Shape;1083;p78"/>
          <p:cNvGrpSpPr/>
          <p:nvPr/>
        </p:nvGrpSpPr>
        <p:grpSpPr>
          <a:xfrm>
            <a:off x="527725" y="667512"/>
            <a:ext cx="1684375" cy="117000"/>
            <a:chOff x="527725" y="667512"/>
            <a:chExt cx="1684375" cy="117000"/>
          </a:xfrm>
        </p:grpSpPr>
        <p:sp>
          <p:nvSpPr>
            <p:cNvPr id="1084" name="Google Shape;1084;p7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1085" name="Google Shape;1085;p78">
              <a:hlinkClick/>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1086" name="Google Shape;1086;p78"/>
          <p:cNvSpPr txBox="1"/>
          <p:nvPr/>
        </p:nvSpPr>
        <p:spPr>
          <a:xfrm>
            <a:off x="6627893" y="6864203"/>
            <a:ext cx="3050700" cy="8004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Lessons</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Unit Restructured for the 2026-2027 School Year </a:t>
            </a:r>
            <a:endParaRPr sz="800">
              <a:solidFill>
                <a:schemeClr val="dk1"/>
              </a:solidFill>
              <a:latin typeface="Poppins"/>
              <a:ea typeface="Poppins"/>
              <a:cs typeface="Poppins"/>
              <a:sym typeface="Poppins"/>
            </a:endParaRPr>
          </a:p>
          <a:p>
            <a:pPr indent="0" lvl="0" marL="0" marR="28575"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27">
                  <a:extLst>
                    <a:ext uri="{A12FA001-AC4F-418D-AE19-62706E023703}">
                      <ahyp:hlinkClr val="tx"/>
                    </a:ext>
                  </a:extLst>
                </a:hlinkClick>
              </a:rPr>
              <a:t>Curriculum Updates</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
        <p:nvSpPr>
          <p:cNvPr id="1087" name="Google Shape;1087;p78"/>
          <p:cNvSpPr txBox="1"/>
          <p:nvPr/>
        </p:nvSpPr>
        <p:spPr>
          <a:xfrm>
            <a:off x="537102" y="3254975"/>
            <a:ext cx="16845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1088" name="Google Shape;1088;p78"/>
          <p:cNvSpPr txBox="1"/>
          <p:nvPr/>
        </p:nvSpPr>
        <p:spPr>
          <a:xfrm>
            <a:off x="7690707" y="3241738"/>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chemeClr val="dk1"/>
                </a:solidFill>
                <a:uFill>
                  <a:noFill/>
                </a:uFill>
                <a:latin typeface="Poppins"/>
                <a:ea typeface="Poppins"/>
                <a:cs typeface="Poppins"/>
                <a:sym typeface="Poppins"/>
                <a:hlinkClick r:id="rId28">
                  <a:extLst>
                    <a:ext uri="{A12FA001-AC4F-418D-AE19-62706E023703}">
                      <ahyp:hlinkClr val="tx"/>
                    </a:ext>
                  </a:extLst>
                </a:hlinkClick>
              </a:rPr>
              <a:t>✔</a:t>
            </a:r>
            <a:r>
              <a:rPr lang="en" sz="800">
                <a:latin typeface="Poppins"/>
                <a:ea typeface="Poppins"/>
                <a:cs typeface="Poppins"/>
                <a:sym typeface="Poppins"/>
              </a:rPr>
              <a:t>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2" name="Shape 1092"/>
        <p:cNvGrpSpPr/>
        <p:nvPr/>
      </p:nvGrpSpPr>
      <p:grpSpPr>
        <a:xfrm>
          <a:off x="0" y="0"/>
          <a:ext cx="0" cy="0"/>
          <a:chOff x="0" y="0"/>
          <a:chExt cx="0" cy="0"/>
        </a:xfrm>
      </p:grpSpPr>
      <p:pic>
        <p:nvPicPr>
          <p:cNvPr id="1093" name="Google Shape;1093;p79" title="5_Life_4.png"/>
          <p:cNvPicPr preferRelativeResize="0"/>
          <p:nvPr/>
        </p:nvPicPr>
        <p:blipFill rotWithShape="1">
          <a:blip r:embed="rId3">
            <a:alphaModFix/>
          </a:blip>
          <a:srcRect b="0" l="20945" r="10294" t="0"/>
          <a:stretch/>
        </p:blipFill>
        <p:spPr>
          <a:xfrm>
            <a:off x="457200" y="5765175"/>
            <a:ext cx="982600" cy="1280125"/>
          </a:xfrm>
          <a:prstGeom prst="rect">
            <a:avLst/>
          </a:prstGeom>
          <a:noFill/>
          <a:ln>
            <a:noFill/>
          </a:ln>
        </p:spPr>
      </p:pic>
      <p:sp>
        <p:nvSpPr>
          <p:cNvPr id="1094" name="Google Shape;1094;p79"/>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95" name="Google Shape;1095;p7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pic>
        <p:nvPicPr>
          <p:cNvPr id="1096" name="Google Shape;1096;p79" title="image (11).png"/>
          <p:cNvPicPr preferRelativeResize="0"/>
          <p:nvPr/>
        </p:nvPicPr>
        <p:blipFill rotWithShape="1">
          <a:blip r:embed="rId4">
            <a:alphaModFix/>
          </a:blip>
          <a:srcRect b="0" l="28433" r="-19624" t="0"/>
          <a:stretch/>
        </p:blipFill>
        <p:spPr>
          <a:xfrm>
            <a:off x="448050" y="4466100"/>
            <a:ext cx="1396812" cy="1329550"/>
          </a:xfrm>
          <a:prstGeom prst="rect">
            <a:avLst/>
          </a:prstGeom>
          <a:noFill/>
          <a:ln>
            <a:noFill/>
          </a:ln>
        </p:spPr>
      </p:pic>
      <p:pic>
        <p:nvPicPr>
          <p:cNvPr id="1097" name="Google Shape;1097;p79" title="image (10).png"/>
          <p:cNvPicPr preferRelativeResize="0"/>
          <p:nvPr/>
        </p:nvPicPr>
        <p:blipFill rotWithShape="1">
          <a:blip r:embed="rId5">
            <a:alphaModFix/>
          </a:blip>
          <a:srcRect b="0" l="3141" r="32888" t="0"/>
          <a:stretch/>
        </p:blipFill>
        <p:spPr>
          <a:xfrm>
            <a:off x="448050" y="3235400"/>
            <a:ext cx="975278" cy="1280125"/>
          </a:xfrm>
          <a:prstGeom prst="rect">
            <a:avLst/>
          </a:prstGeom>
          <a:noFill/>
          <a:ln>
            <a:noFill/>
          </a:ln>
        </p:spPr>
      </p:pic>
      <p:pic>
        <p:nvPicPr>
          <p:cNvPr id="1098" name="Google Shape;1098;p79" title="image (9).png"/>
          <p:cNvPicPr preferRelativeResize="0"/>
          <p:nvPr/>
        </p:nvPicPr>
        <p:blipFill rotWithShape="1">
          <a:blip r:embed="rId6">
            <a:alphaModFix/>
          </a:blip>
          <a:srcRect b="0" l="26312" r="-13931" t="0"/>
          <a:stretch/>
        </p:blipFill>
        <p:spPr>
          <a:xfrm>
            <a:off x="448050" y="2066550"/>
            <a:ext cx="1201268" cy="1168850"/>
          </a:xfrm>
          <a:prstGeom prst="rect">
            <a:avLst/>
          </a:prstGeom>
          <a:noFill/>
          <a:ln>
            <a:noFill/>
          </a:ln>
        </p:spPr>
      </p:pic>
      <p:graphicFrame>
        <p:nvGraphicFramePr>
          <p:cNvPr id="1099" name="Google Shape;1099;p79"/>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2916525"/>
                <a:gridCol w="1379975"/>
                <a:gridCol w="1310850"/>
                <a:gridCol w="1313550"/>
              </a:tblGrid>
              <a:tr h="413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87907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Food Chains &amp; Matter Flow</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 if all the ants disappeared?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2050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dk1"/>
                          </a:solidFill>
                          <a:latin typeface="Poppins"/>
                          <a:ea typeface="Poppins"/>
                          <a:cs typeface="Poppins"/>
                          <a:sym typeface="Poppins"/>
                        </a:rPr>
                        <a:t>Plant Growth &amp;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How does a tiny seed become one of the heaviest trees on Earth?</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5-LS1-1. </a:t>
                      </a:r>
                      <a:r>
                        <a:rPr lang="en" sz="800">
                          <a:solidFill>
                            <a:schemeClr val="dk1"/>
                          </a:solidFill>
                          <a:latin typeface="Poppins"/>
                          <a:ea typeface="Poppins"/>
                          <a:cs typeface="Poppins"/>
                          <a:sym typeface="Poppins"/>
                        </a:rPr>
                        <a:t>Support an argument with evidence that plants obtain materials they need for growth chiefly from air and water.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79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Decomposers &amp; Matter </a:t>
                      </a:r>
                      <a:r>
                        <a:rPr b="1" lang="en" sz="800">
                          <a:solidFill>
                            <a:schemeClr val="dk1"/>
                          </a:solidFill>
                          <a:latin typeface="Poppins"/>
                          <a:ea typeface="Poppins"/>
                          <a:cs typeface="Poppins"/>
                          <a:sym typeface="Poppins"/>
                        </a:rPr>
                        <a:t>Flow</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Where do fallen leaves go?</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79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Decomposer</a:t>
                      </a:r>
                      <a:r>
                        <a:rPr b="1" lang="en" sz="800">
                          <a:solidFill>
                            <a:schemeClr val="dk1"/>
                          </a:solidFill>
                          <a:latin typeface="Poppins"/>
                          <a:ea typeface="Poppins"/>
                          <a:cs typeface="Poppins"/>
                          <a:sym typeface="Poppins"/>
                        </a:rPr>
                        <a:t>s &amp; Soil Nutrients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Do worms really eat dirt?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r>
              <a:tr h="5826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1100" name="Google Shape;1100;p79"/>
          <p:cNvSpPr/>
          <p:nvPr/>
        </p:nvSpPr>
        <p:spPr>
          <a:xfrm>
            <a:off x="459600" y="32353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01" name="Google Shape;1101;p7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02" name="Google Shape;1102;p79"/>
          <p:cNvSpPr/>
          <p:nvPr/>
        </p:nvSpPr>
        <p:spPr>
          <a:xfrm>
            <a:off x="459600" y="451745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03" name="Google Shape;1103;p7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14">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15">
                  <a:extLst>
                    <a:ext uri="{A12FA001-AC4F-418D-AE19-62706E023703}">
                      <ahyp:hlinkClr val="tx"/>
                    </a:ext>
                  </a:extLst>
                </a:hlinkClick>
              </a:rPr>
              <a:t>(Web of Life)</a:t>
            </a:r>
            <a:r>
              <a:rPr lang="en" sz="1200">
                <a:latin typeface="Poppins"/>
                <a:ea typeface="Poppins"/>
                <a:cs typeface="Poppins"/>
                <a:sym typeface="Poppins"/>
              </a:rPr>
              <a:t> • Page 1 of 2</a:t>
            </a:r>
            <a:endParaRPr sz="1200">
              <a:solidFill>
                <a:srgbClr val="000000"/>
              </a:solidFill>
              <a:latin typeface="Poppins"/>
              <a:ea typeface="Poppins"/>
              <a:cs typeface="Poppins"/>
              <a:sym typeface="Poppins"/>
            </a:endParaRPr>
          </a:p>
        </p:txBody>
      </p:sp>
      <p:sp>
        <p:nvSpPr>
          <p:cNvPr id="1104" name="Google Shape;1104;p7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05" name="Google Shape;1105;p7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6">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106" name="Google Shape;1106;p79"/>
          <p:cNvPicPr preferRelativeResize="0"/>
          <p:nvPr/>
        </p:nvPicPr>
        <p:blipFill rotWithShape="1">
          <a:blip r:embed="rId17">
            <a:alphaModFix/>
          </a:blip>
          <a:srcRect b="1663" l="0" r="0" t="1663"/>
          <a:stretch/>
        </p:blipFill>
        <p:spPr>
          <a:xfrm>
            <a:off x="7953375" y="305775"/>
            <a:ext cx="1647825" cy="209550"/>
          </a:xfrm>
          <a:prstGeom prst="rect">
            <a:avLst/>
          </a:prstGeom>
          <a:noFill/>
          <a:ln>
            <a:noFill/>
          </a:ln>
        </p:spPr>
      </p:pic>
      <p:grpSp>
        <p:nvGrpSpPr>
          <p:cNvPr id="1107" name="Google Shape;1107;p79"/>
          <p:cNvGrpSpPr/>
          <p:nvPr/>
        </p:nvGrpSpPr>
        <p:grpSpPr>
          <a:xfrm>
            <a:off x="527725" y="667512"/>
            <a:ext cx="1684375" cy="117000"/>
            <a:chOff x="527725" y="667512"/>
            <a:chExt cx="1684375" cy="117000"/>
          </a:xfrm>
        </p:grpSpPr>
        <p:sp>
          <p:nvSpPr>
            <p:cNvPr id="1108" name="Google Shape;1108;p7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09" name="Google Shape;1109;p79">
              <a:hlinkClick action="ppaction://hlinksldjump" r:id="rId19"/>
            </p:cNvPr>
            <p:cNvPicPr preferRelativeResize="0"/>
            <p:nvPr/>
          </p:nvPicPr>
          <p:blipFill rotWithShape="1">
            <a:blip r:embed="rId20">
              <a:alphaModFix/>
            </a:blip>
            <a:srcRect b="0" l="9423" r="9415" t="0"/>
            <a:stretch/>
          </p:blipFill>
          <p:spPr>
            <a:xfrm rot="10800000">
              <a:off x="527725" y="680300"/>
              <a:ext cx="147875" cy="86475"/>
            </a:xfrm>
            <a:prstGeom prst="rect">
              <a:avLst/>
            </a:prstGeom>
            <a:noFill/>
            <a:ln>
              <a:noFill/>
            </a:ln>
          </p:spPr>
        </p:pic>
      </p:grpSp>
      <p:sp>
        <p:nvSpPr>
          <p:cNvPr id="1110" name="Google Shape;1110;p79"/>
          <p:cNvSpPr/>
          <p:nvPr/>
        </p:nvSpPr>
        <p:spPr>
          <a:xfrm>
            <a:off x="459600" y="579950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4" name="Shape 1114"/>
        <p:cNvGrpSpPr/>
        <p:nvPr/>
      </p:nvGrpSpPr>
      <p:grpSpPr>
        <a:xfrm>
          <a:off x="0" y="0"/>
          <a:ext cx="0" cy="0"/>
          <a:chOff x="0" y="0"/>
          <a:chExt cx="0" cy="0"/>
        </a:xfrm>
      </p:grpSpPr>
      <p:pic>
        <p:nvPicPr>
          <p:cNvPr id="1115" name="Google Shape;1115;p80" title="How-could-a-fish-feed-a-forest_Thumbnail-Website copy.png"/>
          <p:cNvPicPr preferRelativeResize="0"/>
          <p:nvPr/>
        </p:nvPicPr>
        <p:blipFill rotWithShape="1">
          <a:blip r:embed="rId3">
            <a:alphaModFix/>
          </a:blip>
          <a:srcRect b="0" l="31383" r="18779" t="0"/>
          <a:stretch/>
        </p:blipFill>
        <p:spPr>
          <a:xfrm>
            <a:off x="457202" y="2072975"/>
            <a:ext cx="914400" cy="1032051"/>
          </a:xfrm>
          <a:prstGeom prst="rect">
            <a:avLst/>
          </a:prstGeom>
          <a:noFill/>
          <a:ln>
            <a:noFill/>
          </a:ln>
        </p:spPr>
      </p:pic>
      <p:pic>
        <p:nvPicPr>
          <p:cNvPr id="1116" name="Google Shape;1116;p80"/>
          <p:cNvPicPr preferRelativeResize="0"/>
          <p:nvPr/>
        </p:nvPicPr>
        <p:blipFill rotWithShape="1">
          <a:blip r:embed="rId4">
            <a:alphaModFix/>
          </a:blip>
          <a:srcRect b="5805" l="0" r="5714" t="104"/>
          <a:stretch/>
        </p:blipFill>
        <p:spPr>
          <a:xfrm>
            <a:off x="446700" y="4110575"/>
            <a:ext cx="982600" cy="1071250"/>
          </a:xfrm>
          <a:prstGeom prst="rect">
            <a:avLst/>
          </a:prstGeom>
          <a:noFill/>
          <a:ln>
            <a:noFill/>
          </a:ln>
        </p:spPr>
      </p:pic>
      <p:sp>
        <p:nvSpPr>
          <p:cNvPr id="1117" name="Google Shape;1117;p80"/>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18" name="Google Shape;1118;p8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pic>
        <p:nvPicPr>
          <p:cNvPr id="1119" name="Google Shape;1119;p80"/>
          <p:cNvPicPr preferRelativeResize="0"/>
          <p:nvPr/>
        </p:nvPicPr>
        <p:blipFill rotWithShape="1">
          <a:blip r:embed="rId5">
            <a:alphaModFix/>
          </a:blip>
          <a:srcRect b="0" l="20629" r="0" t="0"/>
          <a:stretch/>
        </p:blipFill>
        <p:spPr>
          <a:xfrm>
            <a:off x="446700" y="3109250"/>
            <a:ext cx="914400" cy="1032050"/>
          </a:xfrm>
          <a:prstGeom prst="rect">
            <a:avLst/>
          </a:prstGeom>
          <a:noFill/>
          <a:ln>
            <a:noFill/>
          </a:ln>
        </p:spPr>
      </p:pic>
      <p:graphicFrame>
        <p:nvGraphicFramePr>
          <p:cNvPr id="1120" name="Google Shape;1120;p80"/>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2916525"/>
                <a:gridCol w="1305825"/>
                <a:gridCol w="1363225"/>
                <a:gridCol w="13353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Ecosystems &amp; Matter Cycle</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could a fish feed a forest?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animals, decomposers, and the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latin typeface="Poppins"/>
                          <a:ea typeface="Poppins"/>
                          <a:cs typeface="Poppins"/>
                          <a:sym typeface="Poppins"/>
                        </a:rPr>
                        <a:t>Protecting Environments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How can we protect Earth’s environments?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5-ESS3-1. </a:t>
                      </a:r>
                      <a:r>
                        <a:rPr lang="en" sz="800">
                          <a:solidFill>
                            <a:schemeClr val="dk1"/>
                          </a:solidFill>
                          <a:latin typeface="Poppins"/>
                          <a:ea typeface="Poppins"/>
                          <a:cs typeface="Poppins"/>
                          <a:sym typeface="Poppins"/>
                        </a:rPr>
                        <a:t>Obtain and combine information about ways individual communities use science ideas to protect the Earth’s resources and environment.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50">
                          <a:solidFill>
                            <a:schemeClr val="dk1"/>
                          </a:solidFill>
                          <a:uFill>
                            <a:noFill/>
                          </a:uFill>
                          <a:hlinkClick r:id="rId7">
                            <a:extLst>
                              <a:ext uri="{A12FA001-AC4F-418D-AE19-62706E023703}">
                                <ahyp:hlinkClr val="tx"/>
                              </a:ext>
                            </a:extLst>
                          </a:hlinkClick>
                        </a:rPr>
                        <a:t>ESS3.C: </a:t>
                      </a:r>
                      <a:r>
                        <a:rPr lang="en" sz="850">
                          <a:solidFill>
                            <a:schemeClr val="dk1"/>
                          </a:solidFill>
                          <a:uFill>
                            <a:noFill/>
                          </a:uFill>
                          <a:hlinkClick r:id="rId8">
                            <a:extLst>
                              <a:ext uri="{A12FA001-AC4F-418D-AE19-62706E023703}">
                                <ahyp:hlinkClr val="tx"/>
                              </a:ext>
                            </a:extLst>
                          </a:hlinkClick>
                        </a:rPr>
                        <a:t>Human Impacts on Earth Systems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0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latin typeface="Poppins"/>
                          <a:ea typeface="Poppins"/>
                          <a:cs typeface="Poppins"/>
                          <a:sym typeface="Poppins"/>
                        </a:rPr>
                        <a:t>Food Webs &amp; Flow of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9"/>
                        </a:rPr>
                        <a:t>Why did the dinosaurs go extinct?</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5-PS3-1. </a:t>
                      </a:r>
                      <a:r>
                        <a:rPr lang="en" sz="800">
                          <a:solidFill>
                            <a:schemeClr val="dk1"/>
                          </a:solidFill>
                          <a:latin typeface="Poppins"/>
                          <a:ea typeface="Poppins"/>
                          <a:cs typeface="Poppins"/>
                          <a:sym typeface="Poppins"/>
                        </a:rPr>
                        <a:t>Use models to describe that energy in animals’ food (used for body repair, growth, motion, and to maintain body warmth) was once energy from the sun.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1121" name="Google Shape;1121;p80"/>
          <p:cNvSpPr/>
          <p:nvPr/>
        </p:nvSpPr>
        <p:spPr>
          <a:xfrm>
            <a:off x="455850" y="2080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5</a:t>
            </a:r>
            <a:endParaRPr b="1" sz="800">
              <a:solidFill>
                <a:schemeClr val="lt1"/>
              </a:solidFill>
              <a:latin typeface="Poppins"/>
              <a:ea typeface="Poppins"/>
              <a:cs typeface="Poppins"/>
              <a:sym typeface="Poppins"/>
            </a:endParaRPr>
          </a:p>
        </p:txBody>
      </p:sp>
      <p:sp>
        <p:nvSpPr>
          <p:cNvPr id="1122" name="Google Shape;1122;p80"/>
          <p:cNvSpPr/>
          <p:nvPr/>
        </p:nvSpPr>
        <p:spPr>
          <a:xfrm>
            <a:off x="454800" y="414552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7</a:t>
            </a:r>
            <a:endParaRPr b="1" sz="800">
              <a:solidFill>
                <a:schemeClr val="lt1"/>
              </a:solidFill>
              <a:latin typeface="Poppins"/>
              <a:ea typeface="Poppins"/>
              <a:cs typeface="Poppins"/>
              <a:sym typeface="Poppins"/>
            </a:endParaRPr>
          </a:p>
        </p:txBody>
      </p:sp>
      <p:sp>
        <p:nvSpPr>
          <p:cNvPr id="1123" name="Google Shape;1123;p80"/>
          <p:cNvSpPr/>
          <p:nvPr/>
        </p:nvSpPr>
        <p:spPr>
          <a:xfrm>
            <a:off x="455850" y="310986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6</a:t>
            </a:r>
            <a:endParaRPr b="1" sz="800">
              <a:solidFill>
                <a:schemeClr val="lt1"/>
              </a:solidFill>
              <a:latin typeface="Poppins"/>
              <a:ea typeface="Poppins"/>
              <a:cs typeface="Poppins"/>
              <a:sym typeface="Poppins"/>
            </a:endParaRPr>
          </a:p>
        </p:txBody>
      </p:sp>
      <p:sp>
        <p:nvSpPr>
          <p:cNvPr id="1124" name="Google Shape;1124;p8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10">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11">
                  <a:extLst>
                    <a:ext uri="{A12FA001-AC4F-418D-AE19-62706E023703}">
                      <ahyp:hlinkClr val="tx"/>
                    </a:ext>
                  </a:extLst>
                </a:hlinkClick>
              </a:rPr>
              <a:t>(Web of Life)</a:t>
            </a:r>
            <a:r>
              <a:rPr lang="en" sz="1200">
                <a:latin typeface="Poppins"/>
                <a:ea typeface="Poppins"/>
                <a:cs typeface="Poppins"/>
                <a:sym typeface="Poppins"/>
              </a:rPr>
              <a:t> • Page 2 of 2</a:t>
            </a:r>
            <a:endParaRPr sz="1200">
              <a:solidFill>
                <a:srgbClr val="000000"/>
              </a:solidFill>
              <a:latin typeface="Poppins"/>
              <a:ea typeface="Poppins"/>
              <a:cs typeface="Poppins"/>
              <a:sym typeface="Poppins"/>
            </a:endParaRPr>
          </a:p>
        </p:txBody>
      </p:sp>
      <p:sp>
        <p:nvSpPr>
          <p:cNvPr id="1125" name="Google Shape;1125;p8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26" name="Google Shape;1126;p8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2">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127" name="Google Shape;1127;p80"/>
          <p:cNvPicPr preferRelativeResize="0"/>
          <p:nvPr/>
        </p:nvPicPr>
        <p:blipFill rotWithShape="1">
          <a:blip r:embed="rId13">
            <a:alphaModFix/>
          </a:blip>
          <a:srcRect b="1663" l="0" r="0" t="1663"/>
          <a:stretch/>
        </p:blipFill>
        <p:spPr>
          <a:xfrm>
            <a:off x="7953375" y="305775"/>
            <a:ext cx="1647825" cy="209550"/>
          </a:xfrm>
          <a:prstGeom prst="rect">
            <a:avLst/>
          </a:prstGeom>
          <a:noFill/>
          <a:ln>
            <a:noFill/>
          </a:ln>
        </p:spPr>
      </p:pic>
      <p:grpSp>
        <p:nvGrpSpPr>
          <p:cNvPr id="1128" name="Google Shape;1128;p80"/>
          <p:cNvGrpSpPr/>
          <p:nvPr/>
        </p:nvGrpSpPr>
        <p:grpSpPr>
          <a:xfrm>
            <a:off x="527725" y="667512"/>
            <a:ext cx="1684375" cy="117000"/>
            <a:chOff x="527725" y="667512"/>
            <a:chExt cx="1684375" cy="117000"/>
          </a:xfrm>
        </p:grpSpPr>
        <p:sp>
          <p:nvSpPr>
            <p:cNvPr id="1129" name="Google Shape;1129;p8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a:t>
              </a:r>
              <a:r>
                <a:rPr lang="en" sz="800">
                  <a:solidFill>
                    <a:schemeClr val="dk1"/>
                  </a:solidFill>
                  <a:uFill>
                    <a:noFill/>
                  </a:uFill>
                  <a:latin typeface="Poppins"/>
                  <a:ea typeface="Poppins"/>
                  <a:cs typeface="Poppins"/>
                  <a:sym typeface="Poppins"/>
                  <a:hlinkClick action="ppaction://hlinksldjump" r:id="rId14">
                    <a:extLst>
                      <a:ext uri="{A12FA001-AC4F-418D-AE19-62706E023703}">
                        <ahyp:hlinkClr val="tx"/>
                      </a:ext>
                    </a:extLst>
                  </a:hlinkClick>
                </a:rPr>
                <a:t>Table of Contents</a:t>
              </a:r>
              <a:endParaRPr sz="800">
                <a:solidFill>
                  <a:schemeClr val="dk1"/>
                </a:solidFill>
                <a:latin typeface="Poppins"/>
                <a:ea typeface="Poppins"/>
                <a:cs typeface="Poppins"/>
                <a:sym typeface="Poppins"/>
              </a:endParaRPr>
            </a:p>
          </p:txBody>
        </p:sp>
        <p:pic>
          <p:nvPicPr>
            <p:cNvPr id="1130" name="Google Shape;1130;p80">
              <a:hlinkClick/>
            </p:cNvPr>
            <p:cNvPicPr preferRelativeResize="0"/>
            <p:nvPr/>
          </p:nvPicPr>
          <p:blipFill rotWithShape="1">
            <a:blip r:embed="rId15">
              <a:alphaModFix/>
            </a:blip>
            <a:srcRect b="0" l="9423" r="9415" t="0"/>
            <a:stretch/>
          </p:blipFill>
          <p:spPr>
            <a:xfrm rot="10800000">
              <a:off x="527725" y="680300"/>
              <a:ext cx="147875" cy="86475"/>
            </a:xfrm>
            <a:prstGeom prst="rect">
              <a:avLst/>
            </a:prstGeom>
            <a:noFill/>
            <a:ln>
              <a:noFill/>
            </a:ln>
          </p:spPr>
        </p:pic>
      </p:grpSp>
      <p:sp>
        <p:nvSpPr>
          <p:cNvPr id="1131" name="Google Shape;1131;p80"/>
          <p:cNvSpPr txBox="1"/>
          <p:nvPr/>
        </p:nvSpPr>
        <p:spPr>
          <a:xfrm>
            <a:off x="5623560" y="6983690"/>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Lessons</a:t>
            </a:r>
            <a:endParaRPr sz="800">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hlink"/>
                </a:solidFill>
                <a:latin typeface="Poppins"/>
                <a:ea typeface="Poppins"/>
                <a:cs typeface="Poppins"/>
                <a:sym typeface="Poppins"/>
                <a:hlinkClick r:id="rId16"/>
              </a:rPr>
              <a:t>Curriculum Updates</a:t>
            </a:r>
            <a:endParaRPr sz="800">
              <a:latin typeface="Poppins"/>
              <a:ea typeface="Poppins"/>
              <a:cs typeface="Poppins"/>
              <a:sym typeface="Poppins"/>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5" name="Shape 1135"/>
        <p:cNvGrpSpPr/>
        <p:nvPr/>
      </p:nvGrpSpPr>
      <p:grpSpPr>
        <a:xfrm>
          <a:off x="0" y="0"/>
          <a:ext cx="0" cy="0"/>
          <a:chOff x="0" y="0"/>
          <a:chExt cx="0" cy="0"/>
        </a:xfrm>
      </p:grpSpPr>
      <p:pic>
        <p:nvPicPr>
          <p:cNvPr id="1136" name="Google Shape;1136;p81"/>
          <p:cNvPicPr preferRelativeResize="0"/>
          <p:nvPr/>
        </p:nvPicPr>
        <p:blipFill rotWithShape="1">
          <a:blip r:embed="rId3">
            <a:alphaModFix/>
          </a:blip>
          <a:srcRect b="25811" l="51238" r="19678" t="0"/>
          <a:stretch/>
        </p:blipFill>
        <p:spPr>
          <a:xfrm>
            <a:off x="448050" y="5368925"/>
            <a:ext cx="982598" cy="1401999"/>
          </a:xfrm>
          <a:prstGeom prst="rect">
            <a:avLst/>
          </a:prstGeom>
          <a:noFill/>
          <a:ln>
            <a:noFill/>
          </a:ln>
        </p:spPr>
      </p:pic>
      <p:pic>
        <p:nvPicPr>
          <p:cNvPr id="1137" name="Google Shape;1137;p81"/>
          <p:cNvPicPr preferRelativeResize="0"/>
          <p:nvPr/>
        </p:nvPicPr>
        <p:blipFill rotWithShape="1">
          <a:blip r:embed="rId4">
            <a:alphaModFix/>
          </a:blip>
          <a:srcRect b="14459" l="0" r="0" t="14452"/>
          <a:stretch/>
        </p:blipFill>
        <p:spPr>
          <a:xfrm>
            <a:off x="448050" y="4576500"/>
            <a:ext cx="982600" cy="800400"/>
          </a:xfrm>
          <a:prstGeom prst="rect">
            <a:avLst/>
          </a:prstGeom>
          <a:noFill/>
          <a:ln>
            <a:noFill/>
          </a:ln>
        </p:spPr>
      </p:pic>
      <p:sp>
        <p:nvSpPr>
          <p:cNvPr id="1138" name="Google Shape;1138;p81"/>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39" name="Google Shape;1139;p8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pic>
        <p:nvPicPr>
          <p:cNvPr id="1140" name="Google Shape;1140;p81"/>
          <p:cNvPicPr preferRelativeResize="0"/>
          <p:nvPr/>
        </p:nvPicPr>
        <p:blipFill rotWithShape="1">
          <a:blip r:embed="rId5">
            <a:alphaModFix/>
          </a:blip>
          <a:srcRect b="9397" l="0" r="0" t="9388"/>
          <a:stretch/>
        </p:blipFill>
        <p:spPr>
          <a:xfrm>
            <a:off x="448050" y="3662100"/>
            <a:ext cx="982600" cy="914400"/>
          </a:xfrm>
          <a:prstGeom prst="rect">
            <a:avLst/>
          </a:prstGeom>
          <a:noFill/>
          <a:ln>
            <a:noFill/>
          </a:ln>
        </p:spPr>
      </p:pic>
      <p:pic>
        <p:nvPicPr>
          <p:cNvPr id="1141" name="Google Shape;1141;p81"/>
          <p:cNvPicPr preferRelativeResize="0"/>
          <p:nvPr/>
        </p:nvPicPr>
        <p:blipFill rotWithShape="1">
          <a:blip r:embed="rId6">
            <a:alphaModFix/>
          </a:blip>
          <a:srcRect b="11083" l="0" r="0" t="11083"/>
          <a:stretch/>
        </p:blipFill>
        <p:spPr>
          <a:xfrm>
            <a:off x="448050" y="2839175"/>
            <a:ext cx="914400" cy="822925"/>
          </a:xfrm>
          <a:prstGeom prst="rect">
            <a:avLst/>
          </a:prstGeom>
          <a:noFill/>
          <a:ln>
            <a:noFill/>
          </a:ln>
        </p:spPr>
      </p:pic>
      <p:pic>
        <p:nvPicPr>
          <p:cNvPr id="1142" name="Google Shape;1142;p81"/>
          <p:cNvPicPr preferRelativeResize="0"/>
          <p:nvPr/>
        </p:nvPicPr>
        <p:blipFill rotWithShape="1">
          <a:blip r:embed="rId7">
            <a:alphaModFix/>
          </a:blip>
          <a:srcRect b="14780" l="0" r="0" t="14773"/>
          <a:stretch/>
        </p:blipFill>
        <p:spPr>
          <a:xfrm>
            <a:off x="448050" y="2066550"/>
            <a:ext cx="982600" cy="800400"/>
          </a:xfrm>
          <a:prstGeom prst="rect">
            <a:avLst/>
          </a:prstGeom>
          <a:noFill/>
          <a:ln>
            <a:noFill/>
          </a:ln>
        </p:spPr>
      </p:pic>
      <p:graphicFrame>
        <p:nvGraphicFramePr>
          <p:cNvPr id="1143" name="Google Shape;1143;p81"/>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98875"/>
                <a:gridCol w="2531100"/>
                <a:gridCol w="1692900"/>
                <a:gridCol w="1262725"/>
                <a:gridCol w="1344000"/>
              </a:tblGrid>
              <a:tr h="4583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5215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Hydrosphere &amp; </a:t>
                      </a:r>
                      <a:r>
                        <a:rPr b="1" lang="en" sz="800">
                          <a:solidFill>
                            <a:schemeClr val="dk1"/>
                          </a:solidFill>
                          <a:latin typeface="Poppins"/>
                          <a:ea typeface="Poppins"/>
                          <a:cs typeface="Poppins"/>
                          <a:sym typeface="Poppins"/>
                        </a:rPr>
                        <a:t>Water Distribution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much water is in the world?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5-ESS2-2. </a:t>
                      </a:r>
                      <a:r>
                        <a:rPr lang="en" sz="800">
                          <a:solidFill>
                            <a:schemeClr val="dk1"/>
                          </a:solidFill>
                          <a:latin typeface="Poppins"/>
                          <a:ea typeface="Poppins"/>
                          <a:cs typeface="Poppins"/>
                          <a:sym typeface="Poppins"/>
                        </a:rPr>
                        <a:t>Describe and graph the amounts of saltwater and fresh water in various reservoirs to provide evidence about the distribution of water on Earth.</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5841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Mixtures &amp; Solutions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much salt is in the ocean?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5-PS1-2. </a:t>
                      </a:r>
                      <a:r>
                        <a:rPr lang="en" sz="800">
                          <a:solidFill>
                            <a:schemeClr val="dk1"/>
                          </a:solidFill>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486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Groundwater as a Natural Resource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When you turn on the faucet, where does the water come from?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5-ESS2-2. </a:t>
                      </a:r>
                      <a:r>
                        <a:rPr lang="en" sz="800">
                          <a:solidFill>
                            <a:schemeClr val="dk1"/>
                          </a:solidFill>
                          <a:latin typeface="Poppins"/>
                          <a:ea typeface="Poppins"/>
                          <a:cs typeface="Poppins"/>
                          <a:sym typeface="Poppins"/>
                        </a:rPr>
                        <a:t>Describe and graph the amounts of saltwater and fresh water in various reservoirs to provide evidence about the distribution of water on Earth.</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72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Water Cycle</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Can we make it rain?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5-ESS2-1. </a:t>
                      </a:r>
                      <a:r>
                        <a:rPr lang="en" sz="800">
                          <a:solidFill>
                            <a:schemeClr val="dk1"/>
                          </a:solidFill>
                          <a:latin typeface="Poppins"/>
                          <a:ea typeface="Poppins"/>
                          <a:cs typeface="Poppins"/>
                          <a:sym typeface="Poppins"/>
                        </a:rPr>
                        <a:t>Develop a model using an example to describe ways the geosphere, biosphere, hydrosphere, and/or atmosphere interact.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7448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Natural Disasters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How can you save a town from a hurricane?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5-ESS3-1. </a:t>
                      </a:r>
                      <a:r>
                        <a:rPr lang="en" sz="800">
                          <a:solidFill>
                            <a:schemeClr val="dk1"/>
                          </a:solidFill>
                          <a:latin typeface="Poppins"/>
                          <a:ea typeface="Poppins"/>
                          <a:cs typeface="Poppins"/>
                          <a:sym typeface="Poppins"/>
                        </a:rPr>
                        <a:t>Obtain and combine information about ways individual communities use science ideas to protect Earth’s resources and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a:t>
                      </a:r>
                      <a:r>
                        <a:rPr lang="en" sz="800">
                          <a:solidFill>
                            <a:schemeClr val="dk1"/>
                          </a:solidFill>
                          <a:latin typeface="Poppins"/>
                          <a:ea typeface="Poppins"/>
                          <a:cs typeface="Poppins"/>
                          <a:sym typeface="Poppins"/>
                        </a:rPr>
                        <a:t> Optimizing the Design Solution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144" name="Google Shape;1144;p81"/>
          <p:cNvSpPr/>
          <p:nvPr/>
        </p:nvSpPr>
        <p:spPr>
          <a:xfrm>
            <a:off x="457200" y="288240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45" name="Google Shape;1145;p81"/>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46" name="Google Shape;1146;p81"/>
          <p:cNvSpPr/>
          <p:nvPr/>
        </p:nvSpPr>
        <p:spPr>
          <a:xfrm>
            <a:off x="457200" y="36576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47" name="Google Shape;1147;p8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1">
                  <a:extLst>
                    <a:ext uri="{A12FA001-AC4F-418D-AE19-62706E023703}">
                      <ahyp:hlinkClr val="tx"/>
                    </a:ext>
                  </a:extLst>
                </a:hlinkClick>
              </a:rPr>
              <a:t>Water Cycle &amp; Earth’s Systems </a:t>
            </a:r>
            <a:r>
              <a:rPr lang="en" sz="1200">
                <a:solidFill>
                  <a:schemeClr val="dk1"/>
                </a:solidFill>
                <a:uFill>
                  <a:noFill/>
                </a:uFill>
                <a:latin typeface="Poppins"/>
                <a:ea typeface="Poppins"/>
                <a:cs typeface="Poppins"/>
                <a:sym typeface="Poppins"/>
                <a:hlinkClick r:id="rId22">
                  <a:extLst>
                    <a:ext uri="{A12FA001-AC4F-418D-AE19-62706E023703}">
                      <ahyp:hlinkClr val="tx"/>
                    </a:ext>
                  </a:extLst>
                </a:hlinkClick>
              </a:rPr>
              <a:t>(Watery Planet)</a:t>
            </a:r>
            <a:r>
              <a:rPr lang="en" sz="1200">
                <a:solidFill>
                  <a:schemeClr val="dk1"/>
                </a:solidFill>
                <a:latin typeface="Poppins"/>
                <a:ea typeface="Poppins"/>
                <a:cs typeface="Poppins"/>
                <a:sym typeface="Poppins"/>
              </a:rPr>
              <a:t> </a:t>
            </a:r>
            <a:endParaRPr sz="1200">
              <a:solidFill>
                <a:schemeClr val="dk1"/>
              </a:solidFill>
              <a:latin typeface="Poppins"/>
              <a:ea typeface="Poppins"/>
              <a:cs typeface="Poppins"/>
              <a:sym typeface="Poppins"/>
            </a:endParaRPr>
          </a:p>
        </p:txBody>
      </p:sp>
      <p:sp>
        <p:nvSpPr>
          <p:cNvPr id="1148" name="Google Shape;1148;p81"/>
          <p:cNvSpPr/>
          <p:nvPr/>
        </p:nvSpPr>
        <p:spPr>
          <a:xfrm>
            <a:off x="459600" y="45720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149" name="Google Shape;1149;p8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50" name="Google Shape;1150;p8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1151" name="Google Shape;1151;p81"/>
          <p:cNvSpPr/>
          <p:nvPr/>
        </p:nvSpPr>
        <p:spPr>
          <a:xfrm>
            <a:off x="457200" y="53675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1152" name="Google Shape;1152;p81"/>
          <p:cNvPicPr preferRelativeResize="0"/>
          <p:nvPr/>
        </p:nvPicPr>
        <p:blipFill rotWithShape="1">
          <a:blip r:embed="rId26">
            <a:alphaModFix/>
          </a:blip>
          <a:srcRect b="1663" l="0" r="0" t="1663"/>
          <a:stretch/>
        </p:blipFill>
        <p:spPr>
          <a:xfrm>
            <a:off x="7953375" y="305775"/>
            <a:ext cx="1647825" cy="209550"/>
          </a:xfrm>
          <a:prstGeom prst="rect">
            <a:avLst/>
          </a:prstGeom>
          <a:noFill/>
          <a:ln>
            <a:noFill/>
          </a:ln>
        </p:spPr>
      </p:pic>
      <p:grpSp>
        <p:nvGrpSpPr>
          <p:cNvPr id="1153" name="Google Shape;1153;p81"/>
          <p:cNvGrpSpPr/>
          <p:nvPr/>
        </p:nvGrpSpPr>
        <p:grpSpPr>
          <a:xfrm>
            <a:off x="527725" y="667512"/>
            <a:ext cx="1684375" cy="117000"/>
            <a:chOff x="527725" y="667512"/>
            <a:chExt cx="1684375" cy="117000"/>
          </a:xfrm>
        </p:grpSpPr>
        <p:sp>
          <p:nvSpPr>
            <p:cNvPr id="1154" name="Google Shape;1154;p8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55" name="Google Shape;1155;p81">
              <a:hlinkClick action="ppaction://hlinksldjump" r:id="rId28"/>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9" name="Shape 1159"/>
        <p:cNvGrpSpPr/>
        <p:nvPr/>
      </p:nvGrpSpPr>
      <p:grpSpPr>
        <a:xfrm>
          <a:off x="0" y="0"/>
          <a:ext cx="0" cy="0"/>
          <a:chOff x="0" y="0"/>
          <a:chExt cx="0" cy="0"/>
        </a:xfrm>
      </p:grpSpPr>
      <p:pic>
        <p:nvPicPr>
          <p:cNvPr id="1160" name="Google Shape;1160;p82"/>
          <p:cNvPicPr preferRelativeResize="0"/>
          <p:nvPr/>
        </p:nvPicPr>
        <p:blipFill rotWithShape="1">
          <a:blip r:embed="rId3">
            <a:alphaModFix/>
          </a:blip>
          <a:srcRect b="9763" l="0" r="0" t="9755"/>
          <a:stretch/>
        </p:blipFill>
        <p:spPr>
          <a:xfrm>
            <a:off x="458550" y="5856525"/>
            <a:ext cx="914400" cy="850925"/>
          </a:xfrm>
          <a:prstGeom prst="rect">
            <a:avLst/>
          </a:prstGeom>
          <a:noFill/>
          <a:ln>
            <a:noFill/>
          </a:ln>
        </p:spPr>
      </p:pic>
      <p:pic>
        <p:nvPicPr>
          <p:cNvPr id="1161" name="Google Shape;1161;p82"/>
          <p:cNvPicPr preferRelativeResize="0"/>
          <p:nvPr/>
        </p:nvPicPr>
        <p:blipFill rotWithShape="1">
          <a:blip r:embed="rId4">
            <a:alphaModFix/>
          </a:blip>
          <a:srcRect b="0" l="2669" r="2669" t="0"/>
          <a:stretch/>
        </p:blipFill>
        <p:spPr>
          <a:xfrm>
            <a:off x="448050" y="4888775"/>
            <a:ext cx="982600" cy="967825"/>
          </a:xfrm>
          <a:prstGeom prst="rect">
            <a:avLst/>
          </a:prstGeom>
          <a:noFill/>
          <a:ln>
            <a:noFill/>
          </a:ln>
        </p:spPr>
      </p:pic>
      <p:sp>
        <p:nvSpPr>
          <p:cNvPr id="1162" name="Google Shape;1162;p82"/>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63" name="Google Shape;1163;p8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pic>
        <p:nvPicPr>
          <p:cNvPr id="1164" name="Google Shape;1164;p82"/>
          <p:cNvPicPr preferRelativeResize="0"/>
          <p:nvPr/>
        </p:nvPicPr>
        <p:blipFill rotWithShape="1">
          <a:blip r:embed="rId5">
            <a:alphaModFix/>
          </a:blip>
          <a:srcRect b="13366" l="0" r="0" t="13358"/>
          <a:stretch/>
        </p:blipFill>
        <p:spPr>
          <a:xfrm>
            <a:off x="448050" y="4020575"/>
            <a:ext cx="982600" cy="925025"/>
          </a:xfrm>
          <a:prstGeom prst="rect">
            <a:avLst/>
          </a:prstGeom>
          <a:noFill/>
          <a:ln>
            <a:noFill/>
          </a:ln>
        </p:spPr>
      </p:pic>
      <p:pic>
        <p:nvPicPr>
          <p:cNvPr id="1165" name="Google Shape;1165;p82"/>
          <p:cNvPicPr preferRelativeResize="0"/>
          <p:nvPr/>
        </p:nvPicPr>
        <p:blipFill rotWithShape="1">
          <a:blip r:embed="rId6">
            <a:alphaModFix/>
          </a:blip>
          <a:srcRect b="6101" l="0" r="0" t="6110"/>
          <a:stretch/>
        </p:blipFill>
        <p:spPr>
          <a:xfrm>
            <a:off x="448050" y="2991575"/>
            <a:ext cx="914400" cy="1039625"/>
          </a:xfrm>
          <a:prstGeom prst="rect">
            <a:avLst/>
          </a:prstGeom>
          <a:noFill/>
          <a:ln>
            <a:noFill/>
          </a:ln>
        </p:spPr>
      </p:pic>
      <p:pic>
        <p:nvPicPr>
          <p:cNvPr id="1166" name="Google Shape;1166;p82"/>
          <p:cNvPicPr preferRelativeResize="0"/>
          <p:nvPr/>
        </p:nvPicPr>
        <p:blipFill rotWithShape="1">
          <a:blip r:embed="rId7">
            <a:alphaModFix/>
          </a:blip>
          <a:srcRect b="13563" l="0" r="0" t="13556"/>
          <a:stretch/>
        </p:blipFill>
        <p:spPr>
          <a:xfrm>
            <a:off x="448050" y="2066550"/>
            <a:ext cx="982600" cy="925025"/>
          </a:xfrm>
          <a:prstGeom prst="rect">
            <a:avLst/>
          </a:prstGeom>
          <a:noFill/>
          <a:ln>
            <a:noFill/>
          </a:ln>
        </p:spPr>
      </p:pic>
      <p:graphicFrame>
        <p:nvGraphicFramePr>
          <p:cNvPr id="1167" name="Google Shape;1167;p82"/>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2916525"/>
                <a:gridCol w="1379975"/>
                <a:gridCol w="1277750"/>
                <a:gridCol w="134665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a:t>
                      </a:r>
                      <a:r>
                        <a:rPr lang="en" sz="1000">
                          <a:solidFill>
                            <a:schemeClr val="dk1"/>
                          </a:solidFill>
                          <a:latin typeface="Poppins"/>
                          <a:ea typeface="Poppins"/>
                          <a:cs typeface="Poppins"/>
                          <a:sym typeface="Poppins"/>
                        </a:rPr>
                        <a:t>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8522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Day, Night, &amp; Earth’s Rotation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fast does the Earth spin?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Earth’s Rotation &amp; Daily Shadow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Who set the first clock?</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Seasonal Changes &amp; Shadow Length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How can the Sun tell you the season?</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4"/>
                        </a:rPr>
                        <a:t>Seasonal Patterns &amp; Earth’s Orbit</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Why do the stars change with the seasons?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Moon Phases, Lunar Cycle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Why does the Moon change shape?</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5-ESS1-2. </a:t>
                      </a:r>
                      <a:r>
                        <a:rPr lang="en" sz="800">
                          <a:solidFill>
                            <a:srgbClr val="000000"/>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Developing and Using Models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Planning and Carrying Out Investigations</a:t>
                      </a:r>
                      <a:endParaRPr sz="800" strike="sngStrike">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ESS1.B: </a:t>
                      </a:r>
                      <a:r>
                        <a:rPr lang="en" sz="800">
                          <a:solidFill>
                            <a:srgbClr val="000000"/>
                          </a:solidFill>
                          <a:latin typeface="Poppins"/>
                          <a:ea typeface="Poppins"/>
                          <a:cs typeface="Poppins"/>
                          <a:sym typeface="Poppins"/>
                        </a:rPr>
                        <a:t>Earth and the Solar System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168" name="Google Shape;1168;p82"/>
          <p:cNvSpPr/>
          <p:nvPr/>
        </p:nvSpPr>
        <p:spPr>
          <a:xfrm>
            <a:off x="457200" y="29915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69" name="Google Shape;1169;p82"/>
          <p:cNvSpPr/>
          <p:nvPr/>
        </p:nvSpPr>
        <p:spPr>
          <a:xfrm>
            <a:off x="456151" y="2077206"/>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70" name="Google Shape;1170;p82"/>
          <p:cNvSpPr/>
          <p:nvPr/>
        </p:nvSpPr>
        <p:spPr>
          <a:xfrm>
            <a:off x="457200" y="4023360"/>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71" name="Google Shape;1171;p8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1">
                  <a:extLst>
                    <a:ext uri="{A12FA001-AC4F-418D-AE19-62706E023703}">
                      <ahyp:hlinkClr val="tx"/>
                    </a:ext>
                  </a:extLst>
                </a:hlinkClick>
              </a:rPr>
              <a:t>Earth &amp; Space Patterns </a:t>
            </a:r>
            <a:r>
              <a:rPr lang="en" sz="1200">
                <a:solidFill>
                  <a:schemeClr val="dk1"/>
                </a:solidFill>
                <a:uFill>
                  <a:noFill/>
                </a:uFill>
                <a:latin typeface="Poppins"/>
                <a:ea typeface="Poppins"/>
                <a:cs typeface="Poppins"/>
                <a:sym typeface="Poppins"/>
                <a:hlinkClick r:id="rId22">
                  <a:extLst>
                    <a:ext uri="{A12FA001-AC4F-418D-AE19-62706E023703}">
                      <ahyp:hlinkClr val="tx"/>
                    </a:ext>
                  </a:extLst>
                </a:hlinkClick>
              </a:rPr>
              <a:t>(Spaceship Earth)</a:t>
            </a:r>
            <a:endParaRPr sz="1200">
              <a:solidFill>
                <a:schemeClr val="dk1"/>
              </a:solidFill>
              <a:latin typeface="Poppins"/>
              <a:ea typeface="Poppins"/>
              <a:cs typeface="Poppins"/>
              <a:sym typeface="Poppins"/>
            </a:endParaRPr>
          </a:p>
        </p:txBody>
      </p:sp>
      <p:sp>
        <p:nvSpPr>
          <p:cNvPr id="1172" name="Google Shape;1172;p82"/>
          <p:cNvSpPr/>
          <p:nvPr/>
        </p:nvSpPr>
        <p:spPr>
          <a:xfrm>
            <a:off x="457200" y="4942261"/>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pic>
        <p:nvPicPr>
          <p:cNvPr id="1173" name="Google Shape;1173;p82"/>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1174" name="Google Shape;1174;p82"/>
          <p:cNvGrpSpPr/>
          <p:nvPr/>
        </p:nvGrpSpPr>
        <p:grpSpPr>
          <a:xfrm>
            <a:off x="527725" y="667512"/>
            <a:ext cx="1684375" cy="117000"/>
            <a:chOff x="527725" y="667512"/>
            <a:chExt cx="1684375" cy="117000"/>
          </a:xfrm>
        </p:grpSpPr>
        <p:sp>
          <p:nvSpPr>
            <p:cNvPr id="1175" name="Google Shape;1175;p8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76" name="Google Shape;1176;p82">
              <a:hlinkClick/>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1177" name="Google Shape;1177;p82"/>
          <p:cNvSpPr/>
          <p:nvPr/>
        </p:nvSpPr>
        <p:spPr>
          <a:xfrm>
            <a:off x="448051" y="5856519"/>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7">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1178" name="Google Shape;1178;p8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1179" name="Google Shape;1179;p8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3" name="Shape 1183"/>
        <p:cNvGrpSpPr/>
        <p:nvPr/>
      </p:nvGrpSpPr>
      <p:grpSpPr>
        <a:xfrm>
          <a:off x="0" y="0"/>
          <a:ext cx="0" cy="0"/>
          <a:chOff x="0" y="0"/>
          <a:chExt cx="0" cy="0"/>
        </a:xfrm>
      </p:grpSpPr>
      <p:pic>
        <p:nvPicPr>
          <p:cNvPr id="1184" name="Google Shape;1184;p83"/>
          <p:cNvPicPr preferRelativeResize="0"/>
          <p:nvPr/>
        </p:nvPicPr>
        <p:blipFill rotWithShape="1">
          <a:blip r:embed="rId3">
            <a:alphaModFix/>
          </a:blip>
          <a:srcRect b="28361" l="0" r="0" t="6305"/>
          <a:stretch/>
        </p:blipFill>
        <p:spPr>
          <a:xfrm>
            <a:off x="457187" y="3957425"/>
            <a:ext cx="982600" cy="902775"/>
          </a:xfrm>
          <a:prstGeom prst="rect">
            <a:avLst/>
          </a:prstGeom>
          <a:noFill/>
          <a:ln>
            <a:noFill/>
          </a:ln>
        </p:spPr>
      </p:pic>
      <p:pic>
        <p:nvPicPr>
          <p:cNvPr id="1185" name="Google Shape;1185;p83"/>
          <p:cNvPicPr preferRelativeResize="0"/>
          <p:nvPr/>
        </p:nvPicPr>
        <p:blipFill rotWithShape="1">
          <a:blip r:embed="rId4">
            <a:alphaModFix/>
          </a:blip>
          <a:srcRect b="25980" l="0" r="0" t="1974"/>
          <a:stretch/>
        </p:blipFill>
        <p:spPr>
          <a:xfrm>
            <a:off x="458550" y="2991575"/>
            <a:ext cx="1037887" cy="965850"/>
          </a:xfrm>
          <a:prstGeom prst="rect">
            <a:avLst/>
          </a:prstGeom>
          <a:noFill/>
          <a:ln>
            <a:noFill/>
          </a:ln>
        </p:spPr>
      </p:pic>
      <p:pic>
        <p:nvPicPr>
          <p:cNvPr id="1186" name="Google Shape;1186;p83"/>
          <p:cNvPicPr preferRelativeResize="0"/>
          <p:nvPr/>
        </p:nvPicPr>
        <p:blipFill rotWithShape="1">
          <a:blip r:embed="rId5">
            <a:alphaModFix/>
          </a:blip>
          <a:srcRect b="10981" l="0" r="0" t="10973"/>
          <a:stretch/>
        </p:blipFill>
        <p:spPr>
          <a:xfrm>
            <a:off x="457200" y="2077200"/>
            <a:ext cx="914400" cy="914400"/>
          </a:xfrm>
          <a:prstGeom prst="rect">
            <a:avLst/>
          </a:prstGeom>
          <a:noFill/>
          <a:ln>
            <a:noFill/>
          </a:ln>
        </p:spPr>
      </p:pic>
      <p:sp>
        <p:nvSpPr>
          <p:cNvPr id="1187" name="Google Shape;1187;p8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88" name="Google Shape;1188;p8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graphicFrame>
        <p:nvGraphicFramePr>
          <p:cNvPr id="1189" name="Google Shape;1189;p83"/>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08700"/>
                <a:gridCol w="2916525"/>
                <a:gridCol w="1379975"/>
                <a:gridCol w="1277750"/>
                <a:gridCol w="134665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a:t>
                      </a:r>
                      <a:r>
                        <a:rPr lang="en" sz="1000">
                          <a:solidFill>
                            <a:schemeClr val="dk1"/>
                          </a:solidFill>
                          <a:latin typeface="Poppins"/>
                          <a:ea typeface="Poppins"/>
                          <a:cs typeface="Poppins"/>
                          <a:sym typeface="Poppins"/>
                        </a:rPr>
                        <a:t>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29"/>
                      </a:srgbClr>
                    </a:solidFill>
                  </a:tcPr>
                </a:tc>
              </a:tr>
              <a:tr h="8522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uFill>
                            <a:noFill/>
                          </a:uFill>
                          <a:latin typeface="Poppins"/>
                          <a:ea typeface="Poppins"/>
                          <a:cs typeface="Poppins"/>
                          <a:sym typeface="Poppins"/>
                          <a:hlinkClick r:id="rId6">
                            <a:extLst>
                              <a:ext uri="{A12FA001-AC4F-418D-AE19-62706E023703}">
                                <ahyp:hlinkClr val="tx"/>
                              </a:ext>
                            </a:extLst>
                          </a:hlinkClick>
                        </a:rPr>
                        <a:t>Solar System &amp; Sun Brightness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7">
                            <a:extLst>
                              <a:ext uri="{A12FA001-AC4F-418D-AE19-62706E023703}">
                                <ahyp:hlinkClr val="tx"/>
                              </a:ext>
                            </a:extLst>
                          </a:hlinkClick>
                        </a:rPr>
                        <a:t>How can the Sun help us explore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5-ESS1-1. </a:t>
                      </a:r>
                      <a:r>
                        <a:rPr lang="en" sz="800">
                          <a:solidFill>
                            <a:srgbClr val="000000"/>
                          </a:solidFill>
                          <a:latin typeface="Poppins"/>
                          <a:ea typeface="Poppins"/>
                          <a:cs typeface="Poppins"/>
                          <a:sym typeface="Poppins"/>
                        </a:rPr>
                        <a:t>Support an argument that differences in the apparent brightness of the sun compared to other stars is due to their relative distances from Earth.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Developing and Using Models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Engaging in Argument from Evidence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ESS1.A: </a:t>
                      </a:r>
                      <a:r>
                        <a:rPr lang="en" sz="800">
                          <a:solidFill>
                            <a:srgbClr val="000000"/>
                          </a:solidFill>
                          <a:latin typeface="Poppins"/>
                          <a:ea typeface="Poppins"/>
                          <a:cs typeface="Poppins"/>
                          <a:sym typeface="Poppins"/>
                        </a:rPr>
                        <a:t>The Universe and its Stars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Scale, Proportion, and Quantity</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Systems and System Models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8">
                            <a:extLst>
                              <a:ext uri="{A12FA001-AC4F-418D-AE19-62706E023703}">
                                <ahyp:hlinkClr val="tx"/>
                              </a:ext>
                            </a:extLst>
                          </a:hlinkClick>
                        </a:rPr>
                        <a:t>Gravity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9">
                            <a:extLst>
                              <a:ext uri="{A12FA001-AC4F-418D-AE19-62706E023703}">
                                <ahyp:hlinkClr val="tx"/>
                              </a:ext>
                            </a:extLst>
                          </a:hlinkClick>
                        </a:rPr>
                        <a:t>Why is gravity different on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5-PS2-1. </a:t>
                      </a:r>
                      <a:r>
                        <a:rPr lang="en" sz="800">
                          <a:solidFill>
                            <a:srgbClr val="000000"/>
                          </a:solidFill>
                          <a:latin typeface="Poppins"/>
                          <a:ea typeface="Poppins"/>
                          <a:cs typeface="Poppins"/>
                          <a:sym typeface="Poppins"/>
                        </a:rPr>
                        <a:t>Support an argument that the gravitational force exerted by Earth on objects is directed down.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Using Mathematics and Computational Thinking</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Analyzing and Interpreting Data</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PS2.B: </a:t>
                      </a:r>
                      <a:r>
                        <a:rPr lang="en" sz="800">
                          <a:solidFill>
                            <a:srgbClr val="000000"/>
                          </a:solidFill>
                          <a:latin typeface="Poppins"/>
                          <a:ea typeface="Poppins"/>
                          <a:cs typeface="Poppins"/>
                          <a:sym typeface="Poppins"/>
                        </a:rPr>
                        <a:t>Types of Interactions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Star Brightness &amp; Habitable Planets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Could there be life on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5-ESS1-1. </a:t>
                      </a:r>
                      <a:r>
                        <a:rPr lang="en" sz="800">
                          <a:solidFill>
                            <a:srgbClr val="000000"/>
                          </a:solidFill>
                          <a:latin typeface="Poppins"/>
                          <a:ea typeface="Poppins"/>
                          <a:cs typeface="Poppins"/>
                          <a:sym typeface="Poppins"/>
                        </a:rPr>
                        <a:t>Support an argument that differences in the apparent brightness of the sun compared to other stars is due to their relative distances from Earth.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Obtaining, Evaluating, and Communicating Information</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Engaging in Argument from Evidence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ESS1.A: </a:t>
                      </a:r>
                      <a:r>
                        <a:rPr lang="en" sz="800">
                          <a:solidFill>
                            <a:srgbClr val="000000"/>
                          </a:solidFill>
                          <a:latin typeface="Poppins"/>
                          <a:ea typeface="Poppins"/>
                          <a:cs typeface="Poppins"/>
                          <a:sym typeface="Poppins"/>
                        </a:rPr>
                        <a:t>The Universe and its Stars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Scale, Proportion, and Quantity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1190" name="Google Shape;1190;p83"/>
          <p:cNvSpPr/>
          <p:nvPr/>
        </p:nvSpPr>
        <p:spPr>
          <a:xfrm>
            <a:off x="457200" y="29915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91" name="Google Shape;1191;p83"/>
          <p:cNvSpPr/>
          <p:nvPr/>
        </p:nvSpPr>
        <p:spPr>
          <a:xfrm>
            <a:off x="456151" y="20771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92" name="Google Shape;1192;p83"/>
          <p:cNvSpPr/>
          <p:nvPr/>
        </p:nvSpPr>
        <p:spPr>
          <a:xfrm>
            <a:off x="457200" y="3957435"/>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93" name="Google Shape;1193;p8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5">
                  <a:extLst>
                    <a:ext uri="{A12FA001-AC4F-418D-AE19-62706E023703}">
                      <ahyp:hlinkClr val="tx"/>
                    </a:ext>
                  </a:extLst>
                </a:hlinkClick>
              </a:rPr>
              <a:t>Stars &amp; Planets </a:t>
            </a:r>
            <a:r>
              <a:rPr lang="en" sz="1200">
                <a:solidFill>
                  <a:schemeClr val="dk1"/>
                </a:solidFill>
                <a:uFill>
                  <a:noFill/>
                </a:uFill>
                <a:latin typeface="Poppins"/>
                <a:ea typeface="Poppins"/>
                <a:cs typeface="Poppins"/>
                <a:sym typeface="Poppins"/>
                <a:hlinkClick r:id="rId16">
                  <a:extLst>
                    <a:ext uri="{A12FA001-AC4F-418D-AE19-62706E023703}">
                      <ahyp:hlinkClr val="tx"/>
                    </a:ext>
                  </a:extLst>
                </a:hlinkClick>
              </a:rPr>
              <a:t>(Stars &amp; Planets)</a:t>
            </a:r>
            <a:endParaRPr sz="1200">
              <a:solidFill>
                <a:schemeClr val="dk1"/>
              </a:solidFill>
              <a:latin typeface="Poppins"/>
              <a:ea typeface="Poppins"/>
              <a:cs typeface="Poppins"/>
              <a:sym typeface="Poppins"/>
            </a:endParaRPr>
          </a:p>
        </p:txBody>
      </p:sp>
      <p:pic>
        <p:nvPicPr>
          <p:cNvPr id="1194" name="Google Shape;1194;p83"/>
          <p:cNvPicPr preferRelativeResize="0"/>
          <p:nvPr/>
        </p:nvPicPr>
        <p:blipFill rotWithShape="1">
          <a:blip r:embed="rId17">
            <a:alphaModFix/>
          </a:blip>
          <a:srcRect b="1663" l="0" r="0" t="1663"/>
          <a:stretch/>
        </p:blipFill>
        <p:spPr>
          <a:xfrm>
            <a:off x="7953375" y="305775"/>
            <a:ext cx="1647825" cy="209550"/>
          </a:xfrm>
          <a:prstGeom prst="rect">
            <a:avLst/>
          </a:prstGeom>
          <a:noFill/>
          <a:ln>
            <a:noFill/>
          </a:ln>
        </p:spPr>
      </p:pic>
      <p:grpSp>
        <p:nvGrpSpPr>
          <p:cNvPr id="1195" name="Google Shape;1195;p83"/>
          <p:cNvGrpSpPr/>
          <p:nvPr/>
        </p:nvGrpSpPr>
        <p:grpSpPr>
          <a:xfrm>
            <a:off x="527725" y="667512"/>
            <a:ext cx="1684375" cy="117000"/>
            <a:chOff x="527725" y="667512"/>
            <a:chExt cx="1684375" cy="117000"/>
          </a:xfrm>
        </p:grpSpPr>
        <p:sp>
          <p:nvSpPr>
            <p:cNvPr id="1196" name="Google Shape;1196;p8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97" name="Google Shape;1197;p83">
              <a:hlinkClick/>
            </p:cNvPr>
            <p:cNvPicPr preferRelativeResize="0"/>
            <p:nvPr/>
          </p:nvPicPr>
          <p:blipFill rotWithShape="1">
            <a:blip r:embed="rId19">
              <a:alphaModFix/>
            </a:blip>
            <a:srcRect b="0" l="9423" r="9415" t="0"/>
            <a:stretch/>
          </p:blipFill>
          <p:spPr>
            <a:xfrm rot="10800000">
              <a:off x="527725" y="680300"/>
              <a:ext cx="147875" cy="86475"/>
            </a:xfrm>
            <a:prstGeom prst="rect">
              <a:avLst/>
            </a:prstGeom>
            <a:noFill/>
            <a:ln>
              <a:noFill/>
            </a:ln>
          </p:spPr>
        </p:pic>
      </p:grpSp>
      <p:sp>
        <p:nvSpPr>
          <p:cNvPr id="1198" name="Google Shape;1198;p8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1199" name="Google Shape;1199;p8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3" name="Shape 1203"/>
        <p:cNvGrpSpPr/>
        <p:nvPr/>
      </p:nvGrpSpPr>
      <p:grpSpPr>
        <a:xfrm>
          <a:off x="0" y="0"/>
          <a:ext cx="0" cy="0"/>
          <a:chOff x="0" y="0"/>
          <a:chExt cx="0" cy="0"/>
        </a:xfrm>
      </p:grpSpPr>
      <p:pic>
        <p:nvPicPr>
          <p:cNvPr id="1204" name="Google Shape;1204;p84" title="Lesson-Why do some things explode_Thumbnail-Website copy.png"/>
          <p:cNvPicPr preferRelativeResize="0"/>
          <p:nvPr/>
        </p:nvPicPr>
        <p:blipFill rotWithShape="1">
          <a:blip r:embed="rId3">
            <a:alphaModFix/>
          </a:blip>
          <a:srcRect b="0" l="23251" r="21259" t="0"/>
          <a:stretch/>
        </p:blipFill>
        <p:spPr>
          <a:xfrm>
            <a:off x="459601" y="4819700"/>
            <a:ext cx="914400" cy="926875"/>
          </a:xfrm>
          <a:prstGeom prst="rect">
            <a:avLst/>
          </a:prstGeom>
          <a:noFill/>
          <a:ln>
            <a:noFill/>
          </a:ln>
        </p:spPr>
      </p:pic>
      <p:pic>
        <p:nvPicPr>
          <p:cNvPr id="1205" name="Google Shape;1205;p84" title="Lesson-How can you tell if acids are hiding in your fridge_Thumbnail-Website copy.png"/>
          <p:cNvPicPr preferRelativeResize="0"/>
          <p:nvPr/>
        </p:nvPicPr>
        <p:blipFill rotWithShape="1">
          <a:blip r:embed="rId4">
            <a:alphaModFix/>
          </a:blip>
          <a:srcRect b="13986" l="35654" r="22016" t="0"/>
          <a:stretch/>
        </p:blipFill>
        <p:spPr>
          <a:xfrm>
            <a:off x="459600" y="3775025"/>
            <a:ext cx="914400" cy="1045224"/>
          </a:xfrm>
          <a:prstGeom prst="rect">
            <a:avLst/>
          </a:prstGeom>
          <a:noFill/>
          <a:ln>
            <a:noFill/>
          </a:ln>
        </p:spPr>
      </p:pic>
      <p:pic>
        <p:nvPicPr>
          <p:cNvPr id="1206" name="Google Shape;1206;p84" title="Lesson-Why can you smell things you can't see_Thumbnail-Website copy.png"/>
          <p:cNvPicPr preferRelativeResize="0"/>
          <p:nvPr/>
        </p:nvPicPr>
        <p:blipFill rotWithShape="1">
          <a:blip r:embed="rId5">
            <a:alphaModFix/>
          </a:blip>
          <a:srcRect b="0" l="17181" r="16838" t="0"/>
          <a:stretch/>
        </p:blipFill>
        <p:spPr>
          <a:xfrm>
            <a:off x="459600" y="2991575"/>
            <a:ext cx="914400" cy="779549"/>
          </a:xfrm>
          <a:prstGeom prst="rect">
            <a:avLst/>
          </a:prstGeom>
          <a:noFill/>
          <a:ln>
            <a:noFill/>
          </a:ln>
        </p:spPr>
      </p:pic>
      <p:pic>
        <p:nvPicPr>
          <p:cNvPr id="1207" name="Google Shape;1207;p84" title="Lesson-Can you identify a mysterious ingredient_Thumbnail-Website copy.png"/>
          <p:cNvPicPr preferRelativeResize="0"/>
          <p:nvPr/>
        </p:nvPicPr>
        <p:blipFill rotWithShape="1">
          <a:blip r:embed="rId6">
            <a:alphaModFix/>
          </a:blip>
          <a:srcRect b="0" l="34652" r="9096" t="0"/>
          <a:stretch/>
        </p:blipFill>
        <p:spPr>
          <a:xfrm>
            <a:off x="457200" y="2077200"/>
            <a:ext cx="914400" cy="914374"/>
          </a:xfrm>
          <a:prstGeom prst="rect">
            <a:avLst/>
          </a:prstGeom>
          <a:noFill/>
          <a:ln>
            <a:noFill/>
          </a:ln>
        </p:spPr>
      </p:pic>
      <p:pic>
        <p:nvPicPr>
          <p:cNvPr id="1208" name="Google Shape;1208;p84"/>
          <p:cNvPicPr preferRelativeResize="0"/>
          <p:nvPr/>
        </p:nvPicPr>
        <p:blipFill rotWithShape="1">
          <a:blip r:embed="rId7">
            <a:alphaModFix/>
          </a:blip>
          <a:srcRect b="0" l="19778" r="19778" t="0"/>
          <a:stretch/>
        </p:blipFill>
        <p:spPr>
          <a:xfrm>
            <a:off x="459600" y="5734100"/>
            <a:ext cx="996004" cy="926876"/>
          </a:xfrm>
          <a:prstGeom prst="rect">
            <a:avLst/>
          </a:prstGeom>
          <a:noFill/>
          <a:ln>
            <a:noFill/>
          </a:ln>
        </p:spPr>
      </p:pic>
      <p:sp>
        <p:nvSpPr>
          <p:cNvPr id="1209" name="Google Shape;1209;p8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210" name="Google Shape;1210;p8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Physical Science</a:t>
            </a:r>
            <a:endParaRPr sz="1200">
              <a:latin typeface="Poppins"/>
              <a:ea typeface="Poppins"/>
              <a:cs typeface="Poppins"/>
              <a:sym typeface="Poppins"/>
            </a:endParaRPr>
          </a:p>
        </p:txBody>
      </p:sp>
      <p:graphicFrame>
        <p:nvGraphicFramePr>
          <p:cNvPr id="1211" name="Google Shape;1211;p84"/>
          <p:cNvGraphicFramePr/>
          <p:nvPr/>
        </p:nvGraphicFramePr>
        <p:xfrm>
          <a:off x="457188" y="1589560"/>
          <a:ext cx="3000000" cy="3000000"/>
        </p:xfrm>
        <a:graphic>
          <a:graphicData uri="http://schemas.openxmlformats.org/drawingml/2006/table">
            <a:tbl>
              <a:tblPr>
                <a:noFill/>
                <a:tableStyleId>{B44EE751-F437-4471-BFE2-3BF3C165C453}</a:tableStyleId>
              </a:tblPr>
              <a:tblGrid>
                <a:gridCol w="914400"/>
                <a:gridCol w="1344525"/>
                <a:gridCol w="2944900"/>
                <a:gridCol w="1357200"/>
                <a:gridCol w="1269150"/>
                <a:gridCol w="13138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49"/>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29"/>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 Properties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identify a mysterious ingredient?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5-PS1-3. </a:t>
                      </a:r>
                      <a:r>
                        <a:rPr lang="en" sz="800">
                          <a:solidFill>
                            <a:schemeClr val="dk1"/>
                          </a:solidFill>
                          <a:latin typeface="Poppins"/>
                          <a:ea typeface="Poppins"/>
                          <a:cs typeface="Poppins"/>
                          <a:sym typeface="Poppins"/>
                        </a:rPr>
                        <a:t>Make observations and measurements to identify materials based on their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&amp; Quantity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latin typeface="Poppins"/>
                          <a:ea typeface="Poppins"/>
                          <a:cs typeface="Poppins"/>
                          <a:sym typeface="Poppins"/>
                        </a:rPr>
                        <a:t>⭐ Particle Models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Why can you smell things you can’t see?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5-PS1-1. </a:t>
                      </a:r>
                      <a:r>
                        <a:rPr lang="en" sz="800">
                          <a:solidFill>
                            <a:schemeClr val="dk1"/>
                          </a:solidFill>
                          <a:latin typeface="Poppins"/>
                          <a:ea typeface="Poppins"/>
                          <a:cs typeface="Poppins"/>
                          <a:sym typeface="Poppins"/>
                        </a:rPr>
                        <a:t>Develop a model to describe that matter is made of particles too small to be seen.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 </a:t>
                      </a:r>
                      <a:endParaRPr>
                        <a:solidFill>
                          <a:schemeClr val="dk1"/>
                        </a:solidFill>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&amp; Quantity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 Properties of Matter: Acids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can you tell if acids are hiding in your fridge?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5-PS1-3. </a:t>
                      </a:r>
                      <a:r>
                        <a:rPr lang="en" sz="800">
                          <a:solidFill>
                            <a:schemeClr val="dk1"/>
                          </a:solidFill>
                          <a:latin typeface="Poppins"/>
                          <a:ea typeface="Poppins"/>
                          <a:cs typeface="Poppins"/>
                          <a:sym typeface="Poppins"/>
                        </a:rPr>
                        <a:t>Make observations and measurements to identify materials based on their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 </a:t>
                      </a:r>
                      <a:endParaRPr>
                        <a:solidFill>
                          <a:schemeClr val="dk1"/>
                        </a:solidFill>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&amp; Quantity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 Chemical Reactions &amp; Fair Tests</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dk1"/>
                          </a:solidFill>
                          <a:latin typeface="Poppins"/>
                          <a:ea typeface="Poppins"/>
                          <a:cs typeface="Poppins"/>
                          <a:sym typeface="Poppins"/>
                        </a:rPr>
                        <a:t>Why do some things explode?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5-PS1-4. </a:t>
                      </a:r>
                      <a:r>
                        <a:rPr lang="en" sz="800">
                          <a:solidFill>
                            <a:schemeClr val="dk1"/>
                          </a:solidFill>
                          <a:latin typeface="Poppins"/>
                          <a:ea typeface="Poppins"/>
                          <a:cs typeface="Poppins"/>
                          <a:sym typeface="Poppins"/>
                        </a:rPr>
                        <a:t>Conduct an investigation to determine whether the mixing of two or more substances results in new substances.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Chemical Reactions</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What do fireworks, rubber, and Silly Putty have in common?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5-PS1-4. </a:t>
                      </a:r>
                      <a:r>
                        <a:rPr lang="en" sz="800">
                          <a:solidFill>
                            <a:schemeClr val="dk1"/>
                          </a:solidFill>
                          <a:latin typeface="Poppins"/>
                          <a:ea typeface="Poppins"/>
                          <a:cs typeface="Poppins"/>
                          <a:sym typeface="Poppins"/>
                        </a:rPr>
                        <a:t>Conduct an investigation to determine whether the mixing of two or more substances results in new substances.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212" name="Google Shape;1212;p84"/>
          <p:cNvSpPr/>
          <p:nvPr/>
        </p:nvSpPr>
        <p:spPr>
          <a:xfrm>
            <a:off x="458250" y="29952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2</a:t>
            </a:r>
            <a:endParaRPr b="1" sz="800">
              <a:solidFill>
                <a:schemeClr val="lt1"/>
              </a:solidFill>
              <a:latin typeface="Poppins"/>
              <a:ea typeface="Poppins"/>
              <a:cs typeface="Poppins"/>
              <a:sym typeface="Poppins"/>
            </a:endParaRPr>
          </a:p>
        </p:txBody>
      </p:sp>
      <p:sp>
        <p:nvSpPr>
          <p:cNvPr id="1213" name="Google Shape;1213;p84"/>
          <p:cNvSpPr/>
          <p:nvPr/>
        </p:nvSpPr>
        <p:spPr>
          <a:xfrm>
            <a:off x="457200"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p:txBody>
      </p:sp>
      <p:sp>
        <p:nvSpPr>
          <p:cNvPr id="1214" name="Google Shape;1214;p84"/>
          <p:cNvSpPr/>
          <p:nvPr/>
        </p:nvSpPr>
        <p:spPr>
          <a:xfrm>
            <a:off x="458250" y="3786117"/>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3</a:t>
            </a:r>
            <a:endParaRPr b="1" sz="800">
              <a:solidFill>
                <a:schemeClr val="lt1"/>
              </a:solidFill>
              <a:latin typeface="Poppins"/>
              <a:ea typeface="Poppins"/>
              <a:cs typeface="Poppins"/>
              <a:sym typeface="Poppins"/>
            </a:endParaRPr>
          </a:p>
        </p:txBody>
      </p:sp>
      <p:sp>
        <p:nvSpPr>
          <p:cNvPr id="1215" name="Google Shape;1215;p84"/>
          <p:cNvSpPr/>
          <p:nvPr/>
        </p:nvSpPr>
        <p:spPr>
          <a:xfrm>
            <a:off x="458250" y="482414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4</a:t>
            </a:r>
            <a:endParaRPr b="1" sz="800">
              <a:solidFill>
                <a:schemeClr val="lt1"/>
              </a:solidFill>
              <a:latin typeface="Poppins"/>
              <a:ea typeface="Poppins"/>
              <a:cs typeface="Poppins"/>
              <a:sym typeface="Poppins"/>
            </a:endParaRPr>
          </a:p>
        </p:txBody>
      </p:sp>
      <p:sp>
        <p:nvSpPr>
          <p:cNvPr id="1216" name="Google Shape;1216;p8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r:id="rId10">
                  <a:extLst>
                    <a:ext uri="{A12FA001-AC4F-418D-AE19-62706E023703}">
                      <ahyp:hlinkClr val="tx"/>
                    </a:ext>
                  </a:extLst>
                </a:hlinkClick>
              </a:rPr>
              <a:t>✔</a:t>
            </a:r>
            <a:r>
              <a:rPr lang="en">
                <a:solidFill>
                  <a:schemeClr val="dk1"/>
                </a:solidFill>
              </a:rPr>
              <a:t> </a:t>
            </a:r>
            <a:r>
              <a:rPr b="1" lang="en">
                <a:solidFill>
                  <a:schemeClr val="dk1"/>
                </a:solidFill>
                <a:uFill>
                  <a:noFill/>
                </a:uFill>
                <a:latin typeface="Poppins"/>
                <a:ea typeface="Poppins"/>
                <a:cs typeface="Poppins"/>
                <a:sym typeface="Poppins"/>
                <a:hlinkClick r:id="rId11">
                  <a:extLst>
                    <a:ext uri="{A12FA001-AC4F-418D-AE19-62706E023703}">
                      <ahyp:hlinkClr val="tx"/>
                    </a:ext>
                  </a:extLst>
                </a:hlinkClick>
              </a:rPr>
              <a:t>Chemic</a:t>
            </a:r>
            <a:r>
              <a:rPr b="1" lang="en">
                <a:solidFill>
                  <a:schemeClr val="dk1"/>
                </a:solidFill>
                <a:uFill>
                  <a:noFill/>
                </a:uFill>
                <a:latin typeface="Poppins"/>
                <a:ea typeface="Poppins"/>
                <a:cs typeface="Poppins"/>
                <a:sym typeface="Poppins"/>
                <a:hlinkClick r:id="rId12">
                  <a:extLst>
                    <a:ext uri="{A12FA001-AC4F-418D-AE19-62706E023703}">
                      <ahyp:hlinkClr val="tx"/>
                    </a:ext>
                  </a:extLst>
                </a:hlinkClick>
              </a:rPr>
              <a:t>al Reactions &amp; Properties of Matter  </a:t>
            </a:r>
            <a:r>
              <a:rPr lang="en" sz="1200">
                <a:solidFill>
                  <a:schemeClr val="dk1"/>
                </a:solidFill>
                <a:uFill>
                  <a:noFill/>
                </a:uFill>
                <a:latin typeface="Poppins"/>
                <a:ea typeface="Poppins"/>
                <a:cs typeface="Poppins"/>
                <a:sym typeface="Poppins"/>
                <a:hlinkClick r:id="rId13">
                  <a:extLst>
                    <a:ext uri="{A12FA001-AC4F-418D-AE19-62706E023703}">
                      <ahyp:hlinkClr val="tx"/>
                    </a:ext>
                  </a:extLst>
                </a:hlinkClick>
              </a:rPr>
              <a:t>(Chemical Magic)</a:t>
            </a:r>
            <a:endParaRPr b="1">
              <a:solidFill>
                <a:schemeClr val="dk1"/>
              </a:solidFill>
              <a:latin typeface="Poppins"/>
              <a:ea typeface="Poppins"/>
              <a:cs typeface="Poppins"/>
              <a:sym typeface="Poppins"/>
            </a:endParaRPr>
          </a:p>
        </p:txBody>
      </p:sp>
      <p:sp>
        <p:nvSpPr>
          <p:cNvPr id="1217" name="Google Shape;1217;p84"/>
          <p:cNvSpPr/>
          <p:nvPr/>
        </p:nvSpPr>
        <p:spPr>
          <a:xfrm>
            <a:off x="458250" y="574656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5</a:t>
            </a:r>
            <a:endParaRPr b="1" sz="800">
              <a:solidFill>
                <a:schemeClr val="lt1"/>
              </a:solidFill>
              <a:latin typeface="Poppins"/>
              <a:ea typeface="Poppins"/>
              <a:cs typeface="Poppins"/>
              <a:sym typeface="Poppins"/>
            </a:endParaRPr>
          </a:p>
        </p:txBody>
      </p:sp>
      <p:sp>
        <p:nvSpPr>
          <p:cNvPr id="1218" name="Google Shape;1218;p8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219" name="Google Shape;1219;p8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220" name="Google Shape;1220;p84"/>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1221" name="Google Shape;1221;p84"/>
          <p:cNvGrpSpPr/>
          <p:nvPr/>
        </p:nvGrpSpPr>
        <p:grpSpPr>
          <a:xfrm>
            <a:off x="527725" y="667512"/>
            <a:ext cx="1684375" cy="117000"/>
            <a:chOff x="527725" y="667512"/>
            <a:chExt cx="1684375" cy="117000"/>
          </a:xfrm>
        </p:grpSpPr>
        <p:sp>
          <p:nvSpPr>
            <p:cNvPr id="1222" name="Google Shape;1222;p8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223" name="Google Shape;1223;p84">
              <a:hlinkClick/>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
        <p:nvSpPr>
          <p:cNvPr id="1224" name="Google Shape;1224;p84"/>
          <p:cNvSpPr txBox="1"/>
          <p:nvPr/>
        </p:nvSpPr>
        <p:spPr>
          <a:xfrm>
            <a:off x="6627893" y="6864203"/>
            <a:ext cx="3050700" cy="8004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chemeClr val="dk1"/>
                </a:solidFill>
                <a:latin typeface="Poppins"/>
                <a:ea typeface="Poppins"/>
                <a:cs typeface="Poppins"/>
                <a:sym typeface="Poppins"/>
              </a:rPr>
              <a:t>New or Revised Lessons</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t>
            </a:r>
            <a:r>
              <a:rPr b="1"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Unit Restructured for the 2026-2027 School Year </a:t>
            </a:r>
            <a:endParaRPr sz="800">
              <a:solidFill>
                <a:schemeClr val="dk1"/>
              </a:solidFill>
              <a:latin typeface="Poppins"/>
              <a:ea typeface="Poppins"/>
              <a:cs typeface="Poppins"/>
              <a:sym typeface="Poppins"/>
            </a:endParaRPr>
          </a:p>
          <a:p>
            <a:pPr indent="0" lvl="0" marL="0" marR="28575"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See all </a:t>
            </a:r>
            <a:r>
              <a:rPr lang="en" sz="800" u="sng">
                <a:solidFill>
                  <a:schemeClr val="dk1"/>
                </a:solidFill>
                <a:latin typeface="Poppins"/>
                <a:ea typeface="Poppins"/>
                <a:cs typeface="Poppins"/>
                <a:sym typeface="Poppins"/>
                <a:hlinkClick r:id="rId18">
                  <a:extLst>
                    <a:ext uri="{A12FA001-AC4F-418D-AE19-62706E023703}">
                      <ahyp:hlinkClr val="tx"/>
                    </a:ext>
                  </a:extLst>
                </a:hlinkClick>
              </a:rPr>
              <a:t>Curriculum Updates</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t/>
            </a:r>
            <a:endParaRPr sz="800">
              <a:latin typeface="Poppins"/>
              <a:ea typeface="Poppins"/>
              <a:cs typeface="Poppins"/>
              <a:sym typeface="Poppins"/>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8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