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3" name="Google Shape;173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1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>
            <a:gsLst>
              <a:gs pos="0">
                <a:srgbClr val="D7F6FF">
                  <a:alpha val="94901"/>
                </a:srgbClr>
              </a:gs>
              <a:gs pos="50000">
                <a:srgbClr val="C0E3F0">
                  <a:alpha val="89803"/>
                </a:srgbClr>
              </a:gs>
              <a:gs pos="95000">
                <a:srgbClr val="65C6EA">
                  <a:alpha val="87843"/>
                </a:srgbClr>
              </a:gs>
              <a:gs pos="100000">
                <a:srgbClr val="00BBF1">
                  <a:alpha val="84705"/>
                </a:srgbClr>
              </a:gs>
            </a:gsLst>
            <a:path path="circle">
              <a:fillToRect b="100%" l="0%" r="100%" t="0%"/>
            </a:path>
            <a:tileRect b="0%" l="-100%" r="0%" t="-100%"/>
          </a:gradFill>
          <a:ln cap="rnd" cmpd="sng" w="9525">
            <a:solidFill>
              <a:srgbClr val="2F8DA4">
                <a:alpha val="6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22" name="Google Shape;22;p2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cap="rnd" cmpd="sng" w="12700">
            <a:solidFill>
              <a:srgbClr val="317F92">
                <a:alpha val="6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23" name="Google Shape;23;p2"/>
          <p:cNvSpPr txBox="1"/>
          <p:nvPr>
            <p:ph type="ctrTitle"/>
          </p:nvPr>
        </p:nvSpPr>
        <p:spPr>
          <a:xfrm>
            <a:off x="1432560" y="359898"/>
            <a:ext cx="7406640" cy="147218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4" name="Google Shape;24;p2"/>
          <p:cNvSpPr txBox="1"/>
          <p:nvPr>
            <p:ph idx="1" type="subTitle"/>
          </p:nvPr>
        </p:nvSpPr>
        <p:spPr>
          <a:xfrm>
            <a:off x="1432560" y="1850064"/>
            <a:ext cx="740664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032" lvl="0" marL="27432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  <a:defRPr b="0" i="0" sz="26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ctr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None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5" name="Google Shape;25;p2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6" name="Google Shape;26;p2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7" name="Google Shape;27;p2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1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0" name="Google Shape;90;p11"/>
          <p:cNvSpPr txBox="1"/>
          <p:nvPr>
            <p:ph idx="1" type="body"/>
          </p:nvPr>
        </p:nvSpPr>
        <p:spPr>
          <a:xfrm rot="5400000">
            <a:off x="2784475" y="98425"/>
            <a:ext cx="4800600" cy="74993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9116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1" name="Google Shape;91;p11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2" name="Google Shape;92;p11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3" name="Google Shape;93;p11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2"/>
          <p:cNvSpPr txBox="1"/>
          <p:nvPr>
            <p:ph type="title"/>
          </p:nvPr>
        </p:nvSpPr>
        <p:spPr>
          <a:xfrm rot="5400000">
            <a:off x="4846637" y="2286002"/>
            <a:ext cx="5851525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6" name="Google Shape;96;p12"/>
          <p:cNvSpPr txBox="1"/>
          <p:nvPr>
            <p:ph idx="1" type="body"/>
          </p:nvPr>
        </p:nvSpPr>
        <p:spPr>
          <a:xfrm rot="5400000">
            <a:off x="998537" y="419103"/>
            <a:ext cx="5851525" cy="55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9116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7" name="Google Shape;97;p12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8" name="Google Shape;98;p12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9" name="Google Shape;99;p12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0" name="Google Shape;30;p3"/>
          <p:cNvSpPr txBox="1"/>
          <p:nvPr>
            <p:ph idx="1" type="body"/>
          </p:nvPr>
        </p:nvSpPr>
        <p:spPr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9116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1" name="Google Shape;31;p3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2" name="Google Shape;32;p3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3" name="Google Shape;33;p3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6" name="Google Shape;36;p4"/>
          <p:cNvSpPr/>
          <p:nvPr/>
        </p:nvSpPr>
        <p:spPr>
          <a:xfrm>
            <a:off x="1014413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7" name="Google Shape;37;p4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8" name="Google Shape;38;p4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9" name="Google Shape;39;p4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2" name="Google Shape;42;p5"/>
          <p:cNvSpPr/>
          <p:nvPr/>
        </p:nvSpPr>
        <p:spPr>
          <a:xfrm>
            <a:off x="2286000" y="0"/>
            <a:ext cx="762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3" name="Google Shape;43;p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>
            <a:gsLst>
              <a:gs pos="0">
                <a:srgbClr val="D7F6FF">
                  <a:alpha val="94901"/>
                </a:srgbClr>
              </a:gs>
              <a:gs pos="50000">
                <a:srgbClr val="C0E3F0">
                  <a:alpha val="89803"/>
                </a:srgbClr>
              </a:gs>
              <a:gs pos="95000">
                <a:srgbClr val="65C6EA">
                  <a:alpha val="87843"/>
                </a:srgbClr>
              </a:gs>
              <a:gs pos="100000">
                <a:srgbClr val="00BBF1">
                  <a:alpha val="84705"/>
                </a:srgbClr>
              </a:gs>
            </a:gsLst>
            <a:path path="circle">
              <a:fillToRect b="100%" l="0%" r="100%" t="0%"/>
            </a:path>
            <a:tileRect b="0%" l="-100%" r="0%" t="-100%"/>
          </a:gradFill>
          <a:ln cap="rnd" cmpd="sng" w="9525">
            <a:solidFill>
              <a:srgbClr val="2F8DA4">
                <a:alpha val="6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4" name="Google Shape;44;p5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cap="rnd" cmpd="sng" w="12700">
            <a:solidFill>
              <a:srgbClr val="317F92">
                <a:alpha val="6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5" name="Google Shape;45;p5"/>
          <p:cNvSpPr txBox="1"/>
          <p:nvPr>
            <p:ph type="title"/>
          </p:nvPr>
        </p:nvSpPr>
        <p:spPr>
          <a:xfrm>
            <a:off x="2578392" y="2600325"/>
            <a:ext cx="64008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ts val="1400"/>
              <a:buFont typeface="Cabin"/>
              <a:buNone/>
              <a:defRPr b="1" i="0" sz="40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6" name="Google Shape;46;p5"/>
          <p:cNvSpPr txBox="1"/>
          <p:nvPr>
            <p:ph idx="1" type="body"/>
          </p:nvPr>
        </p:nvSpPr>
        <p:spPr>
          <a:xfrm>
            <a:off x="2578392" y="1066800"/>
            <a:ext cx="6400800" cy="15097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  <a:defRPr b="0" i="0" sz="20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None/>
              <a:defRPr b="0" i="0" sz="1800" u="none" cap="none" strike="noStrik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7" name="Google Shape;47;p5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8" name="Google Shape;48;p5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9" name="Google Shape;49;p5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6"/>
          <p:cNvSpPr txBox="1"/>
          <p:nvPr>
            <p:ph type="title"/>
          </p:nvPr>
        </p:nvSpPr>
        <p:spPr>
          <a:xfrm>
            <a:off x="1435608" y="274320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2" name="Google Shape;52;p6"/>
          <p:cNvSpPr txBox="1"/>
          <p:nvPr>
            <p:ph idx="1" type="body"/>
          </p:nvPr>
        </p:nvSpPr>
        <p:spPr>
          <a:xfrm>
            <a:off x="1435608" y="1524000"/>
            <a:ext cx="3657600" cy="46634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084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●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810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C32D2E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84AA33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3" name="Google Shape;53;p6"/>
          <p:cNvSpPr txBox="1"/>
          <p:nvPr>
            <p:ph idx="2" type="body"/>
          </p:nvPr>
        </p:nvSpPr>
        <p:spPr>
          <a:xfrm>
            <a:off x="5276088" y="1524000"/>
            <a:ext cx="3657600" cy="46634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084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●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810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C32D2E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84AA33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4" name="Google Shape;54;p6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5" name="Google Shape;55;p6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6" name="Google Shape;56;p6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showMasterSp="0" type="twoTxTwoObj">
  <p:cSld name="TWO_OBJECTS_WITH_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7"/>
          <p:cNvSpPr txBox="1"/>
          <p:nvPr>
            <p:ph type="title"/>
          </p:nvPr>
        </p:nvSpPr>
        <p:spPr>
          <a:xfrm>
            <a:off x="457200" y="516033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5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9" name="Google Shape;59;p7"/>
          <p:cNvSpPr txBox="1"/>
          <p:nvPr>
            <p:ph idx="1" type="body"/>
          </p:nvPr>
        </p:nvSpPr>
        <p:spPr>
          <a:xfrm>
            <a:off x="457200" y="328278"/>
            <a:ext cx="4023360" cy="640080"/>
          </a:xfrm>
          <a:prstGeom prst="rect">
            <a:avLst/>
          </a:prstGeom>
          <a:solidFill>
            <a:schemeClr val="lt1"/>
          </a:solidFill>
          <a:ln cap="flat" cmpd="sng" w="1077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  <a:defRPr b="0" i="0" sz="1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None/>
              <a:defRPr b="1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0" name="Google Shape;60;p7"/>
          <p:cNvSpPr txBox="1"/>
          <p:nvPr>
            <p:ph idx="2" type="body"/>
          </p:nvPr>
        </p:nvSpPr>
        <p:spPr>
          <a:xfrm>
            <a:off x="4663440" y="328278"/>
            <a:ext cx="4023360" cy="640080"/>
          </a:xfrm>
          <a:prstGeom prst="rect">
            <a:avLst/>
          </a:prstGeom>
          <a:solidFill>
            <a:schemeClr val="lt1"/>
          </a:solidFill>
          <a:ln cap="flat" cmpd="sng" w="1077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  <a:defRPr b="0" i="0" sz="1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None/>
              <a:defRPr b="1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1" name="Google Shape;61;p7"/>
          <p:cNvSpPr txBox="1"/>
          <p:nvPr>
            <p:ph idx="3" type="body"/>
          </p:nvPr>
        </p:nvSpPr>
        <p:spPr>
          <a:xfrm>
            <a:off x="457200" y="969336"/>
            <a:ext cx="4023360" cy="4114800"/>
          </a:xfrm>
          <a:prstGeom prst="rect">
            <a:avLst/>
          </a:prstGeom>
          <a:noFill/>
          <a:ln cap="flat" cmpd="sng" w="10775">
            <a:solidFill>
              <a:schemeClr val="lt1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052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Verdana"/>
              <a:buChar char="◦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32D2E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84AA33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2" name="Google Shape;62;p7"/>
          <p:cNvSpPr txBox="1"/>
          <p:nvPr>
            <p:ph idx="4" type="body"/>
          </p:nvPr>
        </p:nvSpPr>
        <p:spPr>
          <a:xfrm>
            <a:off x="4663440" y="969336"/>
            <a:ext cx="4023360" cy="4114800"/>
          </a:xfrm>
          <a:prstGeom prst="rect">
            <a:avLst/>
          </a:prstGeom>
          <a:noFill/>
          <a:ln cap="flat" cmpd="sng" w="10775">
            <a:solidFill>
              <a:schemeClr val="lt1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052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Verdana"/>
              <a:buChar char="◦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32D2E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84AA33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3" name="Google Shape;63;p7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4" name="Google Shape;64;p7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5" name="Google Shape;65;p7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8"/>
          <p:cNvSpPr txBox="1"/>
          <p:nvPr>
            <p:ph type="title"/>
          </p:nvPr>
        </p:nvSpPr>
        <p:spPr>
          <a:xfrm>
            <a:off x="1435608" y="274320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8" name="Google Shape;68;p8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9" name="Google Shape;69;p8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0" name="Google Shape;70;p8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9"/>
          <p:cNvSpPr txBox="1"/>
          <p:nvPr>
            <p:ph type="title"/>
          </p:nvPr>
        </p:nvSpPr>
        <p:spPr>
          <a:xfrm>
            <a:off x="457200" y="216778"/>
            <a:ext cx="3810000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909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ts val="1400"/>
              <a:buFont typeface="Cabin"/>
              <a:buNone/>
              <a:defRPr b="1" i="0" sz="22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3" name="Google Shape;73;p9"/>
          <p:cNvSpPr txBox="1"/>
          <p:nvPr>
            <p:ph idx="1" type="body"/>
          </p:nvPr>
        </p:nvSpPr>
        <p:spPr>
          <a:xfrm>
            <a:off x="457200" y="1406964"/>
            <a:ext cx="3810000" cy="6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None/>
              <a:defRPr b="0" i="0" sz="1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4" name="Google Shape;74;p9"/>
          <p:cNvSpPr txBox="1"/>
          <p:nvPr>
            <p:ph idx="2" type="body"/>
          </p:nvPr>
        </p:nvSpPr>
        <p:spPr>
          <a:xfrm>
            <a:off x="457200" y="2133600"/>
            <a:ext cx="8153400" cy="39925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9116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5" name="Google Shape;75;p9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6" name="Google Shape;76;p9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7" name="Google Shape;77;p9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cap="sq" cmpd="sng" w="889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274300">
            <a:noAutofit/>
          </a:bodyPr>
          <a:lstStyle/>
          <a:p>
            <a:pPr indent="0" lvl="0" marL="0" marR="0" rtl="0" algn="l">
              <a:lnSpc>
                <a:spcPct val="9375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0" name="Google Shape;80;p10"/>
          <p:cNvSpPr/>
          <p:nvPr/>
        </p:nvSpPr>
        <p:spPr>
          <a:xfrm rot="-2131329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cap="rnd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1" name="Google Shape;81;p10"/>
          <p:cNvSpPr/>
          <p:nvPr/>
        </p:nvSpPr>
        <p:spPr>
          <a:xfrm flipH="1" rot="2103354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cap="rnd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2" name="Google Shape;82;p10"/>
          <p:cNvSpPr txBox="1"/>
          <p:nvPr>
            <p:ph type="title"/>
          </p:nvPr>
        </p:nvSpPr>
        <p:spPr>
          <a:xfrm>
            <a:off x="5886896" y="1066800"/>
            <a:ext cx="2743200" cy="1981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ts val="1400"/>
              <a:buFont typeface="Cabin"/>
              <a:buNone/>
              <a:defRPr b="1" i="0" sz="21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3" name="Google Shape;83;p10"/>
          <p:cNvSpPr/>
          <p:nvPr>
            <p:ph idx="2" type="pic"/>
          </p:nvPr>
        </p:nvSpPr>
        <p:spPr>
          <a:xfrm>
            <a:off x="838200" y="1143003"/>
            <a:ext cx="4419600" cy="3514531"/>
          </a:xfrm>
          <a:prstGeom prst="roundRect">
            <a:avLst>
              <a:gd fmla="val 783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9525" lvl="0" marL="365125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38125" lvl="2" marL="885825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182562" lvl="3" marL="1096963" marR="0" rtl="0" algn="l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192087" lvl="4" marL="1296988" marR="0" rtl="0" algn="l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187960" lvl="5" marL="1508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195072" lvl="6" marL="1719072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193039" lvl="7" marL="19202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187451" lvl="8" marL="2130552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4" name="Google Shape;84;p10"/>
          <p:cNvSpPr txBox="1"/>
          <p:nvPr>
            <p:ph idx="1" type="body"/>
          </p:nvPr>
        </p:nvSpPr>
        <p:spPr>
          <a:xfrm>
            <a:off x="838200" y="4800600"/>
            <a:ext cx="4419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14285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  <a:defRPr b="0" i="0" sz="1400" u="none" cap="none" strike="noStrike">
                <a:solidFill>
                  <a:srgbClr val="77777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048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Verdana"/>
              <a:buChar char="◦"/>
              <a:defRPr b="0" i="0" sz="1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921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accent2"/>
              </a:buClr>
              <a:buSzPts val="1000"/>
              <a:buFont typeface="Noto Sans Symbols"/>
              <a:buChar char="⚫"/>
              <a:defRPr b="0" i="0" sz="1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8575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C32D2E"/>
              </a:buClr>
              <a:buSzPts val="900"/>
              <a:buFont typeface="Noto Sans Symbols"/>
              <a:buChar char="⚫"/>
              <a:defRPr b="0" i="0" sz="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8575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84AA33"/>
              </a:buClr>
              <a:buSzPts val="900"/>
              <a:buFont typeface="Noto Sans Symbols"/>
              <a:buChar char="⚫"/>
              <a:defRPr b="0" i="0" sz="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5" name="Google Shape;85;p10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6" name="Google Shape;86;p10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7" name="Google Shape;87;p10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tile algn="tl" flip="xy" tx="0" sx="90000" ty="0" sy="90000"/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fmla="val 0" name="adj1"/>
              <a:gd fmla="val 5402120" name="adj2"/>
            </a:avLst>
          </a:prstGeom>
          <a:solidFill>
            <a:srgbClr val="FEF9F3">
              <a:alpha val="32941"/>
            </a:srgbClr>
          </a:solidFill>
          <a:ln cap="rnd" cmpd="sng" w="9525">
            <a:solidFill>
              <a:srgbClr val="D1C19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cap="rnd" cmpd="sng" w="27300">
            <a:solidFill>
              <a:srgbClr val="FFF5D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2" name="Google Shape;12;p1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fmla="val 11833" name="adj"/>
            </a:avLst>
          </a:prstGeom>
          <a:gradFill>
            <a:gsLst>
              <a:gs pos="0">
                <a:srgbClr val="FEFBF4">
                  <a:alpha val="69803"/>
                </a:srgbClr>
              </a:gs>
              <a:gs pos="70000">
                <a:srgbClr val="FFFDF8">
                  <a:alpha val="54901"/>
                </a:srgbClr>
              </a:gs>
              <a:gs pos="100000">
                <a:srgbClr val="EDCF8C">
                  <a:alpha val="60000"/>
                </a:srgbClr>
              </a:gs>
            </a:gsLst>
            <a:path path="circle">
              <a:fillToRect b="100%" l="0%" r="100%" t="0%"/>
            </a:path>
            <a:tileRect b="0%" l="-100%" r="0%" t="-100%"/>
          </a:gradFill>
          <a:ln cap="rnd" cmpd="sng" w="9525">
            <a:solidFill>
              <a:srgbClr val="C5B39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3" name="Google Shape;13;p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4" name="Google Shape;14;p1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" type="body"/>
          </p:nvPr>
        </p:nvSpPr>
        <p:spPr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9116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6" name="Google Shape;16;p1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7" name="Google Shape;17;p1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8" name="Google Shape;18;p1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9" name="Google Shape;19;p1"/>
          <p:cNvSpPr/>
          <p:nvPr/>
        </p:nvSpPr>
        <p:spPr>
          <a:xfrm>
            <a:off x="1014413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://educationnorthwest.org/webfm_send/311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3"/>
          <p:cNvSpPr txBox="1"/>
          <p:nvPr>
            <p:ph type="ctrTitle"/>
          </p:nvPr>
        </p:nvSpPr>
        <p:spPr>
          <a:xfrm>
            <a:off x="982663" y="2130425"/>
            <a:ext cx="8643937" cy="14700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If We Want More Evidence-based Practice, We Need More Practice-based Evidence</a:t>
            </a:r>
            <a:endParaRPr b="0" i="0" sz="36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5" name="Google Shape;105;p13"/>
          <p:cNvSpPr txBox="1"/>
          <p:nvPr>
            <p:ph idx="1" type="subTitle"/>
          </p:nvPr>
        </p:nvSpPr>
        <p:spPr>
          <a:xfrm>
            <a:off x="982663" y="4194175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/>
          <a:p>
            <a:pPr indent="-2032" lvl="0" marL="27432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6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rPr>
              <a:t>Bryan G. Cook, University of Hawaii</a:t>
            </a:r>
            <a:endParaRPr/>
          </a:p>
          <a:p>
            <a:pPr indent="-2032" lvl="0" marL="27432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6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rPr>
              <a:t>Wing Institute Summit, 2015</a:t>
            </a:r>
            <a:endParaRPr b="0" i="0" sz="2600" u="none" cap="none" strike="noStrike">
              <a:solidFill>
                <a:srgbClr val="341108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0125" y="31750"/>
            <a:ext cx="7521575" cy="6769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3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EBP and PBE as </a:t>
            </a:r>
            <a:br>
              <a:rPr b="0" i="0" lang="en-U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b="0" i="0" lang="en-U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Complementary Concepts</a:t>
            </a:r>
            <a:endParaRPr/>
          </a:p>
        </p:txBody>
      </p:sp>
      <p:sp>
        <p:nvSpPr>
          <p:cNvPr id="164" name="Google Shape;164;p23"/>
          <p:cNvSpPr txBox="1"/>
          <p:nvPr>
            <p:ph idx="1" type="body"/>
          </p:nvPr>
        </p:nvSpPr>
        <p:spPr>
          <a:xfrm>
            <a:off x="1087438" y="1471613"/>
            <a:ext cx="7847012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8925" lvl="0" marL="365125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Society for Prevention Research’s Standards Committee (Flay et al., 2005) proposed standards for 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Efficacious treatments – requires rigorous evidence (EBP)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Effective treatments – requires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rigorous (EBP) and relevant (PBE) evidence</a:t>
            </a:r>
            <a:endParaRPr/>
          </a:p>
          <a:p>
            <a:pPr indent="-238125" lvl="2" marL="885825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</a:pPr>
            <a:r>
              <a:rPr b="0" i="0" lang="en-US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Implementation supports, </a:t>
            </a:r>
            <a:r>
              <a:rPr b="1" i="0" lang="en-US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evaluated under real world conditions</a:t>
            </a:r>
            <a:r>
              <a:rPr b="0" i="0" lang="en-US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 practically important effects, populations that effects generalize to specified</a:t>
            </a:r>
            <a:endParaRPr/>
          </a:p>
          <a:p>
            <a:pPr indent="-682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26365" lvl="0" marL="365125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4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EBP and PBE as </a:t>
            </a:r>
            <a:br>
              <a:rPr b="0" i="0" lang="en-U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b="0" i="0" lang="en-U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Complementary Concepts</a:t>
            </a:r>
            <a:endParaRPr/>
          </a:p>
        </p:txBody>
      </p:sp>
      <p:sp>
        <p:nvSpPr>
          <p:cNvPr id="170" name="Google Shape;170;p24"/>
          <p:cNvSpPr txBox="1"/>
          <p:nvPr>
            <p:ph idx="1" type="body"/>
          </p:nvPr>
        </p:nvSpPr>
        <p:spPr>
          <a:xfrm>
            <a:off x="1149350" y="1462088"/>
            <a:ext cx="799465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8925" lvl="0" marL="365125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Flay et al. (2005) also proposed that “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interventions ready for broad dissemination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” meet further rigorous and relevant criteria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Evidence of going to scale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Clear cost information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Monitoring and evaluation tools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5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PBE and Principals/Leaders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77" name="Google Shape;177;p25"/>
          <p:cNvSpPr txBox="1"/>
          <p:nvPr>
            <p:ph idx="1" type="body"/>
          </p:nvPr>
        </p:nvSpPr>
        <p:spPr>
          <a:xfrm>
            <a:off x="914400" y="1417638"/>
            <a:ext cx="8229600" cy="54403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9560" lvl="0" marL="36576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Char char="●"/>
            </a:pPr>
            <a:r>
              <a:rPr b="1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Principals</a:t>
            </a: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/leaders can provide direction and exercise influence to generate, disseminate, and apply PBE</a:t>
            </a:r>
            <a:endParaRPr/>
          </a:p>
          <a:p>
            <a:pPr indent="-246380" lvl="1" marL="64008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590"/>
              <a:buFont typeface="Verdana"/>
              <a:buChar char="◦"/>
            </a:pP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Facilitate </a:t>
            </a:r>
            <a:r>
              <a:rPr b="1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communities of practice </a:t>
            </a: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and </a:t>
            </a:r>
            <a:r>
              <a:rPr b="1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partnerships</a:t>
            </a: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with local researchers</a:t>
            </a:r>
            <a:endParaRPr/>
          </a:p>
          <a:p>
            <a:pPr indent="-246380" lvl="1" marL="64008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590"/>
              <a:buFont typeface="Verdana"/>
              <a:buChar char="◦"/>
            </a:pP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Promote </a:t>
            </a:r>
            <a:r>
              <a:rPr b="1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climate</a:t>
            </a: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valuing data, outcomes, and evaluation</a:t>
            </a:r>
            <a:endParaRPr/>
          </a:p>
          <a:p>
            <a:pPr indent="-246380" lvl="1" marL="64008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590"/>
              <a:buFont typeface="Verdana"/>
              <a:buChar char="◦"/>
            </a:pP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Provide </a:t>
            </a:r>
            <a:r>
              <a:rPr b="1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resources/time </a:t>
            </a: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for collecting and analyzing data</a:t>
            </a:r>
            <a:endParaRPr/>
          </a:p>
          <a:p>
            <a:pPr indent="-246380" lvl="1" marL="64008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590"/>
              <a:buFont typeface="Verdana"/>
              <a:buChar char="◦"/>
            </a:pP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Provide </a:t>
            </a:r>
            <a:r>
              <a:rPr b="1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time</a:t>
            </a: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and </a:t>
            </a:r>
            <a:r>
              <a:rPr b="1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forums</a:t>
            </a: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for sharing/reporting PBE, and discussion for incorporating PBE in practice</a:t>
            </a:r>
            <a:endParaRPr/>
          </a:p>
          <a:p>
            <a:pPr indent="-246380" lvl="1" marL="64008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590"/>
              <a:buFont typeface="Verdana"/>
              <a:buChar char="◦"/>
            </a:pP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Maintain appropriate </a:t>
            </a:r>
            <a:r>
              <a:rPr b="1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balance</a:t>
            </a: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between PBE and EBP</a:t>
            </a:r>
            <a:endParaRPr b="0" i="0" sz="259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6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83" name="Google Shape;183;p26"/>
          <p:cNvSpPr txBox="1"/>
          <p:nvPr>
            <p:ph idx="1" type="body"/>
          </p:nvPr>
        </p:nvSpPr>
        <p:spPr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4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Thanks!</a:t>
            </a:r>
            <a:endParaRPr/>
          </a:p>
          <a:p>
            <a:pPr indent="0" lvl="0" marL="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4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Questions?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7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References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89" name="Google Shape;189;p27"/>
          <p:cNvSpPr txBox="1"/>
          <p:nvPr>
            <p:ph idx="1" type="body"/>
          </p:nvPr>
        </p:nvSpPr>
        <p:spPr>
          <a:xfrm>
            <a:off x="914400" y="1231900"/>
            <a:ext cx="8229600" cy="5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Boardman, A. G., Arguelles, M. E., Vaughn, S., Hughes, M. T., &amp; Klingner, J. (2005). Special education teachers’ views of research-based practices. </a:t>
            </a:r>
            <a:r>
              <a:rPr b="0" i="1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Journal of Special Education, 39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 168-180.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Flay, B., Biglan, A., Boruch, R., Castro, D., Gottfredson, D., Kellam, S., Moscicki, E, … Ji, P. (2005). Standards of evidence: Criteria for efficacy, effectiveness and dissemination. </a:t>
            </a:r>
            <a:r>
              <a:rPr b="0" i="1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Prevention Science, 6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</a:t>
            </a:r>
            <a:r>
              <a:rPr b="0" i="1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151-175.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Green, L. W. (2006). Public health asks of systems science: To advance our evidence-based practice, can you help us get more practice-based evidence. </a:t>
            </a:r>
            <a:r>
              <a:rPr b="0" i="1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American Journal of Public Health, 96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 406-409.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Horner, R. H., Carr, E. G., Halle, J., McGee, G., Odom, S., &amp; Wolery, M. (2005). The use of single-subject research to identify evidence-based practice in special education. </a:t>
            </a:r>
            <a:r>
              <a:rPr b="0" i="1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Exceptional Children, 71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 165-179.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Kratochwill, T. R., Hoagwood, K. E., Kazak, A. E., Weisz, J. R., Hood, K., Vargas, L. A., &amp; Banez, G. A. (2012). Practice-based evidence for children and adolescents: Advancing the research agenda in schools. School Psychology Review, </a:t>
            </a:r>
            <a:r>
              <a:rPr b="0" i="1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41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 215-235.</a:t>
            </a:r>
            <a:endParaRPr b="0" i="0" sz="20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8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References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95" name="Google Shape;195;p28"/>
          <p:cNvSpPr txBox="1"/>
          <p:nvPr>
            <p:ph idx="1" type="body"/>
          </p:nvPr>
        </p:nvSpPr>
        <p:spPr>
          <a:xfrm>
            <a:off x="1087438" y="1417638"/>
            <a:ext cx="8056562" cy="5138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Midgley, N. (2009). Editorial: Improvers, adapters and rejecters—The link between 'evidence-based practice’ and 'evidence-based practitioners'. </a:t>
            </a:r>
            <a:r>
              <a:rPr b="0" i="1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Clinical Child Psychology and Psychiatry, 14</a:t>
            </a:r>
            <a:r>
              <a:rPr b="0" i="0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 323-327.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224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Nelson, S. R., Leffler, J. C., &amp; Hansen, B. A. (2009). </a:t>
            </a:r>
            <a:r>
              <a:rPr b="0" i="1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Toward a research agenda for understanding and improving the use of research evidence.</a:t>
            </a:r>
            <a:r>
              <a:rPr b="0" i="0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Portland, OR: Northwest Regional Educational Laboratory. Retrieved from </a:t>
            </a:r>
            <a:r>
              <a:rPr b="0" i="0" lang="en-US" sz="2240" u="sng" cap="none" strike="noStrike">
                <a:solidFill>
                  <a:schemeClr val="hlink"/>
                </a:solidFill>
                <a:latin typeface="Cabin"/>
                <a:ea typeface="Cabin"/>
                <a:cs typeface="Cabin"/>
                <a:sym typeface="Cabin"/>
                <a:hlinkClick r:id="rId3"/>
              </a:rPr>
              <a:t>http://educationnorthwest.org/webfm_send/311</a:t>
            </a:r>
            <a:r>
              <a:rPr b="0" i="0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224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Simons, H., Kushner, S., Jones, K., &amp; James, D. (2003). From evidence-based practice to practice-based evidence: The idea of situated generalization. </a:t>
            </a:r>
            <a:r>
              <a:rPr b="0" i="1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Research Papers in Education, 18</a:t>
            </a:r>
            <a:r>
              <a:rPr b="0" i="0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 347-364. </a:t>
            </a:r>
            <a:endParaRPr b="0" i="0" sz="224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224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Stokes, D. E. (1997). </a:t>
            </a:r>
            <a:r>
              <a:rPr b="0" i="1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Pasteur’s quadrant: Basic science and technological innovation. </a:t>
            </a:r>
            <a:r>
              <a:rPr b="0" i="0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Washington DC: Brookings Institution Press.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4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Goals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1" name="Google Shape;111;p14"/>
          <p:cNvSpPr txBox="1"/>
          <p:nvPr>
            <p:ph idx="1" type="body"/>
          </p:nvPr>
        </p:nvSpPr>
        <p:spPr>
          <a:xfrm>
            <a:off x="1025525" y="1417638"/>
            <a:ext cx="7497763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8925" lvl="0" marL="365125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Understand 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What practice-based evidence (PBE) is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Types of PBE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How PBE can be used to complement evidence-based practice (EBP)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role of principals/leaders in generating, disseminating, and applying PBE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5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Evidence-based Practice 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7" name="Google Shape;117;p15"/>
          <p:cNvSpPr txBox="1"/>
          <p:nvPr>
            <p:ph idx="1" type="body"/>
          </p:nvPr>
        </p:nvSpPr>
        <p:spPr>
          <a:xfrm>
            <a:off x="914400" y="1252538"/>
            <a:ext cx="8229600" cy="5605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9560" lvl="0" marL="3657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Char char="●"/>
            </a:pP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Emphasis on identifying practices shown to be effective by bodies of </a:t>
            </a:r>
            <a:r>
              <a:rPr b="1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rigorous research</a:t>
            </a:r>
            <a:endParaRPr/>
          </a:p>
          <a:p>
            <a:pPr indent="-289560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Char char="●"/>
            </a:pP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Standards for EBPs typically emphasize </a:t>
            </a:r>
            <a:r>
              <a:rPr b="1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internal validity</a:t>
            </a: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/rigor of research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590"/>
              <a:buFont typeface="Verdana"/>
              <a:buChar char="◦"/>
            </a:pP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External and contextual validity/relevance at best a secondary concern</a:t>
            </a:r>
            <a:endParaRPr/>
          </a:p>
          <a:p>
            <a:pPr indent="-239267" lvl="2" marL="886967" marR="0" rtl="0" algn="l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accent2"/>
              </a:buClr>
              <a:buSzPts val="2220"/>
              <a:buFont typeface="Noto Sans Symbols"/>
              <a:buChar char="⚫"/>
            </a:pPr>
            <a:r>
              <a:rPr b="0" i="0" lang="en-US" sz="222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Horner et al. (2005), for example, have criteria for single-case studies related to practical and cost-effective interventions; and implementation of intervention over extended periods of time, by typical intervention agents, in typical contexts</a:t>
            </a:r>
            <a:endParaRPr/>
          </a:p>
          <a:p>
            <a:pPr indent="-289560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Char char="●"/>
            </a:pP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Knowledge typically flows one way, from research to practice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590"/>
              <a:buFont typeface="Verdana"/>
              <a:buChar char="◦"/>
            </a:pPr>
            <a:r>
              <a:rPr b="1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top down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6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Implementation Issues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23" name="Google Shape;123;p16"/>
          <p:cNvSpPr txBox="1"/>
          <p:nvPr>
            <p:ph idx="1" type="body"/>
          </p:nvPr>
        </p:nvSpPr>
        <p:spPr>
          <a:xfrm>
            <a:off x="914400" y="1460500"/>
            <a:ext cx="8229600" cy="5057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9560" lvl="0" marL="3657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EBPs typically encounter problems related to 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implementation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Multiple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obstacles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translating research to practice </a:t>
            </a:r>
            <a:endParaRPr/>
          </a:p>
          <a:p>
            <a:pPr indent="-239267" lvl="2" marL="886967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</a:pPr>
            <a:r>
              <a:rPr b="0" i="0" lang="en-US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Improvers (Midgley, 2009)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Research studies seldom reflect teachers’ realities/the complexities of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real world classrooms and schools 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(Simons et al., 2003)</a:t>
            </a:r>
            <a:endParaRPr/>
          </a:p>
          <a:p>
            <a:pPr indent="-239267" lvl="2" marL="886967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</a:pPr>
            <a:r>
              <a:rPr b="0" i="0" lang="en-US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Adapters (Midgley, 2009)</a:t>
            </a:r>
            <a:endParaRPr b="0" i="0" sz="24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Some practitioners do not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trust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research/researchers (Boardman et al., 2005)</a:t>
            </a:r>
            <a:endParaRPr/>
          </a:p>
          <a:p>
            <a:pPr indent="-239267" lvl="2" marL="886967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</a:pPr>
            <a:r>
              <a:rPr b="0" i="0" lang="en-US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Rejecters (Midgley, 2009)</a:t>
            </a:r>
            <a:endParaRPr b="0" i="0" sz="24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27000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7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Practice-based Evidence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29" name="Google Shape;129;p17"/>
          <p:cNvSpPr txBox="1"/>
          <p:nvPr>
            <p:ph idx="1" type="body"/>
          </p:nvPr>
        </p:nvSpPr>
        <p:spPr>
          <a:xfrm>
            <a:off x="1149350" y="1417638"/>
            <a:ext cx="799465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9560" lvl="0" marL="3657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As the name suggests, PBE mines evidence from the world of practice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Bottom up</a:t>
            </a:r>
            <a:endParaRPr/>
          </a:p>
          <a:p>
            <a:pPr indent="-289560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Kratochwill et al. (2012) suggested that PBE is more than low-quality research or pseudo-science</a:t>
            </a:r>
            <a:endParaRPr/>
          </a:p>
          <a:p>
            <a:pPr indent="-289560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PBE is 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orthogonal to EBP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EBP emphasizes rigor and internal validity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PBE emphasized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relevance and external/contextual validity</a:t>
            </a:r>
            <a:endParaRPr b="1" i="0" sz="2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8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Role of PBE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35" name="Google Shape;135;p18"/>
          <p:cNvSpPr txBox="1"/>
          <p:nvPr>
            <p:ph idx="1" type="body"/>
          </p:nvPr>
        </p:nvSpPr>
        <p:spPr>
          <a:xfrm>
            <a:off x="984250" y="1452563"/>
            <a:ext cx="815975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9560" lvl="0" marL="3657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Char char="●"/>
            </a:pP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Practitioners </a:t>
            </a:r>
            <a:r>
              <a:rPr b="1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trust</a:t>
            </a: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the experiences of others “in the trenches” when making decisions about what to teach (Nelson et al., 2009)</a:t>
            </a:r>
            <a:endParaRPr/>
          </a:p>
          <a:p>
            <a:pPr indent="-289560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Char char="●"/>
            </a:pP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Practitioners </a:t>
            </a:r>
            <a:r>
              <a:rPr b="1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prioritize</a:t>
            </a: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fit and evidence of impact in classes like theirs/for students like theirs (Simons et al., 2003)</a:t>
            </a:r>
            <a:endParaRPr/>
          </a:p>
          <a:p>
            <a:pPr indent="-289560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Char char="●"/>
            </a:pP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PBE provides relevant evidence on contextualized effectiveness (for whom does it work? under what conditions?), implementation/adaptation, and how interventions work from trusted sources</a:t>
            </a:r>
            <a:endParaRPr/>
          </a:p>
          <a:p>
            <a:pPr indent="-139191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None/>
            </a:pPr>
            <a:r>
              <a:t/>
            </a:r>
            <a:endParaRPr b="0" i="0" sz="296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39191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None/>
            </a:pPr>
            <a:r>
              <a:t/>
            </a:r>
            <a:endParaRPr b="0" i="0" sz="296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9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Types of PBE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41" name="Google Shape;141;p19"/>
          <p:cNvSpPr txBox="1"/>
          <p:nvPr>
            <p:ph idx="1" type="body"/>
          </p:nvPr>
        </p:nvSpPr>
        <p:spPr>
          <a:xfrm>
            <a:off x="914400" y="1600200"/>
            <a:ext cx="8229600" cy="4956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8925" lvl="0" marL="365125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High internal validity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RCTs, quasi-experiments, single-case designs, mixed methods studies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Involves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practitioners as partners 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in determining research questions, conducting study, disseminating findings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Communities of practice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 researcher and practitioner collaboration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0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Types of PBE</a:t>
            </a:r>
            <a:endParaRPr/>
          </a:p>
        </p:txBody>
      </p:sp>
      <p:sp>
        <p:nvSpPr>
          <p:cNvPr id="147" name="Google Shape;147;p20"/>
          <p:cNvSpPr txBox="1"/>
          <p:nvPr>
            <p:ph idx="1" type="body"/>
          </p:nvPr>
        </p:nvSpPr>
        <p:spPr>
          <a:xfrm>
            <a:off x="1004888" y="1447800"/>
            <a:ext cx="7929562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8925" lvl="0" marL="365125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Moderate internal validity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Classroom data with no control/comparison group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AB single-case designs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Classroom- and school-level assessments</a:t>
            </a:r>
            <a:endParaRPr b="0" i="0" sz="2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Action research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Qualitative case studies</a:t>
            </a:r>
            <a:endParaRPr/>
          </a:p>
          <a:p>
            <a:pPr indent="-288925" lvl="0" marL="365125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Low internal validity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Practitioner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stories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and anecdotes</a:t>
            </a:r>
            <a:endParaRPr/>
          </a:p>
          <a:p>
            <a:pPr indent="-682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1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EBP and PBE as </a:t>
            </a:r>
            <a:br>
              <a:rPr b="0" i="0" lang="en-U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b="0" i="0" lang="en-U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Complementary Concepts</a:t>
            </a:r>
            <a:endParaRPr b="0" i="0" sz="387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53" name="Google Shape;153;p21"/>
          <p:cNvSpPr txBox="1"/>
          <p:nvPr>
            <p:ph idx="1" type="body"/>
          </p:nvPr>
        </p:nvSpPr>
        <p:spPr>
          <a:xfrm>
            <a:off x="914400" y="1600200"/>
            <a:ext cx="82296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9560" lvl="0" marL="3657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Green (2006) suggested that if we want more evidence-based practice, we need more practice-based evidence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Without EBP, PBE may focus on ineffective practices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Without PBE, EBPs may have limited impact</a:t>
            </a:r>
            <a:endParaRPr/>
          </a:p>
          <a:p>
            <a:pPr indent="-289560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Convergence of rigor and relevance in 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Pasteur’s Quadrant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/use-inspired research (Stokes, 1997)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Top down and bottom up</a:t>
            </a:r>
            <a:endParaRPr b="1" i="0" sz="2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685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