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7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9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1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64.xml" ContentType="application/vnd.openxmlformats-officedocument.presentationml.slideLayout+xml"/>
  <Override PartName="/ppt/theme/theme1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8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9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2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21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22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23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4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5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6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7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8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29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6" r:id="rId13"/>
    <p:sldMasterId id="2147483732" r:id="rId14"/>
    <p:sldMasterId id="2147483726" r:id="rId15"/>
    <p:sldMasterId id="2147483759" r:id="rId16"/>
    <p:sldMasterId id="2147483776" r:id="rId17"/>
    <p:sldMasterId id="2147483794" r:id="rId18"/>
    <p:sldMasterId id="2147483832" r:id="rId19"/>
    <p:sldMasterId id="2147483846" r:id="rId20"/>
    <p:sldMasterId id="2147483869" r:id="rId21"/>
    <p:sldMasterId id="2147483887" r:id="rId22"/>
    <p:sldMasterId id="2147483905" r:id="rId23"/>
    <p:sldMasterId id="2147483920" r:id="rId24"/>
    <p:sldMasterId id="2147483937" r:id="rId25"/>
    <p:sldMasterId id="2147483960" r:id="rId26"/>
    <p:sldMasterId id="2147483983" r:id="rId27"/>
    <p:sldMasterId id="2147483999" r:id="rId28"/>
    <p:sldMasterId id="2147484018" r:id="rId29"/>
    <p:sldMasterId id="2147484034" r:id="rId30"/>
  </p:sldMasterIdLst>
  <p:notesMasterIdLst>
    <p:notesMasterId r:id="rId79"/>
  </p:notesMasterIdLst>
  <p:sldIdLst>
    <p:sldId id="2147482561" r:id="rId31"/>
    <p:sldId id="2147482611" r:id="rId32"/>
    <p:sldId id="2147482470" r:id="rId33"/>
    <p:sldId id="2147482632" r:id="rId34"/>
    <p:sldId id="2147482488" r:id="rId35"/>
    <p:sldId id="265" r:id="rId36"/>
    <p:sldId id="262" r:id="rId37"/>
    <p:sldId id="2147482633" r:id="rId38"/>
    <p:sldId id="2147482610" r:id="rId39"/>
    <p:sldId id="2147482609" r:id="rId40"/>
    <p:sldId id="2147482613" r:id="rId41"/>
    <p:sldId id="2134806903" r:id="rId42"/>
    <p:sldId id="2134806904" r:id="rId43"/>
    <p:sldId id="2147482634" r:id="rId44"/>
    <p:sldId id="2147482390" r:id="rId45"/>
    <p:sldId id="2147482492" r:id="rId46"/>
    <p:sldId id="2147482529" r:id="rId47"/>
    <p:sldId id="2147482617" r:id="rId48"/>
    <p:sldId id="2147482530" r:id="rId49"/>
    <p:sldId id="2147482531" r:id="rId50"/>
    <p:sldId id="2147482534" r:id="rId51"/>
    <p:sldId id="2147482493" r:id="rId52"/>
    <p:sldId id="2147482618" r:id="rId53"/>
    <p:sldId id="2147482619" r:id="rId54"/>
    <p:sldId id="2147482620" r:id="rId55"/>
    <p:sldId id="2147482621" r:id="rId56"/>
    <p:sldId id="2147482622" r:id="rId57"/>
    <p:sldId id="2147482623" r:id="rId58"/>
    <p:sldId id="2147482535" r:id="rId59"/>
    <p:sldId id="2147482540" r:id="rId60"/>
    <p:sldId id="2147482544" r:id="rId61"/>
    <p:sldId id="2147482635" r:id="rId62"/>
    <p:sldId id="2134806542" r:id="rId63"/>
    <p:sldId id="2147482473" r:id="rId64"/>
    <p:sldId id="2147482546" r:id="rId65"/>
    <p:sldId id="2147482636" r:id="rId66"/>
    <p:sldId id="2147482616" r:id="rId67"/>
    <p:sldId id="2147482483" r:id="rId68"/>
    <p:sldId id="2147482555" r:id="rId69"/>
    <p:sldId id="2147482624" r:id="rId70"/>
    <p:sldId id="2147482637" r:id="rId71"/>
    <p:sldId id="2147482615" r:id="rId72"/>
    <p:sldId id="2147482560" r:id="rId73"/>
    <p:sldId id="2134806540" r:id="rId74"/>
    <p:sldId id="2147482563" r:id="rId75"/>
    <p:sldId id="2147482522" r:id="rId76"/>
    <p:sldId id="2147482606" r:id="rId77"/>
    <p:sldId id="2147482607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7F7F7F"/>
    <a:srgbClr val="A5A5A5"/>
    <a:srgbClr val="55B6DF"/>
    <a:srgbClr val="486F9B"/>
    <a:srgbClr val="009242"/>
    <a:srgbClr val="732DF1"/>
    <a:srgbClr val="EE8609"/>
    <a:srgbClr val="EF8F0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9" autoAdjust="0"/>
    <p:restoredTop sz="96143" autoAdjust="0"/>
  </p:normalViewPr>
  <p:slideViewPr>
    <p:cSldViewPr snapToGrid="0">
      <p:cViewPr varScale="1">
        <p:scale>
          <a:sx n="75" d="100"/>
          <a:sy n="75" d="100"/>
        </p:scale>
        <p:origin x="1136" y="30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slide" Target="slides/slide44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theme" Target="theme/theme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Microsoft Uighur" panose="02000000000000000000" pitchFamily="2" charset="-78"/>
            </a:endParaRPr>
          </a:p>
        </p:txBody>
      </p:sp>
      <p:sp>
        <p:nvSpPr>
          <p:cNvPr id="1340" name="Google Shape;1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07727-1297-3563-B804-3CD01CE06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365A86-B847-D797-9497-CF84C7275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FF50058-427C-FBE3-D44C-280FE8CBC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507984-9F4F-9272-BC3D-64D6F63C9E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254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160A9-21B2-5D15-D750-5622C12DE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4565A3-6BDD-56BE-1048-405C62412B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DE9777F-99B3-89D0-2AA1-A0EF4D999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07C812-D269-D24A-DBE1-BB7EF01B3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1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D1643-A2FF-CE28-C4A1-EBFF9D2F5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EB035DC-F674-F96D-E3AD-457AF04D0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011068-FACA-7BCC-E61F-53ACB8F6D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53384D-0E35-648C-7165-F75DD228C0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671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4ECB6-B494-53FA-5BF2-FE18DDA81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DB6E822-BCBA-1DB3-5228-C8A51FD4A9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903E64-50DA-DE0B-EEE3-3EC7413B0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F69992-1196-2AD3-71AB-E80384D003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434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1283B-0ECE-2EEE-9B07-8AE7C972A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260AEF-E527-7D57-3F7A-CCACEEE8C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FBCD08-73CD-6079-EE82-795294FF8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74F8EA-971C-3837-4B0F-EAE146892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8135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6DC7B-DCB8-A09C-1E59-ED260AC90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82900D5-CDA3-FF31-661C-7B1F437CF6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CFA258-EBE3-6210-98BA-4122F1018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5D9396-56E4-162C-2740-7839F5FE1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691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919AA-968A-423D-DE23-ABACBEADE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55C12E-B95E-C8C3-A5EC-E80C15D51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A49F68-A7DC-82B8-2E9C-72ACED9C6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748586-27FE-5467-B7D0-FD6759936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371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B6B90-706C-D86F-1A33-5A2074DD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0A35A16-5182-9948-D762-2B622840E2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821741C-504A-026C-C4BD-73C6E2E02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F21365-E04B-B011-83AE-E69C94105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727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7E3FE-BDE4-80DE-AEDD-003D32D1B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85F432-8475-B673-0C9F-D09892040D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A68479A-85EB-405C-4BA1-62307B781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9C8F39-6FFB-C7B7-155F-3B765ECA2A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971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35A45-D126-B2B5-2270-8CAB75E72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F0310E2-5CD5-BF22-D097-06977B163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EB7DA73-8D8D-38E3-6A75-A7A387D3C6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FED150-4B76-E2DC-175F-127AAE0E64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89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89" name="Google Shape;128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Microsoft Uighur" panose="02000000000000000000" pitchFamily="2" charset="-78"/>
            </a:endParaRPr>
          </a:p>
        </p:txBody>
      </p:sp>
      <p:sp>
        <p:nvSpPr>
          <p:cNvPr id="1290" name="Google Shape;129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Microsoft Uighur" panose="02000000000000000000" pitchFamily="2" charset="-78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Microsoft Uighur" panose="02000000000000000000" pitchFamily="2" charset="-78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7C20F-017F-02A0-D950-CD87F2F3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5E9C439-F983-45DD-328B-AA6CB5A8C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7052F1E-D248-7210-D8FF-19125B857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D77DED-B807-4472-8573-8E4A0086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38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34ACC-5BF7-6955-20B9-FD5B12B9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CF8AC33-6D5A-3F98-F3D1-5173487C3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C44612-4259-0B25-B264-31BCF8115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C8A624-05D9-E3E1-D0D9-E29DB7023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51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A9190-A2D0-9F93-ED8B-AF2C5F71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3616B0-B4EB-3C6A-1DB2-535C878BA0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CDDAA1-C9CE-E811-5F80-55DB4B5C4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B34B68-724C-C578-73A5-1C2BCE03B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59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39028-C363-D043-8305-23FA315C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52BEC0-7063-E37D-1A2E-1CD317D67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17E9154-41EE-47BF-6FC5-40692E3035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Remettre le rouge pour ce qui est important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E8C1F1-3685-CBD3-8A4F-9F1178DB0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141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16D40-0703-D71F-B2D8-7C46A424A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3BBA63-74AE-652F-4B8E-8E2EB7785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507B359-DF45-D52F-CE28-BDBBEC891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Remettre le rouge pour ce qui est important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4D4E00-44DD-891C-A4E3-3E1F8A8FC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26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8A75E-AEA7-654A-248E-CED51B4F0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EFAD91-7E10-E8AA-38E6-C6DC7F34D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63DD0E6-8794-BACC-7CCF-90642714B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Remettre le rouge pour ce qui est important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7C4449-026E-D848-1DCD-91B5711A24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012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40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6E620-92BC-F42A-5827-6BCF8E2A4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CD89370-5A7C-050A-8D13-A87B67106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F194360-EF2D-52C0-F913-2A659ABDAF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246C77-1280-DCF9-10F5-4D16F48A2E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80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E0A5B-EE9A-3D71-F492-403306E5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562149D-2CD8-EFBB-9AF7-2B5D2963F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79F194-95B2-4510-45B5-33F8DFB41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E6937A-54C4-D4B9-314C-120CD1FA9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960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D1ED0-6B2D-F6C7-5732-7D24AA586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6044FAC-A582-200B-70DD-EEF1508C7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3521ABE-0601-036A-8993-4FFE689B61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24788E-B1C4-A531-CD22-C6D7AB8BD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168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2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2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Layouts/_rels/slideLayout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32.png"/><Relationship Id="rId9" Type="http://schemas.microsoft.com/office/2007/relationships/hdphoto" Target="../media/hdphoto2.wdp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2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22.png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Relationship Id="rId4" Type="http://schemas.microsoft.com/office/2007/relationships/hdphoto" Target="../media/hdphoto4.wdp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7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7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9.xml"/><Relationship Id="rId4" Type="http://schemas.microsoft.com/office/2007/relationships/hdphoto" Target="../media/hdphoto4.wdp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7093E-A007-8D78-15FE-2ABCA45A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3731D-9710-FB6D-679B-4234C153E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7AA8A2-274A-2FFE-B460-80E39C05B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90D919-BA78-C583-9995-F7071DE3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0A41BC4-D7B2-B7B6-5802-53B9DB70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A19917-7AFA-D764-8D41-F88F089D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1981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27451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71267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9895727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56339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112049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0748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458689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6288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649167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2339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87DA99-83FE-1C27-B56F-0CDC2410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627D3D-F101-2C41-842A-8BC117788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AA9662-18C5-2707-8BBE-D2205393F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3412A42-8968-DDA5-52CC-C35BB492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866BD0-2A33-B877-19FC-84D4EF72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037CE85-B6CF-DCC1-C116-D4491878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2422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861909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45488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210776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909585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276111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66025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8085837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18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1341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71075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303A3D-2C6E-0CA4-B960-65AF01C4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81EE60-AE7A-7F90-BBEB-17B83A38A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6E81E-1A43-B692-73F8-37F712A4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E0D30DD-8521-24FD-B8BD-43916B8D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ECB86C-D60B-51AB-BD57-C98C0AC2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9967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3613069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96881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65136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6859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8143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060680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691652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1194147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168753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541192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473E2D1-1D3D-0FD2-514D-FE3F56C59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739D0F-6624-782E-9D75-468D2D92D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7CEC9B-ED1E-A3AC-2723-5A29691A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D77378-0608-4525-5052-F45EF7DB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11D101-34C2-0FDB-500D-30DE16C7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439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27979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15637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322088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6549578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721628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46410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3887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39343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849408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17301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028347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238904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44006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541522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997952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312474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084027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406189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760356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796921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08085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4956335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892957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805289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4894514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664805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2149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826517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563142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22869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453437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61469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67136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6090294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441632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791608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293401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848029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19442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545365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39455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1191573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3465071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49438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6457972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663330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2838720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1521664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2914005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9154227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56564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02927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88975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162292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999027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259305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199414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194978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57922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2906816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114058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8448662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5200826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314003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1631425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93874376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855874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747644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929979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31981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64344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066405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8939987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080100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757219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729427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7048607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1681013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04570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15207707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1265838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44782857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19551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2059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6977189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296949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24541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891197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054258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5232154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97354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3772501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9716311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648269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6368397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755688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066937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771370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3495150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714928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556905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567053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0957660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4786797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6693177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6845962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588566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808579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112374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057192"/>
      </p:ext>
    </p:extLst>
  </p:cSld>
  <p:clrMapOvr>
    <a:masterClrMapping/>
  </p:clrMapOvr>
  <p:transition spd="slow">
    <p:fad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53246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2" name="Google Shape;852;p106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53" name="Google Shape;853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371003"/>
      </p:ext>
    </p:extLst>
  </p:cSld>
  <p:clrMapOvr>
    <a:masterClrMapping/>
  </p:clrMapOvr>
  <p:transition spd="slow">
    <p:fad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6" name="Google Shape;856;p10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5635085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98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59" name="Google Shape;859;p1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60" name="Google Shape;860;p198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5216901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19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3" name="Google Shape;863;p19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4" name="Google Shape;864;p19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1009173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0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67" name="Google Shape;867;p20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68" name="Google Shape;868;p20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20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2092285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20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2" name="Google Shape;872;p201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73" name="Google Shape;873;p201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4" name="Google Shape;874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5316899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20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77" name="Google Shape;877;p20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8" name="Google Shape;878;p20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79" name="Google Shape;879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6983999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20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2" name="Google Shape;882;p20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3" name="Google Shape;883;p20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84" name="Google Shape;884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7459538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20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7" name="Google Shape;887;p204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88" name="Google Shape;888;p204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89" name="Google Shape;889;p204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0" name="Google Shape;890;p204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1" name="Google Shape;891;p204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2" name="Google Shape;892;p204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3" name="Google Shape;893;p204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4" name="Google Shape;894;p204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5" name="Google Shape;895;p204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896" name="Google Shape;896;p204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97" name="Google Shape;897;p204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3964801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0" name="Google Shape;900;p20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1" name="Google Shape;901;p20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2" name="Google Shape;902;p20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3" name="Google Shape;903;p20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4" name="Google Shape;904;p20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863474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07" name="Google Shape;907;p20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8" name="Google Shape;908;p20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09" name="Google Shape;909;p20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10" name="Google Shape;910;p20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11" name="Google Shape;911;p20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2" name="Google Shape;912;p20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3" name="Google Shape;913;p20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20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5" name="Google Shape;915;p20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5917499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8" name="Google Shape;918;p207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19" name="Google Shape;919;p207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0" name="Google Shape;920;p207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1" name="Google Shape;921;p207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2" name="Google Shape;922;p207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3" name="Google Shape;923;p207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24" name="Google Shape;924;p20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3484006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27" name="Google Shape;927;p208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8" name="Google Shape;928;p208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29" name="Google Shape;929;p208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30" name="Google Shape;930;p208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31" name="Google Shape;931;p208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2" name="Google Shape;932;p208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3" name="Google Shape;933;p208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4" name="Google Shape;934;p208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208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3382114"/>
      </p:ext>
    </p:extLst>
  </p:cSld>
  <p:clrMapOvr>
    <a:masterClrMapping/>
  </p:clrMapOvr>
  <p:transition spd="slow"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8" name="Google Shape;938;p209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39" name="Google Shape;939;p209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0" name="Google Shape;940;p209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1" name="Google Shape;941;p209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2" name="Google Shape;942;p209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3" name="Google Shape;943;p209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209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209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209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47" name="Google Shape;947;p209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8" name="Google Shape;948;p20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38139986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1" name="Google Shape;951;p210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2" name="Google Shape;952;p210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3" name="Google Shape;953;p210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4" name="Google Shape;954;p210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5" name="Google Shape;955;p210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56" name="Google Shape;956;p210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4359667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9" name="Google Shape;959;p211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0" name="Google Shape;960;p211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1" name="Google Shape;961;p211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2" name="Google Shape;962;p211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3" name="Google Shape;963;p211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64" name="Google Shape;964;p211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5" name="Google Shape;965;p211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6" name="Google Shape;966;p211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7" name="Google Shape;967;p211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211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9" name="Google Shape;969;p21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2692464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2" name="Google Shape;972;p21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3" name="Google Shape;973;p21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4" name="Google Shape;974;p21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5" name="Google Shape;975;p21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6" name="Google Shape;976;p21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7" name="Google Shape;977;p21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8" name="Google Shape;978;p21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79" name="Google Shape;979;p21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0" name="Google Shape;980;p21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1" name="Google Shape;981;p21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8205075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4" name="Google Shape;984;p21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5" name="Google Shape;985;p21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6" name="Google Shape;986;p21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7" name="Google Shape;987;p21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8" name="Google Shape;988;p21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89" name="Google Shape;989;p213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0" name="Google Shape;990;p213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1" name="Google Shape;991;p213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2" name="Google Shape;992;p213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3" name="Google Shape;993;p21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0102400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6" name="Google Shape;996;p21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7" name="Google Shape;997;p21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8" name="Google Shape;998;p21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99" name="Google Shape;999;p21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0" name="Google Shape;1000;p21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1" name="Google Shape;1001;p214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2" name="Google Shape;1002;p214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3" name="Google Shape;1003;p214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4" name="Google Shape;1004;p214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5" name="Google Shape;1005;p214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6" name="Google Shape;1006;p214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7" name="Google Shape;1007;p214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8" name="Google Shape;1008;p214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9" name="Google Shape;1009;p214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10" name="Google Shape;1010;p214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214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214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214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214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563711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215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8" name="Google Shape;1018;p21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5290389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" name="Google Shape;1020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2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216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216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5" name="Google Shape;1025;p216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26" name="Google Shape;1026;p216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7" name="Google Shape;1027;p216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28" name="Google Shape;1028;p216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9" name="Google Shape;1029;p216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30" name="Google Shape;1030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8143147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Google Shape;1032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2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34" name="Google Shape;1034;p217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5" name="Google Shape;1035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036" name="Google Shape;103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217"/>
          <p:cNvSpPr txBox="1"/>
          <p:nvPr/>
        </p:nvSpPr>
        <p:spPr>
          <a:xfrm>
            <a:off x="2376000" y="2160000"/>
            <a:ext cx="27574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1038" name="Google Shape;1038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217"/>
          <p:cNvSpPr txBox="1"/>
          <p:nvPr/>
        </p:nvSpPr>
        <p:spPr>
          <a:xfrm>
            <a:off x="2365719" y="3643281"/>
            <a:ext cx="273344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</a:endParaRPr>
          </a:p>
        </p:txBody>
      </p:sp>
      <p:pic>
        <p:nvPicPr>
          <p:cNvPr id="1040" name="Google Shape;1040;p2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041" name="Google Shape;1041;p217"/>
          <p:cNvSpPr txBox="1"/>
          <p:nvPr/>
        </p:nvSpPr>
        <p:spPr>
          <a:xfrm>
            <a:off x="2365719" y="5123575"/>
            <a:ext cx="1795684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42" name="Google Shape;1042;p217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43" name="Google Shape;1043;p217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44" name="Google Shape;1044;p217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45" name="Google Shape;1045;p217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6" name="Google Shape;1046;p217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217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8" name="Google Shape;1048;p21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350562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8578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97111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86658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1423200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020144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22258002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7144136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8683819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22048420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0648082"/>
      </p:ext>
    </p:extLst>
  </p:cSld>
  <p:clrMapOvr>
    <a:masterClrMapping/>
  </p:clrMapOvr>
  <p:transition spd="slow"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0429105"/>
      </p:ext>
    </p:extLst>
  </p:cSld>
  <p:clrMapOvr>
    <a:masterClrMapping/>
  </p:clrMapOvr>
  <p:transition spd="slow"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3347312"/>
      </p:ext>
    </p:extLst>
  </p:cSld>
  <p:clrMapOvr>
    <a:masterClrMapping/>
  </p:clrMapOvr>
  <p:transition spd="slow"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6956957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2673265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46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829002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5342568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7643654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513911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0235117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764718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2292663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345610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1349529"/>
      </p:ext>
    </p:extLst>
  </p:cSld>
  <p:clrMapOvr>
    <a:masterClrMapping/>
  </p:clrMapOvr>
  <p:transition spd="slow"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181722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856360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786767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362570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682191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704187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578838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814827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431000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599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60705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453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0560451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88241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009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5735268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04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8565410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01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النشاط الاعتيادي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02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معجم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- </a:t>
            </a:r>
            <a:r>
              <a:rPr lang="ar-MA"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03</a:t>
            </a: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استماع وتحدث</a:t>
            </a: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قراءة/ كتابة</a:t>
            </a:r>
            <a:endParaRPr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6722839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هيكلة حصة اليوم</a:t>
            </a:r>
            <a:endParaRPr dirty="0">
              <a:latin typeface="Microsoft Uighur" panose="02000000000000000000" pitchFamily="2" charset="-78"/>
            </a:endParaRPr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65615926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7514761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8474999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378907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3026791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Modifiez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style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du</a:t>
            </a:r>
            <a:r>
              <a:rPr lang="ar-MA" sz="28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800" b="1" i="0" u="none" strike="noStrike" cap="none" dirty="0" err="1">
                <a:solidFill>
                  <a:srgbClr val="565F88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titre</a:t>
            </a:r>
            <a:endParaRPr sz="2800" b="1" i="0" u="none" strike="noStrike" cap="none" dirty="0">
              <a:solidFill>
                <a:srgbClr val="565F88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01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02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03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04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05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06</a:t>
              </a:r>
              <a:endParaRPr dirty="0">
                <a:latin typeface="Microsoft Uighur" panose="02000000000000000000" pitchFamily="2" charset="-78"/>
              </a:endParaRPr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787027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406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6129636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0462343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1766645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98033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27826834"/>
      </p:ext>
    </p:extLst>
  </p:cSld>
  <p:clrMapOvr>
    <a:masterClrMapping/>
  </p:clrMapOvr>
  <p:transition spd="slow"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25944795"/>
      </p:ext>
    </p:extLst>
  </p:cSld>
  <p:clrMapOvr>
    <a:masterClrMapping/>
  </p:clrMapOvr>
  <p:transition spd="slow"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4887951"/>
      </p:ext>
    </p:extLst>
  </p:cSld>
  <p:clrMapOvr>
    <a:masterClrMapping/>
  </p:clrMapOvr>
  <p:transition spd="slow"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670879"/>
      </p:ext>
    </p:extLst>
  </p:cSld>
  <p:clrMapOvr>
    <a:masterClrMapping/>
  </p:clrMapOvr>
  <p:transition spd="slow"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200360"/>
      </p:ext>
    </p:extLst>
  </p:cSld>
  <p:clrMapOvr>
    <a:masterClrMapping/>
  </p:clrMapOvr>
  <p:transition spd="slow"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137632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26518"/>
      </p:ext>
    </p:extLst>
  </p:cSld>
  <p:clrMapOvr>
    <a:masterClrMapping/>
  </p:clrMapOvr>
  <p:transition spd="slow"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567470"/>
      </p:ext>
    </p:extLst>
  </p:cSld>
  <p:clrMapOvr>
    <a:masterClrMapping/>
  </p:clrMapOvr>
  <p:transition spd="slow"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919052"/>
      </p:ext>
    </p:extLst>
  </p:cSld>
  <p:clrMapOvr>
    <a:masterClrMapping/>
  </p:clrMapOvr>
  <p:transition spd="slow"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024717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8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069D7F-11EF-F23A-2FA6-31161449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A85322-9477-DC92-EA13-71852875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CF9B8D-3A41-6E5D-6443-9B7AACA3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E0463B-99EC-A204-674C-92C85586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339C47-C583-B17C-87B4-7FA73E79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1846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65879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1127098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2869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559773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7578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46186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046889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029027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79453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0172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5276EA-5B46-6BB8-86B0-A711948C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34A581-A160-D5BB-1EAA-878DD4514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946E42-CEF9-1561-23F3-4E653E2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E108CA-EF46-6CD3-CF8B-7294D907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320BB6-E325-55F4-A28E-218540D8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514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034272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139267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68162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4068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11638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937610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92256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39847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467504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122477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798504-E15E-BE07-AB84-1D7E133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1AAE04-3088-5A72-00AF-DA396F207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04CD8E7-6546-C5B1-2188-F83A71097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FC210B-0DCF-D889-88C4-99202806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50D5B9-FA74-C57E-1FA5-DBDB863C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64A1BF4-EC37-C42B-80DD-E16ED698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4025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96838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4943709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953512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7951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054097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6387681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08F31-5A1E-5F63-FBD1-53BA44FA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9467A5-4160-3702-00BD-57B6F77ED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3EFB0F-985C-177F-0102-E5BD50A1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D2FB60-4203-032B-9C76-ECD09A84D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2272A3C-BF57-2590-B9F1-BA2AAD531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E87441-E597-F74C-46AF-74918FA6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5C73AF-49A0-9EA8-6BE1-EE61C27C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97657AC-C45C-8FD2-25A4-ED253393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772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963656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189461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7606219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06102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5361199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654860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19370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7613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45775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01878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2235B0-B492-1D28-CDCD-43B7A0A9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AD1D77E-37FF-0B8C-2B1D-60D3439C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CE8FE5-D96E-F618-58F1-EC6D0189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F3413B-9805-8AE6-749C-F5B5818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30607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09573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62928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41313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4443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18246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610628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30270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8758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0862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434798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3B5E80-3656-3AA9-138D-F3A15AC5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29/10/2025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0D6EC30-2C4B-56A8-E4A1-78D7C293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D18EB4-E3FE-135B-D701-9921B280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7283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677663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05262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547880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590438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351108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02302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2955064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5862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5504903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93640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1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2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19.jp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19.jp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image" Target="../media/image19.jp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19.jpg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9.jp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image" Target="../media/image31.bin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19.jp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5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4.xml"/><Relationship Id="rId17" Type="http://schemas.openxmlformats.org/officeDocument/2006/relationships/slideLayout" Target="../slideLayouts/slideLayout189.xml"/><Relationship Id="rId2" Type="http://schemas.openxmlformats.org/officeDocument/2006/relationships/slideLayout" Target="../slideLayouts/slideLayout174.xml"/><Relationship Id="rId16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2.xml"/><Relationship Id="rId19" Type="http://schemas.openxmlformats.org/officeDocument/2006/relationships/image" Target="../media/image31.bin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theme" Target="../theme/theme25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24" Type="http://schemas.openxmlformats.org/officeDocument/2006/relationships/image" Target="../media/image33.png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23" Type="http://schemas.openxmlformats.org/officeDocument/2006/relationships/theme" Target="../theme/theme26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Relationship Id="rId22" Type="http://schemas.openxmlformats.org/officeDocument/2006/relationships/slideLayout" Target="../slideLayouts/slideLayout26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263.xml"/><Relationship Id="rId16" Type="http://schemas.openxmlformats.org/officeDocument/2006/relationships/theme" Target="../theme/theme27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Relationship Id="rId14" Type="http://schemas.openxmlformats.org/officeDocument/2006/relationships/slideLayout" Target="../slideLayouts/slideLayout27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slideLayout" Target="../slideLayouts/slideLayout289.xml"/><Relationship Id="rId1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17" Type="http://schemas.openxmlformats.org/officeDocument/2006/relationships/slideLayout" Target="../slideLayouts/slideLayout293.xml"/><Relationship Id="rId2" Type="http://schemas.openxmlformats.org/officeDocument/2006/relationships/slideLayout" Target="../slideLayouts/slideLayout278.xml"/><Relationship Id="rId16" Type="http://schemas.openxmlformats.org/officeDocument/2006/relationships/slideLayout" Target="../slideLayouts/slideLayout292.xml"/><Relationship Id="rId20" Type="http://schemas.openxmlformats.org/officeDocument/2006/relationships/image" Target="../media/image31.bin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86.xml"/><Relationship Id="rId19" Type="http://schemas.openxmlformats.org/officeDocument/2006/relationships/theme" Target="../theme/theme28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slideLayout" Target="../slideLayouts/slideLayout290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13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17" Type="http://schemas.openxmlformats.org/officeDocument/2006/relationships/image" Target="../media/image29.jpg"/><Relationship Id="rId2" Type="http://schemas.openxmlformats.org/officeDocument/2006/relationships/slideLayout" Target="../slideLayouts/slideLayout296.xml"/><Relationship Id="rId16" Type="http://schemas.openxmlformats.org/officeDocument/2006/relationships/theme" Target="../theme/theme29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13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12" Type="http://schemas.openxmlformats.org/officeDocument/2006/relationships/slideLayout" Target="../slideLayouts/slideLayout321.xml"/><Relationship Id="rId2" Type="http://schemas.openxmlformats.org/officeDocument/2006/relationships/slideLayout" Target="../slideLayouts/slideLayout311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slideLayout" Target="../slideLayouts/slideLayout320.xml"/><Relationship Id="rId5" Type="http://schemas.openxmlformats.org/officeDocument/2006/relationships/slideLayout" Target="../slideLayouts/slideLayout314.xml"/><Relationship Id="rId15" Type="http://schemas.openxmlformats.org/officeDocument/2006/relationships/theme" Target="../theme/theme30.xml"/><Relationship Id="rId10" Type="http://schemas.openxmlformats.org/officeDocument/2006/relationships/slideLayout" Target="../slideLayouts/slideLayout319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7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09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10/29/2025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83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33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131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3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51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87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870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48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6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034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1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6948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  <p:sldLayoutId id="2147483978" r:id="rId18"/>
    <p:sldLayoutId id="2147483979" r:id="rId19"/>
    <p:sldLayoutId id="2147483980" r:id="rId20"/>
    <p:sldLayoutId id="2147483981" r:id="rId21"/>
    <p:sldLayoutId id="214748398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941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057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721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8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38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53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4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27.png"/><Relationship Id="rId4" Type="http://schemas.openxmlformats.org/officeDocument/2006/relationships/image" Target="../media/image5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4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7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43.xml"/><Relationship Id="rId7" Type="http://schemas.openxmlformats.org/officeDocument/2006/relationships/image" Target="../media/image6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gif"/><Relationship Id="rId11" Type="http://schemas.openxmlformats.org/officeDocument/2006/relationships/image" Target="../media/image60.png"/><Relationship Id="rId5" Type="http://schemas.openxmlformats.org/officeDocument/2006/relationships/image" Target="../media/image61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29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08120-3563-CF86-7ADD-D8D35BEF5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013280A-3D70-E356-E946-F5E19B5DC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C796C1-4502-9048-542E-60D479A26A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694FC2C-67AC-FD64-1F7C-7038A7D76C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2833CF2-E0BD-B244-6897-9DAB043A121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C0F56B-8249-C235-82DA-23792EFBA984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DB79FD-766D-1256-8631-1D396A26C3BD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58A68C-4ACC-C4FD-789D-171B85F3842D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B1F8E-5F0B-31D1-1AAD-E4EB609E34F3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085DF2EB-0C93-A7AD-A672-6D803D4A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rgbClr val="7F7F7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3" name="Espace réservé pour une image  18">
            <a:extLst>
              <a:ext uri="{FF2B5EF4-FFF2-40B4-BE49-F238E27FC236}">
                <a16:creationId xmlns:a16="http://schemas.microsoft.com/office/drawing/2014/main" id="{7761A296-A869-195E-A472-A46BD4B94F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1BEEE5C-6433-E0CB-2C2F-9C576913544F}"/>
              </a:ext>
            </a:extLst>
          </p:cNvPr>
          <p:cNvSpPr/>
          <p:nvPr/>
        </p:nvSpPr>
        <p:spPr>
          <a:xfrm>
            <a:off x="7377486" y="2915686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يَزْخَرُ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4D4342B-7D74-20C6-359F-0B548BC51DB7}"/>
              </a:ext>
            </a:extLst>
          </p:cNvPr>
          <p:cNvSpPr/>
          <p:nvPr/>
        </p:nvSpPr>
        <p:spPr>
          <a:xfrm>
            <a:off x="5886596" y="2915686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تُراثٌ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AA3C13D-B847-899E-B4EF-DD66F7BCD74F}"/>
              </a:ext>
            </a:extLst>
          </p:cNvPr>
          <p:cNvSpPr/>
          <p:nvPr/>
        </p:nvSpPr>
        <p:spPr>
          <a:xfrm>
            <a:off x="4443313" y="2915686"/>
            <a:ext cx="1330571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عَريقٍ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163A2A4-1358-03B9-5B6A-FD1298C7FB68}"/>
              </a:ext>
            </a:extLst>
          </p:cNvPr>
          <p:cNvSpPr/>
          <p:nvPr/>
        </p:nvSpPr>
        <p:spPr>
          <a:xfrm>
            <a:off x="430667" y="2915686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بِفَضْلِ هِمَّتِهِمُ ٱلْعالِيَةِ</a:t>
            </a:r>
          </a:p>
        </p:txBody>
      </p:sp>
      <p:sp>
        <p:nvSpPr>
          <p:cNvPr id="18" name="Google Shape;1360;p13">
            <a:extLst>
              <a:ext uri="{FF2B5EF4-FFF2-40B4-BE49-F238E27FC236}">
                <a16:creationId xmlns:a16="http://schemas.microsoft.com/office/drawing/2014/main" id="{1F3DCA7E-4A80-A839-F6B3-1365307D2049}"/>
              </a:ext>
            </a:extLst>
          </p:cNvPr>
          <p:cNvSpPr/>
          <p:nvPr/>
        </p:nvSpPr>
        <p:spPr>
          <a:xfrm>
            <a:off x="430668" y="4118455"/>
            <a:ext cx="8324996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يَزْخَرُ ٱلْمَغْرِبُ بِتُراثٍ حَضارِيٍّ عَريقٍ.</a:t>
            </a:r>
          </a:p>
        </p:txBody>
      </p:sp>
    </p:spTree>
    <p:extLst>
      <p:ext uri="{BB962C8B-B14F-4D97-AF65-F5344CB8AC3E}">
        <p14:creationId xmlns:p14="http://schemas.microsoft.com/office/powerpoint/2010/main" val="151249098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80461-B4DD-AE23-3A1B-12C9F8864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32EA841-F754-0AA3-7D5B-0E908721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5240F3-152D-2CD9-2143-8A30287220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E6CAE8-D3B4-C910-D483-796A6B3B56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CF522CB-28A6-C25C-EC5A-E1E5C60DD0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67297E-B52B-7225-5526-DC857A9FD1E2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7CA48B-ACE9-36A9-6CED-FB44983E9E0C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730112-521E-AE64-3790-4A181E1307F0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CAF00-DDF9-0699-4902-0944BA3034F9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EB6E026-EEFD-0DE0-18CA-B284DD63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rgbClr val="7F7F7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انتبهوا لقراءتي؛ سأعين من بينكم من سيقرأ بعدي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Espace réservé pour une image  2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9DD3E9-13AB-6858-0C8A-402437E522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A32823E-36DE-1FB3-11DE-109194ADDE58}"/>
              </a:ext>
            </a:extLst>
          </p:cNvPr>
          <p:cNvSpPr/>
          <p:nvPr/>
        </p:nvSpPr>
        <p:spPr>
          <a:xfrm>
            <a:off x="7377486" y="2915686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يَزْخَرُ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AD440AE-3432-9A39-0474-28472F3730E5}"/>
              </a:ext>
            </a:extLst>
          </p:cNvPr>
          <p:cNvSpPr/>
          <p:nvPr/>
        </p:nvSpPr>
        <p:spPr>
          <a:xfrm>
            <a:off x="5886596" y="2915686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تُراثٌ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33DAD9E-89B7-AF40-70D4-85F83B0EE71A}"/>
              </a:ext>
            </a:extLst>
          </p:cNvPr>
          <p:cNvSpPr/>
          <p:nvPr/>
        </p:nvSpPr>
        <p:spPr>
          <a:xfrm>
            <a:off x="4443313" y="2915686"/>
            <a:ext cx="1330571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عَريقٍ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ED20853-7390-508E-A275-B17663CE9AFF}"/>
              </a:ext>
            </a:extLst>
          </p:cNvPr>
          <p:cNvSpPr/>
          <p:nvPr/>
        </p:nvSpPr>
        <p:spPr>
          <a:xfrm>
            <a:off x="430667" y="2915686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بِفَضْلِ هِمَّتِهِمُ ٱلْعالِيَةِ</a:t>
            </a:r>
          </a:p>
        </p:txBody>
      </p:sp>
      <p:sp>
        <p:nvSpPr>
          <p:cNvPr id="18" name="Google Shape;1360;p13">
            <a:extLst>
              <a:ext uri="{FF2B5EF4-FFF2-40B4-BE49-F238E27FC236}">
                <a16:creationId xmlns:a16="http://schemas.microsoft.com/office/drawing/2014/main" id="{5EF32304-D521-1161-FFDC-914BA320B0D9}"/>
              </a:ext>
            </a:extLst>
          </p:cNvPr>
          <p:cNvSpPr/>
          <p:nvPr/>
        </p:nvSpPr>
        <p:spPr>
          <a:xfrm>
            <a:off x="430668" y="4118455"/>
            <a:ext cx="8324996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يَزْخَرُ ٱلْمَغْرِبُ بِتُراثٍ حَضارِيٍّ عَريقٍ.</a:t>
            </a:r>
          </a:p>
        </p:txBody>
      </p:sp>
    </p:spTree>
    <p:extLst>
      <p:ext uri="{BB962C8B-B14F-4D97-AF65-F5344CB8AC3E}">
        <p14:creationId xmlns:p14="http://schemas.microsoft.com/office/powerpoint/2010/main" val="280818823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6CE3468-B88E-B234-9D4B-29D8DF331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AC14B1-42D0-516D-9252-42B6B0AD68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B5EE78-17BC-66B6-1D9F-E92D0C026F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5BC3FE-66FC-2D67-D464-909BBF16FD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4FA1F0-E3B2-28BC-72C5-98E12E83167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029157-D9CF-F274-DD93-87BE0E283F8F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02445-0105-EE97-78C8-127FAA00DCB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7C4FCF-16AA-4808-0B90-4190CAA597E0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Google Shape;1380;p14">
            <a:extLst>
              <a:ext uri="{FF2B5EF4-FFF2-40B4-BE49-F238E27FC236}">
                <a16:creationId xmlns:a16="http://schemas.microsoft.com/office/drawing/2014/main" id="{31820B79-FB89-2F5A-5686-5CF56B1F26F2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استمعوا جيدا لقراءتي. </a:t>
            </a:r>
            <a:endParaRPr lang="ar-MA" sz="2400" b="1" kern="0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4">
            <a:extLst>
              <a:ext uri="{FF2B5EF4-FFF2-40B4-BE49-F238E27FC236}">
                <a16:creationId xmlns:a16="http://schemas.microsoft.com/office/drawing/2014/main" id="{BB2DF1B8-92C0-3E8C-E963-7AEB99E915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5555B04-2FFE-408F-D1AF-BBB45F8AE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223" y="1786420"/>
            <a:ext cx="8687553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243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E1324B6F-BAEE-0D32-7A9F-1B826DD89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DEE7977-3573-E861-44A1-D6431A05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F6B2DE8-D8F1-45F6-E3E3-CA6C122A94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24B1C68-FC9F-CE1E-8896-587E8AFE6E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30E2273-8205-47D7-3373-C65ABFA4F17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F65968-10C4-1A9A-8FF9-C62A6C5CB1F4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DB2A02-7175-C881-9026-7B29F82BCC54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B9B8776-A940-3396-05A5-FD8260F1BED8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Google Shape;1408;p15">
            <a:extLst>
              <a:ext uri="{FF2B5EF4-FFF2-40B4-BE49-F238E27FC236}">
                <a16:creationId xmlns:a16="http://schemas.microsoft.com/office/drawing/2014/main" id="{B5D31980-6BCB-FDDB-3132-E20F2EFA8A8F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+mj-lt"/>
                <a:ea typeface="Dosis Medium"/>
                <a:cs typeface="Arial" panose="020B0604020202020204" pitchFamily="34" charset="0"/>
                <a:sym typeface="Dosis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>
              <a:buClr>
                <a:srgbClr val="A5A5A5"/>
              </a:buClr>
              <a:buFont typeface="Arial"/>
              <a:buNone/>
            </a:pPr>
            <a:r>
              <a:rPr lang="ar-MA" sz="2400" b="1" kern="0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الآن، من سمع اسمه يتقدم لقراءة النص مثلي. (3 متعلمين الفئة ج وب)</a:t>
            </a:r>
            <a:endParaRPr lang="ar-MA" sz="2400" b="1" kern="0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18C53FF-AEFA-9603-E3AE-82E8C5EA1F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A83387D-E448-13CE-3765-A7FC38A71E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775" y="1816054"/>
            <a:ext cx="8687553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19019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90187-C3F3-71E0-F906-FFDF60048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37A9BAA-0E3A-A6BF-37C3-731121B4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07" y="1805547"/>
            <a:ext cx="5023230" cy="720000"/>
          </a:xfrm>
        </p:spPr>
        <p:txBody>
          <a:bodyPr/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FE61A2-6F2E-6233-5499-95E14E844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531" y="1923047"/>
            <a:ext cx="396000" cy="39600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C58B2C-09B6-6082-A525-0A08B4F68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14" y="3148595"/>
            <a:ext cx="5436000" cy="140587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7E22A2E-38E1-B147-E704-FB7AA12A95D6}"/>
              </a:ext>
            </a:extLst>
          </p:cNvPr>
          <p:cNvSpPr txBox="1">
            <a:spLocks/>
          </p:cNvSpPr>
          <p:nvPr/>
        </p:nvSpPr>
        <p:spPr>
          <a:xfrm>
            <a:off x="1998474" y="364898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800" b="1" dirty="0">
                <a:cs typeface="Microsoft Uighur" panose="02000000000000000000" pitchFamily="2" charset="-78"/>
              </a:rPr>
              <a:t>همزتا الوصل والقطع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3ECF44-577A-AEDD-252B-E0BF7B9D7A1E}"/>
              </a:ext>
            </a:extLst>
          </p:cNvPr>
          <p:cNvSpPr txBox="1"/>
          <p:nvPr/>
        </p:nvSpPr>
        <p:spPr>
          <a:xfrm>
            <a:off x="5511837" y="3256907"/>
            <a:ext cx="107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 -  02 </a:t>
            </a:r>
            <a:r>
              <a:rPr lang="ar-MA" dirty="0"/>
              <a:t>إملاء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9A3F17C-9B87-42BD-828A-B724DE7A53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03355" y="3360691"/>
            <a:ext cx="536339" cy="540000"/>
          </a:xfrm>
          <a:prstGeom prst="rect">
            <a:avLst/>
          </a:prstGeom>
        </p:spPr>
      </p:pic>
      <p:pic>
        <p:nvPicPr>
          <p:cNvPr id="13" name="Espace réservé pour une image  20">
            <a:extLst>
              <a:ext uri="{FF2B5EF4-FFF2-40B4-BE49-F238E27FC236}">
                <a16:creationId xmlns:a16="http://schemas.microsoft.com/office/drawing/2014/main" id="{A0CDE8FF-1787-2E64-FE99-3F6C743926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36654" y="315717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42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D451F-B01E-9053-C309-A7B1B0544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756000"/>
            <a:ext cx="708634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جيدا، في هذه الحصة سنتعلم كيف نميز بين همزة الوصل وهمزة القطع نطقا وكتابة.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326EBD3-D8AE-DAEA-0629-400660361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88E41A-5DE1-2E71-7C4F-57E1AAC0E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696B6D7-652C-31F6-F1C9-E36BC35B58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3D4FF6A-FC2C-1EFE-3B8C-49870FC501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8E66F93-218D-95E3-06A6-6A38B636639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15C171-EB5D-8F4F-4F6A-5C4048426FA7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5762C-AD12-66EE-0992-FC9B70692CA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E43F8B-9805-3905-22D7-F394AEDF093E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8E263E-F9FF-E534-8B81-7C6F0A847BC9}"/>
              </a:ext>
            </a:extLst>
          </p:cNvPr>
          <p:cNvSpPr txBox="1"/>
          <p:nvPr/>
        </p:nvSpPr>
        <p:spPr>
          <a:xfrm>
            <a:off x="1342869" y="2928992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هَمْزَتا ٱلْوَصْلِ وَ ٱلْقَطْعِ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A25D96B9-9EF0-A26C-6F77-C46D534270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010E6-8041-33EB-AB2F-809303EB6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67B0663-8509-AE54-BA5B-A5A073DFC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كيف سأحدد نوع الهمزة التي تبتدئ بها كلمة "انطلاق"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3BA8A65-182A-5936-556F-C0E9BB0602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2186C6C-1DB5-71AD-F3E3-520E1BE3E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F7A471-B34D-786A-F277-1E1DBA5325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93B7D4-6C45-9D40-5A59-C9609C059A6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74E6D41-0675-6B97-5A21-9095EDCEC78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567343-13FA-9A60-9250-19B2A80EB005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F92693-9001-E1D0-9246-39C2AB42D14F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7C04FB-0C08-D6DF-F512-4B96CA29D8E5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61F0A2-9836-DE8D-BB81-3277812B2CD5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نْطِلاقٌ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71ACAB-1CB4-6FDE-EC5C-09E91AAC72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692157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D6D7B-527F-3CB2-8B35-5C45B214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84AAD-A16F-3973-FE5D-7CE57336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2" y="772888"/>
            <a:ext cx="7191060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سأضع أمامها حرف الواو وأقرأ "وانْطِلاقٌ" ، لَمْ أَنْطِقِ ٱلْهَمْزَةَ،  إذن </a:t>
            </a: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هذه همزة</a:t>
            </a:r>
            <a:r>
              <a:rPr lang="fr-FR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</a:t>
            </a: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وصل تكتب هكذا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A3EA7A-AC29-5489-A633-F4651770D1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F64CD00-7970-C245-C54D-5E4B23BED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57D8C3-44B0-D641-EA6B-2B28B8022E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11ABFA3-93EE-5973-60B8-32570DA32E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338B16-BADF-7F48-10EC-8D392304C4D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82308-059D-FB14-00A4-BAE2FDA3EE61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59F5E0-2C43-2CDC-928C-C6E8978D3D3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0F68E6-5573-09CE-E17A-22A594F21FEA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C3C1F5A-BE90-FA74-4760-580034723F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684213"/>
            <a:ext cx="900113" cy="900112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2D984A-550A-227F-D4AA-45BCE0B47DB1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8000" b="1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MA" sz="8000" b="1" kern="100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 </a:t>
            </a:r>
            <a:r>
              <a:rPr lang="ar-MA" sz="80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نْطِلاقٌ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792716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C09E6-1531-6B46-B1DC-2338BE24B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88A3C-02EF-0582-69A1-47DA0DCA7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2" y="772888"/>
            <a:ext cx="7191060" cy="612000"/>
          </a:xfrm>
        </p:spPr>
        <p:txBody>
          <a:bodyPr>
            <a:no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في وسط الكلام تكتب همزة الوصل هكذا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ولا تنطق. وفي بداية الكلام تنطق وتكتب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7713A27-C00B-1942-55C0-4E721FBF65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195377-48E2-51D1-70B0-B6600368D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B91B3D6-C67B-CE63-FD4C-1494290A77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E65E1C3-BF87-BD19-0DC6-658E22B8BF1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AB3AF98-3CC1-0725-AEEA-C6E24388DCE2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C5BC2-359A-A90E-F9C8-65B0A0688B40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E0FD6B-2B9B-EAB9-6AE5-38C5ECC4B65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C4C185-6571-4AA3-D678-CBB7B7E489AA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B478650C-DAC0-0EBB-9241-5828DFBFFB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10" y="684213"/>
            <a:ext cx="900113" cy="900112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28A98C-7C51-180D-F697-F86AACD91D08}"/>
              </a:ext>
            </a:extLst>
          </p:cNvPr>
          <p:cNvSpPr txBox="1"/>
          <p:nvPr/>
        </p:nvSpPr>
        <p:spPr>
          <a:xfrm>
            <a:off x="1440829" y="3061469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نْطِلاق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2AABFB-BB29-0418-2981-07E63B1A851F}"/>
              </a:ext>
            </a:extLst>
          </p:cNvPr>
          <p:cNvSpPr txBox="1"/>
          <p:nvPr/>
        </p:nvSpPr>
        <p:spPr>
          <a:xfrm>
            <a:off x="4929346" y="3061469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نْطِلاق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9505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B6836-A2E4-E354-D467-0ED265842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CB0A3-AE62-B673-B7BB-5D5AA94B6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بنفس الطريقة؛ سأحدد أي همزة سأرسم لإكمال الكلمة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9B8BAC-2B57-CC62-31E3-74F55DF970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DAFD7A-ABAF-17EA-AB7C-3745ACCCE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87AE63D-E912-000E-864A-6916BA5FB2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F920C0B-4E8D-8A80-86A4-759CE6000B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540BBB-493B-6CA9-540D-1E1D8BC54D3D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FA2463-2545-327A-C317-7F37334A99F2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36E06D-48E8-13BF-22D3-110737B1CC74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FF107C-4BF3-D61D-0C0D-E76E327D6D50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6BCAE83-770A-FA41-6437-E2CCC657A0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05966EF-A5F7-869F-3B61-9DD5DA0638E5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رْبَعَةٌ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85128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DFF74-EE51-3840-4903-2B3CD2F4B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81C7211-7B39-69D7-A3C5-8E9D51E7F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أقرأ  وَ أربعة"، نَطَقْتُ ٱلْهَمْزَةَ، إذن أَكْتُبُ هَمْزَةَ ٱلْقَطْعِ هَكَذا:  أ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AF6D050-7692-D1B7-16A3-2494258CC4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7CCDAC-BA2C-FD92-6161-CE555F58E2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619D6FB-14E9-0FE2-92A5-A2D44C44C6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657E98-7924-9619-E44C-06C651661C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4DE3FC6-C49E-91C7-3170-24BB9450A74B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8875B6-6F3A-92AC-76A0-AB76EB1D7A3E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FF006A-D792-5C06-CAA7-B209F47E098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DDE20F-E427-52F5-DE99-8D09331EC038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AA000A0F-C15B-15B8-00B7-29892BB9DF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DB42A98-4F5D-DC5C-CBC3-DE3DE66991A3}"/>
              </a:ext>
            </a:extLst>
          </p:cNvPr>
          <p:cNvSpPr txBox="1"/>
          <p:nvPr/>
        </p:nvSpPr>
        <p:spPr>
          <a:xfrm>
            <a:off x="1440829" y="3061469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رْبَعَةٌ</a:t>
            </a:r>
            <a:endParaRPr lang="fr-FR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8292C00-514A-36EC-F259-74FA9447FF63}"/>
              </a:ext>
            </a:extLst>
          </p:cNvPr>
          <p:cNvSpPr txBox="1"/>
          <p:nvPr/>
        </p:nvSpPr>
        <p:spPr>
          <a:xfrm>
            <a:off x="4929346" y="3061469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وَأَ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رْبَعَة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779328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05258-A308-4275-6D7E-8C0266908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CFE4FA6-9EE5-21E5-DA6D-ADE6D0564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يقرأ؟ </a:t>
            </a:r>
            <a:r>
              <a:rPr lang="ar-MA" sz="2400" b="1" baseline="0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5AE5766-EE8B-C810-5DEF-3FEEDF977E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C404BE3-824B-8C35-6B58-87047B8708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9EE3F15-9CC7-9D70-F8B9-3F21FC7AF3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54AD87B-428A-6184-81C0-9228E36661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EFF9B4-81F7-7B4A-7139-28E68FB64E8D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E01CB8-5472-175C-E865-2B4FD19E01F5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83F9F0-FB8F-8F9C-A41B-B223F10FF67F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0BF4B4-86C2-AC2D-A68F-250439A6BD6A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36D40D78-41EB-41C1-6384-B72E04F666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8067" y="612000"/>
            <a:ext cx="900000" cy="900000"/>
          </a:xfrm>
        </p:spPr>
      </p:pic>
      <p:sp>
        <p:nvSpPr>
          <p:cNvPr id="5" name="Flèche : bas 4">
            <a:extLst>
              <a:ext uri="{FF2B5EF4-FFF2-40B4-BE49-F238E27FC236}">
                <a16:creationId xmlns:a16="http://schemas.microsoft.com/office/drawing/2014/main" id="{3C91611D-01D3-4CC2-C4E7-9EBACCFF2ABA}"/>
              </a:ext>
            </a:extLst>
          </p:cNvPr>
          <p:cNvSpPr/>
          <p:nvPr/>
        </p:nvSpPr>
        <p:spPr>
          <a:xfrm>
            <a:off x="1851975" y="3946401"/>
            <a:ext cx="229523" cy="362960"/>
          </a:xfrm>
          <a:prstGeom prst="downArrow">
            <a:avLst/>
          </a:prstGeom>
          <a:solidFill>
            <a:srgbClr val="565F88"/>
          </a:solidFill>
          <a:ln>
            <a:solidFill>
              <a:srgbClr val="565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565F88"/>
                </a:solidFill>
              </a:ln>
              <a:solidFill>
                <a:srgbClr val="565F88"/>
              </a:solidFill>
            </a:endParaRP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40830E62-2645-B602-6474-EBF0B59168FC}"/>
              </a:ext>
            </a:extLst>
          </p:cNvPr>
          <p:cNvSpPr/>
          <p:nvPr/>
        </p:nvSpPr>
        <p:spPr>
          <a:xfrm>
            <a:off x="7177263" y="3927495"/>
            <a:ext cx="229523" cy="362960"/>
          </a:xfrm>
          <a:prstGeom prst="downArrow">
            <a:avLst/>
          </a:prstGeom>
          <a:solidFill>
            <a:srgbClr val="565F88"/>
          </a:solidFill>
          <a:ln>
            <a:solidFill>
              <a:srgbClr val="565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565F88"/>
                </a:solidFill>
              </a:ln>
              <a:solidFill>
                <a:srgbClr val="565F88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28D0105-57E1-8AD2-838C-74C04921F2F6}"/>
              </a:ext>
            </a:extLst>
          </p:cNvPr>
          <p:cNvSpPr txBox="1"/>
          <p:nvPr/>
        </p:nvSpPr>
        <p:spPr>
          <a:xfrm>
            <a:off x="6097263" y="3118820"/>
            <a:ext cx="216000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هَمْزَةُ </a:t>
            </a:r>
            <a:r>
              <a:rPr lang="ar-MA" dirty="0" err="1"/>
              <a:t>ٱلْوَصْلِ</a:t>
            </a:r>
            <a:endParaRPr lang="ar-MA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1096147-EBA7-C1DA-00C2-79A934671789}"/>
              </a:ext>
            </a:extLst>
          </p:cNvPr>
          <p:cNvSpPr txBox="1"/>
          <p:nvPr/>
        </p:nvSpPr>
        <p:spPr>
          <a:xfrm>
            <a:off x="886737" y="3118820"/>
            <a:ext cx="216000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>
                <a:solidFill>
                  <a:srgbClr val="565F88"/>
                </a:solidFill>
              </a:rPr>
              <a:t>هَمْزَةُ </a:t>
            </a:r>
            <a:r>
              <a:rPr lang="ar-MA" sz="4000" dirty="0" err="1">
                <a:solidFill>
                  <a:srgbClr val="565F88"/>
                </a:solidFill>
              </a:rPr>
              <a:t>ٱلْقَطْعِ</a:t>
            </a:r>
            <a:endParaRPr lang="ar-MA" sz="4000" dirty="0">
              <a:solidFill>
                <a:srgbClr val="565F88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D7C3F1E-F2D2-B4B7-45DB-FC95E9773211}"/>
              </a:ext>
            </a:extLst>
          </p:cNvPr>
          <p:cNvSpPr txBox="1"/>
          <p:nvPr/>
        </p:nvSpPr>
        <p:spPr>
          <a:xfrm>
            <a:off x="886737" y="4353794"/>
            <a:ext cx="216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2800" b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424D7B"/>
                </a:solidFill>
              </a:rPr>
              <a:t>تُنْطَقُ في أَوَّلِ </a:t>
            </a:r>
            <a:r>
              <a:rPr lang="ar-MA" dirty="0" err="1">
                <a:solidFill>
                  <a:srgbClr val="424D7B"/>
                </a:solidFill>
              </a:rPr>
              <a:t>ٱلْكَلامِ</a:t>
            </a:r>
            <a:r>
              <a:rPr lang="ar-MA" dirty="0">
                <a:solidFill>
                  <a:srgbClr val="424D7B"/>
                </a:solidFill>
              </a:rPr>
              <a:t> ،وَ في وَسَطِهِ (</a:t>
            </a:r>
            <a:r>
              <a:rPr lang="ar-MA" dirty="0"/>
              <a:t>أَ - أُ - إِ</a:t>
            </a:r>
            <a:r>
              <a:rPr lang="ar-MA" dirty="0">
                <a:solidFill>
                  <a:srgbClr val="424D7B"/>
                </a:solidFill>
              </a:rPr>
              <a:t>).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B2F8CBB-5FFF-3B77-9672-BB49FEA4E1BC}"/>
              </a:ext>
            </a:extLst>
          </p:cNvPr>
          <p:cNvSpPr/>
          <p:nvPr/>
        </p:nvSpPr>
        <p:spPr>
          <a:xfrm>
            <a:off x="4792134" y="2269068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32BB1741-FB4E-990F-5128-03D468D22C98}"/>
              </a:ext>
            </a:extLst>
          </p:cNvPr>
          <p:cNvSpPr/>
          <p:nvPr/>
        </p:nvSpPr>
        <p:spPr>
          <a:xfrm flipH="1">
            <a:off x="2017871" y="2278521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C70D5B4-2461-117D-2894-5B30B9608CE1}"/>
              </a:ext>
            </a:extLst>
          </p:cNvPr>
          <p:cNvSpPr txBox="1"/>
          <p:nvPr/>
        </p:nvSpPr>
        <p:spPr>
          <a:xfrm>
            <a:off x="6097263" y="4353794"/>
            <a:ext cx="216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تُنْطَقُ في أَوَّلِ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ٱلْكَلامِ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(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اَ-اُ-اِ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)، وَ لا تُنْطَقُ في وَسَطِهِ(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66BFAF8-A226-7C30-D7C4-70A29C3FB692}"/>
              </a:ext>
            </a:extLst>
          </p:cNvPr>
          <p:cNvSpPr txBox="1"/>
          <p:nvPr/>
        </p:nvSpPr>
        <p:spPr>
          <a:xfrm>
            <a:off x="3185088" y="1947333"/>
            <a:ext cx="2773825" cy="694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600" dirty="0"/>
              <a:t>هَمْزَتا </a:t>
            </a:r>
            <a:r>
              <a:rPr lang="ar-MA" sz="3600" dirty="0" err="1"/>
              <a:t>ٱلْوَصْلِ</a:t>
            </a:r>
            <a:r>
              <a:rPr lang="ar-MA" sz="3600" dirty="0"/>
              <a:t> وَ </a:t>
            </a:r>
            <a:r>
              <a:rPr lang="ar-MA" sz="3600" dirty="0" err="1"/>
              <a:t>ٱلْقَطْعِ</a:t>
            </a:r>
            <a:endParaRPr lang="ar-MA" sz="3600" dirty="0"/>
          </a:p>
        </p:txBody>
      </p:sp>
    </p:spTree>
    <p:extLst>
      <p:ext uri="{BB962C8B-B14F-4D97-AF65-F5344CB8AC3E}">
        <p14:creationId xmlns:p14="http://schemas.microsoft.com/office/powerpoint/2010/main" val="1311278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22" grpId="0" animBg="1"/>
      <p:bldP spid="23" grpId="0" animBg="1"/>
      <p:bldP spid="25" grpId="0"/>
      <p:bldP spid="26" grpId="0" animBg="1"/>
      <p:bldP spid="27" grpId="0" animBg="1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251DD-4F64-BCE0-9DC5-8E4040F4D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E11B236-64A6-A44E-2A8A-E28145C0A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ألواحكم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BF9EF8B-4781-1510-F2BA-8327C465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B9BA61-4C23-6A52-E586-A115A8035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EA2A9CF-961A-CAEF-7610-D0FCE450380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DB022F4-0251-0BB0-8C1E-2CB81A1D24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0698A07-105F-EF9C-BB02-9F2EB09DD18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F8B46E-71E4-A836-39FE-44C7775BDD6A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FDCE7C-67BC-3CDC-C685-C963A5D2127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E28842-D7BA-6E0B-CA7A-0774B8A26185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CD767FC-9BF1-0659-FC4B-4B8B003EFB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pic>
        <p:nvPicPr>
          <p:cNvPr id="5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246D9B-DFE3-4354-4472-360C11130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21225" y="2318543"/>
            <a:ext cx="2820724" cy="28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7830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E992C-69A5-62CE-80EA-5BD8C174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AFA0FD0-C6E0-CD96-A87E-2027354AB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 اكتبوا الكلمة مبتدئين بالهمزة المناسبة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54DBC47-4B75-AC81-A107-00224B642E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5DA9F3-7AE2-B3D6-AA00-E3AB0108D2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7609B2-1C2F-86AE-228C-D00DA10CE3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68CA38D-6F4E-5C3D-BA7D-BA64E51133D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F3DA01F-4665-C524-16DD-A0B35655C5B9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B3F31D3-EC42-E00D-6AC5-65DB6A171CB6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64B057-EDF1-AA55-AFD6-C95DD5F4DB9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61AC91-0E8C-9A56-C5B2-914012E3857A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1F57364-365A-0AA0-A11D-0D5160020C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344477-A236-5F24-5AB4-FED97B2C529C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رْسَلْتُ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4868162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8624-57E6-532A-5AEE-A90ED620E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24B6792-51DC-E209-E178-49E483F3A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 – من يشرح كيف حدد الهمزة المناسبة؟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A41D43F-B3E9-1886-EE52-446A059119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2AB89F-D074-6CB8-8424-12A556F7A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F00F7B4-A182-FE9D-4BA8-399A107D49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57E083-F017-9DFD-E371-88B33450E9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01B96A-CAAE-561E-55DF-177F00CF7FB4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8FA6D3-7E4F-2BA4-27BF-B661170230E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3E58AF5-E920-E2E0-DC1B-6E86413EB8F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8E3DEA-7319-81E3-1B45-28F28A7167DC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866BDF0-3FE8-BB3D-BE76-9F69B74708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D4C5861-359C-7CFA-2FC2-A72A2311E9E8}"/>
              </a:ext>
            </a:extLst>
          </p:cNvPr>
          <p:cNvSpPr txBox="1"/>
          <p:nvPr/>
        </p:nvSpPr>
        <p:spPr>
          <a:xfrm>
            <a:off x="3037312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رْسَلْتُ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3276027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296AF-2250-549B-A0A5-99E8DCE3C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88D9103-F185-8654-3E6D-C2D9B9DFE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 اكتبوا الكلمة مبتدئين بالهمزة المناسبة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C412C5-A790-9351-C780-2F540D83FC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82136B-B8C6-1EBC-A12A-8575E2DA4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FAF825-0C54-A6DD-6026-6AF4A2F3C3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595CFDE-E840-1A0F-8761-0BAC86C849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3EA334-6A20-C399-75C6-08F4F942628D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5C7FB6-46D3-ABF5-A788-8D63EC9B4AB7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CFBABA-6C0B-B075-EB85-95469BAD1F4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DF95F6-9F99-FEB4-3863-4A3FC9FDEF57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9F7ED2D-0DD7-9D23-1B5B-23A902FFE2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F8D5CE-1FA8-E62A-A319-2813E4DCA05B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نْتِصارٌ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111330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E71BB-E169-4851-DE53-9B4D73294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1CDB191-461C-A33B-C3FA-B08121750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 – من يشرح كيف حدد الهمزة المناسبة؟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D39681E-3DAD-C65B-AAE6-7BC56A1829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19BBA5E-53EB-F9B9-C9A5-1A0351D5E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02C04FD-8FC4-C3BF-BF5C-11B8A55997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686B1C4-9E1C-139F-9258-6F00FC5594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B995E5-7D5B-89A8-0B58-353F822C7C85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64DAD6-8768-640D-4DFF-BFC5D7A64F8C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778DCF-5031-BCAE-1B1B-5AB07C800D61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DA5F1F-651C-62A4-1F9C-AAAEF14F269F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A240FDA-E8A0-97A5-41C4-A9813822E7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BB6AE8E-7422-971D-8194-F763535C7CF0}"/>
              </a:ext>
            </a:extLst>
          </p:cNvPr>
          <p:cNvSpPr txBox="1"/>
          <p:nvPr/>
        </p:nvSpPr>
        <p:spPr>
          <a:xfrm>
            <a:off x="3037312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نْتِصارٌ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852878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B7F66-B612-4CD0-F9BA-20929D88C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A044D79-5144-03B2-B0B5-DB382B1AE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 اكتبوا الكلمة مبتدئين بالهمزة المناسبة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CF0128-A480-9D24-0EE4-0C96364A7C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E0C13B-B8F5-494B-3407-B8E32E58B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95A94B-4323-506F-4587-D516A633CC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F074869-A139-8354-FCE2-6652F2C7272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13AFC06-C896-95EA-33E2-61A6552A1C3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BF2B8F-8B3B-1820-373F-F9C907DA4490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ED1B13-435B-84C2-9824-92942A0E1C8F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AF1979-C1A4-64E6-70B4-C9755ECFE70E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CE02FA-CDE3-057C-B030-65F32BB4CB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7229CBA-F513-8AD3-DDDD-A9F8DE671E3F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80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هْتِمامٌ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486060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B7B87-5B03-BD59-204D-363A2585D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077BD1-D920-2F45-D34D-EBEDE47A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 – من يشرح كيف حدد الهمزة المناسبة؟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8A9259-CC68-74B2-1458-DB0E587513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7A90069-06C8-079C-EDD3-653D647C1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D671BCE-B6CC-FDDA-E0F5-9037555CB9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0919013-D3E1-6E07-227C-80C675BB96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328DF6-3534-4ADB-FEF3-178484F38B83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2BB18E-C7CE-8991-E561-F25C3E8422C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B3ACFE-ACCF-7080-33C3-06F4B5EBDBA4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585B96-A6B8-2E67-0A6E-F97E77329894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20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1B24F8E-9D2D-1403-D5C0-25B1740FD4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9B986-9018-5477-5673-AE8B85E01B2B}"/>
              </a:ext>
            </a:extLst>
          </p:cNvPr>
          <p:cNvSpPr txBox="1"/>
          <p:nvPr/>
        </p:nvSpPr>
        <p:spPr>
          <a:xfrm>
            <a:off x="3037312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هْتِمامٌ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0956332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FDE7-2557-E4E3-CF2E-081A2E5A5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F637021-D107-97F0-405C-691B801C2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5548" y="1584000"/>
            <a:ext cx="3017386" cy="4630284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ADC0948-8A43-5D27-48F7-4D5CD374C07E}"/>
              </a:ext>
            </a:extLst>
          </p:cNvPr>
          <p:cNvSpPr/>
          <p:nvPr/>
        </p:nvSpPr>
        <p:spPr>
          <a:xfrm>
            <a:off x="3007992" y="4884210"/>
            <a:ext cx="3021980" cy="98130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6E10BC-06CF-1434-086F-C081705B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كراساتكم الصفحة 15 و</a:t>
            </a:r>
            <a:r>
              <a:rPr kumimoji="0" lang="ar-MA" sz="2400" b="1" i="0" u="none" strike="noStrike" kern="1200" cap="none" spc="0" normalizeH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اكتبوا النص الذي سأملي عليكم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5BBD8F-4424-973E-211C-B42EC0ED76B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1A0147-814F-D11A-2F62-665C6E4767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275A395-2246-3747-A9AA-B36548E66AA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DF631B-8E2C-8D1B-2DC3-0F6A144216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8F9947-B119-B713-0821-B511D831359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BAFF6-E37E-8CAD-05A4-5568C989DA09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DC1783-5060-6011-BD98-9AE43A62CE6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A1ED1A-1776-603A-14E8-84E39BCD1A4E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F49C2A9-499A-C979-18F8-FF1206FF19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9547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000" dirty="0"/>
              <a:t>تنظيم حصص الأسبوع التربوي الأول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4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 (30)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النص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 : إنتاج كتابي - الحصة 2 (30)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التوقع والتحقق الفهم العام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تعلم استراتيجية الفهم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شكل و فهم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القراءة الإثرائية  (30)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استثمار الاستراتيجية (30)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الكتابة: الصرف والتحويل (30)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(10)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الكتابة: الإملاء (30)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الكتابة : إنتاج كتابي - الحصة 1 (30)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941D5-F15F-D6FB-E973-135D7FAA1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2AEFB2E-C058-6BF5-E467-0B4DF1D0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اُكتبوا ما سأملي عليكم و انتبهوا لكتابة همزتي الوصل والقطع </a:t>
            </a: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( النص في الملحق)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D491BB-9837-DEEE-ED83-BC2ABD5337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BD1F6D-3F6F-D9DD-CA70-E761CEEC3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D91735-A657-EA94-0DBF-AAE929DB81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2E437E-A245-A5BC-FAFB-3852A99A02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030B5A-0789-592F-9102-DC19A32E79C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BB8BE0-A1DE-8341-6DB9-9C21A045C47D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7C1716-0033-0B53-441F-D52C6CBA679A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928045-1E75-F72B-A9FF-4677135D8B23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E6FB12AA-A721-E9DA-875E-8E119A563F0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3422" y="2469091"/>
            <a:ext cx="2743452" cy="2743452"/>
          </a:xfrm>
        </p:spPr>
      </p:pic>
      <p:pic>
        <p:nvPicPr>
          <p:cNvPr id="4" name="Espace réservé pour une image  4">
            <a:extLst>
              <a:ext uri="{FF2B5EF4-FFF2-40B4-BE49-F238E27FC236}">
                <a16:creationId xmlns:a16="http://schemas.microsoft.com/office/drawing/2014/main" id="{992D5A4E-A476-72B7-0737-8EAFCDC07F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769577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A0AF9-0121-0252-9F5C-22139C28A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BA0813-420C-A18B-2DDB-47461409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36DB219-DE36-6848-0C04-58F31E4336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35079CA-0E54-AAAE-6889-404B1D2CB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88CDE9-9BE4-64B4-2C14-77662A52B5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D6A8C8-EA0C-4FDF-D409-C6D125B762E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C5CD78-71E2-8A5F-1209-2F910AEC9A0A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52D40-9D97-9032-C823-5C7D315396AA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5B92DD-D5DF-2EB2-D4F8-0EDEB3A26FC9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65E64A-04C0-7851-9216-20791E348F0D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7EBDA0F-5ADE-77E9-7614-38F02C388F2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45CF57-2D26-B9BE-9F9B-75C71117A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54" y="2158342"/>
            <a:ext cx="8443692" cy="34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6831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DD5DA-6DCD-1432-3668-2A5C4F4F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7AC9444-FD76-A023-0720-1D983D76B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07" y="1805547"/>
            <a:ext cx="5023230" cy="720000"/>
          </a:xfrm>
        </p:spPr>
        <p:txBody>
          <a:bodyPr/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9839D2-FFD2-F8EE-1DCF-F91CC9E9A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531" y="1923047"/>
            <a:ext cx="396000" cy="39600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548F38A-43AE-45E2-EC9D-D573ACCF6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14" y="3148595"/>
            <a:ext cx="5436000" cy="140587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6A401C7B-549B-11F7-29E4-080C2E022336}"/>
              </a:ext>
            </a:extLst>
          </p:cNvPr>
          <p:cNvSpPr txBox="1">
            <a:spLocks/>
          </p:cNvSpPr>
          <p:nvPr/>
        </p:nvSpPr>
        <p:spPr>
          <a:xfrm>
            <a:off x="1998474" y="364898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1800" b="1" dirty="0">
                <a:cs typeface="Microsoft Uighur" panose="02000000000000000000" pitchFamily="2" charset="-78"/>
              </a:rPr>
              <a:t>مهارة توسيع فكرة (1) إغناء الجمل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FE0BD2-368E-A6D9-4716-4532E6BB2877}"/>
              </a:ext>
            </a:extLst>
          </p:cNvPr>
          <p:cNvSpPr txBox="1"/>
          <p:nvPr/>
        </p:nvSpPr>
        <p:spPr>
          <a:xfrm>
            <a:off x="5171060" y="3209014"/>
            <a:ext cx="141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ar-MA" dirty="0"/>
              <a:t>03 </a:t>
            </a:r>
            <a:r>
              <a:rPr lang="fr-MA" dirty="0"/>
              <a:t> -</a:t>
            </a:r>
            <a:r>
              <a:rPr lang="ar-MA" dirty="0"/>
              <a:t>انتاج كتابي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B624ED2-9AE3-D233-F6B0-B50356D526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03355" y="3360691"/>
            <a:ext cx="536339" cy="540000"/>
          </a:xfrm>
          <a:prstGeom prst="rect">
            <a:avLst/>
          </a:prstGeom>
        </p:spPr>
      </p:pic>
      <p:pic>
        <p:nvPicPr>
          <p:cNvPr id="13" name="Espace réservé pour une image  20">
            <a:extLst>
              <a:ext uri="{FF2B5EF4-FFF2-40B4-BE49-F238E27FC236}">
                <a16:creationId xmlns:a16="http://schemas.microsoft.com/office/drawing/2014/main" id="{C1EAB0C3-4510-64D9-5841-B38B5E878C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36654" y="315717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57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8882E-3CCB-36D4-3327-A34AD090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BB65569-89DE-D3BB-B783-7F834C9F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ننتقل إلى ورشة الكتابة . ستتدربون على مهارة توسيع فكرة.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3F2B40-DE58-10CB-A423-62F023AF91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219C33F-EA96-40FA-CD19-ED659A42F9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ED0F4B0-44F5-9AA0-4344-486EF625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DBD3334-6841-5589-8B86-71075A1FD5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1C402E-E52F-160B-45DE-F37F0EA5271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32535-ED29-FADA-6EED-9A02392FD98D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7D72852-EBD0-7468-130C-16AA1BDBF37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0B2447-47CE-BA14-A716-FC69E6C48AB5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8D7355-A119-4229-6792-8E898E1852AF}"/>
              </a:ext>
            </a:extLst>
          </p:cNvPr>
          <p:cNvSpPr txBox="1"/>
          <p:nvPr/>
        </p:nvSpPr>
        <p:spPr>
          <a:xfrm>
            <a:off x="1342869" y="3101340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مَهارَةُ تَوْسيعِ فِكْرَةٍ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EDAA28BE-05BC-076E-A3B6-A6D290671D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223930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B6813-0802-F3E6-84EC-D7DA3691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 de texte 2">
            <a:extLst>
              <a:ext uri="{FF2B5EF4-FFF2-40B4-BE49-F238E27FC236}">
                <a16:creationId xmlns:a16="http://schemas.microsoft.com/office/drawing/2014/main" id="{7C98E354-C3FF-9E86-D156-F0ABCA360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66" y="2493194"/>
            <a:ext cx="2327468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اِلْتَقى ٱلْأَصْدِقاءُ.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AAD6DF-3FD2-2DF2-AA89-B620F657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أريد توسيع هذه الجملة. من يقرأ؟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0FDBC3-0394-625E-8463-1D029C6DD0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996FB5B-0ADF-F8D5-DFA2-4B507DF190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DF79AB-5B03-7458-D41B-15AAFF3EB9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0D1CE8-6EA7-5FC4-A82E-86D4C5E61F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15C943-4F11-28B7-7F10-3EF54BAA494A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655FF-CB3B-112D-662F-9ECAD76E7C3E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DD8C93-6494-4CCB-ECA6-871F791BA2C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F15585-745B-0393-B10E-55A819C21959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5C9B2D8-27DB-BE41-EF0D-419D779A87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289166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09493-0E2E-6213-9088-545D012B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 de texte 2">
            <a:extLst>
              <a:ext uri="{FF2B5EF4-FFF2-40B4-BE49-F238E27FC236}">
                <a16:creationId xmlns:a16="http://schemas.microsoft.com/office/drawing/2014/main" id="{66BDE2E6-47F2-F55F-7845-49D8F8587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4754" y="2421226"/>
            <a:ext cx="3741804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pPr algn="l"/>
            <a:r>
              <a:rPr lang="ar-MA" sz="4800" dirty="0">
                <a:solidFill>
                  <a:srgbClr val="FF0000"/>
                </a:solidFill>
              </a:rPr>
              <a:t>أَيْنَ                       ؟                          </a:t>
            </a:r>
            <a:endParaRPr lang="fr-MA" sz="4800" dirty="0">
              <a:solidFill>
                <a:srgbClr val="FF0000"/>
              </a:solidFill>
            </a:endParaRPr>
          </a:p>
        </p:txBody>
      </p:sp>
      <p:sp>
        <p:nvSpPr>
          <p:cNvPr id="9" name="Zone de texte 2">
            <a:extLst>
              <a:ext uri="{FF2B5EF4-FFF2-40B4-BE49-F238E27FC236}">
                <a16:creationId xmlns:a16="http://schemas.microsoft.com/office/drawing/2014/main" id="{A4F3C771-E86E-6377-FC2F-8D643EFA3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818" y="3696292"/>
            <a:ext cx="279544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في ساحَةِ ٱلْمَدْرَسَةِ.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18505C-D04B-88C7-2DBA-A0ED4A7D1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سأغني الجملة بمعلومة عن المكان. لذا أطرح السؤال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بـ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أَيْنَ؟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8BDBD6-4731-1678-B94E-4B783C7ABB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1CFC443-A140-31F3-8F9E-DBD328CB27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1375D65-A8CF-9564-4921-36EBA614B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9608AFD-7952-BF24-5721-5F0173A22C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AC2AE77-3C79-5377-ECCA-72113E9C42D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EC83C8-4E6F-236A-263D-C7BC9AB9C635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B1003D-73AB-AC99-B9EB-5D0C467B53F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E302A25-8E0A-8672-7617-C2F6DB76BC29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E8F6B94-84AC-DACA-564C-FABC990EDD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09118" cy="809118"/>
          </a:xfrm>
        </p:spPr>
      </p:pic>
      <p:sp>
        <p:nvSpPr>
          <p:cNvPr id="3" name="Zone de texte 2">
            <a:extLst>
              <a:ext uri="{FF2B5EF4-FFF2-40B4-BE49-F238E27FC236}">
                <a16:creationId xmlns:a16="http://schemas.microsoft.com/office/drawing/2014/main" id="{FE14CA68-897C-C512-3F1A-D51599FF4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66" y="2493194"/>
            <a:ext cx="2327468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الْتَقى ٱلْأَصْدِقاءُ.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Zone de texte 2">
            <a:extLst>
              <a:ext uri="{FF2B5EF4-FFF2-40B4-BE49-F238E27FC236}">
                <a16:creationId xmlns:a16="http://schemas.microsoft.com/office/drawing/2014/main" id="{916DF1AC-E4C1-C8CA-65DB-FB9E0DC63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344" y="3696292"/>
            <a:ext cx="2190839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اِلْتَقى </a:t>
            </a:r>
            <a:r>
              <a:rPr lang="ar-MA" dirty="0" err="1"/>
              <a:t>ٱلْأَصْدِقاءُ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9245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 build="allAtOnce"/>
      <p:bldP spid="8" grpId="0" build="allAtOnce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6477-0DC6-2101-C6E6-5319D9816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 de texte 2">
            <a:extLst>
              <a:ext uri="{FF2B5EF4-FFF2-40B4-BE49-F238E27FC236}">
                <a16:creationId xmlns:a16="http://schemas.microsoft.com/office/drawing/2014/main" id="{570BEF81-2DBE-FB78-A30B-99179BD7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094" y="3696292"/>
            <a:ext cx="6840000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اِلْتَقى </a:t>
            </a:r>
            <a:r>
              <a:rPr lang="ar-MA" dirty="0" err="1"/>
              <a:t>ٱلْأَصْدِقاءُ</a:t>
            </a:r>
            <a:r>
              <a:rPr lang="ar-MA" dirty="0"/>
              <a:t> في ساحَةِ </a:t>
            </a:r>
            <a:r>
              <a:rPr lang="ar-MA" dirty="0" err="1"/>
              <a:t>ٱلْمَدْرَسَةِ</a:t>
            </a:r>
            <a:r>
              <a:rPr lang="ar-MA" dirty="0"/>
              <a:t> </a:t>
            </a:r>
            <a:endParaRPr lang="fr-MA" dirty="0"/>
          </a:p>
        </p:txBody>
      </p:sp>
      <p:sp>
        <p:nvSpPr>
          <p:cNvPr id="6" name="Zone de texte 2">
            <a:extLst>
              <a:ext uri="{FF2B5EF4-FFF2-40B4-BE49-F238E27FC236}">
                <a16:creationId xmlns:a16="http://schemas.microsoft.com/office/drawing/2014/main" id="{34DC0408-4796-C0FC-BDE0-F150489F6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3307" y="2349000"/>
            <a:ext cx="3874813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FF0000"/>
                </a:solidFill>
              </a:rPr>
              <a:t>مَتى                         </a:t>
            </a:r>
            <a:r>
              <a:rPr lang="ar-MA" sz="6000" dirty="0">
                <a:solidFill>
                  <a:srgbClr val="FF0000"/>
                </a:solidFill>
              </a:rPr>
              <a:t>؟</a:t>
            </a:r>
            <a:endParaRPr lang="fr-MA" dirty="0">
              <a:solidFill>
                <a:srgbClr val="FF0000"/>
              </a:solidFill>
            </a:endParaRPr>
          </a:p>
        </p:txBody>
      </p:sp>
      <p:sp>
        <p:nvSpPr>
          <p:cNvPr id="9" name="Zone de texte 2">
            <a:extLst>
              <a:ext uri="{FF2B5EF4-FFF2-40B4-BE49-F238E27FC236}">
                <a16:creationId xmlns:a16="http://schemas.microsoft.com/office/drawing/2014/main" id="{D418F6AC-D908-3A09-36F8-05F75CC8B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532" y="3696292"/>
            <a:ext cx="2795442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وَقْتَ </a:t>
            </a:r>
            <a:r>
              <a:rPr lang="ar-MA" dirty="0" err="1">
                <a:solidFill>
                  <a:srgbClr val="C00000"/>
                </a:solidFill>
              </a:rPr>
              <a:t>ٱلْاِسْتِراحَةِ</a:t>
            </a:r>
            <a:r>
              <a:rPr lang="ar-MA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C1D9D50-1004-7FD4-7008-820926466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685800"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أطرح سؤالا آخر : مَتى؟  من يقرأ الجملة الموسعة؟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A23AD6-283E-DA3D-BFB0-DC609FFDD8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4246CE-B3D6-C9B5-326F-546F017FCD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94DDFA-CD83-3A03-505F-443E40F8F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977E243-161D-4877-7C58-68069D5EAD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D3D718A-D3CE-C398-3A52-8D9BD354EB4A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742E3B-4BAE-2510-8F38-E83EBC5866B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7087D2-11B4-8DE3-7B13-398779CA7363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C842EC-72E2-E22C-63D4-94BFAF486428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6C8F627-EDF2-F7DC-6834-6DFEAC8FB9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09118" cy="809118"/>
          </a:xfrm>
        </p:spPr>
      </p:pic>
      <p:sp>
        <p:nvSpPr>
          <p:cNvPr id="3" name="Zone de texte 2">
            <a:extLst>
              <a:ext uri="{FF2B5EF4-FFF2-40B4-BE49-F238E27FC236}">
                <a16:creationId xmlns:a16="http://schemas.microsoft.com/office/drawing/2014/main" id="{7174BF5F-4295-8EF6-3FD1-68FD3C634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176" y="2493194"/>
            <a:ext cx="2327468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اِلْتَقى ٱلْأَصْدِقاءُ.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66027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6" grpId="0"/>
      <p:bldP spid="6" grpId="1"/>
      <p:bldP spid="9" grpId="0" build="allAtOnce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EA2BCD-D51C-D3ED-6EC0-F78217A4A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BD418-ABDD-012C-07CA-B9966CB43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بخطوات إستراتيجية "التوسيع"؟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307F19E-5B48-D4FF-5E81-FBE90E65192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59CF06-2390-E52A-67BC-7394E072D3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9B8FAE-9589-2CA7-64A1-D81EAEAF5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F174D7E-38A8-6466-5DE3-E049706201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A9E5C1A-55E2-BE8B-7805-A0BA324B450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C949BC-21F7-E382-D5DA-BDFD217B7C5F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C28D0A-2ECD-63C0-4509-8BB6E216E223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00DCB4-8619-2E0A-3FB3-6BC223CE1702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2" name="Espace réservé pour une image  11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A5F89B-44F3-868F-F2A0-49C605FD7CB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D03E451-5F18-A834-DAEA-F7E4E6C70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848" y="1584000"/>
            <a:ext cx="6608637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7182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574D4-8EF5-E8A4-F047-BED6A59A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6129012-689D-33FB-6BAA-43BF93DB6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3360" y="1578376"/>
            <a:ext cx="3197586" cy="4906807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D16F0D3-E590-EE82-76E3-AF47BD0BE5C9}"/>
              </a:ext>
            </a:extLst>
          </p:cNvPr>
          <p:cNvSpPr/>
          <p:nvPr/>
        </p:nvSpPr>
        <p:spPr>
          <a:xfrm>
            <a:off x="3061010" y="3348681"/>
            <a:ext cx="2932596" cy="1449984"/>
          </a:xfrm>
          <a:prstGeom prst="round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5C757F6-BD51-7122-8AFD-D01B71DB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رقم 16 و أنجزوا النشاط 1 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6E344E-48CE-BF76-9096-30834740EB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01B7E28-F4E0-B88A-6ED7-73D79AD9CA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1776E33-4290-BAA5-0088-49C4A0B95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3F7205-A1DE-7EED-B902-3454377566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C9D345F-6813-1D1E-B30F-3C44BC01FE5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93B774-5F28-9E89-B42E-1635402EA76A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2B18F5-FAE9-A77B-EDEA-6E2CF7D5A75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9BEFC1-D6F7-5564-F01A-B9D33F696AF3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C26CA81-49E0-37BA-BD2D-8BEDC8D052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914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5601D-0F45-D4BE-4951-E4EAD0A7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B82964-D4C1-A7F3-BB5E-9EA911B16D38}"/>
              </a:ext>
            </a:extLst>
          </p:cNvPr>
          <p:cNvSpPr/>
          <p:nvPr/>
        </p:nvSpPr>
        <p:spPr>
          <a:xfrm>
            <a:off x="1303778" y="2023863"/>
            <a:ext cx="653644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ٱلْجُمْلَةَ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بِٱعْتِمادِ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مَعْلوماتٍ مِنَ ٱلنَّصِّ ٱلْقِرائِيِّ "دَرْسٌ في ٱلْحَياةِ"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C288ACE-B879-A714-696E-386F5ED5C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9" y="3142313"/>
            <a:ext cx="8176041" cy="292631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EF8F50-6C19-507C-5374-7DF2496F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المطلوب منكم في هذا النشاط؟  أنجزوا سأمر لمساعدتكم</a:t>
            </a:r>
            <a:r>
              <a:rPr kumimoji="0" lang="ar-MA" sz="2400" b="1" u="none" strike="noStrike" kern="1200" cap="none" spc="0" normalizeH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rgbClr val="7F7F7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1179A51-4CAC-9C35-991A-ED96088C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39770D-782A-A44A-0923-2603C934CE5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25CD26D-908F-E0B9-5550-45FF45A1A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54ACF4-281A-FE1A-3AB0-D9BF31432C1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FA33EE-2CB7-2BE3-EB8B-024E4531E11B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BC1772-685B-C259-6FF7-4B7397AB2CE3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46BD67-904B-00A7-CF8F-A1A54053A21D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B94EAA-8DBB-4AF3-5C38-23BC66EB47DB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720D922-F64A-BDA9-6DF4-55460BC722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2367214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هيكلة الحصة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1998474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4570875" y="1661169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36654" y="1586265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14" y="3148595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1998474" y="364898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800" b="1" dirty="0">
                <a:cs typeface="Microsoft Uighur" panose="02000000000000000000" pitchFamily="2" charset="-78"/>
              </a:rPr>
              <a:t>همزتا الوصل والقطع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511837" y="3256907"/>
            <a:ext cx="1079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 -  02 </a:t>
            </a:r>
            <a:r>
              <a:rPr lang="ar-MA" dirty="0"/>
              <a:t>إملاء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03355" y="3360691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C029688F-B394-8C1A-AEA1-6570605F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36654" y="3157178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14" y="4631455"/>
            <a:ext cx="5436000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1998474" y="513184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800" b="1" dirty="0">
                <a:cs typeface="Microsoft Uighur" panose="02000000000000000000" pitchFamily="2" charset="-78"/>
              </a:rPr>
              <a:t>مهارة توسيع فكرة (1) إغناء الجمل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038952" y="4735166"/>
            <a:ext cx="1552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dirty="0"/>
              <a:t>  -  03 </a:t>
            </a:r>
            <a:r>
              <a:rPr lang="ar-MA" dirty="0"/>
              <a:t>انتاج كتابي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814946" y="4843551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36654" y="465367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735A-CAEC-D2B3-8075-FAF247F0E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16DEA57-0197-0105-A431-77C6F66C8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 ، من يجيب عن السؤال؟</a:t>
            </a:r>
            <a:endParaRPr lang="fr-FR" dirty="0">
              <a:solidFill>
                <a:srgbClr val="7F7F7F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2D9D9F-3D98-8928-D782-9D815EC8B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416F07-CA47-0C74-B652-785A12FA2D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4AF526-5D21-F58B-E3A1-B498256E9C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1F76E4-DE83-B9D0-4097-0BF2246E31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2D9179-65E2-3729-8BC0-C1CBA6D6862A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DD1533-688B-F6CE-8A49-9E2FC4369EED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957012-02DE-2432-7CEA-0CDCB4DDB72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C69580-850B-28A2-5D22-338942A9F4D2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4BA25D-A3CB-C2A4-A9BB-1BBA34853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84" y="2981449"/>
            <a:ext cx="8176041" cy="2926319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46CA3BD-69FE-770F-AECE-9F8E512D373F}"/>
              </a:ext>
            </a:extLst>
          </p:cNvPr>
          <p:cNvSpPr/>
          <p:nvPr/>
        </p:nvSpPr>
        <p:spPr>
          <a:xfrm>
            <a:off x="1998132" y="3714930"/>
            <a:ext cx="3480819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ٱلْأَطْفالُ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ٱلْمُباراةَ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B9D0605-FC1E-47D6-F394-91442D3CD0F1}"/>
              </a:ext>
            </a:extLst>
          </p:cNvPr>
          <p:cNvSpPr/>
          <p:nvPr/>
        </p:nvSpPr>
        <p:spPr>
          <a:xfrm>
            <a:off x="1303778" y="2023863"/>
            <a:ext cx="6536443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أُوَسِّعُ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ٱلْجُمْلَةَ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بِٱعْتِمادِ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مَعْلوماتٍ مِنَ ٱلنَّصِّ ٱلْقِرائِيِّ "دَرْسٌ في ٱلْحَياةِ"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229E6C6-E736-5FE4-B77B-3CBFFF596305}"/>
              </a:ext>
            </a:extLst>
          </p:cNvPr>
          <p:cNvSpPr/>
          <p:nvPr/>
        </p:nvSpPr>
        <p:spPr>
          <a:xfrm>
            <a:off x="638415" y="4473600"/>
            <a:ext cx="4844865" cy="67858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ٱلْأَطْفالُ 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ٱلْمُباراةَ صَباحَ يَوْمِ ٱلْأَحَدِ</a:t>
            </a: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FCDE24D-7CE6-32FE-A20E-A3F0676B91F5}"/>
              </a:ext>
            </a:extLst>
          </p:cNvPr>
          <p:cNvSpPr/>
          <p:nvPr/>
        </p:nvSpPr>
        <p:spPr>
          <a:xfrm>
            <a:off x="560057" y="5126998"/>
            <a:ext cx="4918894" cy="733481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لَعِبَ ٱلْأَطْفالُ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ٱلْمُباراةَ صَباحَ يَوْمِ ٱلْأَحَدِ في مَلْعَبِ </a:t>
            </a:r>
            <a:r>
              <a:rPr kumimoji="0" lang="ar-MA" sz="2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ٱلْحَيِّ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20" name="Espace réservé pour une image  19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3B37BCF-EFAA-98F4-374E-46C000946D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0906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1EDB0-5E26-3779-BE52-2403ECBC9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94EF070-E418-B344-96BA-7289362DE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301" y="1809448"/>
            <a:ext cx="5023230" cy="720000"/>
          </a:xfrm>
        </p:spPr>
        <p:txBody>
          <a:bodyPr/>
          <a:lstStyle/>
          <a:p>
            <a:pPr algn="r"/>
            <a:r>
              <a:rPr lang="ar-SA" sz="4000" dirty="0"/>
              <a:t>اختــتام الحــصة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BCF9950-B091-F73F-C942-6E626BDE8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7531" y="1923047"/>
            <a:ext cx="396000" cy="39600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604897F-730C-C4F0-1E9B-1F3F39B5E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614" y="3148595"/>
            <a:ext cx="5436000" cy="140587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2A1F62F4-DF7B-AD0C-9D6E-A12E11DC9603}"/>
              </a:ext>
            </a:extLst>
          </p:cNvPr>
          <p:cNvSpPr txBox="1">
            <a:spLocks/>
          </p:cNvSpPr>
          <p:nvPr/>
        </p:nvSpPr>
        <p:spPr>
          <a:xfrm>
            <a:off x="1998474" y="364898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2000" b="1" dirty="0">
                <a:cs typeface="Microsoft Uighur" panose="02000000000000000000" pitchFamily="2" charset="-78"/>
              </a:rPr>
              <a:t>ماذا تعلمتم اليوم؟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8182BF0-ED65-E03E-7D8E-A968C9743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386" y="3164791"/>
            <a:ext cx="406657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5998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9FD77CD-20DC-B4A9-1558-6FA2EFE5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711051-CC80-5216-E7A7-1A356716CA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1CA9588-EA0E-5007-7E6D-59A33AEAC3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2A5DC95-3506-0CDF-AF3E-24FFD07AA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73D064C-0A55-F512-EA01-C86741F21AFC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D8F787-4BDF-BE0C-E75A-9C63E91C555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BF345A-372A-36CA-D3B1-95B84B99128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2A77C4-0E94-48A7-9DD4-FC41024F74FB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Titre 1">
            <a:extLst>
              <a:ext uri="{FF2B5EF4-FFF2-40B4-BE49-F238E27FC236}">
                <a16:creationId xmlns:a16="http://schemas.microsoft.com/office/drawing/2014/main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2DFFFED-0892-9DD6-8B2C-3C8912159464}"/>
              </a:ext>
            </a:extLst>
          </p:cNvPr>
          <p:cNvSpPr txBox="1"/>
          <p:nvPr/>
        </p:nvSpPr>
        <p:spPr>
          <a:xfrm>
            <a:off x="5728805" y="3879216"/>
            <a:ext cx="2880000" cy="1080000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2800" b="0" dirty="0"/>
              <a:t>تَدَرَّبْتُ عَلى كَيْفِيَّةِ </a:t>
            </a:r>
            <a:r>
              <a:rPr lang="ar-MA" sz="2800" b="0" dirty="0" err="1"/>
              <a:t>ٱلتَّمْييزِ</a:t>
            </a:r>
            <a:r>
              <a:rPr lang="ar-MA" sz="2800" b="0" dirty="0"/>
              <a:t> بَيْنَ هَمْزَةِ </a:t>
            </a:r>
            <a:r>
              <a:rPr lang="ar-MA" sz="2800" b="0" dirty="0" err="1"/>
              <a:t>ٱلْوَصْلِ</a:t>
            </a:r>
            <a:r>
              <a:rPr lang="ar-MA" sz="2800" b="0" dirty="0"/>
              <a:t> وَهَمْزَةِ </a:t>
            </a:r>
            <a:r>
              <a:rPr lang="ar-MA" sz="2800" b="0" dirty="0" err="1"/>
              <a:t>ٱلْقَطْعِ</a:t>
            </a:r>
            <a:r>
              <a:rPr lang="ar-MA" sz="2800" b="0" dirty="0"/>
              <a:t> 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61DF98E-4308-DFD7-2BD3-B7BDBB85D2D7}"/>
              </a:ext>
            </a:extLst>
          </p:cNvPr>
          <p:cNvSpPr txBox="1"/>
          <p:nvPr/>
        </p:nvSpPr>
        <p:spPr>
          <a:xfrm>
            <a:off x="569412" y="3897933"/>
            <a:ext cx="2880000" cy="1080000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تَدَرَّبْتُ عَلى تَوْسيعِ فِكْرَةٍ .</a:t>
            </a: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F662021-B16B-E62B-4BB0-E9CBE01068B9}"/>
              </a:ext>
            </a:extLst>
          </p:cNvPr>
          <p:cNvSpPr/>
          <p:nvPr/>
        </p:nvSpPr>
        <p:spPr>
          <a:xfrm>
            <a:off x="4783675" y="3029464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11978966-A6F6-F84C-A90C-0B4117ABA3CD}"/>
              </a:ext>
            </a:extLst>
          </p:cNvPr>
          <p:cNvSpPr/>
          <p:nvPr/>
        </p:nvSpPr>
        <p:spPr>
          <a:xfrm flipH="1">
            <a:off x="2009412" y="3038917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59ABC0F-41C5-7157-1C7B-D4EC06AE0F64}"/>
              </a:ext>
            </a:extLst>
          </p:cNvPr>
          <p:cNvSpPr txBox="1"/>
          <p:nvPr/>
        </p:nvSpPr>
        <p:spPr>
          <a:xfrm>
            <a:off x="3176629" y="2618073"/>
            <a:ext cx="2773825" cy="783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400" dirty="0"/>
              <a:t>في هَذِهِ </a:t>
            </a:r>
            <a:r>
              <a:rPr lang="ar-MA" sz="4400" dirty="0" err="1"/>
              <a:t>ٱلْحِصَّةِ</a:t>
            </a:r>
            <a:endParaRPr lang="ar-MA" sz="4400" dirty="0"/>
          </a:p>
        </p:txBody>
      </p:sp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26EE47E8-1DB9-ECA1-2E1E-733476C69E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AC9A0-E60C-F7DA-9268-549A7A5F1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EB00391-0EEF-3661-9E38-4956A3A9B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1967" y="1519102"/>
            <a:ext cx="3171797" cy="486723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B3A113-C0E3-6AC1-23B0-B3EDF1356F82}"/>
              </a:ext>
            </a:extLst>
          </p:cNvPr>
          <p:cNvSpPr/>
          <p:nvPr/>
        </p:nvSpPr>
        <p:spPr>
          <a:xfrm>
            <a:off x="3005254" y="4806776"/>
            <a:ext cx="3074078" cy="10490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B406449-4BBF-C51F-DEBC-080E1215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12" y="756000"/>
            <a:ext cx="712224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المنزل أنجزوا التمرين التالي ص 16.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17" name="Espace réservé pour une image  16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B3D0606E-9B20-6756-DB5D-219C7A0018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141" y="611943"/>
            <a:ext cx="900113" cy="900113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1314E6-1AB6-E166-FC2B-AEEC549379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FAA9E2-4990-82E0-71AF-E656196D1D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91B6450-9BAC-B62F-70FF-1E8DE71F11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C3244D6-2DF9-A573-6F50-27F17E66BD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186AE1C-97A0-3F79-B131-3774D03585E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5789D2-7F3F-35A6-C65F-4F86542450FE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1DE76C-744E-8B88-158F-5707D0CE5B24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C4B6177-25FA-1E69-F08B-1B33F5FD2616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019785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B85EB-51DA-E1BD-3AA8-4D54A9E4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7DFA015-F8B4-476E-8D5B-1E386C25BFA1}"/>
              </a:ext>
            </a:extLst>
          </p:cNvPr>
          <p:cNvSpPr/>
          <p:nvPr/>
        </p:nvSpPr>
        <p:spPr>
          <a:xfrm>
            <a:off x="2880631" y="2080850"/>
            <a:ext cx="2827606" cy="238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id="{143776F4-F452-CCD7-B71F-BA37D5ABE4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9468" y="33781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6B1B999-5D86-6B45-7562-ADB6C1091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9849" y="1583999"/>
            <a:ext cx="2988100" cy="4585343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D225715-444C-18B8-DBB3-574837B4017A}"/>
              </a:ext>
            </a:extLst>
          </p:cNvPr>
          <p:cNvSpPr/>
          <p:nvPr/>
        </p:nvSpPr>
        <p:spPr>
          <a:xfrm>
            <a:off x="3100389" y="3737920"/>
            <a:ext cx="3014662" cy="11211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3A533E4-7460-A485-3F7B-62667344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كراساتكم؛ في المنزل انجزوا التمرين التالي ص15</a:t>
            </a:r>
            <a:endParaRPr lang="fr-FR" sz="2400" dirty="0">
              <a:solidFill>
                <a:srgbClr val="7F7F7F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052D13-DFFF-BC58-4BDA-74301A1C47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464F7D-3D4D-FD31-C74A-5BBED07D7B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4252533-692D-3716-9A0C-2D42056BD3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5668643-421F-6301-EFE0-6EAE74705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16F50B-DB3D-E3F9-61FB-D6B3F7012D62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9511B9-DFD8-F2F2-3252-36666A490F5F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2EACB7-E78D-DA4E-E24C-5B469D817AC4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55F493-AC07-7276-96A9-009535EAE190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6" name="Espace réservé pour une image  16" descr="Une image contenant dessin humoristique, Dessin animé, clipart, jouet&#10;&#10;Le contenu généré par l’IA peut être incorrect.">
            <a:extLst>
              <a:ext uri="{FF2B5EF4-FFF2-40B4-BE49-F238E27FC236}">
                <a16:creationId xmlns:a16="http://schemas.microsoft.com/office/drawing/2014/main" id="{A120F620-7E10-9E29-8FCE-1CF0B9B9BD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141" y="611943"/>
            <a:ext cx="900113" cy="900113"/>
          </a:xfrm>
        </p:spPr>
      </p:pic>
    </p:spTree>
    <p:extLst>
      <p:ext uri="{BB962C8B-B14F-4D97-AF65-F5344CB8AC3E}">
        <p14:creationId xmlns:p14="http://schemas.microsoft.com/office/powerpoint/2010/main" val="75912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055C4-C670-3F95-1AA2-D36EAB6BA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8BFFE9A3-7E1E-ECCB-7ADC-311A25A8E323}"/>
              </a:ext>
            </a:extLst>
          </p:cNvPr>
          <p:cNvSpPr txBox="1"/>
          <p:nvPr/>
        </p:nvSpPr>
        <p:spPr>
          <a:xfrm>
            <a:off x="487748" y="1919120"/>
            <a:ext cx="816850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MA" sz="8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ملحق</a:t>
            </a:r>
          </a:p>
          <a:p>
            <a:pPr algn="ctr">
              <a:defRPr/>
            </a:pPr>
            <a:r>
              <a:rPr lang="ar-MA" sz="8800" b="1" dirty="0">
                <a:ln/>
                <a:pattFill prst="dkUpDiag">
                  <a:fgClr>
                    <a:prstClr val="white">
                      <a:lumMod val="50000"/>
                    </a:prstClr>
                  </a:fgClr>
                  <a:bgClr>
                    <a:prstClr val="black">
                      <a:lumMod val="75000"/>
                      <a:lumOff val="25000"/>
                    </a:prstClr>
                  </a:bgClr>
                </a:patt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8800" b="1" dirty="0">
                <a:ln/>
                <a:solidFill>
                  <a:srgbClr val="424D7B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نَصُّ </a:t>
            </a:r>
            <a:r>
              <a:rPr lang="ar-MA" sz="8800" b="1" dirty="0" err="1">
                <a:ln/>
                <a:solidFill>
                  <a:srgbClr val="424D7B"/>
                </a:solidFill>
                <a:effectLst>
                  <a:outerShdw blurRad="38100" dist="19050" dir="2700000" algn="tl" rotWithShape="0">
                    <a:prstClr val="black">
                      <a:lumMod val="50000"/>
                      <a:alpha val="40000"/>
                    </a:prst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ٱلْإِمْلاءِ</a:t>
            </a:r>
            <a:endParaRPr lang="ar-MA" sz="8800" b="1" dirty="0">
              <a:ln/>
              <a:solidFill>
                <a:srgbClr val="424D7B"/>
              </a:solidFill>
              <a:effectLst>
                <a:outerShdw blurRad="38100" dist="19050" dir="2700000" algn="tl" rotWithShape="0">
                  <a:prstClr val="black">
                    <a:lumMod val="50000"/>
                    <a:alpha val="40000"/>
                  </a:prst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495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1F3E5-DEDB-6A2F-ED33-C4C88860E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2643F929-55E8-ABC0-6E4E-91C2E08CA5E8}"/>
              </a:ext>
            </a:extLst>
          </p:cNvPr>
          <p:cNvSpPr txBox="1"/>
          <p:nvPr/>
        </p:nvSpPr>
        <p:spPr>
          <a:xfrm>
            <a:off x="570116" y="1969041"/>
            <a:ext cx="8003768" cy="3785652"/>
          </a:xfrm>
          <a:custGeom>
            <a:avLst/>
            <a:gdLst>
              <a:gd name="connsiteX0" fmla="*/ 0 w 8003768"/>
              <a:gd name="connsiteY0" fmla="*/ 0 h 3785652"/>
              <a:gd name="connsiteX1" fmla="*/ 8003768 w 8003768"/>
              <a:gd name="connsiteY1" fmla="*/ 0 h 3785652"/>
              <a:gd name="connsiteX2" fmla="*/ 8003768 w 8003768"/>
              <a:gd name="connsiteY2" fmla="*/ 3785652 h 3785652"/>
              <a:gd name="connsiteX3" fmla="*/ 0 w 8003768"/>
              <a:gd name="connsiteY3" fmla="*/ 3785652 h 3785652"/>
              <a:gd name="connsiteX4" fmla="*/ 0 w 8003768"/>
              <a:gd name="connsiteY4" fmla="*/ 0 h 378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3768" h="3785652" extrusionOk="0">
                <a:moveTo>
                  <a:pt x="0" y="0"/>
                </a:moveTo>
                <a:cubicBezTo>
                  <a:pt x="3471412" y="11760"/>
                  <a:pt x="6105241" y="75510"/>
                  <a:pt x="8003768" y="0"/>
                </a:cubicBezTo>
                <a:cubicBezTo>
                  <a:pt x="7879031" y="1274057"/>
                  <a:pt x="7862311" y="2689217"/>
                  <a:pt x="8003768" y="3785652"/>
                </a:cubicBezTo>
                <a:cubicBezTo>
                  <a:pt x="5923805" y="3793771"/>
                  <a:pt x="3322276" y="3954890"/>
                  <a:pt x="0" y="3785652"/>
                </a:cubicBezTo>
                <a:cubicBezTo>
                  <a:pt x="-43464" y="2640823"/>
                  <a:pt x="71719" y="1234273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53536183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أَحْمَدُ وَأُسامَةُ صَديقانِ مُخْلِصانِ. اِجْتَمَعا في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ٱلْحَديقَةِ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وَٱتَّفَقا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عَلى أَنْ يَلْعَبا كُرَةَ ٱلْقَدَمِ. أَخَذَ أَحْمَدُ ٱلْكُرَةَ وَأَعْطاها لِأُسامَةَ. اِنْطَلَقَ ٱلصَّديقانِ يَجْريان وَيَضْحَكانِ مُسْتَمْتِعينَ بِوَقْتِهِما وَ فَخوريْنِ بِصَداقَتِهِما. إِنَّ ٱل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صَّداقَةَ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ٱلْحَقيقِيَّةَ كَنْزٌ لا يُقَدَّرُ بِثَمَنٍ.</a:t>
            </a:r>
          </a:p>
        </p:txBody>
      </p:sp>
    </p:spTree>
    <p:extLst>
      <p:ext uri="{BB962C8B-B14F-4D97-AF65-F5344CB8AC3E}">
        <p14:creationId xmlns:p14="http://schemas.microsoft.com/office/powerpoint/2010/main" val="219517095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550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84028" y="1770796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224000" y="2908660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التمييز بين همزتي الوصل والقطع نطقا و كتابة.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224000" y="4022136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توظيف مهارة توسيع فكرة  لإنتاج فقرات بسيطة.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8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مرحبا</a:t>
            </a:r>
            <a:r>
              <a:rPr lang="ar-MA" sz="28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بكم ، سننطلق في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حصة</a:t>
            </a:r>
            <a:r>
              <a:rPr lang="ar-MA" sz="28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اللغة العربية.</a:t>
            </a:r>
            <a:endParaRPr sz="28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2026CECB-C5B0-B26B-85FC-E6C1C24FAAD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5" name="Image 14" descr="Une image contenant dessin humoristique, chaussures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BBB76F2E-6804-0379-AE91-31B695389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93" y="2087065"/>
            <a:ext cx="4172368" cy="37499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B27945-CB8E-4A4F-1E80-2A5B700FEA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9888B49-4E2C-865E-CAF5-0546A8FC0E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D366B0D-8213-37DC-5695-94E4143D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1B195D-5551-DFF5-015A-71DD972D36F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BB67075-C05E-4290-6246-2A4DB688304B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E4142A-421F-C7D1-E1E3-CB62403F748A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74DB48-8935-89EC-3681-15DD643806D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26BEDD-92E6-4CF6-E739-38ED35A93334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Class AR_NV_04_1">
            <a:hlinkClick r:id="" action="ppaction://media"/>
            <a:extLst>
              <a:ext uri="{FF2B5EF4-FFF2-40B4-BE49-F238E27FC236}">
                <a16:creationId xmlns:a16="http://schemas.microsoft.com/office/drawing/2014/main" id="{B58452A0-0BB3-2985-902E-E207FE4E540A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A22FC12-9DCD-1290-B2D0-B231FE90E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F290E89-3C50-A458-E463-E3AEE94FAAED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8436" y="738187"/>
            <a:ext cx="791626" cy="791626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153054D-E439-C901-8EFF-9FC39A115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55C4D1-5411-F034-8CB3-CA9BF9419F4A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0338F2-3155-F46D-F63C-85DBD2BE2ED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9A02A5-B41C-0187-BE29-B5184B38F314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94877A-40FE-DAFD-05E5-1A733FEAF20C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1A66AA-32D3-5D30-E4D4-CDE4D8E6C5B5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D5FCB0-DFB0-246D-3D4E-48E242C5B93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210F85-7C64-9C5B-98A4-D3336E32E4FF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51766-45FE-2363-6767-31A64E2D7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3DF81BE-8B70-4DC1-CFFF-4EAE2F5E9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4828" y="1761047"/>
            <a:ext cx="3418703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40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النشاط الاعتيادي</a:t>
            </a:r>
            <a:endParaRPr lang="fr-MA" sz="4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09E0852-C90C-EE8D-74B6-6E3D1824D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00" y="3046742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D54D5DA6-46FC-299B-A489-8FA0AC66827F}"/>
              </a:ext>
            </a:extLst>
          </p:cNvPr>
          <p:cNvSpPr txBox="1">
            <a:spLocks/>
          </p:cNvSpPr>
          <p:nvPr/>
        </p:nvSpPr>
        <p:spPr>
          <a:xfrm>
            <a:off x="1951860" y="354713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32066ED-DEB8-56B0-FB17-370776146087}"/>
              </a:ext>
            </a:extLst>
          </p:cNvPr>
          <p:cNvSpPr txBox="1"/>
          <p:nvPr/>
        </p:nvSpPr>
        <p:spPr>
          <a:xfrm>
            <a:off x="4524261" y="3135742"/>
            <a:ext cx="202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E616B8-8BEA-5A7F-4E6B-9DE0B2028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8127" y="3258838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11A410CA-1D56-3F75-B5DC-57D1870982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690040" y="3060838"/>
            <a:ext cx="468000" cy="46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03F89B-0AEB-F9BD-817E-AB4A83213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31" y="1923047"/>
            <a:ext cx="396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51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240A6-BE09-A840-C4CF-05DB1E269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BC21BB-08CB-FE69-C5A8-1905DD2A4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D54641-23AE-16C7-047F-29E66031D8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08DD7F-F473-410C-4EBD-D0212E90B6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F17D25-D46D-FD67-D5D6-4AF7A75488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A27C76-82FB-AF0F-4CE7-B38DEB1C1CF3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84ACA5-A93F-0EA0-1159-76D47B48A669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D1E257-35A2-D964-38E9-D529E46D90AA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E7C3EC-C216-94A2-A9F0-C4B98654E774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16112BC-33E7-4A43-DA58-9CAF26487CEE}"/>
              </a:ext>
            </a:extLst>
          </p:cNvPr>
          <p:cNvSpPr/>
          <p:nvPr/>
        </p:nvSpPr>
        <p:spPr>
          <a:xfrm>
            <a:off x="7377486" y="2915686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يَزْخَرُ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6694AC8-25B6-9F42-DC14-CADAA081FECB}"/>
              </a:ext>
            </a:extLst>
          </p:cNvPr>
          <p:cNvSpPr/>
          <p:nvPr/>
        </p:nvSpPr>
        <p:spPr>
          <a:xfrm>
            <a:off x="5886596" y="2915686"/>
            <a:ext cx="1378177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تُراثٌ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6C880EE-CD72-3ECF-11B1-A80D485C7BB4}"/>
              </a:ext>
            </a:extLst>
          </p:cNvPr>
          <p:cNvSpPr/>
          <p:nvPr/>
        </p:nvSpPr>
        <p:spPr>
          <a:xfrm>
            <a:off x="4443313" y="2915686"/>
            <a:ext cx="1330571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عَريقٍ</a:t>
            </a:r>
            <a:endParaRPr kumimoji="0" lang="fr-FR" sz="4400" b="0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2CBC864-81BD-72B2-D8D4-7FA5499C0C43}"/>
              </a:ext>
            </a:extLst>
          </p:cNvPr>
          <p:cNvSpPr/>
          <p:nvPr/>
        </p:nvSpPr>
        <p:spPr>
          <a:xfrm>
            <a:off x="430667" y="2915686"/>
            <a:ext cx="3899934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بِفَضْلِ هِمَّتِهِمُ ٱلْعالِيَةِ</a:t>
            </a:r>
          </a:p>
        </p:txBody>
      </p:sp>
      <p:sp>
        <p:nvSpPr>
          <p:cNvPr id="17" name="Google Shape;1360;p13">
            <a:extLst>
              <a:ext uri="{FF2B5EF4-FFF2-40B4-BE49-F238E27FC236}">
                <a16:creationId xmlns:a16="http://schemas.microsoft.com/office/drawing/2014/main" id="{DFC3D49E-1AFF-4BAD-FA3B-E6B88208A85C}"/>
              </a:ext>
            </a:extLst>
          </p:cNvPr>
          <p:cNvSpPr/>
          <p:nvPr/>
        </p:nvSpPr>
        <p:spPr>
          <a:xfrm>
            <a:off x="430668" y="4118455"/>
            <a:ext cx="8324996" cy="900000"/>
          </a:xfrm>
          <a:prstGeom prst="roundRect">
            <a:avLst/>
          </a:prstGeom>
          <a:solidFill>
            <a:srgbClr val="ECF8F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ar-MA" sz="4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يَزْخَرُ ٱلْمَغْرِبُ بِتُراثٍ حَضارِيٍّ عَريقٍ.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FB5EDF7F-8F99-77B6-FD31-D4BBFB51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kern="0" dirty="0">
                <a:solidFill>
                  <a:srgbClr val="7F7F7F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في حصة اليوم، ستقومون بقراءة جملة وفقرة بدقة واسترسال.</a:t>
            </a:r>
            <a:endParaRPr lang="fr-FR" sz="2400" dirty="0"/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9BA1CF95-16F5-47B9-1F01-DBCD011088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61737" cy="861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807738"/>
      </p:ext>
    </p:extLst>
  </p:cSld>
  <p:clrMapOvr>
    <a:masterClrMapping/>
  </p:clrMapOvr>
  <p:transition spd="slow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_اختتام الحص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18956</TotalTime>
  <Words>1348</Words>
  <Application>Microsoft Office PowerPoint</Application>
  <PresentationFormat>Affichage à l'écran (4:3)</PresentationFormat>
  <Paragraphs>328</Paragraphs>
  <Slides>48</Slides>
  <Notes>22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30</vt:i4>
      </vt:variant>
      <vt:variant>
        <vt:lpstr>Titres des diapositives</vt:lpstr>
      </vt:variant>
      <vt:variant>
        <vt:i4>48</vt:i4>
      </vt:variant>
    </vt:vector>
  </HeadingPairs>
  <TitlesOfParts>
    <vt:vector size="90" baseType="lpstr">
      <vt:lpstr>Arial</vt:lpstr>
      <vt:lpstr>Arial Rounded MT Bold</vt:lpstr>
      <vt:lpstr>Calibri</vt:lpstr>
      <vt:lpstr>Calibri Light</vt:lpstr>
      <vt:lpstr>Dosis</vt:lpstr>
      <vt:lpstr>Dosis ExtraBold</vt:lpstr>
      <vt:lpstr>Dosis Medium</vt:lpstr>
      <vt:lpstr>Dosis SemiBold</vt:lpstr>
      <vt:lpstr>Microsoft Uighur</vt:lpstr>
      <vt:lpstr>Modern Love</vt:lpstr>
      <vt:lpstr>Noto Sans Symbols</vt:lpstr>
      <vt:lpstr>Wingdings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01- نشاط اعتيادي</vt:lpstr>
      <vt:lpstr>1_Office Theme 2013 - 2022</vt:lpstr>
      <vt:lpstr>2_Simple Light</vt:lpstr>
      <vt:lpstr>02- معــــــــــجم</vt:lpstr>
      <vt:lpstr>03- استماع وتحدث</vt:lpstr>
      <vt:lpstr>اختتام الحصة</vt:lpstr>
      <vt:lpstr>00_Env-Enseignant</vt:lpstr>
      <vt:lpstr>قراءة</vt:lpstr>
      <vt:lpstr>1_02- معــــــــــجم</vt:lpstr>
      <vt:lpstr>1_03- استماع وتحدث</vt:lpstr>
      <vt:lpstr>3_Env-Enseignant</vt:lpstr>
      <vt:lpstr>1_Env-Enseignant</vt:lpstr>
      <vt:lpstr>2_01- نشاط اعتيادي</vt:lpstr>
      <vt:lpstr>1_اختتام الحصة</vt:lpstr>
      <vt:lpstr>2_Env-Enseignant</vt:lpstr>
      <vt:lpstr>2_03- استماع وتحدث</vt:lpstr>
      <vt:lpstr>4_Env-Enseignant</vt:lpstr>
      <vt:lpstr>5_Env-Enseignant</vt:lpstr>
      <vt:lpstr>Présentation PowerPoint</vt:lpstr>
      <vt:lpstr>Présentation PowerPoint</vt:lpstr>
      <vt:lpstr>تنظيم حصص الأسبوع التربوي الأول</vt:lpstr>
      <vt:lpstr>هيكلة الحصة</vt:lpstr>
      <vt:lpstr>عند نهاية الحصة</vt:lpstr>
      <vt:lpstr>مرحبا بكم ، سننطلق في حصة اللغة العربية.</vt:lpstr>
      <vt:lpstr>ضعوا اللوحة والكراسة في القمطر.</vt:lpstr>
      <vt:lpstr> النشاط الاعتيادي</vt:lpstr>
      <vt:lpstr> في حصة اليوم، ستقومون بقراءة جملة وفقرة بدقة واسترسال.</vt:lpstr>
      <vt:lpstr> انتبهوا لقراءتي؛ سأعين من بينكم من سيقرأ بعدي</vt:lpstr>
      <vt:lpstr> انتبهوا لقراءتي؛ سأعين من بينكم من سيقرأ بعدي</vt:lpstr>
      <vt:lpstr>Présentation PowerPoint</vt:lpstr>
      <vt:lpstr>Présentation PowerPoint</vt:lpstr>
      <vt:lpstr>إملاء</vt:lpstr>
      <vt:lpstr>انتبهوا جيدا، في هذه الحصة سنتعلم كيف نميز بين همزة الوصل وهمزة القطع نطقا وكتابة.</vt:lpstr>
      <vt:lpstr>انتبهوا كيف سأحدد نوع الهمزة التي تبتدئ بها كلمة "انطلاق"</vt:lpstr>
      <vt:lpstr>سأضع أمامها حرف الواو وأقرأ "وانْطِلاقٌ" ، لَمْ أَنْطِقِ ٱلْهَمْزَةَ،  إذن هذه همزة  وصل تكتب هكذا</vt:lpstr>
      <vt:lpstr>في وسط الكلام تكتب همزة الوصل هكذا ولا تنطق. وفي بداية الكلام تنطق وتكتب</vt:lpstr>
      <vt:lpstr>بنفس الطريقة؛ سأحدد أي همزة سأرسم لإكمال الكلمة </vt:lpstr>
      <vt:lpstr>أقرأ  وَ أربعة"، نَطَقْتُ ٱلْهَمْزَةَ، إذن أَكْتُبُ هَمْزَةَ ٱلْقَطْعِ هَكَذا:  أ </vt:lpstr>
      <vt:lpstr>من يقرأ؟  </vt:lpstr>
      <vt:lpstr>خذوا ألواحكم</vt:lpstr>
      <vt:lpstr>  اكتبوا الكلمة مبتدئين بالهمزة المناسبة</vt:lpstr>
      <vt:lpstr>صححوا – من يشرح كيف حدد الهمزة المناسبة؟ </vt:lpstr>
      <vt:lpstr>  اكتبوا الكلمة مبتدئين بالهمزة المناسبة</vt:lpstr>
      <vt:lpstr>صححوا – من يشرح كيف حدد الهمزة المناسبة؟ </vt:lpstr>
      <vt:lpstr>  اكتبوا الكلمة مبتدئين بالهمزة المناسبة</vt:lpstr>
      <vt:lpstr>صححوا – من يشرح كيف حدد الهمزة المناسبة؟ </vt:lpstr>
      <vt:lpstr>خذوا كراساتكم الصفحة 15 و اكتبوا النص الذي سأملي عليكم </vt:lpstr>
      <vt:lpstr>اُكتبوا ما سأملي عليكم و انتبهوا لكتابة همزتي الوصل والقطع ( النص في الملحق)</vt:lpstr>
      <vt:lpstr>انتبهوا للتصحيح</vt:lpstr>
      <vt:lpstr>إنتاج كتابي</vt:lpstr>
      <vt:lpstr>الآن، ننتقل إلى ورشة الكتابة . ستتدربون على مهارة توسيع فكرة. </vt:lpstr>
      <vt:lpstr>انتبهوا، أريد توسيع هذه الجملة. من يقرأ؟ </vt:lpstr>
      <vt:lpstr>سأغني الجملة بمعلومة عن المكان. لذا أطرح السؤال بـ  أَيْنَ؟ </vt:lpstr>
      <vt:lpstr>أطرح سؤالا آخر : مَتى؟  من يقرأ الجملة الموسعة؟  </vt:lpstr>
      <vt:lpstr>من يذكرنا بخطوات إستراتيجية "التوسيع"؟ </vt:lpstr>
      <vt:lpstr>خذوا كراساتكم على الصفحة رقم 16 و أنجزوا النشاط 1 </vt:lpstr>
      <vt:lpstr>ما المطلوب منكم في هذا النشاط؟  أنجزوا سأمر لمساعدتكم.</vt:lpstr>
      <vt:lpstr>انتبهوا للتصحيح ، من يجيب عن السؤال؟</vt:lpstr>
      <vt:lpstr>اختــتام الحــصة</vt:lpstr>
      <vt:lpstr>ماذا تعلمتم اليوم؟</vt:lpstr>
      <vt:lpstr>في المنزل أنجزوا التمرين التالي ص 16.</vt:lpstr>
      <vt:lpstr>على كراساتكم؛ في المنزل انجزوا التمرين التالي ص15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309</cp:revision>
  <dcterms:created xsi:type="dcterms:W3CDTF">2023-09-20T21:35:22Z</dcterms:created>
  <dcterms:modified xsi:type="dcterms:W3CDTF">2025-10-29T09:51:40Z</dcterms:modified>
</cp:coreProperties>
</file>