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32"/>
    <p:restoredTop sz="94727"/>
  </p:normalViewPr>
  <p:slideViewPr>
    <p:cSldViewPr snapToGrid="0" snapToObjects="1">
      <p:cViewPr>
        <p:scale>
          <a:sx n="100" d="100"/>
          <a:sy n="100" d="100"/>
        </p:scale>
        <p:origin x="1272" y="20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12/6/25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12/6/25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12/6/25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12/6/25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12/6/25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12/6/25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12/6/25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12/6/25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image" Target="../media/image1.jpg"/><Relationship Id="rId3" Type="http://schemas.openxmlformats.org/officeDocument/2006/relationships/slide" Target="slide3.xml"/><Relationship Id="rId7" Type="http://schemas.openxmlformats.org/officeDocument/2006/relationships/slide" Target="slide7.xml"/><Relationship Id="rId12" Type="http://schemas.openxmlformats.org/officeDocument/2006/relationships/hyperlink" Target="http://DoViewPlanning.Org" TargetMode="External"/><Relationship Id="rId2" Type="http://schemas.openxmlformats.org/officeDocument/2006/relationships/slide" Target="slide2.xml"/><Relationship Id="rId1" Type="http://schemas.openxmlformats.org/officeDocument/2006/relationships/slideLayout" Target="../slideLayouts/slideLayout7.xml"/><Relationship Id="rId6" Type="http://schemas.openxmlformats.org/officeDocument/2006/relationships/slide" Target="slide6.xml"/><Relationship Id="rId11" Type="http://schemas.openxmlformats.org/officeDocument/2006/relationships/slide" Target="slide11.xml"/><Relationship Id="rId5" Type="http://schemas.openxmlformats.org/officeDocument/2006/relationships/slide" Target="slide5.xml"/><Relationship Id="rId10" Type="http://schemas.openxmlformats.org/officeDocument/2006/relationships/slide" Target="slide10.xml"/><Relationship Id="rId4" Type="http://schemas.openxmlformats.org/officeDocument/2006/relationships/slide" Target="slide4.xml"/><Relationship Id="rId9" Type="http://schemas.openxmlformats.org/officeDocument/2006/relationships/slide" Target="slide9.xml"/></Relationships>
</file>

<file path=ppt/slides/_rels/slide10.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12.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8229600" cy="369332"/>
          </a:xfrm>
          <a:prstGeom prst="rect">
            <a:avLst/>
          </a:prstGeom>
          <a:noFill/>
        </p:spPr>
        <p:txBody>
          <a:bodyPr wrap="square" lIns="0" tIns="0" rIns="0" bIns="0">
            <a:spAutoFit/>
          </a:bodyPr>
          <a:lstStyle/>
          <a:p>
            <a:pPr algn="ctr">
              <a:defRPr sz="2400">
                <a:solidFill>
                  <a:srgbClr val="000000"/>
                </a:solidFill>
              </a:defRPr>
            </a:pPr>
            <a:r>
              <a:rPr dirty="0"/>
              <a:t>Nike's </a:t>
            </a:r>
            <a:r>
              <a:rPr dirty="0">
                <a:hlinkClick r:id="" action="ppaction://hlinkshowjump?jump=lastslide">
                  <a:extLst>
                    <a:ext uri="{A12FA001-AC4F-418D-AE19-62706E023703}">
                      <ahyp:hlinkClr xmlns:ahyp="http://schemas.microsoft.com/office/drawing/2018/hyperlinkcolor" val="tx"/>
                    </a:ext>
                  </a:extLst>
                </a:hlinkClick>
              </a:rPr>
              <a:t>DoView</a:t>
            </a:r>
            <a:r>
              <a:rPr dirty="0"/>
              <a:t> Strategy Diagram</a:t>
            </a:r>
          </a:p>
        </p:txBody>
      </p:sp>
      <p:sp>
        <p:nvSpPr>
          <p:cNvPr id="3" name="Rectangle 2">
            <a:hlinkClick r:id="rId2" action="ppaction://hlinksldjump"/>
          </p:cNvPr>
          <p:cNvSpPr/>
          <p:nvPr/>
        </p:nvSpPr>
        <p:spPr>
          <a:xfrm>
            <a:off x="3582000" y="1185480"/>
            <a:ext cx="1980000" cy="720000"/>
          </a:xfrm>
          <a:prstGeom prst="rect">
            <a:avLst/>
          </a:prstGeom>
          <a:solidFill>
            <a:srgbClr val="FFFFFF"/>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800" b="1" dirty="0">
                <a:solidFill>
                  <a:srgbClr val="000000"/>
                </a:solidFill>
              </a:rPr>
              <a:t>Final Outcomes</a:t>
            </a:r>
          </a:p>
        </p:txBody>
      </p:sp>
      <p:sp>
        <p:nvSpPr>
          <p:cNvPr id="5" name="Rectangle 4"/>
          <p:cNvSpPr/>
          <p:nvPr/>
        </p:nvSpPr>
        <p:spPr>
          <a:xfrm>
            <a:off x="1242000" y="2309076"/>
            <a:ext cx="6660000" cy="18288"/>
          </a:xfrm>
          <a:prstGeom prst="rect">
            <a:avLst/>
          </a:prstGeom>
          <a:solidFill>
            <a:srgbClr val="9696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a:hlinkClick r:id="rId3" action="ppaction://hlinksldjump"/>
          </p:cNvPr>
          <p:cNvSpPr/>
          <p:nvPr/>
        </p:nvSpPr>
        <p:spPr>
          <a:xfrm>
            <a:off x="1242000" y="2648520"/>
            <a:ext cx="1980000" cy="720000"/>
          </a:xfrm>
          <a:prstGeom prst="rect">
            <a:avLst/>
          </a:prstGeom>
          <a:solidFill>
            <a:srgbClr val="FFFFBA"/>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Brand Strength &amp; Market Leadership</a:t>
            </a:r>
          </a:p>
        </p:txBody>
      </p:sp>
      <p:sp>
        <p:nvSpPr>
          <p:cNvPr id="7" name="Rectangle 6">
            <a:hlinkClick r:id="rId4" action="ppaction://hlinksldjump"/>
          </p:cNvPr>
          <p:cNvSpPr/>
          <p:nvPr/>
        </p:nvSpPr>
        <p:spPr>
          <a:xfrm>
            <a:off x="3582000" y="2648520"/>
            <a:ext cx="1980000" cy="720000"/>
          </a:xfrm>
          <a:prstGeom prst="rect">
            <a:avLst/>
          </a:prstGeom>
          <a:solidFill>
            <a:srgbClr val="F9D3D4"/>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Product Innovation &amp; Athlete Performance</a:t>
            </a:r>
          </a:p>
        </p:txBody>
      </p:sp>
      <p:sp>
        <p:nvSpPr>
          <p:cNvPr id="8" name="Rectangle 7">
            <a:hlinkClick r:id="rId5" action="ppaction://hlinksldjump"/>
          </p:cNvPr>
          <p:cNvSpPr/>
          <p:nvPr/>
        </p:nvSpPr>
        <p:spPr>
          <a:xfrm>
            <a:off x="5922000" y="2648520"/>
            <a:ext cx="1980000" cy="720000"/>
          </a:xfrm>
          <a:prstGeom prst="rect">
            <a:avLst/>
          </a:prstGeom>
          <a:solidFill>
            <a:srgbClr val="9FE1FF"/>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Consumer Digital Experience &amp; Membership</a:t>
            </a:r>
          </a:p>
        </p:txBody>
      </p:sp>
      <p:sp>
        <p:nvSpPr>
          <p:cNvPr id="9" name="Rectangle 8">
            <a:hlinkClick r:id="rId6" action="ppaction://hlinksldjump"/>
          </p:cNvPr>
          <p:cNvSpPr/>
          <p:nvPr/>
        </p:nvSpPr>
        <p:spPr>
          <a:xfrm>
            <a:off x="1242000" y="3800520"/>
            <a:ext cx="1980000" cy="720000"/>
          </a:xfrm>
          <a:prstGeom prst="rect">
            <a:avLst/>
          </a:prstGeom>
          <a:solidFill>
            <a:srgbClr val="BEFFA1"/>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Global Marketing &amp; Athlete Partnerships</a:t>
            </a:r>
          </a:p>
        </p:txBody>
      </p:sp>
      <p:sp>
        <p:nvSpPr>
          <p:cNvPr id="10" name="Rectangle 9">
            <a:hlinkClick r:id="rId7" action="ppaction://hlinksldjump"/>
          </p:cNvPr>
          <p:cNvSpPr/>
          <p:nvPr/>
        </p:nvSpPr>
        <p:spPr>
          <a:xfrm>
            <a:off x="3582000" y="3800520"/>
            <a:ext cx="1980000" cy="720000"/>
          </a:xfrm>
          <a:prstGeom prst="rect">
            <a:avLst/>
          </a:prstGeom>
          <a:solidFill>
            <a:srgbClr val="D4C9A4"/>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Omnichannel Distribution &amp; Retail Strategy</a:t>
            </a:r>
          </a:p>
        </p:txBody>
      </p:sp>
      <p:sp>
        <p:nvSpPr>
          <p:cNvPr id="11" name="Rectangle 10">
            <a:hlinkClick r:id="rId8" action="ppaction://hlinksldjump"/>
          </p:cNvPr>
          <p:cNvSpPr/>
          <p:nvPr/>
        </p:nvSpPr>
        <p:spPr>
          <a:xfrm>
            <a:off x="5922000" y="3800520"/>
            <a:ext cx="1980000" cy="720000"/>
          </a:xfrm>
          <a:prstGeom prst="rect">
            <a:avLst/>
          </a:prstGeom>
          <a:solidFill>
            <a:srgbClr val="B6BCF2"/>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Supply Chain &amp; Manufacturing Operations</a:t>
            </a:r>
          </a:p>
        </p:txBody>
      </p:sp>
      <p:sp>
        <p:nvSpPr>
          <p:cNvPr id="12" name="Rectangle 11">
            <a:hlinkClick r:id="rId9" action="ppaction://hlinksldjump"/>
          </p:cNvPr>
          <p:cNvSpPr/>
          <p:nvPr/>
        </p:nvSpPr>
        <p:spPr>
          <a:xfrm>
            <a:off x="1242000" y="4952520"/>
            <a:ext cx="1980000" cy="720000"/>
          </a:xfrm>
          <a:prstGeom prst="rect">
            <a:avLst/>
          </a:prstGeom>
          <a:solidFill>
            <a:srgbClr val="FEBE8F"/>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Sustainability, Social Impact &amp; Risk Management</a:t>
            </a:r>
          </a:p>
        </p:txBody>
      </p:sp>
      <p:sp>
        <p:nvSpPr>
          <p:cNvPr id="13" name="Rectangle 12">
            <a:hlinkClick r:id="rId10" action="ppaction://hlinksldjump"/>
          </p:cNvPr>
          <p:cNvSpPr/>
          <p:nvPr/>
        </p:nvSpPr>
        <p:spPr>
          <a:xfrm>
            <a:off x="3582000" y="4952520"/>
            <a:ext cx="1980000" cy="720000"/>
          </a:xfrm>
          <a:prstGeom prst="rect">
            <a:avLst/>
          </a:prstGeom>
          <a:solidFill>
            <a:srgbClr val="E0FDFF"/>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People, Culture &amp; Operating Model</a:t>
            </a:r>
          </a:p>
        </p:txBody>
      </p:sp>
      <p:sp>
        <p:nvSpPr>
          <p:cNvPr id="14" name="Rectangle 13">
            <a:hlinkClick r:id="rId11" action="ppaction://hlinksldjump"/>
          </p:cNvPr>
          <p:cNvSpPr/>
          <p:nvPr/>
        </p:nvSpPr>
        <p:spPr>
          <a:xfrm>
            <a:off x="5922000" y="4952520"/>
            <a:ext cx="1980000" cy="720000"/>
          </a:xfrm>
          <a:prstGeom prst="rect">
            <a:avLst/>
          </a:prstGeom>
          <a:solidFill>
            <a:srgbClr val="D6D6D6"/>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Comparative Advantage &amp; Competitive Moat</a:t>
            </a:r>
          </a:p>
        </p:txBody>
      </p:sp>
      <p:sp>
        <p:nvSpPr>
          <p:cNvPr id="15" name="TextBox 14"/>
          <p:cNvSpPr txBox="1"/>
          <p:nvPr/>
        </p:nvSpPr>
        <p:spPr>
          <a:xfrm>
            <a:off x="692441" y="6537960"/>
            <a:ext cx="8177239" cy="246221"/>
          </a:xfrm>
          <a:prstGeom prst="rect">
            <a:avLst/>
          </a:prstGeom>
          <a:noFill/>
        </p:spPr>
        <p:txBody>
          <a:bodyPr wrap="none">
            <a:spAutoFit/>
          </a:bodyPr>
          <a:lstStyle/>
          <a:p>
            <a:pPr algn="r">
              <a:defRPr sz="1000">
                <a:solidFill>
                  <a:srgbClr val="5A5A5A"/>
                </a:solidFill>
              </a:defRPr>
            </a:pPr>
            <a:r>
              <a:rPr dirty="0"/>
              <a:t>Not endorsed. From online info via free ChatGPT prompt. Use at own risk re IP &amp; accuracy. Dr Paul Duignan </a:t>
            </a:r>
            <a:r>
              <a:rPr dirty="0" err="1"/>
              <a:t>DoViewPlanning.Org</a:t>
            </a:r>
            <a:r>
              <a:rPr dirty="0"/>
              <a:t>.</a:t>
            </a:r>
            <a:r>
              <a:rPr lang="en-AU" dirty="0"/>
              <a:t> /a039 </a:t>
            </a:r>
            <a:r>
              <a:rPr dirty="0"/>
              <a:t>2025-11-18 17:08</a:t>
            </a:r>
          </a:p>
        </p:txBody>
      </p:sp>
      <p:sp>
        <p:nvSpPr>
          <p:cNvPr id="16" name="TextBox 15"/>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12"/>
              </a:rPr>
              <a:t>DoViewPlanning.Org</a:t>
            </a:r>
          </a:p>
        </p:txBody>
      </p:sp>
      <p:sp>
        <p:nvSpPr>
          <p:cNvPr id="17" name="TextBox 16"/>
          <p:cNvSpPr txBox="1"/>
          <p:nvPr/>
        </p:nvSpPr>
        <p:spPr>
          <a:xfrm>
            <a:off x="7132320" y="64008"/>
            <a:ext cx="16916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Nike</a:t>
            </a:r>
          </a:p>
        </p:txBody>
      </p:sp>
      <p:pic>
        <p:nvPicPr>
          <p:cNvPr id="18" name="Google Shape;369;p12" title="Doview new.jpeg">
            <a:extLst>
              <a:ext uri="{FF2B5EF4-FFF2-40B4-BE49-F238E27FC236}">
                <a16:creationId xmlns:a16="http://schemas.microsoft.com/office/drawing/2014/main" id="{6DBC9C3D-7DAE-C01B-42A5-6A864D9AF5B1}"/>
              </a:ext>
            </a:extLst>
          </p:cNvPr>
          <p:cNvPicPr preferRelativeResize="0"/>
          <p:nvPr/>
        </p:nvPicPr>
        <p:blipFill>
          <a:blip r:embed="rId13">
            <a:alphaModFix/>
          </a:blip>
          <a:stretch>
            <a:fillRect/>
          </a:stretch>
        </p:blipFill>
        <p:spPr>
          <a:xfrm>
            <a:off x="6968596" y="6126480"/>
            <a:ext cx="327447" cy="307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800" b="1">
                <a:solidFill>
                  <a:srgbClr val="000000"/>
                </a:solidFill>
              </a:rPr>
              <a:t>People, Culture &amp; Operating Model</a:t>
            </a:r>
          </a:p>
        </p:txBody>
      </p:sp>
      <p:sp>
        <p:nvSpPr>
          <p:cNvPr id="5" name="Rectangle 4"/>
          <p:cNvSpPr/>
          <p:nvPr/>
        </p:nvSpPr>
        <p:spPr>
          <a:xfrm>
            <a:off x="274320" y="2365248"/>
            <a:ext cx="1147572" cy="708151"/>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Enterprise purpose and values communicated</a:t>
            </a:r>
          </a:p>
        </p:txBody>
      </p:sp>
      <p:sp>
        <p:nvSpPr>
          <p:cNvPr id="6" name="Rectangle 5"/>
          <p:cNvSpPr/>
          <p:nvPr/>
        </p:nvSpPr>
        <p:spPr>
          <a:xfrm>
            <a:off x="274320" y="3164839"/>
            <a:ext cx="1147572" cy="892048"/>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Expectations for performance and behavior clarified</a:t>
            </a:r>
          </a:p>
        </p:txBody>
      </p:sp>
      <p:sp>
        <p:nvSpPr>
          <p:cNvPr id="7" name="Rectangle 6"/>
          <p:cNvSpPr/>
          <p:nvPr/>
        </p:nvSpPr>
        <p:spPr>
          <a:xfrm>
            <a:off x="274320" y="4148327"/>
            <a:ext cx="1147572" cy="1075943"/>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Leadership accountability for strategy execution reinforced</a:t>
            </a:r>
          </a:p>
        </p:txBody>
      </p:sp>
      <p:sp>
        <p:nvSpPr>
          <p:cNvPr id="8" name="Right Arrow 7"/>
          <p:cNvSpPr/>
          <p:nvPr/>
        </p:nvSpPr>
        <p:spPr>
          <a:xfrm>
            <a:off x="1650492" y="3669285"/>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2084832" y="1781556"/>
            <a:ext cx="1147572" cy="1075943"/>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Critical roles and skills for future growth mapped</a:t>
            </a:r>
          </a:p>
        </p:txBody>
      </p:sp>
      <p:sp>
        <p:nvSpPr>
          <p:cNvPr id="10" name="Rectangle 9"/>
          <p:cNvSpPr/>
          <p:nvPr/>
        </p:nvSpPr>
        <p:spPr>
          <a:xfrm>
            <a:off x="2084832" y="2948939"/>
            <a:ext cx="1147572" cy="892048"/>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Targeted hiring and succession plans activated</a:t>
            </a:r>
          </a:p>
        </p:txBody>
      </p:sp>
      <p:sp>
        <p:nvSpPr>
          <p:cNvPr id="11" name="Rectangle 10"/>
          <p:cNvSpPr/>
          <p:nvPr/>
        </p:nvSpPr>
        <p:spPr>
          <a:xfrm>
            <a:off x="2084832" y="3932427"/>
            <a:ext cx="1147572" cy="708151"/>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Learning and development pathways modernized</a:t>
            </a:r>
          </a:p>
        </p:txBody>
      </p:sp>
      <p:sp>
        <p:nvSpPr>
          <p:cNvPr id="12" name="Rectangle 11"/>
          <p:cNvSpPr/>
          <p:nvPr/>
        </p:nvSpPr>
        <p:spPr>
          <a:xfrm>
            <a:off x="2084832" y="4732018"/>
            <a:ext cx="1147572" cy="1075943"/>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Diversity and inclusion in leadership pipelines improved</a:t>
            </a:r>
          </a:p>
        </p:txBody>
      </p:sp>
      <p:sp>
        <p:nvSpPr>
          <p:cNvPr id="13" name="Right Arrow 12"/>
          <p:cNvSpPr/>
          <p:nvPr/>
        </p:nvSpPr>
        <p:spPr>
          <a:xfrm>
            <a:off x="3416985" y="3691635"/>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3895344" y="2391153"/>
            <a:ext cx="1147572" cy="892049"/>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Cross-functional squads for key priorities formed</a:t>
            </a:r>
          </a:p>
        </p:txBody>
      </p:sp>
      <p:sp>
        <p:nvSpPr>
          <p:cNvPr id="15" name="Rectangle 14"/>
          <p:cNvSpPr/>
          <p:nvPr/>
        </p:nvSpPr>
        <p:spPr>
          <a:xfrm>
            <a:off x="3895344" y="3428999"/>
            <a:ext cx="1147572" cy="719835"/>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Decision rights and governance forums simplified</a:t>
            </a:r>
          </a:p>
        </p:txBody>
      </p:sp>
      <p:sp>
        <p:nvSpPr>
          <p:cNvPr id="16" name="Rectangle 15"/>
          <p:cNvSpPr/>
          <p:nvPr/>
        </p:nvSpPr>
        <p:spPr>
          <a:xfrm>
            <a:off x="3895344" y="4240275"/>
            <a:ext cx="1147572" cy="1259839"/>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Collaboration between product, digital and marketplace teams strengthened</a:t>
            </a:r>
          </a:p>
        </p:txBody>
      </p:sp>
      <p:sp>
        <p:nvSpPr>
          <p:cNvPr id="17" name="Right Arrow 16"/>
          <p:cNvSpPr/>
          <p:nvPr/>
        </p:nvSpPr>
        <p:spPr>
          <a:xfrm>
            <a:off x="5362956"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5794744" y="2273300"/>
            <a:ext cx="1058684" cy="1075943"/>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Incentives aligned with growth, profitability and impact metrics</a:t>
            </a:r>
          </a:p>
        </p:txBody>
      </p:sp>
      <p:sp>
        <p:nvSpPr>
          <p:cNvPr id="19" name="Rectangle 18"/>
          <p:cNvSpPr/>
          <p:nvPr/>
        </p:nvSpPr>
        <p:spPr>
          <a:xfrm>
            <a:off x="5794744" y="3440683"/>
            <a:ext cx="1058684" cy="892048"/>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Performance management and feedback rhythms refreshed</a:t>
            </a:r>
          </a:p>
        </p:txBody>
      </p:sp>
      <p:sp>
        <p:nvSpPr>
          <p:cNvPr id="20" name="Rectangle 19"/>
          <p:cNvSpPr/>
          <p:nvPr/>
        </p:nvSpPr>
        <p:spPr>
          <a:xfrm>
            <a:off x="5794744" y="4424171"/>
            <a:ext cx="1058684" cy="892048"/>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Tools and technology for productivity upgraded</a:t>
            </a:r>
          </a:p>
        </p:txBody>
      </p:sp>
      <p:sp>
        <p:nvSpPr>
          <p:cNvPr id="21" name="Right Arrow 20"/>
          <p:cNvSpPr/>
          <p:nvPr/>
        </p:nvSpPr>
        <p:spPr>
          <a:xfrm>
            <a:off x="7173468"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Rectangle 21"/>
          <p:cNvSpPr/>
          <p:nvPr/>
        </p:nvSpPr>
        <p:spPr>
          <a:xfrm>
            <a:off x="7516368" y="1997456"/>
            <a:ext cx="1147572" cy="1259839"/>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dirty="0">
                <a:solidFill>
                  <a:srgbClr val="000000"/>
                </a:solidFill>
              </a:rPr>
              <a:t>Employee engagement and retention in critical roles increased</a:t>
            </a:r>
          </a:p>
        </p:txBody>
      </p:sp>
      <p:sp>
        <p:nvSpPr>
          <p:cNvPr id="23" name="Rectangle 22"/>
          <p:cNvSpPr/>
          <p:nvPr/>
        </p:nvSpPr>
        <p:spPr>
          <a:xfrm>
            <a:off x="7516368" y="3348735"/>
            <a:ext cx="1147572" cy="1075943"/>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dirty="0">
                <a:solidFill>
                  <a:srgbClr val="000000"/>
                </a:solidFill>
              </a:rPr>
              <a:t>Organizational agility and execution pace improved</a:t>
            </a:r>
          </a:p>
        </p:txBody>
      </p:sp>
      <p:sp>
        <p:nvSpPr>
          <p:cNvPr id="24" name="Rectangle 23"/>
          <p:cNvSpPr/>
          <p:nvPr/>
        </p:nvSpPr>
        <p:spPr>
          <a:xfrm>
            <a:off x="7516368" y="4516118"/>
            <a:ext cx="1147572" cy="1075943"/>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dirty="0">
                <a:solidFill>
                  <a:srgbClr val="000000"/>
                </a:solidFill>
              </a:rPr>
              <a:t>Strategy-to-execution alignment across functions tightened</a:t>
            </a:r>
          </a:p>
        </p:txBody>
      </p:sp>
      <p:sp>
        <p:nvSpPr>
          <p:cNvPr id="25" name="TextBox 24"/>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2025-11-18 17:08</a:t>
            </a:r>
          </a:p>
        </p:txBody>
      </p:sp>
      <p:sp>
        <p:nvSpPr>
          <p:cNvPr id="26" name="TextBox 25"/>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7" name="TextBox 26">
            <a:extLst>
              <a:ext uri="{FF2B5EF4-FFF2-40B4-BE49-F238E27FC236}">
                <a16:creationId xmlns:a16="http://schemas.microsoft.com/office/drawing/2014/main" id="{EE2A745B-37E8-5123-4A70-393F0A4A5C35}"/>
              </a:ext>
            </a:extLst>
          </p:cNvPr>
          <p:cNvSpPr txBox="1"/>
          <p:nvPr/>
        </p:nvSpPr>
        <p:spPr>
          <a:xfrm>
            <a:off x="7132320" y="64008"/>
            <a:ext cx="16916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Nike</a:t>
            </a:r>
          </a:p>
        </p:txBody>
      </p:sp>
      <p:pic>
        <p:nvPicPr>
          <p:cNvPr id="28" name="Google Shape;369;p12" title="Doview new.jpeg">
            <a:extLst>
              <a:ext uri="{FF2B5EF4-FFF2-40B4-BE49-F238E27FC236}">
                <a16:creationId xmlns:a16="http://schemas.microsoft.com/office/drawing/2014/main" id="{F09741AC-A46C-73FF-42F2-E5942224565B}"/>
              </a:ext>
            </a:extLst>
          </p:cNvPr>
          <p:cNvPicPr preferRelativeResize="0"/>
          <p:nvPr/>
        </p:nvPicPr>
        <p:blipFill>
          <a:blip r:embed="rId4">
            <a:alphaModFix/>
          </a:blip>
          <a:stretch>
            <a:fillRect/>
          </a:stretch>
        </p:blipFill>
        <p:spPr>
          <a:xfrm>
            <a:off x="6968596" y="6126480"/>
            <a:ext cx="327447" cy="307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800" b="1">
                <a:solidFill>
                  <a:srgbClr val="000000"/>
                </a:solidFill>
              </a:rPr>
              <a:t>Comparative Advantage &amp; Competitive Moat</a:t>
            </a:r>
          </a:p>
        </p:txBody>
      </p:sp>
      <p:sp>
        <p:nvSpPr>
          <p:cNvPr id="5" name="Rectangle 4"/>
          <p:cNvSpPr/>
          <p:nvPr/>
        </p:nvSpPr>
        <p:spPr>
          <a:xfrm>
            <a:off x="457200" y="1784096"/>
            <a:ext cx="1074420" cy="777240"/>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Global brand prestige entrenched</a:t>
            </a:r>
          </a:p>
        </p:txBody>
      </p:sp>
      <p:sp>
        <p:nvSpPr>
          <p:cNvPr id="6" name="Rectangle 5"/>
          <p:cNvSpPr/>
          <p:nvPr/>
        </p:nvSpPr>
        <p:spPr>
          <a:xfrm>
            <a:off x="457200" y="2689352"/>
            <a:ext cx="1074420" cy="892048"/>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Elite athlete endorsement portfolio secured</a:t>
            </a:r>
          </a:p>
        </p:txBody>
      </p:sp>
      <p:sp>
        <p:nvSpPr>
          <p:cNvPr id="7" name="Rectangle 6"/>
          <p:cNvSpPr/>
          <p:nvPr/>
        </p:nvSpPr>
        <p:spPr>
          <a:xfrm>
            <a:off x="457200" y="3709416"/>
            <a:ext cx="1074420" cy="892048"/>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Design and innovation talent pipeline strengthened</a:t>
            </a:r>
          </a:p>
        </p:txBody>
      </p:sp>
      <p:sp>
        <p:nvSpPr>
          <p:cNvPr id="8" name="Rectangle 7"/>
          <p:cNvSpPr/>
          <p:nvPr/>
        </p:nvSpPr>
        <p:spPr>
          <a:xfrm>
            <a:off x="457200" y="4729480"/>
            <a:ext cx="1074420" cy="1075943"/>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Proprietary performance materials and technologies developed</a:t>
            </a:r>
          </a:p>
        </p:txBody>
      </p:sp>
      <p:sp>
        <p:nvSpPr>
          <p:cNvPr id="9" name="Right Arrow 8"/>
          <p:cNvSpPr/>
          <p:nvPr/>
        </p:nvSpPr>
        <p:spPr>
          <a:xfrm>
            <a:off x="1760220" y="3691116"/>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2194560" y="1876044"/>
            <a:ext cx="1074420" cy="892048"/>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Integrated innovation engine institutionalized</a:t>
            </a:r>
          </a:p>
        </p:txBody>
      </p:sp>
      <p:sp>
        <p:nvSpPr>
          <p:cNvPr id="11" name="Rectangle 10"/>
          <p:cNvSpPr/>
          <p:nvPr/>
        </p:nvSpPr>
        <p:spPr>
          <a:xfrm>
            <a:off x="2194560" y="2896108"/>
            <a:ext cx="1074420" cy="892048"/>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Consumer insight and data analytics embedded</a:t>
            </a:r>
          </a:p>
        </p:txBody>
      </p:sp>
      <p:sp>
        <p:nvSpPr>
          <p:cNvPr id="12" name="Rectangle 11"/>
          <p:cNvSpPr/>
          <p:nvPr/>
        </p:nvSpPr>
        <p:spPr>
          <a:xfrm>
            <a:off x="2194560" y="3916172"/>
            <a:ext cx="1074420" cy="777240"/>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Category offense playbooks codified</a:t>
            </a:r>
          </a:p>
        </p:txBody>
      </p:sp>
      <p:sp>
        <p:nvSpPr>
          <p:cNvPr id="13" name="Rectangle 12"/>
          <p:cNvSpPr/>
          <p:nvPr/>
        </p:nvSpPr>
        <p:spPr>
          <a:xfrm>
            <a:off x="2194560" y="4821428"/>
            <a:ext cx="1074420" cy="892048"/>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Speed-to-market operating model optimized</a:t>
            </a:r>
          </a:p>
        </p:txBody>
      </p:sp>
      <p:sp>
        <p:nvSpPr>
          <p:cNvPr id="14" name="Right Arrow 13"/>
          <p:cNvSpPr/>
          <p:nvPr/>
        </p:nvSpPr>
        <p:spPr>
          <a:xfrm>
            <a:off x="3477910" y="3709416"/>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3931920" y="1933448"/>
            <a:ext cx="1074420" cy="777240"/>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Direct-to-consumer ecosystem scaled</a:t>
            </a:r>
          </a:p>
        </p:txBody>
      </p:sp>
      <p:sp>
        <p:nvSpPr>
          <p:cNvPr id="16" name="Rectangle 15"/>
          <p:cNvSpPr/>
          <p:nvPr/>
        </p:nvSpPr>
        <p:spPr>
          <a:xfrm>
            <a:off x="3931920" y="2838704"/>
            <a:ext cx="1074420" cy="777240"/>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Strategic retail partnerships deepened</a:t>
            </a:r>
          </a:p>
        </p:txBody>
      </p:sp>
      <p:sp>
        <p:nvSpPr>
          <p:cNvPr id="17" name="Rectangle 16"/>
          <p:cNvSpPr/>
          <p:nvPr/>
        </p:nvSpPr>
        <p:spPr>
          <a:xfrm>
            <a:off x="3931920" y="3743960"/>
            <a:ext cx="1074420" cy="892048"/>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Digital membership relationships personalized</a:t>
            </a:r>
          </a:p>
        </p:txBody>
      </p:sp>
      <p:sp>
        <p:nvSpPr>
          <p:cNvPr id="18" name="Rectangle 17"/>
          <p:cNvSpPr/>
          <p:nvPr/>
        </p:nvSpPr>
        <p:spPr>
          <a:xfrm>
            <a:off x="3931920" y="4764024"/>
            <a:ext cx="1074420" cy="892048"/>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Switching costs for core consumers increased</a:t>
            </a:r>
          </a:p>
        </p:txBody>
      </p:sp>
      <p:sp>
        <p:nvSpPr>
          <p:cNvPr id="19" name="Right Arrow 18"/>
          <p:cNvSpPr/>
          <p:nvPr/>
        </p:nvSpPr>
        <p:spPr>
          <a:xfrm>
            <a:off x="5154930" y="3691116"/>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5643230" y="2002536"/>
            <a:ext cx="1188720" cy="639064"/>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Barriers to competitor imitation elevated</a:t>
            </a:r>
          </a:p>
        </p:txBody>
      </p:sp>
      <p:sp>
        <p:nvSpPr>
          <p:cNvPr id="21" name="Rectangle 20"/>
          <p:cNvSpPr/>
          <p:nvPr/>
        </p:nvSpPr>
        <p:spPr>
          <a:xfrm>
            <a:off x="5643230" y="2765806"/>
            <a:ext cx="1188720" cy="753872"/>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Control over key technologies and data consolidated</a:t>
            </a:r>
          </a:p>
        </p:txBody>
      </p:sp>
      <p:sp>
        <p:nvSpPr>
          <p:cNvPr id="22" name="Rectangle 21"/>
          <p:cNvSpPr/>
          <p:nvPr/>
        </p:nvSpPr>
        <p:spPr>
          <a:xfrm>
            <a:off x="5643230" y="3673093"/>
            <a:ext cx="1188720" cy="892049"/>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Ecosystem partnerships with platforms and creators expanded</a:t>
            </a:r>
          </a:p>
        </p:txBody>
      </p:sp>
      <p:sp>
        <p:nvSpPr>
          <p:cNvPr id="23" name="Rectangle 22"/>
          <p:cNvSpPr/>
          <p:nvPr/>
        </p:nvSpPr>
        <p:spPr>
          <a:xfrm>
            <a:off x="5643230" y="4706112"/>
            <a:ext cx="1188720" cy="892048"/>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Influence with key industry stakeholders strengthened</a:t>
            </a:r>
          </a:p>
        </p:txBody>
      </p:sp>
      <p:sp>
        <p:nvSpPr>
          <p:cNvPr id="24" name="Right Arrow 23"/>
          <p:cNvSpPr/>
          <p:nvPr/>
        </p:nvSpPr>
        <p:spPr>
          <a:xfrm>
            <a:off x="7063740"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ectangle 24"/>
          <p:cNvSpPr/>
          <p:nvPr/>
        </p:nvSpPr>
        <p:spPr>
          <a:xfrm>
            <a:off x="7406640" y="2328672"/>
            <a:ext cx="1188720" cy="892048"/>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dirty="0">
                <a:solidFill>
                  <a:srgbClr val="000000"/>
                </a:solidFill>
              </a:rPr>
              <a:t>Share of mind and share of market dominated</a:t>
            </a:r>
          </a:p>
        </p:txBody>
      </p:sp>
      <p:sp>
        <p:nvSpPr>
          <p:cNvPr id="26" name="Rectangle 25"/>
          <p:cNvSpPr/>
          <p:nvPr/>
        </p:nvSpPr>
        <p:spPr>
          <a:xfrm>
            <a:off x="7406640" y="3348736"/>
            <a:ext cx="1188720" cy="892048"/>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Long-term leadership in priority categories defended</a:t>
            </a:r>
          </a:p>
        </p:txBody>
      </p:sp>
      <p:sp>
        <p:nvSpPr>
          <p:cNvPr id="27" name="Rectangle 26"/>
          <p:cNvSpPr/>
          <p:nvPr/>
        </p:nvSpPr>
        <p:spPr>
          <a:xfrm>
            <a:off x="7406640" y="4368800"/>
            <a:ext cx="1188720" cy="892048"/>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Superior profitability versus peers sustained</a:t>
            </a:r>
          </a:p>
        </p:txBody>
      </p:sp>
      <p:sp>
        <p:nvSpPr>
          <p:cNvPr id="28" name="TextBox 27"/>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2025-11-18 17:08</a:t>
            </a:r>
          </a:p>
        </p:txBody>
      </p:sp>
      <p:sp>
        <p:nvSpPr>
          <p:cNvPr id="29" name="TextBox 28"/>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30" name="TextBox 29">
            <a:extLst>
              <a:ext uri="{FF2B5EF4-FFF2-40B4-BE49-F238E27FC236}">
                <a16:creationId xmlns:a16="http://schemas.microsoft.com/office/drawing/2014/main" id="{3773AA23-211E-7623-97DD-2C3EADC90D5C}"/>
              </a:ext>
            </a:extLst>
          </p:cNvPr>
          <p:cNvSpPr txBox="1"/>
          <p:nvPr/>
        </p:nvSpPr>
        <p:spPr>
          <a:xfrm>
            <a:off x="7132320" y="64008"/>
            <a:ext cx="16916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Nike</a:t>
            </a:r>
          </a:p>
        </p:txBody>
      </p:sp>
      <p:pic>
        <p:nvPicPr>
          <p:cNvPr id="31" name="Google Shape;369;p12" title="Doview new.jpeg">
            <a:extLst>
              <a:ext uri="{FF2B5EF4-FFF2-40B4-BE49-F238E27FC236}">
                <a16:creationId xmlns:a16="http://schemas.microsoft.com/office/drawing/2014/main" id="{4530E057-A192-D2E6-B0B0-FF44BCDE43C1}"/>
              </a:ext>
            </a:extLst>
          </p:cNvPr>
          <p:cNvPicPr preferRelativeResize="0"/>
          <p:nvPr/>
        </p:nvPicPr>
        <p:blipFill>
          <a:blip r:embed="rId4">
            <a:alphaModFix/>
          </a:blip>
          <a:stretch>
            <a:fillRect/>
          </a:stretch>
        </p:blipFill>
        <p:spPr>
          <a:xfrm>
            <a:off x="6968596" y="6126480"/>
            <a:ext cx="327447" cy="3078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400" b="0">
                <a:solidFill>
                  <a:srgbClr val="000000"/>
                </a:solidFill>
              </a:rPr>
              <a:t>Back to Overview</a:t>
            </a:r>
          </a:p>
        </p:txBody>
      </p:sp>
      <p:sp>
        <p:nvSpPr>
          <p:cNvPr id="4" name="TextBox 3"/>
          <p:cNvSpPr txBox="1"/>
          <p:nvPr/>
        </p:nvSpPr>
        <p:spPr>
          <a:xfrm>
            <a:off x="457200" y="777240"/>
            <a:ext cx="8229600" cy="548640"/>
          </a:xfrm>
          <a:prstGeom prst="rect">
            <a:avLst/>
          </a:prstGeom>
          <a:noFill/>
        </p:spPr>
        <p:txBody>
          <a:bodyPr wrap="none">
            <a:spAutoFit/>
          </a:bodyPr>
          <a:lstStyle/>
          <a:p>
            <a:pPr algn="ctr">
              <a:defRPr sz="2200">
                <a:solidFill>
                  <a:srgbClr val="000000"/>
                </a:solidFill>
              </a:defRPr>
            </a:pPr>
            <a:r>
              <a:t>What is a DoView?</a:t>
            </a:r>
          </a:p>
        </p:txBody>
      </p:sp>
      <p:sp>
        <p:nvSpPr>
          <p:cNvPr id="5" name="TextBox 4"/>
          <p:cNvSpPr txBox="1"/>
          <p:nvPr/>
        </p:nvSpPr>
        <p:spPr>
          <a:xfrm>
            <a:off x="640080" y="1463040"/>
            <a:ext cx="7863840" cy="4480560"/>
          </a:xfrm>
          <a:prstGeom prst="rect">
            <a:avLst/>
          </a:prstGeom>
          <a:noFill/>
        </p:spPr>
        <p:txBody>
          <a:bodyPr wrap="square" tIns="0" bIns="0">
            <a:spAutoFit/>
          </a:bodyPr>
          <a:lstStyle/>
          <a:p>
            <a:pPr algn="l">
              <a:defRPr sz="1600">
                <a:solidFill>
                  <a:srgbClr val="000000"/>
                </a:solidFill>
              </a:defRPr>
            </a:pPr>
            <a:r>
              <a:t>A DoView is a new type of diagram used to clarify the underlying ‘This-Then’ logic behind any issue. For example, in strategy and planning, all planning approaches are based on assumptions such as: if we do THIS, THEN that will happen.</a:t>
            </a:r>
            <a:br/>
            <a:br/>
            <a:r>
              <a:t>A DoView makes these assumptions explicit, allowing them to be examined, evaluated and used to make better strategic decisions. A DoView works as a shared thinking tool, helping teams align their mental models about objectives. In planning, DoViews assist with prioritizing outcomes, placing indicators next to the boxes they measure, aligning activities with outcomes, measuring performance, evaluating impact, and guiding improvement efforts.</a:t>
            </a:r>
            <a:br/>
            <a:br/>
            <a:r>
              <a:t>DoViews can also analyze any document that is being used to think strategically about taking action—it surfaces the implicit ‘This-Then’ claims. For example, a DoView of a scientific paper reveals its logical structure, making it easier to summarize and understand. DoViewing a document highlights its implications for action.</a:t>
            </a:r>
            <a:br/>
            <a:br/>
            <a:r>
              <a:t>To generate a DoView about anything, visit DoViewPlanning.Org for the free AI DoView Drawing Prompt (ChatGPT). DoViews are powerful for summarizing any complex content and accelerating understanding prior to taking any type of action in the world.</a:t>
            </a:r>
          </a:p>
        </p:txBody>
      </p:sp>
      <p:sp>
        <p:nvSpPr>
          <p:cNvPr id="6" name="TextBox 5"/>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2025-11-18 17:08</a:t>
            </a:r>
          </a:p>
        </p:txBody>
      </p:sp>
      <p:sp>
        <p:nvSpPr>
          <p:cNvPr id="7" name="TextBox 6"/>
          <p:cNvSpPr txBox="1"/>
          <p:nvPr/>
        </p:nvSpPr>
        <p:spPr>
          <a:xfrm>
            <a:off x="7132320" y="6126480"/>
            <a:ext cx="1828800" cy="274320"/>
          </a:xfrm>
          <a:prstGeom prst="rect">
            <a:avLst/>
          </a:prstGeom>
          <a:noFill/>
        </p:spPr>
        <p:txBody>
          <a:bodyPr wrap="none">
            <a:spAutoFit/>
          </a:bodyPr>
          <a:lstStyle/>
          <a:p>
            <a:pPr algn="r"/>
            <a:r>
              <a:rPr sz="1400" dirty="0">
                <a:solidFill>
                  <a:srgbClr val="0066CC"/>
                </a:solidFill>
                <a:latin typeface="Calibri"/>
                <a:hlinkClick r:id="rId3"/>
              </a:rPr>
              <a:t>DoViewPlanning.Org</a:t>
            </a:r>
          </a:p>
        </p:txBody>
      </p:sp>
      <p:sp>
        <p:nvSpPr>
          <p:cNvPr id="8" name="TextBox 7">
            <a:extLst>
              <a:ext uri="{FF2B5EF4-FFF2-40B4-BE49-F238E27FC236}">
                <a16:creationId xmlns:a16="http://schemas.microsoft.com/office/drawing/2014/main" id="{57C44B6D-200D-A6C3-1571-88BD241E215C}"/>
              </a:ext>
            </a:extLst>
          </p:cNvPr>
          <p:cNvSpPr txBox="1"/>
          <p:nvPr/>
        </p:nvSpPr>
        <p:spPr>
          <a:xfrm>
            <a:off x="7132320" y="64008"/>
            <a:ext cx="16916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Nike</a:t>
            </a:r>
          </a:p>
        </p:txBody>
      </p:sp>
      <p:pic>
        <p:nvPicPr>
          <p:cNvPr id="9" name="Google Shape;369;p12" title="Doview new.jpeg">
            <a:extLst>
              <a:ext uri="{FF2B5EF4-FFF2-40B4-BE49-F238E27FC236}">
                <a16:creationId xmlns:a16="http://schemas.microsoft.com/office/drawing/2014/main" id="{EC798918-DD96-5B85-1985-405DC65C64E5}"/>
              </a:ext>
            </a:extLst>
          </p:cNvPr>
          <p:cNvPicPr preferRelativeResize="0"/>
          <p:nvPr/>
        </p:nvPicPr>
        <p:blipFill>
          <a:blip r:embed="rId4">
            <a:alphaModFix/>
          </a:blip>
          <a:stretch>
            <a:fillRect/>
          </a:stretch>
        </p:blipFill>
        <p:spPr>
          <a:xfrm>
            <a:off x="6968596" y="6126480"/>
            <a:ext cx="327447" cy="3078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2000" b="1">
                <a:solidFill>
                  <a:srgbClr val="000000"/>
                </a:solidFill>
                <a:latin typeface="Calibri"/>
              </a:rPr>
              <a:t>Final Outcomes</a:t>
            </a:r>
          </a:p>
        </p:txBody>
      </p:sp>
      <p:sp>
        <p:nvSpPr>
          <p:cNvPr id="4" name="Rectangle 3"/>
          <p:cNvSpPr/>
          <p:nvPr/>
        </p:nvSpPr>
        <p:spPr>
          <a:xfrm>
            <a:off x="457200" y="868680"/>
            <a:ext cx="82296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707065" y="4801242"/>
            <a:ext cx="7772400" cy="438617"/>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600" b="0">
                <a:solidFill>
                  <a:srgbClr val="000000"/>
                </a:solidFill>
                <a:latin typeface="Calibri"/>
              </a:rPr>
              <a:t>Sustainable, profitable growth delivered</a:t>
            </a:r>
          </a:p>
        </p:txBody>
      </p:sp>
      <p:sp>
        <p:nvSpPr>
          <p:cNvPr id="7" name="Rectangle 6"/>
          <p:cNvSpPr/>
          <p:nvPr/>
        </p:nvSpPr>
        <p:spPr>
          <a:xfrm>
            <a:off x="707065" y="4116313"/>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707065" y="1528976"/>
            <a:ext cx="7772400" cy="438617"/>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600" b="0" dirty="0">
                <a:solidFill>
                  <a:srgbClr val="000000"/>
                </a:solidFill>
                <a:latin typeface="Calibri"/>
              </a:rPr>
              <a:t>Global sportswear market leadership sustained</a:t>
            </a:r>
          </a:p>
        </p:txBody>
      </p:sp>
      <p:sp>
        <p:nvSpPr>
          <p:cNvPr id="9" name="Rectangle 8"/>
          <p:cNvSpPr/>
          <p:nvPr/>
        </p:nvSpPr>
        <p:spPr>
          <a:xfrm>
            <a:off x="707065" y="1528976"/>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685800" y="2153002"/>
            <a:ext cx="7772400" cy="448058"/>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600" b="0" dirty="0">
                <a:solidFill>
                  <a:srgbClr val="000000"/>
                </a:solidFill>
                <a:latin typeface="Calibri"/>
              </a:rPr>
              <a:t>Consumer lifetime value maximized</a:t>
            </a:r>
          </a:p>
        </p:txBody>
      </p:sp>
      <p:sp>
        <p:nvSpPr>
          <p:cNvPr id="11" name="Rectangle 10"/>
          <p:cNvSpPr/>
          <p:nvPr/>
        </p:nvSpPr>
        <p:spPr>
          <a:xfrm>
            <a:off x="707065" y="2141623"/>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707065" y="2772707"/>
            <a:ext cx="7772400" cy="438617"/>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600" b="0" dirty="0">
                <a:solidFill>
                  <a:srgbClr val="000000"/>
                </a:solidFill>
                <a:latin typeface="Calibri"/>
              </a:rPr>
              <a:t>Innovation leadership in performance and lifestyle products maintained</a:t>
            </a:r>
          </a:p>
        </p:txBody>
      </p:sp>
      <p:sp>
        <p:nvSpPr>
          <p:cNvPr id="13" name="Rectangle 12"/>
          <p:cNvSpPr/>
          <p:nvPr/>
        </p:nvSpPr>
        <p:spPr>
          <a:xfrm>
            <a:off x="707065" y="2772707"/>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708128" y="3447168"/>
            <a:ext cx="7772400" cy="420617"/>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600" b="0" dirty="0">
                <a:solidFill>
                  <a:srgbClr val="000000"/>
                </a:solidFill>
                <a:latin typeface="Calibri"/>
              </a:rPr>
              <a:t>Distinctive brand equity and cultural relevance strengthened</a:t>
            </a:r>
          </a:p>
        </p:txBody>
      </p:sp>
      <p:sp>
        <p:nvSpPr>
          <p:cNvPr id="15" name="Rectangle 14"/>
          <p:cNvSpPr/>
          <p:nvPr/>
        </p:nvSpPr>
        <p:spPr>
          <a:xfrm>
            <a:off x="707065" y="3447168"/>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685800" y="4144781"/>
            <a:ext cx="7772400" cy="393197"/>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600" b="0" dirty="0">
                <a:solidFill>
                  <a:srgbClr val="000000"/>
                </a:solidFill>
                <a:latin typeface="Calibri"/>
              </a:rPr>
              <a:t>Positive social and environmental impact achieved</a:t>
            </a:r>
          </a:p>
        </p:txBody>
      </p:sp>
      <p:sp>
        <p:nvSpPr>
          <p:cNvPr id="17" name="Rectangle 16"/>
          <p:cNvSpPr/>
          <p:nvPr/>
        </p:nvSpPr>
        <p:spPr>
          <a:xfrm>
            <a:off x="691116" y="5502704"/>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685800" y="5564756"/>
            <a:ext cx="7772400" cy="424564"/>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600" b="0" dirty="0">
                <a:solidFill>
                  <a:srgbClr val="000000"/>
                </a:solidFill>
                <a:latin typeface="Calibri"/>
              </a:rPr>
              <a:t>Long-term shareholder value created</a:t>
            </a:r>
          </a:p>
        </p:txBody>
      </p:sp>
      <p:sp>
        <p:nvSpPr>
          <p:cNvPr id="19" name="Rectangle 18"/>
          <p:cNvSpPr/>
          <p:nvPr/>
        </p:nvSpPr>
        <p:spPr>
          <a:xfrm>
            <a:off x="685800" y="4773875"/>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2025-11-18 17:08</a:t>
            </a:r>
          </a:p>
        </p:txBody>
      </p:sp>
      <p:sp>
        <p:nvSpPr>
          <p:cNvPr id="21" name="TextBox 20"/>
          <p:cNvSpPr txBox="1"/>
          <p:nvPr/>
        </p:nvSpPr>
        <p:spPr>
          <a:xfrm>
            <a:off x="7132319" y="6116921"/>
            <a:ext cx="1828800" cy="274320"/>
          </a:xfrm>
          <a:prstGeom prst="rect">
            <a:avLst/>
          </a:prstGeom>
          <a:noFill/>
        </p:spPr>
        <p:txBody>
          <a:bodyPr wrap="none">
            <a:spAutoFit/>
          </a:bodyPr>
          <a:lstStyle/>
          <a:p>
            <a:pPr algn="r"/>
            <a:r>
              <a:rPr sz="1400" dirty="0">
                <a:solidFill>
                  <a:srgbClr val="0066CC"/>
                </a:solidFill>
                <a:latin typeface="Calibri"/>
                <a:hlinkClick r:id="rId3"/>
              </a:rPr>
              <a:t>DoViewPlanning.Org</a:t>
            </a:r>
          </a:p>
        </p:txBody>
      </p:sp>
      <p:sp>
        <p:nvSpPr>
          <p:cNvPr id="22" name="TextBox 21">
            <a:extLst>
              <a:ext uri="{FF2B5EF4-FFF2-40B4-BE49-F238E27FC236}">
                <a16:creationId xmlns:a16="http://schemas.microsoft.com/office/drawing/2014/main" id="{D10357D1-237C-A55F-8B72-8B9580C0CC34}"/>
              </a:ext>
            </a:extLst>
          </p:cNvPr>
          <p:cNvSpPr txBox="1"/>
          <p:nvPr/>
        </p:nvSpPr>
        <p:spPr>
          <a:xfrm>
            <a:off x="7132320" y="64008"/>
            <a:ext cx="16916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Nike</a:t>
            </a:r>
          </a:p>
        </p:txBody>
      </p:sp>
      <p:pic>
        <p:nvPicPr>
          <p:cNvPr id="23" name="Google Shape;369;p12" title="Doview new.jpeg">
            <a:extLst>
              <a:ext uri="{FF2B5EF4-FFF2-40B4-BE49-F238E27FC236}">
                <a16:creationId xmlns:a16="http://schemas.microsoft.com/office/drawing/2014/main" id="{94A259D3-2BDE-B35A-5D78-E7F70AC529FE}"/>
              </a:ext>
            </a:extLst>
          </p:cNvPr>
          <p:cNvPicPr preferRelativeResize="0"/>
          <p:nvPr/>
        </p:nvPicPr>
        <p:blipFill>
          <a:blip r:embed="rId4">
            <a:alphaModFix/>
          </a:blip>
          <a:stretch>
            <a:fillRect/>
          </a:stretch>
        </p:blipFill>
        <p:spPr>
          <a:xfrm>
            <a:off x="6968596" y="6126480"/>
            <a:ext cx="327447" cy="307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800" b="1">
                <a:solidFill>
                  <a:srgbClr val="000000"/>
                </a:solidFill>
              </a:rPr>
              <a:t>Brand Strength &amp; Market Leadership</a:t>
            </a:r>
          </a:p>
        </p:txBody>
      </p:sp>
      <p:sp>
        <p:nvSpPr>
          <p:cNvPr id="5" name="Rectangle 4"/>
          <p:cNvSpPr/>
          <p:nvPr/>
        </p:nvSpPr>
        <p:spPr>
          <a:xfrm>
            <a:off x="685800" y="1881124"/>
            <a:ext cx="1291590" cy="77724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Brand purpose and positioning clarified</a:t>
            </a:r>
          </a:p>
        </p:txBody>
      </p:sp>
      <p:sp>
        <p:nvSpPr>
          <p:cNvPr id="6" name="Rectangle 5"/>
          <p:cNvSpPr/>
          <p:nvPr/>
        </p:nvSpPr>
        <p:spPr>
          <a:xfrm>
            <a:off x="685800" y="2859532"/>
            <a:ext cx="1291590" cy="77724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Distinctive visual and verbal identity reinforced</a:t>
            </a:r>
          </a:p>
        </p:txBody>
      </p:sp>
      <p:sp>
        <p:nvSpPr>
          <p:cNvPr id="7" name="Rectangle 6"/>
          <p:cNvSpPr/>
          <p:nvPr/>
        </p:nvSpPr>
        <p:spPr>
          <a:xfrm>
            <a:off x="685800" y="3837940"/>
            <a:ext cx="1291590" cy="892048"/>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Priority consumer segments and occasions defined</a:t>
            </a:r>
          </a:p>
        </p:txBody>
      </p:sp>
      <p:sp>
        <p:nvSpPr>
          <p:cNvPr id="8" name="Rectangle 7"/>
          <p:cNvSpPr/>
          <p:nvPr/>
        </p:nvSpPr>
        <p:spPr>
          <a:xfrm>
            <a:off x="685800" y="4931156"/>
            <a:ext cx="1291590" cy="77724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Global brand architecture streamlined</a:t>
            </a:r>
          </a:p>
        </p:txBody>
      </p:sp>
      <p:sp>
        <p:nvSpPr>
          <p:cNvPr id="9" name="Right Arrow 8"/>
          <p:cNvSpPr/>
          <p:nvPr/>
        </p:nvSpPr>
        <p:spPr>
          <a:xfrm>
            <a:off x="2297430"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2846070" y="1731772"/>
            <a:ext cx="1291590" cy="892048"/>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Athlete and cultural narratives aligned with brand purpose</a:t>
            </a:r>
          </a:p>
        </p:txBody>
      </p:sp>
      <p:sp>
        <p:nvSpPr>
          <p:cNvPr id="11" name="Rectangle 10"/>
          <p:cNvSpPr/>
          <p:nvPr/>
        </p:nvSpPr>
        <p:spPr>
          <a:xfrm>
            <a:off x="2846070" y="2824988"/>
            <a:ext cx="1291590" cy="1075943"/>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Associations with performance, innovation and style strengthened</a:t>
            </a:r>
          </a:p>
        </p:txBody>
      </p:sp>
      <p:sp>
        <p:nvSpPr>
          <p:cNvPr id="12" name="Rectangle 11"/>
          <p:cNvSpPr/>
          <p:nvPr/>
        </p:nvSpPr>
        <p:spPr>
          <a:xfrm>
            <a:off x="2846070" y="4102099"/>
            <a:ext cx="1291590" cy="77724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Brand meaning in key growth markets deepened</a:t>
            </a:r>
          </a:p>
        </p:txBody>
      </p:sp>
      <p:sp>
        <p:nvSpPr>
          <p:cNvPr id="13" name="Rectangle 12"/>
          <p:cNvSpPr/>
          <p:nvPr/>
        </p:nvSpPr>
        <p:spPr>
          <a:xfrm>
            <a:off x="2846070" y="5080507"/>
            <a:ext cx="1291590" cy="77724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Perceived value versus price enhanced</a:t>
            </a:r>
          </a:p>
        </p:txBody>
      </p:sp>
      <p:sp>
        <p:nvSpPr>
          <p:cNvPr id="14" name="Right Arrow 13"/>
          <p:cNvSpPr/>
          <p:nvPr/>
        </p:nvSpPr>
        <p:spPr>
          <a:xfrm>
            <a:off x="4457700"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5006340" y="2370328"/>
            <a:ext cx="1291590" cy="77724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Share gains in priority categories achieved</a:t>
            </a:r>
          </a:p>
        </p:txBody>
      </p:sp>
      <p:sp>
        <p:nvSpPr>
          <p:cNvPr id="16" name="Rectangle 15"/>
          <p:cNvSpPr/>
          <p:nvPr/>
        </p:nvSpPr>
        <p:spPr>
          <a:xfrm>
            <a:off x="5006340" y="3348736"/>
            <a:ext cx="1291590" cy="892048"/>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Penetration in strategic consumer segments increased</a:t>
            </a:r>
          </a:p>
        </p:txBody>
      </p:sp>
      <p:sp>
        <p:nvSpPr>
          <p:cNvPr id="17" name="Rectangle 16"/>
          <p:cNvSpPr/>
          <p:nvPr/>
        </p:nvSpPr>
        <p:spPr>
          <a:xfrm>
            <a:off x="5006340" y="4441952"/>
            <a:ext cx="1291590" cy="77724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Premium mix within the portfolio expanded</a:t>
            </a:r>
          </a:p>
        </p:txBody>
      </p:sp>
      <p:sp>
        <p:nvSpPr>
          <p:cNvPr id="18" name="Right Arrow 17"/>
          <p:cNvSpPr/>
          <p:nvPr/>
        </p:nvSpPr>
        <p:spPr>
          <a:xfrm>
            <a:off x="6617970"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7166610" y="2255520"/>
            <a:ext cx="1291590" cy="892048"/>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dirty="0">
                <a:solidFill>
                  <a:srgbClr val="000000"/>
                </a:solidFill>
              </a:rPr>
              <a:t>Brand preference over key competitors increased</a:t>
            </a:r>
          </a:p>
        </p:txBody>
      </p:sp>
      <p:sp>
        <p:nvSpPr>
          <p:cNvPr id="20" name="Rectangle 19"/>
          <p:cNvSpPr/>
          <p:nvPr/>
        </p:nvSpPr>
        <p:spPr>
          <a:xfrm>
            <a:off x="7166610" y="3348736"/>
            <a:ext cx="1291590" cy="832612"/>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dirty="0">
                <a:solidFill>
                  <a:srgbClr val="000000"/>
                </a:solidFill>
              </a:rPr>
              <a:t>Price premium versus category peers sustained</a:t>
            </a:r>
          </a:p>
        </p:txBody>
      </p:sp>
      <p:sp>
        <p:nvSpPr>
          <p:cNvPr id="21" name="Rectangle 20"/>
          <p:cNvSpPr/>
          <p:nvPr/>
        </p:nvSpPr>
        <p:spPr>
          <a:xfrm>
            <a:off x="7166610" y="4356361"/>
            <a:ext cx="1291590" cy="101040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dirty="0">
                <a:solidFill>
                  <a:srgbClr val="000000"/>
                </a:solidFill>
              </a:rPr>
              <a:t>Leadership in global sports and lifestyle categories consolidated</a:t>
            </a:r>
          </a:p>
        </p:txBody>
      </p:sp>
      <p:sp>
        <p:nvSpPr>
          <p:cNvPr id="22" name="TextBox 21"/>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2025-11-18 17:08</a:t>
            </a:r>
          </a:p>
        </p:txBody>
      </p:sp>
      <p:sp>
        <p:nvSpPr>
          <p:cNvPr id="23" name="TextBox 22"/>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4" name="TextBox 23">
            <a:extLst>
              <a:ext uri="{FF2B5EF4-FFF2-40B4-BE49-F238E27FC236}">
                <a16:creationId xmlns:a16="http://schemas.microsoft.com/office/drawing/2014/main" id="{E2358503-45D9-F257-5197-A0EBA9A7DAD1}"/>
              </a:ext>
            </a:extLst>
          </p:cNvPr>
          <p:cNvSpPr txBox="1"/>
          <p:nvPr/>
        </p:nvSpPr>
        <p:spPr>
          <a:xfrm>
            <a:off x="7132320" y="64008"/>
            <a:ext cx="16916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Nike</a:t>
            </a:r>
          </a:p>
        </p:txBody>
      </p:sp>
      <p:pic>
        <p:nvPicPr>
          <p:cNvPr id="25" name="Google Shape;369;p12" title="Doview new.jpeg">
            <a:extLst>
              <a:ext uri="{FF2B5EF4-FFF2-40B4-BE49-F238E27FC236}">
                <a16:creationId xmlns:a16="http://schemas.microsoft.com/office/drawing/2014/main" id="{891B0E1E-18DF-4753-A112-7A66921AF9CD}"/>
              </a:ext>
            </a:extLst>
          </p:cNvPr>
          <p:cNvPicPr preferRelativeResize="0"/>
          <p:nvPr/>
        </p:nvPicPr>
        <p:blipFill>
          <a:blip r:embed="rId4">
            <a:alphaModFix/>
          </a:blip>
          <a:stretch>
            <a:fillRect/>
          </a:stretch>
        </p:blipFill>
        <p:spPr>
          <a:xfrm>
            <a:off x="6968596" y="6126480"/>
            <a:ext cx="327447" cy="307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800" b="1">
                <a:solidFill>
                  <a:srgbClr val="000000"/>
                </a:solidFill>
              </a:rPr>
              <a:t>Product Innovation &amp; Athlete Performance</a:t>
            </a:r>
          </a:p>
        </p:txBody>
      </p:sp>
      <p:sp>
        <p:nvSpPr>
          <p:cNvPr id="5" name="Rectangle 4"/>
          <p:cNvSpPr/>
          <p:nvPr/>
        </p:nvSpPr>
        <p:spPr>
          <a:xfrm>
            <a:off x="457200" y="2147317"/>
            <a:ext cx="1074420"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Priority sport and lifestyle opportunities prioritized</a:t>
            </a:r>
          </a:p>
        </p:txBody>
      </p:sp>
      <p:sp>
        <p:nvSpPr>
          <p:cNvPr id="6" name="Rectangle 5"/>
          <p:cNvSpPr/>
          <p:nvPr/>
        </p:nvSpPr>
        <p:spPr>
          <a:xfrm>
            <a:off x="457200" y="3371088"/>
            <a:ext cx="1074420"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Athlete and consumer performance needs diagnosed</a:t>
            </a:r>
          </a:p>
        </p:txBody>
      </p:sp>
      <p:sp>
        <p:nvSpPr>
          <p:cNvPr id="7" name="Rectangle 6"/>
          <p:cNvSpPr/>
          <p:nvPr/>
        </p:nvSpPr>
        <p:spPr>
          <a:xfrm>
            <a:off x="457200" y="4455669"/>
            <a:ext cx="1074420" cy="1259839"/>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White spaces across categories and price points mapped</a:t>
            </a:r>
          </a:p>
        </p:txBody>
      </p:sp>
      <p:sp>
        <p:nvSpPr>
          <p:cNvPr id="8" name="Right Arrow 7"/>
          <p:cNvSpPr/>
          <p:nvPr/>
        </p:nvSpPr>
        <p:spPr>
          <a:xfrm>
            <a:off x="1748790" y="3794761"/>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2194560" y="1714501"/>
            <a:ext cx="1074420"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Breakthrough material and platform roadmaps developed</a:t>
            </a:r>
          </a:p>
        </p:txBody>
      </p:sp>
      <p:sp>
        <p:nvSpPr>
          <p:cNvPr id="10" name="Rectangle 9"/>
          <p:cNvSpPr/>
          <p:nvPr/>
        </p:nvSpPr>
        <p:spPr>
          <a:xfrm>
            <a:off x="2194560" y="2918460"/>
            <a:ext cx="1074420" cy="1259839"/>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Product concepts aligned with performance insights created</a:t>
            </a:r>
          </a:p>
        </p:txBody>
      </p:sp>
      <p:sp>
        <p:nvSpPr>
          <p:cNvPr id="11" name="Rectangle 10"/>
          <p:cNvSpPr/>
          <p:nvPr/>
        </p:nvSpPr>
        <p:spPr>
          <a:xfrm>
            <a:off x="2194560" y="4306315"/>
            <a:ext cx="1074420" cy="777240"/>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Iterative prototyping cycles completed</a:t>
            </a:r>
          </a:p>
        </p:txBody>
      </p:sp>
      <p:sp>
        <p:nvSpPr>
          <p:cNvPr id="12" name="Rectangle 11"/>
          <p:cNvSpPr/>
          <p:nvPr/>
        </p:nvSpPr>
        <p:spPr>
          <a:xfrm>
            <a:off x="2194560" y="5211571"/>
            <a:ext cx="1074420"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Sustainability-by-design principles integrated</a:t>
            </a:r>
          </a:p>
        </p:txBody>
      </p:sp>
      <p:sp>
        <p:nvSpPr>
          <p:cNvPr id="13" name="Right Arrow 12"/>
          <p:cNvSpPr/>
          <p:nvPr/>
        </p:nvSpPr>
        <p:spPr>
          <a:xfrm>
            <a:off x="3568021" y="3797714"/>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4019107" y="1840993"/>
            <a:ext cx="987233"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Elite athlete wear-testing programs executed</a:t>
            </a:r>
          </a:p>
        </p:txBody>
      </p:sp>
      <p:sp>
        <p:nvSpPr>
          <p:cNvPr id="15" name="Rectangle 14"/>
          <p:cNvSpPr/>
          <p:nvPr/>
        </p:nvSpPr>
        <p:spPr>
          <a:xfrm>
            <a:off x="4019107" y="3044952"/>
            <a:ext cx="987233"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Data-driven performance validation protocols applied</a:t>
            </a:r>
          </a:p>
        </p:txBody>
      </p:sp>
      <p:sp>
        <p:nvSpPr>
          <p:cNvPr id="16" name="Rectangle 15"/>
          <p:cNvSpPr/>
          <p:nvPr/>
        </p:nvSpPr>
        <p:spPr>
          <a:xfrm>
            <a:off x="4019107" y="4065016"/>
            <a:ext cx="987233"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Consumer comfort and fit feedback captured</a:t>
            </a:r>
          </a:p>
        </p:txBody>
      </p:sp>
      <p:sp>
        <p:nvSpPr>
          <p:cNvPr id="17" name="Rectangle 16"/>
          <p:cNvSpPr/>
          <p:nvPr/>
        </p:nvSpPr>
        <p:spPr>
          <a:xfrm>
            <a:off x="4019107" y="5085080"/>
            <a:ext cx="987233"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Product safety and durability standards exceeded</a:t>
            </a:r>
          </a:p>
        </p:txBody>
      </p:sp>
      <p:sp>
        <p:nvSpPr>
          <p:cNvPr id="18" name="Right Arrow 17"/>
          <p:cNvSpPr/>
          <p:nvPr/>
        </p:nvSpPr>
        <p:spPr>
          <a:xfrm>
            <a:off x="5260990" y="3817112"/>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5756467" y="2442973"/>
            <a:ext cx="987233"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Tiered product lines across price points defined</a:t>
            </a:r>
          </a:p>
        </p:txBody>
      </p:sp>
      <p:sp>
        <p:nvSpPr>
          <p:cNvPr id="20" name="Rectangle 19"/>
          <p:cNvSpPr/>
          <p:nvPr/>
        </p:nvSpPr>
        <p:spPr>
          <a:xfrm>
            <a:off x="5756467" y="3646932"/>
            <a:ext cx="987233"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Signature and franchise products refreshed</a:t>
            </a:r>
          </a:p>
        </p:txBody>
      </p:sp>
      <p:sp>
        <p:nvSpPr>
          <p:cNvPr id="21" name="Rectangle 20"/>
          <p:cNvSpPr/>
          <p:nvPr/>
        </p:nvSpPr>
        <p:spPr>
          <a:xfrm>
            <a:off x="5756467" y="4666996"/>
            <a:ext cx="987233"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Innovation stories for key launches articulated</a:t>
            </a:r>
          </a:p>
        </p:txBody>
      </p:sp>
      <p:sp>
        <p:nvSpPr>
          <p:cNvPr id="22" name="Right Arrow 21"/>
          <p:cNvSpPr/>
          <p:nvPr/>
        </p:nvSpPr>
        <p:spPr>
          <a:xfrm>
            <a:off x="6998350" y="3794761"/>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Rectangle 22"/>
          <p:cNvSpPr/>
          <p:nvPr/>
        </p:nvSpPr>
        <p:spPr>
          <a:xfrm>
            <a:off x="7360920" y="2167129"/>
            <a:ext cx="1120140"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dirty="0">
                <a:solidFill>
                  <a:srgbClr val="000000"/>
                </a:solidFill>
              </a:rPr>
              <a:t>Athlete performance in key moments elevated</a:t>
            </a:r>
          </a:p>
        </p:txBody>
      </p:sp>
      <p:sp>
        <p:nvSpPr>
          <p:cNvPr id="24" name="Rectangle 23"/>
          <p:cNvSpPr/>
          <p:nvPr/>
        </p:nvSpPr>
        <p:spPr>
          <a:xfrm>
            <a:off x="7360920" y="3187193"/>
            <a:ext cx="1120140"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Innovation perception in target categories strengthened</a:t>
            </a:r>
          </a:p>
        </p:txBody>
      </p:sp>
      <p:sp>
        <p:nvSpPr>
          <p:cNvPr id="25" name="Rectangle 24"/>
          <p:cNvSpPr/>
          <p:nvPr/>
        </p:nvSpPr>
        <p:spPr>
          <a:xfrm>
            <a:off x="7360920" y="4391152"/>
            <a:ext cx="1120140" cy="1259839"/>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dirty="0">
                <a:solidFill>
                  <a:srgbClr val="000000"/>
                </a:solidFill>
              </a:rPr>
              <a:t>Franchise longevity and innovation lifetime value extended</a:t>
            </a:r>
          </a:p>
        </p:txBody>
      </p:sp>
      <p:sp>
        <p:nvSpPr>
          <p:cNvPr id="26" name="TextBox 25"/>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rPr dirty="0"/>
              <a:t>Not endorsed. From online info via free ChatGPT prompt. Use at own risk re IP &amp; accuracy. Dr Paul Duignan </a:t>
            </a:r>
            <a:r>
              <a:rPr dirty="0" err="1"/>
              <a:t>DoViewPlanning.Org</a:t>
            </a:r>
            <a:r>
              <a:rPr dirty="0"/>
              <a:t>.  2025-11-18 17:08</a:t>
            </a:r>
          </a:p>
        </p:txBody>
      </p:sp>
      <p:sp>
        <p:nvSpPr>
          <p:cNvPr id="27" name="TextBox 26"/>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8" name="TextBox 27">
            <a:extLst>
              <a:ext uri="{FF2B5EF4-FFF2-40B4-BE49-F238E27FC236}">
                <a16:creationId xmlns:a16="http://schemas.microsoft.com/office/drawing/2014/main" id="{44918F04-9860-8549-A16E-DAC2960F4DA9}"/>
              </a:ext>
            </a:extLst>
          </p:cNvPr>
          <p:cNvSpPr txBox="1"/>
          <p:nvPr/>
        </p:nvSpPr>
        <p:spPr>
          <a:xfrm>
            <a:off x="7132320" y="64008"/>
            <a:ext cx="16916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Nike</a:t>
            </a:r>
          </a:p>
        </p:txBody>
      </p:sp>
      <p:pic>
        <p:nvPicPr>
          <p:cNvPr id="29" name="Google Shape;369;p12" title="Doview new.jpeg">
            <a:extLst>
              <a:ext uri="{FF2B5EF4-FFF2-40B4-BE49-F238E27FC236}">
                <a16:creationId xmlns:a16="http://schemas.microsoft.com/office/drawing/2014/main" id="{F0311B25-4229-9E0A-6277-EDB98D17E4AD}"/>
              </a:ext>
            </a:extLst>
          </p:cNvPr>
          <p:cNvPicPr preferRelativeResize="0"/>
          <p:nvPr/>
        </p:nvPicPr>
        <p:blipFill>
          <a:blip r:embed="rId4">
            <a:alphaModFix/>
          </a:blip>
          <a:stretch>
            <a:fillRect/>
          </a:stretch>
        </p:blipFill>
        <p:spPr>
          <a:xfrm>
            <a:off x="6968596" y="6126480"/>
            <a:ext cx="327447" cy="3078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800" b="1">
                <a:solidFill>
                  <a:srgbClr val="000000"/>
                </a:solidFill>
              </a:rPr>
              <a:t>Consumer Digital Experience &amp; Membership</a:t>
            </a:r>
          </a:p>
        </p:txBody>
      </p:sp>
      <p:sp>
        <p:nvSpPr>
          <p:cNvPr id="5" name="Rectangle 4"/>
          <p:cNvSpPr/>
          <p:nvPr/>
        </p:nvSpPr>
        <p:spPr>
          <a:xfrm>
            <a:off x="457200" y="1823212"/>
            <a:ext cx="1074420"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Single consumer ID across touchpoints established</a:t>
            </a:r>
          </a:p>
        </p:txBody>
      </p:sp>
      <p:sp>
        <p:nvSpPr>
          <p:cNvPr id="6" name="Rectangle 5"/>
          <p:cNvSpPr/>
          <p:nvPr/>
        </p:nvSpPr>
        <p:spPr>
          <a:xfrm>
            <a:off x="457200" y="2916428"/>
            <a:ext cx="1074420"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Data governance and privacy standards enforced</a:t>
            </a:r>
          </a:p>
        </p:txBody>
      </p:sp>
      <p:sp>
        <p:nvSpPr>
          <p:cNvPr id="7" name="Rectangle 6"/>
          <p:cNvSpPr/>
          <p:nvPr/>
        </p:nvSpPr>
        <p:spPr>
          <a:xfrm>
            <a:off x="457200" y="4009644"/>
            <a:ext cx="1074420"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Analytics and experimentation platforms integrated</a:t>
            </a:r>
          </a:p>
        </p:txBody>
      </p:sp>
      <p:sp>
        <p:nvSpPr>
          <p:cNvPr id="8" name="Rectangle 7"/>
          <p:cNvSpPr/>
          <p:nvPr/>
        </p:nvSpPr>
        <p:spPr>
          <a:xfrm>
            <a:off x="457200" y="5102860"/>
            <a:ext cx="1074420"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Key consumer metrics and segments defined</a:t>
            </a:r>
          </a:p>
        </p:txBody>
      </p:sp>
      <p:sp>
        <p:nvSpPr>
          <p:cNvPr id="9" name="Right Arrow 8"/>
          <p:cNvSpPr/>
          <p:nvPr/>
        </p:nvSpPr>
        <p:spPr>
          <a:xfrm>
            <a:off x="1737360" y="3781044"/>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2194560" y="1754124"/>
            <a:ext cx="1074420" cy="777240"/>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Mobile and web experiences simplified</a:t>
            </a:r>
          </a:p>
        </p:txBody>
      </p:sp>
      <p:sp>
        <p:nvSpPr>
          <p:cNvPr id="11" name="Rectangle 10"/>
          <p:cNvSpPr/>
          <p:nvPr/>
        </p:nvSpPr>
        <p:spPr>
          <a:xfrm>
            <a:off x="2194560" y="2732532"/>
            <a:ext cx="1074420" cy="1259839"/>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Cross-channel journeys for priority segments mapped</a:t>
            </a:r>
          </a:p>
        </p:txBody>
      </p:sp>
      <p:sp>
        <p:nvSpPr>
          <p:cNvPr id="12" name="Rectangle 11"/>
          <p:cNvSpPr/>
          <p:nvPr/>
        </p:nvSpPr>
        <p:spPr>
          <a:xfrm>
            <a:off x="2194560" y="4193539"/>
            <a:ext cx="1074420"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Friction in sign-up and checkout flows removed</a:t>
            </a:r>
          </a:p>
        </p:txBody>
      </p:sp>
      <p:sp>
        <p:nvSpPr>
          <p:cNvPr id="13" name="Rectangle 12"/>
          <p:cNvSpPr/>
          <p:nvPr/>
        </p:nvSpPr>
        <p:spPr>
          <a:xfrm>
            <a:off x="2194560" y="5286754"/>
            <a:ext cx="1074420" cy="892047"/>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Content and commerce integration enhanced</a:t>
            </a:r>
          </a:p>
        </p:txBody>
      </p:sp>
      <p:sp>
        <p:nvSpPr>
          <p:cNvPr id="14" name="Right Arrow 13"/>
          <p:cNvSpPr/>
          <p:nvPr/>
        </p:nvSpPr>
        <p:spPr>
          <a:xfrm>
            <a:off x="3493593" y="37947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3931920" y="2335276"/>
            <a:ext cx="1074420" cy="777240"/>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Membership value proposition sharpened</a:t>
            </a:r>
          </a:p>
        </p:txBody>
      </p:sp>
      <p:sp>
        <p:nvSpPr>
          <p:cNvPr id="16" name="Rectangle 15"/>
          <p:cNvSpPr/>
          <p:nvPr/>
        </p:nvSpPr>
        <p:spPr>
          <a:xfrm>
            <a:off x="3931920" y="3313684"/>
            <a:ext cx="1074420"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Member-only experiences and benefits expanded</a:t>
            </a:r>
          </a:p>
        </p:txBody>
      </p:sp>
      <p:sp>
        <p:nvSpPr>
          <p:cNvPr id="17" name="Rectangle 16"/>
          <p:cNvSpPr/>
          <p:nvPr/>
        </p:nvSpPr>
        <p:spPr>
          <a:xfrm>
            <a:off x="3931920" y="4406900"/>
            <a:ext cx="1074420" cy="1075943"/>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Engagement programs for high-value segments launched</a:t>
            </a:r>
          </a:p>
        </p:txBody>
      </p:sp>
      <p:sp>
        <p:nvSpPr>
          <p:cNvPr id="18" name="Right Arrow 17"/>
          <p:cNvSpPr/>
          <p:nvPr/>
        </p:nvSpPr>
        <p:spPr>
          <a:xfrm>
            <a:off x="5135526" y="3781044"/>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5459553" y="2427224"/>
            <a:ext cx="1284147"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Recommendation engines tuned to member behavior</a:t>
            </a:r>
          </a:p>
        </p:txBody>
      </p:sp>
      <p:sp>
        <p:nvSpPr>
          <p:cNvPr id="20" name="Rectangle 19"/>
          <p:cNvSpPr/>
          <p:nvPr/>
        </p:nvSpPr>
        <p:spPr>
          <a:xfrm>
            <a:off x="5459553" y="3520440"/>
            <a:ext cx="1284147" cy="777240"/>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Lifecycle communications orchestrated</a:t>
            </a:r>
          </a:p>
        </p:txBody>
      </p:sp>
      <p:sp>
        <p:nvSpPr>
          <p:cNvPr id="21" name="Rectangle 20"/>
          <p:cNvSpPr/>
          <p:nvPr/>
        </p:nvSpPr>
        <p:spPr>
          <a:xfrm>
            <a:off x="5459553" y="4498848"/>
            <a:ext cx="1284147"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Churn risk indicators and interventions operationalized</a:t>
            </a:r>
          </a:p>
        </p:txBody>
      </p:sp>
      <p:sp>
        <p:nvSpPr>
          <p:cNvPr id="22" name="Right Arrow 21"/>
          <p:cNvSpPr/>
          <p:nvPr/>
        </p:nvSpPr>
        <p:spPr>
          <a:xfrm>
            <a:off x="6960870" y="3808476"/>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Rectangle 22"/>
          <p:cNvSpPr/>
          <p:nvPr/>
        </p:nvSpPr>
        <p:spPr>
          <a:xfrm>
            <a:off x="7406640" y="2427224"/>
            <a:ext cx="1074420" cy="777240"/>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dirty="0">
                <a:solidFill>
                  <a:srgbClr val="000000"/>
                </a:solidFill>
              </a:rPr>
              <a:t>Member share of revenue increased</a:t>
            </a:r>
          </a:p>
        </p:txBody>
      </p:sp>
      <p:sp>
        <p:nvSpPr>
          <p:cNvPr id="24" name="Rectangle 23"/>
          <p:cNvSpPr/>
          <p:nvPr/>
        </p:nvSpPr>
        <p:spPr>
          <a:xfrm>
            <a:off x="7406640" y="3405632"/>
            <a:ext cx="1074420"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dirty="0">
                <a:solidFill>
                  <a:srgbClr val="000000"/>
                </a:solidFill>
              </a:rPr>
              <a:t>Purchase frequency and basket size uplifted</a:t>
            </a:r>
          </a:p>
        </p:txBody>
      </p:sp>
      <p:sp>
        <p:nvSpPr>
          <p:cNvPr id="25" name="Rectangle 24"/>
          <p:cNvSpPr/>
          <p:nvPr/>
        </p:nvSpPr>
        <p:spPr>
          <a:xfrm>
            <a:off x="7406640" y="4498848"/>
            <a:ext cx="1074420"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dirty="0">
                <a:solidFill>
                  <a:srgbClr val="000000"/>
                </a:solidFill>
              </a:rPr>
              <a:t>Member advocacy and referrals amplified</a:t>
            </a:r>
          </a:p>
        </p:txBody>
      </p:sp>
      <p:sp>
        <p:nvSpPr>
          <p:cNvPr id="26" name="TextBox 25"/>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2025-11-18 17:08</a:t>
            </a:r>
          </a:p>
        </p:txBody>
      </p:sp>
      <p:sp>
        <p:nvSpPr>
          <p:cNvPr id="27" name="TextBox 26"/>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8" name="TextBox 27">
            <a:extLst>
              <a:ext uri="{FF2B5EF4-FFF2-40B4-BE49-F238E27FC236}">
                <a16:creationId xmlns:a16="http://schemas.microsoft.com/office/drawing/2014/main" id="{F8086E7E-F487-5491-E34C-FB70627462B2}"/>
              </a:ext>
            </a:extLst>
          </p:cNvPr>
          <p:cNvSpPr txBox="1"/>
          <p:nvPr/>
        </p:nvSpPr>
        <p:spPr>
          <a:xfrm>
            <a:off x="7132320" y="64008"/>
            <a:ext cx="16916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Nike</a:t>
            </a:r>
          </a:p>
        </p:txBody>
      </p:sp>
      <p:pic>
        <p:nvPicPr>
          <p:cNvPr id="29" name="Google Shape;369;p12" title="Doview new.jpeg">
            <a:extLst>
              <a:ext uri="{FF2B5EF4-FFF2-40B4-BE49-F238E27FC236}">
                <a16:creationId xmlns:a16="http://schemas.microsoft.com/office/drawing/2014/main" id="{DAA5BF2C-37AE-A1B2-4FED-C8E4B3E415CD}"/>
              </a:ext>
            </a:extLst>
          </p:cNvPr>
          <p:cNvPicPr preferRelativeResize="0"/>
          <p:nvPr/>
        </p:nvPicPr>
        <p:blipFill>
          <a:blip r:embed="rId4">
            <a:alphaModFix/>
          </a:blip>
          <a:stretch>
            <a:fillRect/>
          </a:stretch>
        </p:blipFill>
        <p:spPr>
          <a:xfrm>
            <a:off x="6968596" y="6126480"/>
            <a:ext cx="327447" cy="3078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800" b="1">
                <a:solidFill>
                  <a:srgbClr val="000000"/>
                </a:solidFill>
              </a:rPr>
              <a:t>Global Marketing &amp; Athlete Partnerships</a:t>
            </a:r>
          </a:p>
        </p:txBody>
      </p:sp>
      <p:sp>
        <p:nvSpPr>
          <p:cNvPr id="5" name="Rectangle 4"/>
          <p:cNvSpPr/>
          <p:nvPr/>
        </p:nvSpPr>
        <p:spPr>
          <a:xfrm>
            <a:off x="685800" y="1823720"/>
            <a:ext cx="1291590" cy="77724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Global and local marketing priorities aligned</a:t>
            </a:r>
          </a:p>
        </p:txBody>
      </p:sp>
      <p:sp>
        <p:nvSpPr>
          <p:cNvPr id="6" name="Rectangle 5"/>
          <p:cNvSpPr/>
          <p:nvPr/>
        </p:nvSpPr>
        <p:spPr>
          <a:xfrm>
            <a:off x="685800" y="2802128"/>
            <a:ext cx="1291590" cy="892048"/>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Brand and performance campaign architecture clarified</a:t>
            </a:r>
          </a:p>
        </p:txBody>
      </p:sp>
      <p:sp>
        <p:nvSpPr>
          <p:cNvPr id="7" name="Rectangle 6"/>
          <p:cNvSpPr/>
          <p:nvPr/>
        </p:nvSpPr>
        <p:spPr>
          <a:xfrm>
            <a:off x="685800" y="3895344"/>
            <a:ext cx="1291590" cy="892048"/>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Investment across categories and markets optimized</a:t>
            </a:r>
          </a:p>
        </p:txBody>
      </p:sp>
      <p:sp>
        <p:nvSpPr>
          <p:cNvPr id="8" name="Rectangle 7"/>
          <p:cNvSpPr/>
          <p:nvPr/>
        </p:nvSpPr>
        <p:spPr>
          <a:xfrm>
            <a:off x="685800" y="4988560"/>
            <a:ext cx="1291590" cy="77724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Roles for brand, digital and retail marketing defined</a:t>
            </a:r>
          </a:p>
        </p:txBody>
      </p:sp>
      <p:sp>
        <p:nvSpPr>
          <p:cNvPr id="9" name="Right Arrow 8"/>
          <p:cNvSpPr/>
          <p:nvPr/>
        </p:nvSpPr>
        <p:spPr>
          <a:xfrm>
            <a:off x="2297430"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2846070" y="1938528"/>
            <a:ext cx="1291590" cy="77724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Long-term athlete and team partnerships secured</a:t>
            </a:r>
          </a:p>
        </p:txBody>
      </p:sp>
      <p:sp>
        <p:nvSpPr>
          <p:cNvPr id="11" name="Rectangle 10"/>
          <p:cNvSpPr/>
          <p:nvPr/>
        </p:nvSpPr>
        <p:spPr>
          <a:xfrm>
            <a:off x="2846070" y="2916936"/>
            <a:ext cx="1291590" cy="77724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Emerging athlete and creator pipelines cultivated</a:t>
            </a:r>
          </a:p>
        </p:txBody>
      </p:sp>
      <p:sp>
        <p:nvSpPr>
          <p:cNvPr id="12" name="Rectangle 11"/>
          <p:cNvSpPr/>
          <p:nvPr/>
        </p:nvSpPr>
        <p:spPr>
          <a:xfrm>
            <a:off x="2846070" y="3895344"/>
            <a:ext cx="1291590" cy="77724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Content and IP rights frameworks strengthened</a:t>
            </a:r>
          </a:p>
        </p:txBody>
      </p:sp>
      <p:sp>
        <p:nvSpPr>
          <p:cNvPr id="13" name="Rectangle 12"/>
          <p:cNvSpPr/>
          <p:nvPr/>
        </p:nvSpPr>
        <p:spPr>
          <a:xfrm>
            <a:off x="2846070" y="4873752"/>
            <a:ext cx="1291590" cy="77724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Risk management for reputational issues formalized</a:t>
            </a:r>
          </a:p>
        </p:txBody>
      </p:sp>
      <p:sp>
        <p:nvSpPr>
          <p:cNvPr id="14" name="Right Arrow 13"/>
          <p:cNvSpPr/>
          <p:nvPr/>
        </p:nvSpPr>
        <p:spPr>
          <a:xfrm>
            <a:off x="4457700"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5006340" y="1938528"/>
            <a:ext cx="1291590" cy="77724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Integrated global campaigns executed</a:t>
            </a:r>
          </a:p>
        </p:txBody>
      </p:sp>
      <p:sp>
        <p:nvSpPr>
          <p:cNvPr id="16" name="Rectangle 15"/>
          <p:cNvSpPr/>
          <p:nvPr/>
        </p:nvSpPr>
        <p:spPr>
          <a:xfrm>
            <a:off x="5006340" y="2916936"/>
            <a:ext cx="1291590" cy="77724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Local market adaptations for key moments delivered</a:t>
            </a:r>
          </a:p>
        </p:txBody>
      </p:sp>
      <p:sp>
        <p:nvSpPr>
          <p:cNvPr id="17" name="Rectangle 16"/>
          <p:cNvSpPr/>
          <p:nvPr/>
        </p:nvSpPr>
        <p:spPr>
          <a:xfrm>
            <a:off x="5006340" y="3895344"/>
            <a:ext cx="1291590" cy="77724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Social and community storytelling programs scaled</a:t>
            </a:r>
          </a:p>
        </p:txBody>
      </p:sp>
      <p:sp>
        <p:nvSpPr>
          <p:cNvPr id="18" name="Rectangle 17"/>
          <p:cNvSpPr/>
          <p:nvPr/>
        </p:nvSpPr>
        <p:spPr>
          <a:xfrm>
            <a:off x="5006340" y="4873752"/>
            <a:ext cx="1291590" cy="77724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Measurement plans and brand tracking systems embedded</a:t>
            </a:r>
          </a:p>
        </p:txBody>
      </p:sp>
      <p:sp>
        <p:nvSpPr>
          <p:cNvPr id="19" name="Right Arrow 18"/>
          <p:cNvSpPr/>
          <p:nvPr/>
        </p:nvSpPr>
        <p:spPr>
          <a:xfrm>
            <a:off x="6617970"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7166610" y="2427732"/>
            <a:ext cx="1291590" cy="77724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Brand salience at key sport moments maximized</a:t>
            </a:r>
          </a:p>
        </p:txBody>
      </p:sp>
      <p:sp>
        <p:nvSpPr>
          <p:cNvPr id="21" name="Rectangle 20"/>
          <p:cNvSpPr/>
          <p:nvPr/>
        </p:nvSpPr>
        <p:spPr>
          <a:xfrm>
            <a:off x="7166610" y="3406140"/>
            <a:ext cx="1291590" cy="77724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Earned media and organic reach amplified</a:t>
            </a:r>
          </a:p>
        </p:txBody>
      </p:sp>
      <p:sp>
        <p:nvSpPr>
          <p:cNvPr id="22" name="Rectangle 21"/>
          <p:cNvSpPr/>
          <p:nvPr/>
        </p:nvSpPr>
        <p:spPr>
          <a:xfrm>
            <a:off x="7166610" y="4384548"/>
            <a:ext cx="1291590" cy="77724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Marketing return on investment improved</a:t>
            </a:r>
          </a:p>
        </p:txBody>
      </p:sp>
      <p:sp>
        <p:nvSpPr>
          <p:cNvPr id="23" name="TextBox 22"/>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2025-11-18 17:08</a:t>
            </a:r>
          </a:p>
        </p:txBody>
      </p:sp>
      <p:sp>
        <p:nvSpPr>
          <p:cNvPr id="24" name="TextBox 23"/>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5" name="TextBox 24">
            <a:extLst>
              <a:ext uri="{FF2B5EF4-FFF2-40B4-BE49-F238E27FC236}">
                <a16:creationId xmlns:a16="http://schemas.microsoft.com/office/drawing/2014/main" id="{10317F5B-1357-2EDB-55E9-7AA7588A7322}"/>
              </a:ext>
            </a:extLst>
          </p:cNvPr>
          <p:cNvSpPr txBox="1"/>
          <p:nvPr/>
        </p:nvSpPr>
        <p:spPr>
          <a:xfrm>
            <a:off x="7132320" y="64008"/>
            <a:ext cx="16916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Nike</a:t>
            </a:r>
          </a:p>
        </p:txBody>
      </p:sp>
      <p:pic>
        <p:nvPicPr>
          <p:cNvPr id="26" name="Google Shape;369;p12" title="Doview new.jpeg">
            <a:extLst>
              <a:ext uri="{FF2B5EF4-FFF2-40B4-BE49-F238E27FC236}">
                <a16:creationId xmlns:a16="http://schemas.microsoft.com/office/drawing/2014/main" id="{769054C4-231B-9499-18F5-696C7E2ECDD9}"/>
              </a:ext>
            </a:extLst>
          </p:cNvPr>
          <p:cNvPicPr preferRelativeResize="0"/>
          <p:nvPr/>
        </p:nvPicPr>
        <p:blipFill>
          <a:blip r:embed="rId4">
            <a:alphaModFix/>
          </a:blip>
          <a:stretch>
            <a:fillRect/>
          </a:stretch>
        </p:blipFill>
        <p:spPr>
          <a:xfrm>
            <a:off x="6968596" y="6126480"/>
            <a:ext cx="327447" cy="307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800" b="1">
                <a:solidFill>
                  <a:srgbClr val="000000"/>
                </a:solidFill>
              </a:rPr>
              <a:t>Omnichannel Distribution &amp; Retail Strategy</a:t>
            </a:r>
          </a:p>
        </p:txBody>
      </p:sp>
      <p:sp>
        <p:nvSpPr>
          <p:cNvPr id="5" name="Rectangle 4"/>
          <p:cNvSpPr/>
          <p:nvPr/>
        </p:nvSpPr>
        <p:spPr>
          <a:xfrm>
            <a:off x="457200" y="2312924"/>
            <a:ext cx="1074420" cy="89204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Roles of direct and wholesale channels clarified</a:t>
            </a:r>
          </a:p>
        </p:txBody>
      </p:sp>
      <p:sp>
        <p:nvSpPr>
          <p:cNvPr id="6" name="Rectangle 5"/>
          <p:cNvSpPr/>
          <p:nvPr/>
        </p:nvSpPr>
        <p:spPr>
          <a:xfrm>
            <a:off x="457200" y="3406140"/>
            <a:ext cx="1074420" cy="89204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Priority markets and formats for expansion prioritized</a:t>
            </a:r>
          </a:p>
        </p:txBody>
      </p:sp>
      <p:sp>
        <p:nvSpPr>
          <p:cNvPr id="7" name="Rectangle 6"/>
          <p:cNvSpPr/>
          <p:nvPr/>
        </p:nvSpPr>
        <p:spPr>
          <a:xfrm>
            <a:off x="457200" y="4499356"/>
            <a:ext cx="1074420" cy="777240"/>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Wholesale partner segmentation refined</a:t>
            </a:r>
          </a:p>
        </p:txBody>
      </p:sp>
      <p:sp>
        <p:nvSpPr>
          <p:cNvPr id="8" name="Right Arrow 7"/>
          <p:cNvSpPr/>
          <p:nvPr/>
        </p:nvSpPr>
        <p:spPr>
          <a:xfrm>
            <a:off x="1783080"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2194560" y="1616964"/>
            <a:ext cx="1074420" cy="89204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Flagship and concept stores in key cities expanded</a:t>
            </a:r>
          </a:p>
        </p:txBody>
      </p:sp>
      <p:sp>
        <p:nvSpPr>
          <p:cNvPr id="10" name="Rectangle 9"/>
          <p:cNvSpPr/>
          <p:nvPr/>
        </p:nvSpPr>
        <p:spPr>
          <a:xfrm>
            <a:off x="2194560" y="2710180"/>
            <a:ext cx="1074420" cy="89204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Digital and physical inventory visibility enabled</a:t>
            </a:r>
          </a:p>
        </p:txBody>
      </p:sp>
      <p:sp>
        <p:nvSpPr>
          <p:cNvPr id="11" name="Rectangle 10"/>
          <p:cNvSpPr/>
          <p:nvPr/>
        </p:nvSpPr>
        <p:spPr>
          <a:xfrm>
            <a:off x="2194560" y="3803396"/>
            <a:ext cx="1074420" cy="89204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Omnichannel fulfillment capabilities implemented</a:t>
            </a:r>
          </a:p>
        </p:txBody>
      </p:sp>
      <p:sp>
        <p:nvSpPr>
          <p:cNvPr id="12" name="Rectangle 11"/>
          <p:cNvSpPr/>
          <p:nvPr/>
        </p:nvSpPr>
        <p:spPr>
          <a:xfrm>
            <a:off x="2194560" y="4896612"/>
            <a:ext cx="1074420" cy="1075943"/>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Partner standards for presentation and service elevated</a:t>
            </a:r>
          </a:p>
        </p:txBody>
      </p:sp>
      <p:sp>
        <p:nvSpPr>
          <p:cNvPr id="13" name="Right Arrow 12"/>
          <p:cNvSpPr/>
          <p:nvPr/>
        </p:nvSpPr>
        <p:spPr>
          <a:xfrm>
            <a:off x="3543300" y="368912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3931920" y="2312924"/>
            <a:ext cx="1074420" cy="89204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In-store service and storytelling standards codified</a:t>
            </a:r>
          </a:p>
        </p:txBody>
      </p:sp>
      <p:sp>
        <p:nvSpPr>
          <p:cNvPr id="15" name="Rectangle 14"/>
          <p:cNvSpPr/>
          <p:nvPr/>
        </p:nvSpPr>
        <p:spPr>
          <a:xfrm>
            <a:off x="3931920" y="3406140"/>
            <a:ext cx="1074420" cy="89204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Click-and-collect and returns experiences simplified</a:t>
            </a:r>
          </a:p>
        </p:txBody>
      </p:sp>
      <p:sp>
        <p:nvSpPr>
          <p:cNvPr id="16" name="Rectangle 15"/>
          <p:cNvSpPr/>
          <p:nvPr/>
        </p:nvSpPr>
        <p:spPr>
          <a:xfrm>
            <a:off x="3931920" y="4499356"/>
            <a:ext cx="1074420" cy="777240"/>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Cross-channel promotions coordinated</a:t>
            </a:r>
          </a:p>
        </p:txBody>
      </p:sp>
      <p:sp>
        <p:nvSpPr>
          <p:cNvPr id="17" name="Right Arrow 16"/>
          <p:cNvSpPr/>
          <p:nvPr/>
        </p:nvSpPr>
        <p:spPr>
          <a:xfrm>
            <a:off x="5214207" y="368912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5762847" y="2129028"/>
            <a:ext cx="980853" cy="1075943"/>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Mix shift toward higher-margin channels achieved</a:t>
            </a:r>
          </a:p>
        </p:txBody>
      </p:sp>
      <p:sp>
        <p:nvSpPr>
          <p:cNvPr id="19" name="Rectangle 18"/>
          <p:cNvSpPr/>
          <p:nvPr/>
        </p:nvSpPr>
        <p:spPr>
          <a:xfrm>
            <a:off x="5762847" y="3406139"/>
            <a:ext cx="980853" cy="777240"/>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Unprofitable doors and SKUs rationalized</a:t>
            </a:r>
          </a:p>
        </p:txBody>
      </p:sp>
      <p:sp>
        <p:nvSpPr>
          <p:cNvPr id="20" name="Rectangle 19"/>
          <p:cNvSpPr/>
          <p:nvPr/>
        </p:nvSpPr>
        <p:spPr>
          <a:xfrm>
            <a:off x="5762847" y="4384547"/>
            <a:ext cx="980853" cy="1075943"/>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Trade terms and allocations with partners optimized</a:t>
            </a:r>
          </a:p>
        </p:txBody>
      </p:sp>
      <p:sp>
        <p:nvSpPr>
          <p:cNvPr id="21" name="Right Arrow 20"/>
          <p:cNvSpPr/>
          <p:nvPr/>
        </p:nvSpPr>
        <p:spPr>
          <a:xfrm>
            <a:off x="6978148" y="368912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Rectangle 21"/>
          <p:cNvSpPr/>
          <p:nvPr/>
        </p:nvSpPr>
        <p:spPr>
          <a:xfrm>
            <a:off x="7406640" y="2163572"/>
            <a:ext cx="1074420" cy="89204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dirty="0">
                <a:solidFill>
                  <a:srgbClr val="000000"/>
                </a:solidFill>
              </a:rPr>
              <a:t>Net revenue growth across channels accelerated</a:t>
            </a:r>
          </a:p>
        </p:txBody>
      </p:sp>
      <p:sp>
        <p:nvSpPr>
          <p:cNvPr id="23" name="Rectangle 22"/>
          <p:cNvSpPr/>
          <p:nvPr/>
        </p:nvSpPr>
        <p:spPr>
          <a:xfrm>
            <a:off x="7406640" y="3256788"/>
            <a:ext cx="1074420" cy="89204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Channel profitability and cash conversion improved</a:t>
            </a:r>
          </a:p>
        </p:txBody>
      </p:sp>
      <p:sp>
        <p:nvSpPr>
          <p:cNvPr id="24" name="Rectangle 23"/>
          <p:cNvSpPr/>
          <p:nvPr/>
        </p:nvSpPr>
        <p:spPr>
          <a:xfrm>
            <a:off x="7406640" y="4350004"/>
            <a:ext cx="1074420" cy="1075943"/>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dirty="0">
                <a:solidFill>
                  <a:srgbClr val="000000"/>
                </a:solidFill>
              </a:rPr>
              <a:t>Consistent brand experience across touchpoints delivered</a:t>
            </a:r>
          </a:p>
        </p:txBody>
      </p:sp>
      <p:sp>
        <p:nvSpPr>
          <p:cNvPr id="25" name="TextBox 24"/>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2025-11-18 17:08</a:t>
            </a:r>
          </a:p>
        </p:txBody>
      </p:sp>
      <p:sp>
        <p:nvSpPr>
          <p:cNvPr id="26" name="TextBox 25"/>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7" name="TextBox 26">
            <a:extLst>
              <a:ext uri="{FF2B5EF4-FFF2-40B4-BE49-F238E27FC236}">
                <a16:creationId xmlns:a16="http://schemas.microsoft.com/office/drawing/2014/main" id="{EB244E75-87AD-AFD2-2BB6-370B9797BE0F}"/>
              </a:ext>
            </a:extLst>
          </p:cNvPr>
          <p:cNvSpPr txBox="1"/>
          <p:nvPr/>
        </p:nvSpPr>
        <p:spPr>
          <a:xfrm>
            <a:off x="7132320" y="64008"/>
            <a:ext cx="16916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Nike</a:t>
            </a:r>
          </a:p>
        </p:txBody>
      </p:sp>
      <p:pic>
        <p:nvPicPr>
          <p:cNvPr id="28" name="Google Shape;369;p12" title="Doview new.jpeg">
            <a:extLst>
              <a:ext uri="{FF2B5EF4-FFF2-40B4-BE49-F238E27FC236}">
                <a16:creationId xmlns:a16="http://schemas.microsoft.com/office/drawing/2014/main" id="{CB479D26-778F-0839-782B-C2AACD57137C}"/>
              </a:ext>
            </a:extLst>
          </p:cNvPr>
          <p:cNvPicPr preferRelativeResize="0"/>
          <p:nvPr/>
        </p:nvPicPr>
        <p:blipFill>
          <a:blip r:embed="rId4">
            <a:alphaModFix/>
          </a:blip>
          <a:stretch>
            <a:fillRect/>
          </a:stretch>
        </p:blipFill>
        <p:spPr>
          <a:xfrm>
            <a:off x="6968596" y="6126480"/>
            <a:ext cx="327447" cy="3078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800" b="1">
                <a:solidFill>
                  <a:srgbClr val="000000"/>
                </a:solidFill>
              </a:rPr>
              <a:t>Supply Chain &amp; Manufacturing Operations</a:t>
            </a:r>
          </a:p>
        </p:txBody>
      </p:sp>
      <p:sp>
        <p:nvSpPr>
          <p:cNvPr id="5" name="Rectangle 4"/>
          <p:cNvSpPr/>
          <p:nvPr/>
        </p:nvSpPr>
        <p:spPr>
          <a:xfrm>
            <a:off x="228600" y="2308861"/>
            <a:ext cx="1028700" cy="1075943"/>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Strategic manufacturing footprint across regions optimized</a:t>
            </a:r>
          </a:p>
        </p:txBody>
      </p:sp>
      <p:sp>
        <p:nvSpPr>
          <p:cNvPr id="6" name="Rectangle 5"/>
          <p:cNvSpPr/>
          <p:nvPr/>
        </p:nvSpPr>
        <p:spPr>
          <a:xfrm>
            <a:off x="228600" y="3481324"/>
            <a:ext cx="1028700"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Supplier portfolio for key categories diversified</a:t>
            </a:r>
          </a:p>
        </p:txBody>
      </p:sp>
      <p:sp>
        <p:nvSpPr>
          <p:cNvPr id="7" name="Rectangle 6"/>
          <p:cNvSpPr/>
          <p:nvPr/>
        </p:nvSpPr>
        <p:spPr>
          <a:xfrm>
            <a:off x="240030" y="4489705"/>
            <a:ext cx="1017270" cy="1075943"/>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Long-term partnerships with critical suppliers deepened</a:t>
            </a:r>
          </a:p>
        </p:txBody>
      </p:sp>
      <p:sp>
        <p:nvSpPr>
          <p:cNvPr id="8" name="Right Arrow 7"/>
          <p:cNvSpPr/>
          <p:nvPr/>
        </p:nvSpPr>
        <p:spPr>
          <a:xfrm>
            <a:off x="1348740" y="3825808"/>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1668780" y="2006093"/>
            <a:ext cx="1028700"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Product quality and compliance standards enforced</a:t>
            </a:r>
          </a:p>
        </p:txBody>
      </p:sp>
      <p:sp>
        <p:nvSpPr>
          <p:cNvPr id="10" name="Rectangle 9"/>
          <p:cNvSpPr/>
          <p:nvPr/>
        </p:nvSpPr>
        <p:spPr>
          <a:xfrm>
            <a:off x="1668780" y="2989581"/>
            <a:ext cx="1028700"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Demand and supply planning accuracy improved</a:t>
            </a:r>
          </a:p>
        </p:txBody>
      </p:sp>
      <p:sp>
        <p:nvSpPr>
          <p:cNvPr id="11" name="Rectangle 10"/>
          <p:cNvSpPr/>
          <p:nvPr/>
        </p:nvSpPr>
        <p:spPr>
          <a:xfrm>
            <a:off x="1668780" y="3973069"/>
            <a:ext cx="1028700"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Production lead times and minimums renegotiated</a:t>
            </a:r>
          </a:p>
        </p:txBody>
      </p:sp>
      <p:sp>
        <p:nvSpPr>
          <p:cNvPr id="12" name="Rectangle 11"/>
          <p:cNvSpPr/>
          <p:nvPr/>
        </p:nvSpPr>
        <p:spPr>
          <a:xfrm>
            <a:off x="1668780" y="4956557"/>
            <a:ext cx="1028700"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Integrated business planning cadence embedded</a:t>
            </a:r>
          </a:p>
        </p:txBody>
      </p:sp>
      <p:sp>
        <p:nvSpPr>
          <p:cNvPr id="13" name="Right Arrow 12"/>
          <p:cNvSpPr/>
          <p:nvPr/>
        </p:nvSpPr>
        <p:spPr>
          <a:xfrm>
            <a:off x="2811780" y="3825808"/>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3200400" y="1822197"/>
            <a:ext cx="1028700"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Lean and continuous improvement practices applied</a:t>
            </a:r>
          </a:p>
        </p:txBody>
      </p:sp>
      <p:sp>
        <p:nvSpPr>
          <p:cNvPr id="15" name="Rectangle 14"/>
          <p:cNvSpPr/>
          <p:nvPr/>
        </p:nvSpPr>
        <p:spPr>
          <a:xfrm>
            <a:off x="3200400" y="2805685"/>
            <a:ext cx="1028700"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Automation and digital tools in factories scaled</a:t>
            </a:r>
          </a:p>
        </p:txBody>
      </p:sp>
      <p:sp>
        <p:nvSpPr>
          <p:cNvPr id="16" name="Rectangle 15"/>
          <p:cNvSpPr/>
          <p:nvPr/>
        </p:nvSpPr>
        <p:spPr>
          <a:xfrm>
            <a:off x="3200400" y="3789173"/>
            <a:ext cx="1028700" cy="1075943"/>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Material utilization and waste reduction targets exceeded</a:t>
            </a:r>
          </a:p>
        </p:txBody>
      </p:sp>
      <p:sp>
        <p:nvSpPr>
          <p:cNvPr id="17" name="Rectangle 16"/>
          <p:cNvSpPr/>
          <p:nvPr/>
        </p:nvSpPr>
        <p:spPr>
          <a:xfrm>
            <a:off x="3211830" y="4956556"/>
            <a:ext cx="1017270" cy="1075943"/>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Environmental and labor performance expectations elevated</a:t>
            </a:r>
          </a:p>
        </p:txBody>
      </p:sp>
      <p:sp>
        <p:nvSpPr>
          <p:cNvPr id="18" name="Right Arrow 17"/>
          <p:cNvSpPr/>
          <p:nvPr/>
        </p:nvSpPr>
        <p:spPr>
          <a:xfrm>
            <a:off x="4389120" y="3825808"/>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4732020" y="2589785"/>
            <a:ext cx="1028700"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Regional distribution center network streamlined</a:t>
            </a:r>
          </a:p>
        </p:txBody>
      </p:sp>
      <p:sp>
        <p:nvSpPr>
          <p:cNvPr id="20" name="Rectangle 19"/>
          <p:cNvSpPr/>
          <p:nvPr/>
        </p:nvSpPr>
        <p:spPr>
          <a:xfrm>
            <a:off x="4732020" y="3573273"/>
            <a:ext cx="1028700" cy="708151"/>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Transportation modes and lanes optimized</a:t>
            </a:r>
          </a:p>
        </p:txBody>
      </p:sp>
      <p:sp>
        <p:nvSpPr>
          <p:cNvPr id="21" name="Rectangle 20"/>
          <p:cNvSpPr/>
          <p:nvPr/>
        </p:nvSpPr>
        <p:spPr>
          <a:xfrm>
            <a:off x="4743450" y="4372864"/>
            <a:ext cx="1017270"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Last-mile options in priority markets expanded</a:t>
            </a:r>
          </a:p>
        </p:txBody>
      </p:sp>
      <p:sp>
        <p:nvSpPr>
          <p:cNvPr id="22" name="Right Arrow 21"/>
          <p:cNvSpPr/>
          <p:nvPr/>
        </p:nvSpPr>
        <p:spPr>
          <a:xfrm>
            <a:off x="5901601" y="3825808"/>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Rectangle 22"/>
          <p:cNvSpPr/>
          <p:nvPr/>
        </p:nvSpPr>
        <p:spPr>
          <a:xfrm>
            <a:off x="6263640" y="2130045"/>
            <a:ext cx="1074420" cy="1075943"/>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Visibility across tiers of the supply chain increased</a:t>
            </a:r>
          </a:p>
        </p:txBody>
      </p:sp>
      <p:sp>
        <p:nvSpPr>
          <p:cNvPr id="24" name="Rectangle 23"/>
          <p:cNvSpPr/>
          <p:nvPr/>
        </p:nvSpPr>
        <p:spPr>
          <a:xfrm>
            <a:off x="6263640" y="3297428"/>
            <a:ext cx="1074420"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Contingency plans for key product lines defined</a:t>
            </a:r>
          </a:p>
        </p:txBody>
      </p:sp>
      <p:sp>
        <p:nvSpPr>
          <p:cNvPr id="25" name="Rectangle 24"/>
          <p:cNvSpPr/>
          <p:nvPr/>
        </p:nvSpPr>
        <p:spPr>
          <a:xfrm>
            <a:off x="6275070" y="4280916"/>
            <a:ext cx="1085850" cy="1443736"/>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Scenario planning for geopolitical and climate risks institutionalized</a:t>
            </a:r>
          </a:p>
        </p:txBody>
      </p:sp>
      <p:sp>
        <p:nvSpPr>
          <p:cNvPr id="26" name="Right Arrow 25"/>
          <p:cNvSpPr/>
          <p:nvPr/>
        </p:nvSpPr>
        <p:spPr>
          <a:xfrm>
            <a:off x="7475220" y="3827935"/>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Rectangle 26"/>
          <p:cNvSpPr/>
          <p:nvPr/>
        </p:nvSpPr>
        <p:spPr>
          <a:xfrm>
            <a:off x="7795260" y="2313941"/>
            <a:ext cx="1028700"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dirty="0">
                <a:solidFill>
                  <a:srgbClr val="000000"/>
                </a:solidFill>
              </a:rPr>
              <a:t>Product availability at key moments improved</a:t>
            </a:r>
          </a:p>
        </p:txBody>
      </p:sp>
      <p:sp>
        <p:nvSpPr>
          <p:cNvPr id="28" name="Rectangle 27"/>
          <p:cNvSpPr/>
          <p:nvPr/>
        </p:nvSpPr>
        <p:spPr>
          <a:xfrm>
            <a:off x="7795260" y="3297429"/>
            <a:ext cx="1028700"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dirty="0">
                <a:solidFill>
                  <a:srgbClr val="000000"/>
                </a:solidFill>
              </a:rPr>
              <a:t>Cost of goods and logistics productivity enhanced</a:t>
            </a:r>
          </a:p>
        </p:txBody>
      </p:sp>
      <p:sp>
        <p:nvSpPr>
          <p:cNvPr id="29" name="Rectangle 28"/>
          <p:cNvSpPr/>
          <p:nvPr/>
        </p:nvSpPr>
        <p:spPr>
          <a:xfrm>
            <a:off x="7806690" y="4280917"/>
            <a:ext cx="1017270" cy="1259839"/>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dirty="0">
                <a:solidFill>
                  <a:srgbClr val="000000"/>
                </a:solidFill>
              </a:rPr>
              <a:t>Supply chain resilience and reputation strengthened</a:t>
            </a:r>
          </a:p>
        </p:txBody>
      </p:sp>
      <p:sp>
        <p:nvSpPr>
          <p:cNvPr id="30" name="TextBox 29"/>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2025-11-18 17:08</a:t>
            </a:r>
          </a:p>
        </p:txBody>
      </p:sp>
      <p:sp>
        <p:nvSpPr>
          <p:cNvPr id="31" name="TextBox 30"/>
          <p:cNvSpPr txBox="1"/>
          <p:nvPr/>
        </p:nvSpPr>
        <p:spPr>
          <a:xfrm>
            <a:off x="7132320" y="6126480"/>
            <a:ext cx="1828800" cy="274320"/>
          </a:xfrm>
          <a:prstGeom prst="rect">
            <a:avLst/>
          </a:prstGeom>
          <a:noFill/>
        </p:spPr>
        <p:txBody>
          <a:bodyPr wrap="none">
            <a:spAutoFit/>
          </a:bodyPr>
          <a:lstStyle/>
          <a:p>
            <a:pPr algn="r"/>
            <a:r>
              <a:rPr sz="1400" dirty="0">
                <a:solidFill>
                  <a:srgbClr val="0066CC"/>
                </a:solidFill>
                <a:latin typeface="Calibri"/>
                <a:hlinkClick r:id="rId3"/>
              </a:rPr>
              <a:t>DoViewPlanning.Org</a:t>
            </a:r>
          </a:p>
        </p:txBody>
      </p:sp>
      <p:sp>
        <p:nvSpPr>
          <p:cNvPr id="32" name="TextBox 31">
            <a:extLst>
              <a:ext uri="{FF2B5EF4-FFF2-40B4-BE49-F238E27FC236}">
                <a16:creationId xmlns:a16="http://schemas.microsoft.com/office/drawing/2014/main" id="{418F116E-578D-ADC0-BFDE-86605218A3BA}"/>
              </a:ext>
            </a:extLst>
          </p:cNvPr>
          <p:cNvSpPr txBox="1"/>
          <p:nvPr/>
        </p:nvSpPr>
        <p:spPr>
          <a:xfrm>
            <a:off x="7132320" y="64008"/>
            <a:ext cx="16916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Nike</a:t>
            </a:r>
          </a:p>
        </p:txBody>
      </p:sp>
      <p:pic>
        <p:nvPicPr>
          <p:cNvPr id="33" name="Google Shape;369;p12" title="Doview new.jpeg">
            <a:extLst>
              <a:ext uri="{FF2B5EF4-FFF2-40B4-BE49-F238E27FC236}">
                <a16:creationId xmlns:a16="http://schemas.microsoft.com/office/drawing/2014/main" id="{F2FF0122-ADA0-6CED-1511-89CCE60F73C6}"/>
              </a:ext>
            </a:extLst>
          </p:cNvPr>
          <p:cNvPicPr preferRelativeResize="0"/>
          <p:nvPr/>
        </p:nvPicPr>
        <p:blipFill>
          <a:blip r:embed="rId4">
            <a:alphaModFix/>
          </a:blip>
          <a:stretch>
            <a:fillRect/>
          </a:stretch>
        </p:blipFill>
        <p:spPr>
          <a:xfrm>
            <a:off x="6968596" y="6126480"/>
            <a:ext cx="327447" cy="3078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800" b="1">
                <a:solidFill>
                  <a:srgbClr val="000000"/>
                </a:solidFill>
              </a:rPr>
              <a:t>Sustainability, Social Impact &amp; Risk Management</a:t>
            </a:r>
          </a:p>
        </p:txBody>
      </p:sp>
      <p:sp>
        <p:nvSpPr>
          <p:cNvPr id="5" name="Rectangle 4"/>
          <p:cNvSpPr/>
          <p:nvPr/>
        </p:nvSpPr>
        <p:spPr>
          <a:xfrm>
            <a:off x="274320" y="2273300"/>
            <a:ext cx="1164945" cy="89204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Long-term sustainability and impact targets established</a:t>
            </a:r>
          </a:p>
        </p:txBody>
      </p:sp>
      <p:sp>
        <p:nvSpPr>
          <p:cNvPr id="6" name="Rectangle 5"/>
          <p:cNvSpPr/>
          <p:nvPr/>
        </p:nvSpPr>
        <p:spPr>
          <a:xfrm>
            <a:off x="274320" y="3256788"/>
            <a:ext cx="1164945" cy="1075943"/>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Board and executive oversight for ESG performance strengthened</a:t>
            </a:r>
          </a:p>
        </p:txBody>
      </p:sp>
      <p:sp>
        <p:nvSpPr>
          <p:cNvPr id="7" name="Rectangle 6"/>
          <p:cNvSpPr/>
          <p:nvPr/>
        </p:nvSpPr>
        <p:spPr>
          <a:xfrm>
            <a:off x="274320" y="4424171"/>
            <a:ext cx="1164945" cy="89204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Transparent reporting and disclosure frameworks implemented</a:t>
            </a:r>
          </a:p>
        </p:txBody>
      </p:sp>
      <p:sp>
        <p:nvSpPr>
          <p:cNvPr id="8" name="Right Arrow 7"/>
          <p:cNvSpPr/>
          <p:nvPr/>
        </p:nvSpPr>
        <p:spPr>
          <a:xfrm>
            <a:off x="1722729"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2234793" y="1689608"/>
            <a:ext cx="1027785" cy="1075943"/>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Carbon and energy reduction plans across operations executed</a:t>
            </a:r>
          </a:p>
        </p:txBody>
      </p:sp>
      <p:sp>
        <p:nvSpPr>
          <p:cNvPr id="10" name="Rectangle 9"/>
          <p:cNvSpPr/>
          <p:nvPr/>
        </p:nvSpPr>
        <p:spPr>
          <a:xfrm>
            <a:off x="2234793" y="2856991"/>
            <a:ext cx="1027785" cy="1075943"/>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Sustainable materials adoption in key franchises accelerated</a:t>
            </a:r>
          </a:p>
        </p:txBody>
      </p:sp>
      <p:sp>
        <p:nvSpPr>
          <p:cNvPr id="11" name="Rectangle 10"/>
          <p:cNvSpPr/>
          <p:nvPr/>
        </p:nvSpPr>
        <p:spPr>
          <a:xfrm>
            <a:off x="2234793" y="4024374"/>
            <a:ext cx="1027785" cy="708151"/>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Circular product and take-back pilots scaled</a:t>
            </a:r>
          </a:p>
        </p:txBody>
      </p:sp>
      <p:sp>
        <p:nvSpPr>
          <p:cNvPr id="12" name="Rectangle 11"/>
          <p:cNvSpPr/>
          <p:nvPr/>
        </p:nvSpPr>
        <p:spPr>
          <a:xfrm>
            <a:off x="2234793" y="4823965"/>
            <a:ext cx="1027785" cy="1075943"/>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Water and waste reduction initiatives at suppliers expanded</a:t>
            </a:r>
          </a:p>
        </p:txBody>
      </p:sp>
      <p:sp>
        <p:nvSpPr>
          <p:cNvPr id="13" name="Right Arrow 12"/>
          <p:cNvSpPr/>
          <p:nvPr/>
        </p:nvSpPr>
        <p:spPr>
          <a:xfrm>
            <a:off x="3546043"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4058107" y="2273300"/>
            <a:ext cx="1027785" cy="89204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Worker well-being and safety programs supported</a:t>
            </a:r>
          </a:p>
        </p:txBody>
      </p:sp>
      <p:sp>
        <p:nvSpPr>
          <p:cNvPr id="15" name="Rectangle 14"/>
          <p:cNvSpPr/>
          <p:nvPr/>
        </p:nvSpPr>
        <p:spPr>
          <a:xfrm>
            <a:off x="4058107" y="3256788"/>
            <a:ext cx="1027785" cy="1075943"/>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Diversity, equity and inclusion commitments operationalized</a:t>
            </a:r>
          </a:p>
        </p:txBody>
      </p:sp>
      <p:sp>
        <p:nvSpPr>
          <p:cNvPr id="16" name="Rectangle 15"/>
          <p:cNvSpPr/>
          <p:nvPr/>
        </p:nvSpPr>
        <p:spPr>
          <a:xfrm>
            <a:off x="4058107" y="4424171"/>
            <a:ext cx="1027785" cy="89204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Community sport and movement initiatives funded</a:t>
            </a:r>
          </a:p>
        </p:txBody>
      </p:sp>
      <p:sp>
        <p:nvSpPr>
          <p:cNvPr id="17" name="Right Arrow 16"/>
          <p:cNvSpPr/>
          <p:nvPr/>
        </p:nvSpPr>
        <p:spPr>
          <a:xfrm>
            <a:off x="5369356"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5773480" y="2181352"/>
            <a:ext cx="1135726" cy="1075943"/>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Human rights and labor standards in the supply chain enforced</a:t>
            </a:r>
          </a:p>
        </p:txBody>
      </p:sp>
      <p:sp>
        <p:nvSpPr>
          <p:cNvPr id="19" name="Rectangle 18"/>
          <p:cNvSpPr/>
          <p:nvPr/>
        </p:nvSpPr>
        <p:spPr>
          <a:xfrm>
            <a:off x="5773480" y="3348735"/>
            <a:ext cx="1135726" cy="89204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Third-party audits and remediation processes tightened</a:t>
            </a:r>
          </a:p>
        </p:txBody>
      </p:sp>
      <p:sp>
        <p:nvSpPr>
          <p:cNvPr id="20" name="Rectangle 19"/>
          <p:cNvSpPr/>
          <p:nvPr/>
        </p:nvSpPr>
        <p:spPr>
          <a:xfrm>
            <a:off x="5773480" y="4332223"/>
            <a:ext cx="1135726" cy="1075943"/>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Product safety and responsible marketing controls reinforced</a:t>
            </a:r>
          </a:p>
        </p:txBody>
      </p:sp>
      <p:sp>
        <p:nvSpPr>
          <p:cNvPr id="21" name="Right Arrow 20"/>
          <p:cNvSpPr/>
          <p:nvPr/>
        </p:nvSpPr>
        <p:spPr>
          <a:xfrm>
            <a:off x="7192670"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Rectangle 21"/>
          <p:cNvSpPr/>
          <p:nvPr/>
        </p:nvSpPr>
        <p:spPr>
          <a:xfrm>
            <a:off x="7596794" y="2365248"/>
            <a:ext cx="1135725" cy="89204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dirty="0">
                <a:solidFill>
                  <a:srgbClr val="000000"/>
                </a:solidFill>
              </a:rPr>
              <a:t>Environmental footprint per unit of revenue reduced</a:t>
            </a:r>
          </a:p>
        </p:txBody>
      </p:sp>
      <p:sp>
        <p:nvSpPr>
          <p:cNvPr id="23" name="Rectangle 22"/>
          <p:cNvSpPr/>
          <p:nvPr/>
        </p:nvSpPr>
        <p:spPr>
          <a:xfrm>
            <a:off x="7596794" y="3348736"/>
            <a:ext cx="1135725" cy="89204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dirty="0">
                <a:solidFill>
                  <a:srgbClr val="000000"/>
                </a:solidFill>
              </a:rPr>
              <a:t>Social license and stakeholder trust strengthened</a:t>
            </a:r>
          </a:p>
        </p:txBody>
      </p:sp>
      <p:sp>
        <p:nvSpPr>
          <p:cNvPr id="24" name="Rectangle 23"/>
          <p:cNvSpPr/>
          <p:nvPr/>
        </p:nvSpPr>
        <p:spPr>
          <a:xfrm>
            <a:off x="7596794" y="4332224"/>
            <a:ext cx="1135725" cy="89204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dirty="0">
                <a:solidFill>
                  <a:srgbClr val="000000"/>
                </a:solidFill>
              </a:rPr>
              <a:t>Regulatory and reputational risk exposure lowered</a:t>
            </a:r>
          </a:p>
        </p:txBody>
      </p:sp>
      <p:sp>
        <p:nvSpPr>
          <p:cNvPr id="25" name="TextBox 24"/>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2025-11-18 17:08</a:t>
            </a:r>
          </a:p>
        </p:txBody>
      </p:sp>
      <p:sp>
        <p:nvSpPr>
          <p:cNvPr id="26" name="TextBox 25"/>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7" name="TextBox 26">
            <a:extLst>
              <a:ext uri="{FF2B5EF4-FFF2-40B4-BE49-F238E27FC236}">
                <a16:creationId xmlns:a16="http://schemas.microsoft.com/office/drawing/2014/main" id="{21584F4E-870A-C2D0-12C1-B8EE28FB689B}"/>
              </a:ext>
            </a:extLst>
          </p:cNvPr>
          <p:cNvSpPr txBox="1"/>
          <p:nvPr/>
        </p:nvSpPr>
        <p:spPr>
          <a:xfrm>
            <a:off x="7132320" y="64008"/>
            <a:ext cx="16916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endParaRPr lang="en-AU" dirty="0"/>
          </a:p>
          <a:p>
            <a:pPr algn="r">
              <a:defRPr sz="1200">
                <a:solidFill>
                  <a:srgbClr val="787878"/>
                </a:solidFill>
                <a:latin typeface="Calibri"/>
              </a:defRPr>
            </a:pPr>
            <a:r>
              <a:rPr dirty="0"/>
              <a:t> Not created or endorsed by Nike</a:t>
            </a:r>
          </a:p>
        </p:txBody>
      </p:sp>
      <p:pic>
        <p:nvPicPr>
          <p:cNvPr id="28" name="Google Shape;369;p12" title="Doview new.jpeg">
            <a:extLst>
              <a:ext uri="{FF2B5EF4-FFF2-40B4-BE49-F238E27FC236}">
                <a16:creationId xmlns:a16="http://schemas.microsoft.com/office/drawing/2014/main" id="{80E540A1-D80C-06C9-065E-AB32AA377CA1}"/>
              </a:ext>
            </a:extLst>
          </p:cNvPr>
          <p:cNvPicPr preferRelativeResize="0"/>
          <p:nvPr/>
        </p:nvPicPr>
        <p:blipFill>
          <a:blip r:embed="rId4">
            <a:alphaModFix/>
          </a:blip>
          <a:stretch>
            <a:fillRect/>
          </a:stretch>
        </p:blipFill>
        <p:spPr>
          <a:xfrm>
            <a:off x="6968596" y="6126480"/>
            <a:ext cx="327447" cy="30780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252</TotalTime>
  <Words>1807</Words>
  <Application>Microsoft Macintosh PowerPoint</Application>
  <PresentationFormat>On-screen Show (4:3)</PresentationFormat>
  <Paragraphs>239</Paragraphs>
  <Slides>12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Paul Duignan</cp:lastModifiedBy>
  <cp:revision>5</cp:revision>
  <dcterms:created xsi:type="dcterms:W3CDTF">2013-01-27T09:14:16Z</dcterms:created>
  <dcterms:modified xsi:type="dcterms:W3CDTF">2025-12-06T00:22:28Z</dcterms:modified>
  <cp:category/>
</cp:coreProperties>
</file>