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6858000" cx="12188825"/>
  <p:notesSz cx="6858000" cy="9144000"/>
  <p:embeddedFontLst>
    <p:embeddedFont>
      <p:font typeface="Grandstander"/>
      <p:regular r:id="rId39"/>
      <p:bold r:id="rId40"/>
      <p:italic r:id="rId41"/>
      <p:boldItalic r:id="rId42"/>
    </p:embeddedFont>
    <p:embeddedFont>
      <p:font typeface="Grandstander Medium"/>
      <p:regular r:id="rId43"/>
      <p:bold r:id="rId44"/>
      <p:italic r:id="rId45"/>
      <p:boldItalic r:id="rId46"/>
    </p:embeddedFont>
    <p:embeddedFont>
      <p:font typeface="Grandstander SemiBold"/>
      <p:regular r:id="rId47"/>
      <p:bold r:id="rId48"/>
      <p:italic r:id="rId49"/>
      <p:boldItalic r:id="rId50"/>
    </p:embeddedFont>
    <p:embeddedFont>
      <p:font typeface="Lat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945">
          <p15:clr>
            <a:srgbClr val="A4A3A4"/>
          </p15:clr>
        </p15:guide>
        <p15:guide id="2" orient="horz" pos="867">
          <p15:clr>
            <a:srgbClr val="A4A3A4"/>
          </p15:clr>
        </p15:guide>
        <p15:guide id="3" orient="horz" pos="3113">
          <p15:clr>
            <a:srgbClr val="A4A3A4"/>
          </p15:clr>
        </p15:guide>
        <p15:guide id="4" pos="7231">
          <p15:clr>
            <a:srgbClr val="A4A3A4"/>
          </p15:clr>
        </p15:guide>
        <p15:guide id="5" pos="501">
          <p15:clr>
            <a:srgbClr val="A4A3A4"/>
          </p15:clr>
        </p15:guide>
        <p15:guide id="6" pos="3839">
          <p15:clr>
            <a:srgbClr val="A4A3A4"/>
          </p15:clr>
        </p15:guide>
        <p15:guide id="7" orient="horz" pos="2319">
          <p15:clr>
            <a:srgbClr val="A4A3A4"/>
          </p15:clr>
        </p15:guide>
        <p15:guide id="8" pos="451">
          <p15:clr>
            <a:srgbClr val="A4A3A4"/>
          </p15:clr>
        </p15:guide>
        <p15:guide id="9" pos="511">
          <p15:clr>
            <a:srgbClr val="A4A3A4"/>
          </p15:clr>
        </p15:guide>
      </p15:sldGuideLst>
    </p:ext>
    <p:ext uri="{2D200454-40CA-4A62-9FC3-DE9A4176ACB9}">
      <p15:notesGuideLst>
        <p15:guide id="1" orient="horz" pos="2160">
          <p15:clr>
            <a:srgbClr val="A4A3A4"/>
          </p15:clr>
        </p15:guide>
        <p15:guide id="2" pos="1620">
          <p15:clr>
            <a:srgbClr val="A4A3A4"/>
          </p15:clr>
        </p15:guide>
      </p15:notesGuideLst>
    </p:ext>
    <p:ext uri="GoogleSlidesCustomDataVersion2">
      <go:slidesCustomData xmlns:go="http://customooxmlschemas.google.com/" r:id="rId55" roundtripDataSignature="AMtx7mj3/YSC9lQzqt3RSMReW1vP5qzq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CBE21D0-8871-4853-A54D-171B6CF2F395}">
  <a:tblStyle styleId="{6CBE21D0-8871-4853-A54D-171B6CF2F39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B7B73A2D-A2C8-4B53-9F3C-01E2BE987131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45" orient="horz"/>
        <p:guide pos="867" orient="horz"/>
        <p:guide pos="3113" orient="horz"/>
        <p:guide pos="7231"/>
        <p:guide pos="501"/>
        <p:guide pos="3839"/>
        <p:guide pos="2319" orient="horz"/>
        <p:guide pos="451"/>
        <p:guide pos="511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162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randstander-bold.fntdata"/><Relationship Id="rId42" Type="http://schemas.openxmlformats.org/officeDocument/2006/relationships/font" Target="fonts/Grandstander-boldItalic.fntdata"/><Relationship Id="rId41" Type="http://schemas.openxmlformats.org/officeDocument/2006/relationships/font" Target="fonts/Grandstander-italic.fntdata"/><Relationship Id="rId44" Type="http://schemas.openxmlformats.org/officeDocument/2006/relationships/font" Target="fonts/GrandstanderMedium-bold.fntdata"/><Relationship Id="rId43" Type="http://schemas.openxmlformats.org/officeDocument/2006/relationships/font" Target="fonts/GrandstanderMedium-regular.fntdata"/><Relationship Id="rId46" Type="http://schemas.openxmlformats.org/officeDocument/2006/relationships/font" Target="fonts/GrandstanderMedium-boldItalic.fntdata"/><Relationship Id="rId45" Type="http://schemas.openxmlformats.org/officeDocument/2006/relationships/font" Target="fonts/Grandstander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GrandstanderSemiBold-bold.fntdata"/><Relationship Id="rId47" Type="http://schemas.openxmlformats.org/officeDocument/2006/relationships/font" Target="fonts/GrandstanderSemiBold-regular.fntdata"/><Relationship Id="rId49" Type="http://schemas.openxmlformats.org/officeDocument/2006/relationships/font" Target="fonts/GrandstanderSemiBold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Grandstander-regular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regular.fntdata"/><Relationship Id="rId50" Type="http://schemas.openxmlformats.org/officeDocument/2006/relationships/font" Target="fonts/GrandstanderSemiBold-boldItalic.fntdata"/><Relationship Id="rId53" Type="http://schemas.openxmlformats.org/officeDocument/2006/relationships/font" Target="fonts/Lato-italic.fntdata"/><Relationship Id="rId52" Type="http://schemas.openxmlformats.org/officeDocument/2006/relationships/font" Target="fonts/Lato-bold.fntdata"/><Relationship Id="rId11" Type="http://schemas.openxmlformats.org/officeDocument/2006/relationships/slide" Target="slides/slide5.xml"/><Relationship Id="rId55" Type="http://customschemas.google.com/relationships/presentationmetadata" Target="metadata"/><Relationship Id="rId10" Type="http://schemas.openxmlformats.org/officeDocument/2006/relationships/slide" Target="slides/slide4.xml"/><Relationship Id="rId54" Type="http://schemas.openxmlformats.org/officeDocument/2006/relationships/font" Target="fonts/La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gettyimages.com.br/detail/ilustra%C3%A7%C3%A3o/vector-illustration-of-teacher-isolated-on-ilustra%C3%A7%C3%A3o-royalty-free/1313331597?phrase=TEACHER&amp;adppopup=true" TargetMode="External"/><Relationship Id="rId22" Type="http://schemas.openxmlformats.org/officeDocument/2006/relationships/hyperlink" Target="https://www.gettyimages.com.br/detail/ilustra%C3%A7%C3%A3o/vector-illustration-of-king-isolated-on-white-ilustra%C3%A7%C3%A3o-royalty-free/1213840498?phrase=KING&amp;adppopup=true" TargetMode="External"/><Relationship Id="rId21" Type="http://schemas.openxmlformats.org/officeDocument/2006/relationships/hyperlink" Target="https://www.gettyimages.com.br/detail/ilustra%C3%A7%C3%A3o/schoolboy-and-schoolgirl-ilustra%C3%A7%C3%A3o-royalty-free/848830258" TargetMode="External"/><Relationship Id="rId24" Type="http://schemas.openxmlformats.org/officeDocument/2006/relationships/hyperlink" Target="https://www.gettyimages.com.br/detail/ilustra%C3%A7%C3%A3o/vector-illustration-of-figure-skate-woman-ilustra%C3%A7%C3%A3o-royalty-free/1313318400?adppopup=true" TargetMode="External"/><Relationship Id="rId23" Type="http://schemas.openxmlformats.org/officeDocument/2006/relationships/hyperlink" Target="https://www.gettyimages.com.br/detail/ilustra%C3%A7%C3%A3o/vector-illustration-of-childrens-activity-ilustra%C3%A7%C3%A3o-royalty-free/1354365073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ttyimages.com.br/detail/foto/high-angle-view-of-children-and-teacher-doing-art-imagem-royalty-free/1291523506" TargetMode="External"/><Relationship Id="rId3" Type="http://schemas.openxmlformats.org/officeDocument/2006/relationships/hyperlink" Target="https://www.gettyimages.com.br/detail/ilustra%C3%A7%C3%A3o/school-kids-studying-with-teacher-ilustra%C3%A7%C3%A3o-royalty-free/857305192" TargetMode="External"/><Relationship Id="rId4" Type="http://schemas.openxmlformats.org/officeDocument/2006/relationships/hyperlink" Target="https://www.gettyimages.com.br/detail/foto/multi-ethnic-school-children-on-playground-imagem-royalty-free/920498140" TargetMode="External"/><Relationship Id="rId9" Type="http://schemas.openxmlformats.org/officeDocument/2006/relationships/hyperlink" Target="https://www.gettyimages.com.br/detail/ilustra%C3%A7%C3%A3o/school-kids-black-and-white-ilustra%C3%A7%C3%A3o-royalty-free/850373452" TargetMode="External"/><Relationship Id="rId26" Type="http://schemas.openxmlformats.org/officeDocument/2006/relationships/hyperlink" Target="https://www.gettyimages.com.br/detail/foto/multi-ethnic-students-sit-into-the-class-for-the-imagem-royalty-free/969201086" TargetMode="External"/><Relationship Id="rId25" Type="http://schemas.openxmlformats.org/officeDocument/2006/relationships/hyperlink" Target="https://www.gettyimages.com.br/detail/ilustra%C3%A7%C3%A3o/vector-illustration-for-learning-the-alphabet-ilustra%C3%A7%C3%A3o-royalty-free/1332581949" TargetMode="External"/><Relationship Id="rId28" Type="http://schemas.openxmlformats.org/officeDocument/2006/relationships/hyperlink" Target="https://www.gettyimages.com.br/detail/ilustra%C3%A7%C3%A3o/rating-satisfaction-feedback-in-form-of-ilustra%C3%A7%C3%A3o-royalty-free/1160344267" TargetMode="External"/><Relationship Id="rId27" Type="http://schemas.openxmlformats.org/officeDocument/2006/relationships/hyperlink" Target="https://www.gettyimages.com.br/detail/ilustra%C3%A7%C3%A3o/vector-cartoon-kids-carrying-123-numbers-back-ilustra%C3%A7%C3%A3o-royalty-free/1488238624" TargetMode="External"/><Relationship Id="rId5" Type="http://schemas.openxmlformats.org/officeDocument/2006/relationships/hyperlink" Target="https://www.gettyimages.com.br/detail/foto/taking-a-test-in-class-imagem-royalty-free/641344512" TargetMode="External"/><Relationship Id="rId6" Type="http://schemas.openxmlformats.org/officeDocument/2006/relationships/hyperlink" Target="https://www.gettyimages.com.br/detail/foto/an-indian-boy-rising-hand-for-correct-answer-on-a-imagem-royalty-free/1387245627" TargetMode="External"/><Relationship Id="rId29" Type="http://schemas.openxmlformats.org/officeDocument/2006/relationships/hyperlink" Target="https://www.gettyimages.com.br/detail/ilustra%C3%A7%C3%A3o/little-kid-do-homework-and-find-the-answer-ilustra%C3%A7%C3%A3o-royalty-free/1391983500" TargetMode="External"/><Relationship Id="rId7" Type="http://schemas.openxmlformats.org/officeDocument/2006/relationships/hyperlink" Target="https://www.gettyimages.com.br/detail/foto/path-to-high-school-building-exterior-imagem-royalty-free/154962736" TargetMode="External"/><Relationship Id="rId8" Type="http://schemas.openxmlformats.org/officeDocument/2006/relationships/hyperlink" Target="https://www.gettyimages.com.br/detail/foto/happy-senior-teacher-giving-an-exam-paper-to-her-imagem-royalty-free/1328803370" TargetMode="External"/><Relationship Id="rId30" Type="http://schemas.openxmlformats.org/officeDocument/2006/relationships/hyperlink" Target="https://www.gettyimages.com.br/detail/ilustra%C3%A7%C3%A3o/little-kid-do-homework-and-find-the-answer-ilustra%C3%A7%C3%A3o-royalty-free/1391983477" TargetMode="External"/><Relationship Id="rId11" Type="http://schemas.openxmlformats.org/officeDocument/2006/relationships/hyperlink" Target="https://www.gettyimages.com.br/detail/foto/girl-listening-during-a-lesson-at-an-elementary-imagem-royalty-free/803141070" TargetMode="External"/><Relationship Id="rId10" Type="http://schemas.openxmlformats.org/officeDocument/2006/relationships/hyperlink" Target="https://www.gettyimages.com.br/detail/ilustra%C3%A7%C3%A3o/school-kids-ilustra%C3%A7%C3%A3o-royalty-free/850373432" TargetMode="External"/><Relationship Id="rId13" Type="http://schemas.openxmlformats.org/officeDocument/2006/relationships/hyperlink" Target="https://www.gettyimages.com.br/detail/foto/back-to-school-imagem-royalty-free/1051014792" TargetMode="External"/><Relationship Id="rId12" Type="http://schemas.openxmlformats.org/officeDocument/2006/relationships/hyperlink" Target="https://www.gettyimages.com.br/detail/foto/shot-of-a-mature-doctor-using-a-digital-tablet-in-imagem-royalty-free/1390000431" TargetMode="External"/><Relationship Id="rId15" Type="http://schemas.openxmlformats.org/officeDocument/2006/relationships/hyperlink" Target="https://www.gettyimages.com.br/detail/foto/kindergarten-teacher-greets-class-volunteer-imagem-royalty-free/1185682048" TargetMode="External"/><Relationship Id="rId14" Type="http://schemas.openxmlformats.org/officeDocument/2006/relationships/hyperlink" Target="https://www.gettyimages.com.br/detail/foto/happy-preschool-teacher-smiling-at-the-school-imagem-royalty-free/1459390094" TargetMode="External"/><Relationship Id="rId17" Type="http://schemas.openxmlformats.org/officeDocument/2006/relationships/hyperlink" Target="https://www.gettyimages.com.br/detail/ilustra%C3%A7%C3%A3o/vector-illustration-of-king-isolated-on-white-ilustra%C3%A7%C3%A3o-royalty-free/1213840498" TargetMode="External"/><Relationship Id="rId16" Type="http://schemas.openxmlformats.org/officeDocument/2006/relationships/hyperlink" Target="https://www.gettyimages.com.br/detail/ilustra%C3%A7%C3%A3o/black-and-white-cartoon-students-ilustra%C3%A7%C3%A3o-royalty-free/848830256?phrase=STUDENTS&amp;adppopup=true" TargetMode="External"/><Relationship Id="rId19" Type="http://schemas.openxmlformats.org/officeDocument/2006/relationships/hyperlink" Target="https://www.gettyimages.com.br/detail/ilustra%C3%A7%C3%A3o/vector-illustration-of-figure-skate-woman-ilustra%C3%A7%C3%A3o-royalty-free/1313318400?adppopup=true" TargetMode="External"/><Relationship Id="rId18" Type="http://schemas.openxmlformats.org/officeDocument/2006/relationships/hyperlink" Target="https://www.gettyimages.com.br/detail/ilustra%C3%A7%C3%A3o/black-and-white-vector-illustration-of-ilustra%C3%A7%C3%A3o-royalty-free/1354365067?adppopup=true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0" sz="10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ec72a09916_0_1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2ec72a09916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e3f887e06e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g1e3f887e06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6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e3fe284863_0_1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1e3fe284863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0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sz="10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ec72a09916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5" name="Google Shape;345;g2ec72a0991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3: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Classroom: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https://www.gettyimages.com.br/detail/foto/high-angle-view-of-children-and-teacher-doing-art-imagem-royalty-free/1291523506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4: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Teacher/Students: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https://www.gettyimages.com.br/detail/ilustra%C3%A7%C3%A3o/school-kids-studying-with-teacher-ilustra%C3%A7%C3%A3o-royalty-free/857305192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5: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Students: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https://www.gettyimages.com.br/detail/foto/multi-ethnic-school-children-on-playground-imagem-royalty-free/920498140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; </a:t>
            </a:r>
            <a:br>
              <a:rPr lang="pt-BR" sz="1000">
                <a:latin typeface="Arial"/>
                <a:ea typeface="Arial"/>
                <a:cs typeface="Arial"/>
                <a:sym typeface="Arial"/>
              </a:rPr>
            </a:br>
            <a:r>
              <a:rPr lang="pt-BR" sz="1000">
                <a:latin typeface="Arial"/>
                <a:ea typeface="Arial"/>
                <a:cs typeface="Arial"/>
                <a:sym typeface="Arial"/>
              </a:rPr>
              <a:t>Girl: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https://www.gettyimages.com.br/detail/foto/taking-a-test-in-class-imagem-royalty-free/641344512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Boy: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https://www.gettyimages.com.br/detail/foto/an-indian-boy-rising-hand-for-correct-answer-on-a-imagem-royalty-free/1387245627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6: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School: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https://www.gettyimages.com.br/detail/foto/path-to-high-school-building-exterior-imagem-royalty-free/154962736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Teacher: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https://www.gettyimages.com.br/detail/foto/happy-senior-teacher-giving-an-exam-paper-to-her-imagem-royalty-free/1328803370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7: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Students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https://www.gettyimages.com.br/detail/ilustra%C3%A7%C3%A3o/school-kids-black-and-white-ilustra%C3%A7%C3%A3o-royalty-free/850373452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8: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Students colored: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https://www.gettyimages.com.br/detail/ilustra%C3%A7%C3%A3o/school-kids-ilustra%C3%A7%C3%A3o-royalty-free/850373432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Slides 9 e 10: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Student 1: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https://www.gettyimages.com.br/detail/foto/girl-listening-during-a-lesson-at-an-elementary-imagem-royalty-free/803141070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Doctor: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https://www.gettyimages.com.br/detail/foto/shot-of-a-mature-doctor-using-a-digital-tablet-in-imagem-royalty-free/1390000431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Student 2: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https://www.gettyimages.com.br/detail/foto/back-to-school-imagem-royalty-free/1051014792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Teacher 1: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https://www.gettyimages.com.br/detail/foto/happy-preschool-teacher-smiling-at-the-school-imagem-royalty-free/1459390094</a:t>
            </a:r>
            <a:r>
              <a:rPr lang="pt-BR" sz="1000" u="sng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Teacher 2: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https://www.gettyimages.com.br/detail/foto/kindergarten-teacher-greets-class-volunteer-imagem-royalty-free/1185682048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11: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Boy/Gir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https://www.gettyimages.com.br/detail/ilustra%C3%A7%C3%A3o/black-and-white-cartoon-students-ilustra%C3%A7%C3%A3o-royalty-free/848830256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 King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https://www.gettyimages.com.br/detail/ilustra%C3%A7%C3%A3o/vector-illustration-of-king-isolated-on-white-ilustra%C3%A7%C3%A3o-royalty-free/1213840498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School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https://www.gettyimages.com.br/detail/ilustra%C3%A7%C3%A3o/black-and-white-vector-illustration-of-ilustra%C3%A7%C3%A3o-royalty-free/1354365067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Ice skate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https://www.gettyimages.com.br/detail/ilustra%C3%A7%C3%A3o/vector-illustration-of-figure-skate-woman-ilustra%C3%A7%C3%A3o-royalty-free/1313318400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Teacher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https://www.gettyimages.com.br/detail/ilustra%C3%A7%C3%A3o/vector-illustration-of-teacher-isolated-on-ilustra%C3%A7%C3%A3o-royalty-free/1313331597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12: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Boy/Girl: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https://www.gettyimages.com.br/detail/ilustra%C3%A7%C3%A3o/schoolboy-and-schoolgirl-ilustra%C3%A7%C3%A3o-royalty-free/848830258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King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https://www.gettyimages.com.br/detail/ilustra%C3%A7%C3%A3o/vector-illustration-of-king-isolated-on-white-ilustra%C3%A7%C3%A3o-royalty-free/1213840498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School: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https://www.gettyimages.com.br/detail/ilustra%C3%A7%C3%A3o/vector-illustration-of-childrens-activity-ilustra%C3%A7%C3%A3o-royalty-free/1354365073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Ice skate BW: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https://www.gettyimages.com.br/detail/ilustra%C3%A7%C3%A3o/vector-illustration-of-figure-skate-woman-ilustra%C3%A7%C3%A3o-royalty-free/1313318400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Teacher: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https://www.gettyimages.com.br/detail/ilustra%C3%A7%C3%A3o/vector-illustration-for-learning-the-alphabet-ilustra%C3%A7%C3%A3o-royalty-free/1332581949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Slides 13 e 14: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Classroom: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https://www.gettyimages.com.br/detail/foto/multi-ethnic-students-sit-into-the-class-for-the-imagem-royalty-free/969201086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Kids123: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https://www.gettyimages.com.br/detail/ilustra%C3%A7%C3%A3o/vector-cartoon-kids-carrying-123-numbers-back-ilustra%C3%A7%C3%A3o-royalty-free/1488238624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.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 sz="1000">
                <a:latin typeface="Arial"/>
                <a:ea typeface="Arial"/>
                <a:cs typeface="Arial"/>
                <a:sym typeface="Arial"/>
              </a:rPr>
              <a:t>Slide 15: 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Faces: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https://www.gettyimages.com.br/detail/ilustra%C3%A7%C3%A3o/rating-satisfaction-feedback-in-form-of-ilustra%C3%A7%C3%A3o-royalty-free/1160344267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Girl idea: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https://www.gettyimages.com.br/detail/ilustra%C3%A7%C3%A3o/little-kid-do-homework-and-find-the-answer-ilustra%C3%A7%C3%A3o-royalty-free/1391983500</a:t>
            </a:r>
            <a:r>
              <a:rPr lang="pt-BR" sz="1000">
                <a:latin typeface="Arial"/>
                <a:ea typeface="Arial"/>
                <a:cs typeface="Arial"/>
                <a:sym typeface="Arial"/>
              </a:rPr>
              <a:t>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000">
                <a:latin typeface="Arial"/>
                <a:ea typeface="Arial"/>
                <a:cs typeface="Arial"/>
                <a:sym typeface="Arial"/>
              </a:rPr>
              <a:t>Boy idea: </a:t>
            </a:r>
            <a:r>
              <a:rPr lang="pt-BR" sz="10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https://www.gettyimages.com.br/detail/ilustra%C3%A7%C3%A3o/little-kid-do-homework-and-find-the-answer-ilustra%C3%A7%C3%A3o-royalty-free/1391983477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0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9" name="Google Shape;35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9" name="Google Shape;36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3" name="Google Shape;38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7" name="Google Shape;39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1" name="Google Shape;41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5" name="Google Shape;42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9" name="Google Shape;43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3" name="Google Shape;453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7" name="Google Shape;46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1" name="Google Shape;48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700">
              <a:solidFill>
                <a:srgbClr val="38761D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5" name="Google Shape;49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5" name="Google Shape;50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ec4d6c2d9f_0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2ec4d6c2d9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e3f887e06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sz="700">
              <a:solidFill>
                <a:schemeClr val="dk1"/>
              </a:solidFill>
            </a:endParaRPr>
          </a:p>
        </p:txBody>
      </p:sp>
      <p:sp>
        <p:nvSpPr>
          <p:cNvPr id="176" name="Google Shape;176;g1e3f887e06e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e3fe28486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191" name="Google Shape;191;g1e3fe284863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e3fe28486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206" name="Google Shape;206;g1e3fe284863_0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c4d6c2d9f_0_4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ec4d6c2d9f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3f887e06e_0_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1e3f887e06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Capa - Ciências Humanas">
  <p:cSld name="1. Capa - Ciências Huma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1" name="Google Shape;1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085" y="340600"/>
            <a:ext cx="1453288" cy="115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9405" y="536802"/>
            <a:ext cx="1453288" cy="54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7179" y="809984"/>
            <a:ext cx="1382373" cy="13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4"/>
          <p:cNvSpPr txBox="1"/>
          <p:nvPr/>
        </p:nvSpPr>
        <p:spPr>
          <a:xfrm rot="-5400000">
            <a:off x="11493153" y="1477384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pic>
        <p:nvPicPr>
          <p:cNvPr descr="Forma&#10;&#10;O conteúdo gerado por IA pode estar incorreto." id="15" name="Google Shape;1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6585" y="5943072"/>
            <a:ext cx="3340824" cy="83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39548" y="340602"/>
            <a:ext cx="1382373" cy="135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4"/>
          <p:cNvSpPr/>
          <p:nvPr/>
        </p:nvSpPr>
        <p:spPr>
          <a:xfrm flipH="1" rot="-48255">
            <a:off x="10673069" y="1045338"/>
            <a:ext cx="1082625" cy="565675"/>
          </a:xfrm>
          <a:prstGeom prst="roundRect">
            <a:avLst>
              <a:gd fmla="val 7293" name="adj"/>
            </a:avLst>
          </a:prstGeom>
          <a:noFill/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2666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ANO</a:t>
            </a:r>
            <a:endParaRPr b="0" i="0" sz="2666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Para Professores">
  <p:cSld name="15. Para Professore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76" name="Google Shape;7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888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825" y="662248"/>
            <a:ext cx="4047706" cy="140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3258" y="1099786"/>
            <a:ext cx="7879987" cy="481591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3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FFFFFF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pic>
        <p:nvPicPr>
          <p:cNvPr descr="Forma&#10;&#10;O conteúdo gerado por IA pode estar incorreto." id="80" name="Google Shape;8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6585" y="5943072"/>
            <a:ext cx="3340824" cy="83354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3"/>
          <p:cNvSpPr/>
          <p:nvPr/>
        </p:nvSpPr>
        <p:spPr>
          <a:xfrm flipH="1" rot="-48255">
            <a:off x="799839" y="1071806"/>
            <a:ext cx="4155961" cy="565675"/>
          </a:xfrm>
          <a:prstGeom prst="roundRect">
            <a:avLst>
              <a:gd fmla="val 7293" name="adj"/>
            </a:avLst>
          </a:prstGeom>
          <a:noFill/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3732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PARA PROFESSORES</a:t>
            </a:r>
            <a:endParaRPr b="0" i="0" sz="3732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SLIDE X Print">
  <p:cSld name="17. SLIDE X Pr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4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4" name="Google Shape;84;p34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4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86" name="Google Shape;86;p34"/>
          <p:cNvSpPr/>
          <p:nvPr/>
        </p:nvSpPr>
        <p:spPr>
          <a:xfrm>
            <a:off x="9771375" y="492692"/>
            <a:ext cx="1909583" cy="3895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t" bIns="0" lIns="71975" spcFirstLastPara="1" rIns="10795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r>
              <a:rPr b="1" i="0" lang="pt-BR" sz="1799" u="none" cap="none" strike="noStrike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rPr>
              <a:t>PRINT DO SLIDE</a:t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4"/>
          <p:cNvSpPr/>
          <p:nvPr>
            <p:ph idx="2" type="pic"/>
          </p:nvPr>
        </p:nvSpPr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8" name="Google Shape;88;p34"/>
          <p:cNvSpPr/>
          <p:nvPr/>
        </p:nvSpPr>
        <p:spPr>
          <a:xfrm rot="-120000">
            <a:off x="181685" y="185167"/>
            <a:ext cx="1772595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675" lIns="91400" spcFirstLastPara="1" rIns="91400" wrap="square" tIns="4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89" name="Google Shape;89;p34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  <a:defRPr b="1" sz="2599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ra capa">
  <p:cSld name="10. Contra cap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35"/>
          <p:cNvGrpSpPr/>
          <p:nvPr/>
        </p:nvGrpSpPr>
        <p:grpSpPr>
          <a:xfrm>
            <a:off x="4282919" y="1616689"/>
            <a:ext cx="4029283" cy="3987200"/>
            <a:chOff x="3060625" y="1076550"/>
            <a:chExt cx="3022750" cy="2990400"/>
          </a:xfrm>
        </p:grpSpPr>
        <p:pic>
          <p:nvPicPr>
            <p:cNvPr id="92" name="Google Shape;92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60625" y="1076550"/>
              <a:ext cx="3022750" cy="299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45350" y="2438712"/>
              <a:ext cx="2053300" cy="266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Google Shape;94;p35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Referências ">
  <p:cSld name="1_9. Referências 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6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7" name="Google Shape;97;p36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6"/>
          <p:cNvSpPr txBox="1"/>
          <p:nvPr>
            <p:ph idx="1" type="body"/>
          </p:nvPr>
        </p:nvSpPr>
        <p:spPr>
          <a:xfrm>
            <a:off x="495431" y="1063567"/>
            <a:ext cx="11236313" cy="5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None/>
              <a:defRPr sz="19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" name="Google Shape;99;p36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00" name="Google Shape;100;p36"/>
          <p:cNvSpPr/>
          <p:nvPr/>
        </p:nvSpPr>
        <p:spPr>
          <a:xfrm rot="-120000">
            <a:off x="181334" y="164981"/>
            <a:ext cx="2929009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ENGLISH SOUNDS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Referências ">
  <p:cSld name="1_9. Referências 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7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3" name="Google Shape;103;p37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7"/>
          <p:cNvSpPr txBox="1"/>
          <p:nvPr>
            <p:ph idx="1" type="body"/>
          </p:nvPr>
        </p:nvSpPr>
        <p:spPr>
          <a:xfrm>
            <a:off x="495431" y="1063567"/>
            <a:ext cx="11236313" cy="5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None/>
              <a:defRPr sz="19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" name="Google Shape;105;p37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06" name="Google Shape;106;p37"/>
          <p:cNvSpPr/>
          <p:nvPr/>
        </p:nvSpPr>
        <p:spPr>
          <a:xfrm rot="-120000">
            <a:off x="181064" y="149574"/>
            <a:ext cx="3811718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CLASSROOM LANGUAGE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Referências ">
  <p:cSld name="1_9. Referências 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8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9" name="Google Shape;109;p38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8"/>
          <p:cNvSpPr txBox="1"/>
          <p:nvPr>
            <p:ph idx="1" type="body"/>
          </p:nvPr>
        </p:nvSpPr>
        <p:spPr>
          <a:xfrm>
            <a:off x="495431" y="1063567"/>
            <a:ext cx="11236313" cy="5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None/>
              <a:defRPr sz="19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1" name="Google Shape;111;p38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12" name="Google Shape;112;p38"/>
          <p:cNvSpPr/>
          <p:nvPr/>
        </p:nvSpPr>
        <p:spPr>
          <a:xfrm rot="-120000">
            <a:off x="181608" y="180758"/>
            <a:ext cx="2025109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CUT-OUTS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Referências ">
  <p:cSld name="1_9. Referências 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9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5" name="Google Shape;115;p39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9"/>
          <p:cNvSpPr txBox="1"/>
          <p:nvPr>
            <p:ph idx="1" type="body"/>
          </p:nvPr>
        </p:nvSpPr>
        <p:spPr>
          <a:xfrm>
            <a:off x="495431" y="1063567"/>
            <a:ext cx="11236313" cy="5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None/>
              <a:defRPr sz="19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7" name="Google Shape;117;p39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18" name="Google Shape;118;p39"/>
          <p:cNvSpPr/>
          <p:nvPr/>
        </p:nvSpPr>
        <p:spPr>
          <a:xfrm rot="-120000">
            <a:off x="181367" y="166964"/>
            <a:ext cx="2815424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EXTRA PRACTICE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ra capa">
  <p:cSld name="1_10. Contra cap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120" name="Google Shape;12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888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825" y="662248"/>
            <a:ext cx="4047706" cy="140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3258" y="1099786"/>
            <a:ext cx="7879987" cy="481591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40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FFFFFF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pic>
        <p:nvPicPr>
          <p:cNvPr descr="Forma&#10;&#10;O conteúdo gerado por IA pode estar incorreto." id="124" name="Google Shape;124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6585" y="5943072"/>
            <a:ext cx="3340824" cy="8335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0"/>
          <p:cNvSpPr/>
          <p:nvPr/>
        </p:nvSpPr>
        <p:spPr>
          <a:xfrm flipH="1" rot="-48255">
            <a:off x="799839" y="1071806"/>
            <a:ext cx="4155961" cy="565675"/>
          </a:xfrm>
          <a:prstGeom prst="roundRect">
            <a:avLst>
              <a:gd fmla="val 7293" name="adj"/>
            </a:avLst>
          </a:prstGeom>
          <a:noFill/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3732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PARA PROFESSORES</a:t>
            </a:r>
            <a:endParaRPr b="0" i="0" sz="3732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Não usar - Base para orientações internas">
  <p:cSld name="11. Não usar - Base para orientações internas">
    <p:bg>
      <p:bgPr>
        <a:solidFill>
          <a:srgbClr val="8CB5F8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1"/>
          <p:cNvSpPr/>
          <p:nvPr/>
        </p:nvSpPr>
        <p:spPr>
          <a:xfrm>
            <a:off x="273062" y="300433"/>
            <a:ext cx="11672959" cy="1148400"/>
          </a:xfrm>
          <a:prstGeom prst="roundRect">
            <a:avLst>
              <a:gd fmla="val 1629" name="adj"/>
            </a:avLst>
          </a:prstGeom>
          <a:solidFill>
            <a:srgbClr val="FCFCFC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1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FFFFFF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Sistematizando">
  <p:cSld name="1_6. Sistematizand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2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31" name="Google Shape;131;p42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2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33" name="Google Shape;133;p42"/>
          <p:cNvSpPr/>
          <p:nvPr/>
        </p:nvSpPr>
        <p:spPr>
          <a:xfrm rot="-120000">
            <a:off x="181717" y="187004"/>
            <a:ext cx="1667297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134" name="Google Shape;134;p42"/>
          <p:cNvSpPr txBox="1"/>
          <p:nvPr>
            <p:ph idx="1" type="subTitle"/>
          </p:nvPr>
        </p:nvSpPr>
        <p:spPr>
          <a:xfrm rot="-120000">
            <a:off x="176455" y="172556"/>
            <a:ext cx="1662524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599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Conteúdo/Objetivo de aprendizagem">
  <p:cSld name="2. Conteúdo/Objetivo de aprendizag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0" name="Google Shape;20;p25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6066053" y="300433"/>
            <a:ext cx="5880068" cy="6268000"/>
          </a:xfrm>
          <a:prstGeom prst="roundRect">
            <a:avLst>
              <a:gd fmla="val 3153" name="adj"/>
            </a:avLst>
          </a:prstGeom>
          <a:solidFill>
            <a:srgbClr val="F6EDE1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 txBox="1"/>
          <p:nvPr>
            <p:ph idx="1" type="body"/>
          </p:nvPr>
        </p:nvSpPr>
        <p:spPr>
          <a:xfrm>
            <a:off x="6423494" y="987085"/>
            <a:ext cx="5183050" cy="4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●"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" name="Google Shape;23;p25"/>
          <p:cNvSpPr txBox="1"/>
          <p:nvPr>
            <p:ph idx="2" type="body"/>
          </p:nvPr>
        </p:nvSpPr>
        <p:spPr>
          <a:xfrm>
            <a:off x="579016" y="987085"/>
            <a:ext cx="5183050" cy="4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●"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" name="Google Shape;24;p25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5" name="Google Shape;25;p25"/>
          <p:cNvSpPr/>
          <p:nvPr/>
        </p:nvSpPr>
        <p:spPr>
          <a:xfrm rot="-120000">
            <a:off x="181617" y="211659"/>
            <a:ext cx="2000999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CONTENT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26" name="Google Shape;26;p25"/>
          <p:cNvSpPr/>
          <p:nvPr/>
        </p:nvSpPr>
        <p:spPr>
          <a:xfrm rot="-60000">
            <a:off x="6030621" y="204425"/>
            <a:ext cx="3921976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LEARNING OBJECTIVES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45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Sistematizando">
  <p:cSld name="1_6. Sistematizand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3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37" name="Google Shape;137;p43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3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39" name="Google Shape;139;p43"/>
          <p:cNvSpPr/>
          <p:nvPr/>
        </p:nvSpPr>
        <p:spPr>
          <a:xfrm rot="-120000">
            <a:off x="181717" y="187004"/>
            <a:ext cx="1667297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140" name="Google Shape;140;p43"/>
          <p:cNvSpPr/>
          <p:nvPr/>
        </p:nvSpPr>
        <p:spPr>
          <a:xfrm>
            <a:off x="9771375" y="492692"/>
            <a:ext cx="1909583" cy="3895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t" bIns="0" lIns="71975" spcFirstLastPara="1" rIns="10795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799" u="none" cap="none" strike="noStrike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rPr>
              <a:t>PRINT DO SLIDE</a:t>
            </a:r>
            <a:endParaRPr/>
          </a:p>
        </p:txBody>
      </p:sp>
      <p:sp>
        <p:nvSpPr>
          <p:cNvPr id="141" name="Google Shape;141;p43"/>
          <p:cNvSpPr/>
          <p:nvPr>
            <p:ph idx="2" type="pic"/>
          </p:nvPr>
        </p:nvSpPr>
        <p:spPr>
          <a:xfrm>
            <a:off x="5789692" y="826801"/>
            <a:ext cx="5912534" cy="370693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2" name="Google Shape;142;p43"/>
          <p:cNvSpPr txBox="1"/>
          <p:nvPr>
            <p:ph idx="1" type="subTitle"/>
          </p:nvPr>
        </p:nvSpPr>
        <p:spPr>
          <a:xfrm rot="-120000">
            <a:off x="176455" y="172556"/>
            <a:ext cx="1662524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599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Capa - Linguagens">
  <p:cSld name="1. Capa - Linguage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4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. CUT-OUTS 1">
  <p:cSld name="8. CUT-OUTS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5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47" name="Google Shape;147;p45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CF8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5"/>
          <p:cNvSpPr txBox="1"/>
          <p:nvPr>
            <p:ph idx="1" type="body"/>
          </p:nvPr>
        </p:nvSpPr>
        <p:spPr>
          <a:xfrm>
            <a:off x="608442" y="1652833"/>
            <a:ext cx="11008732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6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49" name="Google Shape;149;p45"/>
          <p:cNvSpPr txBox="1"/>
          <p:nvPr>
            <p:ph type="title"/>
          </p:nvPr>
        </p:nvSpPr>
        <p:spPr>
          <a:xfrm>
            <a:off x="608441" y="898167"/>
            <a:ext cx="11165092" cy="5847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0" name="Google Shape;150;p45"/>
          <p:cNvSpPr txBox="1"/>
          <p:nvPr/>
        </p:nvSpPr>
        <p:spPr>
          <a:xfrm rot="-5400000">
            <a:off x="11493153" y="482899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2025_AI_V1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51" name="Google Shape;151;p45"/>
          <p:cNvSpPr txBox="1"/>
          <p:nvPr/>
        </p:nvSpPr>
        <p:spPr>
          <a:xfrm rot="-60211">
            <a:off x="179831" y="186007"/>
            <a:ext cx="4087162" cy="514572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anchorCtr="0" anchor="t" bIns="71975" lIns="119950" spcFirstLastPara="1" rIns="121850" wrap="square" tIns="719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3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MY LEARNING PROGRESS</a:t>
            </a:r>
            <a:endParaRPr b="0" i="0" sz="23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Para começar">
  <p:cSld name="3. Para começa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9" name="Google Shape;29;p26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6"/>
          <p:cNvSpPr txBox="1"/>
          <p:nvPr>
            <p:ph idx="1" type="body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26"/>
          <p:cNvSpPr txBox="1"/>
          <p:nvPr>
            <p:ph type="title"/>
          </p:nvPr>
        </p:nvSpPr>
        <p:spPr>
          <a:xfrm>
            <a:off x="608441" y="898168"/>
            <a:ext cx="11102988" cy="6616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30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26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33" name="Google Shape;33;p26"/>
          <p:cNvSpPr/>
          <p:nvPr/>
        </p:nvSpPr>
        <p:spPr>
          <a:xfrm rot="-120000">
            <a:off x="181306" y="163422"/>
            <a:ext cx="3018390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GETTING STARTED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O que é?">
  <p:cSld name="4. O que é?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6" name="Google Shape;36;p27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38" name="Google Shape;38;p27"/>
          <p:cNvSpPr/>
          <p:nvPr/>
        </p:nvSpPr>
        <p:spPr>
          <a:xfrm rot="-120000">
            <a:off x="181526" y="176000"/>
            <a:ext cx="2297738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LET’S LEARN!</a:t>
            </a:r>
            <a:endParaRPr/>
          </a:p>
        </p:txBody>
      </p:sp>
      <p:sp>
        <p:nvSpPr>
          <p:cNvPr id="39" name="Google Shape;39;p27"/>
          <p:cNvSpPr txBox="1"/>
          <p:nvPr>
            <p:ph idx="1" type="body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27"/>
          <p:cNvSpPr txBox="1"/>
          <p:nvPr>
            <p:ph type="title"/>
          </p:nvPr>
        </p:nvSpPr>
        <p:spPr>
          <a:xfrm>
            <a:off x="608441" y="898168"/>
            <a:ext cx="11102988" cy="6616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30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raticando">
  <p:cSld name="5. Pratican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3" name="Google Shape;43;p28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8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45" name="Google Shape;45;p28"/>
          <p:cNvSpPr/>
          <p:nvPr/>
        </p:nvSpPr>
        <p:spPr>
          <a:xfrm rot="-120000">
            <a:off x="181290" y="162454"/>
            <a:ext cx="3073806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TIME TO PRACTICE!</a:t>
            </a:r>
            <a:endParaRPr/>
          </a:p>
        </p:txBody>
      </p:sp>
      <p:sp>
        <p:nvSpPr>
          <p:cNvPr id="46" name="Google Shape;46;p28"/>
          <p:cNvSpPr txBox="1"/>
          <p:nvPr>
            <p:ph idx="1" type="body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" name="Google Shape;47;p28"/>
          <p:cNvSpPr txBox="1"/>
          <p:nvPr>
            <p:ph type="title"/>
          </p:nvPr>
        </p:nvSpPr>
        <p:spPr>
          <a:xfrm>
            <a:off x="608441" y="898168"/>
            <a:ext cx="11102988" cy="6616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30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Sistematizando">
  <p:cSld name="6. Sistematizan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0" name="Google Shape;50;p29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9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52" name="Google Shape;52;p29"/>
          <p:cNvSpPr/>
          <p:nvPr/>
        </p:nvSpPr>
        <p:spPr>
          <a:xfrm rot="-120000">
            <a:off x="181213" y="158094"/>
            <a:ext cx="3323706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ENGLISH IN ACTION!</a:t>
            </a:r>
            <a:endParaRPr/>
          </a:p>
        </p:txBody>
      </p:sp>
      <p:sp>
        <p:nvSpPr>
          <p:cNvPr id="53" name="Google Shape;53;p29"/>
          <p:cNvSpPr txBox="1"/>
          <p:nvPr>
            <p:ph idx="1" type="body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29"/>
          <p:cNvSpPr txBox="1"/>
          <p:nvPr>
            <p:ph type="title"/>
          </p:nvPr>
        </p:nvSpPr>
        <p:spPr>
          <a:xfrm>
            <a:off x="608441" y="898168"/>
            <a:ext cx="11102988" cy="6616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30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Sistematizando">
  <p:cSld name="1_6. Sistematizan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7" name="Google Shape;57;p30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59" name="Google Shape;59;p30"/>
          <p:cNvSpPr/>
          <p:nvPr/>
        </p:nvSpPr>
        <p:spPr>
          <a:xfrm rot="-120000">
            <a:off x="181033" y="147794"/>
            <a:ext cx="3913813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MY LEARNING PROGRESS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1" name="Google Shape;61;p30"/>
          <p:cNvSpPr txBox="1"/>
          <p:nvPr>
            <p:ph type="title"/>
          </p:nvPr>
        </p:nvSpPr>
        <p:spPr>
          <a:xfrm>
            <a:off x="608441" y="898168"/>
            <a:ext cx="11102988" cy="6616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3099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3199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O que aprendemos hoje?">
  <p:cSld name="7. O que aprendemos hoje?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4" name="Google Shape;64;p31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1"/>
          <p:cNvPicPr preferRelativeResize="0"/>
          <p:nvPr/>
        </p:nvPicPr>
        <p:blipFill rotWithShape="1">
          <a:blip r:embed="rId3">
            <a:alphaModFix/>
          </a:blip>
          <a:srcRect b="0" l="15588" r="14095" t="0"/>
          <a:stretch/>
        </p:blipFill>
        <p:spPr>
          <a:xfrm>
            <a:off x="480742" y="673068"/>
            <a:ext cx="4000325" cy="569066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1"/>
          <p:cNvSpPr txBox="1"/>
          <p:nvPr>
            <p:ph idx="1" type="body"/>
          </p:nvPr>
        </p:nvSpPr>
        <p:spPr>
          <a:xfrm>
            <a:off x="4694294" y="987100"/>
            <a:ext cx="6912199" cy="4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●"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7" name="Google Shape;67;p31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68" name="Google Shape;68;p31"/>
          <p:cNvSpPr/>
          <p:nvPr/>
        </p:nvSpPr>
        <p:spPr>
          <a:xfrm rot="-120000">
            <a:off x="175525" y="205601"/>
            <a:ext cx="2362536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LET’S RECAP!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Referências ">
  <p:cSld name="9. Referências 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2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1" name="Google Shape;71;p32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2"/>
          <p:cNvSpPr txBox="1"/>
          <p:nvPr>
            <p:ph idx="1" type="body"/>
          </p:nvPr>
        </p:nvSpPr>
        <p:spPr>
          <a:xfrm>
            <a:off x="495431" y="1063567"/>
            <a:ext cx="11236313" cy="5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None/>
              <a:defRPr sz="19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3" name="Google Shape;73;p32"/>
          <p:cNvSpPr txBox="1"/>
          <p:nvPr/>
        </p:nvSpPr>
        <p:spPr>
          <a:xfrm rot="-5400000">
            <a:off x="11493153" y="482918"/>
            <a:ext cx="1178800" cy="38964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933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933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74" name="Google Shape;74;p32"/>
          <p:cNvSpPr/>
          <p:nvPr/>
        </p:nvSpPr>
        <p:spPr>
          <a:xfrm rot="-120000">
            <a:off x="181556" y="177695"/>
            <a:ext cx="2200587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599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REFERENCES</a:t>
            </a:r>
            <a:endParaRPr b="0" i="0" sz="2599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415492" y="593368"/>
            <a:ext cx="11357841" cy="5847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0" i="0" sz="2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2" type="sldNum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33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" name="Google Shape;8;p23"/>
          <p:cNvSpPr txBox="1"/>
          <p:nvPr>
            <p:ph idx="1" type="body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jpg"/><Relationship Id="rId4" Type="http://schemas.openxmlformats.org/officeDocument/2006/relationships/image" Target="../media/image48.jpg"/><Relationship Id="rId9" Type="http://schemas.openxmlformats.org/officeDocument/2006/relationships/image" Target="../media/image37.png"/><Relationship Id="rId5" Type="http://schemas.openxmlformats.org/officeDocument/2006/relationships/image" Target="../media/image49.pn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8" Type="http://schemas.openxmlformats.org/officeDocument/2006/relationships/image" Target="../media/image52.jpg"/><Relationship Id="rId10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g"/><Relationship Id="rId4" Type="http://schemas.openxmlformats.org/officeDocument/2006/relationships/image" Target="../media/image61.png"/><Relationship Id="rId5" Type="http://schemas.openxmlformats.org/officeDocument/2006/relationships/image" Target="../media/image37.png"/><Relationship Id="rId6" Type="http://schemas.openxmlformats.org/officeDocument/2006/relationships/image" Target="../media/image6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jpg"/><Relationship Id="rId4" Type="http://schemas.openxmlformats.org/officeDocument/2006/relationships/image" Target="../media/image6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efape.educacao.sp.gov.br/curriculopaulista/wp-content/uploads/2023/01/CP-Efape_Ingles-Anos-Iniciais___P4.pdf" TargetMode="External"/><Relationship Id="rId4" Type="http://schemas.openxmlformats.org/officeDocument/2006/relationships/hyperlink" Target="https://efape.educacao.sp.gov.br/curriculopaulista/wp-content/uploads/2023/01/CP-Efape_Ingles-Anos-Iniciais___P4.pdf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freetts.com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7.png"/><Relationship Id="rId4" Type="http://schemas.openxmlformats.org/officeDocument/2006/relationships/image" Target="../media/image72.png"/><Relationship Id="rId5" Type="http://schemas.openxmlformats.org/officeDocument/2006/relationships/image" Target="../media/image69.png"/><Relationship Id="rId6" Type="http://schemas.openxmlformats.org/officeDocument/2006/relationships/image" Target="../media/image7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Relationship Id="rId4" Type="http://schemas.openxmlformats.org/officeDocument/2006/relationships/image" Target="../media/image75.png"/><Relationship Id="rId5" Type="http://schemas.openxmlformats.org/officeDocument/2006/relationships/image" Target="../media/image69.png"/><Relationship Id="rId6" Type="http://schemas.openxmlformats.org/officeDocument/2006/relationships/image" Target="../media/image7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7.png"/><Relationship Id="rId4" Type="http://schemas.openxmlformats.org/officeDocument/2006/relationships/image" Target="../media/image67.png"/><Relationship Id="rId5" Type="http://schemas.openxmlformats.org/officeDocument/2006/relationships/image" Target="../media/image75.png"/><Relationship Id="rId6" Type="http://schemas.openxmlformats.org/officeDocument/2006/relationships/image" Target="../media/image6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Relationship Id="rId4" Type="http://schemas.openxmlformats.org/officeDocument/2006/relationships/image" Target="../media/image75.png"/><Relationship Id="rId5" Type="http://schemas.openxmlformats.org/officeDocument/2006/relationships/image" Target="../media/image69.png"/><Relationship Id="rId6" Type="http://schemas.openxmlformats.org/officeDocument/2006/relationships/image" Target="../media/image7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7.png"/><Relationship Id="rId4" Type="http://schemas.openxmlformats.org/officeDocument/2006/relationships/image" Target="../media/image75.png"/><Relationship Id="rId5" Type="http://schemas.openxmlformats.org/officeDocument/2006/relationships/image" Target="../media/image69.png"/><Relationship Id="rId6" Type="http://schemas.openxmlformats.org/officeDocument/2006/relationships/image" Target="../media/image8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Relationship Id="rId4" Type="http://schemas.openxmlformats.org/officeDocument/2006/relationships/image" Target="../media/image75.png"/><Relationship Id="rId5" Type="http://schemas.openxmlformats.org/officeDocument/2006/relationships/image" Target="../media/image69.png"/><Relationship Id="rId6" Type="http://schemas.openxmlformats.org/officeDocument/2006/relationships/image" Target="../media/image8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Relationship Id="rId4" Type="http://schemas.openxmlformats.org/officeDocument/2006/relationships/image" Target="../media/image75.png"/><Relationship Id="rId5" Type="http://schemas.openxmlformats.org/officeDocument/2006/relationships/image" Target="../media/image69.png"/><Relationship Id="rId6" Type="http://schemas.openxmlformats.org/officeDocument/2006/relationships/image" Target="../media/image8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png"/><Relationship Id="rId4" Type="http://schemas.openxmlformats.org/officeDocument/2006/relationships/image" Target="../media/image75.png"/><Relationship Id="rId5" Type="http://schemas.openxmlformats.org/officeDocument/2006/relationships/image" Target="../media/image69.png"/><Relationship Id="rId6" Type="http://schemas.openxmlformats.org/officeDocument/2006/relationships/image" Target="../media/image8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7.png"/><Relationship Id="rId4" Type="http://schemas.openxmlformats.org/officeDocument/2006/relationships/image" Target="../media/image84.png"/><Relationship Id="rId5" Type="http://schemas.openxmlformats.org/officeDocument/2006/relationships/image" Target="../media/image69.png"/><Relationship Id="rId6" Type="http://schemas.openxmlformats.org/officeDocument/2006/relationships/image" Target="../media/image8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Relationship Id="rId5" Type="http://schemas.openxmlformats.org/officeDocument/2006/relationships/image" Target="../media/image8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png"/><Relationship Id="rId4" Type="http://schemas.openxmlformats.org/officeDocument/2006/relationships/image" Target="../media/image84.png"/><Relationship Id="rId5" Type="http://schemas.openxmlformats.org/officeDocument/2006/relationships/image" Target="../media/image69.png"/><Relationship Id="rId6" Type="http://schemas.openxmlformats.org/officeDocument/2006/relationships/image" Target="../media/image8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31.jpg"/><Relationship Id="rId8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7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9" Type="http://schemas.openxmlformats.org/officeDocument/2006/relationships/image" Target="../media/image45.pn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8" Type="http://schemas.openxmlformats.org/officeDocument/2006/relationships/image" Target="../media/image22.png"/><Relationship Id="rId1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"/>
          <p:cNvSpPr txBox="1"/>
          <p:nvPr/>
        </p:nvSpPr>
        <p:spPr>
          <a:xfrm>
            <a:off x="818187" y="2869246"/>
            <a:ext cx="10958745" cy="1973886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47625">
              <a:srgbClr val="000000">
                <a:alpha val="23529"/>
              </a:srgbClr>
            </a:outerShdw>
          </a:effectLst>
        </p:spPr>
        <p:txBody>
          <a:bodyPr anchorCtr="0" anchor="ctr" bIns="23975" lIns="119950" spcFirstLastPara="1" rIns="121850" wrap="square" tIns="23975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799" u="none" cap="none" strike="noStrike">
                <a:solidFill>
                  <a:srgbClr val="000000"/>
                </a:solidFill>
                <a:latin typeface="Grandstander"/>
                <a:ea typeface="Grandstander"/>
                <a:cs typeface="Grandstander"/>
                <a:sym typeface="Grandstander"/>
              </a:rPr>
              <a:t>I AM A STUDENT!</a:t>
            </a:r>
            <a:endParaRPr b="1" i="0" sz="4799" u="none" cap="none" strike="noStrike">
              <a:solidFill>
                <a:srgbClr val="000000"/>
              </a:solidFill>
              <a:latin typeface="Grandstander"/>
              <a:ea typeface="Grandstander"/>
              <a:cs typeface="Grandstander"/>
              <a:sym typeface="Grandstander"/>
            </a:endParaRPr>
          </a:p>
        </p:txBody>
      </p:sp>
      <p:sp>
        <p:nvSpPr>
          <p:cNvPr id="157" name="Google Shape;157;p1"/>
          <p:cNvSpPr/>
          <p:nvPr/>
        </p:nvSpPr>
        <p:spPr>
          <a:xfrm flipH="1" rot="-48481">
            <a:off x="10628136" y="397660"/>
            <a:ext cx="1191008" cy="914688"/>
          </a:xfrm>
          <a:prstGeom prst="roundRect">
            <a:avLst>
              <a:gd fmla="val 7293" name="adj"/>
            </a:avLst>
          </a:prstGeom>
          <a:noFill/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5599" u="none" cap="none" strike="noStrike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1</a:t>
            </a:r>
            <a:r>
              <a:rPr b="0" baseline="30000" i="0" lang="pt-BR" sz="5599" u="sng" cap="none" strike="noStrike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endParaRPr b="0" baseline="30000" i="0" sz="2933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"/>
          <p:cNvSpPr/>
          <p:nvPr/>
        </p:nvSpPr>
        <p:spPr>
          <a:xfrm flipH="1">
            <a:off x="315421" y="5453843"/>
            <a:ext cx="1790177" cy="440047"/>
          </a:xfrm>
          <a:prstGeom prst="roundRect">
            <a:avLst>
              <a:gd fmla="val 43258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33" u="none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1</a:t>
            </a:r>
            <a:r>
              <a:rPr b="0" baseline="30000" i="0" lang="pt-BR" sz="2133" u="sng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r>
              <a:rPr b="0" baseline="30000" i="0" lang="pt-BR" sz="2133" u="none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 </a:t>
            </a:r>
            <a:r>
              <a:rPr b="0" i="0" lang="pt-BR" sz="2133" u="none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BIMESTRE</a:t>
            </a:r>
            <a:endParaRPr b="0" i="0" sz="21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280432" y="6070178"/>
            <a:ext cx="4922504" cy="440047"/>
          </a:xfrm>
          <a:prstGeom prst="roundRect">
            <a:avLst>
              <a:gd fmla="val 49047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33" u="none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ENSINO FUNDAMENTAL: ANOS INICIAIS</a:t>
            </a:r>
            <a:endParaRPr b="0" i="0" sz="21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"/>
          <p:cNvSpPr/>
          <p:nvPr/>
        </p:nvSpPr>
        <p:spPr>
          <a:xfrm rot="-120000">
            <a:off x="5340441" y="2271653"/>
            <a:ext cx="1504060" cy="478564"/>
          </a:xfrm>
          <a:prstGeom prst="roundRect">
            <a:avLst>
              <a:gd fmla="val 47917" name="adj"/>
            </a:avLst>
          </a:prstGeom>
          <a:solidFill>
            <a:srgbClr val="DE63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AULA 2</a:t>
            </a:r>
            <a:endParaRPr/>
          </a:p>
        </p:txBody>
      </p:sp>
      <p:sp>
        <p:nvSpPr>
          <p:cNvPr id="161" name="Google Shape;161;p1"/>
          <p:cNvSpPr/>
          <p:nvPr/>
        </p:nvSpPr>
        <p:spPr>
          <a:xfrm rot="-60000">
            <a:off x="4286167" y="4638200"/>
            <a:ext cx="3633824" cy="828901"/>
          </a:xfrm>
          <a:prstGeom prst="roundRect">
            <a:avLst>
              <a:gd fmla="val 30970" name="adj"/>
            </a:avLst>
          </a:prstGeom>
          <a:solidFill>
            <a:srgbClr val="DE63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LÍNGUA INGLESA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2ec72a09916_0_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0767" y="1470994"/>
            <a:ext cx="3040808" cy="20266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66" name="Google Shape;266;g2ec72a09916_0_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931" y="1471393"/>
            <a:ext cx="3039608" cy="20258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67" name="Google Shape;267;g2ec72a09916_0_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2667" y="1471010"/>
            <a:ext cx="3203965" cy="20274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68" name="Google Shape;268;g2ec72a09916_0_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4996" y="4137150"/>
            <a:ext cx="3039608" cy="20274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69" name="Google Shape;269;g2ec72a09916_0_1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3018" y="4137153"/>
            <a:ext cx="3040808" cy="20274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70" name="Google Shape;270;g2ec72a09916_0_170"/>
          <p:cNvSpPr txBox="1"/>
          <p:nvPr/>
        </p:nvSpPr>
        <p:spPr>
          <a:xfrm>
            <a:off x="479875" y="720705"/>
            <a:ext cx="4372061" cy="5847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LISTEN AND CIRCLE.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2ec72a09916_0_170"/>
          <p:cNvSpPr/>
          <p:nvPr/>
        </p:nvSpPr>
        <p:spPr>
          <a:xfrm>
            <a:off x="3082312" y="6063281"/>
            <a:ext cx="1994281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 b="1" i="0" sz="2666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ec72a09916_0_170"/>
          <p:cNvSpPr/>
          <p:nvPr/>
        </p:nvSpPr>
        <p:spPr>
          <a:xfrm>
            <a:off x="912495" y="3450361"/>
            <a:ext cx="2148240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 b="1" i="0" sz="2666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ec72a09916_0_170"/>
          <p:cNvSpPr/>
          <p:nvPr/>
        </p:nvSpPr>
        <p:spPr>
          <a:xfrm>
            <a:off x="5131496" y="3349188"/>
            <a:ext cx="1926298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endParaRPr b="1" i="0" sz="26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ec72a09916_0_170"/>
          <p:cNvSpPr/>
          <p:nvPr/>
        </p:nvSpPr>
        <p:spPr>
          <a:xfrm>
            <a:off x="9139952" y="3450361"/>
            <a:ext cx="2148240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 b="1" i="0" sz="2666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ec72a09916_0_170"/>
          <p:cNvSpPr/>
          <p:nvPr/>
        </p:nvSpPr>
        <p:spPr>
          <a:xfrm>
            <a:off x="7166282" y="6063281"/>
            <a:ext cx="1994281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 b="1" i="0" sz="2666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ec72a09916_0_170"/>
          <p:cNvSpPr/>
          <p:nvPr/>
        </p:nvSpPr>
        <p:spPr>
          <a:xfrm>
            <a:off x="473789" y="1571384"/>
            <a:ext cx="2938035" cy="2456560"/>
          </a:xfrm>
          <a:prstGeom prst="ellipse">
            <a:avLst/>
          </a:prstGeom>
          <a:noFill/>
          <a:ln cap="flat" cmpd="sng" w="3810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ec72a09916_0_170"/>
          <p:cNvSpPr/>
          <p:nvPr/>
        </p:nvSpPr>
        <p:spPr>
          <a:xfrm>
            <a:off x="2617118" y="4146248"/>
            <a:ext cx="2938035" cy="2499349"/>
          </a:xfrm>
          <a:prstGeom prst="ellipse">
            <a:avLst/>
          </a:prstGeom>
          <a:noFill/>
          <a:ln cap="flat" cmpd="sng" w="3810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ec72a09916_0_170"/>
          <p:cNvSpPr/>
          <p:nvPr/>
        </p:nvSpPr>
        <p:spPr>
          <a:xfrm>
            <a:off x="6676576" y="4146248"/>
            <a:ext cx="2938035" cy="2499349"/>
          </a:xfrm>
          <a:prstGeom prst="ellipse">
            <a:avLst/>
          </a:prstGeom>
          <a:noFill/>
          <a:ln cap="flat" cmpd="sng" w="3810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ec72a09916_0_170"/>
          <p:cNvSpPr/>
          <p:nvPr/>
        </p:nvSpPr>
        <p:spPr>
          <a:xfrm>
            <a:off x="8746157" y="1571384"/>
            <a:ext cx="2938035" cy="2456560"/>
          </a:xfrm>
          <a:prstGeom prst="ellipse">
            <a:avLst/>
          </a:prstGeom>
          <a:noFill/>
          <a:ln cap="flat" cmpd="sng" w="3810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g2ec72a09916_0_1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03944" y="693375"/>
            <a:ext cx="812588" cy="81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e3f887e06e_0_19"/>
          <p:cNvSpPr txBox="1"/>
          <p:nvPr/>
        </p:nvSpPr>
        <p:spPr>
          <a:xfrm>
            <a:off x="540000" y="900000"/>
            <a:ext cx="9285696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 ONE(S) OUT. MAKE AN </a:t>
            </a:r>
            <a:r>
              <a:rPr b="1" i="0" lang="pt-BR" sz="2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THE DIFFERENT ONE(S) AND COLOR THE OTHERS.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1e3f887e06e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329" y="2369004"/>
            <a:ext cx="1132256" cy="241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e3f887e06e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9203" y="1920386"/>
            <a:ext cx="2024762" cy="27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1e3f887e06e_0_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33980" y="3931194"/>
            <a:ext cx="1815483" cy="230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1e3f887e06e_0_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02792" y="4142921"/>
            <a:ext cx="2476707" cy="233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1e3f887e06e_0_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5765" y="3833279"/>
            <a:ext cx="1417317" cy="237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e3f887e06e_0_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12090" y="2090314"/>
            <a:ext cx="3166754" cy="2697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1e3f887e06e_0_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80995" y="449940"/>
            <a:ext cx="476982" cy="46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e3f887e06e_0_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701139" y="449950"/>
            <a:ext cx="527725" cy="470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1e3fe284863_0_126"/>
          <p:cNvPicPr preferRelativeResize="0"/>
          <p:nvPr/>
        </p:nvPicPr>
        <p:blipFill rotWithShape="1">
          <a:blip r:embed="rId3">
            <a:alphaModFix/>
          </a:blip>
          <a:srcRect b="0" l="-1" r="-6886" t="0"/>
          <a:stretch/>
        </p:blipFill>
        <p:spPr>
          <a:xfrm>
            <a:off x="7369203" y="1915084"/>
            <a:ext cx="2164199" cy="27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e3fe284863_0_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33980" y="3931194"/>
            <a:ext cx="1815483" cy="2305553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e3fe284863_0_126"/>
          <p:cNvSpPr/>
          <p:nvPr/>
        </p:nvSpPr>
        <p:spPr>
          <a:xfrm>
            <a:off x="2000954" y="4787773"/>
            <a:ext cx="1384839" cy="1345649"/>
          </a:xfrm>
          <a:prstGeom prst="mathMultiply">
            <a:avLst>
              <a:gd fmla="val 23520" name="adj1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e3fe284863_0_126"/>
          <p:cNvSpPr/>
          <p:nvPr/>
        </p:nvSpPr>
        <p:spPr>
          <a:xfrm>
            <a:off x="7769017" y="2788891"/>
            <a:ext cx="1384839" cy="1345649"/>
          </a:xfrm>
          <a:prstGeom prst="mathMultiply">
            <a:avLst>
              <a:gd fmla="val 23520" name="adj1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3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g1e3fe284863_0_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5843" y="2032365"/>
            <a:ext cx="3105248" cy="269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e3fe284863_0_126"/>
          <p:cNvPicPr preferRelativeResize="0"/>
          <p:nvPr/>
        </p:nvPicPr>
        <p:blipFill rotWithShape="1">
          <a:blip r:embed="rId6">
            <a:alphaModFix/>
          </a:blip>
          <a:srcRect b="-2522" l="0" r="-379" t="0"/>
          <a:stretch/>
        </p:blipFill>
        <p:spPr>
          <a:xfrm>
            <a:off x="6747384" y="3930139"/>
            <a:ext cx="1289275" cy="235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e3fe284863_0_126"/>
          <p:cNvPicPr preferRelativeResize="0"/>
          <p:nvPr/>
        </p:nvPicPr>
        <p:blipFill rotWithShape="1">
          <a:blip r:embed="rId7">
            <a:alphaModFix/>
          </a:blip>
          <a:srcRect b="0" l="0" r="0" t="-619"/>
          <a:stretch/>
        </p:blipFill>
        <p:spPr>
          <a:xfrm>
            <a:off x="684028" y="2452505"/>
            <a:ext cx="1064853" cy="235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e3fe284863_0_1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88699" y="4023912"/>
            <a:ext cx="2548803" cy="24099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e3fe284863_0_126"/>
          <p:cNvSpPr txBox="1"/>
          <p:nvPr/>
        </p:nvSpPr>
        <p:spPr>
          <a:xfrm>
            <a:off x="3537851" y="5298702"/>
            <a:ext cx="2998819" cy="10050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666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PINTURA LIVRE/PESSOAL</a:t>
            </a:r>
            <a:endParaRPr b="1" i="1" sz="2666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1e3fe284863_0_126"/>
          <p:cNvSpPr txBox="1"/>
          <p:nvPr/>
        </p:nvSpPr>
        <p:spPr>
          <a:xfrm>
            <a:off x="540000" y="900000"/>
            <a:ext cx="9285696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ODD ONE(S) OUT. MAKE AN </a:t>
            </a:r>
            <a:r>
              <a:rPr b="1" i="0" lang="pt-BR" sz="2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THE DIFFERENT ONE(S) AND COLOR THE OTHERS.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" name="Google Shape;312;p9"/>
          <p:cNvGraphicFramePr/>
          <p:nvPr/>
        </p:nvGraphicFramePr>
        <p:xfrm>
          <a:off x="479910" y="58630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{6CBE21D0-8871-4853-A54D-171B6CF2F395}</a:tableStyleId>
              </a:tblPr>
              <a:tblGrid>
                <a:gridCol w="2032100"/>
                <a:gridCol w="507525"/>
                <a:gridCol w="507525"/>
                <a:gridCol w="507525"/>
                <a:gridCol w="507525"/>
                <a:gridCol w="507525"/>
                <a:gridCol w="507525"/>
                <a:gridCol w="507525"/>
                <a:gridCol w="507525"/>
              </a:tblGrid>
              <a:tr h="48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TEACHERS</a:t>
                      </a:r>
                      <a:endParaRPr b="1"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13" name="Google Shape;313;p9"/>
          <p:cNvGraphicFramePr/>
          <p:nvPr/>
        </p:nvGraphicFramePr>
        <p:xfrm>
          <a:off x="479876" y="20585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{6CBE21D0-8871-4853-A54D-171B6CF2F395}</a:tableStyleId>
              </a:tblPr>
              <a:tblGrid>
                <a:gridCol w="214815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</a:tblGrid>
              <a:tr h="48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STUDENTS</a:t>
                      </a:r>
                      <a:endParaRPr b="1"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14" name="Google Shape;31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939" y="3311122"/>
            <a:ext cx="3842678" cy="232250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15" name="Google Shape;31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7892" y="3149672"/>
            <a:ext cx="3892834" cy="344624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9"/>
          <p:cNvSpPr txBox="1"/>
          <p:nvPr/>
        </p:nvSpPr>
        <p:spPr>
          <a:xfrm>
            <a:off x="479875" y="897396"/>
            <a:ext cx="11167994" cy="11387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COUNT THE STUDENTS AND TEACHERS IN YOUR CLASSROOM. COLOR THE SQUARES.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2488" y="395069"/>
            <a:ext cx="490232" cy="47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senho de placa de sinalização de trânsito&#10;&#10;Descrição gerada automaticamente" id="318" name="Google Shape;31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8416" y="395072"/>
            <a:ext cx="689568" cy="4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" name="Google Shape;323;p4"/>
          <p:cNvGraphicFramePr/>
          <p:nvPr/>
        </p:nvGraphicFramePr>
        <p:xfrm>
          <a:off x="479910" y="586302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{6CBE21D0-8871-4853-A54D-171B6CF2F395}</a:tableStyleId>
              </a:tblPr>
              <a:tblGrid>
                <a:gridCol w="2032100"/>
                <a:gridCol w="507525"/>
                <a:gridCol w="507525"/>
                <a:gridCol w="507525"/>
                <a:gridCol w="507525"/>
                <a:gridCol w="507525"/>
                <a:gridCol w="507525"/>
                <a:gridCol w="507525"/>
                <a:gridCol w="507525"/>
              </a:tblGrid>
              <a:tr h="48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TEACHERS</a:t>
                      </a:r>
                      <a:endParaRPr b="1"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/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24" name="Google Shape;324;p4"/>
          <p:cNvGraphicFramePr/>
          <p:nvPr/>
        </p:nvGraphicFramePr>
        <p:xfrm>
          <a:off x="479876" y="20585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{6CBE21D0-8871-4853-A54D-171B6CF2F395}</a:tableStyleId>
              </a:tblPr>
              <a:tblGrid>
                <a:gridCol w="214815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  <a:gridCol w="501100"/>
              </a:tblGrid>
              <a:tr h="48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STUDENTS</a:t>
                      </a:r>
                      <a:endParaRPr b="1"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t/>
                      </a:r>
                      <a:endParaRPr b="1"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91400" marB="91400" marR="91375" marL="913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25" name="Google Shape;325;p4"/>
          <p:cNvSpPr txBox="1"/>
          <p:nvPr/>
        </p:nvSpPr>
        <p:spPr>
          <a:xfrm>
            <a:off x="7500947" y="5633627"/>
            <a:ext cx="4146920" cy="8410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133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RESPOSTAS SEGUNDO OS DADOS DA TURMA.</a:t>
            </a:r>
            <a:endParaRPr b="1" i="1" sz="2133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939" y="3311122"/>
            <a:ext cx="3842678" cy="232250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7" name="Google Shape;3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8820" y="3106141"/>
            <a:ext cx="2847185" cy="2520554"/>
          </a:xfrm>
          <a:prstGeom prst="rect">
            <a:avLst/>
          </a:prstGeom>
          <a:noFill/>
          <a:ln>
            <a:noFill/>
          </a:ln>
          <a:effectLst>
            <a:outerShdw blurRad="58721" rotWithShape="0" algn="ctr" dir="5400000" dist="50800">
              <a:srgbClr val="000000">
                <a:alpha val="43137"/>
              </a:srgbClr>
            </a:outerShdw>
          </a:effectLst>
        </p:spPr>
      </p:pic>
      <p:sp>
        <p:nvSpPr>
          <p:cNvPr id="328" name="Google Shape;328;p4"/>
          <p:cNvSpPr txBox="1"/>
          <p:nvPr/>
        </p:nvSpPr>
        <p:spPr>
          <a:xfrm>
            <a:off x="479875" y="897396"/>
            <a:ext cx="11167994" cy="11387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COUNT THE STUDENTS AND TEACHERS IN YOUR CLASSROOM. COLOR THE SQUARES.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"/>
          <p:cNvSpPr txBox="1"/>
          <p:nvPr>
            <p:ph idx="1" type="body"/>
          </p:nvPr>
        </p:nvSpPr>
        <p:spPr>
          <a:xfrm>
            <a:off x="540000" y="1092497"/>
            <a:ext cx="9308009" cy="1042722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 sz="2600"/>
              <a:t>READ WITH THE HELP OF YOUR TEACHER. 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pt-BR" sz="2600"/>
              <a:t>THEN, CHECK (</a:t>
            </a:r>
            <a:r>
              <a:rPr b="1" lang="pt-BR" sz="2600">
                <a:solidFill>
                  <a:srgbClr val="74489D"/>
                </a:solidFill>
              </a:rPr>
              <a:t>✔</a:t>
            </a:r>
            <a:r>
              <a:rPr lang="pt-BR" sz="2600"/>
              <a:t>) THE BEST OPTION.</a:t>
            </a:r>
            <a:endParaRPr sz="26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00"/>
              <a:buNone/>
            </a:pPr>
            <a:r>
              <a:rPr lang="pt-BR" sz="2600"/>
              <a:t> </a:t>
            </a:r>
            <a:endParaRPr sz="2600"/>
          </a:p>
        </p:txBody>
      </p:sp>
      <p:graphicFrame>
        <p:nvGraphicFramePr>
          <p:cNvPr id="334" name="Google Shape;334;p5"/>
          <p:cNvGraphicFramePr/>
          <p:nvPr/>
        </p:nvGraphicFramePr>
        <p:xfrm>
          <a:off x="516608" y="243531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{B7B73A2D-A2C8-4B53-9F3C-01E2BE987131}</a:tableStyleId>
              </a:tblPr>
              <a:tblGrid>
                <a:gridCol w="6367300"/>
                <a:gridCol w="941875"/>
                <a:gridCol w="912525"/>
                <a:gridCol w="874100"/>
              </a:tblGrid>
              <a:tr h="891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2600" u="none" cap="none" strike="noStrike">
                          <a:solidFill>
                            <a:schemeClr val="lt1"/>
                          </a:solidFill>
                        </a:rPr>
                        <a:t>MY LEARNING PROGRESS</a:t>
                      </a:r>
                      <a:endParaRPr b="1" sz="26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t/>
                      </a:r>
                      <a:endParaRPr sz="2500" u="none" cap="none" strike="noStrike"/>
                    </a:p>
                  </a:txBody>
                  <a:tcPr marT="121875" marB="121875" marR="121875" marL="1218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900" u="none" cap="none" strike="noStrike"/>
                    </a:p>
                  </a:txBody>
                  <a:tcPr marT="121875" marB="121875" marR="121875" marL="1218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900" u="none" cap="none" strike="noStrike"/>
                    </a:p>
                  </a:txBody>
                  <a:tcPr marT="121875" marB="121875" marR="121875" marL="121875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2400" u="none" cap="none" strike="noStrike"/>
                        <a:t>I CAN SAY “</a:t>
                      </a:r>
                      <a:r>
                        <a:rPr b="1" lang="pt-BR" sz="2400" u="none" cap="none" strike="noStrike"/>
                        <a:t>HI</a:t>
                      </a:r>
                      <a:r>
                        <a:rPr lang="pt-BR" sz="2400" u="none" cap="none" strike="noStrike"/>
                        <a:t>”, “</a:t>
                      </a:r>
                      <a:r>
                        <a:rPr b="1" lang="pt-BR" sz="2400" u="none" cap="none" strike="noStrike"/>
                        <a:t>HELLO</a:t>
                      </a:r>
                      <a:r>
                        <a:rPr lang="pt-BR" sz="2400" u="none" cap="none" strike="noStrike"/>
                        <a:t>”, AND “</a:t>
                      </a:r>
                      <a:r>
                        <a:rPr b="1" lang="pt-BR" sz="2400" u="none" cap="none" strike="noStrike"/>
                        <a:t>GOODBYE</a:t>
                      </a:r>
                      <a:r>
                        <a:rPr lang="pt-BR" sz="2400" u="none" cap="none" strike="noStrike"/>
                        <a:t>”. </a:t>
                      </a:r>
                      <a:endParaRPr sz="24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2400" u="none" cap="none" strike="noStrike"/>
                        <a:t>I CAN ASK AND ANSWER THE QUESTION “</a:t>
                      </a:r>
                      <a:r>
                        <a:rPr b="1" lang="pt-BR" sz="2400" u="none" cap="none" strike="noStrike"/>
                        <a:t>WHAT IS YOUR NAME?</a:t>
                      </a:r>
                      <a:r>
                        <a:rPr lang="pt-BR" sz="2400" u="none" cap="none" strike="noStrike"/>
                        <a:t>”</a:t>
                      </a:r>
                      <a:endParaRPr sz="24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8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2400" u="none" cap="none" strike="noStrike"/>
                        <a:t>I CAN IDENTIFY WORDS RELATED TO SCHOOL. </a:t>
                      </a:r>
                      <a:endParaRPr sz="24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/>
                    </a:p>
                  </a:txBody>
                  <a:tcPr marT="121875" marB="121875" marR="121875" marL="121875" anchor="ctr">
                    <a:lnL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4489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35" name="Google Shape;33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2669" y="1625830"/>
            <a:ext cx="2300066" cy="186019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36" name="Google Shape;33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48010" y="4086216"/>
            <a:ext cx="1912840" cy="18601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Ícone&#10;&#10;Descrição gerada automaticamente" id="337" name="Google Shape;3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9176" y="2547122"/>
            <a:ext cx="2527818" cy="714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"/>
          <p:cNvSpPr txBox="1"/>
          <p:nvPr/>
        </p:nvSpPr>
        <p:spPr>
          <a:xfrm>
            <a:off x="5720876" y="881558"/>
            <a:ext cx="5343408" cy="5117976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APRENDEMOS E PRATICAMOS VOCABULÁRIO RELACIONADO À ESCOLA: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STUDENT;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TEACHER;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BOY;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GIRL;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ec72a09916_0_27"/>
          <p:cNvSpPr txBox="1"/>
          <p:nvPr>
            <p:ph idx="1" type="body"/>
          </p:nvPr>
        </p:nvSpPr>
        <p:spPr>
          <a:xfrm>
            <a:off x="726966" y="947479"/>
            <a:ext cx="10899162" cy="3051084"/>
          </a:xfrm>
          <a:prstGeom prst="rect">
            <a:avLst/>
          </a:prstGeom>
          <a:noFill/>
          <a:ln>
            <a:noFill/>
          </a:ln>
        </p:spPr>
        <p:txBody>
          <a:bodyPr anchorCtr="0" anchor="t" bIns="121825" lIns="121825" spcFirstLastPara="1" rIns="121825" wrap="square" tIns="1218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BR" sz="2400">
                <a:solidFill>
                  <a:schemeClr val="accent2"/>
                </a:solidFill>
              </a:rPr>
              <a:t>LEM</a:t>
            </a:r>
            <a:r>
              <a:rPr lang="pt-BR" sz="2400"/>
              <a:t>OV, Doug. </a:t>
            </a:r>
            <a:r>
              <a:rPr b="1" lang="pt-BR" sz="2400"/>
              <a:t>Aula nota 10 3.0</a:t>
            </a:r>
            <a:r>
              <a:rPr lang="pt-BR" sz="2400"/>
              <a:t>: 63 técnicas para melhorar a gestão da sala de aula. Tradução de Daniel Vieira e Sandra Maria Mallmann da Rosa. 3. ed. Porto Alegre: Penso, 2023.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pt-BR" sz="2399">
                <a:solidFill>
                  <a:srgbClr val="000000"/>
                </a:solidFill>
              </a:rPr>
              <a:t>SÃO PAULO (Estado). Secretaria da Educação. </a:t>
            </a:r>
            <a:r>
              <a:rPr b="1" lang="pt-BR" sz="2399">
                <a:solidFill>
                  <a:srgbClr val="000000"/>
                </a:solidFill>
              </a:rPr>
              <a:t>Currículo Paulista</a:t>
            </a:r>
            <a:r>
              <a:rPr lang="pt-BR" sz="2399">
                <a:solidFill>
                  <a:srgbClr val="000000"/>
                </a:solidFill>
              </a:rPr>
              <a:t>, 2023. Disponível em:</a:t>
            </a:r>
            <a:r>
              <a:rPr lang="pt-BR" sz="2399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pt-BR" sz="2399" u="sng">
                <a:solidFill>
                  <a:schemeClr val="hlink"/>
                </a:solidFill>
                <a:hlinkClick r:id="rId4"/>
              </a:rPr>
              <a:t>https://efape.educacao.sp.gov.br/curriculopaulista/wp-content/uploads/2023/01/CP-Efape_Ingles-Anos-Iniciais___P4.pdf</a:t>
            </a:r>
            <a:r>
              <a:rPr lang="pt-BR" sz="2399">
                <a:solidFill>
                  <a:schemeClr val="accent2"/>
                </a:solidFill>
              </a:rPr>
              <a:t>. Acesso em: 25 jul. 2025.</a:t>
            </a:r>
            <a:endParaRPr sz="2399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t/>
            </a:r>
            <a:endParaRPr sz="2399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2333"/>
              </a:spcBef>
              <a:spcAft>
                <a:spcPts val="1800"/>
              </a:spcAft>
              <a:buClr>
                <a:srgbClr val="000000"/>
              </a:buClr>
              <a:buSzPts val="1100"/>
              <a:buNone/>
            </a:pPr>
            <a:r>
              <a:t/>
            </a:r>
            <a:endParaRPr sz="2399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"/>
          <p:cNvSpPr txBox="1"/>
          <p:nvPr>
            <p:ph idx="1" type="body"/>
          </p:nvPr>
        </p:nvSpPr>
        <p:spPr>
          <a:xfrm>
            <a:off x="723951" y="942378"/>
            <a:ext cx="10972742" cy="3242565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pt-BR" sz="2399">
                <a:latin typeface="Arial"/>
                <a:ea typeface="Arial"/>
                <a:cs typeface="Arial"/>
                <a:sym typeface="Arial"/>
              </a:rPr>
              <a:t>Lista de imagens e vídeos</a:t>
            </a:r>
            <a:endParaRPr sz="2399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</a:pPr>
            <a:r>
              <a:rPr b="1" lang="pt-BR" sz="2400"/>
              <a:t>Slide 1 – </a:t>
            </a:r>
            <a:r>
              <a:rPr lang="pt-BR" sz="2400"/>
              <a:t>Imagem da capa: SEDUC-SP</a:t>
            </a:r>
            <a:endParaRPr b="1" sz="24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</a:pPr>
            <a:r>
              <a:rPr b="1" lang="pt-BR" sz="2399">
                <a:latin typeface="Arial"/>
                <a:ea typeface="Arial"/>
                <a:cs typeface="Arial"/>
                <a:sym typeface="Arial"/>
              </a:rPr>
              <a:t>Slides 3 ao 14 – </a:t>
            </a:r>
            <a:r>
              <a:rPr lang="pt-BR" sz="2399">
                <a:latin typeface="Arial"/>
                <a:ea typeface="Arial"/>
                <a:cs typeface="Arial"/>
                <a:sym typeface="Arial"/>
              </a:rPr>
              <a:t>© Getty Images </a:t>
            </a:r>
            <a:endParaRPr b="1" sz="2399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</a:pPr>
            <a:r>
              <a:rPr lang="pt-BR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Arquivos de áudio produzidos pelo website </a:t>
            </a:r>
            <a:r>
              <a:rPr lang="pt-BR" sz="2399" u="sng">
                <a:solidFill>
                  <a:srgbClr val="5097C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www.freetts.com</a:t>
            </a:r>
            <a:r>
              <a:rPr lang="pt-BR" sz="2399">
                <a:solidFill>
                  <a:srgbClr val="5097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3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"/>
          <p:cNvSpPr txBox="1"/>
          <p:nvPr/>
        </p:nvSpPr>
        <p:spPr>
          <a:xfrm>
            <a:off x="719719" y="1015551"/>
            <a:ext cx="4618397" cy="656629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CONTEXTO ESCOLAR.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 txBox="1"/>
          <p:nvPr/>
        </p:nvSpPr>
        <p:spPr>
          <a:xfrm>
            <a:off x="6186146" y="1015552"/>
            <a:ext cx="5496568" cy="4477318"/>
          </a:xfrm>
          <a:prstGeom prst="rect">
            <a:avLst/>
          </a:prstGeom>
          <a:noFill/>
          <a:ln>
            <a:noFill/>
          </a:ln>
        </p:spPr>
        <p:txBody>
          <a:bodyPr anchorCtr="0" anchor="t" bIns="121850" lIns="121850" spcFirstLastPara="1" rIns="121850" wrap="square" tIns="12185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EXPRESSAR-SE EM SITUAÇÕES COTIDIANAS.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74489D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CONSTRUIR REPERTÓRIO LEXICAL EM LÍNGUA INGLESA, RELATIVO AO COTIDIANO INFANTIL: CONTEXTO ESCOLAR.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1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1</a:t>
            </a:r>
            <a:endParaRPr/>
          </a:p>
        </p:txBody>
      </p:sp>
      <p:sp>
        <p:nvSpPr>
          <p:cNvPr id="362" name="Google Shape;362;p11"/>
          <p:cNvSpPr txBox="1"/>
          <p:nvPr/>
        </p:nvSpPr>
        <p:spPr>
          <a:xfrm>
            <a:off x="1448758" y="1385457"/>
            <a:ext cx="3993575" cy="92248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</a:t>
            </a: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o título da aula é “Eu sou um estudante!”</a:t>
            </a:r>
            <a:endParaRPr/>
          </a:p>
        </p:txBody>
      </p:sp>
      <p:grpSp>
        <p:nvGrpSpPr>
          <p:cNvPr id="363" name="Google Shape;363;p11"/>
          <p:cNvGrpSpPr/>
          <p:nvPr/>
        </p:nvGrpSpPr>
        <p:grpSpPr>
          <a:xfrm>
            <a:off x="486599" y="1344872"/>
            <a:ext cx="692128" cy="719813"/>
            <a:chOff x="512793" y="2412643"/>
            <a:chExt cx="692308" cy="720000"/>
          </a:xfrm>
        </p:grpSpPr>
        <p:pic>
          <p:nvPicPr>
            <p:cNvPr id="364" name="Google Shape;364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nterface gráfica do usuário&#10;&#10;Descrição gerada automaticamente com confiança média" id="366" name="Google Shape;366;p1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2</a:t>
            </a:r>
            <a:endParaRPr/>
          </a:p>
        </p:txBody>
      </p:sp>
      <p:sp>
        <p:nvSpPr>
          <p:cNvPr id="372" name="Google Shape;372;p12"/>
          <p:cNvSpPr txBox="1"/>
          <p:nvPr/>
        </p:nvSpPr>
        <p:spPr>
          <a:xfrm>
            <a:off x="1354165" y="1107266"/>
            <a:ext cx="4340053" cy="404862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Habilidades: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(EF01LI01) Inferir, com apoio do professor e do contexto discursivo, o tema/assunto, as informações principais e/ou explícitas em textos orais.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(EF12LI02) Utilizar os conhecimentos da língua inglesa para expressar-se em situações cotidianas.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(EF15LI02) Construir repertório lexical em língua inglesa relativo ao cotidiano infantil.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(EF12LI03) Produzir registros, por meio de representações pictóricas, gráficas ou fotográficas, considerando o tema e o assunto, bem como o sistema numérico.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2"/>
          <p:cNvSpPr txBox="1"/>
          <p:nvPr/>
        </p:nvSpPr>
        <p:spPr>
          <a:xfrm>
            <a:off x="1354165" y="5554644"/>
            <a:ext cx="9442365" cy="82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professor, leia o conteúdo e os objetivos de aprendizagem desta aula em voz alta para os estudantes.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4" name="Google Shape;374;p12"/>
          <p:cNvGrpSpPr/>
          <p:nvPr/>
        </p:nvGrpSpPr>
        <p:grpSpPr>
          <a:xfrm>
            <a:off x="512659" y="1047586"/>
            <a:ext cx="692128" cy="719813"/>
            <a:chOff x="512793" y="747344"/>
            <a:chExt cx="692308" cy="720000"/>
          </a:xfrm>
        </p:grpSpPr>
        <p:pic>
          <p:nvPicPr>
            <p:cNvPr id="375" name="Google Shape;375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74734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3043" y="818751"/>
              <a:ext cx="371612" cy="5274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7" name="Google Shape;377;p12"/>
          <p:cNvGrpSpPr/>
          <p:nvPr/>
        </p:nvGrpSpPr>
        <p:grpSpPr>
          <a:xfrm>
            <a:off x="512659" y="5460224"/>
            <a:ext cx="692128" cy="719813"/>
            <a:chOff x="512793" y="2412643"/>
            <a:chExt cx="692308" cy="720000"/>
          </a:xfrm>
        </p:grpSpPr>
        <p:pic>
          <p:nvPicPr>
            <p:cNvPr id="378" name="Google Shape;378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Texto, chat ou mensagem de texto&#10;&#10;Descrição gerada automaticamente" id="380" name="Google Shape;380;p12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3</a:t>
            </a:r>
            <a:endParaRPr/>
          </a:p>
        </p:txBody>
      </p:sp>
      <p:sp>
        <p:nvSpPr>
          <p:cNvPr id="386" name="Google Shape;386;p13"/>
          <p:cNvSpPr txBox="1"/>
          <p:nvPr/>
        </p:nvSpPr>
        <p:spPr>
          <a:xfrm>
            <a:off x="1354165" y="1376363"/>
            <a:ext cx="4190675" cy="1421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utilize as questões norteadoras para explorar a imagem, bem como para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promover a ativação dos conhecimentos prévios dos estudantes sobre a temática da aula. Encoraje todos os estudantes a participarem da discussão.</a:t>
            </a:r>
            <a:endParaRPr/>
          </a:p>
        </p:txBody>
      </p:sp>
      <p:sp>
        <p:nvSpPr>
          <p:cNvPr id="387" name="Google Shape;387;p13"/>
          <p:cNvSpPr txBox="1"/>
          <p:nvPr/>
        </p:nvSpPr>
        <p:spPr>
          <a:xfrm>
            <a:off x="1354165" y="4956628"/>
            <a:ext cx="10125048" cy="846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espera-se que os estudantes compartilhem com o grupo suas impressões sobre a foto e as hipóteses a respeito de quem são, o que estão fazendo e onde estão.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13"/>
          <p:cNvGrpSpPr/>
          <p:nvPr/>
        </p:nvGrpSpPr>
        <p:grpSpPr>
          <a:xfrm>
            <a:off x="512659" y="4939071"/>
            <a:ext cx="692128" cy="719813"/>
            <a:chOff x="512793" y="3213794"/>
            <a:chExt cx="692308" cy="720000"/>
          </a:xfrm>
        </p:grpSpPr>
        <p:pic>
          <p:nvPicPr>
            <p:cNvPr id="389" name="Google Shape;389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321379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398" y="3315531"/>
              <a:ext cx="480515" cy="480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1" name="Google Shape;391;p13"/>
          <p:cNvGrpSpPr/>
          <p:nvPr/>
        </p:nvGrpSpPr>
        <p:grpSpPr>
          <a:xfrm>
            <a:off x="486599" y="1376363"/>
            <a:ext cx="692128" cy="719813"/>
            <a:chOff x="512793" y="2412643"/>
            <a:chExt cx="692308" cy="720000"/>
          </a:xfrm>
        </p:grpSpPr>
        <p:pic>
          <p:nvPicPr>
            <p:cNvPr id="392" name="Google Shape;392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nterface gráfica do usuário, Texto&#10;&#10;Descrição gerada automaticamente" id="394" name="Google Shape;394;p13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39" l="-475" r="0" t="0"/>
          <a:stretch/>
        </p:blipFill>
        <p:spPr>
          <a:xfrm>
            <a:off x="5789692" y="826801"/>
            <a:ext cx="5912534" cy="329208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4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4</a:t>
            </a:r>
            <a:endParaRPr/>
          </a:p>
        </p:txBody>
      </p:sp>
      <p:sp>
        <p:nvSpPr>
          <p:cNvPr id="401" name="Google Shape;401;p14"/>
          <p:cNvSpPr txBox="1"/>
          <p:nvPr/>
        </p:nvSpPr>
        <p:spPr>
          <a:xfrm>
            <a:off x="1354165" y="1387380"/>
            <a:ext cx="3974580" cy="1563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</a:t>
            </a: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apresente o vocabulário pertinente à temática da aula; nesse caso, as palavras SCHOOL (escola), GIRL (garota), BOY (garoto), TEACHER (professor/professora) e STUDENTS (estudantes).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Reproduza o áudio e peça que os estudantes repitam em grupo, pequenos grupos e individualmente.</a:t>
            </a:r>
            <a:endParaRPr/>
          </a:p>
        </p:txBody>
      </p:sp>
      <p:sp>
        <p:nvSpPr>
          <p:cNvPr id="402" name="Google Shape;402;p14"/>
          <p:cNvSpPr txBox="1"/>
          <p:nvPr/>
        </p:nvSpPr>
        <p:spPr>
          <a:xfrm>
            <a:off x="1354165" y="5116490"/>
            <a:ext cx="10125048" cy="82325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espera-se que os estudantes reproduzam oralmente o vocabulário apresentado.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3" name="Google Shape;403;p14"/>
          <p:cNvGrpSpPr/>
          <p:nvPr/>
        </p:nvGrpSpPr>
        <p:grpSpPr>
          <a:xfrm>
            <a:off x="512659" y="4946015"/>
            <a:ext cx="692128" cy="719813"/>
            <a:chOff x="512793" y="3213794"/>
            <a:chExt cx="692308" cy="720000"/>
          </a:xfrm>
        </p:grpSpPr>
        <p:pic>
          <p:nvPicPr>
            <p:cNvPr id="404" name="Google Shape;404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2793" y="321379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20398" y="3315531"/>
              <a:ext cx="480515" cy="480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6" name="Google Shape;406;p14"/>
          <p:cNvGrpSpPr/>
          <p:nvPr/>
        </p:nvGrpSpPr>
        <p:grpSpPr>
          <a:xfrm>
            <a:off x="486599" y="1376363"/>
            <a:ext cx="692128" cy="719813"/>
            <a:chOff x="512793" y="2412643"/>
            <a:chExt cx="692308" cy="720000"/>
          </a:xfrm>
        </p:grpSpPr>
        <p:pic>
          <p:nvPicPr>
            <p:cNvPr id="407" name="Google Shape;40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5</a:t>
            </a:r>
            <a:endParaRPr/>
          </a:p>
        </p:txBody>
      </p:sp>
      <p:sp>
        <p:nvSpPr>
          <p:cNvPr id="414" name="Google Shape;414;p15"/>
          <p:cNvSpPr txBox="1"/>
          <p:nvPr/>
        </p:nvSpPr>
        <p:spPr>
          <a:xfrm>
            <a:off x="1354165" y="1383951"/>
            <a:ext cx="3958814" cy="1752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explore as imagens. Apresente o vocabulário pertinente à temática da aula; nesse caso, as palavras STUDENTS (estudantes), GIRL (garota) e BOY (garoto).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Reproduza o áudio e peça que os estudantes repitam em grupo, pequenos grupos e individualmente.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5"/>
          <p:cNvSpPr txBox="1"/>
          <p:nvPr/>
        </p:nvSpPr>
        <p:spPr>
          <a:xfrm>
            <a:off x="1354165" y="5159716"/>
            <a:ext cx="10125048" cy="628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espera-se que os estudantes reproduzam oralmente o vocabulário apresentado.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p15"/>
          <p:cNvGrpSpPr/>
          <p:nvPr/>
        </p:nvGrpSpPr>
        <p:grpSpPr>
          <a:xfrm>
            <a:off x="512659" y="4976146"/>
            <a:ext cx="692128" cy="719813"/>
            <a:chOff x="512793" y="3213794"/>
            <a:chExt cx="692308" cy="720000"/>
          </a:xfrm>
        </p:grpSpPr>
        <p:pic>
          <p:nvPicPr>
            <p:cNvPr id="417" name="Google Shape;41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321379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398" y="3315531"/>
              <a:ext cx="480515" cy="480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9" name="Google Shape;419;p15"/>
          <p:cNvGrpSpPr/>
          <p:nvPr/>
        </p:nvGrpSpPr>
        <p:grpSpPr>
          <a:xfrm>
            <a:off x="486599" y="1361917"/>
            <a:ext cx="692128" cy="719813"/>
            <a:chOff x="512793" y="2412643"/>
            <a:chExt cx="692308" cy="720000"/>
          </a:xfrm>
        </p:grpSpPr>
        <p:pic>
          <p:nvPicPr>
            <p:cNvPr id="420" name="Google Shape;420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nterface gráfica do usuário, Aplicativo&#10;&#10;Descrição gerada automaticamente" id="422" name="Google Shape;422;p15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6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6</a:t>
            </a:r>
            <a:endParaRPr/>
          </a:p>
        </p:txBody>
      </p:sp>
      <p:sp>
        <p:nvSpPr>
          <p:cNvPr id="428" name="Google Shape;428;p16"/>
          <p:cNvSpPr txBox="1"/>
          <p:nvPr/>
        </p:nvSpPr>
        <p:spPr>
          <a:xfrm>
            <a:off x="1349310" y="1382866"/>
            <a:ext cx="4318848" cy="2425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</a:t>
            </a: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explore as imagens. Apresente o vocabulário pertinente à temática da aula; nesse caso, as palavras SCHOOL (escola) e TEACHER (professor/professora).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Reproduza o áudio e peça que os estudantes repitam em grupo, pequenos grupos e individualmente.</a:t>
            </a:r>
            <a:endParaRPr/>
          </a:p>
        </p:txBody>
      </p:sp>
      <p:sp>
        <p:nvSpPr>
          <p:cNvPr id="429" name="Google Shape;429;p16"/>
          <p:cNvSpPr txBox="1"/>
          <p:nvPr/>
        </p:nvSpPr>
        <p:spPr>
          <a:xfrm>
            <a:off x="1349310" y="5162137"/>
            <a:ext cx="10129903" cy="715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espera-se que os estudantes reproduzam oralmente o vocabulário apresentado.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0" name="Google Shape;430;p16"/>
          <p:cNvGrpSpPr/>
          <p:nvPr/>
        </p:nvGrpSpPr>
        <p:grpSpPr>
          <a:xfrm>
            <a:off x="512659" y="4971049"/>
            <a:ext cx="692128" cy="719813"/>
            <a:chOff x="512793" y="3213794"/>
            <a:chExt cx="692308" cy="720000"/>
          </a:xfrm>
        </p:grpSpPr>
        <p:pic>
          <p:nvPicPr>
            <p:cNvPr id="431" name="Google Shape;431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321379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398" y="3315531"/>
              <a:ext cx="480515" cy="480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3" name="Google Shape;433;p16"/>
          <p:cNvGrpSpPr/>
          <p:nvPr/>
        </p:nvGrpSpPr>
        <p:grpSpPr>
          <a:xfrm>
            <a:off x="486599" y="1390741"/>
            <a:ext cx="692128" cy="719813"/>
            <a:chOff x="512793" y="2412643"/>
            <a:chExt cx="692308" cy="720000"/>
          </a:xfrm>
        </p:grpSpPr>
        <p:pic>
          <p:nvPicPr>
            <p:cNvPr id="434" name="Google Shape;434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nterface gráfica do usuário, Aplicativo&#10;&#10;Descrição gerada automaticamente" id="436" name="Google Shape;436;p16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7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7</a:t>
            </a:r>
            <a:endParaRPr/>
          </a:p>
        </p:txBody>
      </p:sp>
      <p:sp>
        <p:nvSpPr>
          <p:cNvPr id="442" name="Google Shape;442;p17"/>
          <p:cNvSpPr txBox="1"/>
          <p:nvPr/>
        </p:nvSpPr>
        <p:spPr>
          <a:xfrm>
            <a:off x="1354165" y="1365345"/>
            <a:ext cx="4435527" cy="2573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explore a imagem. Explique a atividade: “Complete as sentenças e pinte a imagem”. Os estudantes devem completar as sentenças com a palavra STUDENT (ou GIRL/BOY) e pintar a imagem. Na sequência, peça que eles, em duplas, mostrem suas pinturas aos colegas e pratiquem as sentenças oralmente.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(Técnica LEMOV: “Mostre-me”)</a:t>
            </a:r>
            <a:endParaRPr/>
          </a:p>
        </p:txBody>
      </p:sp>
      <p:sp>
        <p:nvSpPr>
          <p:cNvPr id="443" name="Google Shape;443;p17"/>
          <p:cNvSpPr txBox="1"/>
          <p:nvPr/>
        </p:nvSpPr>
        <p:spPr>
          <a:xfrm>
            <a:off x="1354164" y="4953916"/>
            <a:ext cx="10125049" cy="829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espera-se que os estudantes reproduzam oralmente as sentenças em inglês.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" name="Google Shape;444;p17"/>
          <p:cNvGrpSpPr/>
          <p:nvPr/>
        </p:nvGrpSpPr>
        <p:grpSpPr>
          <a:xfrm>
            <a:off x="512659" y="4931419"/>
            <a:ext cx="692128" cy="719813"/>
            <a:chOff x="512793" y="3213794"/>
            <a:chExt cx="692308" cy="720000"/>
          </a:xfrm>
        </p:grpSpPr>
        <p:pic>
          <p:nvPicPr>
            <p:cNvPr id="445" name="Google Shape;445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321379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398" y="3315531"/>
              <a:ext cx="480515" cy="480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7" name="Google Shape;447;p17"/>
          <p:cNvGrpSpPr/>
          <p:nvPr/>
        </p:nvGrpSpPr>
        <p:grpSpPr>
          <a:xfrm>
            <a:off x="486599" y="1376363"/>
            <a:ext cx="692128" cy="719813"/>
            <a:chOff x="512793" y="2412643"/>
            <a:chExt cx="692308" cy="720000"/>
          </a:xfrm>
        </p:grpSpPr>
        <p:pic>
          <p:nvPicPr>
            <p:cNvPr id="448" name="Google Shape;448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Texto&#10;&#10;Descrição gerada automaticamente com confiança média" id="450" name="Google Shape;450;p17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8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9</a:t>
            </a:r>
            <a:endParaRPr/>
          </a:p>
        </p:txBody>
      </p:sp>
      <p:sp>
        <p:nvSpPr>
          <p:cNvPr id="456" name="Google Shape;456;p18"/>
          <p:cNvSpPr txBox="1"/>
          <p:nvPr/>
        </p:nvSpPr>
        <p:spPr>
          <a:xfrm>
            <a:off x="1354164" y="1294167"/>
            <a:ext cx="4340053" cy="2859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explore as imagens. Explique a atividade: “Ouça e circule”. Reproduza o áudio e peça que os estudantes circulem as imagens mencionadas. Eles podem comparar suas respostas com um colega antes da correção.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Segue o SCRIPT: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STUDENT, TEACHER, STUDENT, TEACHER.</a:t>
            </a:r>
            <a:endParaRPr/>
          </a:p>
        </p:txBody>
      </p:sp>
      <p:sp>
        <p:nvSpPr>
          <p:cNvPr id="457" name="Google Shape;457;p18"/>
          <p:cNvSpPr txBox="1"/>
          <p:nvPr/>
        </p:nvSpPr>
        <p:spPr>
          <a:xfrm>
            <a:off x="1354164" y="5098703"/>
            <a:ext cx="9673719" cy="93025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 de resposta: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 correção no slide seguinte ao do print acima.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8" name="Google Shape;458;p18"/>
          <p:cNvGrpSpPr/>
          <p:nvPr/>
        </p:nvGrpSpPr>
        <p:grpSpPr>
          <a:xfrm>
            <a:off x="512659" y="4903000"/>
            <a:ext cx="692128" cy="719813"/>
            <a:chOff x="512793" y="3213794"/>
            <a:chExt cx="692308" cy="720000"/>
          </a:xfrm>
        </p:grpSpPr>
        <p:pic>
          <p:nvPicPr>
            <p:cNvPr id="459" name="Google Shape;459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321379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398" y="3315531"/>
              <a:ext cx="480515" cy="480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1" name="Google Shape;461;p18"/>
          <p:cNvGrpSpPr/>
          <p:nvPr/>
        </p:nvGrpSpPr>
        <p:grpSpPr>
          <a:xfrm>
            <a:off x="486599" y="1356057"/>
            <a:ext cx="692128" cy="719813"/>
            <a:chOff x="512793" y="2412643"/>
            <a:chExt cx="692308" cy="720000"/>
          </a:xfrm>
        </p:grpSpPr>
        <p:pic>
          <p:nvPicPr>
            <p:cNvPr id="462" name="Google Shape;462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nterface gráfica do usuário, Aplicativo&#10;&#10;Descrição gerada automaticamente" id="464" name="Google Shape;464;p18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9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11</a:t>
            </a:r>
            <a:endParaRPr/>
          </a:p>
        </p:txBody>
      </p:sp>
      <p:sp>
        <p:nvSpPr>
          <p:cNvPr id="470" name="Google Shape;470;p19"/>
          <p:cNvSpPr txBox="1"/>
          <p:nvPr/>
        </p:nvSpPr>
        <p:spPr>
          <a:xfrm>
            <a:off x="1349310" y="1375618"/>
            <a:ext cx="4214208" cy="2778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</a:t>
            </a: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explore as imagens. Explique a atividade: “Retire o diferente. Faça um “X” no que é diferente e pinte os demais”. Os estudantes devem “eliminar” a(s) imagem(ns) que não pertence(m) ao grupo e colorir as demais. Encoraje-os a discutirem em grupos para determinar quais imagens devem ser eliminadas. Na sequência, eles podem apontar e dizer o nome de cada uma delas.</a:t>
            </a:r>
            <a:endParaRPr/>
          </a:p>
        </p:txBody>
      </p:sp>
      <p:sp>
        <p:nvSpPr>
          <p:cNvPr id="471" name="Google Shape;471;p19"/>
          <p:cNvSpPr txBox="1"/>
          <p:nvPr/>
        </p:nvSpPr>
        <p:spPr>
          <a:xfrm>
            <a:off x="1349310" y="5026592"/>
            <a:ext cx="10219279" cy="1302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espera-se que os estudantes identifiquem o vocabulário relacionado ao ambiente escolar e marquem com um “X” as demais imagens.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19"/>
          <p:cNvGrpSpPr/>
          <p:nvPr/>
        </p:nvGrpSpPr>
        <p:grpSpPr>
          <a:xfrm>
            <a:off x="512659" y="4960490"/>
            <a:ext cx="692128" cy="719813"/>
            <a:chOff x="512793" y="3213794"/>
            <a:chExt cx="692308" cy="720000"/>
          </a:xfrm>
        </p:grpSpPr>
        <p:pic>
          <p:nvPicPr>
            <p:cNvPr id="473" name="Google Shape;473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3213794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0398" y="3315531"/>
              <a:ext cx="480515" cy="480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5" name="Google Shape;475;p19"/>
          <p:cNvGrpSpPr/>
          <p:nvPr/>
        </p:nvGrpSpPr>
        <p:grpSpPr>
          <a:xfrm>
            <a:off x="486599" y="1357294"/>
            <a:ext cx="692128" cy="719813"/>
            <a:chOff x="512793" y="2412643"/>
            <a:chExt cx="692308" cy="720000"/>
          </a:xfrm>
        </p:grpSpPr>
        <p:pic>
          <p:nvPicPr>
            <p:cNvPr id="476" name="Google Shape;476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Diagrama&#10;&#10;Descrição gerada automaticamente" id="478" name="Google Shape;478;p19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0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13</a:t>
            </a:r>
            <a:endParaRPr/>
          </a:p>
        </p:txBody>
      </p:sp>
      <p:sp>
        <p:nvSpPr>
          <p:cNvPr id="484" name="Google Shape;484;p20"/>
          <p:cNvSpPr txBox="1"/>
          <p:nvPr/>
        </p:nvSpPr>
        <p:spPr>
          <a:xfrm>
            <a:off x="1354165" y="1391692"/>
            <a:ext cx="4033083" cy="228972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explore as imagens. Explique a atividade: “Conte a quantidade de estudantes e professores em sua sala de aula. Pinte os quadradinhos”. Os alunos vão contar o número de estudantes e professores e pintar a quantidade de quadradinhos correspondentes.</a:t>
            </a:r>
            <a:endParaRPr/>
          </a:p>
        </p:txBody>
      </p:sp>
      <p:sp>
        <p:nvSpPr>
          <p:cNvPr id="485" name="Google Shape;485;p20"/>
          <p:cNvSpPr txBox="1"/>
          <p:nvPr/>
        </p:nvSpPr>
        <p:spPr>
          <a:xfrm>
            <a:off x="1354165" y="4558006"/>
            <a:ext cx="10161035" cy="1639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Aprofundamento: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tornar a atividade mais dinâmica, você pode separar os alunos em trios e orientá-los a fazer a contagem nesses pequenos grupos. Ao terminarem, devem checar com pelo menos dois outros grupos se suas quantidades coincidem. Caso haja divergências, todos os alunos fazem a contagem juntos, em coro.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Caso os estudantes de sua turma saibam contar em inglês, encoraje-os a fazê-lo.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200"/>
              </a:spcBef>
              <a:spcAft>
                <a:spcPts val="120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6" name="Google Shape;486;p20"/>
          <p:cNvGrpSpPr/>
          <p:nvPr/>
        </p:nvGrpSpPr>
        <p:grpSpPr>
          <a:xfrm>
            <a:off x="512659" y="4558007"/>
            <a:ext cx="692128" cy="719813"/>
            <a:chOff x="512793" y="4038243"/>
            <a:chExt cx="692308" cy="720000"/>
          </a:xfrm>
        </p:grpSpPr>
        <p:pic>
          <p:nvPicPr>
            <p:cNvPr id="487" name="Google Shape;487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40382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3801" y="4134378"/>
              <a:ext cx="423984" cy="5087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9" name="Google Shape;489;p20"/>
          <p:cNvGrpSpPr/>
          <p:nvPr/>
        </p:nvGrpSpPr>
        <p:grpSpPr>
          <a:xfrm>
            <a:off x="486599" y="1367457"/>
            <a:ext cx="692128" cy="719813"/>
            <a:chOff x="512793" y="2412643"/>
            <a:chExt cx="692308" cy="720000"/>
          </a:xfrm>
        </p:grpSpPr>
        <p:pic>
          <p:nvPicPr>
            <p:cNvPr id="490" name="Google Shape;490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Uma imagem contendo Linha do tempo&#10;&#10;Descrição gerada automaticamente" id="492" name="Google Shape;492;p20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"/>
          <p:cNvSpPr txBox="1"/>
          <p:nvPr/>
        </p:nvSpPr>
        <p:spPr>
          <a:xfrm>
            <a:off x="479874" y="1835728"/>
            <a:ext cx="4480053" cy="24929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QUE ESTAS CRIANÇAS ESTÃO FAZENDO? 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ELAS SÃO ESTUDANTES? 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QUEM ESTÁ COM ELAS? 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ONDE ELAS ESTÃO? 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9822" y="1196782"/>
            <a:ext cx="6699055" cy="446443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1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15</a:t>
            </a:r>
            <a:endParaRPr/>
          </a:p>
        </p:txBody>
      </p:sp>
      <p:sp>
        <p:nvSpPr>
          <p:cNvPr id="498" name="Google Shape;498;p21"/>
          <p:cNvSpPr txBox="1"/>
          <p:nvPr/>
        </p:nvSpPr>
        <p:spPr>
          <a:xfrm>
            <a:off x="1354165" y="1376363"/>
            <a:ext cx="4275454" cy="492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 professor, esta atividade tem o objetivo de promover reflexão sobre o processo de aprendizagem dos estudantes de maneira lúdica, além de relembrar as experiências linguísticas vividas nas duas unidades anteriores. Eles deverão marcar um </a:t>
            </a:r>
            <a:r>
              <a:rPr b="0" i="1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na coluna que melhor representa o reconhecimento de sua aprendizagem.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 importante relembrar as músicas, as atividades utilizadas, os jogos e outras experiências positivas e de identidade cultural vivenciadas, para reavivar o que foi aprendido. Incentive os estudantes a participarem fazendo perguntas conceituais, tais como “Como cumprimentamos em inglês?”, bem como relembrando o conteúdo trabalhado, por exemplo: “Vocês se lembram da música do ‘Hello’?”.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9" name="Google Shape;499;p21"/>
          <p:cNvGrpSpPr/>
          <p:nvPr/>
        </p:nvGrpSpPr>
        <p:grpSpPr>
          <a:xfrm>
            <a:off x="486599" y="1376363"/>
            <a:ext cx="692128" cy="719813"/>
            <a:chOff x="512793" y="2412643"/>
            <a:chExt cx="692308" cy="720000"/>
          </a:xfrm>
        </p:grpSpPr>
        <p:pic>
          <p:nvPicPr>
            <p:cNvPr id="500" name="Google Shape;500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Uma imagem contendo Texto&#10;&#10;Descrição gerada automaticamente" id="502" name="Google Shape;502;p21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2"/>
          <p:cNvSpPr txBox="1"/>
          <p:nvPr>
            <p:ph idx="1" type="body"/>
          </p:nvPr>
        </p:nvSpPr>
        <p:spPr>
          <a:xfrm rot="-120000">
            <a:off x="271732" y="255189"/>
            <a:ext cx="1538436" cy="385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Grandstander"/>
              <a:buNone/>
            </a:pPr>
            <a:r>
              <a:rPr lang="pt-BR"/>
              <a:t>SLIDE 16</a:t>
            </a:r>
            <a:endParaRPr/>
          </a:p>
        </p:txBody>
      </p:sp>
      <p:sp>
        <p:nvSpPr>
          <p:cNvPr id="508" name="Google Shape;508;p22"/>
          <p:cNvSpPr txBox="1"/>
          <p:nvPr/>
        </p:nvSpPr>
        <p:spPr>
          <a:xfrm>
            <a:off x="1354165" y="1398363"/>
            <a:ext cx="4148001" cy="1079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caro professor, nesta seção você retomará com os estudantes o que foi aprendido nesta aula.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1354165" y="4941888"/>
            <a:ext cx="8924572" cy="1079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Aprofundamento: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 ler cada item da lista de vocabulário, peça que os estudantes apontem para um STUDENT / TEACHER / BOY / GIRL.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0" name="Google Shape;510;p22"/>
          <p:cNvGrpSpPr/>
          <p:nvPr/>
        </p:nvGrpSpPr>
        <p:grpSpPr>
          <a:xfrm>
            <a:off x="486599" y="4987061"/>
            <a:ext cx="692128" cy="719813"/>
            <a:chOff x="512793" y="4038243"/>
            <a:chExt cx="692308" cy="720000"/>
          </a:xfrm>
        </p:grpSpPr>
        <p:pic>
          <p:nvPicPr>
            <p:cNvPr id="511" name="Google Shape;511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40382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3801" y="4134378"/>
              <a:ext cx="423984" cy="5087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3" name="Google Shape;513;p22"/>
          <p:cNvGrpSpPr/>
          <p:nvPr/>
        </p:nvGrpSpPr>
        <p:grpSpPr>
          <a:xfrm>
            <a:off x="486599" y="1398363"/>
            <a:ext cx="692128" cy="719813"/>
            <a:chOff x="512793" y="2412643"/>
            <a:chExt cx="692308" cy="720000"/>
          </a:xfrm>
        </p:grpSpPr>
        <p:pic>
          <p:nvPicPr>
            <p:cNvPr id="514" name="Google Shape;514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793" y="2412643"/>
              <a:ext cx="692308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2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7354" y="2525341"/>
              <a:ext cx="452249" cy="4522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Texto&#10;&#10;Descrição gerada automaticamente com confiança média" id="516" name="Google Shape;516;p22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30" r="29" t="0"/>
          <a:stretch/>
        </p:blipFill>
        <p:spPr>
          <a:xfrm>
            <a:off x="5789692" y="826801"/>
            <a:ext cx="5912534" cy="332710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1e3f887e06e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4938" y="456733"/>
            <a:ext cx="7549234" cy="599443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79" name="Google Shape;179;g1e3f887e06e_0_13"/>
          <p:cNvSpPr txBox="1"/>
          <p:nvPr/>
        </p:nvSpPr>
        <p:spPr>
          <a:xfrm>
            <a:off x="479874" y="732204"/>
            <a:ext cx="3122308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LISTEN, READ, AND SAY.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1e3f887e06e_0_13"/>
          <p:cNvSpPr/>
          <p:nvPr/>
        </p:nvSpPr>
        <p:spPr>
          <a:xfrm>
            <a:off x="4422252" y="446933"/>
            <a:ext cx="2056664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1e3f887e06e_0_13"/>
          <p:cNvSpPr/>
          <p:nvPr/>
        </p:nvSpPr>
        <p:spPr>
          <a:xfrm>
            <a:off x="4570814" y="5424287"/>
            <a:ext cx="1606382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GIRL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e3f887e06e_0_13"/>
          <p:cNvSpPr/>
          <p:nvPr/>
        </p:nvSpPr>
        <p:spPr>
          <a:xfrm>
            <a:off x="6569408" y="5638435"/>
            <a:ext cx="1314458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BOY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e3f887e06e_0_13"/>
          <p:cNvSpPr/>
          <p:nvPr/>
        </p:nvSpPr>
        <p:spPr>
          <a:xfrm>
            <a:off x="8581990" y="5800451"/>
            <a:ext cx="2055864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e3f887e06e_0_13"/>
          <p:cNvSpPr/>
          <p:nvPr/>
        </p:nvSpPr>
        <p:spPr>
          <a:xfrm>
            <a:off x="9392326" y="5162645"/>
            <a:ext cx="2243016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g1e3f887e06e_0_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126" y="1914791"/>
            <a:ext cx="416121" cy="43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e3f887e06e_0_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6021" y="1890394"/>
            <a:ext cx="591637" cy="4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e3f887e06e_0_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5277" y="1890411"/>
            <a:ext cx="584749" cy="4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1e3f887e06e_0_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1051" y="2771761"/>
            <a:ext cx="812588" cy="81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3fe284863_0_16"/>
          <p:cNvSpPr/>
          <p:nvPr/>
        </p:nvSpPr>
        <p:spPr>
          <a:xfrm>
            <a:off x="5400193" y="5958629"/>
            <a:ext cx="1388438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GIRL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1e3fe284863_0_16"/>
          <p:cNvSpPr/>
          <p:nvPr/>
        </p:nvSpPr>
        <p:spPr>
          <a:xfrm>
            <a:off x="9478261" y="5968319"/>
            <a:ext cx="1388438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BOY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e3fe284863_0_16"/>
          <p:cNvSpPr/>
          <p:nvPr/>
        </p:nvSpPr>
        <p:spPr>
          <a:xfrm>
            <a:off x="1223846" y="5968319"/>
            <a:ext cx="2223421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STUDENTS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1e3fe284863_0_16"/>
          <p:cNvSpPr txBox="1"/>
          <p:nvPr/>
        </p:nvSpPr>
        <p:spPr>
          <a:xfrm>
            <a:off x="531997" y="819927"/>
            <a:ext cx="5264283" cy="5847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LISTEN, READ, AND SAY.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g1e3fe284863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2717" y="2054340"/>
            <a:ext cx="3068401" cy="364225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98" name="Google Shape;198;g1e3fe284863_0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64420" y="437372"/>
            <a:ext cx="416121" cy="43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e3fe284863_0_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17314" y="412975"/>
            <a:ext cx="591637" cy="4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e3fe284863_0_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56570" y="412992"/>
            <a:ext cx="584749" cy="4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e3fe284863_0_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64826" y="2054325"/>
            <a:ext cx="3748224" cy="3642251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02" name="Google Shape;202;g1e3fe284863_0_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5930" y="1488888"/>
            <a:ext cx="2859255" cy="428688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03" name="Google Shape;203;g1e3fe284863_0_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87684" y="705991"/>
            <a:ext cx="812588" cy="81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1e3fe284863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684" y="2088116"/>
            <a:ext cx="5558552" cy="370423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09" name="Google Shape;209;g1e3fe284863_0_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4860" y="2087708"/>
            <a:ext cx="4664785" cy="370543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10" name="Google Shape;210;g1e3fe284863_0_39"/>
          <p:cNvSpPr/>
          <p:nvPr/>
        </p:nvSpPr>
        <p:spPr>
          <a:xfrm>
            <a:off x="2300935" y="5868165"/>
            <a:ext cx="2070661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e3fe284863_0_39"/>
          <p:cNvSpPr/>
          <p:nvPr/>
        </p:nvSpPr>
        <p:spPr>
          <a:xfrm>
            <a:off x="7979356" y="5868165"/>
            <a:ext cx="2335792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 b="1" i="0" sz="2600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1e3fe284863_0_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5861" y="652909"/>
            <a:ext cx="812588" cy="81258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1e3fe284863_0_39"/>
          <p:cNvSpPr txBox="1"/>
          <p:nvPr/>
        </p:nvSpPr>
        <p:spPr>
          <a:xfrm>
            <a:off x="517872" y="832207"/>
            <a:ext cx="5264283" cy="5847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LISTEN, READ, AND SAY.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g1e3fe284863_0_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64420" y="437372"/>
            <a:ext cx="416121" cy="43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e3fe284863_0_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117314" y="412975"/>
            <a:ext cx="591637" cy="4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e3fe284863_0_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56570" y="412992"/>
            <a:ext cx="584749" cy="47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584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2230" y="1759160"/>
            <a:ext cx="5462782" cy="466043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 txBox="1"/>
          <p:nvPr/>
        </p:nvSpPr>
        <p:spPr>
          <a:xfrm>
            <a:off x="479875" y="1059140"/>
            <a:ext cx="11226612" cy="9525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SENTENCES BELOW. THEN COLOR THE PICTURE. 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924659" y="2285631"/>
            <a:ext cx="2471756" cy="1168896"/>
          </a:xfrm>
          <a:prstGeom prst="wedgeRectCallout">
            <a:avLst>
              <a:gd fmla="val 50418" name="adj1"/>
              <a:gd fmla="val 70966" name="adj2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AM A ___________.</a:t>
            </a:r>
            <a:endParaRPr b="0" i="0" sz="26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8644248" y="2285631"/>
            <a:ext cx="2471756" cy="1168896"/>
          </a:xfrm>
          <a:prstGeom prst="wedgeRectCallout">
            <a:avLst>
              <a:gd fmla="val -51594" name="adj1"/>
              <a:gd fmla="val 69224" name="adj2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AM A ___________.</a:t>
            </a:r>
            <a:endParaRPr b="0" i="0" sz="26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16043" y="389624"/>
            <a:ext cx="490444" cy="47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32575" y="396805"/>
            <a:ext cx="624796" cy="4655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7"/>
          <p:cNvGrpSpPr/>
          <p:nvPr/>
        </p:nvGrpSpPr>
        <p:grpSpPr>
          <a:xfrm>
            <a:off x="8273804" y="376215"/>
            <a:ext cx="1606322" cy="447532"/>
            <a:chOff x="305605" y="2234344"/>
            <a:chExt cx="1606322" cy="447532"/>
          </a:xfrm>
        </p:grpSpPr>
        <p:sp>
          <p:nvSpPr>
            <p:cNvPr id="228" name="Google Shape;228;p7"/>
            <p:cNvSpPr/>
            <p:nvPr/>
          </p:nvSpPr>
          <p:spPr>
            <a:xfrm>
              <a:off x="428150" y="2362131"/>
              <a:ext cx="1483777" cy="302955"/>
            </a:xfrm>
            <a:prstGeom prst="roundRect">
              <a:avLst>
                <a:gd fmla="val 50000" name="adj"/>
              </a:avLst>
            </a:prstGeom>
            <a:solidFill>
              <a:srgbClr val="BD68C1"/>
            </a:solidFill>
            <a:ln cap="flat" cmpd="sng" w="19050">
              <a:solidFill>
                <a:srgbClr val="A839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72000" spcFirstLastPara="1" rIns="10800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4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MOSTRE-ME</a:t>
              </a:r>
              <a:endParaRPr/>
            </a:p>
          </p:txBody>
        </p:sp>
        <p:pic>
          <p:nvPicPr>
            <p:cNvPr id="229" name="Google Shape;229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5605" y="2234344"/>
              <a:ext cx="463516" cy="44753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ec4d6c2d9f_0_463"/>
          <p:cNvSpPr/>
          <p:nvPr/>
        </p:nvSpPr>
        <p:spPr>
          <a:xfrm>
            <a:off x="359250" y="2285631"/>
            <a:ext cx="3037166" cy="1168896"/>
          </a:xfrm>
          <a:prstGeom prst="wedgeRectCallout">
            <a:avLst>
              <a:gd fmla="val 50418" name="adj1"/>
              <a:gd fmla="val 70966" name="adj2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AM A ______________.</a:t>
            </a:r>
            <a:endParaRPr b="0" i="0" sz="26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ec4d6c2d9f_0_463"/>
          <p:cNvSpPr/>
          <p:nvPr/>
        </p:nvSpPr>
        <p:spPr>
          <a:xfrm>
            <a:off x="8830754" y="2285631"/>
            <a:ext cx="2998819" cy="1168896"/>
          </a:xfrm>
          <a:prstGeom prst="wedgeRectCallout">
            <a:avLst>
              <a:gd fmla="val -51594" name="adj1"/>
              <a:gd fmla="val 69224" name="adj2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AM A ______________.</a:t>
            </a:r>
            <a:endParaRPr b="0" i="0" sz="266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g2ec4d6c2d9f_0_4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0208" y="1610475"/>
            <a:ext cx="5556125" cy="508710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2ec4d6c2d9f_0_463"/>
          <p:cNvSpPr txBox="1"/>
          <p:nvPr/>
        </p:nvSpPr>
        <p:spPr>
          <a:xfrm>
            <a:off x="8718102" y="5400275"/>
            <a:ext cx="2998819" cy="10050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666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PINTURA LIVRE/PESSOAL</a:t>
            </a:r>
            <a:endParaRPr b="1" i="1" sz="2666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2ec4d6c2d9f_0_463"/>
          <p:cNvSpPr txBox="1"/>
          <p:nvPr/>
        </p:nvSpPr>
        <p:spPr>
          <a:xfrm>
            <a:off x="474726" y="2776470"/>
            <a:ext cx="2736838" cy="574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399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STUDENT / GIRL</a:t>
            </a:r>
            <a:endParaRPr b="1" i="1" sz="2399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2ec4d6c2d9f_0_463"/>
          <p:cNvSpPr txBox="1"/>
          <p:nvPr/>
        </p:nvSpPr>
        <p:spPr>
          <a:xfrm>
            <a:off x="8768848" y="2776470"/>
            <a:ext cx="2945250" cy="574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50" lIns="121850" spcFirstLastPara="1" rIns="121850" wrap="square" tIns="121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399" u="none" cap="none" strike="noStrike">
                <a:solidFill>
                  <a:srgbClr val="74489D"/>
                </a:solidFill>
                <a:latin typeface="Arial"/>
                <a:ea typeface="Arial"/>
                <a:cs typeface="Arial"/>
                <a:sym typeface="Arial"/>
              </a:rPr>
              <a:t>STUDENT / BOY</a:t>
            </a:r>
            <a:endParaRPr b="1" i="1" sz="2399" u="none" cap="none" strike="noStrike">
              <a:solidFill>
                <a:srgbClr val="7448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g2ec4d6c2d9f_0_4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539" y="3539071"/>
            <a:ext cx="812588" cy="81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ec4d6c2d9f_0_4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64512" y="3503435"/>
            <a:ext cx="812588" cy="81258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ec4d6c2d9f_0_463"/>
          <p:cNvSpPr txBox="1"/>
          <p:nvPr/>
        </p:nvSpPr>
        <p:spPr>
          <a:xfrm>
            <a:off x="479875" y="1059140"/>
            <a:ext cx="11226612" cy="9525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SENTENCES BELOW. THEN COLOR THE PICTURE. 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44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36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1e3f887e06e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0767" y="1470994"/>
            <a:ext cx="3040808" cy="20266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48" name="Google Shape;248;g1e3f887e06e_0_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931" y="1471393"/>
            <a:ext cx="3039608" cy="20258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49" name="Google Shape;249;g1e3f887e06e_0_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2667" y="1471010"/>
            <a:ext cx="3203965" cy="20274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50" name="Google Shape;250;g1e3f887e06e_0_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4996" y="4137150"/>
            <a:ext cx="3039608" cy="20274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51" name="Google Shape;251;g1e3f887e06e_0_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3018" y="4137153"/>
            <a:ext cx="3040808" cy="202747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52" name="Google Shape;252;g1e3f887e06e_0_85"/>
          <p:cNvSpPr txBox="1"/>
          <p:nvPr/>
        </p:nvSpPr>
        <p:spPr>
          <a:xfrm>
            <a:off x="479875" y="720705"/>
            <a:ext cx="4372061" cy="5847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LISTEN AND CIRCLE.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1e3f887e06e_0_85"/>
          <p:cNvSpPr/>
          <p:nvPr/>
        </p:nvSpPr>
        <p:spPr>
          <a:xfrm>
            <a:off x="3082312" y="6063281"/>
            <a:ext cx="1994281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 b="1" i="0" sz="26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e3f887e06e_0_85"/>
          <p:cNvSpPr/>
          <p:nvPr/>
        </p:nvSpPr>
        <p:spPr>
          <a:xfrm>
            <a:off x="912495" y="3450361"/>
            <a:ext cx="2148240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 b="1" i="0" sz="26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1e3f887e06e_0_85"/>
          <p:cNvSpPr/>
          <p:nvPr/>
        </p:nvSpPr>
        <p:spPr>
          <a:xfrm>
            <a:off x="5131496" y="3349188"/>
            <a:ext cx="1926298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DOCTOR</a:t>
            </a:r>
            <a:endParaRPr b="1" i="0" sz="26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g1e3f887e06e_0_8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28488" y="477813"/>
            <a:ext cx="416121" cy="43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e3f887e06e_0_8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88192" y="453437"/>
            <a:ext cx="552146" cy="4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1e3f887e06e_0_85"/>
          <p:cNvSpPr/>
          <p:nvPr/>
        </p:nvSpPr>
        <p:spPr>
          <a:xfrm>
            <a:off x="9139952" y="3450361"/>
            <a:ext cx="2148240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</a:t>
            </a:r>
            <a:endParaRPr b="1" i="0" sz="26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1e3f887e06e_0_85"/>
          <p:cNvSpPr/>
          <p:nvPr/>
        </p:nvSpPr>
        <p:spPr>
          <a:xfrm>
            <a:off x="7166282" y="6063281"/>
            <a:ext cx="1994281" cy="405094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19050">
            <a:solidFill>
              <a:srgbClr val="74489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66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 b="1" i="0" sz="2666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g1e3f887e06e_0_8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05055" y="693350"/>
            <a:ext cx="812588" cy="81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026 Template LI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Eduardo Neto</dc:creator>
</cp:coreProperties>
</file>