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8" r:id="rId21"/>
  </p:sldIdLst>
  <p:sldSz cx="12188825" cy="6858000"/>
  <p:notesSz cx="6858000" cy="9144000"/>
  <p:embeddedFontLst>
    <p:embeddedFont>
      <p:font typeface="Dosis" pitchFamily="2" charset="0"/>
      <p:regular r:id="rId23"/>
      <p:bold r:id="rId24"/>
    </p:embeddedFont>
    <p:embeddedFont>
      <p:font typeface="Grandstander" pitchFamily="2" charset="0"/>
      <p:regular r:id="rId25"/>
      <p:bold r:id="rId26"/>
      <p:italic r:id="rId27"/>
      <p:boldItalic r:id="rId28"/>
    </p:embeddedFont>
    <p:embeddedFont>
      <p:font typeface="Grandstander Medium" pitchFamily="2" charset="0"/>
      <p:regular r:id="rId29"/>
      <p:bold r:id="rId30"/>
      <p:italic r:id="rId31"/>
      <p:boldItalic r:id="rId32"/>
    </p:embeddedFont>
    <p:embeddedFont>
      <p:font typeface="Grandstander SemiBold" pitchFamily="2" charset="0"/>
      <p:regular r:id="rId33"/>
      <p:bold r:id="rId34"/>
      <p:italic r:id="rId35"/>
      <p:boldItalic r:id="rId36"/>
    </p:embeddedFont>
    <p:embeddedFont>
      <p:font typeface="Helvetica Neue" panose="020B0604020202020204" charset="0"/>
      <p:regular r:id="rId37"/>
      <p:bold r:id="rId38"/>
      <p:italic r:id="rId39"/>
      <p:boldItalic r:id="rId40"/>
    </p:embeddedFont>
    <p:embeddedFont>
      <p:font typeface="Lato" panose="020F0502020204030203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39">
          <p15:clr>
            <a:srgbClr val="747775"/>
          </p15:clr>
        </p15:guide>
        <p15:guide id="3" pos="301">
          <p15:clr>
            <a:srgbClr val="747775"/>
          </p15:clr>
        </p15:guide>
        <p15:guide id="4" pos="7406">
          <p15:clr>
            <a:srgbClr val="747775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5" roundtripDataSignature="AMtx7mgYYRnCtyIBebE7biGxgSirlsrUW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A37A08-69FF-1E87-5134-F146AC084A84}" name="Luã Santos Dias" initials="LS" userId="S::lua_dias@vanzolini-ead.org.br::5ba061cc-bd70-40d5-a037-2a2a3628497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016E087-A925-434F-9D9B-4A44ABAA929A}">
  <a:tblStyle styleId="{E016E087-A925-434F-9D9B-4A44ABAA929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061" autoAdjust="0"/>
  </p:normalViewPr>
  <p:slideViewPr>
    <p:cSldViewPr snapToGrid="0">
      <p:cViewPr varScale="1">
        <p:scale>
          <a:sx n="65" d="100"/>
          <a:sy n="65" d="100"/>
        </p:scale>
        <p:origin x="918" y="78"/>
      </p:cViewPr>
      <p:guideLst>
        <p:guide orient="horz" pos="2160"/>
        <p:guide pos="3839"/>
        <p:guide pos="301"/>
        <p:guide pos="740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55" Type="http://customschemas.google.com/relationships/presentationmetadata" Target="meta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6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9bff5210c6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29bff5210c6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2" name="Google Shape;19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0" name="Google Shape;21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89fc4201f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0" name="Google Shape;220;g389fc4201f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89fc4201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4" name="Google Shape;234;g389fc4201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389fc4201f0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48" name="Google Shape;248;g389fc4201f0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89fc4201f0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8" name="Google Shape;258;g389fc4201f0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89fc4201f0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68" name="Google Shape;268;g389fc4201f0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https://www.gettyimages.com.br/detail/foto/little-girl-listening-to-father-at-cafe-imagem-royalty-free/535989837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d2dfa4c882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2d2dfa4c882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dirty="0">
                <a:solidFill>
                  <a:schemeClr val="dk1"/>
                </a:solidFill>
              </a:rPr>
              <a:t>https://media.gettyimages.com/id/186415191/pt/vetorial/%C3%ADcone-de-vetor-de-livro.jpg?s=2048x2048&amp;w=gi&amp;k=20&amp;c=nkiRMpKFJKDotDLn9JCRUJLu-gOkzITotJLAiijnCBY=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https://www.gettyimages.com.br/detail/foto/he-wants-to-be-a-drummer-when-he-grows-up-imagem-royalty-free/942189416?adppopup=true </a:t>
            </a: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https://www.gettyimages.com.br/detail/foto/check-out-my-awesome-drumming-technique-imagem-royalty-free/477669135?phrase=batendo+colher&amp;searchscope=image%2Cfilm&amp;adppopup=true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https://www.gettyimages.com.br/detail/foto/full-frame-shot-of-plastic-bubble-wrap-imagem-royalty-free/648987386?phrase=PL%C3%81STICO+BOLHA&amp;searchscope=image%2Cfilm&amp;adppopup=true 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https://www.gettyimages.com.br/detail/foto/childrens-hands-imagem-royalty-free/665503570?phrase=CRIAN%C3%87A+RASGANDO+PAPEL&amp;searchscope=image%2Cfilm&amp;adppopup=true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pt-BR" dirty="0">
                <a:solidFill>
                  <a:srgbClr val="3F3F3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Imagem de plástico-bolha fora do pacote FCAV. Sugestão de substituição mediante aprovação do docente: https://www.gettyimages.com.br/detail/foto/plastic-wrap-air-bubble-texture-background-imagem-royalty-free/1393967070?phrase=PL%C3%81STICO+BOLHA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https://www.gettyimages.com.br/detail/foto/shot-of-a-woman-teaching-her-class-about-musical-imagem-royalty-free/1395831597?phrase=crian%C3%A7a+batucando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63" name="Google Shape;16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https://www.gettyimages.com.br/detail/foto/shot-of-children-learning-about-musical-imagem-royalty-free/1392136713?phrase=crian%C3%A7a+batucando&amp;adppopup=true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pic>
        <p:nvPicPr>
          <p:cNvPr id="11" name="Google Shape;1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085" y="340600"/>
            <a:ext cx="1453288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29405" y="536802"/>
            <a:ext cx="1453288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57179" y="809985"/>
            <a:ext cx="1382373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2"/>
          <p:cNvSpPr txBox="1"/>
          <p:nvPr/>
        </p:nvSpPr>
        <p:spPr>
          <a:xfrm rot="-5400000">
            <a:off x="11493153" y="1477365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32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39549" y="340602"/>
            <a:ext cx="1382373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2"/>
          <p:cNvSpPr/>
          <p:nvPr/>
        </p:nvSpPr>
        <p:spPr>
          <a:xfrm rot="-48255" flipH="1">
            <a:off x="10673069" y="1045337"/>
            <a:ext cx="1082625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6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6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41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"/>
            <a:ext cx="12188825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826" y="662248"/>
            <a:ext cx="4047706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3259" y="1099786"/>
            <a:ext cx="7879987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41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8" name="Google Shape;78;p41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6585" y="5943072"/>
            <a:ext cx="3340824" cy="83354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41"/>
          <p:cNvSpPr/>
          <p:nvPr/>
        </p:nvSpPr>
        <p:spPr>
          <a:xfrm rot="-48255" flipH="1">
            <a:off x="799839" y="1071805"/>
            <a:ext cx="415596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2" b="0" i="0" u="none" strike="noStrike" cap="none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2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8" name="Google Shape;88;p4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0" name="Google Shape;90;p43"/>
          <p:cNvSpPr/>
          <p:nvPr/>
        </p:nvSpPr>
        <p:spPr>
          <a:xfrm rot="-120000">
            <a:off x="181660" y="183724"/>
            <a:ext cx="18551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599" b="0" i="0" u="none" strike="noStrike" cap="none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91" name="Google Shape;91;p43"/>
          <p:cNvSpPr/>
          <p:nvPr/>
        </p:nvSpPr>
        <p:spPr>
          <a:xfrm>
            <a:off x="8875643" y="492692"/>
            <a:ext cx="2805315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1975" tIns="0" rIns="10795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/>
          </a:p>
        </p:txBody>
      </p:sp>
      <p:sp>
        <p:nvSpPr>
          <p:cNvPr id="92" name="Google Shape;92;p43"/>
          <p:cNvSpPr>
            <a:spLocks noGrp="1"/>
          </p:cNvSpPr>
          <p:nvPr>
            <p:ph type="pic" idx="2"/>
          </p:nvPr>
        </p:nvSpPr>
        <p:spPr>
          <a:xfrm>
            <a:off x="5746840" y="882205"/>
            <a:ext cx="5912535" cy="370693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93" name="Google Shape;93;p43"/>
          <p:cNvSpPr txBox="1">
            <a:spLocks noGrp="1"/>
          </p:cNvSpPr>
          <p:nvPr>
            <p:ph type="subTitle" idx="1"/>
          </p:nvPr>
        </p:nvSpPr>
        <p:spPr>
          <a:xfrm rot="-120000">
            <a:off x="176392" y="168986"/>
            <a:ext cx="187081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599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O que é?">
  <p:cSld name="4. O que é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1" name="Google Shape;101;p4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" name="Google Shape;102;p46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Praticando">
  <p:cSld name="5. Pratic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5" name="Google Shape;105;p4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6" name="Google Shape;106;p47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109" name="Google Shape;109;p48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08732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10" name="Google Shape;110;p48"/>
          <p:cNvSpPr txBox="1">
            <a:spLocks noGrp="1"/>
          </p:cNvSpPr>
          <p:nvPr>
            <p:ph type="title"/>
          </p:nvPr>
        </p:nvSpPr>
        <p:spPr>
          <a:xfrm>
            <a:off x="608441" y="898167"/>
            <a:ext cx="11165092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3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0" name="Google Shape;20;p33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3"/>
          <p:cNvSpPr/>
          <p:nvPr/>
        </p:nvSpPr>
        <p:spPr>
          <a:xfrm>
            <a:off x="6066053" y="300433"/>
            <a:ext cx="5880068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3"/>
          <p:cNvSpPr txBox="1">
            <a:spLocks noGrp="1"/>
          </p:cNvSpPr>
          <p:nvPr>
            <p:ph type="body" idx="1"/>
          </p:nvPr>
        </p:nvSpPr>
        <p:spPr>
          <a:xfrm>
            <a:off x="6423493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33"/>
          <p:cNvSpPr txBox="1">
            <a:spLocks noGrp="1"/>
          </p:cNvSpPr>
          <p:nvPr>
            <p:ph type="body" idx="2"/>
          </p:nvPr>
        </p:nvSpPr>
        <p:spPr>
          <a:xfrm>
            <a:off x="579016" y="987085"/>
            <a:ext cx="518305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33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33"/>
          <p:cNvSpPr/>
          <p:nvPr/>
        </p:nvSpPr>
        <p:spPr>
          <a:xfrm rot="-120000">
            <a:off x="181617" y="211659"/>
            <a:ext cx="20009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/>
          </a:p>
        </p:txBody>
      </p:sp>
      <p:sp>
        <p:nvSpPr>
          <p:cNvPr id="26" name="Google Shape;26;p33"/>
          <p:cNvSpPr/>
          <p:nvPr/>
        </p:nvSpPr>
        <p:spPr>
          <a:xfrm rot="-60000">
            <a:off x="6030533" y="194344"/>
            <a:ext cx="5077064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2">
          <p15:clr>
            <a:srgbClr val="FBAE40"/>
          </p15:clr>
        </p15:guide>
        <p15:guide id="2" pos="511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4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29" name="Google Shape;29;p34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34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34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34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34"/>
          <p:cNvSpPr/>
          <p:nvPr/>
        </p:nvSpPr>
        <p:spPr>
          <a:xfrm rot="-120000">
            <a:off x="181359" y="166426"/>
            <a:ext cx="2846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5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6" name="Google Shape;36;p35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5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p35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35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p35"/>
          <p:cNvSpPr/>
          <p:nvPr/>
        </p:nvSpPr>
        <p:spPr>
          <a:xfrm rot="-120000">
            <a:off x="181564" y="178140"/>
            <a:ext cx="217514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6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43" name="Google Shape;43;p36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6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p36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p36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p36"/>
          <p:cNvSpPr/>
          <p:nvPr/>
        </p:nvSpPr>
        <p:spPr>
          <a:xfrm rot="-120000">
            <a:off x="181429" y="215570"/>
            <a:ext cx="2617781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7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0" name="Google Shape;50;p37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7"/>
          <p:cNvSpPr txBox="1">
            <a:spLocks noGrp="1"/>
          </p:cNvSpPr>
          <p:nvPr>
            <p:ph type="body" idx="1"/>
          </p:nvPr>
        </p:nvSpPr>
        <p:spPr>
          <a:xfrm>
            <a:off x="608442" y="1652833"/>
            <a:ext cx="11097909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37"/>
          <p:cNvSpPr txBox="1">
            <a:spLocks noGrp="1"/>
          </p:cNvSpPr>
          <p:nvPr>
            <p:ph type="title"/>
          </p:nvPr>
        </p:nvSpPr>
        <p:spPr>
          <a:xfrm>
            <a:off x="608441" y="898168"/>
            <a:ext cx="11102988" cy="66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099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199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37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p37"/>
          <p:cNvSpPr/>
          <p:nvPr/>
        </p:nvSpPr>
        <p:spPr>
          <a:xfrm rot="-120000">
            <a:off x="181279" y="207027"/>
            <a:ext cx="310726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8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57" name="Google Shape;57;p38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38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0743" y="673068"/>
            <a:ext cx="4000325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38"/>
          <p:cNvSpPr txBox="1">
            <a:spLocks noGrp="1"/>
          </p:cNvSpPr>
          <p:nvPr>
            <p:ph type="body" idx="1"/>
          </p:nvPr>
        </p:nvSpPr>
        <p:spPr>
          <a:xfrm>
            <a:off x="4694295" y="987100"/>
            <a:ext cx="6912199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59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6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0" name="Google Shape;60;p38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1" name="Google Shape;61;p38"/>
          <p:cNvSpPr/>
          <p:nvPr/>
        </p:nvSpPr>
        <p:spPr>
          <a:xfrm rot="-120000">
            <a:off x="174794" y="163764"/>
            <a:ext cx="475948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9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64" name="Google Shape;64;p39"/>
          <p:cNvSpPr/>
          <p:nvPr/>
        </p:nvSpPr>
        <p:spPr>
          <a:xfrm>
            <a:off x="273062" y="300433"/>
            <a:ext cx="11672959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6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9"/>
          <p:cNvSpPr txBox="1">
            <a:spLocks noGrp="1"/>
          </p:cNvSpPr>
          <p:nvPr>
            <p:ph type="body" idx="1"/>
          </p:nvPr>
        </p:nvSpPr>
        <p:spPr>
          <a:xfrm>
            <a:off x="495431" y="1063567"/>
            <a:ext cx="1123631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6" name="Google Shape;66;p39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7" name="Google Shape;67;p39"/>
          <p:cNvSpPr/>
          <p:nvPr/>
        </p:nvSpPr>
        <p:spPr>
          <a:xfrm rot="-120000">
            <a:off x="181445" y="171347"/>
            <a:ext cx="256429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599" b="0" i="0" u="none" strike="noStrike" cap="none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40"/>
          <p:cNvGrpSpPr/>
          <p:nvPr/>
        </p:nvGrpSpPr>
        <p:grpSpPr>
          <a:xfrm>
            <a:off x="4282919" y="1616689"/>
            <a:ext cx="4029284" cy="3987200"/>
            <a:chOff x="3060625" y="1076550"/>
            <a:chExt cx="3022750" cy="2990400"/>
          </a:xfrm>
        </p:grpSpPr>
        <p:pic>
          <p:nvPicPr>
            <p:cNvPr id="70" name="Google Shape;70;p4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1" name="Google Shape;71;p4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2" name="Google Shape;72;p40"/>
          <p:cNvSpPr txBox="1"/>
          <p:nvPr/>
        </p:nvSpPr>
        <p:spPr>
          <a:xfrm rot="-5400000">
            <a:off x="11493153" y="482900"/>
            <a:ext cx="1178800" cy="3896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 txBox="1">
            <a:spLocks noGrp="1"/>
          </p:cNvSpPr>
          <p:nvPr>
            <p:ph type="title"/>
          </p:nvPr>
        </p:nvSpPr>
        <p:spPr>
          <a:xfrm>
            <a:off x="415492" y="593369"/>
            <a:ext cx="11357841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31"/>
          <p:cNvSpPr txBox="1">
            <a:spLocks noGrp="1"/>
          </p:cNvSpPr>
          <p:nvPr>
            <p:ph type="sldNum" idx="12"/>
          </p:nvPr>
        </p:nvSpPr>
        <p:spPr>
          <a:xfrm>
            <a:off x="11293669" y="6248544"/>
            <a:ext cx="731409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body" idx="1"/>
          </p:nvPr>
        </p:nvSpPr>
        <p:spPr>
          <a:xfrm>
            <a:off x="415492" y="1536633"/>
            <a:ext cx="11357841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2" r:id="rId12"/>
    <p:sldLayoutId id="2147483663" r:id="rId13"/>
    <p:sldLayoutId id="2147483664" r:id="rId14"/>
    <p:sldLayoutId id="2147483665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"/>
          <p:cNvSpPr txBox="1"/>
          <p:nvPr/>
        </p:nvSpPr>
        <p:spPr>
          <a:xfrm>
            <a:off x="615040" y="2666099"/>
            <a:ext cx="10958745" cy="1973886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3529"/>
              </a:srgbClr>
            </a:outerShdw>
          </a:effectLst>
        </p:spPr>
        <p:txBody>
          <a:bodyPr spcFirstLastPara="1" wrap="square" lIns="119950" tIns="23975" rIns="121850" bIns="23975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799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HISTÓRIA COM SOM</a:t>
            </a:r>
            <a:endParaRPr sz="3318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"/>
          <p:cNvSpPr/>
          <p:nvPr/>
        </p:nvSpPr>
        <p:spPr>
          <a:xfrm rot="-48481" flipH="1">
            <a:off x="10628136" y="397660"/>
            <a:ext cx="1191008" cy="914688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850" tIns="121850" rIns="121850" bIns="1218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599" b="0" i="0" u="none" strike="noStrike" cap="none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599" b="0" i="0" u="sng" strike="noStrike" cap="none" baseline="3000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b="0" i="0" u="sng" strike="noStrike" cap="none" baseline="30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"/>
          <p:cNvSpPr/>
          <p:nvPr/>
        </p:nvSpPr>
        <p:spPr>
          <a:xfrm flipH="1">
            <a:off x="315420" y="5453843"/>
            <a:ext cx="2064524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1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07</a:t>
            </a:r>
            <a:endParaRPr dirty="0"/>
          </a:p>
        </p:txBody>
      </p:sp>
      <p:sp>
        <p:nvSpPr>
          <p:cNvPr id="120" name="Google Shape;120;p1"/>
          <p:cNvSpPr/>
          <p:nvPr/>
        </p:nvSpPr>
        <p:spPr>
          <a:xfrm rot="-60000">
            <a:off x="4283288" y="4638226"/>
            <a:ext cx="3633824" cy="498955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9bff5210c6_0_222"/>
          <p:cNvSpPr txBox="1">
            <a:spLocks noGrp="1"/>
          </p:cNvSpPr>
          <p:nvPr>
            <p:ph type="body" idx="1"/>
          </p:nvPr>
        </p:nvSpPr>
        <p:spPr>
          <a:xfrm>
            <a:off x="4725954" y="1820490"/>
            <a:ext cx="6912199" cy="2639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360273" lvl="0" indent="-3602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33"/>
              <a:buFont typeface="Dosis"/>
              <a:buChar char="●"/>
            </a:pPr>
            <a:r>
              <a:rPr lang="pt-BR" sz="2600" dirty="0">
                <a:solidFill>
                  <a:srgbClr val="000000"/>
                </a:solidFill>
              </a:rPr>
              <a:t>EXPERIMENTAMOS UMA SONORIZAÇÃO DE HISTÓRIAS.</a:t>
            </a:r>
            <a:endParaRPr sz="2600" dirty="0"/>
          </a:p>
          <a:p>
            <a:pPr marL="360273" lvl="0" indent="-360272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133"/>
              <a:buFont typeface="Dosis"/>
              <a:buChar char="●"/>
            </a:pPr>
            <a:r>
              <a:rPr lang="pt-BR" sz="2600" dirty="0">
                <a:solidFill>
                  <a:srgbClr val="000000"/>
                </a:solidFill>
              </a:rPr>
              <a:t>UTILIZAMOS INSTRUMENTOS NÃO CONVENCIONAIS PARA PRODUZIR SONS.</a:t>
            </a:r>
            <a:endParaRPr sz="2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>
            <a:spLocks noGrp="1"/>
          </p:cNvSpPr>
          <p:nvPr>
            <p:ph type="body" idx="1"/>
          </p:nvPr>
        </p:nvSpPr>
        <p:spPr>
          <a:xfrm>
            <a:off x="535184" y="1147901"/>
            <a:ext cx="11118455" cy="4401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dirty="0"/>
              <a:t>LEMOV, Doug. </a:t>
            </a:r>
            <a:r>
              <a:rPr lang="pt-BR" b="1" dirty="0"/>
              <a:t>Aula nota 10 3.0</a:t>
            </a:r>
            <a:r>
              <a:rPr lang="pt-BR" dirty="0"/>
              <a:t>: 63 técnicas para melhorar a gestão da sala de aula / Doug </a:t>
            </a:r>
            <a:r>
              <a:rPr lang="pt-BR" dirty="0" err="1"/>
              <a:t>Lemov</a:t>
            </a:r>
            <a:r>
              <a:rPr lang="pt-BR" dirty="0"/>
              <a:t>; tradução: Daniel Vieira, Sandra Maria </a:t>
            </a:r>
            <a:r>
              <a:rPr lang="pt-BR" dirty="0" err="1"/>
              <a:t>Mallmann</a:t>
            </a:r>
            <a:r>
              <a:rPr lang="pt-BR" dirty="0"/>
              <a:t> da Rosa; revisão técnica: Fausta Camargo, </a:t>
            </a:r>
            <a:r>
              <a:rPr lang="pt-BR" dirty="0" err="1"/>
              <a:t>Thuinie</a:t>
            </a:r>
            <a:r>
              <a:rPr lang="pt-BR" dirty="0"/>
              <a:t> </a:t>
            </a:r>
            <a:r>
              <a:rPr lang="pt-BR" dirty="0" err="1"/>
              <a:t>Daros</a:t>
            </a:r>
            <a:r>
              <a:rPr lang="pt-BR" dirty="0"/>
              <a:t>. 3. ed. Porto Alegre: Penso, 2023.</a:t>
            </a: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dirty="0"/>
              <a:t>SÃO PAULO (Estado). Secretaria da Educação. </a:t>
            </a:r>
            <a:r>
              <a:rPr lang="pt-BR" b="1" dirty="0">
                <a:solidFill>
                  <a:schemeClr val="dk1"/>
                </a:solidFill>
              </a:rPr>
              <a:t>Currículo em Ação</a:t>
            </a:r>
            <a:r>
              <a:rPr lang="pt-BR" dirty="0">
                <a:solidFill>
                  <a:schemeClr val="dk1"/>
                </a:solidFill>
              </a:rPr>
              <a:t>, 2023. Caderno do Professor, Arte, 1</a:t>
            </a:r>
            <a:r>
              <a:rPr lang="pt-BR" u="sng" baseline="30000" dirty="0">
                <a:solidFill>
                  <a:schemeClr val="dk1"/>
                </a:solidFill>
              </a:rPr>
              <a:t>o</a:t>
            </a:r>
            <a:r>
              <a:rPr lang="pt-BR" b="1" dirty="0">
                <a:solidFill>
                  <a:schemeClr val="dk1"/>
                </a:solidFill>
              </a:rPr>
              <a:t> </a:t>
            </a:r>
            <a:r>
              <a:rPr lang="pt-BR" dirty="0">
                <a:solidFill>
                  <a:schemeClr val="dk1"/>
                </a:solidFill>
              </a:rPr>
              <a:t>ao 5</a:t>
            </a:r>
            <a:r>
              <a:rPr lang="pt-BR" u="sng" baseline="30000" dirty="0">
                <a:solidFill>
                  <a:schemeClr val="dk1"/>
                </a:solidFill>
              </a:rPr>
              <a:t>o</a:t>
            </a:r>
            <a:r>
              <a:rPr lang="pt-BR" dirty="0">
                <a:solidFill>
                  <a:schemeClr val="dk1"/>
                </a:solidFill>
              </a:rPr>
              <a:t> ano – Ensino Fundamental, v. 2. </a:t>
            </a:r>
            <a:r>
              <a:rPr lang="pt-BR" dirty="0"/>
              <a:t>Disponível em: </a:t>
            </a:r>
            <a:r>
              <a:rPr lang="pt-BR" u="sng" dirty="0">
                <a:solidFill>
                  <a:srgbClr val="5097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https://efape.educacao.sp.gov.br/curriculopaulista/wp-content/uploads/2022/06/PROF_miolo_EF_AI_ARTE_V2_01a05.pdf</a:t>
            </a:r>
            <a:r>
              <a:rPr lang="pt-BR" dirty="0">
                <a:solidFill>
                  <a:schemeClr val="dk1"/>
                </a:solidFill>
              </a:rPr>
              <a:t>.</a:t>
            </a:r>
            <a:r>
              <a:rPr lang="pt-BR" dirty="0"/>
              <a:t> Acesso em: 6 ago. 2025.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rgbClr val="000000"/>
              </a:buClr>
              <a:buSzPts val="1400"/>
              <a:buNone/>
            </a:pPr>
            <a:r>
              <a:rPr lang="pt-BR" dirty="0"/>
              <a:t>SÃO PAULO (Estado). Secretaria da Educação. </a:t>
            </a:r>
            <a:r>
              <a:rPr lang="pt-BR" b="1" dirty="0"/>
              <a:t>Currículo Paulista</a:t>
            </a:r>
            <a:r>
              <a:rPr lang="pt-BR" dirty="0"/>
              <a:t>: Ensino Fundamental – Anos Iniciais – Matriz de Habilidades. São Paulo, 2019. Disponível em: </a:t>
            </a:r>
            <a:r>
              <a:rPr lang="pt-BR" u="sng" dirty="0">
                <a:solidFill>
                  <a:srgbClr val="5097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https://efape.educacao.sp.gov.br/curriculopaulista/wp-content/uploads/2023/02/Curriculo_Paulista-etapas-Educa%C3%A7%C3%A3o-Infantil-e-Ensino-Fundamental-ISBN.pdf</a:t>
            </a:r>
            <a:r>
              <a:rPr lang="pt-BR" dirty="0">
                <a:solidFill>
                  <a:schemeClr val="dk1"/>
                </a:solidFill>
              </a:rPr>
              <a:t>. </a:t>
            </a:r>
            <a:r>
              <a:rPr lang="pt-BR" dirty="0"/>
              <a:t>Acesso em: 6 ago. 2025.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5"/>
          <p:cNvSpPr txBox="1"/>
          <p:nvPr/>
        </p:nvSpPr>
        <p:spPr>
          <a:xfrm>
            <a:off x="580768" y="990279"/>
            <a:ext cx="10648414" cy="1713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spcBef>
                <a:spcPts val="800"/>
              </a:spcBef>
            </a:pPr>
            <a:r>
              <a:rPr lang="pt-BR" sz="2400" b="1" dirty="0"/>
              <a:t>Slide 1 – </a:t>
            </a:r>
            <a:r>
              <a:rPr lang="pt-BR" sz="2400" dirty="0"/>
              <a:t>Imagem de capa: SEDUC- SP.</a:t>
            </a:r>
          </a:p>
          <a:p>
            <a:pPr>
              <a:spcBef>
                <a:spcPts val="800"/>
              </a:spcBef>
            </a:pPr>
            <a:r>
              <a:rPr lang="pt-BR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 3 a 8 – </a:t>
            </a:r>
            <a:r>
              <a:rPr lang="pt-BR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 Getty Images</a:t>
            </a:r>
            <a:endParaRPr sz="2400" b="0" i="0" u="none" strike="noStrike" cap="none" dirty="0">
              <a:solidFill>
                <a:srgbClr val="5097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11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 t="315" b="315"/>
          <a:stretch/>
        </p:blipFill>
        <p:spPr>
          <a:xfrm>
            <a:off x="5869945" y="870444"/>
            <a:ext cx="5817199" cy="3264279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13" name="Google Shape;213;p11"/>
          <p:cNvSpPr txBox="1">
            <a:spLocks noGrp="1"/>
          </p:cNvSpPr>
          <p:nvPr>
            <p:ph type="subTitle" idx="1"/>
          </p:nvPr>
        </p:nvSpPr>
        <p:spPr>
          <a:xfrm rot="-120000">
            <a:off x="176392" y="168986"/>
            <a:ext cx="1870813" cy="545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1</a:t>
            </a:r>
          </a:p>
        </p:txBody>
      </p:sp>
      <p:sp>
        <p:nvSpPr>
          <p:cNvPr id="214" name="Google Shape;214;p11"/>
          <p:cNvSpPr txBox="1"/>
          <p:nvPr/>
        </p:nvSpPr>
        <p:spPr>
          <a:xfrm>
            <a:off x="1279444" y="870444"/>
            <a:ext cx="4495032" cy="2848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 Professor, </a:t>
            </a:r>
            <a:r>
              <a:rPr lang="pt-BR" sz="1600" dirty="0">
                <a:solidFill>
                  <a:schemeClr val="dk1"/>
                </a:solidFill>
              </a:rPr>
              <a:t>esta aula necessita de preparo prévio. 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Você precisará selecionar alguns materiais, como (sugestão): latas, papéis resistentes, placas metálicas, plásticos, garrafas PET de diferentes tamanhos, sendo possível colocar grãos dentro de algumas delas (arroz, feijão, milho, entre outros), caixas, colheres de pau e de metal, ou qualquer outro objeto seguro para que os estudantes produzam sons a partir deles.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15" name="Google Shape;215;p11"/>
          <p:cNvGrpSpPr/>
          <p:nvPr/>
        </p:nvGrpSpPr>
        <p:grpSpPr>
          <a:xfrm>
            <a:off x="479291" y="978556"/>
            <a:ext cx="692100" cy="719784"/>
            <a:chOff x="512793" y="2412643"/>
            <a:chExt cx="692308" cy="720000"/>
          </a:xfrm>
        </p:grpSpPr>
        <p:pic>
          <p:nvPicPr>
            <p:cNvPr id="216" name="Google Shape;216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" name="Google Shape;217;p1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Google Shape;214;p11">
            <a:extLst>
              <a:ext uri="{FF2B5EF4-FFF2-40B4-BE49-F238E27FC236}">
                <a16:creationId xmlns:a16="http://schemas.microsoft.com/office/drawing/2014/main" id="{18D4AB5C-A03B-6B46-D797-8C7348443D05}"/>
              </a:ext>
            </a:extLst>
          </p:cNvPr>
          <p:cNvSpPr txBox="1"/>
          <p:nvPr/>
        </p:nvSpPr>
        <p:spPr>
          <a:xfrm>
            <a:off x="1279444" y="4134723"/>
            <a:ext cx="10407700" cy="232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Para tanto, organize com antecedência a sala de aula ou outro espaço da escola, com estações de materiais. Ao levar os estudantes para o local onde a aula vai acontecer, os materiais que serão explorados devem estar agrupados sobre mesinhas ou tecidos, considerando que cada grupo de materiais será colocado sobre um suporte diferente.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É importante ressaltar que, por se tratar de uma aula prática, esta proposta pode exceder o tempo de uma hora/aula. Cabe a você, professor, realizar o planejamento para a atividade, antecipando o tempo de organização dos materiais e de apresentação destes, a explicação sobre o que será desenvolvido na aula e pelos estudantes, o tempo que terão para explorar a sonoridade de cada grupo de materiais, o momento da realização da atividade proposta na aula e da socialização das aprendizagens.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g389fc4201f0_0_21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/>
          <a:stretch/>
        </p:blipFill>
        <p:spPr>
          <a:xfrm>
            <a:off x="5131200" y="849353"/>
            <a:ext cx="6651525" cy="349645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23" name="Google Shape;223;g389fc4201f0_0_21"/>
          <p:cNvSpPr txBox="1">
            <a:spLocks noGrp="1"/>
          </p:cNvSpPr>
          <p:nvPr>
            <p:ph type="subTitle" idx="1"/>
          </p:nvPr>
        </p:nvSpPr>
        <p:spPr>
          <a:xfrm rot="-120206">
            <a:off x="176323" y="168934"/>
            <a:ext cx="1870744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2</a:t>
            </a:r>
          </a:p>
        </p:txBody>
      </p:sp>
      <p:grpSp>
        <p:nvGrpSpPr>
          <p:cNvPr id="224" name="Google Shape;224;g389fc4201f0_0_21"/>
          <p:cNvGrpSpPr/>
          <p:nvPr/>
        </p:nvGrpSpPr>
        <p:grpSpPr>
          <a:xfrm>
            <a:off x="460336" y="983938"/>
            <a:ext cx="692100" cy="719784"/>
            <a:chOff x="512793" y="747344"/>
            <a:chExt cx="692308" cy="720000"/>
          </a:xfrm>
        </p:grpSpPr>
        <p:pic>
          <p:nvPicPr>
            <p:cNvPr id="225" name="Google Shape;225;g389fc4201f0_0_2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6" name="Google Shape;226;g389fc4201f0_0_2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7" name="Google Shape;227;g389fc4201f0_0_21"/>
          <p:cNvSpPr txBox="1"/>
          <p:nvPr/>
        </p:nvSpPr>
        <p:spPr>
          <a:xfrm>
            <a:off x="1264573" y="983926"/>
            <a:ext cx="3491100" cy="10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Habilidades:</a:t>
            </a:r>
            <a:r>
              <a:rPr lang="pt-BR" sz="1600" i="0" u="none" strike="noStrike" cap="none" dirty="0">
                <a:solidFill>
                  <a:srgbClr val="000000"/>
                </a:solidFill>
              </a:rPr>
              <a:t>  </a:t>
            </a:r>
            <a:endParaRPr sz="1600" i="0" u="none" strike="noStrike" cap="none" dirty="0">
              <a:solidFill>
                <a:srgbClr val="000000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(EF01AR17) </a:t>
            </a:r>
            <a:r>
              <a:rPr lang="pt-BR" sz="1600" dirty="0">
                <a:solidFill>
                  <a:schemeClr val="dk1"/>
                </a:solidFill>
              </a:rPr>
              <a:t>Apreciar e experimentar sonorização de histórias, utilizando vozes e sons corporais e/ou instrumentos musicais convencionais ou não convencionais. (Currículo Paulista, 2019)</a:t>
            </a:r>
            <a:endParaRPr sz="1600" dirty="0"/>
          </a:p>
        </p:txBody>
      </p:sp>
      <p:grpSp>
        <p:nvGrpSpPr>
          <p:cNvPr id="228" name="Google Shape;228;g389fc4201f0_0_21"/>
          <p:cNvGrpSpPr/>
          <p:nvPr/>
        </p:nvGrpSpPr>
        <p:grpSpPr>
          <a:xfrm>
            <a:off x="460336" y="2809468"/>
            <a:ext cx="692100" cy="719784"/>
            <a:chOff x="512793" y="4882793"/>
            <a:chExt cx="692308" cy="720000"/>
          </a:xfrm>
        </p:grpSpPr>
        <p:pic>
          <p:nvPicPr>
            <p:cNvPr id="229" name="Google Shape;229;g389fc4201f0_0_2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488279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0" name="Google Shape;230;g389fc4201f0_0_2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35756" y="4989529"/>
              <a:ext cx="477821" cy="47782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1" name="Google Shape;231;g389fc4201f0_0_21"/>
          <p:cNvSpPr txBox="1"/>
          <p:nvPr/>
        </p:nvSpPr>
        <p:spPr>
          <a:xfrm>
            <a:off x="1264573" y="2916172"/>
            <a:ext cx="3370500" cy="8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Conceito-base: </a:t>
            </a:r>
            <a:r>
              <a:rPr lang="pt-BR" sz="1600" dirty="0"/>
              <a:t>Música. Processos de exploração e criação sonora.</a:t>
            </a: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g389fc4201f0_0_0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/>
          <a:stretch/>
        </p:blipFill>
        <p:spPr>
          <a:xfrm>
            <a:off x="5658464" y="838538"/>
            <a:ext cx="6065625" cy="33699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37" name="Google Shape;237;g389fc4201f0_0_0"/>
          <p:cNvSpPr txBox="1">
            <a:spLocks noGrp="1"/>
          </p:cNvSpPr>
          <p:nvPr>
            <p:ph type="subTitle" idx="1"/>
          </p:nvPr>
        </p:nvSpPr>
        <p:spPr>
          <a:xfrm rot="-120206">
            <a:off x="176323" y="168934"/>
            <a:ext cx="1870744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3</a:t>
            </a:r>
          </a:p>
        </p:txBody>
      </p:sp>
      <p:sp>
        <p:nvSpPr>
          <p:cNvPr id="238" name="Google Shape;238;g389fc4201f0_0_0"/>
          <p:cNvSpPr txBox="1"/>
          <p:nvPr/>
        </p:nvSpPr>
        <p:spPr>
          <a:xfrm>
            <a:off x="1307836" y="838538"/>
            <a:ext cx="4142400" cy="17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Caro Professor, antes de realizar as três perguntas disparadoras, retome oralmente a história </a:t>
            </a:r>
            <a:r>
              <a:rPr lang="pt-BR" sz="1600" dirty="0">
                <a:solidFill>
                  <a:schemeClr val="dk1"/>
                </a:solidFill>
              </a:rPr>
              <a:t>do sítio </a:t>
            </a:r>
            <a:r>
              <a:rPr lang="pt-BR" sz="1600" dirty="0"/>
              <a:t>da vovó Joana que foi apresentada na aula anterior. Peça para que a narrativa dessa história seja retomada coletivamente pelos estudantes, com a sua mediação.</a:t>
            </a:r>
            <a:endParaRPr sz="1600" dirty="0"/>
          </a:p>
          <a:p>
            <a:pPr marL="0" marR="0" lvl="0" indent="0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389fc4201f0_0_0"/>
          <p:cNvSpPr txBox="1"/>
          <p:nvPr/>
        </p:nvSpPr>
        <p:spPr>
          <a:xfrm>
            <a:off x="1307837" y="3107159"/>
            <a:ext cx="4350628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Expectativas de respostas:</a:t>
            </a:r>
            <a:r>
              <a:rPr lang="pt-BR"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É esperado que os estudantes </a:t>
            </a:r>
            <a:r>
              <a:rPr lang="pt-BR" sz="1600" dirty="0">
                <a:solidFill>
                  <a:schemeClr val="dk1"/>
                </a:solidFill>
              </a:rPr>
              <a:t>retomem oralmente a história do sítio da vovó Joana, os trechos de que mais gostaram, os detalhes da narrativa que foram mais emocionantes e os sons que reproduziram repetidamente na história.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A partir dessa retomada, os estudantes terão a possibilidade de pensar sobre os sons que podem ser produzidos usando objetos e materiais de seu cotidiano. 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40" name="Google Shape;240;g389fc4201f0_0_0"/>
          <p:cNvGrpSpPr/>
          <p:nvPr/>
        </p:nvGrpSpPr>
        <p:grpSpPr>
          <a:xfrm>
            <a:off x="386932" y="848602"/>
            <a:ext cx="692100" cy="719784"/>
            <a:chOff x="512793" y="2412643"/>
            <a:chExt cx="692308" cy="720000"/>
          </a:xfrm>
        </p:grpSpPr>
        <p:pic>
          <p:nvPicPr>
            <p:cNvPr id="241" name="Google Shape;241;g389fc4201f0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g389fc4201f0_0_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3" name="Google Shape;243;g389fc4201f0_0_0"/>
          <p:cNvGrpSpPr/>
          <p:nvPr/>
        </p:nvGrpSpPr>
        <p:grpSpPr>
          <a:xfrm>
            <a:off x="357163" y="3107159"/>
            <a:ext cx="692100" cy="719784"/>
            <a:chOff x="512793" y="3213794"/>
            <a:chExt cx="692308" cy="720000"/>
          </a:xfrm>
        </p:grpSpPr>
        <p:pic>
          <p:nvPicPr>
            <p:cNvPr id="244" name="Google Shape;244;g389fc4201f0_0_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5" name="Google Shape;245;g389fc4201f0_0_0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g389fc4201f0_0_62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/>
          <a:stretch/>
        </p:blipFill>
        <p:spPr>
          <a:xfrm>
            <a:off x="5442250" y="848602"/>
            <a:ext cx="6354100" cy="348165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51" name="Google Shape;251;g389fc4201f0_0_62"/>
          <p:cNvSpPr txBox="1">
            <a:spLocks noGrp="1"/>
          </p:cNvSpPr>
          <p:nvPr>
            <p:ph type="subTitle" idx="1"/>
          </p:nvPr>
        </p:nvSpPr>
        <p:spPr>
          <a:xfrm rot="-120206">
            <a:off x="176323" y="168934"/>
            <a:ext cx="1870744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7</a:t>
            </a:r>
          </a:p>
        </p:txBody>
      </p:sp>
      <p:sp>
        <p:nvSpPr>
          <p:cNvPr id="252" name="Google Shape;252;g389fc4201f0_0_62"/>
          <p:cNvSpPr txBox="1"/>
          <p:nvPr/>
        </p:nvSpPr>
        <p:spPr>
          <a:xfrm>
            <a:off x="1194675" y="848602"/>
            <a:ext cx="4142400" cy="4044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i="0" u="none" strike="noStrike" cap="none" dirty="0">
                <a:solidFill>
                  <a:srgbClr val="000000"/>
                </a:solidFill>
              </a:rPr>
              <a:t>Caro professor</a:t>
            </a:r>
            <a:r>
              <a:rPr lang="pt-BR" sz="1600" dirty="0"/>
              <a:t>, </a:t>
            </a:r>
            <a:r>
              <a:rPr lang="pt-BR" sz="1600" dirty="0">
                <a:solidFill>
                  <a:schemeClr val="dk1"/>
                </a:solidFill>
              </a:rPr>
              <a:t>para esta aula, será necessária uma preparação prévia de materiais simples, como: latas, papéis resistentes, placas metálicas, plásticos, garrafas PET de diferentes tamanhos, sendo possível colocar grãos dentro de algumas delas (arroz, feijão, milho, entre outros), caixas, colheres de pau e de metal, ou qualquer outro objeto seguro que faça barulho quando manipulado pelos estudantes.</a:t>
            </a:r>
            <a:endParaRPr sz="1600" dirty="0">
              <a:solidFill>
                <a:schemeClr val="dk1"/>
              </a:solidFill>
            </a:endParaRP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O espaço em que a aula vai acontecer deverá ser organizado em estações, de modo que os estudantes caminhem entre elas e manipulem os grupos de objetos para explorar os sons que podem produzir. </a:t>
            </a:r>
            <a:endParaRPr sz="1600" dirty="0"/>
          </a:p>
        </p:txBody>
      </p:sp>
      <p:grpSp>
        <p:nvGrpSpPr>
          <p:cNvPr id="2" name="Google Shape;240;g389fc4201f0_0_0">
            <a:extLst>
              <a:ext uri="{FF2B5EF4-FFF2-40B4-BE49-F238E27FC236}">
                <a16:creationId xmlns:a16="http://schemas.microsoft.com/office/drawing/2014/main" id="{DE57530F-9FF7-C729-6F42-586898F6B6A4}"/>
              </a:ext>
            </a:extLst>
          </p:cNvPr>
          <p:cNvGrpSpPr/>
          <p:nvPr/>
        </p:nvGrpSpPr>
        <p:grpSpPr>
          <a:xfrm>
            <a:off x="386932" y="848602"/>
            <a:ext cx="692100" cy="719784"/>
            <a:chOff x="512793" y="2412643"/>
            <a:chExt cx="692308" cy="720000"/>
          </a:xfrm>
        </p:grpSpPr>
        <p:pic>
          <p:nvPicPr>
            <p:cNvPr id="3" name="Google Shape;241;g389fc4201f0_0_0">
              <a:extLst>
                <a:ext uri="{FF2B5EF4-FFF2-40B4-BE49-F238E27FC236}">
                  <a16:creationId xmlns:a16="http://schemas.microsoft.com/office/drawing/2014/main" id="{926621AF-54D4-E9B8-5F74-FD177C39E4B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242;g389fc4201f0_0_0">
              <a:extLst>
                <a:ext uri="{FF2B5EF4-FFF2-40B4-BE49-F238E27FC236}">
                  <a16:creationId xmlns:a16="http://schemas.microsoft.com/office/drawing/2014/main" id="{A340E356-5CC3-08C1-3A62-B43E4CEA1E0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58AF0D03-00FE-2546-255E-3944442403F3}"/>
              </a:ext>
            </a:extLst>
          </p:cNvPr>
          <p:cNvSpPr txBox="1"/>
          <p:nvPr/>
        </p:nvSpPr>
        <p:spPr>
          <a:xfrm>
            <a:off x="1194675" y="4784917"/>
            <a:ext cx="106016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É interessante que cada grupo de objetos esteja sobre uma mesa ou tecido que delimite o espaço da estação. É importante considerar que se todos manipularem os objetos ao mesmo tempo não será possível prestar atenção nos sons produzidos de forma significativa.</a:t>
            </a:r>
          </a:p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Para a divisão dos estudantes nos grupos, considere as parcerias que podem ser colaborativas, a ajuda mútua no momento de exploração sonora nas estações e nos tipos de troca que podem favorecer. Informe aos estudantes os grupos e deixe evidente o que é esperado de cada integrante durante a realização da atividade.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g389fc4201f0_0_104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/>
          <a:stretch/>
        </p:blipFill>
        <p:spPr>
          <a:xfrm>
            <a:off x="6563218" y="865941"/>
            <a:ext cx="5256120" cy="2915227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61" name="Google Shape;261;g389fc4201f0_0_104"/>
          <p:cNvSpPr txBox="1">
            <a:spLocks noGrp="1"/>
          </p:cNvSpPr>
          <p:nvPr>
            <p:ph type="subTitle" idx="1"/>
          </p:nvPr>
        </p:nvSpPr>
        <p:spPr>
          <a:xfrm rot="-120206">
            <a:off x="176323" y="168934"/>
            <a:ext cx="1870744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9</a:t>
            </a:r>
          </a:p>
        </p:txBody>
      </p:sp>
      <p:sp>
        <p:nvSpPr>
          <p:cNvPr id="262" name="Google Shape;262;g389fc4201f0_0_104"/>
          <p:cNvSpPr txBox="1"/>
          <p:nvPr/>
        </p:nvSpPr>
        <p:spPr>
          <a:xfrm>
            <a:off x="1317249" y="865941"/>
            <a:ext cx="5120621" cy="3767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>
                <a:solidFill>
                  <a:schemeClr val="dk1"/>
                </a:solidFill>
              </a:rPr>
              <a:t>Caro professor, contar uma história improvisada pode ser uma experiência envolvente e divertida, tanto para você quanto para os estudantes. A improvisação permite criar uma narrativa espontânea, conectando o conteúdo às emoções e às experiências das crianças.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dirty="0">
                <a:solidFill>
                  <a:schemeClr val="dk1"/>
                </a:solidFill>
              </a:rPr>
              <a:t>Exemplo de uma história improvisada: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Tema:</a:t>
            </a:r>
            <a:r>
              <a:rPr lang="pt-BR" sz="1600" dirty="0">
                <a:solidFill>
                  <a:schemeClr val="dk1"/>
                </a:solidFill>
              </a:rPr>
              <a:t> Uma bola de futebol falante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Início:</a:t>
            </a:r>
            <a:r>
              <a:rPr lang="pt-BR" sz="1600" dirty="0">
                <a:solidFill>
                  <a:schemeClr val="dk1"/>
                </a:solidFill>
              </a:rPr>
              <a:t> “Era uma vez uma bola de futebol que vivia no parquinho da escola. Mas não era uma bola comum, ela sabia falar!”</a:t>
            </a:r>
            <a:endParaRPr sz="1600" dirty="0">
              <a:solidFill>
                <a:schemeClr val="dk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Personagem:</a:t>
            </a:r>
            <a:r>
              <a:rPr lang="pt-BR" sz="1600" dirty="0">
                <a:solidFill>
                  <a:schemeClr val="dk1"/>
                </a:solidFill>
              </a:rPr>
              <a:t> “Seu nome era Bolotinha, e ela adorava brincar com as crianças. Mas um dia algo muito estranho aconteceu...”</a:t>
            </a:r>
            <a:endParaRPr sz="1600" dirty="0">
              <a:solidFill>
                <a:schemeClr val="dk1"/>
              </a:solidFill>
            </a:endParaRPr>
          </a:p>
        </p:txBody>
      </p:sp>
      <p:grpSp>
        <p:nvGrpSpPr>
          <p:cNvPr id="263" name="Google Shape;263;g389fc4201f0_0_104"/>
          <p:cNvGrpSpPr/>
          <p:nvPr/>
        </p:nvGrpSpPr>
        <p:grpSpPr>
          <a:xfrm>
            <a:off x="477838" y="865934"/>
            <a:ext cx="692100" cy="719784"/>
            <a:chOff x="512793" y="2412643"/>
            <a:chExt cx="692308" cy="720000"/>
          </a:xfrm>
        </p:grpSpPr>
        <p:pic>
          <p:nvPicPr>
            <p:cNvPr id="264" name="Google Shape;264;g389fc4201f0_0_10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5" name="Google Shape;265;g389fc4201f0_0_10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2700E472-3AC6-912E-5EC1-8FF47AD6BB69}"/>
              </a:ext>
            </a:extLst>
          </p:cNvPr>
          <p:cNvSpPr txBox="1"/>
          <p:nvPr/>
        </p:nvSpPr>
        <p:spPr>
          <a:xfrm>
            <a:off x="1312173" y="4633784"/>
            <a:ext cx="105020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Conflito:</a:t>
            </a:r>
            <a:r>
              <a:rPr lang="pt-BR" sz="1600" dirty="0">
                <a:solidFill>
                  <a:schemeClr val="dk1"/>
                </a:solidFill>
              </a:rPr>
              <a:t> “Bolotinha perdeu toda a sua energia e não conseguia mais quicar! Ela precisava da ajuda dos amigos para recarregar sua energia.”</a:t>
            </a:r>
          </a:p>
          <a:p>
            <a:pPr marL="0" lvl="0" indent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Pergunta para as crianças:</a:t>
            </a:r>
            <a:r>
              <a:rPr lang="pt-BR" sz="1600" dirty="0">
                <a:solidFill>
                  <a:schemeClr val="dk1"/>
                </a:solidFill>
              </a:rPr>
              <a:t> “O que vocês acham que Bolotinha deveria fazer? Como ela pode recuperar sua energia?”</a:t>
            </a:r>
          </a:p>
          <a:p>
            <a:pPr marL="0" lvl="0" indent="0" rtl="0"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Desfecho:</a:t>
            </a:r>
            <a:r>
              <a:rPr lang="pt-BR" sz="1600" dirty="0">
                <a:solidFill>
                  <a:schemeClr val="dk1"/>
                </a:solidFill>
              </a:rPr>
              <a:t> “Depois de muitas aventuras, Bolotinha descobriu que, para se recarregar, ela precisava ser enchida de risadas e brincadeiras! E foi assim que, no final do dia, ela voltou a saltar, cheia de alegria, graças a todos vocês!”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g389fc4201f0_0_83"/>
          <p:cNvPicPr preferRelativeResize="0">
            <a:picLocks noGrp="1"/>
          </p:cNvPicPr>
          <p:nvPr>
            <p:ph type="pic" idx="2"/>
          </p:nvPr>
        </p:nvPicPr>
        <p:blipFill>
          <a:blip r:embed="rId3"/>
          <a:srcRect/>
          <a:stretch/>
        </p:blipFill>
        <p:spPr>
          <a:xfrm>
            <a:off x="5652600" y="853577"/>
            <a:ext cx="6104425" cy="3393375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71" name="Google Shape;271;g389fc4201f0_0_83"/>
          <p:cNvSpPr txBox="1">
            <a:spLocks noGrp="1"/>
          </p:cNvSpPr>
          <p:nvPr>
            <p:ph type="subTitle" idx="1"/>
          </p:nvPr>
        </p:nvSpPr>
        <p:spPr>
          <a:xfrm rot="-120206">
            <a:off x="176323" y="168934"/>
            <a:ext cx="1870744" cy="5454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10</a:t>
            </a:r>
          </a:p>
        </p:txBody>
      </p:sp>
      <p:sp>
        <p:nvSpPr>
          <p:cNvPr id="272" name="Google Shape;272;g389fc4201f0_0_83"/>
          <p:cNvSpPr txBox="1"/>
          <p:nvPr/>
        </p:nvSpPr>
        <p:spPr>
          <a:xfrm>
            <a:off x="1256900" y="865934"/>
            <a:ext cx="4142400" cy="3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Dinâmica de condução: </a:t>
            </a:r>
            <a:r>
              <a:rPr lang="pt-BR" sz="1600" dirty="0"/>
              <a:t>C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aro </a:t>
            </a:r>
            <a:r>
              <a:rPr lang="pt-BR" sz="1600" dirty="0"/>
              <a:t>P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rofessor,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antes de ler o registro das aprendizagens do slide para os estudantes,</a:t>
            </a:r>
            <a:r>
              <a:rPr lang="pt-BR" sz="1600" dirty="0"/>
              <a:t> peça que compartilhem oralmente suas aprendizagens nesta aula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“Quem gostaria de dizer o que foi que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aprendeu hoje em nossa aula?”.</a:t>
            </a:r>
            <a:endParaRPr sz="1600"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Ouça os estudantes e só depois leia cada um dos ite</a:t>
            </a:r>
            <a:r>
              <a:rPr lang="pt-BR" sz="1600" dirty="0"/>
              <a:t>ns </a:t>
            </a: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slide.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/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Lembre-se: retomar o que foi trabalhado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tendo as atividades presentes é algo que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ajuda a revisitar o que foi aprendido</a:t>
            </a:r>
            <a:r>
              <a:rPr lang="pt-BR" sz="1600" dirty="0"/>
              <a:t>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dirty="0"/>
          </a:p>
        </p:txBody>
      </p:sp>
      <p:grpSp>
        <p:nvGrpSpPr>
          <p:cNvPr id="4" name="Google Shape;263;g389fc4201f0_0_104">
            <a:extLst>
              <a:ext uri="{FF2B5EF4-FFF2-40B4-BE49-F238E27FC236}">
                <a16:creationId xmlns:a16="http://schemas.microsoft.com/office/drawing/2014/main" id="{E4C8D4FD-1E31-9800-5061-8B36EBE4C490}"/>
              </a:ext>
            </a:extLst>
          </p:cNvPr>
          <p:cNvGrpSpPr/>
          <p:nvPr/>
        </p:nvGrpSpPr>
        <p:grpSpPr>
          <a:xfrm>
            <a:off x="477838" y="865934"/>
            <a:ext cx="692100" cy="719784"/>
            <a:chOff x="512793" y="2412643"/>
            <a:chExt cx="692308" cy="720000"/>
          </a:xfrm>
        </p:grpSpPr>
        <p:pic>
          <p:nvPicPr>
            <p:cNvPr id="5" name="Google Shape;264;g389fc4201f0_0_104">
              <a:extLst>
                <a:ext uri="{FF2B5EF4-FFF2-40B4-BE49-F238E27FC236}">
                  <a16:creationId xmlns:a16="http://schemas.microsoft.com/office/drawing/2014/main" id="{6E289894-2113-0F17-A955-8960E427CC9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265;g389fc4201f0_0_104">
              <a:extLst>
                <a:ext uri="{FF2B5EF4-FFF2-40B4-BE49-F238E27FC236}">
                  <a16:creationId xmlns:a16="http://schemas.microsoft.com/office/drawing/2014/main" id="{7879242B-C65A-CAAF-8707-19E8F278420E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"/>
          <p:cNvSpPr txBox="1">
            <a:spLocks noGrp="1"/>
          </p:cNvSpPr>
          <p:nvPr>
            <p:ph type="body" idx="1"/>
          </p:nvPr>
        </p:nvSpPr>
        <p:spPr>
          <a:xfrm>
            <a:off x="6325644" y="987721"/>
            <a:ext cx="5443780" cy="495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000"/>
              <a:buFont typeface="Fonte do Sistema Regular"/>
              <a:buChar char="●"/>
            </a:pPr>
            <a:r>
              <a:rPr lang="pt-BR" sz="2600" dirty="0"/>
              <a:t>EXPERIMENTAR </a:t>
            </a:r>
            <a:br>
              <a:rPr lang="pt-BR" sz="2600" dirty="0"/>
            </a:br>
            <a:r>
              <a:rPr lang="pt-BR" sz="2600" dirty="0"/>
              <a:t>A SONORIZAÇÃO </a:t>
            </a:r>
            <a:br>
              <a:rPr lang="pt-BR" sz="2600" dirty="0"/>
            </a:br>
            <a:r>
              <a:rPr lang="pt-BR" sz="2600" dirty="0"/>
              <a:t>DE HISTÓRIAS.</a:t>
            </a:r>
            <a:endParaRPr sz="2600" dirty="0"/>
          </a:p>
          <a:p>
            <a:pPr lvl="0" indent="-457200" algn="l" rtl="0">
              <a:lnSpc>
                <a:spcPct val="100000"/>
              </a:lnSpc>
              <a:spcBef>
                <a:spcPts val="800"/>
              </a:spcBef>
              <a:spcAft>
                <a:spcPts val="1200"/>
              </a:spcAft>
              <a:buSzPts val="2000"/>
              <a:buFont typeface="Fonte do Sistema Regular"/>
              <a:buChar char="●"/>
            </a:pPr>
            <a:r>
              <a:rPr lang="pt-BR" sz="2600" dirty="0"/>
              <a:t>UTILIZAR INSTRUMENTOS NÃO CONVENCIONAIS </a:t>
            </a:r>
            <a:br>
              <a:rPr lang="pt-BR" sz="2600" dirty="0"/>
            </a:br>
            <a:r>
              <a:rPr lang="pt-BR" sz="2600" dirty="0"/>
              <a:t>PARA PRODUZIR SOM.</a:t>
            </a:r>
            <a:endParaRPr sz="2600" dirty="0"/>
          </a:p>
        </p:txBody>
      </p:sp>
      <p:sp>
        <p:nvSpPr>
          <p:cNvPr id="126" name="Google Shape;126;p2"/>
          <p:cNvSpPr txBox="1">
            <a:spLocks noGrp="1"/>
          </p:cNvSpPr>
          <p:nvPr>
            <p:ph type="body" idx="2"/>
          </p:nvPr>
        </p:nvSpPr>
        <p:spPr>
          <a:xfrm>
            <a:off x="524030" y="987721"/>
            <a:ext cx="5183050" cy="495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457201" lvl="0" indent="-4572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ts val="2133"/>
              <a:buFont typeface="Fonte do Sistema Regular"/>
              <a:buChar char="●"/>
            </a:pPr>
            <a:r>
              <a:rPr lang="pt-BR" sz="2600" dirty="0">
                <a:solidFill>
                  <a:srgbClr val="000000"/>
                </a:solidFill>
              </a:rPr>
              <a:t>SONORIZAÇÃO DE HISTÓRIAS.</a:t>
            </a:r>
            <a:endParaRPr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"/>
          <p:cNvSpPr txBox="1"/>
          <p:nvPr/>
        </p:nvSpPr>
        <p:spPr>
          <a:xfrm>
            <a:off x="431943" y="1684754"/>
            <a:ext cx="5848827" cy="44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noAutofit/>
          </a:bodyPr>
          <a:lstStyle/>
          <a:p>
            <a:pPr marL="592519" marR="0" lvl="0" indent="-457086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QUAIS DETALHES DA HISTÓRIA DO SÍTIO DA VOVÓ JOANA VOCÊ SE RECORDA?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448" marR="0" lvl="0" indent="-474015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OS SONS QUE REPETIMOS NA HISTÓRIA, VOCÊ LEMBRA QUAIS SÃO?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09448" marR="0" lvl="0" indent="-474015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133"/>
              <a:buFont typeface="Dosis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SERÁ QUE CONSEGUIMOS REPRODUZIR SONS COM OBJETOS SIMPLES?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61810" marR="0" lvl="0" indent="-321653" algn="l" rtl="0">
              <a:lnSpc>
                <a:spcPct val="100000"/>
              </a:lnSpc>
              <a:spcAft>
                <a:spcPts val="1200"/>
              </a:spcAft>
              <a:buClr>
                <a:srgbClr val="74489D"/>
              </a:buClr>
              <a:buSzPts val="2133"/>
              <a:buFont typeface="Dosis"/>
              <a:buNone/>
            </a:pP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3"/>
          <p:cNvSpPr txBox="1"/>
          <p:nvPr/>
        </p:nvSpPr>
        <p:spPr>
          <a:xfrm>
            <a:off x="431943" y="984389"/>
            <a:ext cx="7546552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VAMOS RECORDAR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" name="Google Shape;133;p3"/>
          <p:cNvPicPr preferRelativeResize="0"/>
          <p:nvPr/>
        </p:nvPicPr>
        <p:blipFill rotWithShape="1">
          <a:blip r:embed="rId3">
            <a:alphaModFix/>
          </a:blip>
          <a:srcRect r="7172"/>
          <a:stretch/>
        </p:blipFill>
        <p:spPr>
          <a:xfrm>
            <a:off x="6423599" y="1976017"/>
            <a:ext cx="5333283" cy="38975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d2dfa4c882_0_1"/>
          <p:cNvSpPr txBox="1"/>
          <p:nvPr/>
        </p:nvSpPr>
        <p:spPr>
          <a:xfrm>
            <a:off x="521000" y="972076"/>
            <a:ext cx="11119903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SONORIZAÇÃO DE HISTÓRIAS</a:t>
            </a:r>
            <a:endParaRPr sz="31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g2d2dfa4c882_0_1"/>
          <p:cNvSpPr txBox="1"/>
          <p:nvPr/>
        </p:nvSpPr>
        <p:spPr>
          <a:xfrm>
            <a:off x="521000" y="2050143"/>
            <a:ext cx="6094413" cy="3835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COMO VIMOS NA AULA ANTERIOR, O USO DE SONS AO LONGO DE UMA HISTÓRIA É CHAMADO DE SONORIZAÇÃO DE HISTÓRIAS.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UMA HISTÓRIA COM SOM PROVOCA NOSSA IMAGINAÇÃO, ILUSTRANDO LUGARES, ACONTECIMENTOS E PESSOAS.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g2d2dfa4c882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5192" y="1704084"/>
            <a:ext cx="4911945" cy="4220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m 1" descr="Uma imagem contendo Ícone&#10;&#10;Descrição gerada automaticamente">
            <a:extLst>
              <a:ext uri="{FF2B5EF4-FFF2-40B4-BE49-F238E27FC236}">
                <a16:creationId xmlns:a16="http://schemas.microsoft.com/office/drawing/2014/main" id="{7211E022-9E4D-C5E5-9A82-7CA2EAF5B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5682" y="6437650"/>
            <a:ext cx="1732719" cy="4203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0"/>
          <p:cNvSpPr txBox="1"/>
          <p:nvPr/>
        </p:nvSpPr>
        <p:spPr>
          <a:xfrm>
            <a:off x="436469" y="959602"/>
            <a:ext cx="11119947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PRODUÇÃO DE SONS COM MATERIAIS SIMPLES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0"/>
          <p:cNvSpPr txBox="1"/>
          <p:nvPr/>
        </p:nvSpPr>
        <p:spPr>
          <a:xfrm>
            <a:off x="436469" y="1715198"/>
            <a:ext cx="5967971" cy="4594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SABEMOS QUE, EM NOSSO COTIDIANO, HÁ MUITOS OBJETOS QUE PODEM PRODUZIR SONS. 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QUANDO ARRASTAMOS UMA CADEIRA, BATEMOS UM COPO PLÁSTICO NA MESA, RASGAMOS OU AMASSAMOS UM PAPEL, PODEMOS IMITAR O BARULHO DA CHUVA, DE ALGUÉM ANDANDO, CORRENDO, DE TROVÕES ETC.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" name="Google Shape;14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21212" y="1855129"/>
            <a:ext cx="4935925" cy="36128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/>
        </p:nvSpPr>
        <p:spPr>
          <a:xfrm>
            <a:off x="405332" y="867325"/>
            <a:ext cx="10756046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EXEMPLO DE MATERIAIS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0"/>
          <p:cNvSpPr txBox="1"/>
          <p:nvPr/>
        </p:nvSpPr>
        <p:spPr>
          <a:xfrm>
            <a:off x="408686" y="1550783"/>
            <a:ext cx="11169069" cy="1720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91375" rIns="91375" bIns="913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600" dirty="0"/>
              <a:t>DE Q</a:t>
            </a: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UAIS OBJETOS VOCÊ SE RECORDA QUE TAMBÉM FAZEM BARULHO?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VAMOS CONHECER ALGUNS…</a:t>
            </a:r>
          </a:p>
        </p:txBody>
      </p:sp>
      <p:pic>
        <p:nvPicPr>
          <p:cNvPr id="155" name="Google Shape;15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251" y="3372367"/>
            <a:ext cx="3260905" cy="217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82317" y="3305710"/>
            <a:ext cx="3367408" cy="2242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66103" y="3339038"/>
            <a:ext cx="3367408" cy="22427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56;p5">
            <a:extLst>
              <a:ext uri="{FF2B5EF4-FFF2-40B4-BE49-F238E27FC236}">
                <a16:creationId xmlns:a16="http://schemas.microsoft.com/office/drawing/2014/main" id="{C8AE8C51-DC09-7FF4-3467-B5E7F716BDE1}"/>
              </a:ext>
            </a:extLst>
          </p:cNvPr>
          <p:cNvSpPr txBox="1">
            <a:spLocks/>
          </p:cNvSpPr>
          <p:nvPr/>
        </p:nvSpPr>
        <p:spPr>
          <a:xfrm rot="897">
            <a:off x="609042" y="5582224"/>
            <a:ext cx="3260832" cy="4812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PANELAS E COLHERES </a:t>
            </a:r>
            <a:br>
              <a:rPr lang="pt-BR" sz="16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16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DE PAU</a:t>
            </a:r>
            <a:endParaRPr lang="pt-BR" sz="2800" b="1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Google Shape;156;p5">
            <a:extLst>
              <a:ext uri="{FF2B5EF4-FFF2-40B4-BE49-F238E27FC236}">
                <a16:creationId xmlns:a16="http://schemas.microsoft.com/office/drawing/2014/main" id="{E56CB5C7-BB13-ACC2-9439-CD94AAFC386B}"/>
              </a:ext>
            </a:extLst>
          </p:cNvPr>
          <p:cNvSpPr txBox="1">
            <a:spLocks/>
          </p:cNvSpPr>
          <p:nvPr/>
        </p:nvSpPr>
        <p:spPr>
          <a:xfrm rot="897">
            <a:off x="4351849" y="5582237"/>
            <a:ext cx="3367345" cy="4812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MANIPULAÇÃO DE PAPEL</a:t>
            </a:r>
            <a:endParaRPr lang="pt-BR" sz="2800" b="1" i="0" u="none" strike="noStrike" cap="none" dirty="0">
              <a:solidFill>
                <a:schemeClr val="bg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156;p5">
            <a:extLst>
              <a:ext uri="{FF2B5EF4-FFF2-40B4-BE49-F238E27FC236}">
                <a16:creationId xmlns:a16="http://schemas.microsoft.com/office/drawing/2014/main" id="{275BF5FB-A0FF-E9AF-9064-69BB6C2A05BB}"/>
              </a:ext>
            </a:extLst>
          </p:cNvPr>
          <p:cNvSpPr txBox="1">
            <a:spLocks/>
          </p:cNvSpPr>
          <p:nvPr/>
        </p:nvSpPr>
        <p:spPr>
          <a:xfrm rot="897">
            <a:off x="8166104" y="5582210"/>
            <a:ext cx="3367345" cy="4812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96000" rIns="121900" bIns="960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i="0" u="none" strike="noStrike" cap="non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PLÁSTICO-BOLHA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2348" y="2071315"/>
            <a:ext cx="5594789" cy="4075216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 txBox="1"/>
          <p:nvPr/>
        </p:nvSpPr>
        <p:spPr>
          <a:xfrm>
            <a:off x="541296" y="1226964"/>
            <a:ext cx="6141901" cy="600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ESTAÇÕES DE SONS</a:t>
            </a:r>
            <a:endParaRPr sz="3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1"/>
          <p:cNvSpPr txBox="1"/>
          <p:nvPr/>
        </p:nvSpPr>
        <p:spPr>
          <a:xfrm>
            <a:off x="541296" y="2071315"/>
            <a:ext cx="5179008" cy="3231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SEU PROFESSOR DIVIDIRÁ A TURMA EM GRUPOS.</a:t>
            </a:r>
            <a:endParaRPr sz="2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 SALA DE AULA, OU EM OUTRO ESPAÇO DA ESCOLA, HAVERÁ ESTAÇÕES; CADA UMA DELAS COM TIPOS DE MATERIAIS DIFERENTES.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558A870-CAB2-92A6-F937-58F67FB7E902}"/>
              </a:ext>
            </a:extLst>
          </p:cNvPr>
          <p:cNvGrpSpPr/>
          <p:nvPr/>
        </p:nvGrpSpPr>
        <p:grpSpPr>
          <a:xfrm>
            <a:off x="8959742" y="383839"/>
            <a:ext cx="2585876" cy="447532"/>
            <a:chOff x="305605" y="2234344"/>
            <a:chExt cx="2585876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2B5622DF-CB81-40A2-8CEF-8C98EEE17379}"/>
                </a:ext>
              </a:extLst>
            </p:cNvPr>
            <p:cNvSpPr txBox="1"/>
            <p:nvPr/>
          </p:nvSpPr>
          <p:spPr>
            <a:xfrm>
              <a:off x="428150" y="2362131"/>
              <a:ext cx="2463331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ROTAÇÃO POR ESTAÇÕES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470A8421-D60B-3B8D-98A9-59B636B8AC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2"/>
          <p:cNvSpPr txBox="1">
            <a:spLocks noGrp="1"/>
          </p:cNvSpPr>
          <p:nvPr>
            <p:ph type="title"/>
          </p:nvPr>
        </p:nvSpPr>
        <p:spPr>
          <a:xfrm>
            <a:off x="478242" y="898168"/>
            <a:ext cx="11233187" cy="722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dirty="0">
                <a:solidFill>
                  <a:schemeClr val="dk1"/>
                </a:solidFill>
              </a:rPr>
              <a:t>ESTAÇÕES DE SONS</a:t>
            </a:r>
            <a:endParaRPr dirty="0"/>
          </a:p>
        </p:txBody>
      </p:sp>
      <p:pic>
        <p:nvPicPr>
          <p:cNvPr id="176" name="Google Shape;176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242" y="1760618"/>
            <a:ext cx="5000224" cy="3336764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2"/>
          <p:cNvSpPr txBox="1"/>
          <p:nvPr/>
        </p:nvSpPr>
        <p:spPr>
          <a:xfrm>
            <a:off x="5607692" y="1424875"/>
            <a:ext cx="6268322" cy="46870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60900" rIns="121850" bIns="60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CADA GRUPO FICARÁ EM UMA DAS ESTAÇÕES E, AO COMANDO DE SEU PROFESSOR, PRODUZIRÁ SONS COM OS MATERIAIS.</a:t>
            </a:r>
            <a:endParaRPr lang="pt-BR" sz="2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QUANDO SEU PROFESSOR SINALIZAR, OS GRUPOS DEVERÃO MUDAR DE ESTAÇÃO E EXPERIMENTAR OUTROS OBJETOS.</a:t>
            </a:r>
            <a:endParaRPr lang="pt-BR" sz="26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t-BR" sz="2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VEJAM QUANTOS SONS DIFERENTES PODEMOS PRODUZIR!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Google Shape;182;p6">
            <a:extLst>
              <a:ext uri="{FF2B5EF4-FFF2-40B4-BE49-F238E27FC236}">
                <a16:creationId xmlns:a16="http://schemas.microsoft.com/office/drawing/2014/main" id="{554B28AE-FD53-4B03-61FF-315ABE5D21EF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07277" y="463279"/>
            <a:ext cx="457630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3"/>
          <p:cNvSpPr txBox="1"/>
          <p:nvPr/>
        </p:nvSpPr>
        <p:spPr>
          <a:xfrm>
            <a:off x="877330" y="1864817"/>
            <a:ext cx="10591053" cy="3662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25" tIns="121825" rIns="121825" bIns="121825" anchor="t" anchorCtr="0">
            <a:sp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SEU PROFESSOR INICIARÁ UMA HISTÓRIA IMPROVISADA.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NESTA HISTÓRIA, HAVERÁ MOMENTOS EM QUE VOCÊ PRODUZIRÁ BARULHOS PARA SONORIZÁ-LA. 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UTILIZE OS OBJETOS DISPONIBILIZADOS NA ESTAÇÃO EM QUE VOCÊ ESTIVER.</a:t>
            </a:r>
            <a:endParaRPr sz="26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030A0"/>
              </a:buClr>
              <a:buSzPct val="80000"/>
              <a:buFont typeface="Arial" panose="020B0604020202020204" pitchFamily="34" charset="0"/>
              <a:buChar char="●"/>
            </a:pPr>
            <a:r>
              <a:rPr lang="pt-BR" sz="2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PRESTE MUITA ATENÇÃO E DIVIRTA-SE FAZENDO UMA HISTÓRIA SONORIZADA!</a:t>
            </a:r>
            <a:endParaRPr sz="2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877330" y="1018057"/>
            <a:ext cx="9428205" cy="569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375" tIns="45650" rIns="91375" bIns="4565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SONORIZANDO UMA HISTÓRIA</a:t>
            </a:r>
            <a:endParaRPr sz="3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rte_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1759</Words>
  <Application>Microsoft Office PowerPoint</Application>
  <PresentationFormat>Personalizar</PresentationFormat>
  <Paragraphs>97</Paragraphs>
  <Slides>20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Grandstander Medium</vt:lpstr>
      <vt:lpstr>Fonte do Sistema Regular</vt:lpstr>
      <vt:lpstr>Arial</vt:lpstr>
      <vt:lpstr>Helvetica Neue</vt:lpstr>
      <vt:lpstr>Lato</vt:lpstr>
      <vt:lpstr>Grandstander</vt:lpstr>
      <vt:lpstr>Grandstander SemiBold</vt:lpstr>
      <vt:lpstr>Dosis</vt:lpstr>
      <vt:lpstr>Arte_2026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ESTAÇÕES DE SONS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Walter Junior</dc:creator>
  <cp:lastModifiedBy>Lucas Sampaio Lucena</cp:lastModifiedBy>
  <cp:revision>14</cp:revision>
  <dcterms:modified xsi:type="dcterms:W3CDTF">2025-10-17T13:43:10Z</dcterms:modified>
</cp:coreProperties>
</file>