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81658D-C795-4889-BCD0-854D5784F101}">
  <a:tblStyle styleId="{BD81658D-C795-4889-BCD0-854D5784F10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is specially frustrating when we see so many pockets of excellence, . a robust and growing knowledge base of effective practice, but despite this progress these practices are not being embraced by the mainstream.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Tom Gilbert claimed that behaviorism has been unsuccessful in having a greater impact because it failed to address the issue of Values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Discovery learning and Direct Instruction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4" name="Google Shape;26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Clear distinction between the belief systems 1.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Systematic vs random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acts of exploration 2. The world is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objective vs. subjective 3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Skills need to be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taught vs. knowledge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already within us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1" name="Google Shape;27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constructivist appeal the research supports explicit model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0" name="Google Shape;2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Practices associated with constructivism do not hold up under scrutiny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7" name="Google Shape;2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Organization for Economic Co‑operation and Development – Teaching and Learning International Survey (TALIS)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3" name="Google Shape;29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constructivist descriptors are warm, inviting, appealing to many of our human values. Explicit descriptors come off sounding cold and mechanistic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Video Next  - Observe the video for your reaction. What do you observe, How do you feel about what you see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 minutes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1" name="Google Shape;30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6" name="Google Shape;30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video from the New York Educator. We are not successfully framing our practices in a way that educators are embracing. We are losing the culture war. They predominate. They are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telling a better story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while appealing to peoples emotions.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6" name="Google Shape;31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National Science Foundation - 90 % of Americans think scientists are "helping to solve challenging problems"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26% of respondents said the sun revolves around the earth (44% for EU) and only 48% percent knew that human beings developed from earlier species of animals.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What we know is Teachers and how they teach are the #1 factor in improving student achievement.  We understand that there are four important skills areas that define effective teaching.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5" name="Google Shape;32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Companies = 86%  --- Politics = 78%  ----- journalist 0ver 80% --------- what science reports = 51%  #2 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American public is ill informed regarding science and are skeptical about what science is reporting </a:t>
            </a:r>
            <a:endParaRPr b="1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7" name="Google Shape;33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Steiner, 2004  - 16 mostly well-regarded colleges of education all emphasized constructivism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National Reading Panel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#3 Constructivism predominates Teacher preparation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0" name="Google Shape;35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Art vs. Science – it is more akin to bing a craft. Classroom teacher will make more than 800 - 1,500 educational decisions every school day.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Explicit model teachers must master a set a skills – Trained and coached: This takes time, effort, and money – long term rewards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Constructivist payoff is immediate, can’t be evaluated, easy to implement because you select what you want vs what works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#4 – The contingencies maintaining Constructivism are winning the short term vs long term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8" name="Google Shape;35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Take Away is Being right is not enough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Ability to show empathy, warmth, encourage student learning, be adaptable to novel situations, exhibit cultural sensitivity and show respect for students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Despite deep knowledge base explicit practices are not being adopted or sustained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are a number of reasons for this, but we believe Culture is a very powerful variable that is often overlook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 minutes</a:t>
            </a:r>
            <a:endParaRPr b="1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Skinner was quoted in 1971 upon the publishing of his work “Beyond Freedom and Dignity” , “if business would take seriously reinforcement theory within a year, they could become a model of human competence, productivity and happiness. Schools could easily solve most of their problems. Unfortunately, 40 years later we are still waiting for the revolution.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 rot="5400000">
            <a:off x="3086100" y="2171700"/>
            <a:ext cx="29718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 rot="5400000">
            <a:off x="4979987" y="3379788"/>
            <a:ext cx="50133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 rot="5400000">
            <a:off x="1017587" y="1512888"/>
            <a:ext cx="50133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2133600" y="533400"/>
            <a:ext cx="4876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 rot="5400000">
            <a:off x="4248150" y="2647950"/>
            <a:ext cx="6477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 rot="5400000">
            <a:off x="285750" y="781050"/>
            <a:ext cx="6477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3716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482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214204" y="12192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457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Science </a:t>
            </a:r>
            <a:endParaRPr b="0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Has Not Had A Greater Impact On Education 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  Jack States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0"/>
            <a:ext cx="9142413" cy="120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35814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title"/>
          </p:nvPr>
        </p:nvSpPr>
        <p:spPr>
          <a:xfrm>
            <a:off x="9144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Performance Management and Organizational Behavior Management (OBM)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View of Culture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228600" y="1905000"/>
            <a:ext cx="8686800" cy="46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bin"/>
              <a:buChar char="•"/>
            </a:pPr>
            <a:r>
              <a:rPr b="1" i="0" lang="en-US" sz="2000" u="none" cap="none" strike="noStrike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Culture Change</a:t>
            </a:r>
            <a:endParaRPr b="1" i="0" sz="2000" u="none" cap="none" strike="noStrike">
              <a:solidFill>
                <a:srgbClr val="FF66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Values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Policies and  Goals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Behavior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3" name="Google Shape;253;p46"/>
          <p:cNvSpPr txBox="1"/>
          <p:nvPr/>
        </p:nvSpPr>
        <p:spPr>
          <a:xfrm>
            <a:off x="0" y="6488668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Tom Gilbert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4" name="Google Shape;254;p46"/>
          <p:cNvSpPr txBox="1"/>
          <p:nvPr/>
        </p:nvSpPr>
        <p:spPr>
          <a:xfrm>
            <a:off x="1447800" y="40386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>
            <p:ph type="title"/>
          </p:nvPr>
        </p:nvSpPr>
        <p:spPr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Having The Greatest Impact In The Classroom?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7"/>
          <p:cNvSpPr txBox="1"/>
          <p:nvPr>
            <p:ph idx="1" type="body"/>
          </p:nvPr>
        </p:nvSpPr>
        <p:spPr>
          <a:xfrm>
            <a:off x="685800" y="13716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Constructivists</a:t>
            </a:r>
            <a:endParaRPr/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Practitioners of explicit instruction</a:t>
            </a:r>
            <a:endParaRPr/>
          </a:p>
        </p:txBody>
      </p:sp>
      <p:sp>
        <p:nvSpPr>
          <p:cNvPr id="261" name="Google Shape;261;p4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/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Comparing The Two Dominant Approaches to Teaching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8" name="Google Shape;268;p48"/>
          <p:cNvGraphicFramePr/>
          <p:nvPr/>
        </p:nvGraphicFramePr>
        <p:xfrm>
          <a:off x="1524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{BD81658D-C795-4889-BCD0-854D5784F101}</a:tableStyleId>
              </a:tblPr>
              <a:tblGrid>
                <a:gridCol w="4381500"/>
                <a:gridCol w="43815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Explicit Instruction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Constructivism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teacher and student share responsibility for learning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student is self directed and responsible for their own learning </a:t>
                      </a:r>
                      <a:endParaRPr/>
                    </a:p>
                  </a:txBody>
                  <a:tcPr marT="12700" marB="0" marR="12700" marL="12700"/>
                </a:tc>
              </a:tr>
              <a:tr h="107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teach concepts, skills, and knowledge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a context and process for students to discover concepts, master skills, and acquire knowledge on their own</a:t>
                      </a:r>
                      <a:endParaRPr/>
                    </a:p>
                  </a:txBody>
                  <a:tcPr marT="12700" marB="0" marR="12700" marL="12700"/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 systematic instruction tied to standards and goals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Students create knowledge of the world through personal experiences not tied to external standards and goals</a:t>
                      </a:r>
                      <a:endParaRPr/>
                    </a:p>
                  </a:txBody>
                  <a:tcPr marT="12700" marB="0" marR="12700" marL="12700"/>
                </a:tc>
              </a:tr>
              <a:tr h="55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master evidence-based teaching skills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develop their own philosophy of education and personal style of teaching</a:t>
                      </a:r>
                      <a:endParaRPr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  <a:tr h="83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Formative assessment is key to ensuring student progress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Assessment of student progress is subjective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</a:tr>
              <a:tr h="89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is systematically taught and dependent on student mastery of foundation skills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and foundation skills are learned as required to solve problems </a:t>
                      </a:r>
                      <a:endParaRPr/>
                    </a:p>
                  </a:txBody>
                  <a:tcPr marT="12700" marB="0" marR="12700" marL="12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/>
          <p:nvPr>
            <p:ph type="title"/>
          </p:nvPr>
        </p:nvSpPr>
        <p:spPr>
          <a:xfrm>
            <a:off x="685800" y="0"/>
            <a:ext cx="77724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Impact of Education Philosophy on Teaching?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393700" y="6553200"/>
            <a:ext cx="1076325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3EB00"/>
                </a:solidFill>
                <a:latin typeface="Arial"/>
                <a:ea typeface="Arial"/>
                <a:cs typeface="Arial"/>
                <a:sym typeface="Arial"/>
              </a:rPr>
              <a:t>Hattie, 2009</a:t>
            </a:r>
            <a:endParaRPr/>
          </a:p>
        </p:txBody>
      </p:sp>
      <p:pic>
        <p:nvPicPr>
          <p:cNvPr id="275" name="Google Shape;2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1133475"/>
            <a:ext cx="8509000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/>
          <p:nvPr/>
        </p:nvSpPr>
        <p:spPr>
          <a:xfrm>
            <a:off x="15748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58547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254000" y="190500"/>
            <a:ext cx="8763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Less Effective 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Practices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1384300"/>
            <a:ext cx="8701088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/>
          <p:nvPr/>
        </p:nvSpPr>
        <p:spPr>
          <a:xfrm>
            <a:off x="266700" y="6502400"/>
            <a:ext cx="2384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Hattie, 2009 ** Kavale, 1987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structivist Survey.tiff" id="290" name="Google Shape;2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647835" cy="582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type="title"/>
          </p:nvPr>
        </p:nvSpPr>
        <p:spPr>
          <a:xfrm>
            <a:off x="685800" y="76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These Terms Describe?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search for social justice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Authentic learning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 centered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occurs through discovery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students how to think, not what to think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 world learning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Intrinsic motivation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Helping students become caring, responsible problem solvers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2"/>
          <p:cNvSpPr txBox="1"/>
          <p:nvPr/>
        </p:nvSpPr>
        <p:spPr>
          <a:xfrm>
            <a:off x="609600" y="762000"/>
            <a:ext cx="7848600" cy="827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Systematic skills building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Mastery learning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Component skills to composite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Behavioral cusp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Contingent praise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Errorless learning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Blooms taxonomy</a:t>
            </a:r>
            <a:endParaRPr/>
          </a:p>
          <a:p>
            <a:pPr indent="508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>
            <p:ph type="title"/>
          </p:nvPr>
        </p:nvSpPr>
        <p:spPr>
          <a:xfrm>
            <a:off x="381000" y="152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Culture Divide”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4"/>
          <p:cNvSpPr txBox="1"/>
          <p:nvPr/>
        </p:nvSpPr>
        <p:spPr>
          <a:xfrm>
            <a:off x="381000" y="381000"/>
            <a:ext cx="8610600" cy="7294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…Watch a group of children respond like trained seals to a teacher clapping.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I'm amazed that this is supposed to pass for higher-level thinking. To me, it looks like the creation of little, semi-robotic creatures who will happily fold t-shirts at Walmart for 8 bucks an hour. ….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…the real problem is that this exercise isn't "developmentally" appropriate for these kids --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Having five year olds count to 15, with a clapping/snapping/goonily-smiling teacher, is neither rigorous nor effectively producing college-ready kindergartners.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They stopped the video before the kids get the food pellets!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think she moonlights at Seaworld....we must have missed the minnow treats.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should see when the teacher claps twice. All the kids roll over and fetch her the morning newspaper.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(NY Educator, 2013)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54"/>
          <p:cNvSpPr txBox="1"/>
          <p:nvPr/>
        </p:nvSpPr>
        <p:spPr>
          <a:xfrm>
            <a:off x="0" y="5943600"/>
            <a:ext cx="1676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>
            <p:ph type="title"/>
          </p:nvPr>
        </p:nvSpPr>
        <p:spPr>
          <a:xfrm>
            <a:off x="762000" y="3048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Do Americans Feel About Science?</a:t>
            </a:r>
            <a:b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5"/>
          <p:cNvSpPr txBox="1"/>
          <p:nvPr/>
        </p:nvSpPr>
        <p:spPr>
          <a:xfrm>
            <a:off x="0" y="3276600"/>
            <a:ext cx="1066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#2</a:t>
            </a:r>
            <a:endParaRPr sz="5400">
              <a:solidFill>
                <a:srgbClr val="FF66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Science" id="321" name="Google Shape;32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524000"/>
            <a:ext cx="7340122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5"/>
          <p:cNvSpPr txBox="1"/>
          <p:nvPr/>
        </p:nvSpPr>
        <p:spPr>
          <a:xfrm>
            <a:off x="2286000" y="6324600"/>
            <a:ext cx="5181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This picture was taken at a well known American university</a:t>
            </a:r>
            <a:endParaRPr sz="16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"/>
            <a:ext cx="7467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152400" y="6324600"/>
            <a:ext cx="3276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Janet Twyman, 2014</a:t>
            </a:r>
            <a:endParaRPr sz="16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1085850"/>
            <a:ext cx="82042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6"/>
          <p:cNvSpPr txBox="1"/>
          <p:nvPr/>
        </p:nvSpPr>
        <p:spPr>
          <a:xfrm>
            <a:off x="469900" y="5505450"/>
            <a:ext cx="2819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1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Huffington Post and YouGov, 2013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0" name="Google Shape;330;p56"/>
          <p:cNvSpPr txBox="1"/>
          <p:nvPr/>
        </p:nvSpPr>
        <p:spPr>
          <a:xfrm>
            <a:off x="609600" y="3810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Trust science journalists</a:t>
            </a:r>
            <a:r>
              <a:rPr b="0" i="0" lang="en-US" sz="1600">
                <a:solidFill>
                  <a:srgbClr val="000000"/>
                </a:solidFill>
              </a:rPr>
              <a:t> </a:t>
            </a:r>
            <a:endParaRPr sz="1800"/>
          </a:p>
        </p:txBody>
      </p:sp>
      <p:sp>
        <p:nvSpPr>
          <p:cNvPr id="331" name="Google Shape;331;p56"/>
          <p:cNvSpPr txBox="1"/>
          <p:nvPr/>
        </p:nvSpPr>
        <p:spPr>
          <a:xfrm>
            <a:off x="609600" y="46482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latin typeface="Arial"/>
                <a:ea typeface="Arial"/>
                <a:cs typeface="Arial"/>
                <a:sym typeface="Arial"/>
              </a:rPr>
              <a:t>Trust what scientists report</a:t>
            </a:r>
            <a:endParaRPr b="1" sz="1600" u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6"/>
          <p:cNvSpPr txBox="1"/>
          <p:nvPr/>
        </p:nvSpPr>
        <p:spPr>
          <a:xfrm>
            <a:off x="609600" y="2667000"/>
            <a:ext cx="2209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R</a:t>
            </a:r>
            <a:r>
              <a:rPr b="1" i="0" lang="en-US" sz="1600">
                <a:solidFill>
                  <a:srgbClr val="000000"/>
                </a:solidFill>
              </a:rPr>
              <a:t>esults influenced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by politics </a:t>
            </a:r>
            <a:endParaRPr b="1" sz="1600"/>
          </a:p>
        </p:txBody>
      </p:sp>
      <p:sp>
        <p:nvSpPr>
          <p:cNvPr id="333" name="Google Shape;333;p56"/>
          <p:cNvSpPr txBox="1"/>
          <p:nvPr/>
        </p:nvSpPr>
        <p:spPr>
          <a:xfrm>
            <a:off x="1066800" y="2286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4" name="Google Shape;334;p56"/>
          <p:cNvSpPr txBox="1"/>
          <p:nvPr/>
        </p:nvSpPr>
        <p:spPr>
          <a:xfrm>
            <a:off x="609600" y="1828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Findings influenced by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companies funding</a:t>
            </a:r>
            <a:endParaRPr b="1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7"/>
          <p:cNvSpPr txBox="1"/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Impact of Teacher Preparation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5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 txBox="1"/>
          <p:nvPr/>
        </p:nvSpPr>
        <p:spPr>
          <a:xfrm>
            <a:off x="7924800" y="304800"/>
            <a:ext cx="10668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42" name="Google Shape;342;p57"/>
          <p:cNvGrpSpPr/>
          <p:nvPr/>
        </p:nvGrpSpPr>
        <p:grpSpPr>
          <a:xfrm>
            <a:off x="228600" y="1752600"/>
            <a:ext cx="8578669" cy="4864943"/>
            <a:chOff x="228600" y="0"/>
            <a:chExt cx="8578669" cy="4864943"/>
          </a:xfrm>
        </p:grpSpPr>
        <p:pic>
          <p:nvPicPr>
            <p:cNvPr id="343" name="Google Shape;343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0"/>
              <a:ext cx="8578669" cy="4864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57"/>
            <p:cNvSpPr txBox="1"/>
            <p:nvPr/>
          </p:nvSpPr>
          <p:spPr>
            <a:xfrm>
              <a:off x="381000" y="4495800"/>
              <a:ext cx="2819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Walsh, Glaser, and Wilcox.</a:t>
              </a:r>
              <a:r>
                <a:rPr lang="en-US" sz="12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(</a:t>
              </a:r>
              <a:r>
                <a:rPr lang="en-US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2006) 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345" name="Google Shape;345;p57"/>
          <p:cNvGrpSpPr/>
          <p:nvPr/>
        </p:nvGrpSpPr>
        <p:grpSpPr>
          <a:xfrm>
            <a:off x="228600" y="1676400"/>
            <a:ext cx="8686800" cy="4733885"/>
            <a:chOff x="228600" y="1600200"/>
            <a:chExt cx="8686800" cy="4733885"/>
          </a:xfrm>
        </p:grpSpPr>
        <p:pic>
          <p:nvPicPr>
            <p:cNvPr id="346" name="Google Shape;346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" y="1600200"/>
              <a:ext cx="8686800" cy="473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57"/>
            <p:cNvSpPr txBox="1"/>
            <p:nvPr/>
          </p:nvSpPr>
          <p:spPr>
            <a:xfrm>
              <a:off x="6477000" y="6019800"/>
              <a:ext cx="243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Spear-Swerling </a:t>
              </a:r>
              <a:r>
                <a:rPr lang="en-US" sz="12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(2008)</a:t>
              </a:r>
              <a:endPara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8"/>
          <p:cNvSpPr txBox="1"/>
          <p:nvPr>
            <p:ph type="title"/>
          </p:nvPr>
        </p:nvSpPr>
        <p:spPr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Long Term Versus Short Term Contingencies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vehorse.jpg" id="354" name="Google Shape;3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95400"/>
            <a:ext cx="71628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8"/>
          <p:cNvSpPr txBox="1"/>
          <p:nvPr/>
        </p:nvSpPr>
        <p:spPr>
          <a:xfrm>
            <a:off x="7696200" y="228600"/>
            <a:ext cx="1143000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9"/>
          <p:cNvSpPr txBox="1"/>
          <p:nvPr>
            <p:ph type="title"/>
          </p:nvPr>
        </p:nvSpPr>
        <p:spPr>
          <a:xfrm>
            <a:off x="304800" y="15240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Take Away Message?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 txBox="1"/>
          <p:nvPr>
            <p:ph idx="1" type="body"/>
          </p:nvPr>
        </p:nvSpPr>
        <p:spPr>
          <a:xfrm>
            <a:off x="685800" y="914400"/>
            <a:ext cx="777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have a robust knowledge-base of practices supported by science that work and those that do not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Despite knowing what works, most teachers embrace constructivism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constructivists are doing a better job of framing the debate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foundation of explicit instruction, science, is misunderstood by the public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 control of a majority of teacher preparation programs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 head to head match constructivism is winning the short term contingency vs the long term contingencies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62" name="Google Shape;362;p5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type="title"/>
          </p:nvPr>
        </p:nvSpPr>
        <p:spPr>
          <a:xfrm>
            <a:off x="8382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Management 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1471613"/>
            <a:ext cx="8547100" cy="540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/>
          <p:nvPr/>
        </p:nvSpPr>
        <p:spPr>
          <a:xfrm>
            <a:off x="1079500" y="2349500"/>
            <a:ext cx="13335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/>
          </a:p>
        </p:txBody>
      </p:sp>
      <p:sp>
        <p:nvSpPr>
          <p:cNvPr id="202" name="Google Shape;202;p39"/>
          <p:cNvSpPr/>
          <p:nvPr/>
        </p:nvSpPr>
        <p:spPr>
          <a:xfrm>
            <a:off x="4927600" y="3263900"/>
            <a:ext cx="32258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title"/>
          </p:nvPr>
        </p:nvSpPr>
        <p:spPr>
          <a:xfrm>
            <a:off x="7620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Delivery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fective instructional strategies.tiff" id="208" name="Google Shape;2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4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type="title"/>
          </p:nvPr>
        </p:nvSpPr>
        <p:spPr>
          <a:xfrm>
            <a:off x="685800" y="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Formative Assessment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63" y="952500"/>
            <a:ext cx="8161337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/>
          <p:nvPr/>
        </p:nvSpPr>
        <p:spPr>
          <a:xfrm>
            <a:off x="508000" y="6553200"/>
            <a:ext cx="1817688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Fuchs and Fuchs, 1986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>
            <p:ph type="title"/>
          </p:nvPr>
        </p:nvSpPr>
        <p:spPr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Teacher – Student Relations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65250"/>
            <a:ext cx="7924800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411537"/>
            <a:ext cx="5181600" cy="3446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3"/>
          <p:cNvSpPr txBox="1"/>
          <p:nvPr>
            <p:ph type="title"/>
          </p:nvPr>
        </p:nvSpPr>
        <p:spPr>
          <a:xfrm>
            <a:off x="5257800" y="685800"/>
            <a:ext cx="3886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NAEP Scores</a:t>
            </a:r>
            <a:endParaRPr b="1" i="0" sz="36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reading Naep.png" id="230" name="Google Shape;23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2400"/>
            <a:ext cx="5126394" cy="326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>
            <p:ph type="title"/>
          </p:nvPr>
        </p:nvSpPr>
        <p:spPr>
          <a:xfrm>
            <a:off x="228600" y="0"/>
            <a:ext cx="868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Why Culture Is Important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Building An Evidence-Based Model?</a:t>
            </a:r>
            <a:endParaRPr b="1" i="0" sz="3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304800" y="17526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Americans are ill informed and skeptical of science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win the hearts and minds of policy makers, educators, and the public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advantages held by competing educational approaches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the limitations of large social change delivered one individual at a time</a:t>
            </a:r>
            <a:endParaRPr/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4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1588" y="219075"/>
            <a:ext cx="9142412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Culture?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5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1-02-08 at 9.02.09 AM.png" id="245" name="Google Shape;2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8" y="1443038"/>
            <a:ext cx="1487487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/>
          <p:nvPr/>
        </p:nvSpPr>
        <p:spPr>
          <a:xfrm>
            <a:off x="2078038" y="1287463"/>
            <a:ext cx="7065962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“As a </a:t>
            </a:r>
            <a:r>
              <a:rPr lang="en-US" sz="2400" u="sng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set of contingencies of reinforcement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maintained by a group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group has…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continuing existence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beyond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lives of members of the group,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changing pattern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 practices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added, discarded, or modified…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culture so defined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controls the behavior of the members of the group that practice it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.”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B.F. Skinner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- Title Slide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000000"/>
      </a:dk1>
      <a:lt1>
        <a:srgbClr val="0000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