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8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6BC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75"/>
    <p:restoredTop sz="94658"/>
  </p:normalViewPr>
  <p:slideViewPr>
    <p:cSldViewPr snapToGrid="0" snapToObjects="1">
      <p:cViewPr varScale="1">
        <p:scale>
          <a:sx n="120" d="100"/>
          <a:sy n="120" d="100"/>
        </p:scale>
        <p:origin x="2176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slide" Target="slide3.xml"/><Relationship Id="rId7" Type="http://schemas.openxmlformats.org/officeDocument/2006/relationships/slide" Target="slide7.xml"/><Relationship Id="rId12" Type="http://schemas.openxmlformats.org/officeDocument/2006/relationships/hyperlink" Target="http://DoViewPlanning.Org" TargetMode="External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11" Type="http://schemas.openxmlformats.org/officeDocument/2006/relationships/image" Target="../media/image1.jpg"/><Relationship Id="rId5" Type="http://schemas.openxmlformats.org/officeDocument/2006/relationships/slide" Target="slide5.xml"/><Relationship Id="rId10" Type="http://schemas.openxmlformats.org/officeDocument/2006/relationships/slide" Target="slide9.xml"/><Relationship Id="rId4" Type="http://schemas.openxmlformats.org/officeDocument/2006/relationships/slide" Target="slide4.xml"/><Relationship Id="rId9" Type="http://schemas.openxmlformats.org/officeDocument/2006/relationships/slide" Target="slide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DoViewPlanning.Or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DoViewPlanning.Or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DoViewPlanning.Or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DoViewPlanning.Or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DoViewPlanning.Or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DoViewPlanning.Or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DoViewPlanning.Or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DoViewPlanning.Or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DoViewPlanning.Or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DoViewPlanning.Or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80686" y="274320"/>
            <a:ext cx="538262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>
                <a:solidFill>
                  <a:srgbClr val="000000"/>
                </a:solidFill>
              </a:defRPr>
            </a:pPr>
            <a:r>
              <a:rPr dirty="0"/>
              <a:t>Microsoft </a:t>
            </a:r>
            <a:r>
              <a:rPr dirty="0">
                <a:hlinkClick r:id="" action="ppaction://hlinkshowjump?jump=lastslid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</a:t>
            </a:r>
            <a:r>
              <a:rPr dirty="0"/>
              <a:t> Strategy Diagram</a:t>
            </a:r>
          </a:p>
        </p:txBody>
      </p:sp>
      <p:sp>
        <p:nvSpPr>
          <p:cNvPr id="3" name="Rectangle 2">
            <a:hlinkClick r:id="rId2" action="ppaction://hlinksldjump"/>
          </p:cNvPr>
          <p:cNvSpPr/>
          <p:nvPr/>
        </p:nvSpPr>
        <p:spPr>
          <a:xfrm>
            <a:off x="3582000" y="1323180"/>
            <a:ext cx="1980000" cy="72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000000"/>
                </a:solidFill>
              </a:defRPr>
            </a:pPr>
            <a:r>
              <a:rPr dirty="0"/>
              <a:t>Final Outcomes</a:t>
            </a:r>
          </a:p>
        </p:txBody>
      </p:sp>
      <p:sp>
        <p:nvSpPr>
          <p:cNvPr id="4" name="Rectangle 3">
            <a:hlinkClick r:id="rId3" action="ppaction://hlinksldjump"/>
          </p:cNvPr>
          <p:cNvSpPr/>
          <p:nvPr/>
        </p:nvSpPr>
        <p:spPr>
          <a:xfrm>
            <a:off x="1242000" y="2648520"/>
            <a:ext cx="1980000" cy="72000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Corporate Strategy &amp; Portfolio</a:t>
            </a:r>
          </a:p>
        </p:txBody>
      </p:sp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582000" y="2648520"/>
            <a:ext cx="1980000" cy="72000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Cloud &amp; AI Platform (Azure, Copilot &amp; AI Infrastructure)</a:t>
            </a:r>
          </a:p>
        </p:txBody>
      </p:sp>
      <p:sp>
        <p:nvSpPr>
          <p:cNvPr id="6" name="Rectangle 5">
            <a:hlinkClick r:id="rId5" action="ppaction://hlinksldjump"/>
          </p:cNvPr>
          <p:cNvSpPr/>
          <p:nvPr/>
        </p:nvSpPr>
        <p:spPr>
          <a:xfrm>
            <a:off x="5922000" y="2648520"/>
            <a:ext cx="1980000" cy="72000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Productivity &amp; Business Processes</a:t>
            </a:r>
          </a:p>
        </p:txBody>
      </p:sp>
      <p:sp>
        <p:nvSpPr>
          <p:cNvPr id="7" name="Rectangle 6">
            <a:hlinkClick r:id="rId6" action="ppaction://hlinksldjump"/>
          </p:cNvPr>
          <p:cNvSpPr/>
          <p:nvPr/>
        </p:nvSpPr>
        <p:spPr>
          <a:xfrm>
            <a:off x="1242000" y="3800520"/>
            <a:ext cx="1980000" cy="72000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Personal Computing &amp; Gaming</a:t>
            </a:r>
          </a:p>
        </p:txBody>
      </p:sp>
      <p:sp>
        <p:nvSpPr>
          <p:cNvPr id="8" name="Rectangle 7">
            <a:hlinkClick r:id="rId7" action="ppaction://hlinksldjump"/>
          </p:cNvPr>
          <p:cNvSpPr/>
          <p:nvPr/>
        </p:nvSpPr>
        <p:spPr>
          <a:xfrm>
            <a:off x="3582000" y="3800520"/>
            <a:ext cx="1980000" cy="72000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Ecosystem, Partnerships &amp; Market Expansion</a:t>
            </a:r>
          </a:p>
        </p:txBody>
      </p:sp>
      <p:sp>
        <p:nvSpPr>
          <p:cNvPr id="9" name="Rectangle 8">
            <a:hlinkClick r:id="rId8" action="ppaction://hlinksldjump"/>
          </p:cNvPr>
          <p:cNvSpPr/>
          <p:nvPr/>
        </p:nvSpPr>
        <p:spPr>
          <a:xfrm>
            <a:off x="3582000" y="4952520"/>
            <a:ext cx="1980000" cy="720000"/>
          </a:xfrm>
          <a:prstGeom prst="rect">
            <a:avLst/>
          </a:prstGeom>
          <a:solidFill>
            <a:srgbClr val="B6BCF2"/>
          </a:solidFill>
          <a:ln>
            <a:solidFill>
              <a:srgbClr val="B6BC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Comparative Advantage &amp; Moat</a:t>
            </a:r>
          </a:p>
        </p:txBody>
      </p:sp>
      <p:sp>
        <p:nvSpPr>
          <p:cNvPr id="10" name="Rectangle 9">
            <a:hlinkClick r:id="rId9" action="ppaction://hlinksldjump"/>
          </p:cNvPr>
          <p:cNvSpPr/>
          <p:nvPr/>
        </p:nvSpPr>
        <p:spPr>
          <a:xfrm>
            <a:off x="5922000" y="3800520"/>
            <a:ext cx="1980000" cy="72000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Operations, Infrastructure &amp; Supply Chain</a:t>
            </a:r>
          </a:p>
        </p:txBody>
      </p:sp>
      <p:sp>
        <p:nvSpPr>
          <p:cNvPr id="11" name="Rectangle 10">
            <a:hlinkClick r:id="rId10" action="ppaction://hlinksldjump"/>
          </p:cNvPr>
          <p:cNvSpPr/>
          <p:nvPr/>
        </p:nvSpPr>
        <p:spPr>
          <a:xfrm>
            <a:off x="1242000" y="4952520"/>
            <a:ext cx="1980000" cy="72000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Governance, Risk &amp; Responsible AI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29310" y="6537960"/>
            <a:ext cx="8140370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rPr dirty="0"/>
              <a:t>Not endorsed. From online info via free ChatGPT prompt. Use at own risk re IP &amp; accuracy. Dr Paul Duignan </a:t>
            </a:r>
            <a:r>
              <a:rPr dirty="0" err="1"/>
              <a:t>DoViewPlanning.Org</a:t>
            </a:r>
            <a:r>
              <a:rPr dirty="0"/>
              <a:t>.</a:t>
            </a:r>
            <a:r>
              <a:rPr lang="en-AU" dirty="0"/>
              <a:t> /a032</a:t>
            </a:r>
            <a:r>
              <a:rPr dirty="0"/>
              <a:t>  2025-11-13 21:20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1ACC4F7-81EC-578C-88F8-49DD5C035768}"/>
              </a:ext>
            </a:extLst>
          </p:cNvPr>
          <p:cNvCxnSpPr/>
          <p:nvPr/>
        </p:nvCxnSpPr>
        <p:spPr>
          <a:xfrm>
            <a:off x="1242000" y="2394488"/>
            <a:ext cx="6660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Google Shape;369;p12" title="Doview new.jpeg">
            <a:extLst>
              <a:ext uri="{FF2B5EF4-FFF2-40B4-BE49-F238E27FC236}">
                <a16:creationId xmlns:a16="http://schemas.microsoft.com/office/drawing/2014/main" id="{780FE5AA-1AC1-9742-1322-FA42EF92DE3D}"/>
              </a:ext>
            </a:extLst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944236" y="6126480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31;p2">
            <a:extLst>
              <a:ext uri="{FF2B5EF4-FFF2-40B4-BE49-F238E27FC236}">
                <a16:creationId xmlns:a16="http://schemas.microsoft.com/office/drawing/2014/main" id="{E1ED9251-4D48-AFA4-2A04-03EBE038E5DE}"/>
              </a:ext>
            </a:extLst>
          </p:cNvPr>
          <p:cNvSpPr txBox="1"/>
          <p:nvPr/>
        </p:nvSpPr>
        <p:spPr>
          <a:xfrm>
            <a:off x="7466492" y="0"/>
            <a:ext cx="167750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 Microsoft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6E0FBF1-8E9F-6614-67A2-D4BD9A3F02F6}"/>
              </a:ext>
            </a:extLst>
          </p:cNvPr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12"/>
              </a:rPr>
              <a:t>DoViewPlanning.Org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1584" y="1563370"/>
            <a:ext cx="1318888" cy="914400"/>
          </a:xfrm>
          <a:prstGeom prst="rect">
            <a:avLst/>
          </a:prstGeom>
          <a:solidFill>
            <a:srgbClr val="B6BC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Enterprise desktop, productivity and directory footprints deeply embedded</a:t>
            </a:r>
          </a:p>
        </p:txBody>
      </p:sp>
      <p:sp>
        <p:nvSpPr>
          <p:cNvPr id="4" name="Rectangle 3"/>
          <p:cNvSpPr/>
          <p:nvPr/>
        </p:nvSpPr>
        <p:spPr>
          <a:xfrm>
            <a:off x="171584" y="2614930"/>
            <a:ext cx="1318888" cy="1097280"/>
          </a:xfrm>
          <a:prstGeom prst="rect">
            <a:avLst/>
          </a:prstGeom>
          <a:solidFill>
            <a:srgbClr val="B6BC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Long-term enterprise contracts and account relationships institutionalized</a:t>
            </a:r>
          </a:p>
        </p:txBody>
      </p:sp>
      <p:sp>
        <p:nvSpPr>
          <p:cNvPr id="5" name="Rectangle 4"/>
          <p:cNvSpPr/>
          <p:nvPr/>
        </p:nvSpPr>
        <p:spPr>
          <a:xfrm>
            <a:off x="171584" y="3860799"/>
            <a:ext cx="1318888" cy="1097279"/>
          </a:xfrm>
          <a:prstGeom prst="rect">
            <a:avLst/>
          </a:prstGeom>
          <a:solidFill>
            <a:srgbClr val="B6BC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Windows, Office and Azure dependencies across core workflows normalized</a:t>
            </a:r>
          </a:p>
        </p:txBody>
      </p:sp>
      <p:sp>
        <p:nvSpPr>
          <p:cNvPr id="6" name="Rectangle 5"/>
          <p:cNvSpPr/>
          <p:nvPr/>
        </p:nvSpPr>
        <p:spPr>
          <a:xfrm>
            <a:off x="175080" y="5118100"/>
            <a:ext cx="1315392" cy="914400"/>
          </a:xfrm>
          <a:prstGeom prst="rect">
            <a:avLst/>
          </a:prstGeom>
          <a:solidFill>
            <a:srgbClr val="B6BC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Organizational skills, certifications and habits around Microsoft stack entrenched</a:t>
            </a:r>
          </a:p>
        </p:txBody>
      </p:sp>
      <p:sp>
        <p:nvSpPr>
          <p:cNvPr id="7" name="Right Arrow 6"/>
          <p:cNvSpPr/>
          <p:nvPr/>
        </p:nvSpPr>
        <p:spPr>
          <a:xfrm>
            <a:off x="1559442" y="4000500"/>
            <a:ext cx="274320" cy="274320"/>
          </a:xfrm>
          <a:prstGeom prst="rightArrow">
            <a:avLst/>
          </a:prstGeom>
          <a:solidFill>
            <a:srgbClr val="C8C8C8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864336" y="1861810"/>
            <a:ext cx="1716133" cy="631266"/>
          </a:xfrm>
          <a:prstGeom prst="rect">
            <a:avLst/>
          </a:prstGeom>
          <a:solidFill>
            <a:srgbClr val="B6BC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Identity, security and management across devices and apps unified</a:t>
            </a:r>
          </a:p>
        </p:txBody>
      </p:sp>
      <p:sp>
        <p:nvSpPr>
          <p:cNvPr id="9" name="Rectangle 8"/>
          <p:cNvSpPr/>
          <p:nvPr/>
        </p:nvSpPr>
        <p:spPr>
          <a:xfrm>
            <a:off x="1868908" y="2605022"/>
            <a:ext cx="1740234" cy="661927"/>
          </a:xfrm>
          <a:prstGeom prst="rect">
            <a:avLst/>
          </a:prstGeom>
          <a:solidFill>
            <a:srgbClr val="B6BC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Cloud infrastructure, data platforms and business apps vertically integrated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1874169" y="3372302"/>
            <a:ext cx="1747285" cy="754419"/>
          </a:xfrm>
          <a:prstGeom prst="rect">
            <a:avLst/>
          </a:prstGeom>
          <a:solidFill>
            <a:srgbClr val="B6BC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Developer tooling, repos and CI/CD (e.g. GitHub, DevOps) around Azure concentrated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871036" y="4232074"/>
            <a:ext cx="1768018" cy="837483"/>
          </a:xfrm>
          <a:prstGeom prst="rect">
            <a:avLst/>
          </a:prstGeom>
          <a:solidFill>
            <a:srgbClr val="B6BC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Cross-product telemetry and signals (usage, security, operations) aggregated within guardrails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880625" y="5187958"/>
            <a:ext cx="1774718" cy="725736"/>
          </a:xfrm>
          <a:prstGeom prst="rect">
            <a:avLst/>
          </a:prstGeom>
          <a:solidFill>
            <a:srgbClr val="B6BC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Copilot and AI assistants as cross-suite default interface standardized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3676328" y="3970313"/>
            <a:ext cx="274320" cy="274320"/>
          </a:xfrm>
          <a:prstGeom prst="rightArrow">
            <a:avLst/>
          </a:prstGeom>
          <a:solidFill>
            <a:srgbClr val="C8C8C8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3997703" y="1793895"/>
            <a:ext cx="1255209" cy="1094441"/>
          </a:xfrm>
          <a:prstGeom prst="rect">
            <a:avLst/>
          </a:prstGeom>
          <a:solidFill>
            <a:srgbClr val="B6BC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File formats, APIs and protocols as de facto enterprise standards established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00183" y="3002861"/>
            <a:ext cx="1282641" cy="914400"/>
          </a:xfrm>
          <a:prstGeom prst="rect">
            <a:avLst/>
          </a:prstGeom>
          <a:solidFill>
            <a:srgbClr val="B6BC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ISV, SI and MSP business models on Microsoft platforms aligned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013900" y="4072649"/>
            <a:ext cx="1255209" cy="1017494"/>
          </a:xfrm>
          <a:prstGeom prst="rect">
            <a:avLst/>
          </a:prstGeom>
          <a:solidFill>
            <a:srgbClr val="B6BC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Partner solutions and industry templates around Microsoft clouds proliferated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000183" y="5245531"/>
            <a:ext cx="1282641" cy="914400"/>
          </a:xfrm>
          <a:prstGeom prst="rect">
            <a:avLst/>
          </a:prstGeom>
          <a:solidFill>
            <a:srgbClr val="B6BC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Cost, risk and complexity of re-platforming large estates amplified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5320779" y="3970313"/>
            <a:ext cx="274320" cy="274320"/>
          </a:xfrm>
          <a:prstGeom prst="rightArrow">
            <a:avLst/>
          </a:prstGeom>
          <a:solidFill>
            <a:srgbClr val="C8C8C8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5667805" y="1875055"/>
            <a:ext cx="1255209" cy="662375"/>
          </a:xfrm>
          <a:prstGeom prst="rect">
            <a:avLst/>
          </a:prstGeom>
          <a:solidFill>
            <a:srgbClr val="B6BC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Scale economics in cloud and AI capex realized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681376" y="2679901"/>
            <a:ext cx="1220022" cy="901983"/>
          </a:xfrm>
          <a:prstGeom prst="rect">
            <a:avLst/>
          </a:prstGeom>
          <a:solidFill>
            <a:srgbClr val="B6BC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R&amp;D and model-training budgets versus most competitors outmatched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671459" y="3720538"/>
            <a:ext cx="1229939" cy="1080247"/>
          </a:xfrm>
          <a:prstGeom prst="rect">
            <a:avLst/>
          </a:prstGeom>
          <a:solidFill>
            <a:srgbClr val="B6BC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Global sales, support and partner organization coverage sustained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685399" y="4937945"/>
            <a:ext cx="1220022" cy="914400"/>
          </a:xfrm>
          <a:prstGeom prst="rect">
            <a:avLst/>
          </a:prstGeom>
          <a:solidFill>
            <a:srgbClr val="B6BC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Regulatory, security and compliance track record leveraged in large deals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7038400" y="3970313"/>
            <a:ext cx="274320" cy="274320"/>
          </a:xfrm>
          <a:prstGeom prst="rightArrow">
            <a:avLst/>
          </a:prstGeom>
          <a:solidFill>
            <a:srgbClr val="C8C8C8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7443185" y="2619422"/>
            <a:ext cx="1362456" cy="685800"/>
          </a:xfrm>
          <a:prstGeom prst="rect">
            <a:avLst/>
          </a:prstGeom>
          <a:solidFill>
            <a:srgbClr val="B6BC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Ability to out-invest and out-bundle key rivals increased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461473" y="3472040"/>
            <a:ext cx="1362456" cy="914400"/>
          </a:xfrm>
          <a:prstGeom prst="rect">
            <a:avLst/>
          </a:prstGeom>
          <a:solidFill>
            <a:srgbClr val="B6BC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Customer switching costs and ecosystem dependence intensified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443185" y="4512719"/>
            <a:ext cx="1399032" cy="1142072"/>
          </a:xfrm>
          <a:prstGeom prst="rect">
            <a:avLst/>
          </a:prstGeom>
          <a:solidFill>
            <a:srgbClr val="B6BC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Long-term competitive advantage across cloud, productivity and platform markets entrenched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61C722F-383C-54FE-2320-2528050F441C}"/>
              </a:ext>
            </a:extLst>
          </p:cNvPr>
          <p:cNvSpPr/>
          <p:nvPr/>
        </p:nvSpPr>
        <p:spPr>
          <a:xfrm>
            <a:off x="397225" y="873934"/>
            <a:ext cx="8229600" cy="457200"/>
          </a:xfrm>
          <a:prstGeom prst="rect">
            <a:avLst/>
          </a:prstGeom>
          <a:solidFill>
            <a:srgbClr val="B6BCF3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2000" b="1">
                <a:solidFill>
                  <a:srgbClr val="000000"/>
                </a:solidFill>
              </a:defRPr>
            </a:pPr>
            <a:r>
              <a:rPr lang="en-AU" dirty="0"/>
              <a:t>Comparative Advantage &amp; Moat</a:t>
            </a:r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030265F-0CFA-43D9-BA59-01E3E5875ED7}"/>
              </a:ext>
            </a:extLst>
          </p:cNvPr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2025-11-13 21:20</a:t>
            </a:r>
          </a:p>
        </p:txBody>
      </p:sp>
      <p:sp>
        <p:nvSpPr>
          <p:cNvPr id="32" name="Rectangle 31">
            <a:hlinkClick r:id="rId2" action="ppaction://hlinksldjump"/>
            <a:extLst>
              <a:ext uri="{FF2B5EF4-FFF2-40B4-BE49-F238E27FC236}">
                <a16:creationId xmlns:a16="http://schemas.microsoft.com/office/drawing/2014/main" id="{5798C62B-4CFF-2764-22D3-FB8D657FAF8C}"/>
              </a:ext>
            </a:extLst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pic>
        <p:nvPicPr>
          <p:cNvPr id="2" name="Google Shape;369;p12" title="Doview new.jpeg">
            <a:extLst>
              <a:ext uri="{FF2B5EF4-FFF2-40B4-BE49-F238E27FC236}">
                <a16:creationId xmlns:a16="http://schemas.microsoft.com/office/drawing/2014/main" id="{EB871F2F-60E7-83B3-1D00-DA7F8C2BF9D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44236" y="6126480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131;p2">
            <a:extLst>
              <a:ext uri="{FF2B5EF4-FFF2-40B4-BE49-F238E27FC236}">
                <a16:creationId xmlns:a16="http://schemas.microsoft.com/office/drawing/2014/main" id="{1FD3909F-1867-1705-8099-645A3744F0EE}"/>
              </a:ext>
            </a:extLst>
          </p:cNvPr>
          <p:cNvSpPr txBox="1"/>
          <p:nvPr/>
        </p:nvSpPr>
        <p:spPr>
          <a:xfrm>
            <a:off x="7466492" y="0"/>
            <a:ext cx="167750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 Microsoft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F9611C5-CF61-E1E7-9122-AE8E8024A3EC}"/>
              </a:ext>
            </a:extLst>
          </p:cNvPr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4"/>
              </a:rPr>
              <a:t>DoViewPlanning.Org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363772"/>
            <a:ext cx="7680960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>
                <a:solidFill>
                  <a:srgbClr val="000000"/>
                </a:solidFill>
              </a:defRPr>
            </a:pPr>
            <a:r>
              <a:rPr dirty="0"/>
              <a:t>A DoView is a new type of diagram used to clarify the underlying ‘This-Then’ logic behind any issue. For example, in strategy and planning, all planning approaches are based on assumptions such as: if we do THIS, THEN that will happen.</a:t>
            </a:r>
            <a:br>
              <a:rPr dirty="0"/>
            </a:br>
            <a:br>
              <a:rPr dirty="0"/>
            </a:br>
            <a:r>
              <a:rPr dirty="0"/>
              <a:t>A DoView makes these assumptions explicit, allowing them to be examined, evaluated and used to make better strategic decisions. A DoView works as a shared thinking tool, helping teams align their mental models about objectives. In planning, </a:t>
            </a:r>
            <a:r>
              <a:rPr dirty="0" err="1"/>
              <a:t>DoViews</a:t>
            </a:r>
            <a:r>
              <a:rPr dirty="0"/>
              <a:t> assist with prioritizing outcomes, placing indicators next to the boxes they measure, aligning activities with outcomes, measuring performance, evaluating impact, and guiding improvement efforts.</a:t>
            </a:r>
            <a:br>
              <a:rPr dirty="0"/>
            </a:br>
            <a:br>
              <a:rPr dirty="0"/>
            </a:br>
            <a:r>
              <a:rPr dirty="0" err="1"/>
              <a:t>DoViews</a:t>
            </a:r>
            <a:r>
              <a:rPr dirty="0"/>
              <a:t> can also analyze any document that is being used to think strategically about taking action—it surfaces the implicit ‘This-Then’ claims. For example, a DoView of a scientific paper reveals its logical structure, making it easier to summarize and understand. </a:t>
            </a:r>
            <a:r>
              <a:rPr dirty="0" err="1"/>
              <a:t>DoViewing</a:t>
            </a:r>
            <a:r>
              <a:rPr dirty="0"/>
              <a:t> a document highlights its implications for action.</a:t>
            </a:r>
            <a:br>
              <a:rPr dirty="0"/>
            </a:br>
            <a:br>
              <a:rPr dirty="0"/>
            </a:br>
            <a:r>
              <a:rPr dirty="0"/>
              <a:t>To generate a DoView about anything, visit DoView</a:t>
            </a:r>
            <a:r>
              <a:rPr lang="en-AU" dirty="0" err="1"/>
              <a:t>Planning.Org</a:t>
            </a:r>
            <a:r>
              <a:rPr dirty="0"/>
              <a:t> for the free AI DoView Drawing Prompt (ChatGPT). </a:t>
            </a:r>
            <a:r>
              <a:rPr dirty="0" err="1"/>
              <a:t>DoViews</a:t>
            </a:r>
            <a:r>
              <a:rPr dirty="0"/>
              <a:t> are powerful for summarizing any complex content and accelerating understanding prior to taking any type of action in the world.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2025-11-13 21:20</a:t>
            </a:r>
          </a:p>
        </p:txBody>
      </p:sp>
      <p:pic>
        <p:nvPicPr>
          <p:cNvPr id="9" name="Google Shape;369;p12" title="Doview new.jpeg">
            <a:extLst>
              <a:ext uri="{FF2B5EF4-FFF2-40B4-BE49-F238E27FC236}">
                <a16:creationId xmlns:a16="http://schemas.microsoft.com/office/drawing/2014/main" id="{9B649596-132C-7D47-546E-F66D50646D4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44236" y="6126480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31;p2">
            <a:extLst>
              <a:ext uri="{FF2B5EF4-FFF2-40B4-BE49-F238E27FC236}">
                <a16:creationId xmlns:a16="http://schemas.microsoft.com/office/drawing/2014/main" id="{BF74F917-2A98-568C-634A-B9F0CAA7E897}"/>
              </a:ext>
            </a:extLst>
          </p:cNvPr>
          <p:cNvSpPr txBox="1"/>
          <p:nvPr/>
        </p:nvSpPr>
        <p:spPr>
          <a:xfrm>
            <a:off x="7466492" y="0"/>
            <a:ext cx="167750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 Microsoft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A8BC80-3357-62FF-DA86-53DC7B2A0C83}"/>
              </a:ext>
            </a:extLst>
          </p:cNvPr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4"/>
              </a:rPr>
              <a:t>DoViewPlanning.Org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230B2B-6893-BC4C-3306-168C670E972F}"/>
              </a:ext>
            </a:extLst>
          </p:cNvPr>
          <p:cNvSpPr txBox="1"/>
          <p:nvPr/>
        </p:nvSpPr>
        <p:spPr>
          <a:xfrm>
            <a:off x="640080" y="613307"/>
            <a:ext cx="786384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>
                <a:solidFill>
                  <a:srgbClr val="000000"/>
                </a:solidFill>
              </a:defRPr>
            </a:pPr>
            <a:r>
              <a:rPr dirty="0"/>
              <a:t>What is a DoView?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5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2000" b="1">
                <a:solidFill>
                  <a:srgbClr val="000000"/>
                </a:solidFill>
              </a:defRPr>
            </a:pPr>
            <a:r>
              <a:rPr dirty="0"/>
              <a:t>Final Outcomes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1554480"/>
            <a:ext cx="7772400" cy="7315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000000"/>
                </a:solidFill>
              </a:defRPr>
            </a:pPr>
            <a:r>
              <a:t>Sustainable shareholder value increased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2468880"/>
            <a:ext cx="7772400" cy="7315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000000"/>
                </a:solidFill>
              </a:defRPr>
            </a:pPr>
            <a:r>
              <a:rPr dirty="0"/>
              <a:t>Durable cloud, AI and software leadership maintained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3383280"/>
            <a:ext cx="7772400" cy="7315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000000"/>
                </a:solidFill>
              </a:defRPr>
            </a:pPr>
            <a:r>
              <a:t>Customer business productivity and innovation improved globally</a:t>
            </a:r>
          </a:p>
        </p:txBody>
      </p:sp>
      <p:sp>
        <p:nvSpPr>
          <p:cNvPr id="7" name="Rectangle 6"/>
          <p:cNvSpPr/>
          <p:nvPr/>
        </p:nvSpPr>
        <p:spPr>
          <a:xfrm>
            <a:off x="685800" y="4297680"/>
            <a:ext cx="7772400" cy="7315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000000"/>
                </a:solidFill>
              </a:defRPr>
            </a:pPr>
            <a:r>
              <a:t>Digital resilience, security and compliance outcomes strengthened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5212080"/>
            <a:ext cx="7772400" cy="7315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000000"/>
                </a:solidFill>
              </a:defRPr>
            </a:pPr>
            <a:r>
              <a:t>Positive societal and environmental impact expanded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2025-11-13 21:20</a:t>
            </a:r>
          </a:p>
        </p:txBody>
      </p:sp>
      <p:pic>
        <p:nvPicPr>
          <p:cNvPr id="13" name="Google Shape;369;p12" title="Doview new.jpeg">
            <a:extLst>
              <a:ext uri="{FF2B5EF4-FFF2-40B4-BE49-F238E27FC236}">
                <a16:creationId xmlns:a16="http://schemas.microsoft.com/office/drawing/2014/main" id="{35E5E13D-056B-6697-2CFF-3124B5C73A6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44236" y="6126480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31;p2">
            <a:extLst>
              <a:ext uri="{FF2B5EF4-FFF2-40B4-BE49-F238E27FC236}">
                <a16:creationId xmlns:a16="http://schemas.microsoft.com/office/drawing/2014/main" id="{D8E49EB9-64B6-D4CA-4E75-FD0415CB093E}"/>
              </a:ext>
            </a:extLst>
          </p:cNvPr>
          <p:cNvSpPr txBox="1"/>
          <p:nvPr/>
        </p:nvSpPr>
        <p:spPr>
          <a:xfrm>
            <a:off x="7466492" y="0"/>
            <a:ext cx="167750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 Microsoft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A88CDF5-3746-8BBB-5727-B6DF221A42EF}"/>
              </a:ext>
            </a:extLst>
          </p:cNvPr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4"/>
              </a:rPr>
              <a:t>DoViewPlanning.Org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5720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2000" b="1">
                <a:solidFill>
                  <a:srgbClr val="000000"/>
                </a:solidFill>
              </a:defRPr>
            </a:pPr>
            <a:r>
              <a:t>Corporate Strategy &amp; Portfolio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2377440"/>
            <a:ext cx="2225040" cy="73152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Technology, regulatory and competitive shifts analysed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3291840"/>
            <a:ext cx="2225040" cy="73152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Long-term mission and strategic themes clarified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4206240"/>
            <a:ext cx="2225040" cy="73152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Roles of each segment in overall portfolio articulated</a:t>
            </a:r>
          </a:p>
        </p:txBody>
      </p:sp>
      <p:sp>
        <p:nvSpPr>
          <p:cNvPr id="7" name="Right Arrow 6"/>
          <p:cNvSpPr/>
          <p:nvPr/>
        </p:nvSpPr>
        <p:spPr>
          <a:xfrm>
            <a:off x="3002280" y="354330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3459480" y="2377440"/>
            <a:ext cx="2225040" cy="73152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Growth, productivity and innovation priorities balanced across segments</a:t>
            </a:r>
          </a:p>
        </p:txBody>
      </p:sp>
      <p:sp>
        <p:nvSpPr>
          <p:cNvPr id="9" name="Rectangle 8"/>
          <p:cNvSpPr/>
          <p:nvPr/>
        </p:nvSpPr>
        <p:spPr>
          <a:xfrm>
            <a:off x="3459480" y="3291840"/>
            <a:ext cx="2225040" cy="73152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M&amp;A and partnership theses defined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3459480" y="4206240"/>
            <a:ext cx="2225040" cy="73152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Capital allocation guidelines across segments agreed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5775960" y="354330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233160" y="2377440"/>
            <a:ext cx="2225040" cy="73152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Segment and group scorecards monitored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233160" y="3291840"/>
            <a:ext cx="2225040" cy="73152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Strategy review and refresh cadence maintained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33160" y="4206240"/>
            <a:ext cx="2225040" cy="731520"/>
          </a:xfrm>
          <a:prstGeom prst="rect">
            <a:avLst/>
          </a:prstGeom>
          <a:solidFill>
            <a:srgbClr val="FFFFBA"/>
          </a:solidFill>
          <a:ln>
            <a:solidFill>
              <a:srgbClr val="FFFFB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Portfolio and capital allocation mix adjusted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2025-11-13 21:20</a:t>
            </a:r>
          </a:p>
        </p:txBody>
      </p:sp>
      <p:pic>
        <p:nvPicPr>
          <p:cNvPr id="19" name="Google Shape;369;p12" title="Doview new.jpeg">
            <a:extLst>
              <a:ext uri="{FF2B5EF4-FFF2-40B4-BE49-F238E27FC236}">
                <a16:creationId xmlns:a16="http://schemas.microsoft.com/office/drawing/2014/main" id="{36FF0596-A0AE-B5FA-0DC6-96A10020A1C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44236" y="6126480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131;p2">
            <a:extLst>
              <a:ext uri="{FF2B5EF4-FFF2-40B4-BE49-F238E27FC236}">
                <a16:creationId xmlns:a16="http://schemas.microsoft.com/office/drawing/2014/main" id="{43CC5F08-8EB1-4DCB-5CDB-791464F8F5B9}"/>
              </a:ext>
            </a:extLst>
          </p:cNvPr>
          <p:cNvSpPr txBox="1"/>
          <p:nvPr/>
        </p:nvSpPr>
        <p:spPr>
          <a:xfrm>
            <a:off x="7466492" y="0"/>
            <a:ext cx="167750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 Microsoft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6E4F86E-D5AF-0F82-67C2-C8551012E399}"/>
              </a:ext>
            </a:extLst>
          </p:cNvPr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4"/>
              </a:rPr>
              <a:t>DoViewPlanning.Org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5720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2000" b="1">
                <a:solidFill>
                  <a:srgbClr val="000000"/>
                </a:solidFill>
              </a:defRPr>
            </a:pPr>
            <a:r>
              <a:t>Cloud &amp; AI Platform (Azure, Copilot &amp; AI Infrastructure)</a:t>
            </a:r>
          </a:p>
        </p:txBody>
      </p:sp>
      <p:sp>
        <p:nvSpPr>
          <p:cNvPr id="4" name="Rectangle 3"/>
          <p:cNvSpPr/>
          <p:nvPr/>
        </p:nvSpPr>
        <p:spPr>
          <a:xfrm>
            <a:off x="565688" y="2229660"/>
            <a:ext cx="958312" cy="82296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Unified cloud and AI platform vision set</a:t>
            </a:r>
          </a:p>
        </p:txBody>
      </p:sp>
      <p:sp>
        <p:nvSpPr>
          <p:cNvPr id="5" name="Rectangle 4"/>
          <p:cNvSpPr/>
          <p:nvPr/>
        </p:nvSpPr>
        <p:spPr>
          <a:xfrm>
            <a:off x="565688" y="3189780"/>
            <a:ext cx="958312" cy="107442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Model and data governance approach defined</a:t>
            </a:r>
          </a:p>
        </p:txBody>
      </p:sp>
      <p:sp>
        <p:nvSpPr>
          <p:cNvPr id="6" name="Rectangle 5"/>
          <p:cNvSpPr/>
          <p:nvPr/>
        </p:nvSpPr>
        <p:spPr>
          <a:xfrm>
            <a:off x="565688" y="4447080"/>
            <a:ext cx="958312" cy="96012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Strategic AI partnerships and ecosystems prioritised</a:t>
            </a:r>
          </a:p>
        </p:txBody>
      </p:sp>
      <p:sp>
        <p:nvSpPr>
          <p:cNvPr id="7" name="Right Arrow 6"/>
          <p:cNvSpPr/>
          <p:nvPr/>
        </p:nvSpPr>
        <p:spPr>
          <a:xfrm>
            <a:off x="1615440" y="378414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935480" y="1772460"/>
            <a:ext cx="975360" cy="93726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Global regions, datacenters and networks expanded</a:t>
            </a:r>
          </a:p>
        </p:txBody>
      </p:sp>
      <p:sp>
        <p:nvSpPr>
          <p:cNvPr id="9" name="Rectangle 8"/>
          <p:cNvSpPr/>
          <p:nvPr/>
        </p:nvSpPr>
        <p:spPr>
          <a:xfrm>
            <a:off x="1946908" y="2824020"/>
            <a:ext cx="975360" cy="107442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High-performance compute and storage architectures implemented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1912621" y="4012740"/>
            <a:ext cx="975359" cy="100584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Custom AI hardware and accelerators deployed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924050" y="5132880"/>
            <a:ext cx="952500" cy="96012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Capacity planning and </a:t>
            </a:r>
            <a:r>
              <a:rPr dirty="0" err="1"/>
              <a:t>utilisation</a:t>
            </a:r>
            <a:r>
              <a:rPr dirty="0"/>
              <a:t> models refined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3002280" y="378414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3299463" y="2034902"/>
            <a:ext cx="946784" cy="116586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Core compute, storage and networking services </a:t>
            </a:r>
            <a:r>
              <a:rPr dirty="0" err="1"/>
              <a:t>producti</a:t>
            </a:r>
            <a:r>
              <a:rPr lang="en-AU" dirty="0"/>
              <a:t>z</a:t>
            </a:r>
            <a:r>
              <a:rPr dirty="0"/>
              <a:t>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289940" y="3319993"/>
            <a:ext cx="971546" cy="107442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Data, analytics and machine learning platforms integrated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299463" y="4548979"/>
            <a:ext cx="952500" cy="100584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Security, compliance and identity foundations strengthened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4322442" y="3797587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4623442" y="2034902"/>
            <a:ext cx="1141096" cy="937261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Copilot and AI assistants embedded into flagship products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29158" y="3133676"/>
            <a:ext cx="1141096" cy="73152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Industry and role-specific AI solutions designed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629158" y="4012740"/>
            <a:ext cx="1146812" cy="73152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Developer tools and APIs for AI scenarios exposed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629157" y="4916157"/>
            <a:ext cx="1146813" cy="86868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AI safety and governance controls </a:t>
            </a:r>
            <a:r>
              <a:rPr dirty="0" err="1"/>
              <a:t>operationali</a:t>
            </a:r>
            <a:r>
              <a:rPr lang="en-AU" dirty="0"/>
              <a:t>z</a:t>
            </a:r>
            <a:r>
              <a:rPr dirty="0"/>
              <a:t>ed</a:t>
            </a:r>
          </a:p>
        </p:txBody>
      </p:sp>
      <p:sp>
        <p:nvSpPr>
          <p:cNvPr id="21" name="Right Arrow 20"/>
          <p:cNvSpPr/>
          <p:nvPr/>
        </p:nvSpPr>
        <p:spPr>
          <a:xfrm>
            <a:off x="5854076" y="378414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6158874" y="2029224"/>
            <a:ext cx="946784" cy="114300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Enterprise and SMB migrations to Azure and AI services accelerated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158874" y="3351257"/>
            <a:ext cx="963932" cy="1002104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ISV, startup and partner AI solutions supported on platform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153164" y="4484619"/>
            <a:ext cx="986792" cy="132588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Usage, satisfaction and performance telemetry collected and </a:t>
            </a:r>
            <a:r>
              <a:rPr dirty="0" err="1"/>
              <a:t>analysed</a:t>
            </a:r>
            <a:endParaRPr dirty="0"/>
          </a:p>
        </p:txBody>
      </p:sp>
      <p:sp>
        <p:nvSpPr>
          <p:cNvPr id="25" name="Right Arrow 24"/>
          <p:cNvSpPr/>
          <p:nvPr/>
        </p:nvSpPr>
        <p:spPr>
          <a:xfrm>
            <a:off x="7226416" y="373842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7620000" y="2380193"/>
            <a:ext cx="1066800" cy="843354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Cloud and AI revenue growth increased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620000" y="3349800"/>
            <a:ext cx="1066800" cy="1143000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Customer transformation and productivity outcomes improved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620000" y="4619053"/>
            <a:ext cx="1066800" cy="948167"/>
          </a:xfrm>
          <a:prstGeom prst="rect">
            <a:avLst/>
          </a:prstGeom>
          <a:solidFill>
            <a:srgbClr val="F9D3D4"/>
          </a:solidFill>
          <a:ln>
            <a:solidFill>
              <a:srgbClr val="F9D3D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Competitive position of cloud and AI platform strengthened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2025-11-13 21:20</a:t>
            </a:r>
          </a:p>
        </p:txBody>
      </p:sp>
      <p:pic>
        <p:nvPicPr>
          <p:cNvPr id="33" name="Google Shape;369;p12" title="Doview new.jpeg">
            <a:extLst>
              <a:ext uri="{FF2B5EF4-FFF2-40B4-BE49-F238E27FC236}">
                <a16:creationId xmlns:a16="http://schemas.microsoft.com/office/drawing/2014/main" id="{4BE4CF80-1DD9-75EE-17C1-0F6BB01FE8E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44236" y="6126480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131;p2">
            <a:extLst>
              <a:ext uri="{FF2B5EF4-FFF2-40B4-BE49-F238E27FC236}">
                <a16:creationId xmlns:a16="http://schemas.microsoft.com/office/drawing/2014/main" id="{B0409D8F-E01B-0C31-8604-3CE15686123D}"/>
              </a:ext>
            </a:extLst>
          </p:cNvPr>
          <p:cNvSpPr txBox="1"/>
          <p:nvPr/>
        </p:nvSpPr>
        <p:spPr>
          <a:xfrm>
            <a:off x="7466492" y="0"/>
            <a:ext cx="167750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 Microsoft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58EBFD3-1F0C-E66D-8B49-41894B01CEC9}"/>
              </a:ext>
            </a:extLst>
          </p:cNvPr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4"/>
              </a:rPr>
              <a:t>DoViewPlanning.Org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5720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2000" b="1">
                <a:solidFill>
                  <a:srgbClr val="000000"/>
                </a:solidFill>
              </a:defRPr>
            </a:pPr>
            <a:r>
              <a:t>Productivity &amp; Business Processes</a:t>
            </a:r>
          </a:p>
        </p:txBody>
      </p:sp>
      <p:sp>
        <p:nvSpPr>
          <p:cNvPr id="4" name="Rectangle 3"/>
          <p:cNvSpPr/>
          <p:nvPr/>
        </p:nvSpPr>
        <p:spPr>
          <a:xfrm>
            <a:off x="533400" y="2149015"/>
            <a:ext cx="1115568" cy="987313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Knowledge work, business process and talent needs analyzed</a:t>
            </a:r>
          </a:p>
        </p:txBody>
      </p:sp>
      <p:sp>
        <p:nvSpPr>
          <p:cNvPr id="5" name="Rectangle 4"/>
          <p:cNvSpPr/>
          <p:nvPr/>
        </p:nvSpPr>
        <p:spPr>
          <a:xfrm>
            <a:off x="533400" y="3319208"/>
            <a:ext cx="1115568" cy="107442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Key industries and workloads for productivity solutions prioritized</a:t>
            </a:r>
          </a:p>
        </p:txBody>
      </p:sp>
      <p:sp>
        <p:nvSpPr>
          <p:cNvPr id="6" name="Rectangle 5"/>
          <p:cNvSpPr/>
          <p:nvPr/>
        </p:nvSpPr>
        <p:spPr>
          <a:xfrm>
            <a:off x="533400" y="4576508"/>
            <a:ext cx="1115568" cy="73152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Core user personas and roles defined</a:t>
            </a:r>
          </a:p>
        </p:txBody>
      </p:sp>
      <p:sp>
        <p:nvSpPr>
          <p:cNvPr id="7" name="Right Arrow 6"/>
          <p:cNvSpPr/>
          <p:nvPr/>
        </p:nvSpPr>
        <p:spPr>
          <a:xfrm>
            <a:off x="1740408" y="3570668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197608" y="1629062"/>
            <a:ext cx="1115568" cy="1050066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Cloud-based productivity and collaboration offerings structured</a:t>
            </a:r>
          </a:p>
        </p:txBody>
      </p:sp>
      <p:sp>
        <p:nvSpPr>
          <p:cNvPr id="9" name="Rectangle 8"/>
          <p:cNvSpPr/>
          <p:nvPr/>
        </p:nvSpPr>
        <p:spPr>
          <a:xfrm>
            <a:off x="2197608" y="2862007"/>
            <a:ext cx="1115568" cy="987313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Business applications portfolio and plans aligned with scenarios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197608" y="4096448"/>
            <a:ext cx="1115568" cy="73152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Licensing, SKUs and bundles rationalised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197608" y="5033708"/>
            <a:ext cx="1115568" cy="73152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AI-enhanced experiences designed across products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3480054" y="3577987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3861816" y="2190850"/>
            <a:ext cx="1115568" cy="945478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Enterprise field sales, partners and online channels aligned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861816" y="3319208"/>
            <a:ext cx="1115568" cy="80010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Industry and scenario-focused solution plays developed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861816" y="4302188"/>
            <a:ext cx="1115568" cy="73152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Customer success and adoption roles embedded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5068824" y="3570668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5388864" y="1524698"/>
            <a:ext cx="1259780" cy="96012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Customer migrations to cloud productivity and business apps completed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388864" y="2663589"/>
            <a:ext cx="1252728" cy="1028698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User onboarding, training and change management programs delivered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402580" y="3856419"/>
            <a:ext cx="1252728" cy="925829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Telemetry-led </a:t>
            </a:r>
            <a:r>
              <a:rPr dirty="0" err="1"/>
              <a:t>optimi</a:t>
            </a:r>
            <a:r>
              <a:rPr lang="en-AU" dirty="0"/>
              <a:t>z</a:t>
            </a:r>
            <a:r>
              <a:rPr dirty="0" err="1"/>
              <a:t>ation</a:t>
            </a:r>
            <a:r>
              <a:rPr dirty="0"/>
              <a:t> of usage and workflows performed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402580" y="4966732"/>
            <a:ext cx="1252728" cy="92583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Business outcome measurement with customers established</a:t>
            </a:r>
          </a:p>
        </p:txBody>
      </p:sp>
      <p:sp>
        <p:nvSpPr>
          <p:cNvPr id="21" name="Right Arrow 20"/>
          <p:cNvSpPr/>
          <p:nvPr/>
        </p:nvSpPr>
        <p:spPr>
          <a:xfrm>
            <a:off x="6758581" y="3570668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7190232" y="1936180"/>
            <a:ext cx="1115568" cy="1028698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Customer productivity and collaboration improved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190232" y="3108687"/>
            <a:ext cx="1115568" cy="105156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Business process efficiency and insight increased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190232" y="4321387"/>
            <a:ext cx="1115568" cy="1074420"/>
          </a:xfrm>
          <a:prstGeom prst="rect">
            <a:avLst/>
          </a:prstGeom>
          <a:solidFill>
            <a:srgbClr val="9FE1FF"/>
          </a:solidFill>
          <a:ln>
            <a:solidFill>
              <a:srgbClr val="9FE1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Renewal rates, expansion and customer lifetime value strengthened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2025-11-13 21:20</a:t>
            </a:r>
          </a:p>
        </p:txBody>
      </p:sp>
      <p:pic>
        <p:nvPicPr>
          <p:cNvPr id="29" name="Google Shape;369;p12" title="Doview new.jpeg">
            <a:extLst>
              <a:ext uri="{FF2B5EF4-FFF2-40B4-BE49-F238E27FC236}">
                <a16:creationId xmlns:a16="http://schemas.microsoft.com/office/drawing/2014/main" id="{3703B7DD-79C0-FB40-2583-F0F35A4CDE1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44236" y="6126480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131;p2">
            <a:extLst>
              <a:ext uri="{FF2B5EF4-FFF2-40B4-BE49-F238E27FC236}">
                <a16:creationId xmlns:a16="http://schemas.microsoft.com/office/drawing/2014/main" id="{7EA63A2E-BD50-000B-6D9D-EC77EC6014FB}"/>
              </a:ext>
            </a:extLst>
          </p:cNvPr>
          <p:cNvSpPr txBox="1"/>
          <p:nvPr/>
        </p:nvSpPr>
        <p:spPr>
          <a:xfrm>
            <a:off x="7466492" y="0"/>
            <a:ext cx="167750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 Microsoft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6137B25-46CF-98FB-498A-E3F22A929D42}"/>
              </a:ext>
            </a:extLst>
          </p:cNvPr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4"/>
              </a:rPr>
              <a:t>DoViewPlanning.Org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5720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2000" b="1">
                <a:solidFill>
                  <a:srgbClr val="000000"/>
                </a:solidFill>
              </a:defRPr>
            </a:pPr>
            <a:r>
              <a:rPr dirty="0"/>
              <a:t>Personal Computing &amp; Gaming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2503980"/>
            <a:ext cx="2225040" cy="73152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Windows platform roadmap across form factors defined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3418380"/>
            <a:ext cx="2225040" cy="73152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Device portfolio and OEM ecosystem coordinated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4332780"/>
            <a:ext cx="2225040" cy="73152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Input, accessibility and performance experiences enhanced</a:t>
            </a:r>
          </a:p>
        </p:txBody>
      </p:sp>
      <p:sp>
        <p:nvSpPr>
          <p:cNvPr id="7" name="Right Arrow 6"/>
          <p:cNvSpPr/>
          <p:nvPr/>
        </p:nvSpPr>
        <p:spPr>
          <a:xfrm>
            <a:off x="3002280" y="366984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3459480" y="2046780"/>
            <a:ext cx="2225040" cy="73152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First-party and acquired gaming franchises integrated</a:t>
            </a:r>
          </a:p>
        </p:txBody>
      </p:sp>
      <p:sp>
        <p:nvSpPr>
          <p:cNvPr id="9" name="Rectangle 8"/>
          <p:cNvSpPr/>
          <p:nvPr/>
        </p:nvSpPr>
        <p:spPr>
          <a:xfrm>
            <a:off x="3459480" y="2961180"/>
            <a:ext cx="2225040" cy="73152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Subscription, cloud gaming and store services expanded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3459480" y="3875580"/>
            <a:ext cx="2225040" cy="73152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Safety, moderation and wellbeing features improved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459480" y="4789980"/>
            <a:ext cx="2225040" cy="73152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Cross-device and account continuity experiences implemented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5775960" y="366984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6233160" y="2503980"/>
            <a:ext cx="2225040" cy="73152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User engagement and satisfaction increased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33160" y="3418380"/>
            <a:ext cx="2225040" cy="73152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Attach, cross-sell and subscription value expanded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233160" y="4332780"/>
            <a:ext cx="2225040" cy="731520"/>
          </a:xfrm>
          <a:prstGeom prst="rect">
            <a:avLst/>
          </a:prstGeom>
          <a:solidFill>
            <a:srgbClr val="BEFFA1"/>
          </a:solidFill>
          <a:ln>
            <a:solidFill>
              <a:srgbClr val="BEFF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Brand preference and ecosystem loyalty strengthened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2025-11-13 21:20</a:t>
            </a:r>
          </a:p>
        </p:txBody>
      </p:sp>
      <p:pic>
        <p:nvPicPr>
          <p:cNvPr id="20" name="Google Shape;369;p12" title="Doview new.jpeg">
            <a:extLst>
              <a:ext uri="{FF2B5EF4-FFF2-40B4-BE49-F238E27FC236}">
                <a16:creationId xmlns:a16="http://schemas.microsoft.com/office/drawing/2014/main" id="{E01179EE-A051-6E4B-3E43-8BA75A7F01E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44236" y="6126480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131;p2">
            <a:extLst>
              <a:ext uri="{FF2B5EF4-FFF2-40B4-BE49-F238E27FC236}">
                <a16:creationId xmlns:a16="http://schemas.microsoft.com/office/drawing/2014/main" id="{B2EBEDEB-1469-C58C-9573-25C971989F67}"/>
              </a:ext>
            </a:extLst>
          </p:cNvPr>
          <p:cNvSpPr txBox="1"/>
          <p:nvPr/>
        </p:nvSpPr>
        <p:spPr>
          <a:xfrm>
            <a:off x="7466492" y="0"/>
            <a:ext cx="167750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 Microsoft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3FB9B99-197F-F15B-50E6-8CB1BB913CEE}"/>
              </a:ext>
            </a:extLst>
          </p:cNvPr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4"/>
              </a:rPr>
              <a:t>DoViewPlanning.Org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5720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2000" b="1">
                <a:solidFill>
                  <a:srgbClr val="000000"/>
                </a:solidFill>
              </a:defRPr>
            </a:pPr>
            <a:r>
              <a:t>Ecosystem, Partnerships &amp; Market Expansion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666750" y="3044190"/>
            <a:ext cx="1531620" cy="73152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Priority partner roles and types identified</a:t>
            </a:r>
          </a:p>
        </p:txBody>
      </p:sp>
      <p:sp>
        <p:nvSpPr>
          <p:cNvPr id="5" name="Rectangle 4"/>
          <p:cNvSpPr/>
          <p:nvPr/>
        </p:nvSpPr>
        <p:spPr>
          <a:xfrm>
            <a:off x="666750" y="3958590"/>
            <a:ext cx="1531620" cy="73152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Strategic geographies and industries prioritised</a:t>
            </a:r>
          </a:p>
        </p:txBody>
      </p:sp>
      <p:sp>
        <p:nvSpPr>
          <p:cNvPr id="6" name="Right Arrow 5"/>
          <p:cNvSpPr/>
          <p:nvPr/>
        </p:nvSpPr>
        <p:spPr>
          <a:xfrm>
            <a:off x="2289810" y="375285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747010" y="2129790"/>
            <a:ext cx="1531620" cy="73152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Partner programs, incentives and co-sell frameworks designed</a:t>
            </a:r>
          </a:p>
        </p:txBody>
      </p:sp>
      <p:sp>
        <p:nvSpPr>
          <p:cNvPr id="8" name="Rectangle 7"/>
          <p:cNvSpPr/>
          <p:nvPr/>
        </p:nvSpPr>
        <p:spPr>
          <a:xfrm>
            <a:off x="2747010" y="3044190"/>
            <a:ext cx="1531620" cy="73152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Technical training, certifications and assets delivered</a:t>
            </a:r>
          </a:p>
        </p:txBody>
      </p:sp>
      <p:sp>
        <p:nvSpPr>
          <p:cNvPr id="9" name="Rectangle 8"/>
          <p:cNvSpPr/>
          <p:nvPr/>
        </p:nvSpPr>
        <p:spPr>
          <a:xfrm>
            <a:off x="2747010" y="3958590"/>
            <a:ext cx="1531620" cy="73152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Solution accelerators and reference architectures created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2747010" y="4872990"/>
            <a:ext cx="1531620" cy="73152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Commercial marketplace and billing integration implemented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4370070" y="375285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827270" y="2586990"/>
            <a:ext cx="1531620" cy="73152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Industry-specific partner solutions co-developed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27270" y="3501390"/>
            <a:ext cx="1531620" cy="73152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Co-marketing and co-selling campaigns executed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827270" y="4415790"/>
            <a:ext cx="1531620" cy="73152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Shared customer success and support processes operated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6450330" y="375285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6907530" y="2586990"/>
            <a:ext cx="1531620" cy="73152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Partner-sourced and partner-influenced revenue increased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907530" y="3501390"/>
            <a:ext cx="1531620" cy="73152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Customer coverage and local relevance improved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907530" y="4415790"/>
            <a:ext cx="1531620" cy="731520"/>
          </a:xfrm>
          <a:prstGeom prst="rect">
            <a:avLst/>
          </a:prstGeom>
          <a:solidFill>
            <a:srgbClr val="D4C9A4"/>
          </a:solidFill>
          <a:ln>
            <a:solidFill>
              <a:srgbClr val="D4C9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Strength of Microsoft-centred digital ecosystems deepened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2025-11-13 21:20</a:t>
            </a:r>
          </a:p>
        </p:txBody>
      </p:sp>
      <p:pic>
        <p:nvPicPr>
          <p:cNvPr id="23" name="Google Shape;369;p12" title="Doview new.jpeg">
            <a:extLst>
              <a:ext uri="{FF2B5EF4-FFF2-40B4-BE49-F238E27FC236}">
                <a16:creationId xmlns:a16="http://schemas.microsoft.com/office/drawing/2014/main" id="{CCB74D8E-238A-F666-5142-B549C86E100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44236" y="6126480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131;p2">
            <a:extLst>
              <a:ext uri="{FF2B5EF4-FFF2-40B4-BE49-F238E27FC236}">
                <a16:creationId xmlns:a16="http://schemas.microsoft.com/office/drawing/2014/main" id="{39ECEE47-2FA4-7B8E-8447-797F3A2F9961}"/>
              </a:ext>
            </a:extLst>
          </p:cNvPr>
          <p:cNvSpPr txBox="1"/>
          <p:nvPr/>
        </p:nvSpPr>
        <p:spPr>
          <a:xfrm>
            <a:off x="7466492" y="0"/>
            <a:ext cx="167750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 Microsoft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B1A46B7-D152-157B-542F-4109954E2722}"/>
              </a:ext>
            </a:extLst>
          </p:cNvPr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4"/>
              </a:rPr>
              <a:t>DoViewPlanning.Org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5720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2000" b="1">
                <a:solidFill>
                  <a:srgbClr val="000000"/>
                </a:solidFill>
              </a:defRPr>
            </a:pPr>
            <a:r>
              <a:t>Operations, Infrastructure &amp; Supply Chain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2697480"/>
            <a:ext cx="1115568" cy="73152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Workloads, regions and risk profiles forecasted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3611880"/>
            <a:ext cx="1115568" cy="73152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Capacity, resilience and sustainability targets set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4526280"/>
            <a:ext cx="1115568" cy="73152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Investment and sourcing options evaluated</a:t>
            </a:r>
          </a:p>
        </p:txBody>
      </p:sp>
      <p:sp>
        <p:nvSpPr>
          <p:cNvPr id="7" name="Right Arrow 6"/>
          <p:cNvSpPr/>
          <p:nvPr/>
        </p:nvSpPr>
        <p:spPr>
          <a:xfrm>
            <a:off x="1892808" y="386334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350008" y="1945640"/>
            <a:ext cx="1115568" cy="102616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Sites, datacenters and network infrastructure delivered</a:t>
            </a:r>
          </a:p>
        </p:txBody>
      </p:sp>
      <p:sp>
        <p:nvSpPr>
          <p:cNvPr id="9" name="Rectangle 8"/>
          <p:cNvSpPr/>
          <p:nvPr/>
        </p:nvSpPr>
        <p:spPr>
          <a:xfrm>
            <a:off x="2350008" y="3108960"/>
            <a:ext cx="1115568" cy="82296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Hardware and component supply contracts secured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2350008" y="4069080"/>
            <a:ext cx="1115568" cy="73152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Device and server manufacturing coordinated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350008" y="4983480"/>
            <a:ext cx="1115568" cy="73152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Logistics and distribution networks operated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3557016" y="386334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4014216" y="2402840"/>
            <a:ext cx="1115568" cy="102616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Monitoring, incident and change management processes run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014216" y="3611880"/>
            <a:ext cx="1115568" cy="102616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Performance, cost and </a:t>
            </a:r>
            <a:r>
              <a:rPr dirty="0" err="1"/>
              <a:t>utili</a:t>
            </a:r>
            <a:r>
              <a:rPr lang="en-AU" dirty="0"/>
              <a:t>z</a:t>
            </a:r>
            <a:r>
              <a:rPr dirty="0" err="1"/>
              <a:t>ation</a:t>
            </a:r>
            <a:r>
              <a:rPr dirty="0"/>
              <a:t> metrics </a:t>
            </a:r>
            <a:r>
              <a:rPr dirty="0" err="1"/>
              <a:t>optimi</a:t>
            </a:r>
            <a:r>
              <a:rPr lang="en-AU" dirty="0"/>
              <a:t>z</a:t>
            </a:r>
            <a:r>
              <a:rPr dirty="0"/>
              <a:t>ed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014216" y="4800600"/>
            <a:ext cx="1115568" cy="73152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Operational tooling and automation improved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5221224" y="386334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5678424" y="2402840"/>
            <a:ext cx="1115568" cy="102616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Redundancy and disaster recovery capabilities implemented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678424" y="3611880"/>
            <a:ext cx="1115568" cy="73152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Security and compliance controls maintained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678424" y="4526280"/>
            <a:ext cx="1115568" cy="73152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Energy, water and emissions performance managed</a:t>
            </a:r>
          </a:p>
        </p:txBody>
      </p:sp>
      <p:sp>
        <p:nvSpPr>
          <p:cNvPr id="20" name="Right Arrow 19"/>
          <p:cNvSpPr/>
          <p:nvPr/>
        </p:nvSpPr>
        <p:spPr>
          <a:xfrm>
            <a:off x="6885432" y="386334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7342632" y="2183354"/>
            <a:ext cx="1115568" cy="936812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Global reliability and service levels achieved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342632" y="3269428"/>
            <a:ext cx="1115568" cy="936812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Unit economics and efficiency of infrastructure improved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342632" y="4400326"/>
            <a:ext cx="1115568" cy="1051560"/>
          </a:xfrm>
          <a:prstGeom prst="rect">
            <a:avLst/>
          </a:prstGeom>
          <a:solidFill>
            <a:srgbClr val="FEBE8F"/>
          </a:solidFill>
          <a:ln>
            <a:solidFill>
              <a:srgbClr val="FEBE8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rPr dirty="0"/>
              <a:t>Operational resilience and sustainability performance strengthened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2025-11-13 21:20</a:t>
            </a:r>
          </a:p>
        </p:txBody>
      </p:sp>
      <p:pic>
        <p:nvPicPr>
          <p:cNvPr id="28" name="Google Shape;369;p12" title="Doview new.jpeg">
            <a:extLst>
              <a:ext uri="{FF2B5EF4-FFF2-40B4-BE49-F238E27FC236}">
                <a16:creationId xmlns:a16="http://schemas.microsoft.com/office/drawing/2014/main" id="{E3277609-2A48-BA8E-A376-2F02DDFCDF1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44236" y="6126480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131;p2">
            <a:extLst>
              <a:ext uri="{FF2B5EF4-FFF2-40B4-BE49-F238E27FC236}">
                <a16:creationId xmlns:a16="http://schemas.microsoft.com/office/drawing/2014/main" id="{34C38464-F13D-BB8F-6B63-C842BD2F5D23}"/>
              </a:ext>
            </a:extLst>
          </p:cNvPr>
          <p:cNvSpPr txBox="1"/>
          <p:nvPr/>
        </p:nvSpPr>
        <p:spPr>
          <a:xfrm>
            <a:off x="7466492" y="0"/>
            <a:ext cx="167750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 Microsoft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CA077F8-BFEB-195E-8928-F288F1CC2112}"/>
              </a:ext>
            </a:extLst>
          </p:cNvPr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4"/>
              </a:rPr>
              <a:t>DoViewPlanning.Org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2" action="ppaction://hlinksldjump"/>
          </p:cNvPr>
          <p:cNvSpPr/>
          <p:nvPr/>
        </p:nvSpPr>
        <p:spPr>
          <a:xfrm>
            <a:off x="137160" y="137160"/>
            <a:ext cx="1645920" cy="548640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400" b="0">
                <a:solidFill>
                  <a:srgbClr val="000000"/>
                </a:solidFill>
              </a:defRPr>
            </a:pPr>
            <a:r>
              <a:t>Back to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868680"/>
            <a:ext cx="8229600" cy="45720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2000" b="1">
                <a:solidFill>
                  <a:srgbClr val="000000"/>
                </a:solidFill>
              </a:defRPr>
            </a:pPr>
            <a:r>
              <a:t>Governance, Risk &amp; Responsible AI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2377440"/>
            <a:ext cx="1531620" cy="73152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Board composition, committees and charters defined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3291840"/>
            <a:ext cx="1531620" cy="73152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Governance policies, codes and disclosures maintained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4206240"/>
            <a:ext cx="1531620" cy="73152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Strategy and risk oversight processes embedded</a:t>
            </a:r>
          </a:p>
        </p:txBody>
      </p:sp>
      <p:sp>
        <p:nvSpPr>
          <p:cNvPr id="7" name="Right Arrow 6"/>
          <p:cNvSpPr/>
          <p:nvPr/>
        </p:nvSpPr>
        <p:spPr>
          <a:xfrm>
            <a:off x="2308860" y="354330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766060" y="2377440"/>
            <a:ext cx="1531620" cy="73152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Enterprise risk management framework implemented</a:t>
            </a:r>
          </a:p>
        </p:txBody>
      </p:sp>
      <p:sp>
        <p:nvSpPr>
          <p:cNvPr id="9" name="Rectangle 8"/>
          <p:cNvSpPr/>
          <p:nvPr/>
        </p:nvSpPr>
        <p:spPr>
          <a:xfrm>
            <a:off x="2766060" y="3291840"/>
            <a:ext cx="1531620" cy="73152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rPr dirty="0"/>
              <a:t>Key regulatory, financial and operational risks monitored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2766060" y="4206240"/>
            <a:ext cx="1531620" cy="73152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Compliance, audit and control activities executed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4389120" y="354330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846320" y="2377440"/>
            <a:ext cx="1531620" cy="73152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Responsible AI principles and standards adopted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46320" y="3291840"/>
            <a:ext cx="1531620" cy="73152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Review, testing and monitoring processes applied to AI systems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846320" y="4206240"/>
            <a:ext cx="1531620" cy="73152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0">
                <a:solidFill>
                  <a:srgbClr val="000000"/>
                </a:solidFill>
              </a:defRPr>
            </a:pPr>
            <a:r>
              <a:t>Stakeholder engagement and external commitments maintained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6469380" y="3543300"/>
            <a:ext cx="228600" cy="228600"/>
          </a:xfrm>
          <a:prstGeom prst="rightArrow">
            <a:avLst/>
          </a:prstGeom>
          <a:solidFill>
            <a:srgbClr val="C8C8C8"/>
          </a:solidFill>
          <a:ln w="63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6926580" y="2377440"/>
            <a:ext cx="1531620" cy="73152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Risks to customers, regulators and society managed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926580" y="3291840"/>
            <a:ext cx="1531620" cy="73152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Trust in Microsoft platforms and services strengthened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926580" y="4206240"/>
            <a:ext cx="1531620" cy="731520"/>
          </a:xfrm>
          <a:prstGeom prst="rect">
            <a:avLst/>
          </a:prstGeom>
          <a:solidFill>
            <a:srgbClr val="E0FDFF"/>
          </a:solidFill>
          <a:ln>
            <a:solidFill>
              <a:srgbClr val="E0FD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100" b="1">
                <a:solidFill>
                  <a:srgbClr val="000000"/>
                </a:solidFill>
              </a:defRPr>
            </a:pPr>
            <a:r>
              <a:t>Long-term licence to operate and innovate supported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74320" y="6537960"/>
            <a:ext cx="859536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5A5A5A"/>
                </a:solidFill>
              </a:defRPr>
            </a:pPr>
            <a:r>
              <a:t>Not endorsed. From online info via free ChatGPT prompt. Use at own risk re IP &amp; accuracy. Dr Paul Duignan DoViewPlanning.Org.  2025-11-13 21:20</a:t>
            </a:r>
          </a:p>
        </p:txBody>
      </p:sp>
      <p:pic>
        <p:nvPicPr>
          <p:cNvPr id="23" name="Google Shape;369;p12" title="Doview new.jpeg">
            <a:extLst>
              <a:ext uri="{FF2B5EF4-FFF2-40B4-BE49-F238E27FC236}">
                <a16:creationId xmlns:a16="http://schemas.microsoft.com/office/drawing/2014/main" id="{8AB2857D-B8CE-E947-9672-D10D923EF8A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44236" y="6126480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131;p2">
            <a:extLst>
              <a:ext uri="{FF2B5EF4-FFF2-40B4-BE49-F238E27FC236}">
                <a16:creationId xmlns:a16="http://schemas.microsoft.com/office/drawing/2014/main" id="{22C7C06C-CC5D-2142-1964-4EA7E49056A8}"/>
              </a:ext>
            </a:extLst>
          </p:cNvPr>
          <p:cNvSpPr txBox="1"/>
          <p:nvPr/>
        </p:nvSpPr>
        <p:spPr>
          <a:xfrm>
            <a:off x="7466492" y="0"/>
            <a:ext cx="167750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 Microsoft</a:t>
            </a:r>
            <a:endParaRPr sz="1200" dirty="0">
              <a:solidFill>
                <a:srgbClr val="999999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D678459-0D0E-BF8A-9133-82EE7D9E6B8B}"/>
              </a:ext>
            </a:extLst>
          </p:cNvPr>
          <p:cNvSpPr txBox="1"/>
          <p:nvPr/>
        </p:nvSpPr>
        <p:spPr>
          <a:xfrm>
            <a:off x="7271683" y="6126480"/>
            <a:ext cx="168943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1400" dirty="0">
                <a:solidFill>
                  <a:srgbClr val="0066CC"/>
                </a:solidFill>
                <a:hlinkClick r:id="rId4"/>
              </a:rPr>
              <a:t>DoViewPlanning.Org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694</TotalTime>
  <Words>1698</Words>
  <Application>Microsoft Macintosh PowerPoint</Application>
  <PresentationFormat>On-screen Show (4:3)</PresentationFormat>
  <Paragraphs>196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Paul Duignan</cp:lastModifiedBy>
  <cp:revision>9</cp:revision>
  <cp:lastPrinted>2025-11-13T20:01:13Z</cp:lastPrinted>
  <dcterms:created xsi:type="dcterms:W3CDTF">2013-01-27T09:14:16Z</dcterms:created>
  <dcterms:modified xsi:type="dcterms:W3CDTF">2025-12-04T00:45:36Z</dcterms:modified>
  <cp:category/>
</cp:coreProperties>
</file>